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9"/>
  </p:notesMasterIdLst>
  <p:handoutMasterIdLst>
    <p:handoutMasterId r:id="rId50"/>
  </p:handoutMasterIdLst>
  <p:sldIdLst>
    <p:sldId id="256" r:id="rId3"/>
    <p:sldId id="257" r:id="rId4"/>
    <p:sldId id="282" r:id="rId5"/>
    <p:sldId id="283" r:id="rId6"/>
    <p:sldId id="258" r:id="rId7"/>
    <p:sldId id="259" r:id="rId8"/>
    <p:sldId id="269" r:id="rId9"/>
    <p:sldId id="270" r:id="rId10"/>
    <p:sldId id="343" r:id="rId11"/>
    <p:sldId id="264" r:id="rId12"/>
    <p:sldId id="326" r:id="rId13"/>
    <p:sldId id="331" r:id="rId14"/>
    <p:sldId id="325" r:id="rId15"/>
    <p:sldId id="292" r:id="rId16"/>
    <p:sldId id="338" r:id="rId17"/>
    <p:sldId id="339" r:id="rId18"/>
    <p:sldId id="327" r:id="rId19"/>
    <p:sldId id="329" r:id="rId20"/>
    <p:sldId id="330" r:id="rId21"/>
    <p:sldId id="328" r:id="rId22"/>
    <p:sldId id="293" r:id="rId23"/>
    <p:sldId id="294" r:id="rId24"/>
    <p:sldId id="323" r:id="rId25"/>
    <p:sldId id="260" r:id="rId26"/>
    <p:sldId id="333" r:id="rId27"/>
    <p:sldId id="334" r:id="rId28"/>
    <p:sldId id="336" r:id="rId29"/>
    <p:sldId id="311" r:id="rId30"/>
    <p:sldId id="312" r:id="rId31"/>
    <p:sldId id="322" r:id="rId32"/>
    <p:sldId id="320" r:id="rId33"/>
    <p:sldId id="281" r:id="rId34"/>
    <p:sldId id="345"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310" r:id="rId48"/>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p15:clr>
            <a:srgbClr val="A4A3A4"/>
          </p15:clr>
        </p15:guide>
        <p15:guide id="2" pos="3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FFCC"/>
    <a:srgbClr val="0000FF"/>
    <a:srgbClr val="E9EFF7"/>
    <a:srgbClr val="F8EDEC"/>
    <a:srgbClr val="000000"/>
    <a:srgbClr val="5E90B2"/>
    <a:srgbClr val="4081D0"/>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2241" autoAdjust="0"/>
  </p:normalViewPr>
  <p:slideViewPr>
    <p:cSldViewPr>
      <p:cViewPr varScale="1">
        <p:scale>
          <a:sx n="72" d="100"/>
          <a:sy n="72" d="100"/>
        </p:scale>
        <p:origin x="1350"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9" d="100"/>
          <a:sy n="79" d="100"/>
        </p:scale>
        <p:origin x="-2046" y="-90"/>
      </p:cViewPr>
      <p:guideLst>
        <p:guide orient="horz" pos="2145"/>
        <p:guide pos="3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r1003\&#25216;&#34899;&#25903;&#25588;&#35506;\&#34907;&#29983;&#20445;&#23384;\&#19977;&#19978;\2013.6&#65293;&#12518;&#12540;&#12470;&#12540;&#23550;&#24540;\_&#36039;&#26009;&#20316;&#25104;\&#36039;&#26009;&#21407;&#26412;&#65288;Word,exel,ppt&#65289;\&#24494;&#29983;&#29289;\&#39135;&#20013;&#27602;&#32113;&#35336;(&#21402;&#21172;&#30465;&#65289;\H19-28&#39135;&#20013;&#27602;&#30149;&#22240;&#29289;&#36074;&#21029;&#26376;&#21029;&#30330;&#29983;&#29366;&#2784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r1003\&#25216;&#34899;&#25903;&#25588;&#35506;\&#34907;&#29983;&#20445;&#23384;\&#19977;&#19978;\2013.6&#65293;&#12518;&#12540;&#12470;&#12540;&#23550;&#24540;\_&#36039;&#26009;&#20316;&#25104;\&#36039;&#26009;&#21407;&#26412;&#65288;Word,exel,ppt&#65289;\&#24494;&#29983;&#29289;\&#39135;&#20013;&#27602;&#32113;&#35336;(&#21402;&#21172;&#30465;&#65289;\H19-28&#39135;&#20013;&#27602;&#30149;&#22240;&#29289;&#36074;&#21029;&#26376;&#21029;&#30330;&#29983;&#29366;&#2784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n-ea"/>
                <a:ea typeface="+mn-ea"/>
              </a:defRPr>
            </a:pPr>
            <a:r>
              <a:rPr lang="ja-JP" altLang="en-US" dirty="0">
                <a:latin typeface="+mn-ea"/>
                <a:ea typeface="+mn-ea"/>
              </a:rPr>
              <a:t>病因別患者数 </a:t>
            </a:r>
            <a:r>
              <a:rPr lang="en-US" altLang="ja-JP" dirty="0">
                <a:latin typeface="+mn-ea"/>
                <a:ea typeface="+mn-ea"/>
              </a:rPr>
              <a:t>(</a:t>
            </a:r>
            <a:r>
              <a:rPr lang="ja-JP" altLang="en-US" dirty="0">
                <a:latin typeface="+mn-ea"/>
                <a:ea typeface="+mn-ea"/>
              </a:rPr>
              <a:t>厚生労働省による食中毒統計資料より）</a:t>
            </a:r>
          </a:p>
        </c:rich>
      </c:tx>
      <c:overlay val="0"/>
    </c:title>
    <c:autoTitleDeleted val="0"/>
    <c:plotArea>
      <c:layout/>
      <c:lineChart>
        <c:grouping val="standard"/>
        <c:varyColors val="0"/>
        <c:ser>
          <c:idx val="0"/>
          <c:order val="0"/>
          <c:tx>
            <c:strRef>
              <c:f>'総数まとめ（10年間）'!$B$73</c:f>
              <c:strCache>
                <c:ptCount val="1"/>
                <c:pt idx="0">
                  <c:v>サルモネラ菌属</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'総数まとめ（10年間）'!$C$73:$L$73</c:f>
              <c:numCache>
                <c:formatCode>#,##0_ </c:formatCode>
                <c:ptCount val="10"/>
                <c:pt idx="0">
                  <c:v>3603</c:v>
                </c:pt>
                <c:pt idx="1">
                  <c:v>2551</c:v>
                </c:pt>
                <c:pt idx="2">
                  <c:v>1518</c:v>
                </c:pt>
                <c:pt idx="3">
                  <c:v>2476</c:v>
                </c:pt>
                <c:pt idx="4" formatCode="General">
                  <c:v>3068</c:v>
                </c:pt>
                <c:pt idx="5" formatCode="General">
                  <c:v>670</c:v>
                </c:pt>
                <c:pt idx="6" formatCode="General">
                  <c:v>861</c:v>
                </c:pt>
                <c:pt idx="7" formatCode="General">
                  <c:v>440</c:v>
                </c:pt>
                <c:pt idx="8" formatCode="General">
                  <c:v>1918</c:v>
                </c:pt>
                <c:pt idx="9" formatCode="General">
                  <c:v>704</c:v>
                </c:pt>
              </c:numCache>
            </c:numRef>
          </c:val>
          <c:smooth val="0"/>
          <c:extLst>
            <c:ext xmlns:c16="http://schemas.microsoft.com/office/drawing/2014/chart" uri="{C3380CC4-5D6E-409C-BE32-E72D297353CC}">
              <c16:uniqueId val="{00000000-3E29-4D7E-B0EA-D97DED2EBD3D}"/>
            </c:ext>
          </c:extLst>
        </c:ser>
        <c:ser>
          <c:idx val="1"/>
          <c:order val="1"/>
          <c:tx>
            <c:strRef>
              <c:f>'総数まとめ（10年間）'!$B$74</c:f>
              <c:strCache>
                <c:ptCount val="1"/>
                <c:pt idx="0">
                  <c:v>ぶどう球菌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'総数まとめ（10年間）'!$C$74:$L$74</c:f>
              <c:numCache>
                <c:formatCode>#,##0_ </c:formatCode>
                <c:ptCount val="10"/>
                <c:pt idx="0">
                  <c:v>1181</c:v>
                </c:pt>
                <c:pt idx="1">
                  <c:v>1424</c:v>
                </c:pt>
                <c:pt idx="2">
                  <c:v>690</c:v>
                </c:pt>
                <c:pt idx="3">
                  <c:v>836</c:v>
                </c:pt>
                <c:pt idx="4" formatCode="General">
                  <c:v>792</c:v>
                </c:pt>
                <c:pt idx="5" formatCode="General">
                  <c:v>854</c:v>
                </c:pt>
                <c:pt idx="6" formatCode="General">
                  <c:v>654</c:v>
                </c:pt>
                <c:pt idx="7" formatCode="General">
                  <c:v>1277</c:v>
                </c:pt>
                <c:pt idx="8" formatCode="General">
                  <c:v>619</c:v>
                </c:pt>
                <c:pt idx="9" formatCode="General">
                  <c:v>698</c:v>
                </c:pt>
              </c:numCache>
            </c:numRef>
          </c:val>
          <c:smooth val="0"/>
          <c:extLst>
            <c:ext xmlns:c16="http://schemas.microsoft.com/office/drawing/2014/chart" uri="{C3380CC4-5D6E-409C-BE32-E72D297353CC}">
              <c16:uniqueId val="{00000001-3E29-4D7E-B0EA-D97DED2EBD3D}"/>
            </c:ext>
          </c:extLst>
        </c:ser>
        <c:ser>
          <c:idx val="2"/>
          <c:order val="2"/>
          <c:tx>
            <c:strRef>
              <c:f>'総数まとめ（10年間）'!$B$75</c:f>
              <c:strCache>
                <c:ptCount val="1"/>
                <c:pt idx="0">
                  <c:v>ボツリヌス菌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'総数まとめ（10年間）'!$C$75:$L$75</c:f>
              <c:numCache>
                <c:formatCode>#,##0_ </c:formatCode>
                <c:ptCount val="10"/>
                <c:pt idx="0">
                  <c:v>1</c:v>
                </c:pt>
                <c:pt idx="1">
                  <c:v>0</c:v>
                </c:pt>
                <c:pt idx="2">
                  <c:v>0</c:v>
                </c:pt>
                <c:pt idx="3">
                  <c:v>1</c:v>
                </c:pt>
                <c:pt idx="4" formatCode="General">
                  <c:v>0</c:v>
                </c:pt>
                <c:pt idx="5" formatCode="General">
                  <c:v>2</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2-3E29-4D7E-B0EA-D97DED2EBD3D}"/>
            </c:ext>
          </c:extLst>
        </c:ser>
        <c:ser>
          <c:idx val="3"/>
          <c:order val="3"/>
          <c:tx>
            <c:strRef>
              <c:f>'総数まとめ（10年間）'!$B$76</c:f>
              <c:strCache>
                <c:ptCount val="1"/>
                <c:pt idx="0">
                  <c:v>腸炎ビブリオ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'総数まとめ（10年間）'!$C$76:$L$76</c:f>
              <c:numCache>
                <c:formatCode>#,##0_ </c:formatCode>
                <c:ptCount val="10"/>
                <c:pt idx="0">
                  <c:v>1278</c:v>
                </c:pt>
                <c:pt idx="1">
                  <c:v>168</c:v>
                </c:pt>
                <c:pt idx="2">
                  <c:v>280</c:v>
                </c:pt>
                <c:pt idx="3">
                  <c:v>579</c:v>
                </c:pt>
                <c:pt idx="4" formatCode="General">
                  <c:v>87</c:v>
                </c:pt>
                <c:pt idx="5" formatCode="General">
                  <c:v>124</c:v>
                </c:pt>
                <c:pt idx="6" formatCode="General">
                  <c:v>164</c:v>
                </c:pt>
                <c:pt idx="7" formatCode="General">
                  <c:v>47</c:v>
                </c:pt>
                <c:pt idx="8" formatCode="General">
                  <c:v>224</c:v>
                </c:pt>
                <c:pt idx="9" formatCode="General">
                  <c:v>240</c:v>
                </c:pt>
              </c:numCache>
            </c:numRef>
          </c:val>
          <c:smooth val="0"/>
          <c:extLst>
            <c:ext xmlns:c16="http://schemas.microsoft.com/office/drawing/2014/chart" uri="{C3380CC4-5D6E-409C-BE32-E72D297353CC}">
              <c16:uniqueId val="{00000003-3E29-4D7E-B0EA-D97DED2EBD3D}"/>
            </c:ext>
          </c:extLst>
        </c:ser>
        <c:ser>
          <c:idx val="4"/>
          <c:order val="4"/>
          <c:tx>
            <c:strRef>
              <c:f>'総数まとめ（10年間）'!$B$77</c:f>
              <c:strCache>
                <c:ptCount val="1"/>
                <c:pt idx="0">
                  <c:v>腸管出血性大腸菌（ベロ毒素産生）</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'総数まとめ（10年間）'!$C$77:$L$77</c:f>
              <c:numCache>
                <c:formatCode>#,##0_ </c:formatCode>
                <c:ptCount val="10"/>
                <c:pt idx="0">
                  <c:v>928</c:v>
                </c:pt>
                <c:pt idx="1">
                  <c:v>115</c:v>
                </c:pt>
                <c:pt idx="2">
                  <c:v>181</c:v>
                </c:pt>
                <c:pt idx="3">
                  <c:v>358</c:v>
                </c:pt>
                <c:pt idx="4" formatCode="General">
                  <c:v>714</c:v>
                </c:pt>
                <c:pt idx="5" formatCode="General">
                  <c:v>392</c:v>
                </c:pt>
                <c:pt idx="6" formatCode="General">
                  <c:v>105</c:v>
                </c:pt>
                <c:pt idx="7" formatCode="General">
                  <c:v>766</c:v>
                </c:pt>
                <c:pt idx="8" formatCode="General">
                  <c:v>156</c:v>
                </c:pt>
                <c:pt idx="9" formatCode="General">
                  <c:v>252</c:v>
                </c:pt>
              </c:numCache>
            </c:numRef>
          </c:val>
          <c:smooth val="0"/>
          <c:extLst>
            <c:ext xmlns:c16="http://schemas.microsoft.com/office/drawing/2014/chart" uri="{C3380CC4-5D6E-409C-BE32-E72D297353CC}">
              <c16:uniqueId val="{00000004-3E29-4D7E-B0EA-D97DED2EBD3D}"/>
            </c:ext>
          </c:extLst>
        </c:ser>
        <c:ser>
          <c:idx val="5"/>
          <c:order val="5"/>
          <c:tx>
            <c:strRef>
              <c:f>'総数まとめ（10年間）'!$B$78</c:f>
              <c:strCache>
                <c:ptCount val="1"/>
                <c:pt idx="0">
                  <c:v>その他の病原大腸菌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'総数まとめ（10年間）'!$C$78:$L$78</c:f>
              <c:numCache>
                <c:formatCode>#,##0_ </c:formatCode>
                <c:ptCount val="10"/>
                <c:pt idx="0">
                  <c:v>648</c:v>
                </c:pt>
                <c:pt idx="1">
                  <c:v>501</c:v>
                </c:pt>
                <c:pt idx="2">
                  <c:v>160</c:v>
                </c:pt>
                <c:pt idx="3">
                  <c:v>1048</c:v>
                </c:pt>
                <c:pt idx="4" formatCode="General">
                  <c:v>967</c:v>
                </c:pt>
                <c:pt idx="5" formatCode="General">
                  <c:v>219</c:v>
                </c:pt>
                <c:pt idx="6" formatCode="General">
                  <c:v>1007</c:v>
                </c:pt>
                <c:pt idx="7" formatCode="General">
                  <c:v>81</c:v>
                </c:pt>
                <c:pt idx="8" formatCode="General">
                  <c:v>362</c:v>
                </c:pt>
                <c:pt idx="9" formatCode="General">
                  <c:v>569</c:v>
                </c:pt>
              </c:numCache>
            </c:numRef>
          </c:val>
          <c:smooth val="0"/>
          <c:extLst>
            <c:ext xmlns:c16="http://schemas.microsoft.com/office/drawing/2014/chart" uri="{C3380CC4-5D6E-409C-BE32-E72D297353CC}">
              <c16:uniqueId val="{00000005-3E29-4D7E-B0EA-D97DED2EBD3D}"/>
            </c:ext>
          </c:extLst>
        </c:ser>
        <c:ser>
          <c:idx val="6"/>
          <c:order val="6"/>
          <c:tx>
            <c:strRef>
              <c:f>'総数まとめ（10年間）'!$B$79</c:f>
              <c:strCache>
                <c:ptCount val="1"/>
                <c:pt idx="0">
                  <c:v>ウェルシュ菌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'総数まとめ（10年間）'!$C$79:$L$79</c:f>
              <c:numCache>
                <c:formatCode>#,##0_ </c:formatCode>
                <c:ptCount val="10"/>
                <c:pt idx="0">
                  <c:v>2772</c:v>
                </c:pt>
                <c:pt idx="1">
                  <c:v>2088</c:v>
                </c:pt>
                <c:pt idx="2">
                  <c:v>1566</c:v>
                </c:pt>
                <c:pt idx="3">
                  <c:v>1151</c:v>
                </c:pt>
                <c:pt idx="4" formatCode="General">
                  <c:v>2784</c:v>
                </c:pt>
                <c:pt idx="5" formatCode="General">
                  <c:v>1597</c:v>
                </c:pt>
                <c:pt idx="6" formatCode="General">
                  <c:v>854</c:v>
                </c:pt>
                <c:pt idx="7" formatCode="General">
                  <c:v>2373</c:v>
                </c:pt>
                <c:pt idx="8" formatCode="General">
                  <c:v>551</c:v>
                </c:pt>
                <c:pt idx="9" formatCode="General">
                  <c:v>1411</c:v>
                </c:pt>
              </c:numCache>
            </c:numRef>
          </c:val>
          <c:smooth val="0"/>
          <c:extLst>
            <c:ext xmlns:c16="http://schemas.microsoft.com/office/drawing/2014/chart" uri="{C3380CC4-5D6E-409C-BE32-E72D297353CC}">
              <c16:uniqueId val="{00000006-3E29-4D7E-B0EA-D97DED2EBD3D}"/>
            </c:ext>
          </c:extLst>
        </c:ser>
        <c:ser>
          <c:idx val="7"/>
          <c:order val="7"/>
          <c:tx>
            <c:strRef>
              <c:f>'総数まとめ（10年間）'!$B$80</c:f>
              <c:strCache>
                <c:ptCount val="1"/>
                <c:pt idx="0">
                  <c:v>セレウス菌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'総数まとめ（10年間）'!$C$80:$L$80</c:f>
              <c:numCache>
                <c:formatCode>#,##0_ </c:formatCode>
                <c:ptCount val="10"/>
                <c:pt idx="0">
                  <c:v>124</c:v>
                </c:pt>
                <c:pt idx="1">
                  <c:v>230</c:v>
                </c:pt>
                <c:pt idx="2">
                  <c:v>99</c:v>
                </c:pt>
                <c:pt idx="3">
                  <c:v>155</c:v>
                </c:pt>
                <c:pt idx="4" formatCode="General">
                  <c:v>122</c:v>
                </c:pt>
                <c:pt idx="5" formatCode="General">
                  <c:v>4</c:v>
                </c:pt>
                <c:pt idx="6" formatCode="General">
                  <c:v>98</c:v>
                </c:pt>
                <c:pt idx="7" formatCode="General">
                  <c:v>44</c:v>
                </c:pt>
                <c:pt idx="8" formatCode="General">
                  <c:v>95</c:v>
                </c:pt>
                <c:pt idx="9" formatCode="General">
                  <c:v>125</c:v>
                </c:pt>
              </c:numCache>
            </c:numRef>
          </c:val>
          <c:smooth val="0"/>
          <c:extLst>
            <c:ext xmlns:c16="http://schemas.microsoft.com/office/drawing/2014/chart" uri="{C3380CC4-5D6E-409C-BE32-E72D297353CC}">
              <c16:uniqueId val="{00000007-3E29-4D7E-B0EA-D97DED2EBD3D}"/>
            </c:ext>
          </c:extLst>
        </c:ser>
        <c:ser>
          <c:idx val="8"/>
          <c:order val="8"/>
          <c:tx>
            <c:strRef>
              <c:f>'総数まとめ（10年間）'!$B$81</c:f>
              <c:strCache>
                <c:ptCount val="1"/>
                <c:pt idx="0">
                  <c:v>エルシニア・エンテロコリチカ</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'総数まとめ（10年間）'!$C$81:$L$81</c:f>
              <c:numCache>
                <c:formatCode>#,##0_ </c:formatCode>
                <c:ptCount val="10"/>
                <c:pt idx="0">
                  <c:v>0</c:v>
                </c:pt>
                <c:pt idx="1">
                  <c:v>0</c:v>
                </c:pt>
                <c:pt idx="2">
                  <c:v>0</c:v>
                </c:pt>
                <c:pt idx="3">
                  <c:v>0</c:v>
                </c:pt>
                <c:pt idx="4" formatCode="General">
                  <c:v>0</c:v>
                </c:pt>
                <c:pt idx="5" formatCode="General">
                  <c:v>135</c:v>
                </c:pt>
                <c:pt idx="6" formatCode="General">
                  <c:v>52</c:v>
                </c:pt>
                <c:pt idx="7" formatCode="General">
                  <c:v>16</c:v>
                </c:pt>
                <c:pt idx="8" formatCode="General">
                  <c:v>0</c:v>
                </c:pt>
                <c:pt idx="9" formatCode="General">
                  <c:v>72</c:v>
                </c:pt>
              </c:numCache>
            </c:numRef>
          </c:val>
          <c:smooth val="0"/>
          <c:extLst>
            <c:ext xmlns:c16="http://schemas.microsoft.com/office/drawing/2014/chart" uri="{C3380CC4-5D6E-409C-BE32-E72D297353CC}">
              <c16:uniqueId val="{00000008-3E29-4D7E-B0EA-D97DED2EBD3D}"/>
            </c:ext>
          </c:extLst>
        </c:ser>
        <c:ser>
          <c:idx val="9"/>
          <c:order val="9"/>
          <c:tx>
            <c:strRef>
              <c:f>'総数まとめ（10年間）'!$B$82</c:f>
              <c:strCache>
                <c:ptCount val="1"/>
                <c:pt idx="0">
                  <c:v>カンピロバクター・ジェジュニ／コリ</c:v>
                </c:pt>
              </c:strCache>
            </c:strRef>
          </c:tx>
          <c:spPr>
            <a:ln w="38100"/>
          </c:spPr>
          <c:marker>
            <c:symbol val="diamond"/>
            <c:size val="7"/>
            <c:spPr>
              <a:ln w="38100"/>
            </c:spPr>
          </c:marke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'総数まとめ（10年間）'!$C$82:$L$82</c:f>
              <c:numCache>
                <c:formatCode>#,##0_ </c:formatCode>
                <c:ptCount val="10"/>
                <c:pt idx="0">
                  <c:v>2396</c:v>
                </c:pt>
                <c:pt idx="1">
                  <c:v>3071</c:v>
                </c:pt>
                <c:pt idx="2">
                  <c:v>2206</c:v>
                </c:pt>
                <c:pt idx="3">
                  <c:v>2092</c:v>
                </c:pt>
                <c:pt idx="4" formatCode="General">
                  <c:v>2341</c:v>
                </c:pt>
                <c:pt idx="5" formatCode="General">
                  <c:v>1834</c:v>
                </c:pt>
                <c:pt idx="6" formatCode="General">
                  <c:v>1551</c:v>
                </c:pt>
                <c:pt idx="7" formatCode="General">
                  <c:v>1893</c:v>
                </c:pt>
                <c:pt idx="8" formatCode="General">
                  <c:v>2089</c:v>
                </c:pt>
                <c:pt idx="9" formatCode="General">
                  <c:v>3272</c:v>
                </c:pt>
              </c:numCache>
            </c:numRef>
          </c:val>
          <c:smooth val="0"/>
          <c:extLst>
            <c:ext xmlns:c16="http://schemas.microsoft.com/office/drawing/2014/chart" uri="{C3380CC4-5D6E-409C-BE32-E72D297353CC}">
              <c16:uniqueId val="{00000009-3E29-4D7E-B0EA-D97DED2EBD3D}"/>
            </c:ext>
          </c:extLst>
        </c:ser>
        <c:ser>
          <c:idx val="10"/>
          <c:order val="10"/>
          <c:tx>
            <c:strRef>
              <c:f>'総数まとめ（10年間）'!$B$83</c:f>
              <c:strCache>
                <c:ptCount val="1"/>
                <c:pt idx="0">
                  <c:v>ナグビブリオ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'総数まとめ（10年間）'!$C$83:$L$83</c:f>
              <c:numCache>
                <c:formatCode>#,##0_ </c:formatCode>
                <c:ptCount val="10"/>
                <c:pt idx="0">
                  <c:v>1</c:v>
                </c:pt>
                <c:pt idx="1">
                  <c:v>5</c:v>
                </c:pt>
                <c:pt idx="2">
                  <c:v>0</c:v>
                </c:pt>
                <c:pt idx="3">
                  <c:v>0</c:v>
                </c:pt>
                <c:pt idx="4" formatCode="General">
                  <c:v>0</c:v>
                </c:pt>
                <c:pt idx="5" formatCode="General">
                  <c:v>1</c:v>
                </c:pt>
                <c:pt idx="6" formatCode="General">
                  <c:v>446</c:v>
                </c:pt>
                <c:pt idx="7" formatCode="General">
                  <c:v>1</c:v>
                </c:pt>
                <c:pt idx="8" formatCode="General">
                  <c:v>0</c:v>
                </c:pt>
                <c:pt idx="9" formatCode="General">
                  <c:v>0</c:v>
                </c:pt>
              </c:numCache>
            </c:numRef>
          </c:val>
          <c:smooth val="0"/>
          <c:extLst>
            <c:ext xmlns:c16="http://schemas.microsoft.com/office/drawing/2014/chart" uri="{C3380CC4-5D6E-409C-BE32-E72D297353CC}">
              <c16:uniqueId val="{0000000A-3E29-4D7E-B0EA-D97DED2EBD3D}"/>
            </c:ext>
          </c:extLst>
        </c:ser>
        <c:ser>
          <c:idx val="11"/>
          <c:order val="11"/>
          <c:tx>
            <c:strRef>
              <c:f>'総数まとめ（10年間）'!$B$84</c:f>
              <c:strCache>
                <c:ptCount val="1"/>
                <c:pt idx="0">
                  <c:v>コレラ菌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'総数まとめ（10年間）'!$C$84:$L$84</c:f>
              <c:numCache>
                <c:formatCode>#,##0_ </c:formatCode>
                <c:ptCount val="10"/>
                <c:pt idx="0">
                  <c:v>0</c:v>
                </c:pt>
                <c:pt idx="1">
                  <c:v>37</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B-3E29-4D7E-B0EA-D97DED2EBD3D}"/>
            </c:ext>
          </c:extLst>
        </c:ser>
        <c:ser>
          <c:idx val="12"/>
          <c:order val="12"/>
          <c:tx>
            <c:strRef>
              <c:f>'総数まとめ（10年間）'!$B$85</c:f>
              <c:strCache>
                <c:ptCount val="1"/>
                <c:pt idx="0">
                  <c:v>赤痢菌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'総数まとめ（10年間）'!$C$85:$L$85</c:f>
              <c:numCache>
                <c:formatCode>#,##0_ </c:formatCode>
                <c:ptCount val="10"/>
                <c:pt idx="0">
                  <c:v>0</c:v>
                </c:pt>
                <c:pt idx="1">
                  <c:v>131</c:v>
                </c:pt>
                <c:pt idx="2">
                  <c:v>0</c:v>
                </c:pt>
                <c:pt idx="3">
                  <c:v>2</c:v>
                </c:pt>
                <c:pt idx="4" formatCode="General">
                  <c:v>52</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C-3E29-4D7E-B0EA-D97DED2EBD3D}"/>
            </c:ext>
          </c:extLst>
        </c:ser>
        <c:ser>
          <c:idx val="13"/>
          <c:order val="13"/>
          <c:tx>
            <c:strRef>
              <c:f>'総数まとめ（10年間）'!$B$86</c:f>
              <c:strCache>
                <c:ptCount val="1"/>
                <c:pt idx="0">
                  <c:v>チフス菌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'総数まとめ（10年間）'!$C$86:$L$86</c:f>
              <c:numCache>
                <c:formatCode>#,##0_ </c:formatCode>
                <c:ptCount val="10"/>
                <c:pt idx="0">
                  <c:v>0</c:v>
                </c:pt>
                <c:pt idx="1">
                  <c:v>0</c:v>
                </c:pt>
                <c:pt idx="2">
                  <c:v>0</c:v>
                </c:pt>
                <c:pt idx="3">
                  <c:v>0</c:v>
                </c:pt>
                <c:pt idx="4" formatCode="General">
                  <c:v>0</c:v>
                </c:pt>
                <c:pt idx="5" formatCode="General">
                  <c:v>0</c:v>
                </c:pt>
                <c:pt idx="6" formatCode="General">
                  <c:v>0</c:v>
                </c:pt>
                <c:pt idx="7" formatCode="General">
                  <c:v>18</c:v>
                </c:pt>
                <c:pt idx="8" formatCode="General">
                  <c:v>0</c:v>
                </c:pt>
                <c:pt idx="9" formatCode="General">
                  <c:v>0</c:v>
                </c:pt>
              </c:numCache>
            </c:numRef>
          </c:val>
          <c:smooth val="0"/>
          <c:extLst>
            <c:ext xmlns:c16="http://schemas.microsoft.com/office/drawing/2014/chart" uri="{C3380CC4-5D6E-409C-BE32-E72D297353CC}">
              <c16:uniqueId val="{0000000D-3E29-4D7E-B0EA-D97DED2EBD3D}"/>
            </c:ext>
          </c:extLst>
        </c:ser>
        <c:ser>
          <c:idx val="14"/>
          <c:order val="14"/>
          <c:tx>
            <c:strRef>
              <c:f>'総数まとめ（10年間）'!$B$87</c:f>
              <c:strCache>
                <c:ptCount val="1"/>
                <c:pt idx="0">
                  <c:v>パラチフスA菌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'総数まとめ（10年間）'!$C$87:$L$87</c:f>
              <c:numCache>
                <c:formatCode>#,##0_ </c:formatCode>
                <c:ptCount val="10"/>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E-3E29-4D7E-B0EA-D97DED2EBD3D}"/>
            </c:ext>
          </c:extLst>
        </c:ser>
        <c:ser>
          <c:idx val="15"/>
          <c:order val="15"/>
          <c:tx>
            <c:strRef>
              <c:f>'総数まとめ（10年間）'!$B$88</c:f>
              <c:strCache>
                <c:ptCount val="1"/>
                <c:pt idx="0">
                  <c:v>その他の細菌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'総数まとめ（10年間）'!$C$88:$L$88</c:f>
              <c:numCache>
                <c:formatCode>#,##0_ </c:formatCode>
                <c:ptCount val="10"/>
                <c:pt idx="0">
                  <c:v>32</c:v>
                </c:pt>
                <c:pt idx="1">
                  <c:v>10</c:v>
                </c:pt>
                <c:pt idx="2">
                  <c:v>0</c:v>
                </c:pt>
                <c:pt idx="3">
                  <c:v>21</c:v>
                </c:pt>
                <c:pt idx="4" formatCode="General">
                  <c:v>21</c:v>
                </c:pt>
                <c:pt idx="5" formatCode="General">
                  <c:v>132</c:v>
                </c:pt>
                <c:pt idx="6" formatCode="General">
                  <c:v>263</c:v>
                </c:pt>
                <c:pt idx="7" formatCode="General">
                  <c:v>254</c:v>
                </c:pt>
                <c:pt idx="8" formatCode="General">
                  <c:v>15</c:v>
                </c:pt>
                <c:pt idx="9" formatCode="General">
                  <c:v>140</c:v>
                </c:pt>
              </c:numCache>
            </c:numRef>
          </c:val>
          <c:smooth val="0"/>
          <c:extLst>
            <c:ext xmlns:c16="http://schemas.microsoft.com/office/drawing/2014/chart" uri="{C3380CC4-5D6E-409C-BE32-E72D297353CC}">
              <c16:uniqueId val="{0000000F-3E29-4D7E-B0EA-D97DED2EBD3D}"/>
            </c:ext>
          </c:extLst>
        </c:ser>
        <c:ser>
          <c:idx val="16"/>
          <c:order val="16"/>
          <c:tx>
            <c:strRef>
              <c:f>'総数まとめ（10年間）'!$B$89</c:f>
              <c:strCache>
                <c:ptCount val="1"/>
                <c:pt idx="0">
                  <c:v>ノロウイルス</c:v>
                </c:pt>
              </c:strCache>
            </c:strRef>
          </c:tx>
          <c:spPr>
            <a:ln w="38100"/>
          </c:spPr>
          <c:marker>
            <c:spPr>
              <a:ln w="38100"/>
            </c:spPr>
          </c:marke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'総数まとめ（10年間）'!$C$89:$L$89</c:f>
              <c:numCache>
                <c:formatCode>#,##0_ </c:formatCode>
                <c:ptCount val="10"/>
                <c:pt idx="0">
                  <c:v>18520</c:v>
                </c:pt>
                <c:pt idx="1">
                  <c:v>11618</c:v>
                </c:pt>
                <c:pt idx="2">
                  <c:v>10874</c:v>
                </c:pt>
                <c:pt idx="3">
                  <c:v>13904</c:v>
                </c:pt>
                <c:pt idx="4" formatCode="General">
                  <c:v>8619</c:v>
                </c:pt>
                <c:pt idx="5" formatCode="General">
                  <c:v>17632</c:v>
                </c:pt>
                <c:pt idx="6" formatCode="General">
                  <c:v>12672</c:v>
                </c:pt>
                <c:pt idx="7" formatCode="General">
                  <c:v>10506</c:v>
                </c:pt>
                <c:pt idx="8" formatCode="General">
                  <c:v>14876</c:v>
                </c:pt>
                <c:pt idx="9" formatCode="General">
                  <c:v>11397</c:v>
                </c:pt>
              </c:numCache>
            </c:numRef>
          </c:val>
          <c:smooth val="0"/>
          <c:extLst>
            <c:ext xmlns:c16="http://schemas.microsoft.com/office/drawing/2014/chart" uri="{C3380CC4-5D6E-409C-BE32-E72D297353CC}">
              <c16:uniqueId val="{00000010-3E29-4D7E-B0EA-D97DED2EBD3D}"/>
            </c:ext>
          </c:extLst>
        </c:ser>
        <c:ser>
          <c:idx val="17"/>
          <c:order val="17"/>
          <c:tx>
            <c:strRef>
              <c:f>'総数まとめ（10年間）'!$B$90</c:f>
              <c:strCache>
                <c:ptCount val="1"/>
                <c:pt idx="0">
                  <c:v>その他のウイルス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'総数まとめ（10年間）'!$C$90:$L$90</c:f>
              <c:numCache>
                <c:formatCode>#,##0_ </c:formatCode>
                <c:ptCount val="10"/>
                <c:pt idx="0">
                  <c:v>230</c:v>
                </c:pt>
                <c:pt idx="1">
                  <c:v>12</c:v>
                </c:pt>
                <c:pt idx="2">
                  <c:v>79</c:v>
                </c:pt>
                <c:pt idx="3">
                  <c:v>796</c:v>
                </c:pt>
                <c:pt idx="4" formatCode="General">
                  <c:v>118</c:v>
                </c:pt>
                <c:pt idx="5" formatCode="General">
                  <c:v>1005</c:v>
                </c:pt>
                <c:pt idx="6" formatCode="General">
                  <c:v>973</c:v>
                </c:pt>
                <c:pt idx="7" formatCode="General">
                  <c:v>201</c:v>
                </c:pt>
                <c:pt idx="8" formatCode="General">
                  <c:v>251</c:v>
                </c:pt>
                <c:pt idx="9" formatCode="General">
                  <c:v>29</c:v>
                </c:pt>
              </c:numCache>
            </c:numRef>
          </c:val>
          <c:smooth val="0"/>
          <c:extLst>
            <c:ext xmlns:c16="http://schemas.microsoft.com/office/drawing/2014/chart" uri="{C3380CC4-5D6E-409C-BE32-E72D297353CC}">
              <c16:uniqueId val="{00000011-3E29-4D7E-B0EA-D97DED2EBD3D}"/>
            </c:ext>
          </c:extLst>
        </c:ser>
        <c:ser>
          <c:idx val="18"/>
          <c:order val="18"/>
          <c:tx>
            <c:strRef>
              <c:f>'総数まとめ（10年間）'!$B$91</c:f>
              <c:strCache>
                <c:ptCount val="1"/>
                <c:pt idx="0">
                  <c:v>化学物質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'総数まとめ（10年間）'!$C$91:$L$91</c:f>
              <c:numCache>
                <c:formatCode>#,##0_ </c:formatCode>
                <c:ptCount val="10"/>
                <c:pt idx="0">
                  <c:v>93</c:v>
                </c:pt>
                <c:pt idx="1">
                  <c:v>619</c:v>
                </c:pt>
                <c:pt idx="2">
                  <c:v>552</c:v>
                </c:pt>
                <c:pt idx="3">
                  <c:v>55</c:v>
                </c:pt>
                <c:pt idx="4" formatCode="General">
                  <c:v>222</c:v>
                </c:pt>
                <c:pt idx="5" formatCode="General">
                  <c:v>136</c:v>
                </c:pt>
                <c:pt idx="6" formatCode="General">
                  <c:v>199</c:v>
                </c:pt>
                <c:pt idx="7" formatCode="General">
                  <c:v>70</c:v>
                </c:pt>
                <c:pt idx="8" formatCode="General">
                  <c:v>410</c:v>
                </c:pt>
                <c:pt idx="9" formatCode="General">
                  <c:v>297</c:v>
                </c:pt>
              </c:numCache>
            </c:numRef>
          </c:val>
          <c:smooth val="0"/>
          <c:extLst>
            <c:ext xmlns:c16="http://schemas.microsoft.com/office/drawing/2014/chart" uri="{C3380CC4-5D6E-409C-BE32-E72D297353CC}">
              <c16:uniqueId val="{00000012-3E29-4D7E-B0EA-D97DED2EBD3D}"/>
            </c:ext>
          </c:extLst>
        </c:ser>
        <c:ser>
          <c:idx val="19"/>
          <c:order val="19"/>
          <c:tx>
            <c:strRef>
              <c:f>'総数まとめ（10年間）'!$B$92</c:f>
              <c:strCache>
                <c:ptCount val="1"/>
                <c:pt idx="0">
                  <c:v>植　物　性　自　然　毒</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'総数まとめ（10年間）'!$C$92:$L$92</c:f>
              <c:numCache>
                <c:formatCode>#,##0_ </c:formatCode>
                <c:ptCount val="10"/>
                <c:pt idx="0">
                  <c:v>266</c:v>
                </c:pt>
                <c:pt idx="1">
                  <c:v>283</c:v>
                </c:pt>
                <c:pt idx="2">
                  <c:v>195</c:v>
                </c:pt>
                <c:pt idx="3">
                  <c:v>337</c:v>
                </c:pt>
                <c:pt idx="4" formatCode="General">
                  <c:v>139</c:v>
                </c:pt>
                <c:pt idx="5" formatCode="General">
                  <c:v>218</c:v>
                </c:pt>
                <c:pt idx="6" formatCode="General">
                  <c:v>152</c:v>
                </c:pt>
                <c:pt idx="7" formatCode="General">
                  <c:v>235</c:v>
                </c:pt>
                <c:pt idx="8" formatCode="General">
                  <c:v>178</c:v>
                </c:pt>
                <c:pt idx="9" formatCode="General">
                  <c:v>229</c:v>
                </c:pt>
              </c:numCache>
            </c:numRef>
          </c:val>
          <c:smooth val="0"/>
          <c:extLst>
            <c:ext xmlns:c16="http://schemas.microsoft.com/office/drawing/2014/chart" uri="{C3380CC4-5D6E-409C-BE32-E72D297353CC}">
              <c16:uniqueId val="{00000013-3E29-4D7E-B0EA-D97DED2EBD3D}"/>
            </c:ext>
          </c:extLst>
        </c:ser>
        <c:ser>
          <c:idx val="20"/>
          <c:order val="20"/>
          <c:tx>
            <c:strRef>
              <c:f>'総数まとめ（10年間）'!$B$93</c:f>
              <c:strCache>
                <c:ptCount val="1"/>
                <c:pt idx="0">
                  <c:v>動　物　性　自　然　毒</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'総数まとめ（10年間）'!$C$93:$L$93</c:f>
              <c:numCache>
                <c:formatCode>#,##0_ </c:formatCode>
                <c:ptCount val="10"/>
                <c:pt idx="0">
                  <c:v>89</c:v>
                </c:pt>
                <c:pt idx="1">
                  <c:v>104</c:v>
                </c:pt>
                <c:pt idx="2">
                  <c:v>95</c:v>
                </c:pt>
                <c:pt idx="3">
                  <c:v>53</c:v>
                </c:pt>
                <c:pt idx="4" formatCode="General">
                  <c:v>32</c:v>
                </c:pt>
                <c:pt idx="5" formatCode="General">
                  <c:v>49</c:v>
                </c:pt>
                <c:pt idx="6" formatCode="General">
                  <c:v>33</c:v>
                </c:pt>
                <c:pt idx="7" formatCode="General">
                  <c:v>53</c:v>
                </c:pt>
                <c:pt idx="8" formatCode="General">
                  <c:v>69</c:v>
                </c:pt>
                <c:pt idx="9" formatCode="General">
                  <c:v>73</c:v>
                </c:pt>
              </c:numCache>
            </c:numRef>
          </c:val>
          <c:smooth val="0"/>
          <c:extLst>
            <c:ext xmlns:c16="http://schemas.microsoft.com/office/drawing/2014/chart" uri="{C3380CC4-5D6E-409C-BE32-E72D297353CC}">
              <c16:uniqueId val="{00000014-3E29-4D7E-B0EA-D97DED2EBD3D}"/>
            </c:ext>
          </c:extLst>
        </c:ser>
        <c:ser>
          <c:idx val="21"/>
          <c:order val="21"/>
          <c:tx>
            <c:strRef>
              <c:f>'総数まとめ（10年間）'!$B$94</c:f>
              <c:strCache>
                <c:ptCount val="1"/>
                <c:pt idx="0">
                  <c:v>その他</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'総数まとめ（10年間）'!$C$94:$L$94</c:f>
              <c:numCache>
                <c:formatCode>#,##0_ </c:formatCode>
                <c:ptCount val="10"/>
                <c:pt idx="0">
                  <c:v>20</c:v>
                </c:pt>
                <c:pt idx="1">
                  <c:v>47</c:v>
                </c:pt>
                <c:pt idx="2">
                  <c:v>19</c:v>
                </c:pt>
                <c:pt idx="3">
                  <c:v>29</c:v>
                </c:pt>
                <c:pt idx="4" formatCode="General">
                  <c:v>522</c:v>
                </c:pt>
                <c:pt idx="5" formatCode="General">
                  <c:v>491</c:v>
                </c:pt>
                <c:pt idx="6" formatCode="General">
                  <c:v>0</c:v>
                </c:pt>
                <c:pt idx="7" formatCode="General">
                  <c:v>123</c:v>
                </c:pt>
                <c:pt idx="8" formatCode="General">
                  <c:v>2</c:v>
                </c:pt>
                <c:pt idx="9" formatCode="General">
                  <c:v>16</c:v>
                </c:pt>
              </c:numCache>
            </c:numRef>
          </c:val>
          <c:smooth val="0"/>
          <c:extLst>
            <c:ext xmlns:c16="http://schemas.microsoft.com/office/drawing/2014/chart" uri="{C3380CC4-5D6E-409C-BE32-E72D297353CC}">
              <c16:uniqueId val="{00000015-3E29-4D7E-B0EA-D97DED2EBD3D}"/>
            </c:ext>
          </c:extLst>
        </c:ser>
        <c:ser>
          <c:idx val="22"/>
          <c:order val="22"/>
          <c:tx>
            <c:strRef>
              <c:f>'総数まとめ（10年間）'!$B$95</c:f>
              <c:strCache>
                <c:ptCount val="1"/>
                <c:pt idx="0">
                  <c:v>不明</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'総数まとめ（10年間）'!$C$95:$L$95</c:f>
              <c:numCache>
                <c:formatCode>#,##0_ </c:formatCode>
                <c:ptCount val="10"/>
                <c:pt idx="0">
                  <c:v>1295</c:v>
                </c:pt>
                <c:pt idx="1">
                  <c:v>1289</c:v>
                </c:pt>
                <c:pt idx="2">
                  <c:v>1735</c:v>
                </c:pt>
                <c:pt idx="3">
                  <c:v>2079</c:v>
                </c:pt>
                <c:pt idx="4" formatCode="General">
                  <c:v>1016</c:v>
                </c:pt>
                <c:pt idx="5" formatCode="General">
                  <c:v>1204</c:v>
                </c:pt>
                <c:pt idx="6" formatCode="General">
                  <c:v>379</c:v>
                </c:pt>
                <c:pt idx="7" formatCode="General">
                  <c:v>449</c:v>
                </c:pt>
                <c:pt idx="8" formatCode="General">
                  <c:v>601</c:v>
                </c:pt>
                <c:pt idx="9" formatCode="General">
                  <c:v>322</c:v>
                </c:pt>
              </c:numCache>
            </c:numRef>
          </c:val>
          <c:smooth val="0"/>
          <c:extLst>
            <c:ext xmlns:c16="http://schemas.microsoft.com/office/drawing/2014/chart" uri="{C3380CC4-5D6E-409C-BE32-E72D297353CC}">
              <c16:uniqueId val="{00000016-3E29-4D7E-B0EA-D97DED2EBD3D}"/>
            </c:ext>
          </c:extLst>
        </c:ser>
        <c:ser>
          <c:idx val="23"/>
          <c:order val="23"/>
          <c:tx>
            <c:strRef>
              <c:f>'総数まとめ（10年間）'!$B$96</c:f>
              <c:strCache>
                <c:ptCount val="1"/>
                <c:pt idx="0">
                  <c:v>ク　　　ド　　　ア</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'総数まとめ（10年間）'!$C$96:$L$96</c:f>
              <c:numCache>
                <c:formatCode>General</c:formatCode>
                <c:ptCount val="10"/>
                <c:pt idx="6">
                  <c:v>244</c:v>
                </c:pt>
                <c:pt idx="7">
                  <c:v>429</c:v>
                </c:pt>
                <c:pt idx="8">
                  <c:v>169</c:v>
                </c:pt>
                <c:pt idx="9">
                  <c:v>259</c:v>
                </c:pt>
              </c:numCache>
            </c:numRef>
          </c:val>
          <c:smooth val="0"/>
          <c:extLst>
            <c:ext xmlns:c16="http://schemas.microsoft.com/office/drawing/2014/chart" uri="{C3380CC4-5D6E-409C-BE32-E72D297353CC}">
              <c16:uniqueId val="{00000017-3E29-4D7E-B0EA-D97DED2EBD3D}"/>
            </c:ext>
          </c:extLst>
        </c:ser>
        <c:ser>
          <c:idx val="24"/>
          <c:order val="24"/>
          <c:tx>
            <c:strRef>
              <c:f>'総数まとめ（10年間）'!$B$97</c:f>
              <c:strCache>
                <c:ptCount val="1"/>
                <c:pt idx="0">
                  <c:v>サルコシスティス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'総数まとめ（10年間）'!$C$97:$L$97</c:f>
              <c:numCache>
                <c:formatCode>General</c:formatCode>
                <c:ptCount val="10"/>
                <c:pt idx="6">
                  <c:v>6</c:v>
                </c:pt>
                <c:pt idx="7">
                  <c:v>0</c:v>
                </c:pt>
                <c:pt idx="8">
                  <c:v>0</c:v>
                </c:pt>
                <c:pt idx="9">
                  <c:v>0</c:v>
                </c:pt>
              </c:numCache>
            </c:numRef>
          </c:val>
          <c:smooth val="0"/>
          <c:extLst>
            <c:ext xmlns:c16="http://schemas.microsoft.com/office/drawing/2014/chart" uri="{C3380CC4-5D6E-409C-BE32-E72D297353CC}">
              <c16:uniqueId val="{00000018-3E29-4D7E-B0EA-D97DED2EBD3D}"/>
            </c:ext>
          </c:extLst>
        </c:ser>
        <c:ser>
          <c:idx val="25"/>
          <c:order val="25"/>
          <c:tx>
            <c:strRef>
              <c:f>'総数まとめ（10年間）'!$B$98</c:f>
              <c:strCache>
                <c:ptCount val="1"/>
                <c:pt idx="0">
                  <c:v>ア　ニ　サ　キ　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'総数まとめ（10年間）'!$C$98:$L$98</c:f>
              <c:numCache>
                <c:formatCode>General</c:formatCode>
                <c:ptCount val="10"/>
                <c:pt idx="6">
                  <c:v>89</c:v>
                </c:pt>
                <c:pt idx="7">
                  <c:v>79</c:v>
                </c:pt>
                <c:pt idx="8">
                  <c:v>133</c:v>
                </c:pt>
                <c:pt idx="9">
                  <c:v>126</c:v>
                </c:pt>
              </c:numCache>
            </c:numRef>
          </c:val>
          <c:smooth val="0"/>
          <c:extLst>
            <c:ext xmlns:c16="http://schemas.microsoft.com/office/drawing/2014/chart" uri="{C3380CC4-5D6E-409C-BE32-E72D297353CC}">
              <c16:uniqueId val="{00000019-3E29-4D7E-B0EA-D97DED2EBD3D}"/>
            </c:ext>
          </c:extLst>
        </c:ser>
        <c:ser>
          <c:idx val="26"/>
          <c:order val="26"/>
          <c:tx>
            <c:strRef>
              <c:f>'総数まとめ（10年間）'!$B$99</c:f>
              <c:strCache>
                <c:ptCount val="1"/>
                <c:pt idx="0">
                  <c:v>その他の寄生虫</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'総数まとめ（10年間）'!$C$99:$L$99</c:f>
              <c:numCache>
                <c:formatCode>General</c:formatCode>
                <c:ptCount val="10"/>
                <c:pt idx="6">
                  <c:v>0</c:v>
                </c:pt>
                <c:pt idx="7">
                  <c:v>0</c:v>
                </c:pt>
                <c:pt idx="8">
                  <c:v>0</c:v>
                </c:pt>
                <c:pt idx="9">
                  <c:v>21</c:v>
                </c:pt>
              </c:numCache>
            </c:numRef>
          </c:val>
          <c:smooth val="0"/>
          <c:extLst>
            <c:ext xmlns:c16="http://schemas.microsoft.com/office/drawing/2014/chart" uri="{C3380CC4-5D6E-409C-BE32-E72D297353CC}">
              <c16:uniqueId val="{0000001A-3E29-4D7E-B0EA-D97DED2EBD3D}"/>
            </c:ext>
          </c:extLst>
        </c:ser>
        <c:dLbls>
          <c:showLegendKey val="0"/>
          <c:showVal val="0"/>
          <c:showCatName val="0"/>
          <c:showSerName val="0"/>
          <c:showPercent val="0"/>
          <c:showBubbleSize val="0"/>
        </c:dLbls>
        <c:marker val="1"/>
        <c:smooth val="0"/>
        <c:axId val="68664704"/>
        <c:axId val="68670592"/>
      </c:lineChart>
      <c:catAx>
        <c:axId val="68664704"/>
        <c:scaling>
          <c:orientation val="minMax"/>
        </c:scaling>
        <c:delete val="0"/>
        <c:axPos val="b"/>
        <c:numFmt formatCode="General" sourceLinked="0"/>
        <c:majorTickMark val="none"/>
        <c:minorTickMark val="none"/>
        <c:tickLblPos val="nextTo"/>
        <c:txPr>
          <a:bodyPr/>
          <a:lstStyle/>
          <a:p>
            <a:pPr>
              <a:defRPr sz="1200"/>
            </a:pPr>
            <a:endParaRPr lang="ja-JP"/>
          </a:p>
        </c:txPr>
        <c:crossAx val="68670592"/>
        <c:crosses val="autoZero"/>
        <c:auto val="1"/>
        <c:lblAlgn val="ctr"/>
        <c:lblOffset val="100"/>
        <c:noMultiLvlLbl val="0"/>
      </c:catAx>
      <c:valAx>
        <c:axId val="68670592"/>
        <c:scaling>
          <c:orientation val="minMax"/>
        </c:scaling>
        <c:delete val="0"/>
        <c:axPos val="l"/>
        <c:majorGridlines/>
        <c:title>
          <c:tx>
            <c:rich>
              <a:bodyPr rot="0" vert="eaVert"/>
              <a:lstStyle/>
              <a:p>
                <a:pPr>
                  <a:defRPr sz="1600" b="0"/>
                </a:pPr>
                <a:r>
                  <a:rPr lang="ja-JP" altLang="en-US" sz="1600" b="0" dirty="0"/>
                  <a:t>患者数（人）</a:t>
                </a:r>
              </a:p>
            </c:rich>
          </c:tx>
          <c:layout>
            <c:manualLayout>
              <c:xMode val="edge"/>
              <c:yMode val="edge"/>
              <c:x val="8.5339980145575228E-3"/>
              <c:y val="0.42675723620896377"/>
            </c:manualLayout>
          </c:layout>
          <c:overlay val="0"/>
        </c:title>
        <c:numFmt formatCode="#,##0_ " sourceLinked="1"/>
        <c:majorTickMark val="none"/>
        <c:minorTickMark val="none"/>
        <c:tickLblPos val="nextTo"/>
        <c:txPr>
          <a:bodyPr/>
          <a:lstStyle/>
          <a:p>
            <a:pPr>
              <a:defRPr sz="1200"/>
            </a:pPr>
            <a:endParaRPr lang="ja-JP"/>
          </a:p>
        </c:txPr>
        <c:crossAx val="68664704"/>
        <c:crosses val="autoZero"/>
        <c:crossBetween val="between"/>
      </c:valAx>
    </c:plotArea>
    <c:legend>
      <c:legendPos val="r"/>
      <c:layout>
        <c:manualLayout>
          <c:xMode val="edge"/>
          <c:yMode val="edge"/>
          <c:x val="0.73582463079171612"/>
          <c:y val="7.6073977078125438E-2"/>
          <c:w val="0.25186205250169857"/>
          <c:h val="0.90601439073496925"/>
        </c:manualLayout>
      </c:layout>
      <c:overlay val="0"/>
      <c:txPr>
        <a:bodyPr/>
        <a:lstStyle/>
        <a:p>
          <a:pPr>
            <a:defRPr sz="1000"/>
          </a:pPr>
          <a:endParaRPr lang="ja-JP"/>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（ウィルスではない）細菌性の</a:t>
            </a:r>
            <a:r>
              <a:rPr lang="ja-JP" dirty="0"/>
              <a:t>食中毒患者数</a:t>
            </a:r>
            <a:r>
              <a:rPr lang="ja-JP" altLang="en-US" dirty="0"/>
              <a:t>上位</a:t>
            </a:r>
            <a:r>
              <a:rPr lang="en-US" altLang="ja-JP" dirty="0"/>
              <a:t>8</a:t>
            </a:r>
            <a:r>
              <a:rPr lang="ja-JP" altLang="en-US" dirty="0"/>
              <a:t>位</a:t>
            </a:r>
            <a:r>
              <a:rPr lang="ja-JP" dirty="0"/>
              <a:t>（厚生労働省による食中毒統計資料による）</a:t>
            </a:r>
          </a:p>
        </c:rich>
      </c:tx>
      <c:layout>
        <c:manualLayout>
          <c:xMode val="edge"/>
          <c:yMode val="edge"/>
          <c:x val="0.10927129272809229"/>
          <c:y val="1.6033575401044539E-2"/>
        </c:manualLayout>
      </c:layout>
      <c:overlay val="0"/>
    </c:title>
    <c:autoTitleDeleted val="0"/>
    <c:plotArea>
      <c:layout>
        <c:manualLayout>
          <c:layoutTarget val="inner"/>
          <c:xMode val="edge"/>
          <c:yMode val="edge"/>
          <c:x val="0.12427125507275377"/>
          <c:y val="0.10740475575465029"/>
          <c:w val="0.8124878016556718"/>
          <c:h val="0.64655693097282585"/>
        </c:manualLayout>
      </c:layout>
      <c:lineChart>
        <c:grouping val="standard"/>
        <c:varyColors val="0"/>
        <c:ser>
          <c:idx val="0"/>
          <c:order val="0"/>
          <c:tx>
            <c:strRef>
              <c:f>'総数まとめ（10年間）'!$B$73</c:f>
              <c:strCache>
                <c:ptCount val="1"/>
                <c:pt idx="0">
                  <c:v>サルモネラ菌属</c:v>
                </c:pt>
              </c:strCache>
            </c:strRef>
          </c:tx>
          <c:spPr>
            <a:ln w="50800">
              <a:solidFill>
                <a:schemeClr val="accent1">
                  <a:shade val="76000"/>
                  <a:shade val="95000"/>
                  <a:satMod val="105000"/>
                </a:schemeClr>
              </a:solidFill>
            </a:ln>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'総数まとめ（10年間）'!$C$73:$L$73</c:f>
              <c:numCache>
                <c:formatCode>#,##0_ </c:formatCode>
                <c:ptCount val="10"/>
                <c:pt idx="0">
                  <c:v>3603</c:v>
                </c:pt>
                <c:pt idx="1">
                  <c:v>2551</c:v>
                </c:pt>
                <c:pt idx="2">
                  <c:v>1518</c:v>
                </c:pt>
                <c:pt idx="3">
                  <c:v>2476</c:v>
                </c:pt>
                <c:pt idx="4" formatCode="General">
                  <c:v>3068</c:v>
                </c:pt>
                <c:pt idx="5" formatCode="General">
                  <c:v>670</c:v>
                </c:pt>
                <c:pt idx="6" formatCode="General">
                  <c:v>861</c:v>
                </c:pt>
                <c:pt idx="7" formatCode="General">
                  <c:v>440</c:v>
                </c:pt>
                <c:pt idx="8" formatCode="General">
                  <c:v>1918</c:v>
                </c:pt>
                <c:pt idx="9" formatCode="General">
                  <c:v>704</c:v>
                </c:pt>
              </c:numCache>
            </c:numRef>
          </c:val>
          <c:smooth val="0"/>
          <c:extLst>
            <c:ext xmlns:c16="http://schemas.microsoft.com/office/drawing/2014/chart" uri="{C3380CC4-5D6E-409C-BE32-E72D297353CC}">
              <c16:uniqueId val="{00000000-E614-463D-AA36-555CD4D78888}"/>
            </c:ext>
          </c:extLst>
        </c:ser>
        <c:ser>
          <c:idx val="1"/>
          <c:order val="1"/>
          <c:tx>
            <c:strRef>
              <c:f>'総数まとめ（10年間）'!$B$74</c:f>
              <c:strCache>
                <c:ptCount val="1"/>
                <c:pt idx="0">
                  <c:v>ぶどう球菌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'総数まとめ（10年間）'!$C$74:$L$74</c:f>
              <c:numCache>
                <c:formatCode>#,##0_ </c:formatCode>
                <c:ptCount val="10"/>
                <c:pt idx="0">
                  <c:v>1181</c:v>
                </c:pt>
                <c:pt idx="1">
                  <c:v>1424</c:v>
                </c:pt>
                <c:pt idx="2">
                  <c:v>690</c:v>
                </c:pt>
                <c:pt idx="3">
                  <c:v>836</c:v>
                </c:pt>
                <c:pt idx="4" formatCode="General">
                  <c:v>792</c:v>
                </c:pt>
                <c:pt idx="5" formatCode="General">
                  <c:v>854</c:v>
                </c:pt>
                <c:pt idx="6" formatCode="General">
                  <c:v>654</c:v>
                </c:pt>
                <c:pt idx="7" formatCode="General">
                  <c:v>1277</c:v>
                </c:pt>
                <c:pt idx="8" formatCode="General">
                  <c:v>619</c:v>
                </c:pt>
                <c:pt idx="9" formatCode="General">
                  <c:v>698</c:v>
                </c:pt>
              </c:numCache>
            </c:numRef>
          </c:val>
          <c:smooth val="0"/>
          <c:extLst>
            <c:ext xmlns:c16="http://schemas.microsoft.com/office/drawing/2014/chart" uri="{C3380CC4-5D6E-409C-BE32-E72D297353CC}">
              <c16:uniqueId val="{00000001-E614-463D-AA36-555CD4D78888}"/>
            </c:ext>
          </c:extLst>
        </c:ser>
        <c:ser>
          <c:idx val="2"/>
          <c:order val="2"/>
          <c:tx>
            <c:strRef>
              <c:f>'総数まとめ（10年間）'!$B$76</c:f>
              <c:strCache>
                <c:ptCount val="1"/>
                <c:pt idx="0">
                  <c:v>腸炎ビブリオ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'総数まとめ（10年間）'!$C$76:$L$76</c:f>
              <c:numCache>
                <c:formatCode>#,##0_ </c:formatCode>
                <c:ptCount val="10"/>
                <c:pt idx="0">
                  <c:v>1278</c:v>
                </c:pt>
                <c:pt idx="1">
                  <c:v>168</c:v>
                </c:pt>
                <c:pt idx="2">
                  <c:v>280</c:v>
                </c:pt>
                <c:pt idx="3">
                  <c:v>579</c:v>
                </c:pt>
                <c:pt idx="4" formatCode="General">
                  <c:v>87</c:v>
                </c:pt>
                <c:pt idx="5" formatCode="General">
                  <c:v>124</c:v>
                </c:pt>
                <c:pt idx="6" formatCode="General">
                  <c:v>164</c:v>
                </c:pt>
                <c:pt idx="7" formatCode="General">
                  <c:v>47</c:v>
                </c:pt>
                <c:pt idx="8" formatCode="General">
                  <c:v>224</c:v>
                </c:pt>
                <c:pt idx="9" formatCode="General">
                  <c:v>240</c:v>
                </c:pt>
              </c:numCache>
            </c:numRef>
          </c:val>
          <c:smooth val="0"/>
          <c:extLst>
            <c:ext xmlns:c16="http://schemas.microsoft.com/office/drawing/2014/chart" uri="{C3380CC4-5D6E-409C-BE32-E72D297353CC}">
              <c16:uniqueId val="{00000002-E614-463D-AA36-555CD4D78888}"/>
            </c:ext>
          </c:extLst>
        </c:ser>
        <c:ser>
          <c:idx val="3"/>
          <c:order val="3"/>
          <c:tx>
            <c:strRef>
              <c:f>'総数まとめ（10年間）'!$B$77</c:f>
              <c:strCache>
                <c:ptCount val="1"/>
                <c:pt idx="0">
                  <c:v>腸管出血性大腸菌（ベロ毒素産生）</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'総数まとめ（10年間）'!$C$77:$L$77</c:f>
              <c:numCache>
                <c:formatCode>#,##0_ </c:formatCode>
                <c:ptCount val="10"/>
                <c:pt idx="0">
                  <c:v>928</c:v>
                </c:pt>
                <c:pt idx="1">
                  <c:v>115</c:v>
                </c:pt>
                <c:pt idx="2">
                  <c:v>181</c:v>
                </c:pt>
                <c:pt idx="3">
                  <c:v>358</c:v>
                </c:pt>
                <c:pt idx="4" formatCode="General">
                  <c:v>714</c:v>
                </c:pt>
                <c:pt idx="5" formatCode="General">
                  <c:v>392</c:v>
                </c:pt>
                <c:pt idx="6" formatCode="General">
                  <c:v>105</c:v>
                </c:pt>
                <c:pt idx="7" formatCode="General">
                  <c:v>766</c:v>
                </c:pt>
                <c:pt idx="8" formatCode="General">
                  <c:v>156</c:v>
                </c:pt>
                <c:pt idx="9" formatCode="General">
                  <c:v>252</c:v>
                </c:pt>
              </c:numCache>
            </c:numRef>
          </c:val>
          <c:smooth val="0"/>
          <c:extLst>
            <c:ext xmlns:c16="http://schemas.microsoft.com/office/drawing/2014/chart" uri="{C3380CC4-5D6E-409C-BE32-E72D297353CC}">
              <c16:uniqueId val="{00000003-E614-463D-AA36-555CD4D78888}"/>
            </c:ext>
          </c:extLst>
        </c:ser>
        <c:ser>
          <c:idx val="4"/>
          <c:order val="4"/>
          <c:tx>
            <c:strRef>
              <c:f>'総数まとめ（10年間）'!$B$78</c:f>
              <c:strCache>
                <c:ptCount val="1"/>
                <c:pt idx="0">
                  <c:v>その他の病原大腸菌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'総数まとめ（10年間）'!$C$78:$L$78</c:f>
              <c:numCache>
                <c:formatCode>#,##0_ </c:formatCode>
                <c:ptCount val="10"/>
                <c:pt idx="0">
                  <c:v>648</c:v>
                </c:pt>
                <c:pt idx="1">
                  <c:v>501</c:v>
                </c:pt>
                <c:pt idx="2">
                  <c:v>160</c:v>
                </c:pt>
                <c:pt idx="3">
                  <c:v>1048</c:v>
                </c:pt>
                <c:pt idx="4" formatCode="General">
                  <c:v>967</c:v>
                </c:pt>
                <c:pt idx="5" formatCode="General">
                  <c:v>219</c:v>
                </c:pt>
                <c:pt idx="6" formatCode="General">
                  <c:v>1007</c:v>
                </c:pt>
                <c:pt idx="7" formatCode="General">
                  <c:v>81</c:v>
                </c:pt>
                <c:pt idx="8" formatCode="General">
                  <c:v>362</c:v>
                </c:pt>
                <c:pt idx="9" formatCode="General">
                  <c:v>569</c:v>
                </c:pt>
              </c:numCache>
            </c:numRef>
          </c:val>
          <c:smooth val="0"/>
          <c:extLst>
            <c:ext xmlns:c16="http://schemas.microsoft.com/office/drawing/2014/chart" uri="{C3380CC4-5D6E-409C-BE32-E72D297353CC}">
              <c16:uniqueId val="{00000004-E614-463D-AA36-555CD4D78888}"/>
            </c:ext>
          </c:extLst>
        </c:ser>
        <c:ser>
          <c:idx val="5"/>
          <c:order val="5"/>
          <c:tx>
            <c:strRef>
              <c:f>'総数まとめ（10年間）'!$B$79</c:f>
              <c:strCache>
                <c:ptCount val="1"/>
                <c:pt idx="0">
                  <c:v>ウェルシュ菌</c:v>
                </c:pt>
              </c:strCache>
            </c:strRef>
          </c:tx>
          <c:spPr>
            <a:ln w="50800"/>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'総数まとめ（10年間）'!$C$79:$L$79</c:f>
              <c:numCache>
                <c:formatCode>#,##0_ </c:formatCode>
                <c:ptCount val="10"/>
                <c:pt idx="0">
                  <c:v>2772</c:v>
                </c:pt>
                <c:pt idx="1">
                  <c:v>2088</c:v>
                </c:pt>
                <c:pt idx="2">
                  <c:v>1566</c:v>
                </c:pt>
                <c:pt idx="3">
                  <c:v>1151</c:v>
                </c:pt>
                <c:pt idx="4" formatCode="General">
                  <c:v>2784</c:v>
                </c:pt>
                <c:pt idx="5" formatCode="General">
                  <c:v>1597</c:v>
                </c:pt>
                <c:pt idx="6" formatCode="General">
                  <c:v>854</c:v>
                </c:pt>
                <c:pt idx="7" formatCode="General">
                  <c:v>2373</c:v>
                </c:pt>
                <c:pt idx="8" formatCode="General">
                  <c:v>551</c:v>
                </c:pt>
                <c:pt idx="9" formatCode="General">
                  <c:v>1411</c:v>
                </c:pt>
              </c:numCache>
            </c:numRef>
          </c:val>
          <c:smooth val="0"/>
          <c:extLst>
            <c:ext xmlns:c16="http://schemas.microsoft.com/office/drawing/2014/chart" uri="{C3380CC4-5D6E-409C-BE32-E72D297353CC}">
              <c16:uniqueId val="{00000005-E614-463D-AA36-555CD4D78888}"/>
            </c:ext>
          </c:extLst>
        </c:ser>
        <c:ser>
          <c:idx val="6"/>
          <c:order val="6"/>
          <c:tx>
            <c:strRef>
              <c:f>'総数まとめ（10年間）'!$B$80</c:f>
              <c:strCache>
                <c:ptCount val="1"/>
                <c:pt idx="0">
                  <c:v>セレウス菌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'総数まとめ（10年間）'!$C$80:$L$80</c:f>
              <c:numCache>
                <c:formatCode>#,##0_ </c:formatCode>
                <c:ptCount val="10"/>
                <c:pt idx="0">
                  <c:v>124</c:v>
                </c:pt>
                <c:pt idx="1">
                  <c:v>230</c:v>
                </c:pt>
                <c:pt idx="2">
                  <c:v>99</c:v>
                </c:pt>
                <c:pt idx="3">
                  <c:v>155</c:v>
                </c:pt>
                <c:pt idx="4" formatCode="General">
                  <c:v>122</c:v>
                </c:pt>
                <c:pt idx="5" formatCode="General">
                  <c:v>4</c:v>
                </c:pt>
                <c:pt idx="6" formatCode="General">
                  <c:v>98</c:v>
                </c:pt>
                <c:pt idx="7" formatCode="General">
                  <c:v>44</c:v>
                </c:pt>
                <c:pt idx="8" formatCode="General">
                  <c:v>95</c:v>
                </c:pt>
                <c:pt idx="9" formatCode="General">
                  <c:v>125</c:v>
                </c:pt>
              </c:numCache>
            </c:numRef>
          </c:val>
          <c:smooth val="0"/>
          <c:extLst>
            <c:ext xmlns:c16="http://schemas.microsoft.com/office/drawing/2014/chart" uri="{C3380CC4-5D6E-409C-BE32-E72D297353CC}">
              <c16:uniqueId val="{00000006-E614-463D-AA36-555CD4D78888}"/>
            </c:ext>
          </c:extLst>
        </c:ser>
        <c:ser>
          <c:idx val="7"/>
          <c:order val="7"/>
          <c:tx>
            <c:strRef>
              <c:f>'総数まとめ（10年間）'!$B$82</c:f>
              <c:strCache>
                <c:ptCount val="1"/>
                <c:pt idx="0">
                  <c:v>カンピロバクター・ジェジュニ／コリ</c:v>
                </c:pt>
              </c:strCache>
            </c:strRef>
          </c:tx>
          <c:spPr>
            <a:ln w="50800"/>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'総数まとめ（10年間）'!$C$82:$L$82</c:f>
              <c:numCache>
                <c:formatCode>#,##0_ </c:formatCode>
                <c:ptCount val="10"/>
                <c:pt idx="0">
                  <c:v>2396</c:v>
                </c:pt>
                <c:pt idx="1">
                  <c:v>3071</c:v>
                </c:pt>
                <c:pt idx="2">
                  <c:v>2206</c:v>
                </c:pt>
                <c:pt idx="3">
                  <c:v>2092</c:v>
                </c:pt>
                <c:pt idx="4" formatCode="General">
                  <c:v>2341</c:v>
                </c:pt>
                <c:pt idx="5" formatCode="General">
                  <c:v>1834</c:v>
                </c:pt>
                <c:pt idx="6" formatCode="General">
                  <c:v>1551</c:v>
                </c:pt>
                <c:pt idx="7" formatCode="General">
                  <c:v>1893</c:v>
                </c:pt>
                <c:pt idx="8" formatCode="General">
                  <c:v>2089</c:v>
                </c:pt>
                <c:pt idx="9" formatCode="General">
                  <c:v>3272</c:v>
                </c:pt>
              </c:numCache>
            </c:numRef>
          </c:val>
          <c:smooth val="0"/>
          <c:extLst>
            <c:ext xmlns:c16="http://schemas.microsoft.com/office/drawing/2014/chart" uri="{C3380CC4-5D6E-409C-BE32-E72D297353CC}">
              <c16:uniqueId val="{00000007-E614-463D-AA36-555CD4D78888}"/>
            </c:ext>
          </c:extLst>
        </c:ser>
        <c:ser>
          <c:idx val="8"/>
          <c:order val="8"/>
          <c:tx>
            <c:strRef>
              <c:f>'総数まとめ（10年間）'!$B$88</c:f>
              <c:strCache>
                <c:ptCount val="1"/>
                <c:pt idx="0">
                  <c:v>その他の細菌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'総数まとめ（10年間）'!$C$88:$L$88</c:f>
              <c:numCache>
                <c:formatCode>#,##0_ </c:formatCode>
                <c:ptCount val="10"/>
                <c:pt idx="0">
                  <c:v>32</c:v>
                </c:pt>
                <c:pt idx="1">
                  <c:v>10</c:v>
                </c:pt>
                <c:pt idx="2">
                  <c:v>0</c:v>
                </c:pt>
                <c:pt idx="3">
                  <c:v>21</c:v>
                </c:pt>
                <c:pt idx="4" formatCode="General">
                  <c:v>21</c:v>
                </c:pt>
                <c:pt idx="5" formatCode="General">
                  <c:v>132</c:v>
                </c:pt>
                <c:pt idx="6" formatCode="General">
                  <c:v>263</c:v>
                </c:pt>
                <c:pt idx="7" formatCode="General">
                  <c:v>254</c:v>
                </c:pt>
                <c:pt idx="8" formatCode="General">
                  <c:v>15</c:v>
                </c:pt>
                <c:pt idx="9" formatCode="General">
                  <c:v>140</c:v>
                </c:pt>
              </c:numCache>
            </c:numRef>
          </c:val>
          <c:smooth val="0"/>
          <c:extLst>
            <c:ext xmlns:c16="http://schemas.microsoft.com/office/drawing/2014/chart" uri="{C3380CC4-5D6E-409C-BE32-E72D297353CC}">
              <c16:uniqueId val="{00000008-E614-463D-AA36-555CD4D78888}"/>
            </c:ext>
          </c:extLst>
        </c:ser>
        <c:dLbls>
          <c:showLegendKey val="0"/>
          <c:showVal val="0"/>
          <c:showCatName val="0"/>
          <c:showSerName val="0"/>
          <c:showPercent val="0"/>
          <c:showBubbleSize val="0"/>
        </c:dLbls>
        <c:marker val="1"/>
        <c:smooth val="0"/>
        <c:axId val="69036672"/>
        <c:axId val="69046656"/>
      </c:lineChart>
      <c:catAx>
        <c:axId val="69036672"/>
        <c:scaling>
          <c:orientation val="minMax"/>
        </c:scaling>
        <c:delete val="0"/>
        <c:axPos val="b"/>
        <c:numFmt formatCode="General" sourceLinked="0"/>
        <c:majorTickMark val="none"/>
        <c:minorTickMark val="none"/>
        <c:tickLblPos val="nextTo"/>
        <c:crossAx val="69046656"/>
        <c:crosses val="autoZero"/>
        <c:auto val="1"/>
        <c:lblAlgn val="ctr"/>
        <c:lblOffset val="100"/>
        <c:noMultiLvlLbl val="0"/>
      </c:catAx>
      <c:valAx>
        <c:axId val="69046656"/>
        <c:scaling>
          <c:orientation val="minMax"/>
        </c:scaling>
        <c:delete val="0"/>
        <c:axPos val="l"/>
        <c:majorGridlines/>
        <c:title>
          <c:tx>
            <c:rich>
              <a:bodyPr rot="0" vert="eaVert"/>
              <a:lstStyle/>
              <a:p>
                <a:pPr>
                  <a:defRPr sz="1600"/>
                </a:pPr>
                <a:r>
                  <a:rPr lang="ja-JP" sz="1600" dirty="0"/>
                  <a:t>患者数</a:t>
                </a:r>
                <a:r>
                  <a:rPr lang="ja-JP" altLang="en-US" sz="1600" dirty="0"/>
                  <a:t>（</a:t>
                </a:r>
                <a:r>
                  <a:rPr lang="ja-JP" sz="1600" dirty="0"/>
                  <a:t>人）</a:t>
                </a:r>
              </a:p>
            </c:rich>
          </c:tx>
          <c:layout>
            <c:manualLayout>
              <c:xMode val="edge"/>
              <c:yMode val="edge"/>
              <c:x val="2.1852701317546701E-3"/>
              <c:y val="0.33363324395632049"/>
            </c:manualLayout>
          </c:layout>
          <c:overlay val="0"/>
        </c:title>
        <c:numFmt formatCode="#,##0_ " sourceLinked="1"/>
        <c:majorTickMark val="none"/>
        <c:minorTickMark val="none"/>
        <c:tickLblPos val="nextTo"/>
        <c:crossAx val="69036672"/>
        <c:crosses val="autoZero"/>
        <c:crossBetween val="between"/>
        <c:majorUnit val="500"/>
      </c:valAx>
    </c:plotArea>
    <c:legend>
      <c:legendPos val="b"/>
      <c:layout>
        <c:manualLayout>
          <c:xMode val="edge"/>
          <c:yMode val="edge"/>
          <c:x val="3.4971965076953417E-2"/>
          <c:y val="0.84384478201911395"/>
          <c:w val="0.8834086002456184"/>
          <c:h val="0.15525210313608143"/>
        </c:manualLayout>
      </c:layout>
      <c:overlay val="0"/>
      <c:txPr>
        <a:bodyPr/>
        <a:lstStyle/>
        <a:p>
          <a:pPr>
            <a:defRPr sz="1200"/>
          </a:pPr>
          <a:endParaRPr lang="ja-JP"/>
        </a:p>
      </c:txPr>
    </c:legend>
    <c:plotVisOnly val="1"/>
    <c:dispBlanksAs val="gap"/>
    <c:showDLblsOverMax val="0"/>
  </c:chart>
  <c:txPr>
    <a:bodyPr/>
    <a:lstStyle/>
    <a:p>
      <a:pPr>
        <a:defRPr sz="1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42292642601266"/>
          <c:y val="6.0908504918273328E-2"/>
          <c:w val="0.67089534306971621"/>
          <c:h val="0.81943135342167939"/>
        </c:manualLayout>
      </c:layout>
      <c:barChart>
        <c:barDir val="col"/>
        <c:grouping val="stacked"/>
        <c:varyColors val="0"/>
        <c:ser>
          <c:idx val="1"/>
          <c:order val="1"/>
          <c:tx>
            <c:strRef>
              <c:f>jiken!$Q$63</c:f>
              <c:strCache>
                <c:ptCount val="1"/>
                <c:pt idx="0">
                  <c:v>不明</c:v>
                </c:pt>
              </c:strCache>
            </c:strRef>
          </c:tx>
          <c:spPr>
            <a:solidFill>
              <a:schemeClr val="bg2">
                <a:lumMod val="50000"/>
              </a:schemeClr>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jiken!$R$63:$AC$63</c:f>
              <c:numCache>
                <c:formatCode>General</c:formatCode>
                <c:ptCount val="12"/>
                <c:pt idx="0">
                  <c:v>25</c:v>
                </c:pt>
                <c:pt idx="1">
                  <c:v>53</c:v>
                </c:pt>
                <c:pt idx="2">
                  <c:v>18</c:v>
                </c:pt>
                <c:pt idx="3">
                  <c:v>97</c:v>
                </c:pt>
                <c:pt idx="4">
                  <c:v>126</c:v>
                </c:pt>
                <c:pt idx="5">
                  <c:v>13</c:v>
                </c:pt>
                <c:pt idx="6">
                  <c:v>5</c:v>
                </c:pt>
                <c:pt idx="7">
                  <c:v>60</c:v>
                </c:pt>
                <c:pt idx="8">
                  <c:v>49</c:v>
                </c:pt>
                <c:pt idx="9">
                  <c:v>55</c:v>
                </c:pt>
                <c:pt idx="10">
                  <c:v>53</c:v>
                </c:pt>
                <c:pt idx="11">
                  <c:v>45</c:v>
                </c:pt>
              </c:numCache>
            </c:numRef>
          </c:val>
          <c:extLst>
            <c:ext xmlns:c16="http://schemas.microsoft.com/office/drawing/2014/chart" uri="{C3380CC4-5D6E-409C-BE32-E72D297353CC}">
              <c16:uniqueId val="{00000000-BFF0-4BC1-8227-C9452E24D705}"/>
            </c:ext>
          </c:extLst>
        </c:ser>
        <c:ser>
          <c:idx val="2"/>
          <c:order val="2"/>
          <c:tx>
            <c:strRef>
              <c:f>jiken!$Q$64</c:f>
              <c:strCache>
                <c:ptCount val="1"/>
                <c:pt idx="0">
                  <c:v>その他</c:v>
                </c:pt>
              </c:strCache>
            </c:strRef>
          </c:tx>
          <c:spPr>
            <a:solidFill>
              <a:schemeClr val="accent4"/>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jiken!$R$64:$AC$64</c:f>
              <c:numCache>
                <c:formatCode>General</c:formatCode>
                <c:ptCount val="12"/>
                <c:pt idx="0">
                  <c:v>0</c:v>
                </c:pt>
                <c:pt idx="1">
                  <c:v>0</c:v>
                </c:pt>
                <c:pt idx="2">
                  <c:v>0</c:v>
                </c:pt>
                <c:pt idx="3">
                  <c:v>0</c:v>
                </c:pt>
                <c:pt idx="4">
                  <c:v>0</c:v>
                </c:pt>
                <c:pt idx="5">
                  <c:v>0</c:v>
                </c:pt>
                <c:pt idx="6">
                  <c:v>14</c:v>
                </c:pt>
                <c:pt idx="7">
                  <c:v>23</c:v>
                </c:pt>
                <c:pt idx="8">
                  <c:v>0</c:v>
                </c:pt>
                <c:pt idx="9">
                  <c:v>15</c:v>
                </c:pt>
                <c:pt idx="10">
                  <c:v>17</c:v>
                </c:pt>
                <c:pt idx="11">
                  <c:v>0</c:v>
                </c:pt>
              </c:numCache>
            </c:numRef>
          </c:val>
          <c:extLst>
            <c:ext xmlns:c16="http://schemas.microsoft.com/office/drawing/2014/chart" uri="{C3380CC4-5D6E-409C-BE32-E72D297353CC}">
              <c16:uniqueId val="{00000001-BFF0-4BC1-8227-C9452E24D705}"/>
            </c:ext>
          </c:extLst>
        </c:ser>
        <c:ser>
          <c:idx val="3"/>
          <c:order val="3"/>
          <c:tx>
            <c:strRef>
              <c:f>jiken!$Q$65</c:f>
              <c:strCache>
                <c:ptCount val="1"/>
                <c:pt idx="0">
                  <c:v>自然毒</c:v>
                </c:pt>
              </c:strCache>
            </c:strRef>
          </c:tx>
          <c:spPr>
            <a:solidFill>
              <a:schemeClr val="accent3"/>
            </a:solidFill>
            <a:ln w="28575">
              <a:noFill/>
            </a:ln>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jiken!$R$65:$AC$65</c:f>
              <c:numCache>
                <c:formatCode>General</c:formatCode>
                <c:ptCount val="12"/>
                <c:pt idx="0">
                  <c:v>4</c:v>
                </c:pt>
                <c:pt idx="1">
                  <c:v>7</c:v>
                </c:pt>
                <c:pt idx="2">
                  <c:v>26</c:v>
                </c:pt>
                <c:pt idx="3">
                  <c:v>13</c:v>
                </c:pt>
                <c:pt idx="4">
                  <c:v>23</c:v>
                </c:pt>
                <c:pt idx="5">
                  <c:v>25</c:v>
                </c:pt>
                <c:pt idx="6">
                  <c:v>11</c:v>
                </c:pt>
                <c:pt idx="7">
                  <c:v>8</c:v>
                </c:pt>
                <c:pt idx="8">
                  <c:v>16</c:v>
                </c:pt>
                <c:pt idx="9">
                  <c:v>25</c:v>
                </c:pt>
                <c:pt idx="10">
                  <c:v>16</c:v>
                </c:pt>
                <c:pt idx="11">
                  <c:v>2</c:v>
                </c:pt>
              </c:numCache>
            </c:numRef>
          </c:val>
          <c:extLst>
            <c:ext xmlns:c16="http://schemas.microsoft.com/office/drawing/2014/chart" uri="{C3380CC4-5D6E-409C-BE32-E72D297353CC}">
              <c16:uniqueId val="{00000002-BFF0-4BC1-8227-C9452E24D705}"/>
            </c:ext>
          </c:extLst>
        </c:ser>
        <c:ser>
          <c:idx val="4"/>
          <c:order val="4"/>
          <c:tx>
            <c:strRef>
              <c:f>jiken!$Q$66</c:f>
              <c:strCache>
                <c:ptCount val="1"/>
                <c:pt idx="0">
                  <c:v>化学物質</c:v>
                </c:pt>
              </c:strCache>
            </c:strRef>
          </c:tx>
          <c:spPr>
            <a:ln w="28575">
              <a:noFill/>
            </a:ln>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jiken!$R$66:$AC$66</c:f>
              <c:numCache>
                <c:formatCode>General</c:formatCode>
                <c:ptCount val="12"/>
                <c:pt idx="0">
                  <c:v>0</c:v>
                </c:pt>
                <c:pt idx="1">
                  <c:v>12</c:v>
                </c:pt>
                <c:pt idx="2">
                  <c:v>0</c:v>
                </c:pt>
                <c:pt idx="3">
                  <c:v>3</c:v>
                </c:pt>
                <c:pt idx="4">
                  <c:v>0</c:v>
                </c:pt>
                <c:pt idx="5">
                  <c:v>1</c:v>
                </c:pt>
                <c:pt idx="6">
                  <c:v>0</c:v>
                </c:pt>
                <c:pt idx="7">
                  <c:v>31</c:v>
                </c:pt>
                <c:pt idx="8">
                  <c:v>2</c:v>
                </c:pt>
                <c:pt idx="9">
                  <c:v>5</c:v>
                </c:pt>
                <c:pt idx="10">
                  <c:v>0</c:v>
                </c:pt>
                <c:pt idx="11">
                  <c:v>22</c:v>
                </c:pt>
              </c:numCache>
            </c:numRef>
          </c:val>
          <c:extLst>
            <c:ext xmlns:c16="http://schemas.microsoft.com/office/drawing/2014/chart" uri="{C3380CC4-5D6E-409C-BE32-E72D297353CC}">
              <c16:uniqueId val="{00000003-BFF0-4BC1-8227-C9452E24D705}"/>
            </c:ext>
          </c:extLst>
        </c:ser>
        <c:ser>
          <c:idx val="5"/>
          <c:order val="5"/>
          <c:tx>
            <c:strRef>
              <c:f>jiken!$Q$67</c:f>
              <c:strCache>
                <c:ptCount val="1"/>
                <c:pt idx="0">
                  <c:v>寄生虫</c:v>
                </c:pt>
              </c:strCache>
            </c:strRef>
          </c:tx>
          <c:spPr>
            <a:solidFill>
              <a:schemeClr val="accent6"/>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jiken!$R$67:$AC$67</c:f>
              <c:numCache>
                <c:formatCode>General</c:formatCode>
                <c:ptCount val="12"/>
                <c:pt idx="0">
                  <c:v>7</c:v>
                </c:pt>
                <c:pt idx="1">
                  <c:v>20</c:v>
                </c:pt>
                <c:pt idx="2">
                  <c:v>19</c:v>
                </c:pt>
                <c:pt idx="3">
                  <c:v>21</c:v>
                </c:pt>
                <c:pt idx="4">
                  <c:v>34</c:v>
                </c:pt>
                <c:pt idx="5">
                  <c:v>41</c:v>
                </c:pt>
                <c:pt idx="6">
                  <c:v>32</c:v>
                </c:pt>
                <c:pt idx="7">
                  <c:v>19</c:v>
                </c:pt>
                <c:pt idx="8">
                  <c:v>49</c:v>
                </c:pt>
                <c:pt idx="9">
                  <c:v>32</c:v>
                </c:pt>
                <c:pt idx="10">
                  <c:v>36</c:v>
                </c:pt>
                <c:pt idx="11">
                  <c:v>58</c:v>
                </c:pt>
              </c:numCache>
            </c:numRef>
          </c:val>
          <c:extLst>
            <c:ext xmlns:c16="http://schemas.microsoft.com/office/drawing/2014/chart" uri="{C3380CC4-5D6E-409C-BE32-E72D297353CC}">
              <c16:uniqueId val="{00000004-BFF0-4BC1-8227-C9452E24D705}"/>
            </c:ext>
          </c:extLst>
        </c:ser>
        <c:ser>
          <c:idx val="6"/>
          <c:order val="6"/>
          <c:tx>
            <c:strRef>
              <c:f>jiken!$Q$68</c:f>
              <c:strCache>
                <c:ptCount val="1"/>
                <c:pt idx="0">
                  <c:v>細菌</c:v>
                </c:pt>
              </c:strCache>
            </c:strRef>
          </c:tx>
          <c:spPr>
            <a:solidFill>
              <a:schemeClr val="accent1">
                <a:lumMod val="75000"/>
              </a:schemeClr>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jiken!$R$68:$AC$68</c:f>
              <c:numCache>
                <c:formatCode>General</c:formatCode>
                <c:ptCount val="12"/>
                <c:pt idx="0">
                  <c:v>63</c:v>
                </c:pt>
                <c:pt idx="1">
                  <c:v>244</c:v>
                </c:pt>
                <c:pt idx="2">
                  <c:v>383</c:v>
                </c:pt>
                <c:pt idx="3">
                  <c:v>298</c:v>
                </c:pt>
                <c:pt idx="4">
                  <c:v>738</c:v>
                </c:pt>
                <c:pt idx="5">
                  <c:v>526</c:v>
                </c:pt>
                <c:pt idx="6">
                  <c:v>720</c:v>
                </c:pt>
                <c:pt idx="7">
                  <c:v>1225</c:v>
                </c:pt>
                <c:pt idx="8">
                  <c:v>842</c:v>
                </c:pt>
                <c:pt idx="9">
                  <c:v>802</c:v>
                </c:pt>
                <c:pt idx="10">
                  <c:v>206</c:v>
                </c:pt>
                <c:pt idx="11">
                  <c:v>574</c:v>
                </c:pt>
              </c:numCache>
            </c:numRef>
          </c:val>
          <c:extLst>
            <c:ext xmlns:c16="http://schemas.microsoft.com/office/drawing/2014/chart" uri="{C3380CC4-5D6E-409C-BE32-E72D297353CC}">
              <c16:uniqueId val="{00000005-BFF0-4BC1-8227-C9452E24D705}"/>
            </c:ext>
          </c:extLst>
        </c:ser>
        <c:ser>
          <c:idx val="7"/>
          <c:order val="7"/>
          <c:tx>
            <c:strRef>
              <c:f>jiken!$Q$69</c:f>
              <c:strCache>
                <c:ptCount val="1"/>
                <c:pt idx="0">
                  <c:v>ウイルス</c:v>
                </c:pt>
              </c:strCache>
            </c:strRef>
          </c:tx>
          <c:spPr>
            <a:solidFill>
              <a:schemeClr val="accent2"/>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jiken!$R$69:$AC$69</c:f>
              <c:numCache>
                <c:formatCode>General</c:formatCode>
                <c:ptCount val="12"/>
                <c:pt idx="0">
                  <c:v>2148</c:v>
                </c:pt>
                <c:pt idx="1">
                  <c:v>2434</c:v>
                </c:pt>
                <c:pt idx="2">
                  <c:v>730</c:v>
                </c:pt>
                <c:pt idx="3">
                  <c:v>269</c:v>
                </c:pt>
                <c:pt idx="4">
                  <c:v>444</c:v>
                </c:pt>
                <c:pt idx="5">
                  <c:v>405</c:v>
                </c:pt>
                <c:pt idx="6">
                  <c:v>128</c:v>
                </c:pt>
                <c:pt idx="7">
                  <c:v>134</c:v>
                </c:pt>
                <c:pt idx="8">
                  <c:v>80</c:v>
                </c:pt>
                <c:pt idx="9">
                  <c:v>264</c:v>
                </c:pt>
                <c:pt idx="10">
                  <c:v>573</c:v>
                </c:pt>
                <c:pt idx="11">
                  <c:v>946</c:v>
                </c:pt>
              </c:numCache>
            </c:numRef>
          </c:val>
          <c:extLst>
            <c:ext xmlns:c16="http://schemas.microsoft.com/office/drawing/2014/chart" uri="{C3380CC4-5D6E-409C-BE32-E72D297353CC}">
              <c16:uniqueId val="{00000006-BFF0-4BC1-8227-C9452E24D705}"/>
            </c:ext>
          </c:extLst>
        </c:ser>
        <c:dLbls>
          <c:showLegendKey val="0"/>
          <c:showVal val="0"/>
          <c:showCatName val="0"/>
          <c:showSerName val="0"/>
          <c:showPercent val="0"/>
          <c:showBubbleSize val="0"/>
        </c:dLbls>
        <c:gapWidth val="53"/>
        <c:overlap val="100"/>
        <c:axId val="39661568"/>
        <c:axId val="39663104"/>
      </c:barChart>
      <c:lineChart>
        <c:grouping val="standard"/>
        <c:varyColors val="0"/>
        <c:ser>
          <c:idx val="0"/>
          <c:order val="0"/>
          <c:tx>
            <c:strRef>
              <c:f>jiken!$Q$33</c:f>
              <c:strCache>
                <c:ptCount val="1"/>
                <c:pt idx="0">
                  <c:v>事件数</c:v>
                </c:pt>
              </c:strCache>
            </c:strRef>
          </c:tx>
          <c:spPr>
            <a:ln>
              <a:solidFill>
                <a:schemeClr val="tx1"/>
              </a:solidFill>
            </a:ln>
          </c:spPr>
          <c:marker>
            <c:spPr>
              <a:solidFill>
                <a:schemeClr val="tx1"/>
              </a:solidFill>
              <a:ln>
                <a:solidFill>
                  <a:schemeClr val="tx1"/>
                </a:solidFill>
              </a:ln>
            </c:spPr>
          </c:marker>
          <c:dPt>
            <c:idx val="1"/>
            <c:marker>
              <c:spPr>
                <a:solidFill>
                  <a:srgbClr val="FFFF00"/>
                </a:solidFill>
                <a:ln>
                  <a:solidFill>
                    <a:schemeClr val="tx1"/>
                  </a:solidFill>
                </a:ln>
              </c:spPr>
            </c:marker>
            <c:bubble3D val="0"/>
            <c:extLst>
              <c:ext xmlns:c16="http://schemas.microsoft.com/office/drawing/2014/chart" uri="{C3380CC4-5D6E-409C-BE32-E72D297353CC}">
                <c16:uniqueId val="{00000007-BFF0-4BC1-8227-C9452E24D705}"/>
              </c:ext>
            </c:extLst>
          </c:dPt>
          <c:dPt>
            <c:idx val="4"/>
            <c:marker>
              <c:spPr>
                <a:solidFill>
                  <a:srgbClr val="FFFF00"/>
                </a:solidFill>
                <a:ln>
                  <a:solidFill>
                    <a:schemeClr val="tx1"/>
                  </a:solidFill>
                </a:ln>
              </c:spPr>
            </c:marker>
            <c:bubble3D val="0"/>
            <c:extLst>
              <c:ext xmlns:c16="http://schemas.microsoft.com/office/drawing/2014/chart" uri="{C3380CC4-5D6E-409C-BE32-E72D297353CC}">
                <c16:uniqueId val="{00000008-BFF0-4BC1-8227-C9452E24D705}"/>
              </c:ext>
            </c:extLst>
          </c:dPt>
          <c:dPt>
            <c:idx val="7"/>
            <c:marker>
              <c:spPr>
                <a:solidFill>
                  <a:srgbClr val="FFFF00"/>
                </a:solidFill>
                <a:ln>
                  <a:solidFill>
                    <a:schemeClr val="tx1"/>
                  </a:solidFill>
                </a:ln>
              </c:spPr>
            </c:marker>
            <c:bubble3D val="0"/>
            <c:extLst>
              <c:ext xmlns:c16="http://schemas.microsoft.com/office/drawing/2014/chart" uri="{C3380CC4-5D6E-409C-BE32-E72D297353CC}">
                <c16:uniqueId val="{00000009-BFF0-4BC1-8227-C9452E24D705}"/>
              </c:ext>
            </c:extLst>
          </c:dPt>
          <c:cat>
            <c:strRef>
              <c:f>jiken!$R$25:$AC$25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jiken!$R$33:$AC$33</c:f>
              <c:numCache>
                <c:formatCode>General</c:formatCode>
                <c:ptCount val="12"/>
                <c:pt idx="0">
                  <c:v>68</c:v>
                </c:pt>
                <c:pt idx="1">
                  <c:v>94</c:v>
                </c:pt>
                <c:pt idx="2">
                  <c:v>69</c:v>
                </c:pt>
                <c:pt idx="3">
                  <c:v>65</c:v>
                </c:pt>
                <c:pt idx="4">
                  <c:v>85</c:v>
                </c:pt>
                <c:pt idx="5">
                  <c:v>84</c:v>
                </c:pt>
                <c:pt idx="6">
                  <c:v>75</c:v>
                </c:pt>
                <c:pt idx="7">
                  <c:v>99</c:v>
                </c:pt>
                <c:pt idx="8">
                  <c:v>114</c:v>
                </c:pt>
                <c:pt idx="9">
                  <c:v>102</c:v>
                </c:pt>
                <c:pt idx="10">
                  <c:v>77</c:v>
                </c:pt>
                <c:pt idx="11">
                  <c:v>82</c:v>
                </c:pt>
              </c:numCache>
            </c:numRef>
          </c:val>
          <c:smooth val="0"/>
          <c:extLst>
            <c:ext xmlns:c16="http://schemas.microsoft.com/office/drawing/2014/chart" uri="{C3380CC4-5D6E-409C-BE32-E72D297353CC}">
              <c16:uniqueId val="{0000000A-BFF0-4BC1-8227-C9452E24D705}"/>
            </c:ext>
          </c:extLst>
        </c:ser>
        <c:dLbls>
          <c:showLegendKey val="0"/>
          <c:showVal val="0"/>
          <c:showCatName val="0"/>
          <c:showSerName val="0"/>
          <c:showPercent val="0"/>
          <c:showBubbleSize val="0"/>
        </c:dLbls>
        <c:marker val="1"/>
        <c:smooth val="0"/>
        <c:axId val="39665024"/>
        <c:axId val="39670912"/>
      </c:lineChart>
      <c:catAx>
        <c:axId val="39661568"/>
        <c:scaling>
          <c:orientation val="minMax"/>
        </c:scaling>
        <c:delete val="0"/>
        <c:axPos val="b"/>
        <c:numFmt formatCode="General" sourceLinked="1"/>
        <c:majorTickMark val="out"/>
        <c:minorTickMark val="none"/>
        <c:tickLblPos val="nextTo"/>
        <c:txPr>
          <a:bodyPr/>
          <a:lstStyle/>
          <a:p>
            <a:pPr>
              <a:defRPr sz="1400"/>
            </a:pPr>
            <a:endParaRPr lang="ja-JP"/>
          </a:p>
        </c:txPr>
        <c:crossAx val="39663104"/>
        <c:crosses val="autoZero"/>
        <c:auto val="1"/>
        <c:lblAlgn val="ctr"/>
        <c:lblOffset val="100"/>
        <c:noMultiLvlLbl val="0"/>
      </c:catAx>
      <c:valAx>
        <c:axId val="39663104"/>
        <c:scaling>
          <c:orientation val="minMax"/>
        </c:scaling>
        <c:delete val="0"/>
        <c:axPos val="l"/>
        <c:majorGridlines/>
        <c:title>
          <c:tx>
            <c:rich>
              <a:bodyPr rot="0" vert="wordArtVertRtl"/>
              <a:lstStyle/>
              <a:p>
                <a:pPr>
                  <a:defRPr sz="1600"/>
                </a:pPr>
                <a:r>
                  <a:rPr lang="ja-JP" altLang="en-US" sz="1600"/>
                  <a:t>患者数（人）</a:t>
                </a:r>
              </a:p>
            </c:rich>
          </c:tx>
          <c:layout>
            <c:manualLayout>
              <c:xMode val="edge"/>
              <c:yMode val="edge"/>
              <c:x val="1.8868558831634057E-2"/>
              <c:y val="0.20709958502185691"/>
            </c:manualLayout>
          </c:layout>
          <c:overlay val="0"/>
        </c:title>
        <c:numFmt formatCode="General" sourceLinked="1"/>
        <c:majorTickMark val="out"/>
        <c:minorTickMark val="none"/>
        <c:tickLblPos val="nextTo"/>
        <c:txPr>
          <a:bodyPr/>
          <a:lstStyle/>
          <a:p>
            <a:pPr>
              <a:defRPr sz="1400"/>
            </a:pPr>
            <a:endParaRPr lang="ja-JP"/>
          </a:p>
        </c:txPr>
        <c:crossAx val="39661568"/>
        <c:crosses val="autoZero"/>
        <c:crossBetween val="between"/>
      </c:valAx>
      <c:catAx>
        <c:axId val="39665024"/>
        <c:scaling>
          <c:orientation val="minMax"/>
        </c:scaling>
        <c:delete val="1"/>
        <c:axPos val="b"/>
        <c:numFmt formatCode="General" sourceLinked="1"/>
        <c:majorTickMark val="out"/>
        <c:minorTickMark val="none"/>
        <c:tickLblPos val="nextTo"/>
        <c:crossAx val="39670912"/>
        <c:crosses val="autoZero"/>
        <c:auto val="1"/>
        <c:lblAlgn val="ctr"/>
        <c:lblOffset val="100"/>
        <c:noMultiLvlLbl val="0"/>
      </c:catAx>
      <c:valAx>
        <c:axId val="39670912"/>
        <c:scaling>
          <c:orientation val="minMax"/>
        </c:scaling>
        <c:delete val="0"/>
        <c:axPos val="r"/>
        <c:title>
          <c:tx>
            <c:rich>
              <a:bodyPr rot="0" vert="wordArtVertRtl"/>
              <a:lstStyle/>
              <a:p>
                <a:pPr>
                  <a:defRPr sz="1600"/>
                </a:pPr>
                <a:r>
                  <a:rPr lang="ja-JP" altLang="en-US" sz="1600" dirty="0"/>
                  <a:t>事件数（件）</a:t>
                </a:r>
              </a:p>
            </c:rich>
          </c:tx>
          <c:layout>
            <c:manualLayout>
              <c:xMode val="edge"/>
              <c:yMode val="edge"/>
              <c:x val="0.84099057591623028"/>
              <c:y val="0.20304656694114767"/>
            </c:manualLayout>
          </c:layout>
          <c:overlay val="0"/>
        </c:title>
        <c:numFmt formatCode="General" sourceLinked="1"/>
        <c:majorTickMark val="out"/>
        <c:minorTickMark val="none"/>
        <c:tickLblPos val="nextTo"/>
        <c:txPr>
          <a:bodyPr/>
          <a:lstStyle/>
          <a:p>
            <a:pPr>
              <a:defRPr sz="1400"/>
            </a:pPr>
            <a:endParaRPr lang="ja-JP"/>
          </a:p>
        </c:txPr>
        <c:crossAx val="39665024"/>
        <c:crosses val="max"/>
        <c:crossBetween val="between"/>
      </c:valAx>
    </c:plotArea>
    <c:legend>
      <c:legendPos val="r"/>
      <c:layout>
        <c:manualLayout>
          <c:xMode val="edge"/>
          <c:yMode val="edge"/>
          <c:x val="0.84510146045742629"/>
          <c:y val="0.4704751997592333"/>
          <c:w val="0.14184216037475889"/>
          <c:h val="0.44466638678826936"/>
        </c:manualLayout>
      </c:layout>
      <c:overlay val="0"/>
      <c:spPr>
        <a:ln>
          <a:solidFill>
            <a:schemeClr val="tx1">
              <a:lumMod val="50000"/>
              <a:lumOff val="50000"/>
            </a:schemeClr>
          </a:solidFill>
        </a:ln>
      </c:spPr>
      <c:txPr>
        <a:bodyPr/>
        <a:lstStyle/>
        <a:p>
          <a:pPr>
            <a:defRPr sz="1400" b="1"/>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93AE4-FCBE-417E-A004-C5AC5CE9EE59}" type="doc">
      <dgm:prSet loTypeId="urn:microsoft.com/office/officeart/2005/8/layout/radial6" loCatId="cycle" qsTypeId="urn:microsoft.com/office/officeart/2005/8/quickstyle/3d2" qsCatId="3D" csTypeId="urn:microsoft.com/office/officeart/2005/8/colors/colorful1" csCatId="colorful" phldr="1"/>
      <dgm:spPr/>
      <dgm:t>
        <a:bodyPr/>
        <a:lstStyle/>
        <a:p>
          <a:endParaRPr kumimoji="1" lang="ja-JP" altLang="en-US"/>
        </a:p>
      </dgm:t>
    </dgm:pt>
    <dgm:pt modelId="{E48A3CB1-B5AF-4F90-91A7-C7E47337D852}">
      <dgm:prSet phldrT="[テキスト]"/>
      <dgm:spPr/>
      <dgm:t>
        <a:bodyPr/>
        <a:lstStyle/>
        <a:p>
          <a:pPr algn="ctr"/>
          <a:r>
            <a:rPr kumimoji="1" lang="ja-JP" altLang="en-US" dirty="0"/>
            <a:t>微生物の作用</a:t>
          </a:r>
        </a:p>
      </dgm:t>
    </dgm:pt>
    <dgm:pt modelId="{2504CEAA-ED9C-43F1-BFC3-6BAEC3A46671}" type="parTrans" cxnId="{F285B251-D9B4-43A6-83B0-7D6073EE0069}">
      <dgm:prSet/>
      <dgm:spPr/>
      <dgm:t>
        <a:bodyPr/>
        <a:lstStyle/>
        <a:p>
          <a:pPr algn="ctr"/>
          <a:endParaRPr kumimoji="1" lang="ja-JP" altLang="en-US">
            <a:solidFill>
              <a:schemeClr val="tx1"/>
            </a:solidFill>
          </a:endParaRPr>
        </a:p>
      </dgm:t>
    </dgm:pt>
    <dgm:pt modelId="{1759CC70-D3AD-4F5B-A91E-5A6D310DDF20}" type="sibTrans" cxnId="{F285B251-D9B4-43A6-83B0-7D6073EE0069}">
      <dgm:prSet/>
      <dgm:spPr/>
      <dgm:t>
        <a:bodyPr/>
        <a:lstStyle/>
        <a:p>
          <a:pPr algn="ctr"/>
          <a:endParaRPr kumimoji="1" lang="ja-JP" altLang="en-US">
            <a:solidFill>
              <a:schemeClr val="tx1"/>
            </a:solidFill>
          </a:endParaRPr>
        </a:p>
      </dgm:t>
    </dgm:pt>
    <dgm:pt modelId="{1C077810-60FF-48F5-9784-AAD0796F0C78}">
      <dgm:prSet phldrT="[テキスト]" custT="1"/>
      <dgm:spPr/>
      <dgm:t>
        <a:bodyPr/>
        <a:lstStyle/>
        <a:p>
          <a:pPr algn="ctr"/>
          <a:r>
            <a:rPr kumimoji="1" lang="ja-JP" altLang="en-US" sz="3200" dirty="0"/>
            <a:t>発酵</a:t>
          </a:r>
        </a:p>
      </dgm:t>
    </dgm:pt>
    <dgm:pt modelId="{556E72E4-43B2-4F96-9E9F-C7B354B83898}" type="parTrans" cxnId="{B2882930-FEAF-4CDA-8325-D700BE906931}">
      <dgm:prSet/>
      <dgm:spPr/>
      <dgm:t>
        <a:bodyPr/>
        <a:lstStyle/>
        <a:p>
          <a:pPr algn="ctr"/>
          <a:endParaRPr kumimoji="1" lang="ja-JP" altLang="en-US">
            <a:solidFill>
              <a:schemeClr val="tx1"/>
            </a:solidFill>
          </a:endParaRPr>
        </a:p>
      </dgm:t>
    </dgm:pt>
    <dgm:pt modelId="{CE101ADC-14A0-4FC1-B55A-2924A2816C60}" type="sibTrans" cxnId="{B2882930-FEAF-4CDA-8325-D700BE906931}">
      <dgm:prSet/>
      <dgm:spPr/>
      <dgm:t>
        <a:bodyPr/>
        <a:lstStyle/>
        <a:p>
          <a:pPr algn="ctr"/>
          <a:endParaRPr kumimoji="1" lang="ja-JP" altLang="en-US">
            <a:solidFill>
              <a:schemeClr val="tx1"/>
            </a:solidFill>
          </a:endParaRPr>
        </a:p>
      </dgm:t>
    </dgm:pt>
    <dgm:pt modelId="{96BE7113-4A1E-401B-971E-9000C3D98846}">
      <dgm:prSet phldrT="[テキスト]" custT="1"/>
      <dgm:spPr/>
      <dgm:t>
        <a:bodyPr/>
        <a:lstStyle/>
        <a:p>
          <a:pPr algn="ctr">
            <a:lnSpc>
              <a:spcPct val="50000"/>
            </a:lnSpc>
          </a:pPr>
          <a:r>
            <a:rPr kumimoji="1" lang="ja-JP" altLang="en-US" sz="2800" dirty="0"/>
            <a:t>食中毒</a:t>
          </a:r>
        </a:p>
      </dgm:t>
    </dgm:pt>
    <dgm:pt modelId="{5E476B99-F4B3-48EB-9C72-F60F12163527}" type="parTrans" cxnId="{4AF2532F-5A52-4A07-B891-0830076CDC86}">
      <dgm:prSet/>
      <dgm:spPr/>
      <dgm:t>
        <a:bodyPr/>
        <a:lstStyle/>
        <a:p>
          <a:pPr algn="ctr"/>
          <a:endParaRPr kumimoji="1" lang="ja-JP" altLang="en-US">
            <a:solidFill>
              <a:schemeClr val="tx1"/>
            </a:solidFill>
          </a:endParaRPr>
        </a:p>
      </dgm:t>
    </dgm:pt>
    <dgm:pt modelId="{588C8561-01BC-40A1-9AC6-188A8FB20CBC}" type="sibTrans" cxnId="{4AF2532F-5A52-4A07-B891-0830076CDC86}">
      <dgm:prSet/>
      <dgm:spPr/>
      <dgm:t>
        <a:bodyPr/>
        <a:lstStyle/>
        <a:p>
          <a:pPr algn="ctr"/>
          <a:endParaRPr kumimoji="1" lang="ja-JP" altLang="en-US">
            <a:solidFill>
              <a:schemeClr val="tx1"/>
            </a:solidFill>
          </a:endParaRPr>
        </a:p>
      </dgm:t>
    </dgm:pt>
    <dgm:pt modelId="{6B4E783C-9653-4FA5-8744-0BDE04BBF9B5}">
      <dgm:prSet phldrT="[テキスト]" custT="1"/>
      <dgm:spPr/>
      <dgm:t>
        <a:bodyPr/>
        <a:lstStyle/>
        <a:p>
          <a:pPr algn="ctr"/>
          <a:r>
            <a:rPr kumimoji="1" lang="ja-JP" altLang="en-US" sz="3200" dirty="0"/>
            <a:t>腐敗</a:t>
          </a:r>
        </a:p>
      </dgm:t>
    </dgm:pt>
    <dgm:pt modelId="{50D11C5A-AEAA-4250-9AF7-0CAB7F10667B}" type="parTrans" cxnId="{E2F97FAF-1E74-46FA-A411-F568B02CFF4E}">
      <dgm:prSet/>
      <dgm:spPr/>
      <dgm:t>
        <a:bodyPr/>
        <a:lstStyle/>
        <a:p>
          <a:pPr algn="ctr"/>
          <a:endParaRPr kumimoji="1" lang="ja-JP" altLang="en-US">
            <a:solidFill>
              <a:schemeClr val="tx1"/>
            </a:solidFill>
          </a:endParaRPr>
        </a:p>
      </dgm:t>
    </dgm:pt>
    <dgm:pt modelId="{68191801-25D7-435E-864E-A0B90A49E6A8}" type="sibTrans" cxnId="{E2F97FAF-1E74-46FA-A411-F568B02CFF4E}">
      <dgm:prSet/>
      <dgm:spPr/>
      <dgm:t>
        <a:bodyPr/>
        <a:lstStyle/>
        <a:p>
          <a:pPr algn="ctr"/>
          <a:endParaRPr kumimoji="1" lang="ja-JP" altLang="en-US">
            <a:solidFill>
              <a:schemeClr val="tx1"/>
            </a:solidFill>
          </a:endParaRPr>
        </a:p>
      </dgm:t>
    </dgm:pt>
    <dgm:pt modelId="{5B8D477F-E496-425D-8ADA-00CCD2D30C41}" type="pres">
      <dgm:prSet presAssocID="{00193AE4-FCBE-417E-A004-C5AC5CE9EE59}" presName="Name0" presStyleCnt="0">
        <dgm:presLayoutVars>
          <dgm:chMax val="1"/>
          <dgm:dir/>
          <dgm:animLvl val="ctr"/>
          <dgm:resizeHandles val="exact"/>
        </dgm:presLayoutVars>
      </dgm:prSet>
      <dgm:spPr/>
    </dgm:pt>
    <dgm:pt modelId="{BEBD1799-949E-4C95-AA10-8B3E79A7F34D}" type="pres">
      <dgm:prSet presAssocID="{E48A3CB1-B5AF-4F90-91A7-C7E47337D852}" presName="centerShape" presStyleLbl="node0" presStyleIdx="0" presStyleCnt="1"/>
      <dgm:spPr/>
    </dgm:pt>
    <dgm:pt modelId="{8309D677-239C-4E7E-B24A-37A7FEC18ECC}" type="pres">
      <dgm:prSet presAssocID="{1C077810-60FF-48F5-9784-AAD0796F0C78}" presName="node" presStyleLbl="node1" presStyleIdx="0" presStyleCnt="3" custScaleX="134615" custScaleY="124676">
        <dgm:presLayoutVars>
          <dgm:bulletEnabled val="1"/>
        </dgm:presLayoutVars>
      </dgm:prSet>
      <dgm:spPr/>
    </dgm:pt>
    <dgm:pt modelId="{42F79432-86EB-485E-BA4B-399AD65A3E88}" type="pres">
      <dgm:prSet presAssocID="{1C077810-60FF-48F5-9784-AAD0796F0C78}" presName="dummy" presStyleCnt="0"/>
      <dgm:spPr/>
    </dgm:pt>
    <dgm:pt modelId="{6E297770-5A85-4D28-BDCC-57A8853A2175}" type="pres">
      <dgm:prSet presAssocID="{CE101ADC-14A0-4FC1-B55A-2924A2816C60}" presName="sibTrans" presStyleLbl="sibTrans2D1" presStyleIdx="0" presStyleCnt="3" custLinFactNeighborX="633" custLinFactNeighborY="-48"/>
      <dgm:spPr/>
    </dgm:pt>
    <dgm:pt modelId="{84DD54B9-6323-446F-9756-5C3FA6A251FC}" type="pres">
      <dgm:prSet presAssocID="{96BE7113-4A1E-401B-971E-9000C3D98846}" presName="node" presStyleLbl="node1" presStyleIdx="1" presStyleCnt="3" custScaleX="133584" custScaleY="126871" custRadScaleRad="99037" custRadScaleInc="-91">
        <dgm:presLayoutVars>
          <dgm:bulletEnabled val="1"/>
        </dgm:presLayoutVars>
      </dgm:prSet>
      <dgm:spPr/>
    </dgm:pt>
    <dgm:pt modelId="{47D9C2BF-7F92-414A-AAFD-932A67286414}" type="pres">
      <dgm:prSet presAssocID="{96BE7113-4A1E-401B-971E-9000C3D98846}" presName="dummy" presStyleCnt="0"/>
      <dgm:spPr/>
    </dgm:pt>
    <dgm:pt modelId="{C3814F62-EF1D-48D4-B19C-DEA4ECF0B296}" type="pres">
      <dgm:prSet presAssocID="{588C8561-01BC-40A1-9AC6-188A8FB20CBC}" presName="sibTrans" presStyleLbl="sibTrans2D1" presStyleIdx="1" presStyleCnt="3"/>
      <dgm:spPr/>
    </dgm:pt>
    <dgm:pt modelId="{663BB907-75E7-41A6-AC4A-C133C0E6B489}" type="pres">
      <dgm:prSet presAssocID="{6B4E783C-9653-4FA5-8744-0BDE04BBF9B5}" presName="node" presStyleLbl="node1" presStyleIdx="2" presStyleCnt="3" custScaleX="137235" custScaleY="139209">
        <dgm:presLayoutVars>
          <dgm:bulletEnabled val="1"/>
        </dgm:presLayoutVars>
      </dgm:prSet>
      <dgm:spPr/>
    </dgm:pt>
    <dgm:pt modelId="{F44F108C-B303-42B3-9838-C9E99150B12A}" type="pres">
      <dgm:prSet presAssocID="{6B4E783C-9653-4FA5-8744-0BDE04BBF9B5}" presName="dummy" presStyleCnt="0"/>
      <dgm:spPr/>
    </dgm:pt>
    <dgm:pt modelId="{44AA79F9-6A4E-4EA0-B2E6-B91E12A80120}" type="pres">
      <dgm:prSet presAssocID="{68191801-25D7-435E-864E-A0B90A49E6A8}" presName="sibTrans" presStyleLbl="sibTrans2D1" presStyleIdx="2" presStyleCnt="3"/>
      <dgm:spPr/>
    </dgm:pt>
  </dgm:ptLst>
  <dgm:cxnLst>
    <dgm:cxn modelId="{DDB19009-9256-4D57-B0FC-B572C802E90B}" type="presOf" srcId="{68191801-25D7-435E-864E-A0B90A49E6A8}" destId="{44AA79F9-6A4E-4EA0-B2E6-B91E12A80120}" srcOrd="0" destOrd="0" presId="urn:microsoft.com/office/officeart/2005/8/layout/radial6"/>
    <dgm:cxn modelId="{4AF2532F-5A52-4A07-B891-0830076CDC86}" srcId="{E48A3CB1-B5AF-4F90-91A7-C7E47337D852}" destId="{96BE7113-4A1E-401B-971E-9000C3D98846}" srcOrd="1" destOrd="0" parTransId="{5E476B99-F4B3-48EB-9C72-F60F12163527}" sibTransId="{588C8561-01BC-40A1-9AC6-188A8FB20CBC}"/>
    <dgm:cxn modelId="{5DED8B2F-7BD0-4CFA-8EB6-6A5D67D0D1F4}" type="presOf" srcId="{6B4E783C-9653-4FA5-8744-0BDE04BBF9B5}" destId="{663BB907-75E7-41A6-AC4A-C133C0E6B489}" srcOrd="0" destOrd="0" presId="urn:microsoft.com/office/officeart/2005/8/layout/radial6"/>
    <dgm:cxn modelId="{B2882930-FEAF-4CDA-8325-D700BE906931}" srcId="{E48A3CB1-B5AF-4F90-91A7-C7E47337D852}" destId="{1C077810-60FF-48F5-9784-AAD0796F0C78}" srcOrd="0" destOrd="0" parTransId="{556E72E4-43B2-4F96-9E9F-C7B354B83898}" sibTransId="{CE101ADC-14A0-4FC1-B55A-2924A2816C60}"/>
    <dgm:cxn modelId="{75A81E62-CBBB-462D-9B4D-B0B6E1A4FB7B}" type="presOf" srcId="{1C077810-60FF-48F5-9784-AAD0796F0C78}" destId="{8309D677-239C-4E7E-B24A-37A7FEC18ECC}" srcOrd="0" destOrd="0" presId="urn:microsoft.com/office/officeart/2005/8/layout/radial6"/>
    <dgm:cxn modelId="{E2906162-8D21-450E-8324-F5153E171820}" type="presOf" srcId="{E48A3CB1-B5AF-4F90-91A7-C7E47337D852}" destId="{BEBD1799-949E-4C95-AA10-8B3E79A7F34D}" srcOrd="0" destOrd="0" presId="urn:microsoft.com/office/officeart/2005/8/layout/radial6"/>
    <dgm:cxn modelId="{79AC254B-E570-493D-8EB6-3029AA59BE91}" type="presOf" srcId="{588C8561-01BC-40A1-9AC6-188A8FB20CBC}" destId="{C3814F62-EF1D-48D4-B19C-DEA4ECF0B296}" srcOrd="0" destOrd="0" presId="urn:microsoft.com/office/officeart/2005/8/layout/radial6"/>
    <dgm:cxn modelId="{340BB750-32F8-49E3-AF1D-355E95EE13F5}" type="presOf" srcId="{00193AE4-FCBE-417E-A004-C5AC5CE9EE59}" destId="{5B8D477F-E496-425D-8ADA-00CCD2D30C41}" srcOrd="0" destOrd="0" presId="urn:microsoft.com/office/officeart/2005/8/layout/radial6"/>
    <dgm:cxn modelId="{F285B251-D9B4-43A6-83B0-7D6073EE0069}" srcId="{00193AE4-FCBE-417E-A004-C5AC5CE9EE59}" destId="{E48A3CB1-B5AF-4F90-91A7-C7E47337D852}" srcOrd="0" destOrd="0" parTransId="{2504CEAA-ED9C-43F1-BFC3-6BAEC3A46671}" sibTransId="{1759CC70-D3AD-4F5B-A91E-5A6D310DDF20}"/>
    <dgm:cxn modelId="{2E60F051-E708-467F-95AE-0B3229A7AA28}" type="presOf" srcId="{CE101ADC-14A0-4FC1-B55A-2924A2816C60}" destId="{6E297770-5A85-4D28-BDCC-57A8853A2175}" srcOrd="0" destOrd="0" presId="urn:microsoft.com/office/officeart/2005/8/layout/radial6"/>
    <dgm:cxn modelId="{09247984-BB31-4EFA-AA10-7FC97A89E4F6}" type="presOf" srcId="{96BE7113-4A1E-401B-971E-9000C3D98846}" destId="{84DD54B9-6323-446F-9756-5C3FA6A251FC}" srcOrd="0" destOrd="0" presId="urn:microsoft.com/office/officeart/2005/8/layout/radial6"/>
    <dgm:cxn modelId="{E2F97FAF-1E74-46FA-A411-F568B02CFF4E}" srcId="{E48A3CB1-B5AF-4F90-91A7-C7E47337D852}" destId="{6B4E783C-9653-4FA5-8744-0BDE04BBF9B5}" srcOrd="2" destOrd="0" parTransId="{50D11C5A-AEAA-4250-9AF7-0CAB7F10667B}" sibTransId="{68191801-25D7-435E-864E-A0B90A49E6A8}"/>
    <dgm:cxn modelId="{F06A132A-B891-4E3F-B483-B7AA71F4927E}" type="presParOf" srcId="{5B8D477F-E496-425D-8ADA-00CCD2D30C41}" destId="{BEBD1799-949E-4C95-AA10-8B3E79A7F34D}" srcOrd="0" destOrd="0" presId="urn:microsoft.com/office/officeart/2005/8/layout/radial6"/>
    <dgm:cxn modelId="{69CCA0FA-1CCD-4F9C-9A49-B4B6BCDC2105}" type="presParOf" srcId="{5B8D477F-E496-425D-8ADA-00CCD2D30C41}" destId="{8309D677-239C-4E7E-B24A-37A7FEC18ECC}" srcOrd="1" destOrd="0" presId="urn:microsoft.com/office/officeart/2005/8/layout/radial6"/>
    <dgm:cxn modelId="{ACD43143-A064-409F-8F96-5069935D6B4A}" type="presParOf" srcId="{5B8D477F-E496-425D-8ADA-00CCD2D30C41}" destId="{42F79432-86EB-485E-BA4B-399AD65A3E88}" srcOrd="2" destOrd="0" presId="urn:microsoft.com/office/officeart/2005/8/layout/radial6"/>
    <dgm:cxn modelId="{8629979D-9830-4F80-8094-0E2B8B1A4A19}" type="presParOf" srcId="{5B8D477F-E496-425D-8ADA-00CCD2D30C41}" destId="{6E297770-5A85-4D28-BDCC-57A8853A2175}" srcOrd="3" destOrd="0" presId="urn:microsoft.com/office/officeart/2005/8/layout/radial6"/>
    <dgm:cxn modelId="{F3A087AB-94AE-4B89-812D-16BBC073BC46}" type="presParOf" srcId="{5B8D477F-E496-425D-8ADA-00CCD2D30C41}" destId="{84DD54B9-6323-446F-9756-5C3FA6A251FC}" srcOrd="4" destOrd="0" presId="urn:microsoft.com/office/officeart/2005/8/layout/radial6"/>
    <dgm:cxn modelId="{A0D71F97-E675-4036-976A-108C1E850FBB}" type="presParOf" srcId="{5B8D477F-E496-425D-8ADA-00CCD2D30C41}" destId="{47D9C2BF-7F92-414A-AAFD-932A67286414}" srcOrd="5" destOrd="0" presId="urn:microsoft.com/office/officeart/2005/8/layout/radial6"/>
    <dgm:cxn modelId="{B6478514-C36E-4FC5-AE78-259F312C8672}" type="presParOf" srcId="{5B8D477F-E496-425D-8ADA-00CCD2D30C41}" destId="{C3814F62-EF1D-48D4-B19C-DEA4ECF0B296}" srcOrd="6" destOrd="0" presId="urn:microsoft.com/office/officeart/2005/8/layout/radial6"/>
    <dgm:cxn modelId="{D2A79A05-07B6-4AEE-8E08-A4AFBAC847D0}" type="presParOf" srcId="{5B8D477F-E496-425D-8ADA-00CCD2D30C41}" destId="{663BB907-75E7-41A6-AC4A-C133C0E6B489}" srcOrd="7" destOrd="0" presId="urn:microsoft.com/office/officeart/2005/8/layout/radial6"/>
    <dgm:cxn modelId="{52867E82-BD5C-4203-B7E2-1F9A3CCB01AA}" type="presParOf" srcId="{5B8D477F-E496-425D-8ADA-00CCD2D30C41}" destId="{F44F108C-B303-42B3-9838-C9E99150B12A}" srcOrd="8" destOrd="0" presId="urn:microsoft.com/office/officeart/2005/8/layout/radial6"/>
    <dgm:cxn modelId="{5791FC5A-2CF2-4E6B-88AA-8034D26F5983}" type="presParOf" srcId="{5B8D477F-E496-425D-8ADA-00CCD2D30C41}" destId="{44AA79F9-6A4E-4EA0-B2E6-B91E12A80120}" srcOrd="9" destOrd="0" presId="urn:microsoft.com/office/officeart/2005/8/layout/radial6"/>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1D4BF-35C4-4B8A-854B-848454C64576}" type="doc">
      <dgm:prSet loTypeId="urn:microsoft.com/office/officeart/2005/8/layout/venn1" loCatId="relationship" qsTypeId="urn:microsoft.com/office/officeart/2005/8/quickstyle/simple1" qsCatId="simple" csTypeId="urn:microsoft.com/office/officeart/2005/8/colors/accent1_2" csCatId="accent1" phldr="1"/>
      <dgm:spPr/>
    </dgm:pt>
    <dgm:pt modelId="{F9EB4200-28C0-40AC-A9BB-64CA4C8D0429}">
      <dgm:prSet phldrT="[テキスト]" custT="1"/>
      <dgm:spPr>
        <a:solidFill>
          <a:srgbClr val="92D050">
            <a:alpha val="59000"/>
          </a:srgbClr>
        </a:solidFill>
      </dgm:spPr>
      <dgm:t>
        <a:bodyPr anchor="t"/>
        <a:lstStyle/>
        <a:p>
          <a:r>
            <a:rPr lang="ja-JP" altLang="en-US" sz="4800" dirty="0">
              <a:solidFill>
                <a:prstClr val="black"/>
              </a:solidFill>
              <a:latin typeface="+mn-ea"/>
              <a:ea typeface="+mn-ea"/>
            </a:rPr>
            <a:t>温度</a:t>
          </a:r>
          <a:endParaRPr kumimoji="1" lang="ja-JP" altLang="en-US" sz="4800" dirty="0">
            <a:latin typeface="+mn-ea"/>
            <a:ea typeface="+mn-ea"/>
          </a:endParaRPr>
        </a:p>
      </dgm:t>
    </dgm:pt>
    <dgm:pt modelId="{56442284-2E0E-459E-96C0-D9036B8951B6}" type="parTrans" cxnId="{CDAEC060-862F-4190-90B5-0D4E066C2B78}">
      <dgm:prSet/>
      <dgm:spPr/>
      <dgm:t>
        <a:bodyPr/>
        <a:lstStyle/>
        <a:p>
          <a:endParaRPr kumimoji="1" lang="ja-JP" altLang="en-US"/>
        </a:p>
      </dgm:t>
    </dgm:pt>
    <dgm:pt modelId="{804A5DCA-79D9-4ED0-8F14-41D0D6EE8AD5}" type="sibTrans" cxnId="{CDAEC060-862F-4190-90B5-0D4E066C2B78}">
      <dgm:prSet/>
      <dgm:spPr/>
      <dgm:t>
        <a:bodyPr/>
        <a:lstStyle/>
        <a:p>
          <a:endParaRPr kumimoji="1" lang="ja-JP" altLang="en-US"/>
        </a:p>
      </dgm:t>
    </dgm:pt>
    <dgm:pt modelId="{7370DD58-0109-4E6F-BC3A-8D7EBC874AE4}">
      <dgm:prSet phldrT="[テキスト]" custT="1"/>
      <dgm:spPr>
        <a:solidFill>
          <a:srgbClr val="00B0F0">
            <a:alpha val="59000"/>
          </a:srgbClr>
        </a:solidFill>
      </dgm:spPr>
      <dgm:t>
        <a:bodyPr/>
        <a:lstStyle/>
        <a:p>
          <a:r>
            <a:rPr lang="ja-JP" altLang="en-US" sz="4800" dirty="0">
              <a:solidFill>
                <a:prstClr val="black"/>
              </a:solidFill>
              <a:latin typeface="+mn-ea"/>
              <a:ea typeface="+mn-ea"/>
            </a:rPr>
            <a:t>　　水分</a:t>
          </a:r>
          <a:endParaRPr kumimoji="1" lang="ja-JP" altLang="en-US" sz="4800" dirty="0">
            <a:latin typeface="+mn-ea"/>
            <a:ea typeface="+mn-ea"/>
          </a:endParaRPr>
        </a:p>
      </dgm:t>
    </dgm:pt>
    <dgm:pt modelId="{F3064A92-843B-44F6-9E8E-17C338F02500}" type="parTrans" cxnId="{FB68F25A-A4D9-4079-B92A-A41D3CA11542}">
      <dgm:prSet/>
      <dgm:spPr/>
      <dgm:t>
        <a:bodyPr/>
        <a:lstStyle/>
        <a:p>
          <a:endParaRPr kumimoji="1" lang="ja-JP" altLang="en-US"/>
        </a:p>
      </dgm:t>
    </dgm:pt>
    <dgm:pt modelId="{6DBDC817-B56E-4175-A29A-66DC2555E669}" type="sibTrans" cxnId="{FB68F25A-A4D9-4079-B92A-A41D3CA11542}">
      <dgm:prSet/>
      <dgm:spPr/>
      <dgm:t>
        <a:bodyPr/>
        <a:lstStyle/>
        <a:p>
          <a:endParaRPr kumimoji="1" lang="ja-JP" altLang="en-US"/>
        </a:p>
      </dgm:t>
    </dgm:pt>
    <dgm:pt modelId="{0BE54986-B323-436F-A473-C8F1E85B5C33}">
      <dgm:prSet phldrT="[テキスト]" custT="1"/>
      <dgm:spPr>
        <a:solidFill>
          <a:srgbClr val="FFCCFF">
            <a:alpha val="59000"/>
          </a:srgbClr>
        </a:solidFill>
      </dgm:spPr>
      <dgm:t>
        <a:bodyPr/>
        <a:lstStyle/>
        <a:p>
          <a:pPr algn="ctr"/>
          <a:endParaRPr lang="en-US" altLang="ja-JP" sz="4800" dirty="0">
            <a:solidFill>
              <a:prstClr val="black"/>
            </a:solidFill>
            <a:latin typeface="+mn-ea"/>
            <a:ea typeface="+mn-ea"/>
          </a:endParaRPr>
        </a:p>
        <a:p>
          <a:pPr algn="l"/>
          <a:r>
            <a:rPr lang="ja-JP" altLang="en-US" sz="4800" dirty="0">
              <a:solidFill>
                <a:prstClr val="black"/>
              </a:solidFill>
              <a:latin typeface="+mn-ea"/>
              <a:ea typeface="+mn-ea"/>
            </a:rPr>
            <a:t>栄養</a:t>
          </a:r>
          <a:endParaRPr lang="en-US" altLang="ja-JP" sz="4800" dirty="0">
            <a:solidFill>
              <a:prstClr val="black"/>
            </a:solidFill>
            <a:latin typeface="+mn-ea"/>
            <a:ea typeface="+mn-ea"/>
          </a:endParaRPr>
        </a:p>
        <a:p>
          <a:pPr algn="ctr"/>
          <a:endParaRPr kumimoji="1" lang="ja-JP" altLang="en-US" sz="4800" dirty="0">
            <a:latin typeface="+mn-ea"/>
            <a:ea typeface="+mn-ea"/>
          </a:endParaRPr>
        </a:p>
      </dgm:t>
    </dgm:pt>
    <dgm:pt modelId="{88FA6322-B34F-4E9C-99E3-CEFDB574D8A8}" type="parTrans" cxnId="{01B37F20-6808-483A-8B18-163C27D68F6D}">
      <dgm:prSet/>
      <dgm:spPr/>
      <dgm:t>
        <a:bodyPr/>
        <a:lstStyle/>
        <a:p>
          <a:endParaRPr kumimoji="1" lang="ja-JP" altLang="en-US"/>
        </a:p>
      </dgm:t>
    </dgm:pt>
    <dgm:pt modelId="{782DFFFC-385A-49C7-BCE0-B9516EB11DC9}" type="sibTrans" cxnId="{01B37F20-6808-483A-8B18-163C27D68F6D}">
      <dgm:prSet/>
      <dgm:spPr/>
      <dgm:t>
        <a:bodyPr/>
        <a:lstStyle/>
        <a:p>
          <a:endParaRPr kumimoji="1" lang="ja-JP" altLang="en-US"/>
        </a:p>
      </dgm:t>
    </dgm:pt>
    <dgm:pt modelId="{E10CEC52-804E-4AB6-A451-1973EFB371C4}" type="pres">
      <dgm:prSet presAssocID="{2A81D4BF-35C4-4B8A-854B-848454C64576}" presName="compositeShape" presStyleCnt="0">
        <dgm:presLayoutVars>
          <dgm:chMax val="7"/>
          <dgm:dir/>
          <dgm:resizeHandles val="exact"/>
        </dgm:presLayoutVars>
      </dgm:prSet>
      <dgm:spPr/>
    </dgm:pt>
    <dgm:pt modelId="{C6B086F3-FF11-4266-9F86-7174604972DC}" type="pres">
      <dgm:prSet presAssocID="{F9EB4200-28C0-40AC-A9BB-64CA4C8D0429}" presName="circ1" presStyleLbl="vennNode1" presStyleIdx="0" presStyleCnt="3" custScaleX="125354" custScaleY="123500" custLinFactNeighborX="-967" custLinFactNeighborY="6466"/>
      <dgm:spPr/>
    </dgm:pt>
    <dgm:pt modelId="{BFC67444-0153-49FF-A7E3-C7743C18CC67}" type="pres">
      <dgm:prSet presAssocID="{F9EB4200-28C0-40AC-A9BB-64CA4C8D0429}" presName="circ1Tx" presStyleLbl="revTx" presStyleIdx="0" presStyleCnt="0">
        <dgm:presLayoutVars>
          <dgm:chMax val="0"/>
          <dgm:chPref val="0"/>
          <dgm:bulletEnabled val="1"/>
        </dgm:presLayoutVars>
      </dgm:prSet>
      <dgm:spPr/>
    </dgm:pt>
    <dgm:pt modelId="{C3BF5383-0C7A-49D8-99EE-A44890751F2D}" type="pres">
      <dgm:prSet presAssocID="{7370DD58-0109-4E6F-BC3A-8D7EBC874AE4}" presName="circ2" presStyleLbl="vennNode1" presStyleIdx="1" presStyleCnt="3" custScaleX="120321" custScaleY="116792" custLinFactNeighborX="3297" custLinFactNeighborY="-6375"/>
      <dgm:spPr/>
    </dgm:pt>
    <dgm:pt modelId="{102859AE-B74A-4E7F-8F2B-FA279DD7DE7D}" type="pres">
      <dgm:prSet presAssocID="{7370DD58-0109-4E6F-BC3A-8D7EBC874AE4}" presName="circ2Tx" presStyleLbl="revTx" presStyleIdx="0" presStyleCnt="0">
        <dgm:presLayoutVars>
          <dgm:chMax val="0"/>
          <dgm:chPref val="0"/>
          <dgm:bulletEnabled val="1"/>
        </dgm:presLayoutVars>
      </dgm:prSet>
      <dgm:spPr/>
    </dgm:pt>
    <dgm:pt modelId="{15C8D619-02EB-4998-A5E7-3BE3A34A4BB5}" type="pres">
      <dgm:prSet presAssocID="{0BE54986-B323-436F-A473-C8F1E85B5C33}" presName="circ3" presStyleLbl="vennNode1" presStyleIdx="2" presStyleCnt="3" custScaleX="120226" custScaleY="120146" custLinFactNeighborX="-4637" custLinFactNeighborY="-10127"/>
      <dgm:spPr/>
    </dgm:pt>
    <dgm:pt modelId="{43B786D2-112E-4310-BBCF-30F37D1D6002}" type="pres">
      <dgm:prSet presAssocID="{0BE54986-B323-436F-A473-C8F1E85B5C33}" presName="circ3Tx" presStyleLbl="revTx" presStyleIdx="0" presStyleCnt="0">
        <dgm:presLayoutVars>
          <dgm:chMax val="0"/>
          <dgm:chPref val="0"/>
          <dgm:bulletEnabled val="1"/>
        </dgm:presLayoutVars>
      </dgm:prSet>
      <dgm:spPr/>
    </dgm:pt>
  </dgm:ptLst>
  <dgm:cxnLst>
    <dgm:cxn modelId="{01B37F20-6808-483A-8B18-163C27D68F6D}" srcId="{2A81D4BF-35C4-4B8A-854B-848454C64576}" destId="{0BE54986-B323-436F-A473-C8F1E85B5C33}" srcOrd="2" destOrd="0" parTransId="{88FA6322-B34F-4E9C-99E3-CEFDB574D8A8}" sibTransId="{782DFFFC-385A-49C7-BCE0-B9516EB11DC9}"/>
    <dgm:cxn modelId="{CDAEC060-862F-4190-90B5-0D4E066C2B78}" srcId="{2A81D4BF-35C4-4B8A-854B-848454C64576}" destId="{F9EB4200-28C0-40AC-A9BB-64CA4C8D0429}" srcOrd="0" destOrd="0" parTransId="{56442284-2E0E-459E-96C0-D9036B8951B6}" sibTransId="{804A5DCA-79D9-4ED0-8F14-41D0D6EE8AD5}"/>
    <dgm:cxn modelId="{B667D360-4F44-488C-A39B-7F792EB296D4}" type="presOf" srcId="{0BE54986-B323-436F-A473-C8F1E85B5C33}" destId="{43B786D2-112E-4310-BBCF-30F37D1D6002}" srcOrd="1" destOrd="0" presId="urn:microsoft.com/office/officeart/2005/8/layout/venn1"/>
    <dgm:cxn modelId="{FB68F25A-A4D9-4079-B92A-A41D3CA11542}" srcId="{2A81D4BF-35C4-4B8A-854B-848454C64576}" destId="{7370DD58-0109-4E6F-BC3A-8D7EBC874AE4}" srcOrd="1" destOrd="0" parTransId="{F3064A92-843B-44F6-9E8E-17C338F02500}" sibTransId="{6DBDC817-B56E-4175-A29A-66DC2555E669}"/>
    <dgm:cxn modelId="{C9893381-1045-4691-A2B9-77C5800E0FC3}" type="presOf" srcId="{7370DD58-0109-4E6F-BC3A-8D7EBC874AE4}" destId="{C3BF5383-0C7A-49D8-99EE-A44890751F2D}" srcOrd="0" destOrd="0" presId="urn:microsoft.com/office/officeart/2005/8/layout/venn1"/>
    <dgm:cxn modelId="{7E1404A6-559F-4D8D-85FC-FE92FDBA277C}" type="presOf" srcId="{7370DD58-0109-4E6F-BC3A-8D7EBC874AE4}" destId="{102859AE-B74A-4E7F-8F2B-FA279DD7DE7D}" srcOrd="1" destOrd="0" presId="urn:microsoft.com/office/officeart/2005/8/layout/venn1"/>
    <dgm:cxn modelId="{B3CC5DAC-47A4-4079-AD4F-F5A1B93FF60E}" type="presOf" srcId="{2A81D4BF-35C4-4B8A-854B-848454C64576}" destId="{E10CEC52-804E-4AB6-A451-1973EFB371C4}" srcOrd="0" destOrd="0" presId="urn:microsoft.com/office/officeart/2005/8/layout/venn1"/>
    <dgm:cxn modelId="{B3964EB2-5AFD-402F-B28E-1EB98C06FE1B}" type="presOf" srcId="{F9EB4200-28C0-40AC-A9BB-64CA4C8D0429}" destId="{BFC67444-0153-49FF-A7E3-C7743C18CC67}" srcOrd="1" destOrd="0" presId="urn:microsoft.com/office/officeart/2005/8/layout/venn1"/>
    <dgm:cxn modelId="{7136E4B8-DAC3-47ED-AB02-03427F7B49EC}" type="presOf" srcId="{F9EB4200-28C0-40AC-A9BB-64CA4C8D0429}" destId="{C6B086F3-FF11-4266-9F86-7174604972DC}" srcOrd="0" destOrd="0" presId="urn:microsoft.com/office/officeart/2005/8/layout/venn1"/>
    <dgm:cxn modelId="{B149C2DD-A4C3-4C24-A5FD-4F8274F105F7}" type="presOf" srcId="{0BE54986-B323-436F-A473-C8F1E85B5C33}" destId="{15C8D619-02EB-4998-A5E7-3BE3A34A4BB5}" srcOrd="0" destOrd="0" presId="urn:microsoft.com/office/officeart/2005/8/layout/venn1"/>
    <dgm:cxn modelId="{9327DC22-EAAD-41B8-9123-C599EBC80C6E}" type="presParOf" srcId="{E10CEC52-804E-4AB6-A451-1973EFB371C4}" destId="{C6B086F3-FF11-4266-9F86-7174604972DC}" srcOrd="0" destOrd="0" presId="urn:microsoft.com/office/officeart/2005/8/layout/venn1"/>
    <dgm:cxn modelId="{F0CBE1BB-5E41-415F-B0E9-5C21ADE2324C}" type="presParOf" srcId="{E10CEC52-804E-4AB6-A451-1973EFB371C4}" destId="{BFC67444-0153-49FF-A7E3-C7743C18CC67}" srcOrd="1" destOrd="0" presId="urn:microsoft.com/office/officeart/2005/8/layout/venn1"/>
    <dgm:cxn modelId="{FC17D0B4-13E4-4DF1-9EA1-C11449DBC9FA}" type="presParOf" srcId="{E10CEC52-804E-4AB6-A451-1973EFB371C4}" destId="{C3BF5383-0C7A-49D8-99EE-A44890751F2D}" srcOrd="2" destOrd="0" presId="urn:microsoft.com/office/officeart/2005/8/layout/venn1"/>
    <dgm:cxn modelId="{527101FD-37C2-4886-B3CD-1F613A3127F5}" type="presParOf" srcId="{E10CEC52-804E-4AB6-A451-1973EFB371C4}" destId="{102859AE-B74A-4E7F-8F2B-FA279DD7DE7D}" srcOrd="3" destOrd="0" presId="urn:microsoft.com/office/officeart/2005/8/layout/venn1"/>
    <dgm:cxn modelId="{2D59333C-F520-4C47-8B07-CAF370D3D73E}" type="presParOf" srcId="{E10CEC52-804E-4AB6-A451-1973EFB371C4}" destId="{15C8D619-02EB-4998-A5E7-3BE3A34A4BB5}" srcOrd="4" destOrd="0" presId="urn:microsoft.com/office/officeart/2005/8/layout/venn1"/>
    <dgm:cxn modelId="{26D64691-6BB8-4F9F-B80B-C1AE7096363A}" type="presParOf" srcId="{E10CEC52-804E-4AB6-A451-1973EFB371C4}" destId="{43B786D2-112E-4310-BBCF-30F37D1D600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79F9-6A4E-4EA0-B2E6-B91E12A80120}">
      <dsp:nvSpPr>
        <dsp:cNvPr id="0" name=""/>
        <dsp:cNvSpPr/>
      </dsp:nvSpPr>
      <dsp:spPr>
        <a:xfrm>
          <a:off x="2039181" y="708770"/>
          <a:ext cx="4175781" cy="4175781"/>
        </a:xfrm>
        <a:prstGeom prst="blockArc">
          <a:avLst>
            <a:gd name="adj1" fmla="val 9000000"/>
            <a:gd name="adj2" fmla="val 16200000"/>
            <a:gd name="adj3" fmla="val 4637"/>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3814F62-EF1D-48D4-B19C-DEA4ECF0B296}">
      <dsp:nvSpPr>
        <dsp:cNvPr id="0" name=""/>
        <dsp:cNvSpPr/>
      </dsp:nvSpPr>
      <dsp:spPr>
        <a:xfrm>
          <a:off x="2027783" y="689278"/>
          <a:ext cx="4175781" cy="4175781"/>
        </a:xfrm>
        <a:prstGeom prst="blockArc">
          <a:avLst>
            <a:gd name="adj1" fmla="val 1816684"/>
            <a:gd name="adj2" fmla="val 8961940"/>
            <a:gd name="adj3" fmla="val 4637"/>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297770-5A85-4D28-BDCC-57A8853A2175}">
      <dsp:nvSpPr>
        <dsp:cNvPr id="0" name=""/>
        <dsp:cNvSpPr/>
      </dsp:nvSpPr>
      <dsp:spPr>
        <a:xfrm>
          <a:off x="2043051" y="706641"/>
          <a:ext cx="4175781" cy="4175781"/>
        </a:xfrm>
        <a:prstGeom prst="blockArc">
          <a:avLst>
            <a:gd name="adj1" fmla="val 16238033"/>
            <a:gd name="adj2" fmla="val 1779003"/>
            <a:gd name="adj3" fmla="val 463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EBD1799-949E-4C95-AA10-8B3E79A7F34D}">
      <dsp:nvSpPr>
        <dsp:cNvPr id="0" name=""/>
        <dsp:cNvSpPr/>
      </dsp:nvSpPr>
      <dsp:spPr>
        <a:xfrm>
          <a:off x="3166684" y="1836273"/>
          <a:ext cx="1920775" cy="19207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ja-JP" altLang="en-US" sz="3300" kern="1200" dirty="0"/>
            <a:t>微生物の作用</a:t>
          </a:r>
        </a:p>
      </dsp:txBody>
      <dsp:txXfrm>
        <a:off x="3447975" y="2117564"/>
        <a:ext cx="1358193" cy="1358193"/>
      </dsp:txXfrm>
    </dsp:sp>
    <dsp:sp modelId="{8309D677-239C-4E7E-B24A-37A7FEC18ECC}">
      <dsp:nvSpPr>
        <dsp:cNvPr id="0" name=""/>
        <dsp:cNvSpPr/>
      </dsp:nvSpPr>
      <dsp:spPr>
        <a:xfrm>
          <a:off x="3222094" y="-80987"/>
          <a:ext cx="1809956" cy="167632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発酵</a:t>
          </a:r>
        </a:p>
      </dsp:txBody>
      <dsp:txXfrm>
        <a:off x="3487156" y="164505"/>
        <a:ext cx="1279832" cy="1185338"/>
      </dsp:txXfrm>
    </dsp:sp>
    <dsp:sp modelId="{84DD54B9-6323-446F-9756-5C3FA6A251FC}">
      <dsp:nvSpPr>
        <dsp:cNvPr id="0" name=""/>
        <dsp:cNvSpPr/>
      </dsp:nvSpPr>
      <dsp:spPr>
        <a:xfrm>
          <a:off x="4978904" y="2952555"/>
          <a:ext cx="1796094" cy="170583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50000"/>
            </a:lnSpc>
            <a:spcBef>
              <a:spcPct val="0"/>
            </a:spcBef>
            <a:spcAft>
              <a:spcPct val="35000"/>
            </a:spcAft>
            <a:buNone/>
          </a:pPr>
          <a:r>
            <a:rPr kumimoji="1" lang="ja-JP" altLang="en-US" sz="2800" kern="1200" dirty="0"/>
            <a:t>食中毒</a:t>
          </a:r>
        </a:p>
      </dsp:txBody>
      <dsp:txXfrm>
        <a:off x="5241936" y="3202369"/>
        <a:ext cx="1270030" cy="1206207"/>
      </dsp:txXfrm>
    </dsp:sp>
    <dsp:sp modelId="{663BB907-75E7-41A6-AC4A-C133C0E6B489}">
      <dsp:nvSpPr>
        <dsp:cNvPr id="0" name=""/>
        <dsp:cNvSpPr/>
      </dsp:nvSpPr>
      <dsp:spPr>
        <a:xfrm>
          <a:off x="1438232" y="2880542"/>
          <a:ext cx="1845183" cy="187172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腐敗</a:t>
          </a:r>
        </a:p>
      </dsp:txBody>
      <dsp:txXfrm>
        <a:off x="1708453" y="3154650"/>
        <a:ext cx="1304741" cy="1323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086F3-FF11-4266-9F86-7174604972DC}">
      <dsp:nvSpPr>
        <dsp:cNvPr id="0" name=""/>
        <dsp:cNvSpPr/>
      </dsp:nvSpPr>
      <dsp:spPr>
        <a:xfrm>
          <a:off x="1835290" y="11841"/>
          <a:ext cx="3827302" cy="3770695"/>
        </a:xfrm>
        <a:prstGeom prst="ellipse">
          <a:avLst/>
        </a:prstGeom>
        <a:solidFill>
          <a:srgbClr val="92D050">
            <a:alpha val="5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2133600">
            <a:lnSpc>
              <a:spcPct val="90000"/>
            </a:lnSpc>
            <a:spcBef>
              <a:spcPct val="0"/>
            </a:spcBef>
            <a:spcAft>
              <a:spcPct val="35000"/>
            </a:spcAft>
            <a:buNone/>
          </a:pPr>
          <a:r>
            <a:rPr lang="ja-JP" altLang="en-US" sz="4800" kern="1200" dirty="0">
              <a:solidFill>
                <a:prstClr val="black"/>
              </a:solidFill>
              <a:latin typeface="+mn-ea"/>
              <a:ea typeface="+mn-ea"/>
            </a:rPr>
            <a:t>温度</a:t>
          </a:r>
          <a:endParaRPr kumimoji="1" lang="ja-JP" altLang="en-US" sz="4800" kern="1200" dirty="0">
            <a:latin typeface="+mn-ea"/>
            <a:ea typeface="+mn-ea"/>
          </a:endParaRPr>
        </a:p>
      </dsp:txBody>
      <dsp:txXfrm>
        <a:off x="2345597" y="671713"/>
        <a:ext cx="2806688" cy="1696813"/>
      </dsp:txXfrm>
    </dsp:sp>
    <dsp:sp modelId="{C3BF5383-0C7A-49D8-99EE-A44890751F2D}">
      <dsp:nvSpPr>
        <dsp:cNvPr id="0" name=""/>
        <dsp:cNvSpPr/>
      </dsp:nvSpPr>
      <dsp:spPr>
        <a:xfrm>
          <a:off x="3144007" y="1630431"/>
          <a:ext cx="3673634" cy="3565887"/>
        </a:xfrm>
        <a:prstGeom prst="ellipse">
          <a:avLst/>
        </a:prstGeom>
        <a:solidFill>
          <a:srgbClr val="00B0F0">
            <a:alpha val="5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ja-JP" altLang="en-US" sz="4800" kern="1200" dirty="0">
              <a:solidFill>
                <a:prstClr val="black"/>
              </a:solidFill>
              <a:latin typeface="+mn-ea"/>
              <a:ea typeface="+mn-ea"/>
            </a:rPr>
            <a:t>　　水分</a:t>
          </a:r>
          <a:endParaRPr kumimoji="1" lang="ja-JP" altLang="en-US" sz="4800" kern="1200" dirty="0">
            <a:latin typeface="+mn-ea"/>
            <a:ea typeface="+mn-ea"/>
          </a:endParaRPr>
        </a:p>
      </dsp:txBody>
      <dsp:txXfrm>
        <a:off x="4267527" y="2551619"/>
        <a:ext cx="2204180" cy="1961238"/>
      </dsp:txXfrm>
    </dsp:sp>
    <dsp:sp modelId="{15C8D619-02EB-4998-A5E7-3BE3A34A4BB5}">
      <dsp:nvSpPr>
        <dsp:cNvPr id="0" name=""/>
        <dsp:cNvSpPr/>
      </dsp:nvSpPr>
      <dsp:spPr>
        <a:xfrm>
          <a:off x="699828" y="1464673"/>
          <a:ext cx="3670734" cy="3668291"/>
        </a:xfrm>
        <a:prstGeom prst="ellipse">
          <a:avLst/>
        </a:prstGeom>
        <a:solidFill>
          <a:srgbClr val="FFCCFF">
            <a:alpha val="5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altLang="ja-JP" sz="4800" kern="1200" dirty="0">
            <a:solidFill>
              <a:prstClr val="black"/>
            </a:solidFill>
            <a:latin typeface="+mn-ea"/>
            <a:ea typeface="+mn-ea"/>
          </a:endParaRPr>
        </a:p>
        <a:p>
          <a:pPr marL="0" lvl="0" indent="0" algn="l" defTabSz="2133600">
            <a:lnSpc>
              <a:spcPct val="90000"/>
            </a:lnSpc>
            <a:spcBef>
              <a:spcPct val="0"/>
            </a:spcBef>
            <a:spcAft>
              <a:spcPct val="35000"/>
            </a:spcAft>
            <a:buNone/>
          </a:pPr>
          <a:r>
            <a:rPr lang="ja-JP" altLang="en-US" sz="4800" kern="1200" dirty="0">
              <a:solidFill>
                <a:prstClr val="black"/>
              </a:solidFill>
              <a:latin typeface="+mn-ea"/>
              <a:ea typeface="+mn-ea"/>
            </a:rPr>
            <a:t>栄養</a:t>
          </a:r>
          <a:endParaRPr lang="en-US" altLang="ja-JP" sz="4800" kern="1200" dirty="0">
            <a:solidFill>
              <a:prstClr val="black"/>
            </a:solidFill>
            <a:latin typeface="+mn-ea"/>
            <a:ea typeface="+mn-ea"/>
          </a:endParaRPr>
        </a:p>
        <a:p>
          <a:pPr marL="0" lvl="0" indent="0" algn="ctr" defTabSz="2133600">
            <a:lnSpc>
              <a:spcPct val="90000"/>
            </a:lnSpc>
            <a:spcBef>
              <a:spcPct val="0"/>
            </a:spcBef>
            <a:spcAft>
              <a:spcPct val="35000"/>
            </a:spcAft>
            <a:buNone/>
          </a:pPr>
          <a:endParaRPr kumimoji="1" lang="ja-JP" altLang="en-US" sz="4800" kern="1200" dirty="0">
            <a:latin typeface="+mn-ea"/>
            <a:ea typeface="+mn-ea"/>
          </a:endParaRPr>
        </a:p>
      </dsp:txBody>
      <dsp:txXfrm>
        <a:off x="1045488" y="2412315"/>
        <a:ext cx="2202440" cy="2017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0.12903</cdr:x>
      <cdr:y>0.69113</cdr:y>
    </cdr:from>
    <cdr:to>
      <cdr:x>0.31847</cdr:x>
      <cdr:y>0.74882</cdr:y>
    </cdr:to>
    <cdr:sp macro="" textlink="">
      <cdr:nvSpPr>
        <cdr:cNvPr id="2" name="テキスト ボックス 7"/>
        <cdr:cNvSpPr txBox="1"/>
      </cdr:nvSpPr>
      <cdr:spPr>
        <a:xfrm xmlns:a="http://schemas.openxmlformats.org/drawingml/2006/main">
          <a:off x="1152128" y="4056021"/>
          <a:ext cx="169148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050" b="1" dirty="0">
              <a:solidFill>
                <a:schemeClr val="accent1">
                  <a:lumMod val="75000"/>
                </a:schemeClr>
              </a:solidFill>
            </a:rPr>
            <a:t>◆</a:t>
          </a:r>
          <a:r>
            <a:rPr kumimoji="1" lang="ja-JP" altLang="en-US" sz="1600" b="1" dirty="0">
              <a:solidFill>
                <a:schemeClr val="accent1">
                  <a:lumMod val="75000"/>
                </a:schemeClr>
              </a:solidFill>
            </a:rPr>
            <a:t>サルモネラ菌属</a:t>
          </a:r>
          <a:endParaRPr kumimoji="1" lang="ja-JP" altLang="en-US" sz="1600" b="1" dirty="0">
            <a:solidFill>
              <a:srgbClr val="5E90B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7" cy="340360"/>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3" y="1"/>
            <a:ext cx="4307047" cy="340360"/>
          </a:xfrm>
          <a:prstGeom prst="rect">
            <a:avLst/>
          </a:prstGeom>
        </p:spPr>
        <p:txBody>
          <a:bodyPr vert="horz" lIns="91424" tIns="45712" rIns="91424" bIns="45712" rtlCol="0"/>
          <a:lstStyle>
            <a:lvl1pPr algn="r">
              <a:defRPr sz="1200"/>
            </a:lvl1pPr>
          </a:lstStyle>
          <a:p>
            <a:fld id="{07C26F52-D3F8-4940-A7C9-80EA833333AD}" type="datetimeFigureOut">
              <a:rPr kumimoji="1" lang="ja-JP" altLang="en-US" smtClean="0"/>
              <a:t>2020/10/25</a:t>
            </a:fld>
            <a:endParaRPr kumimoji="1" lang="ja-JP" altLang="en-US"/>
          </a:p>
        </p:txBody>
      </p:sp>
      <p:sp>
        <p:nvSpPr>
          <p:cNvPr id="4" name="フッター プレースホルダー 3"/>
          <p:cNvSpPr>
            <a:spLocks noGrp="1"/>
          </p:cNvSpPr>
          <p:nvPr>
            <p:ph type="ftr" sz="quarter" idx="2"/>
          </p:nvPr>
        </p:nvSpPr>
        <p:spPr>
          <a:xfrm>
            <a:off x="0" y="6465659"/>
            <a:ext cx="4307047" cy="340360"/>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3" y="6465659"/>
            <a:ext cx="4307047" cy="340360"/>
          </a:xfrm>
          <a:prstGeom prst="rect">
            <a:avLst/>
          </a:prstGeom>
        </p:spPr>
        <p:txBody>
          <a:bodyPr vert="horz" lIns="91424" tIns="45712" rIns="91424" bIns="45712" rtlCol="0" anchor="b"/>
          <a:lstStyle>
            <a:lvl1pPr algn="r">
              <a:defRPr sz="1200"/>
            </a:lvl1pPr>
          </a:lstStyle>
          <a:p>
            <a:fld id="{281CF0F7-B853-4157-B30D-C786D63D977D}" type="slidenum">
              <a:rPr kumimoji="1" lang="ja-JP" altLang="en-US" smtClean="0"/>
              <a:t>‹#›</a:t>
            </a:fld>
            <a:endParaRPr kumimoji="1" lang="ja-JP" altLang="en-US"/>
          </a:p>
        </p:txBody>
      </p:sp>
    </p:spTree>
    <p:extLst>
      <p:ext uri="{BB962C8B-B14F-4D97-AF65-F5344CB8AC3E}">
        <p14:creationId xmlns:p14="http://schemas.microsoft.com/office/powerpoint/2010/main" val="4116210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7" cy="340360"/>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1"/>
            <a:ext cx="4307047" cy="340360"/>
          </a:xfrm>
          <a:prstGeom prst="rect">
            <a:avLst/>
          </a:prstGeom>
        </p:spPr>
        <p:txBody>
          <a:bodyPr vert="horz" lIns="91424" tIns="45712" rIns="91424" bIns="45712" rtlCol="0"/>
          <a:lstStyle>
            <a:lvl1pPr algn="r">
              <a:defRPr sz="1200"/>
            </a:lvl1pPr>
          </a:lstStyle>
          <a:p>
            <a:fld id="{3149219A-DCB4-4844-94E0-9E1A46836DF9}" type="datetimeFigureOut">
              <a:rPr kumimoji="1" lang="ja-JP" altLang="en-US" smtClean="0"/>
              <a:t>2020/10/25</a:t>
            </a:fld>
            <a:endParaRPr kumimoji="1" lang="ja-JP" altLang="en-US"/>
          </a:p>
        </p:txBody>
      </p:sp>
      <p:sp>
        <p:nvSpPr>
          <p:cNvPr id="4" name="スライド イメージ プレースホルダー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993935" y="3233420"/>
            <a:ext cx="7951470" cy="3063240"/>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7" cy="340360"/>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59"/>
            <a:ext cx="4307047" cy="340360"/>
          </a:xfrm>
          <a:prstGeom prst="rect">
            <a:avLst/>
          </a:prstGeom>
        </p:spPr>
        <p:txBody>
          <a:bodyPr vert="horz" lIns="91424" tIns="45712" rIns="91424" bIns="45712" rtlCol="0" anchor="b"/>
          <a:lstStyle>
            <a:lvl1pPr algn="r">
              <a:defRPr sz="1200"/>
            </a:lvl1pPr>
          </a:lstStyle>
          <a:p>
            <a:fld id="{D4B82D0D-2E39-4819-B3AB-E6F6E02744C8}" type="slidenum">
              <a:rPr kumimoji="1" lang="ja-JP" altLang="en-US" smtClean="0"/>
              <a:t>‹#›</a:t>
            </a:fld>
            <a:endParaRPr kumimoji="1" lang="ja-JP" altLang="en-US"/>
          </a:p>
        </p:txBody>
      </p:sp>
    </p:spTree>
    <p:extLst>
      <p:ext uri="{BB962C8B-B14F-4D97-AF65-F5344CB8AC3E}">
        <p14:creationId xmlns:p14="http://schemas.microsoft.com/office/powerpoint/2010/main" val="3135725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a:t>
            </a:fld>
            <a:endParaRPr lang="ja-JP" altLang="en-US"/>
          </a:p>
        </p:txBody>
      </p:sp>
    </p:spTree>
    <p:extLst>
      <p:ext uri="{BB962C8B-B14F-4D97-AF65-F5344CB8AC3E}">
        <p14:creationId xmlns:p14="http://schemas.microsoft.com/office/powerpoint/2010/main" val="317688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xfrm>
            <a:off x="3270250" y="509588"/>
            <a:ext cx="3408363" cy="2555875"/>
          </a:xfrm>
          <a:ln/>
        </p:spPr>
      </p:sp>
      <p:sp>
        <p:nvSpPr>
          <p:cNvPr id="924675" name="Rectangle 3"/>
          <p:cNvSpPr>
            <a:spLocks noGrp="1" noChangeArrowheads="1"/>
          </p:cNvSpPr>
          <p:nvPr>
            <p:ph type="body" idx="1"/>
          </p:nvPr>
        </p:nvSpPr>
        <p:spPr>
          <a:xfrm>
            <a:off x="996718" y="3233449"/>
            <a:ext cx="7945908" cy="3064926"/>
          </a:xfrm>
        </p:spPr>
        <p:txBody>
          <a:bodyPr/>
          <a:lstStyle/>
          <a:p>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FFFD61-2442-4B00-9EF4-B0D852EF2863}" type="slidenum">
              <a:rPr kumimoji="1" lang="ja-JP" altLang="en-US" smtClean="0"/>
              <a:t>12</a:t>
            </a:fld>
            <a:endParaRPr kumimoji="1" lang="ja-JP" altLang="en-US"/>
          </a:p>
        </p:txBody>
      </p:sp>
    </p:spTree>
    <p:extLst>
      <p:ext uri="{BB962C8B-B14F-4D97-AF65-F5344CB8AC3E}">
        <p14:creationId xmlns:p14="http://schemas.microsoft.com/office/powerpoint/2010/main" val="214056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14</a:t>
            </a:fld>
            <a:endParaRPr kumimoji="1" lang="ja-JP"/>
          </a:p>
        </p:txBody>
      </p:sp>
    </p:spTree>
    <p:extLst>
      <p:ext uri="{BB962C8B-B14F-4D97-AF65-F5344CB8AC3E}">
        <p14:creationId xmlns:p14="http://schemas.microsoft.com/office/powerpoint/2010/main" val="129922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641E3-774E-420D-A64D-63771BFE7F4B}" type="slidenum">
              <a:rPr lang="en-US" altLang="ja-JP"/>
              <a:pPr/>
              <a:t>19</a:t>
            </a:fld>
            <a:endParaRPr lang="en-US" altLang="ja-JP"/>
          </a:p>
        </p:txBody>
      </p:sp>
      <p:sp>
        <p:nvSpPr>
          <p:cNvPr id="875522" name="Rectangle 2"/>
          <p:cNvSpPr>
            <a:spLocks noGrp="1" noRot="1" noChangeAspect="1" noChangeArrowheads="1" noTextEdit="1"/>
          </p:cNvSpPr>
          <p:nvPr>
            <p:ph type="sldImg"/>
          </p:nvPr>
        </p:nvSpPr>
        <p:spPr>
          <a:xfrm>
            <a:off x="3270250" y="508000"/>
            <a:ext cx="3405188" cy="2554288"/>
          </a:xfrm>
          <a:ln/>
        </p:spPr>
      </p:sp>
      <p:sp>
        <p:nvSpPr>
          <p:cNvPr id="875523" name="Rectangle 3"/>
          <p:cNvSpPr>
            <a:spLocks noGrp="1" noChangeArrowheads="1"/>
          </p:cNvSpPr>
          <p:nvPr>
            <p:ph type="body" idx="1"/>
          </p:nvPr>
        </p:nvSpPr>
        <p:spPr>
          <a:xfrm>
            <a:off x="1323534" y="3232192"/>
            <a:ext cx="7292283" cy="3066799"/>
          </a:xfrm>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21</a:t>
            </a:fld>
            <a:endParaRPr kumimoji="1" lang="ja-JP"/>
          </a:p>
        </p:txBody>
      </p:sp>
    </p:spTree>
    <p:extLst>
      <p:ext uri="{BB962C8B-B14F-4D97-AF65-F5344CB8AC3E}">
        <p14:creationId xmlns:p14="http://schemas.microsoft.com/office/powerpoint/2010/main" val="199037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22</a:t>
            </a:fld>
            <a:endParaRPr kumimoji="1" lang="ja-JP"/>
          </a:p>
        </p:txBody>
      </p:sp>
    </p:spTree>
    <p:extLst>
      <p:ext uri="{BB962C8B-B14F-4D97-AF65-F5344CB8AC3E}">
        <p14:creationId xmlns:p14="http://schemas.microsoft.com/office/powerpoint/2010/main" val="62845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865642" eaLnBrk="0" hangingPunct="0">
              <a:defRPr kumimoji="1">
                <a:solidFill>
                  <a:schemeClr val="tx1"/>
                </a:solidFill>
                <a:latin typeface="Arial" pitchFamily="34" charset="0"/>
                <a:ea typeface="ＭＳ Ｐゴシック" pitchFamily="50" charset="-128"/>
              </a:defRPr>
            </a:lvl1pPr>
            <a:lvl2pPr marL="679733" indent="-261436" defTabSz="865642" eaLnBrk="0" hangingPunct="0">
              <a:defRPr kumimoji="1">
                <a:solidFill>
                  <a:schemeClr val="tx1"/>
                </a:solidFill>
                <a:latin typeface="Arial" pitchFamily="34" charset="0"/>
                <a:ea typeface="ＭＳ Ｐゴシック" pitchFamily="50" charset="-128"/>
              </a:defRPr>
            </a:lvl2pPr>
            <a:lvl3pPr marL="1045742" indent="-209148" defTabSz="865642" eaLnBrk="0" hangingPunct="0">
              <a:defRPr kumimoji="1">
                <a:solidFill>
                  <a:schemeClr val="tx1"/>
                </a:solidFill>
                <a:latin typeface="Arial" pitchFamily="34" charset="0"/>
                <a:ea typeface="ＭＳ Ｐゴシック" pitchFamily="50" charset="-128"/>
              </a:defRPr>
            </a:lvl3pPr>
            <a:lvl4pPr marL="1464040" indent="-209148" defTabSz="865642" eaLnBrk="0" hangingPunct="0">
              <a:defRPr kumimoji="1">
                <a:solidFill>
                  <a:schemeClr val="tx1"/>
                </a:solidFill>
                <a:latin typeface="Arial" pitchFamily="34" charset="0"/>
                <a:ea typeface="ＭＳ Ｐゴシック" pitchFamily="50" charset="-128"/>
              </a:defRPr>
            </a:lvl4pPr>
            <a:lvl5pPr marL="1882338" indent="-209148" defTabSz="865642" eaLnBrk="0" hangingPunct="0">
              <a:defRPr kumimoji="1">
                <a:solidFill>
                  <a:schemeClr val="tx1"/>
                </a:solidFill>
                <a:latin typeface="Arial" pitchFamily="34" charset="0"/>
                <a:ea typeface="ＭＳ Ｐゴシック" pitchFamily="50" charset="-128"/>
              </a:defRPr>
            </a:lvl5pPr>
            <a:lvl6pPr marL="2300634" indent="-209148" defTabSz="865642"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18933" indent="-209148" defTabSz="865642"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37230" indent="-209148" defTabSz="865642"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55525" indent="-209148" defTabSz="865642"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A961B22-AAEB-47E9-BD71-268C62CE4896}" type="slidenum">
              <a:rPr lang="en-US" altLang="ja-JP"/>
              <a:pPr eaLnBrk="1" hangingPunct="1"/>
              <a:t>23</a:t>
            </a:fld>
            <a:endParaRPr lang="en-US" altLang="ja-JP"/>
          </a:p>
        </p:txBody>
      </p:sp>
      <p:sp>
        <p:nvSpPr>
          <p:cNvPr id="48131" name="Rectangle 2"/>
          <p:cNvSpPr>
            <a:spLocks noGrp="1" noRot="1" noChangeAspect="1" noChangeArrowheads="1" noTextEdit="1"/>
          </p:cNvSpPr>
          <p:nvPr>
            <p:ph type="sldImg"/>
          </p:nvPr>
        </p:nvSpPr>
        <p:spPr>
          <a:xfrm>
            <a:off x="3273425" y="511175"/>
            <a:ext cx="3400425" cy="2551113"/>
          </a:xfrm>
          <a:ln/>
        </p:spPr>
      </p:sp>
      <p:sp>
        <p:nvSpPr>
          <p:cNvPr id="48132" name="Rectangle 3"/>
          <p:cNvSpPr>
            <a:spLocks noGrp="1" noChangeArrowheads="1"/>
          </p:cNvSpPr>
          <p:nvPr>
            <p:ph type="body" idx="1"/>
          </p:nvPr>
        </p:nvSpPr>
        <p:spPr>
          <a:xfrm>
            <a:off x="993491" y="3233081"/>
            <a:ext cx="7952358" cy="3063081"/>
          </a:xfrm>
          <a:noFill/>
        </p:spPr>
        <p:txBody>
          <a:bodyPr/>
          <a:lstStyle/>
          <a:p>
            <a:pPr eaLnBrk="1" hangingPunct="1"/>
            <a:endParaRPr lang="en-US" altLang="ja-JP" u="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EA8C572-0F5D-4865-91C6-7878FD3427FE}" type="slidenum">
              <a:rPr kumimoji="1" lang="ja-JP" altLang="en-US" smtClean="0"/>
              <a:t>24</a:t>
            </a:fld>
            <a:endParaRPr kumimoji="1" lang="ja-JP" altLang="en-US"/>
          </a:p>
        </p:txBody>
      </p:sp>
    </p:spTree>
    <p:extLst>
      <p:ext uri="{BB962C8B-B14F-4D97-AF65-F5344CB8AC3E}">
        <p14:creationId xmlns:p14="http://schemas.microsoft.com/office/powerpoint/2010/main" val="146160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28</a:t>
            </a:fld>
            <a:endParaRPr kumimoji="1" lang="ja-JP"/>
          </a:p>
        </p:txBody>
      </p:sp>
    </p:spTree>
    <p:extLst>
      <p:ext uri="{BB962C8B-B14F-4D97-AF65-F5344CB8AC3E}">
        <p14:creationId xmlns:p14="http://schemas.microsoft.com/office/powerpoint/2010/main" val="395188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29</a:t>
            </a:fld>
            <a:endParaRPr kumimoji="1" lang="ja-JP"/>
          </a:p>
        </p:txBody>
      </p:sp>
    </p:spTree>
    <p:extLst>
      <p:ext uri="{BB962C8B-B14F-4D97-AF65-F5344CB8AC3E}">
        <p14:creationId xmlns:p14="http://schemas.microsoft.com/office/powerpoint/2010/main" val="41623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pPr eaLnBrk="1" hangingPunct="1">
              <a:spcBef>
                <a:spcPct val="0"/>
              </a:spcBef>
            </a:pPr>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a:t>
            </a:fld>
            <a:endParaRPr kumimoji="1" lang="ja-JP" dirty="0"/>
          </a:p>
        </p:txBody>
      </p:sp>
    </p:spTree>
    <p:extLst>
      <p:ext uri="{BB962C8B-B14F-4D97-AF65-F5344CB8AC3E}">
        <p14:creationId xmlns:p14="http://schemas.microsoft.com/office/powerpoint/2010/main" val="368926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34</a:t>
            </a:fld>
            <a:endParaRPr kumimoji="1" lang="ja-JP"/>
          </a:p>
        </p:txBody>
      </p:sp>
    </p:spTree>
    <p:extLst>
      <p:ext uri="{BB962C8B-B14F-4D97-AF65-F5344CB8AC3E}">
        <p14:creationId xmlns:p14="http://schemas.microsoft.com/office/powerpoint/2010/main" val="384577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35</a:t>
            </a:fld>
            <a:endParaRPr kumimoji="1" lang="ja-JP"/>
          </a:p>
        </p:txBody>
      </p:sp>
    </p:spTree>
    <p:extLst>
      <p:ext uri="{BB962C8B-B14F-4D97-AF65-F5344CB8AC3E}">
        <p14:creationId xmlns:p14="http://schemas.microsoft.com/office/powerpoint/2010/main" val="1280648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36</a:t>
            </a:fld>
            <a:endParaRPr kumimoji="1" lang="ja-JP"/>
          </a:p>
        </p:txBody>
      </p:sp>
    </p:spTree>
    <p:extLst>
      <p:ext uri="{BB962C8B-B14F-4D97-AF65-F5344CB8AC3E}">
        <p14:creationId xmlns:p14="http://schemas.microsoft.com/office/powerpoint/2010/main" val="319507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37</a:t>
            </a:fld>
            <a:endParaRPr kumimoji="1" lang="ja-JP"/>
          </a:p>
        </p:txBody>
      </p:sp>
    </p:spTree>
    <p:extLst>
      <p:ext uri="{BB962C8B-B14F-4D97-AF65-F5344CB8AC3E}">
        <p14:creationId xmlns:p14="http://schemas.microsoft.com/office/powerpoint/2010/main" val="1268420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38</a:t>
            </a:fld>
            <a:endParaRPr kumimoji="1" lang="ja-JP"/>
          </a:p>
        </p:txBody>
      </p:sp>
    </p:spTree>
    <p:extLst>
      <p:ext uri="{BB962C8B-B14F-4D97-AF65-F5344CB8AC3E}">
        <p14:creationId xmlns:p14="http://schemas.microsoft.com/office/powerpoint/2010/main" val="318841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39</a:t>
            </a:fld>
            <a:endParaRPr kumimoji="1" lang="ja-JP"/>
          </a:p>
        </p:txBody>
      </p:sp>
    </p:spTree>
    <p:extLst>
      <p:ext uri="{BB962C8B-B14F-4D97-AF65-F5344CB8AC3E}">
        <p14:creationId xmlns:p14="http://schemas.microsoft.com/office/powerpoint/2010/main" val="238954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40</a:t>
            </a:fld>
            <a:endParaRPr kumimoji="1" lang="ja-JP"/>
          </a:p>
        </p:txBody>
      </p:sp>
    </p:spTree>
    <p:extLst>
      <p:ext uri="{BB962C8B-B14F-4D97-AF65-F5344CB8AC3E}">
        <p14:creationId xmlns:p14="http://schemas.microsoft.com/office/powerpoint/2010/main" val="3108397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41</a:t>
            </a:fld>
            <a:endParaRPr kumimoji="1" lang="ja-JP"/>
          </a:p>
        </p:txBody>
      </p:sp>
    </p:spTree>
    <p:extLst>
      <p:ext uri="{BB962C8B-B14F-4D97-AF65-F5344CB8AC3E}">
        <p14:creationId xmlns:p14="http://schemas.microsoft.com/office/powerpoint/2010/main" val="2504318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42</a:t>
            </a:fld>
            <a:endParaRPr kumimoji="1" lang="ja-JP"/>
          </a:p>
        </p:txBody>
      </p:sp>
    </p:spTree>
    <p:extLst>
      <p:ext uri="{BB962C8B-B14F-4D97-AF65-F5344CB8AC3E}">
        <p14:creationId xmlns:p14="http://schemas.microsoft.com/office/powerpoint/2010/main" val="816839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43</a:t>
            </a:fld>
            <a:endParaRPr kumimoji="1" lang="ja-JP"/>
          </a:p>
        </p:txBody>
      </p:sp>
    </p:spTree>
    <p:extLst>
      <p:ext uri="{BB962C8B-B14F-4D97-AF65-F5344CB8AC3E}">
        <p14:creationId xmlns:p14="http://schemas.microsoft.com/office/powerpoint/2010/main" val="128974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a:t>
            </a:fld>
            <a:endParaRPr kumimoji="1" lang="ja-JP"/>
          </a:p>
        </p:txBody>
      </p:sp>
    </p:spTree>
    <p:extLst>
      <p:ext uri="{BB962C8B-B14F-4D97-AF65-F5344CB8AC3E}">
        <p14:creationId xmlns:p14="http://schemas.microsoft.com/office/powerpoint/2010/main" val="2682813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44</a:t>
            </a:fld>
            <a:endParaRPr kumimoji="1" lang="ja-JP"/>
          </a:p>
        </p:txBody>
      </p:sp>
    </p:spTree>
    <p:extLst>
      <p:ext uri="{BB962C8B-B14F-4D97-AF65-F5344CB8AC3E}">
        <p14:creationId xmlns:p14="http://schemas.microsoft.com/office/powerpoint/2010/main" val="3203230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45</a:t>
            </a:fld>
            <a:endParaRPr kumimoji="1" lang="ja-JP"/>
          </a:p>
        </p:txBody>
      </p:sp>
    </p:spTree>
    <p:extLst>
      <p:ext uri="{BB962C8B-B14F-4D97-AF65-F5344CB8AC3E}">
        <p14:creationId xmlns:p14="http://schemas.microsoft.com/office/powerpoint/2010/main" val="2716901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0250" y="511175"/>
            <a:ext cx="3400425" cy="2551113"/>
          </a:xfrm>
        </p:spPr>
      </p:sp>
      <p:sp>
        <p:nvSpPr>
          <p:cNvPr id="3" name="ノート プレースホルダー 2"/>
          <p:cNvSpPr>
            <a:spLocks noGrp="1"/>
          </p:cNvSpPr>
          <p:nvPr>
            <p:ph type="body" idx="1"/>
          </p:nvPr>
        </p:nvSpPr>
        <p:spPr/>
        <p:txBody>
          <a:bodyPr/>
          <a:lstStyle/>
          <a:p>
            <a:endParaRPr kumimoji="1" lang="ja-JP" dirty="0"/>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46</a:t>
            </a:fld>
            <a:endParaRPr kumimoji="1" lang="ja-JP"/>
          </a:p>
        </p:txBody>
      </p:sp>
    </p:spTree>
    <p:extLst>
      <p:ext uri="{BB962C8B-B14F-4D97-AF65-F5344CB8AC3E}">
        <p14:creationId xmlns:p14="http://schemas.microsoft.com/office/powerpoint/2010/main" val="106721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5</a:t>
            </a:fld>
            <a:endParaRPr kumimoji="1" lang="ja-JP" altLang="en-US"/>
          </a:p>
        </p:txBody>
      </p:sp>
    </p:spTree>
    <p:extLst>
      <p:ext uri="{BB962C8B-B14F-4D97-AF65-F5344CB8AC3E}">
        <p14:creationId xmlns:p14="http://schemas.microsoft.com/office/powerpoint/2010/main" val="31436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Verdana" pitchFamily="34" charset="0"/>
                <a:ea typeface="ＭＳ Ｐ明朝" charset="-128"/>
              </a:defRPr>
            </a:lvl1pPr>
            <a:lvl2pPr marL="742821" indent="-285700" eaLnBrk="0" hangingPunct="0">
              <a:spcBef>
                <a:spcPct val="30000"/>
              </a:spcBef>
              <a:defRPr kumimoji="1" sz="1200">
                <a:solidFill>
                  <a:schemeClr val="tx1"/>
                </a:solidFill>
                <a:latin typeface="Verdana" pitchFamily="34" charset="0"/>
                <a:ea typeface="ＭＳ Ｐ明朝" charset="-128"/>
              </a:defRPr>
            </a:lvl2pPr>
            <a:lvl3pPr marL="1142803" indent="-228560" eaLnBrk="0" hangingPunct="0">
              <a:spcBef>
                <a:spcPct val="30000"/>
              </a:spcBef>
              <a:defRPr kumimoji="1" sz="1200">
                <a:solidFill>
                  <a:schemeClr val="tx1"/>
                </a:solidFill>
                <a:latin typeface="Verdana" pitchFamily="34" charset="0"/>
                <a:ea typeface="ＭＳ Ｐ明朝" charset="-128"/>
              </a:defRPr>
            </a:lvl3pPr>
            <a:lvl4pPr marL="1599923" indent="-228560" eaLnBrk="0" hangingPunct="0">
              <a:spcBef>
                <a:spcPct val="30000"/>
              </a:spcBef>
              <a:defRPr kumimoji="1" sz="1200">
                <a:solidFill>
                  <a:schemeClr val="tx1"/>
                </a:solidFill>
                <a:latin typeface="Verdana" pitchFamily="34" charset="0"/>
                <a:ea typeface="ＭＳ Ｐ明朝" charset="-128"/>
              </a:defRPr>
            </a:lvl4pPr>
            <a:lvl5pPr marL="2057044" indent="-228560" eaLnBrk="0" hangingPunct="0">
              <a:spcBef>
                <a:spcPct val="30000"/>
              </a:spcBef>
              <a:defRPr kumimoji="1" sz="1200">
                <a:solidFill>
                  <a:schemeClr val="tx1"/>
                </a:solidFill>
                <a:latin typeface="Verdana" pitchFamily="34" charset="0"/>
                <a:ea typeface="ＭＳ Ｐ明朝" charset="-128"/>
              </a:defRPr>
            </a:lvl5pPr>
            <a:lvl6pPr marL="2514164" indent="-228560" eaLnBrk="0" fontAlgn="base" hangingPunct="0">
              <a:spcBef>
                <a:spcPct val="30000"/>
              </a:spcBef>
              <a:spcAft>
                <a:spcPct val="0"/>
              </a:spcAft>
              <a:defRPr kumimoji="1" sz="1200">
                <a:solidFill>
                  <a:schemeClr val="tx1"/>
                </a:solidFill>
                <a:latin typeface="Verdana" pitchFamily="34" charset="0"/>
                <a:ea typeface="ＭＳ Ｐ明朝" charset="-128"/>
              </a:defRPr>
            </a:lvl6pPr>
            <a:lvl7pPr marL="2971286" indent="-228560" eaLnBrk="0" fontAlgn="base" hangingPunct="0">
              <a:spcBef>
                <a:spcPct val="30000"/>
              </a:spcBef>
              <a:spcAft>
                <a:spcPct val="0"/>
              </a:spcAft>
              <a:defRPr kumimoji="1" sz="1200">
                <a:solidFill>
                  <a:schemeClr val="tx1"/>
                </a:solidFill>
                <a:latin typeface="Verdana" pitchFamily="34" charset="0"/>
                <a:ea typeface="ＭＳ Ｐ明朝" charset="-128"/>
              </a:defRPr>
            </a:lvl7pPr>
            <a:lvl8pPr marL="3428407" indent="-228560" eaLnBrk="0" fontAlgn="base" hangingPunct="0">
              <a:spcBef>
                <a:spcPct val="30000"/>
              </a:spcBef>
              <a:spcAft>
                <a:spcPct val="0"/>
              </a:spcAft>
              <a:defRPr kumimoji="1" sz="1200">
                <a:solidFill>
                  <a:schemeClr val="tx1"/>
                </a:solidFill>
                <a:latin typeface="Verdana" pitchFamily="34" charset="0"/>
                <a:ea typeface="ＭＳ Ｐ明朝" charset="-128"/>
              </a:defRPr>
            </a:lvl8pPr>
            <a:lvl9pPr marL="3885528" indent="-228560" eaLnBrk="0" fontAlgn="base" hangingPunct="0">
              <a:spcBef>
                <a:spcPct val="30000"/>
              </a:spcBef>
              <a:spcAft>
                <a:spcPct val="0"/>
              </a:spcAft>
              <a:defRPr kumimoji="1" sz="1200">
                <a:solidFill>
                  <a:schemeClr val="tx1"/>
                </a:solidFill>
                <a:latin typeface="Verdana" pitchFamily="34" charset="0"/>
                <a:ea typeface="ＭＳ Ｐ明朝" charset="-128"/>
              </a:defRPr>
            </a:lvl9pPr>
          </a:lstStyle>
          <a:p>
            <a:pPr eaLnBrk="1" hangingPunct="1">
              <a:spcBef>
                <a:spcPct val="0"/>
              </a:spcBef>
            </a:pPr>
            <a:fld id="{48C26CFA-1994-4935-9EA7-410F84C3E118}" type="slidenum">
              <a:rPr lang="en-US" altLang="ja-JP" smtClean="0">
                <a:ea typeface="ＭＳ Ｐゴシック" charset="-128"/>
              </a:rPr>
              <a:pPr eaLnBrk="1" hangingPunct="1">
                <a:spcBef>
                  <a:spcPct val="0"/>
                </a:spcBef>
              </a:pPr>
              <a:t>6</a:t>
            </a:fld>
            <a:endParaRPr lang="en-US" altLang="ja-JP">
              <a:ea typeface="ＭＳ Ｐゴシック"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ja-JP" altLang="en-US" dirty="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7</a:t>
            </a:fld>
            <a:endParaRPr kumimoji="1" lang="ja-JP" altLang="en-US"/>
          </a:p>
        </p:txBody>
      </p:sp>
    </p:spTree>
    <p:extLst>
      <p:ext uri="{BB962C8B-B14F-4D97-AF65-F5344CB8AC3E}">
        <p14:creationId xmlns:p14="http://schemas.microsoft.com/office/powerpoint/2010/main" val="409180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8</a:t>
            </a:fld>
            <a:endParaRPr kumimoji="1" lang="ja-JP" altLang="en-US"/>
          </a:p>
        </p:txBody>
      </p:sp>
    </p:spTree>
    <p:extLst>
      <p:ext uri="{BB962C8B-B14F-4D97-AF65-F5344CB8AC3E}">
        <p14:creationId xmlns:p14="http://schemas.microsoft.com/office/powerpoint/2010/main" val="159925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9</a:t>
            </a:fld>
            <a:endParaRPr kumimoji="1" lang="ja-JP" altLang="en-US"/>
          </a:p>
        </p:txBody>
      </p:sp>
    </p:spTree>
    <p:extLst>
      <p:ext uri="{BB962C8B-B14F-4D97-AF65-F5344CB8AC3E}">
        <p14:creationId xmlns:p14="http://schemas.microsoft.com/office/powerpoint/2010/main" val="96640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Verdana" pitchFamily="34" charset="0"/>
                <a:ea typeface="ＭＳ Ｐ明朝" charset="-128"/>
              </a:defRPr>
            </a:lvl1pPr>
            <a:lvl2pPr marL="768753" indent="-295673" eaLnBrk="0" hangingPunct="0">
              <a:spcBef>
                <a:spcPct val="30000"/>
              </a:spcBef>
              <a:defRPr kumimoji="1" sz="1200">
                <a:solidFill>
                  <a:schemeClr val="tx1"/>
                </a:solidFill>
                <a:latin typeface="Verdana" pitchFamily="34" charset="0"/>
                <a:ea typeface="ＭＳ Ｐ明朝" charset="-128"/>
              </a:defRPr>
            </a:lvl2pPr>
            <a:lvl3pPr marL="1182699" indent="-236539" eaLnBrk="0" hangingPunct="0">
              <a:spcBef>
                <a:spcPct val="30000"/>
              </a:spcBef>
              <a:defRPr kumimoji="1" sz="1200">
                <a:solidFill>
                  <a:schemeClr val="tx1"/>
                </a:solidFill>
                <a:latin typeface="Verdana" pitchFamily="34" charset="0"/>
                <a:ea typeface="ＭＳ Ｐ明朝" charset="-128"/>
              </a:defRPr>
            </a:lvl3pPr>
            <a:lvl4pPr marL="1655778" indent="-236539" eaLnBrk="0" hangingPunct="0">
              <a:spcBef>
                <a:spcPct val="30000"/>
              </a:spcBef>
              <a:defRPr kumimoji="1" sz="1200">
                <a:solidFill>
                  <a:schemeClr val="tx1"/>
                </a:solidFill>
                <a:latin typeface="Verdana" pitchFamily="34" charset="0"/>
                <a:ea typeface="ＭＳ Ｐ明朝" charset="-128"/>
              </a:defRPr>
            </a:lvl4pPr>
            <a:lvl5pPr marL="2128856" indent="-236539" eaLnBrk="0" hangingPunct="0">
              <a:spcBef>
                <a:spcPct val="30000"/>
              </a:spcBef>
              <a:defRPr kumimoji="1" sz="1200">
                <a:solidFill>
                  <a:schemeClr val="tx1"/>
                </a:solidFill>
                <a:latin typeface="Verdana" pitchFamily="34" charset="0"/>
                <a:ea typeface="ＭＳ Ｐ明朝" charset="-128"/>
              </a:defRPr>
            </a:lvl5pPr>
            <a:lvl6pPr marL="2601934" indent="-236539" eaLnBrk="0" fontAlgn="base" hangingPunct="0">
              <a:spcBef>
                <a:spcPct val="30000"/>
              </a:spcBef>
              <a:spcAft>
                <a:spcPct val="0"/>
              </a:spcAft>
              <a:defRPr kumimoji="1" sz="1200">
                <a:solidFill>
                  <a:schemeClr val="tx1"/>
                </a:solidFill>
                <a:latin typeface="Verdana" pitchFamily="34" charset="0"/>
                <a:ea typeface="ＭＳ Ｐ明朝" charset="-128"/>
              </a:defRPr>
            </a:lvl6pPr>
            <a:lvl7pPr marL="3075015" indent="-236539" eaLnBrk="0" fontAlgn="base" hangingPunct="0">
              <a:spcBef>
                <a:spcPct val="30000"/>
              </a:spcBef>
              <a:spcAft>
                <a:spcPct val="0"/>
              </a:spcAft>
              <a:defRPr kumimoji="1" sz="1200">
                <a:solidFill>
                  <a:schemeClr val="tx1"/>
                </a:solidFill>
                <a:latin typeface="Verdana" pitchFamily="34" charset="0"/>
                <a:ea typeface="ＭＳ Ｐ明朝" charset="-128"/>
              </a:defRPr>
            </a:lvl7pPr>
            <a:lvl8pPr marL="3548094" indent="-236539" eaLnBrk="0" fontAlgn="base" hangingPunct="0">
              <a:spcBef>
                <a:spcPct val="30000"/>
              </a:spcBef>
              <a:spcAft>
                <a:spcPct val="0"/>
              </a:spcAft>
              <a:defRPr kumimoji="1" sz="1200">
                <a:solidFill>
                  <a:schemeClr val="tx1"/>
                </a:solidFill>
                <a:latin typeface="Verdana" pitchFamily="34" charset="0"/>
                <a:ea typeface="ＭＳ Ｐ明朝" charset="-128"/>
              </a:defRPr>
            </a:lvl8pPr>
            <a:lvl9pPr marL="4021173" indent="-236539" eaLnBrk="0" fontAlgn="base" hangingPunct="0">
              <a:spcBef>
                <a:spcPct val="30000"/>
              </a:spcBef>
              <a:spcAft>
                <a:spcPct val="0"/>
              </a:spcAft>
              <a:defRPr kumimoji="1" sz="1200">
                <a:solidFill>
                  <a:schemeClr val="tx1"/>
                </a:solidFill>
                <a:latin typeface="Verdana" pitchFamily="34" charset="0"/>
                <a:ea typeface="ＭＳ Ｐ明朝" charset="-128"/>
              </a:defRPr>
            </a:lvl9pPr>
          </a:lstStyle>
          <a:p>
            <a:pPr eaLnBrk="1" hangingPunct="1">
              <a:spcBef>
                <a:spcPct val="0"/>
              </a:spcBef>
            </a:pPr>
            <a:fld id="{590B469E-E0F5-4782-8E97-A15F0F2D958F}" type="slidenum">
              <a:rPr lang="en-US" altLang="ja-JP" smtClean="0">
                <a:solidFill>
                  <a:prstClr val="black"/>
                </a:solidFill>
                <a:ea typeface="ＭＳ Ｐゴシック" charset="-128"/>
              </a:rPr>
              <a:pPr eaLnBrk="1" hangingPunct="1">
                <a:spcBef>
                  <a:spcPct val="0"/>
                </a:spcBef>
              </a:pPr>
              <a:t>10</a:t>
            </a:fld>
            <a:endParaRPr lang="en-US" altLang="ja-JP" dirty="0">
              <a:solidFill>
                <a:prstClr val="black"/>
              </a:solidFill>
              <a:ea typeface="ＭＳ Ｐゴシック"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ja-JP" altLang="ja-JP" dirty="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PｺﾞｼｯｸE" panose="020B0900000000000000" pitchFamily="50" charset="-128"/>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6" name="スライド番号プレースホルダー 5"/>
          <p:cNvSpPr>
            <a:spLocks noGrp="1"/>
          </p:cNvSpPr>
          <p:nvPr>
            <p:ph type="sldNum" sz="quarter" idx="12"/>
          </p:nvPr>
        </p:nvSpPr>
        <p:spPr>
          <a:xfrm>
            <a:off x="6948264" y="6381328"/>
            <a:ext cx="2133600" cy="365125"/>
          </a:xfrm>
        </p:spPr>
        <p:txBody>
          <a:bodyPr/>
          <a:lstStyle>
            <a:lvl1pPr>
              <a:defRPr>
                <a:solidFill>
                  <a:schemeClr val="tx1"/>
                </a:solidFill>
                <a:latin typeface="+mn-lt"/>
              </a:defRPr>
            </a:lvl1pPr>
          </a:lstStyle>
          <a:p>
            <a:fld id="{E3ECDB9F-7D55-4697-BF75-A5547A48FEA3}" type="slidenum">
              <a:rPr lang="ja-JP" altLang="en-US" smtClean="0"/>
              <a:pPr/>
              <a:t>‹#›</a:t>
            </a:fld>
            <a:endParaRPr lang="ja-JP" altLang="en-US" dirty="0"/>
          </a:p>
        </p:txBody>
      </p:sp>
      <p:sp>
        <p:nvSpPr>
          <p:cNvPr id="7" name="Date Placeholder 29"/>
          <p:cNvSpPr>
            <a:spLocks noGrp="1"/>
          </p:cNvSpPr>
          <p:nvPr>
            <p:ph type="dt" sz="half" idx="10"/>
          </p:nvPr>
        </p:nvSpPr>
        <p:spPr>
          <a:xfrm>
            <a:off x="457200" y="6356350"/>
            <a:ext cx="2133600" cy="365125"/>
          </a:xfrm>
          <a:prstGeom prst="rect">
            <a:avLst/>
          </a:prstGeom>
        </p:spPr>
        <p:txBody>
          <a:bodyPr/>
          <a:lstStyle>
            <a:lvl1pPr>
              <a:defRPr sz="1050">
                <a:solidFill>
                  <a:schemeClr val="tx1"/>
                </a:solidFill>
              </a:defRPr>
            </a:lvl1pPr>
          </a:lstStyle>
          <a:p>
            <a:fld id="{27C88A36-B41A-4150-8614-88D152A87133}" type="datetime1">
              <a:rPr lang="ja-JP" altLang="en-US" smtClean="0"/>
              <a:t>2020/10/25</a:t>
            </a:fld>
            <a:endParaRPr lang="ja-JP" altLang="en-US" dirty="0"/>
          </a:p>
        </p:txBody>
      </p:sp>
      <p:sp>
        <p:nvSpPr>
          <p:cNvPr id="8" name="Footer Placeholder 18"/>
          <p:cNvSpPr>
            <a:spLocks noGrp="1"/>
          </p:cNvSpPr>
          <p:nvPr>
            <p:ph type="ftr" sz="quarter" idx="11"/>
          </p:nvPr>
        </p:nvSpPr>
        <p:spPr>
          <a:xfrm>
            <a:off x="3347864" y="6381328"/>
            <a:ext cx="3352800" cy="365125"/>
          </a:xfrm>
          <a:prstGeom prst="rect">
            <a:avLst/>
          </a:prstGeom>
        </p:spPr>
        <p:txBody>
          <a:bodyPr/>
          <a:lstStyle>
            <a:lvl1pPr algn="ctr">
              <a:defRPr sz="1050"/>
            </a:lvl1pPr>
          </a:lstStyle>
          <a:p>
            <a:endParaRPr lang="ja-JP" altLang="en-US" dirty="0"/>
          </a:p>
        </p:txBody>
      </p:sp>
    </p:spTree>
    <p:extLst>
      <p:ext uri="{BB962C8B-B14F-4D97-AF65-F5344CB8AC3E}">
        <p14:creationId xmlns:p14="http://schemas.microsoft.com/office/powerpoint/2010/main" val="13651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56376" y="6381328"/>
            <a:ext cx="762000" cy="365125"/>
          </a:xfrm>
        </p:spPr>
        <p:txBody>
          <a:bodyPr/>
          <a:lstStyle>
            <a:lvl1pPr>
              <a:defRPr>
                <a:solidFill>
                  <a:schemeClr val="tx1"/>
                </a:solidFill>
                <a:latin typeface="Segoe UI" panose="020B0502040204020203" pitchFamily="34" charset="0"/>
                <a:cs typeface="Segoe UI" panose="020B0502040204020203" pitchFamily="34" charset="0"/>
              </a:defRPr>
            </a:lvl1pPr>
          </a:lstStyle>
          <a:p>
            <a:fld id="{302E0158-B18B-40C8-AFD8-E85FFA3A6792}" type="slidenum">
              <a:rPr kumimoji="1" lang="ja-JP" altLang="en-US" smtClean="0"/>
              <a:pPr/>
              <a:t>‹#›</a:t>
            </a:fld>
            <a:endParaRPr kumimoji="1" lang="ja-JP" altLang="en-US"/>
          </a:p>
        </p:txBody>
      </p:sp>
      <p:sp>
        <p:nvSpPr>
          <p:cNvPr id="5" name="Date Placeholder 29"/>
          <p:cNvSpPr>
            <a:spLocks noGrp="1"/>
          </p:cNvSpPr>
          <p:nvPr>
            <p:ph type="dt" sz="half" idx="10"/>
          </p:nvPr>
        </p:nvSpPr>
        <p:spPr>
          <a:xfrm>
            <a:off x="457200" y="6356350"/>
            <a:ext cx="2133600" cy="365125"/>
          </a:xfrm>
        </p:spPr>
        <p:txBody>
          <a:bodyPr/>
          <a:lstStyle>
            <a:lvl1pPr>
              <a:defRPr>
                <a:solidFill>
                  <a:schemeClr val="tx1"/>
                </a:solidFill>
              </a:defRPr>
            </a:lvl1pPr>
          </a:lstStyle>
          <a:p>
            <a:fld id="{B28F2402-7F4A-4F71-B62F-FBFB23280342}" type="datetime1">
              <a:rPr kumimoji="1" lang="ja-JP" altLang="en-US" smtClean="0"/>
              <a:t>2020/10/25</a:t>
            </a:fld>
            <a:endParaRPr kumimoji="1" lang="ja-JP" altLang="en-US" dirty="0"/>
          </a:p>
        </p:txBody>
      </p:sp>
      <p:sp>
        <p:nvSpPr>
          <p:cNvPr id="6" name="Footer Placeholder 18"/>
          <p:cNvSpPr>
            <a:spLocks noGrp="1"/>
          </p:cNvSpPr>
          <p:nvPr>
            <p:ph type="ftr" sz="quarter" idx="11"/>
          </p:nvPr>
        </p:nvSpPr>
        <p:spPr>
          <a:xfrm>
            <a:off x="3347864" y="6381328"/>
            <a:ext cx="3352800" cy="365125"/>
          </a:xfrm>
        </p:spPr>
        <p:txBody>
          <a:bodyPr/>
          <a:lstStyle>
            <a:lvl1pPr algn="ctr">
              <a:defRPr/>
            </a:lvl1pPr>
          </a:lstStyle>
          <a:p>
            <a:endParaRPr lang="ja-JP" altLang="en-US" dirty="0"/>
          </a:p>
        </p:txBody>
      </p:sp>
    </p:spTree>
    <p:extLst>
      <p:ext uri="{BB962C8B-B14F-4D97-AF65-F5344CB8AC3E}">
        <p14:creationId xmlns:p14="http://schemas.microsoft.com/office/powerpoint/2010/main" val="41023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Slide Number Placeholder 6"/>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302E0158-B18B-40C8-AFD8-E85FFA3A6792}" type="slidenum">
              <a:rPr kumimoji="1" lang="ja-JP" altLang="en-US" smtClean="0"/>
              <a:pPr/>
              <a:t>‹#›</a:t>
            </a:fld>
            <a:endParaRPr kumimoji="1" lang="ja-JP" altLang="en-US"/>
          </a:p>
        </p:txBody>
      </p:sp>
      <p:sp>
        <p:nvSpPr>
          <p:cNvPr id="8" name="Date Placeholder 29"/>
          <p:cNvSpPr>
            <a:spLocks noGrp="1"/>
          </p:cNvSpPr>
          <p:nvPr>
            <p:ph type="dt" sz="half" idx="10"/>
          </p:nvPr>
        </p:nvSpPr>
        <p:spPr>
          <a:xfrm>
            <a:off x="457200" y="6356350"/>
            <a:ext cx="2133600" cy="365125"/>
          </a:xfrm>
        </p:spPr>
        <p:txBody>
          <a:bodyPr/>
          <a:lstStyle>
            <a:lvl1pPr>
              <a:defRPr>
                <a:solidFill>
                  <a:schemeClr val="tx1"/>
                </a:solidFill>
              </a:defRPr>
            </a:lvl1pPr>
          </a:lstStyle>
          <a:p>
            <a:fld id="{BF06C465-B64A-4817-A32B-C57D8E86387E}" type="datetime1">
              <a:rPr kumimoji="1" lang="ja-JP" altLang="en-US" smtClean="0"/>
              <a:t>2020/10/25</a:t>
            </a:fld>
            <a:endParaRPr kumimoji="1" lang="ja-JP" altLang="en-US" dirty="0"/>
          </a:p>
        </p:txBody>
      </p:sp>
      <p:sp>
        <p:nvSpPr>
          <p:cNvPr id="9" name="Footer Placeholder 18"/>
          <p:cNvSpPr>
            <a:spLocks noGrp="1"/>
          </p:cNvSpPr>
          <p:nvPr>
            <p:ph type="ftr" sz="quarter" idx="11"/>
          </p:nvPr>
        </p:nvSpPr>
        <p:spPr>
          <a:xfrm>
            <a:off x="3347864" y="6381328"/>
            <a:ext cx="3352800" cy="365125"/>
          </a:xfrm>
        </p:spPr>
        <p:txBody>
          <a:bodyPr/>
          <a:lstStyle>
            <a:lvl1pPr algn="ctr">
              <a:defRPr/>
            </a:lvl1pPr>
          </a:lstStyle>
          <a:p>
            <a:endParaRPr lang="ja-JP" altLang="en-US" dirty="0"/>
          </a:p>
        </p:txBody>
      </p:sp>
    </p:spTree>
    <p:extLst>
      <p:ext uri="{BB962C8B-B14F-4D97-AF65-F5344CB8AC3E}">
        <p14:creationId xmlns:p14="http://schemas.microsoft.com/office/powerpoint/2010/main" val="83911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a:xfrm>
            <a:off x="7004375" y="6381328"/>
            <a:ext cx="2133600" cy="365125"/>
          </a:xfrm>
        </p:spPr>
        <p:txBody>
          <a:bodyPr/>
          <a:lstStyle/>
          <a:p>
            <a:fld id="{E3ECDB9F-7D55-4697-BF75-A5547A48FEA3}" type="slidenum">
              <a:rPr lang="ja-JP" altLang="en-US" smtClean="0"/>
              <a:pPr/>
              <a:t>‹#›</a:t>
            </a:fld>
            <a:endParaRPr lang="ja-JP" altLang="en-US"/>
          </a:p>
        </p:txBody>
      </p:sp>
      <p:sp>
        <p:nvSpPr>
          <p:cNvPr id="4" name="日付プレースホルダー 3"/>
          <p:cNvSpPr>
            <a:spLocks noGrp="1"/>
          </p:cNvSpPr>
          <p:nvPr>
            <p:ph type="dt" sz="half" idx="11"/>
          </p:nvPr>
        </p:nvSpPr>
        <p:spPr/>
        <p:txBody>
          <a:bodyPr/>
          <a:lstStyle/>
          <a:p>
            <a:fld id="{9A9F4C8A-C6CE-4135-896E-84FC8A2C54D6}" type="datetime1">
              <a:rPr lang="ja-JP" altLang="en-US" smtClean="0"/>
              <a:t>2020/10/25</a:t>
            </a:fld>
            <a:endParaRPr lang="ja-JP" altLang="en-US" dirty="0"/>
          </a:p>
        </p:txBody>
      </p:sp>
      <p:sp>
        <p:nvSpPr>
          <p:cNvPr id="5" name="フッター プレースホルダー 4"/>
          <p:cNvSpPr>
            <a:spLocks noGrp="1"/>
          </p:cNvSpPr>
          <p:nvPr>
            <p:ph type="ftr" sz="quarter" idx="12"/>
          </p:nvPr>
        </p:nvSpPr>
        <p:spPr/>
        <p:txBody>
          <a:bodyPr/>
          <a:lstStyle/>
          <a:p>
            <a:endParaRPr lang="ja-JP" altLang="en-US" dirty="0"/>
          </a:p>
        </p:txBody>
      </p:sp>
    </p:spTree>
    <p:extLst>
      <p:ext uri="{BB962C8B-B14F-4D97-AF65-F5344CB8AC3E}">
        <p14:creationId xmlns:p14="http://schemas.microsoft.com/office/powerpoint/2010/main" val="344719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Segoe UI" panose="020B0502040204020203" pitchFamily="34" charset="0"/>
                <a:ea typeface="HGPｺﾞｼｯｸE" panose="020B0900000000000000" pitchFamily="50" charset="-128"/>
                <a:cs typeface="Segoe UI" panose="020B0502040204020203" pitchFamily="34" charset="0"/>
              </a:defRPr>
            </a:lvl1pPr>
            <a:lvl2pPr>
              <a:defRPr>
                <a:latin typeface="Segoe UI" panose="020B0502040204020203" pitchFamily="34" charset="0"/>
                <a:ea typeface="HGPｺﾞｼｯｸE" panose="020B0900000000000000" pitchFamily="50" charset="-128"/>
                <a:cs typeface="Segoe UI" panose="020B0502040204020203" pitchFamily="34" charset="0"/>
              </a:defRPr>
            </a:lvl2pPr>
            <a:lvl3pPr>
              <a:defRPr>
                <a:latin typeface="Segoe UI" panose="020B0502040204020203" pitchFamily="34" charset="0"/>
                <a:ea typeface="HGPｺﾞｼｯｸE" panose="020B0900000000000000" pitchFamily="50" charset="-128"/>
                <a:cs typeface="Segoe UI" panose="020B0502040204020203" pitchFamily="34" charset="0"/>
              </a:defRPr>
            </a:lvl3pPr>
            <a:lvl4pPr>
              <a:defRPr>
                <a:latin typeface="Segoe UI" panose="020B0502040204020203" pitchFamily="34" charset="0"/>
                <a:ea typeface="HGPｺﾞｼｯｸE" panose="020B0900000000000000" pitchFamily="50" charset="-128"/>
                <a:cs typeface="Segoe UI" panose="020B0502040204020203" pitchFamily="34" charset="0"/>
              </a:defRPr>
            </a:lvl4pPr>
            <a:lvl5pPr>
              <a:defRPr>
                <a:latin typeface="Segoe UI" panose="020B0502040204020203" pitchFamily="34" charset="0"/>
                <a:ea typeface="HGPｺﾞｼｯｸE" panose="020B0900000000000000" pitchFamily="50" charset="-128"/>
                <a:cs typeface="Segoe UI" panose="020B0502040204020203"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6876256" y="6381328"/>
            <a:ext cx="2133600" cy="365125"/>
          </a:xfrm>
        </p:spPr>
        <p:txBody>
          <a:bodyPr/>
          <a:lstStyle>
            <a:lvl1pPr>
              <a:defRPr>
                <a:solidFill>
                  <a:schemeClr val="tx1"/>
                </a:solidFill>
                <a:latin typeface="+mn-lt"/>
              </a:defRPr>
            </a:lvl1pPr>
          </a:lstStyle>
          <a:p>
            <a:fld id="{E3ECDB9F-7D55-4697-BF75-A5547A48FEA3}" type="slidenum">
              <a:rPr lang="ja-JP" altLang="en-US" smtClean="0"/>
              <a:pPr/>
              <a:t>‹#›</a:t>
            </a:fld>
            <a:endParaRPr lang="ja-JP" altLang="en-US" dirty="0"/>
          </a:p>
        </p:txBody>
      </p:sp>
      <p:sp>
        <p:nvSpPr>
          <p:cNvPr id="7" name="Date Placeholder 29"/>
          <p:cNvSpPr>
            <a:spLocks noGrp="1"/>
          </p:cNvSpPr>
          <p:nvPr>
            <p:ph type="dt" sz="half" idx="10"/>
          </p:nvPr>
        </p:nvSpPr>
        <p:spPr>
          <a:xfrm>
            <a:off x="457200" y="6356350"/>
            <a:ext cx="2133600" cy="365125"/>
          </a:xfrm>
          <a:prstGeom prst="rect">
            <a:avLst/>
          </a:prstGeom>
        </p:spPr>
        <p:txBody>
          <a:bodyPr/>
          <a:lstStyle>
            <a:lvl1pPr>
              <a:defRPr sz="1050">
                <a:solidFill>
                  <a:schemeClr val="tx1"/>
                </a:solidFill>
              </a:defRPr>
            </a:lvl1pPr>
          </a:lstStyle>
          <a:p>
            <a:fld id="{CEB6A99C-142C-4207-A558-87ED90EE6503}" type="datetime1">
              <a:rPr lang="ja-JP" altLang="en-US" smtClean="0"/>
              <a:t>2020/10/25</a:t>
            </a:fld>
            <a:endParaRPr lang="ja-JP" altLang="en-US" dirty="0"/>
          </a:p>
        </p:txBody>
      </p:sp>
      <p:sp>
        <p:nvSpPr>
          <p:cNvPr id="8" name="Footer Placeholder 18"/>
          <p:cNvSpPr>
            <a:spLocks noGrp="1"/>
          </p:cNvSpPr>
          <p:nvPr>
            <p:ph type="ftr" sz="quarter" idx="11"/>
          </p:nvPr>
        </p:nvSpPr>
        <p:spPr>
          <a:xfrm>
            <a:off x="3347864" y="6381328"/>
            <a:ext cx="3352800" cy="365125"/>
          </a:xfrm>
          <a:prstGeom prst="rect">
            <a:avLst/>
          </a:prstGeom>
        </p:spPr>
        <p:txBody>
          <a:bodyPr/>
          <a:lstStyle>
            <a:lvl1pPr algn="ctr">
              <a:defRPr sz="1050"/>
            </a:lvl1pPr>
          </a:lstStyle>
          <a:p>
            <a:endParaRPr lang="ja-JP" altLang="en-US" dirty="0"/>
          </a:p>
        </p:txBody>
      </p:sp>
    </p:spTree>
    <p:extLst>
      <p:ext uri="{BB962C8B-B14F-4D97-AF65-F5344CB8AC3E}">
        <p14:creationId xmlns:p14="http://schemas.microsoft.com/office/powerpoint/2010/main" val="427662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F45573F-E65B-4CEE-A0D4-952418B53D80}" type="datetime1">
              <a:rPr lang="ja-JP" altLang="en-US" smtClean="0"/>
              <a:t>2020/10/25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1616071-47E3-4AAF-BED7-F6D4E5F37D47}" type="slidenum">
              <a:rPr lang="ja-JP" altLang="en-US"/>
              <a:pPr>
                <a:defRPr/>
              </a:pPr>
              <a:t>‹#›</a:t>
            </a:fld>
            <a:endParaRPr lang="ja-JP" altLang="en-US"/>
          </a:p>
        </p:txBody>
      </p:sp>
    </p:spTree>
    <p:extLst>
      <p:ext uri="{BB962C8B-B14F-4D97-AF65-F5344CB8AC3E}">
        <p14:creationId xmlns:p14="http://schemas.microsoft.com/office/powerpoint/2010/main" val="425854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84213" y="260350"/>
            <a:ext cx="7772400" cy="58356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7092950" y="188913"/>
            <a:ext cx="1905000" cy="457200"/>
          </a:xfrm>
        </p:spPr>
        <p:txBody>
          <a:bodyPr/>
          <a:lstStyle>
            <a:lvl1pPr>
              <a:defRPr/>
            </a:lvl1pPr>
          </a:lstStyle>
          <a:p>
            <a:fld id="{E1E457A9-BC92-46F0-9AB3-49FAD0803BF1}" type="datetime1">
              <a:rPr lang="ja-JP" altLang="en-US" smtClean="0"/>
              <a:t>2020/10/25</a:t>
            </a:fld>
            <a:endParaRPr lang="en-US" altLang="ja-JP"/>
          </a:p>
        </p:txBody>
      </p:sp>
      <p:sp>
        <p:nvSpPr>
          <p:cNvPr id="4" name="フッター プレースホルダー 3"/>
          <p:cNvSpPr>
            <a:spLocks noGrp="1"/>
          </p:cNvSpPr>
          <p:nvPr>
            <p:ph type="ftr" sz="quarter" idx="11"/>
          </p:nvPr>
        </p:nvSpPr>
        <p:spPr>
          <a:xfrm>
            <a:off x="142875" y="6597650"/>
            <a:ext cx="1943100" cy="26035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7019925" y="6507163"/>
            <a:ext cx="1905000" cy="312737"/>
          </a:xfrm>
        </p:spPr>
        <p:txBody>
          <a:bodyPr/>
          <a:lstStyle>
            <a:lvl1pPr>
              <a:defRPr/>
            </a:lvl1pPr>
          </a:lstStyle>
          <a:p>
            <a:fld id="{749A53DB-59B9-494E-B907-91EE6A5E5827}" type="slidenum">
              <a:rPr lang="en-US" altLang="ja-JP"/>
              <a:pPr/>
              <a:t>‹#›</a:t>
            </a:fld>
            <a:endParaRPr lang="en-US" altLang="ja-JP"/>
          </a:p>
        </p:txBody>
      </p:sp>
    </p:spTree>
    <p:extLst>
      <p:ext uri="{BB962C8B-B14F-4D97-AF65-F5344CB8AC3E}">
        <p14:creationId xmlns:p14="http://schemas.microsoft.com/office/powerpoint/2010/main" val="58195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7510"/>
            <a:ext cx="8229600" cy="647700"/>
          </a:xfrm>
        </p:spPr>
        <p:txBody>
          <a:bodyPr/>
          <a:lstStyle>
            <a:lvl1pPr>
              <a:defRPr sz="3600">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p>
        </p:txBody>
      </p:sp>
      <p:sp>
        <p:nvSpPr>
          <p:cNvPr id="6" name="Rectangle 6"/>
          <p:cNvSpPr>
            <a:spLocks noGrp="1" noChangeArrowheads="1"/>
          </p:cNvSpPr>
          <p:nvPr>
            <p:ph type="sldNum" sz="quarter" idx="11"/>
          </p:nvPr>
        </p:nvSpPr>
        <p:spPr>
          <a:xfrm>
            <a:off x="6876256" y="6453336"/>
            <a:ext cx="2133600" cy="296118"/>
          </a:xfrm>
          <a:ln/>
        </p:spPr>
        <p:txBody>
          <a:bodyPr/>
          <a:lstStyle>
            <a:lvl1pPr>
              <a:defRPr sz="1400" b="0"/>
            </a:lvl1pPr>
          </a:lstStyle>
          <a:p>
            <a:pPr>
              <a:defRPr/>
            </a:pPr>
            <a:fld id="{59BB92F8-7543-475B-AC80-E520F770ADDD}" type="slidenum">
              <a:rPr lang="en-US" altLang="ja-JP" smtClean="0">
                <a:solidFill>
                  <a:srgbClr val="000000"/>
                </a:solidFill>
              </a:rPr>
              <a:pPr>
                <a:defRPr/>
              </a:pPr>
              <a:t>‹#›</a:t>
            </a:fld>
            <a:endParaRPr lang="en-US" altLang="ja-JP">
              <a:solidFill>
                <a:srgbClr val="000000"/>
              </a:solidFill>
            </a:endParaRPr>
          </a:p>
        </p:txBody>
      </p:sp>
      <p:sp>
        <p:nvSpPr>
          <p:cNvPr id="7" name="日付プレースホルダー 3"/>
          <p:cNvSpPr>
            <a:spLocks noGrp="1"/>
          </p:cNvSpPr>
          <p:nvPr>
            <p:ph type="dt" sz="half" idx="2"/>
          </p:nvPr>
        </p:nvSpPr>
        <p:spPr>
          <a:xfrm>
            <a:off x="287524" y="6381328"/>
            <a:ext cx="2133600" cy="365125"/>
          </a:xfrm>
          <a:prstGeom prst="rect">
            <a:avLst/>
          </a:prstGeom>
        </p:spPr>
        <p:txBody>
          <a:bodyPr vert="horz" lIns="91440" tIns="45720" rIns="91440" bIns="45720" rtlCol="0" anchor="ctr"/>
          <a:lstStyle>
            <a:lvl1pPr algn="l">
              <a:defRPr sz="1100">
                <a:solidFill>
                  <a:schemeClr val="tx1"/>
                </a:solidFill>
                <a:latin typeface="Arial" panose="020B0604020202020204" pitchFamily="34" charset="0"/>
                <a:ea typeface="+mn-ea"/>
                <a:cs typeface="Arial" panose="020B0604020202020204" pitchFamily="34" charset="0"/>
              </a:defRPr>
            </a:lvl1pPr>
          </a:lstStyle>
          <a:p>
            <a:pPr>
              <a:spcBef>
                <a:spcPct val="0"/>
              </a:spcBef>
              <a:defRPr/>
            </a:pPr>
            <a:r>
              <a:rPr lang="en-US" altLang="ja-JP" b="0"/>
              <a:t>170313-07492-01</a:t>
            </a:r>
            <a:endParaRPr lang="en-US" altLang="ja-JP" b="0" dirty="0"/>
          </a:p>
        </p:txBody>
      </p:sp>
    </p:spTree>
    <p:extLst>
      <p:ext uri="{BB962C8B-B14F-4D97-AF65-F5344CB8AC3E}">
        <p14:creationId xmlns:p14="http://schemas.microsoft.com/office/powerpoint/2010/main" val="201925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244475"/>
            <a:ext cx="7772400" cy="58737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85800" y="1196975"/>
            <a:ext cx="7772400" cy="4899025"/>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7019925" y="6507163"/>
            <a:ext cx="1905000" cy="312737"/>
          </a:xfrm>
        </p:spPr>
        <p:txBody>
          <a:bodyPr/>
          <a:lstStyle>
            <a:lvl1pPr>
              <a:defRPr/>
            </a:lvl1pPr>
          </a:lstStyle>
          <a:p>
            <a:fld id="{1A62F791-A9AA-4A89-B980-333026BF7F02}" type="slidenum">
              <a:rPr lang="en-US" altLang="ja-JP"/>
              <a:pPr/>
              <a:t>‹#›</a:t>
            </a:fld>
            <a:endParaRPr lang="en-US" altLang="ja-JP"/>
          </a:p>
        </p:txBody>
      </p:sp>
    </p:spTree>
    <p:extLst>
      <p:ext uri="{BB962C8B-B14F-4D97-AF65-F5344CB8AC3E}">
        <p14:creationId xmlns:p14="http://schemas.microsoft.com/office/powerpoint/2010/main" val="72951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400" b="1">
                <a:ln>
                  <a:noFill/>
                </a:ln>
                <a:solidFill>
                  <a:schemeClr val="tx1"/>
                </a:solidFill>
                <a:effectLst/>
                <a:latin typeface="HGP創英角ｺﾞｼｯｸUB" panose="020B0900000000000000" pitchFamily="50" charset="-128"/>
                <a:ea typeface="HGP創英角ｺﾞｼｯｸUB" panose="020B0900000000000000" pitchFamily="50" charset="-128"/>
                <a:cs typeface="+mj-cs"/>
              </a:defRPr>
            </a:lvl1pPr>
          </a:lstStyle>
          <a:p>
            <a:r>
              <a:rPr kumimoji="0" lang="ja-JP" altLang="en-US" dirty="0"/>
              <a:t>マスター タイトルの書式設定</a:t>
            </a:r>
            <a:endParaRPr kumimoji="0" lang="en-US" dirty="0"/>
          </a:p>
        </p:txBody>
      </p:sp>
      <p:sp>
        <p:nvSpPr>
          <p:cNvPr id="17" name="Subtitle 16"/>
          <p:cNvSpPr>
            <a:spLocks noGrp="1"/>
          </p:cNvSpPr>
          <p:nvPr>
            <p:ph type="subTitle" idx="1"/>
          </p:nvPr>
        </p:nvSpPr>
        <p:spPr>
          <a:xfrm>
            <a:off x="539552" y="3284984"/>
            <a:ext cx="7854696" cy="1752600"/>
          </a:xfrm>
        </p:spPr>
        <p:txBody>
          <a:bodyPr lIns="0" rIns="18288"/>
          <a:lstStyle>
            <a:lvl1pPr marL="0" marR="45720" indent="0" algn="ctr">
              <a:buNone/>
              <a:defRPr>
                <a:solidFill>
                  <a:schemeClr val="tx1"/>
                </a:solidFill>
                <a:latin typeface="Segoe UI" panose="020B0502040204020203" pitchFamily="34" charset="0"/>
                <a:ea typeface="+mn-ea"/>
                <a:cs typeface="Segoe UI" panose="020B050204020402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dirty="0"/>
              <a:t>マスター サブタイトルの書式設定</a:t>
            </a:r>
            <a:endParaRPr kumimoji="0" lang="en-US" dirty="0"/>
          </a:p>
        </p:txBody>
      </p:sp>
      <p:sp>
        <p:nvSpPr>
          <p:cNvPr id="30" name="Date Placeholder 29"/>
          <p:cNvSpPr>
            <a:spLocks noGrp="1"/>
          </p:cNvSpPr>
          <p:nvPr>
            <p:ph type="dt" sz="half" idx="10"/>
          </p:nvPr>
        </p:nvSpPr>
        <p:spPr/>
        <p:txBody>
          <a:bodyPr/>
          <a:lstStyle>
            <a:lvl1pPr>
              <a:defRPr>
                <a:solidFill>
                  <a:schemeClr val="tx1"/>
                </a:solidFill>
              </a:defRPr>
            </a:lvl1pPr>
          </a:lstStyle>
          <a:p>
            <a:fld id="{530DA491-60F6-4189-BA60-62B751368017}" type="datetime1">
              <a:rPr kumimoji="1" lang="ja-JP" altLang="en-US" smtClean="0"/>
              <a:t>2020/10/25</a:t>
            </a:fld>
            <a:endParaRPr kumimoji="1" lang="ja-JP" altLang="en-US" dirty="0"/>
          </a:p>
        </p:txBody>
      </p:sp>
      <p:sp>
        <p:nvSpPr>
          <p:cNvPr id="19" name="Footer Placeholder 18"/>
          <p:cNvSpPr>
            <a:spLocks noGrp="1"/>
          </p:cNvSpPr>
          <p:nvPr>
            <p:ph type="ftr" sz="quarter" idx="11"/>
          </p:nvPr>
        </p:nvSpPr>
        <p:spPr>
          <a:xfrm>
            <a:off x="3347864" y="6381328"/>
            <a:ext cx="3352800" cy="365125"/>
          </a:xfrm>
        </p:spPr>
        <p:txBody>
          <a:bodyPr/>
          <a:lstStyle>
            <a:lvl1pPr algn="ctr">
              <a:defRPr/>
            </a:lvl1pPr>
          </a:lstStyle>
          <a:p>
            <a:endParaRPr lang="ja-JP" altLang="en-US" dirty="0"/>
          </a:p>
        </p:txBody>
      </p:sp>
      <p:sp>
        <p:nvSpPr>
          <p:cNvPr id="27" name="Slide Number Placeholder 26"/>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302E0158-B18B-40C8-AFD8-E85FFA3A6792}" type="slidenum">
              <a:rPr kumimoji="1" lang="ja-JP" altLang="en-US" smtClean="0"/>
              <a:pPr/>
              <a:t>‹#›</a:t>
            </a:fld>
            <a:endParaRPr kumimoji="1" lang="ja-JP" altLang="en-US" dirty="0"/>
          </a:p>
        </p:txBody>
      </p:sp>
    </p:spTree>
    <p:extLst>
      <p:ext uri="{BB962C8B-B14F-4D97-AF65-F5344CB8AC3E}">
        <p14:creationId xmlns:p14="http://schemas.microsoft.com/office/powerpoint/2010/main" val="149414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636680"/>
          </a:xfrm>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a:xfrm>
            <a:off x="395536" y="1268760"/>
            <a:ext cx="8291264" cy="505584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eaLnBrk="1" latinLnBrk="0" hangingPunct="1"/>
            <a:r>
              <a:rPr lang="ja-JP" altLang="en-US" dirty="0"/>
              <a:t>マスター テキストの書式設定</a:t>
            </a:r>
          </a:p>
          <a:p>
            <a:pPr lvl="1" eaLnBrk="1" latinLnBrk="0" hangingPunct="1"/>
            <a:r>
              <a:rPr lang="ja-JP" altLang="en-US" dirty="0"/>
              <a:t>第 </a:t>
            </a:r>
            <a:r>
              <a:rPr lang="en-US" altLang="ja-JP" dirty="0"/>
              <a:t>2 </a:t>
            </a:r>
            <a:r>
              <a:rPr lang="ja-JP" altLang="en-US" dirty="0"/>
              <a:t>レベル</a:t>
            </a:r>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
        <p:nvSpPr>
          <p:cNvPr id="6" name="Slide Number Placeholder 5"/>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302E0158-B18B-40C8-AFD8-E85FFA3A6792}" type="slidenum">
              <a:rPr kumimoji="1" lang="ja-JP" altLang="en-US" smtClean="0"/>
              <a:pPr/>
              <a:t>‹#›</a:t>
            </a:fld>
            <a:endParaRPr kumimoji="1" lang="ja-JP" altLang="en-US"/>
          </a:p>
        </p:txBody>
      </p:sp>
      <p:sp>
        <p:nvSpPr>
          <p:cNvPr id="7" name="Date Placeholder 29"/>
          <p:cNvSpPr>
            <a:spLocks noGrp="1"/>
          </p:cNvSpPr>
          <p:nvPr>
            <p:ph type="dt" sz="half" idx="10"/>
          </p:nvPr>
        </p:nvSpPr>
        <p:spPr>
          <a:xfrm>
            <a:off x="457200" y="6356350"/>
            <a:ext cx="2133600" cy="365125"/>
          </a:xfrm>
        </p:spPr>
        <p:txBody>
          <a:bodyPr/>
          <a:lstStyle>
            <a:lvl1pPr>
              <a:defRPr>
                <a:solidFill>
                  <a:schemeClr val="tx1"/>
                </a:solidFill>
              </a:defRPr>
            </a:lvl1pPr>
          </a:lstStyle>
          <a:p>
            <a:fld id="{F745E30B-4200-4952-8D09-02F7E0164EB4}" type="datetime1">
              <a:rPr kumimoji="1" lang="ja-JP" altLang="en-US" smtClean="0"/>
              <a:t>2020/10/25</a:t>
            </a:fld>
            <a:endParaRPr kumimoji="1" lang="ja-JP" altLang="en-US" dirty="0"/>
          </a:p>
        </p:txBody>
      </p:sp>
      <p:sp>
        <p:nvSpPr>
          <p:cNvPr id="8" name="Footer Placeholder 18"/>
          <p:cNvSpPr>
            <a:spLocks noGrp="1"/>
          </p:cNvSpPr>
          <p:nvPr>
            <p:ph type="ftr" sz="quarter" idx="11"/>
          </p:nvPr>
        </p:nvSpPr>
        <p:spPr>
          <a:xfrm>
            <a:off x="3347864" y="6381328"/>
            <a:ext cx="3352800" cy="365125"/>
          </a:xfrm>
        </p:spPr>
        <p:txBody>
          <a:bodyPr/>
          <a:lstStyle>
            <a:lvl1pPr algn="ctr">
              <a:defRPr/>
            </a:lvl1pPr>
          </a:lstStyle>
          <a:p>
            <a:endParaRPr lang="ja-JP" altLang="en-US" dirty="0"/>
          </a:p>
        </p:txBody>
      </p:sp>
    </p:spTree>
    <p:extLst>
      <p:ext uri="{BB962C8B-B14F-4D97-AF65-F5344CB8AC3E}">
        <p14:creationId xmlns:p14="http://schemas.microsoft.com/office/powerpoint/2010/main" val="213403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7010400" y="6381328"/>
            <a:ext cx="21336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E3ECDB9F-7D55-4697-BF75-A5547A48FEA3}" type="slidenum">
              <a:rPr lang="ja-JP" altLang="en-US" smtClean="0"/>
              <a:pPr/>
              <a:t>‹#›</a:t>
            </a:fld>
            <a:endParaRPr lang="ja-JP" altLang="en-US"/>
          </a:p>
        </p:txBody>
      </p:sp>
      <p:sp>
        <p:nvSpPr>
          <p:cNvPr id="7" name="Date Placeholder 29"/>
          <p:cNvSpPr>
            <a:spLocks noGrp="1"/>
          </p:cNvSpPr>
          <p:nvPr>
            <p:ph type="dt" sz="half" idx="2"/>
          </p:nvPr>
        </p:nvSpPr>
        <p:spPr>
          <a:xfrm>
            <a:off x="457200" y="6356350"/>
            <a:ext cx="2133600" cy="365125"/>
          </a:xfrm>
          <a:prstGeom prst="rect">
            <a:avLst/>
          </a:prstGeom>
        </p:spPr>
        <p:txBody>
          <a:bodyPr/>
          <a:lstStyle>
            <a:lvl1pPr>
              <a:defRPr sz="1050">
                <a:solidFill>
                  <a:schemeClr val="tx1"/>
                </a:solidFill>
              </a:defRPr>
            </a:lvl1pPr>
          </a:lstStyle>
          <a:p>
            <a:fld id="{8ADB57E4-FE2E-434E-B679-D835B8CEB7B5}" type="datetime1">
              <a:rPr lang="ja-JP" altLang="en-US" smtClean="0"/>
              <a:t>2020/10/25</a:t>
            </a:fld>
            <a:endParaRPr lang="ja-JP" altLang="en-US" dirty="0"/>
          </a:p>
        </p:txBody>
      </p:sp>
      <p:sp>
        <p:nvSpPr>
          <p:cNvPr id="8" name="Footer Placeholder 18"/>
          <p:cNvSpPr>
            <a:spLocks noGrp="1"/>
          </p:cNvSpPr>
          <p:nvPr>
            <p:ph type="ftr" sz="quarter" idx="3"/>
          </p:nvPr>
        </p:nvSpPr>
        <p:spPr>
          <a:xfrm>
            <a:off x="3347864" y="6381328"/>
            <a:ext cx="3352800" cy="365125"/>
          </a:xfrm>
          <a:prstGeom prst="rect">
            <a:avLst/>
          </a:prstGeom>
        </p:spPr>
        <p:txBody>
          <a:bodyPr/>
          <a:lstStyle>
            <a:lvl1pPr algn="ctr">
              <a:defRPr sz="1050"/>
            </a:lvl1pPr>
          </a:lstStyle>
          <a:p>
            <a:endParaRPr lang="ja-JP" altLang="en-US" dirty="0"/>
          </a:p>
        </p:txBody>
      </p:sp>
    </p:spTree>
    <p:extLst>
      <p:ext uri="{BB962C8B-B14F-4D97-AF65-F5344CB8AC3E}">
        <p14:creationId xmlns:p14="http://schemas.microsoft.com/office/powerpoint/2010/main" val="380529990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9" r:id="rId4"/>
    <p:sldLayoutId id="2147483670" r:id="rId5"/>
    <p:sldLayoutId id="2147483671" r:id="rId6"/>
    <p:sldLayoutId id="2147483672" r:id="rId7"/>
  </p:sldLayoutIdLst>
  <p:hf hdr="0" ftr="0" dt="0"/>
  <p:txStyles>
    <p:titleStyle>
      <a:lvl1pPr algn="ctr" defTabSz="914400" rtl="0" eaLnBrk="1" latinLnBrk="0" hangingPunct="1">
        <a:spcBef>
          <a:spcPct val="0"/>
        </a:spcBef>
        <a:buNone/>
        <a:defRPr kumimoji="1" sz="32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 y="-7144"/>
            <a:ext cx="9153525" cy="55582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satMod val="120000"/>
                  <a:lumMod val="92000"/>
                  <a:alpha val="14000"/>
                </a:schemeClr>
              </a:gs>
              <a:gs pos="100000">
                <a:schemeClr val="accent3">
                  <a:shade val="80000"/>
                  <a:satMod val="155000"/>
                  <a:alpha val="1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satMod val="130000"/>
                  <a:alpha val="14000"/>
                </a:schemeClr>
              </a:gs>
              <a:gs pos="80000">
                <a:schemeClr val="accent2">
                  <a:shade val="75000"/>
                  <a:satMod val="140000"/>
                  <a:alpha val="2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Title Placeholder 8"/>
          <p:cNvSpPr>
            <a:spLocks noGrp="1"/>
          </p:cNvSpPr>
          <p:nvPr>
            <p:ph type="title"/>
          </p:nvPr>
        </p:nvSpPr>
        <p:spPr>
          <a:xfrm>
            <a:off x="461961" y="295876"/>
            <a:ext cx="8229600" cy="636680"/>
          </a:xfrm>
          <a:prstGeom prst="rect">
            <a:avLst/>
          </a:prstGeom>
        </p:spPr>
        <p:txBody>
          <a:bodyPr vert="horz" lIns="0" rIns="0" bIns="0" anchor="ctr">
            <a:normAutofit/>
          </a:bodyPr>
          <a:lstStyle/>
          <a:p>
            <a:r>
              <a:rPr kumimoji="0" lang="ja-JP" altLang="en-US" dirty="0"/>
              <a:t>マスター タイトルの書式設定</a:t>
            </a:r>
            <a:endParaRPr kumimoji="0" lang="en-US" dirty="0"/>
          </a:p>
        </p:txBody>
      </p:sp>
      <p:sp>
        <p:nvSpPr>
          <p:cNvPr id="30" name="Text Placeholder 29"/>
          <p:cNvSpPr>
            <a:spLocks noGrp="1"/>
          </p:cNvSpPr>
          <p:nvPr>
            <p:ph type="body" idx="1"/>
          </p:nvPr>
        </p:nvSpPr>
        <p:spPr>
          <a:xfrm>
            <a:off x="461961" y="1124744"/>
            <a:ext cx="8229600" cy="5165449"/>
          </a:xfrm>
          <a:prstGeom prst="rect">
            <a:avLst/>
          </a:prstGeom>
        </p:spPr>
        <p:txBody>
          <a:bodyPr vert="horz">
            <a:normAutofit/>
          </a:bodyPr>
          <a:lstStyle/>
          <a:p>
            <a:pPr lvl="0" eaLnBrk="1" latinLnBrk="0" hangingPunct="1"/>
            <a:r>
              <a:rPr kumimoji="0" lang="ja-JP" altLang="en-US" dirty="0"/>
              <a:t>マスター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1"/>
                </a:solidFill>
              </a:defRPr>
            </a:lvl1pPr>
          </a:lstStyle>
          <a:p>
            <a:fld id="{B61C4C30-C2C5-469A-AE50-961521C45852}" type="datetime1">
              <a:rPr kumimoji="1" lang="ja-JP" altLang="en-US" smtClean="0"/>
              <a:t>2020/10/25</a:t>
            </a:fld>
            <a:endParaRPr kumimoji="1" lang="ja-JP" altLang="en-US" dirty="0"/>
          </a:p>
        </p:txBody>
      </p:sp>
      <p:sp>
        <p:nvSpPr>
          <p:cNvPr id="22" name="Footer Placeholder 21"/>
          <p:cNvSpPr>
            <a:spLocks noGrp="1"/>
          </p:cNvSpPr>
          <p:nvPr>
            <p:ph type="ftr" sz="quarter" idx="3"/>
          </p:nvPr>
        </p:nvSpPr>
        <p:spPr>
          <a:xfrm>
            <a:off x="3347864" y="6381328"/>
            <a:ext cx="3352800" cy="365125"/>
          </a:xfrm>
          <a:prstGeom prst="rect">
            <a:avLst/>
          </a:prstGeom>
        </p:spPr>
        <p:txBody>
          <a:bodyPr vert="horz" lIns="0" tIns="0" rIns="0" bIns="0" anchor="b"/>
          <a:lstStyle>
            <a:lvl1pPr algn="ctr" eaLnBrk="1" latinLnBrk="0" hangingPunct="1">
              <a:defRPr kumimoji="0" sz="800">
                <a:solidFill>
                  <a:schemeClr val="tx1"/>
                </a:solidFill>
                <a:latin typeface="+mn-ea"/>
                <a:ea typeface="+mn-ea"/>
                <a:cs typeface="Segoe UI" panose="020B0502040204020203" pitchFamily="34" charset="0"/>
              </a:defRPr>
            </a:lvl1pPr>
          </a:lstStyle>
          <a:p>
            <a:endParaRPr lang="ja-JP"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1"/>
                </a:solidFill>
                <a:latin typeface="Segoe UI" panose="020B0502040204020203" pitchFamily="34" charset="0"/>
                <a:cs typeface="Segoe UI" panose="020B0502040204020203" pitchFamily="34" charset="0"/>
              </a:defRPr>
            </a:lvl1pPr>
          </a:lstStyle>
          <a:p>
            <a:r>
              <a:rPr kumimoji="1" lang="ja-JP" altLang="en-US" dirty="0">
                <a:ea typeface="Segoe UI" panose="020B0502040204020203" pitchFamily="34" charset="0"/>
              </a:rPr>
              <a:t>＜</a:t>
            </a:r>
            <a:r>
              <a:rPr kumimoji="1" lang="en-US" altLang="ja-JP" dirty="0">
                <a:ea typeface="Segoe UI" panose="020B0502040204020203" pitchFamily="34" charset="0"/>
              </a:rPr>
              <a:t>#&gt;</a:t>
            </a:r>
            <a:endParaRPr kumimoji="1" lang="ja-JP" altLang="en-US" dirty="0"/>
          </a:p>
        </p:txBody>
      </p:sp>
    </p:spTree>
    <p:extLst>
      <p:ext uri="{BB962C8B-B14F-4D97-AF65-F5344CB8AC3E}">
        <p14:creationId xmlns:p14="http://schemas.microsoft.com/office/powerpoint/2010/main" val="30285749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6" r:id="rId3"/>
    <p:sldLayoutId id="2147483667" r:id="rId4"/>
  </p:sldLayoutIdLst>
  <p:hf hdr="0" ftr="0" dt="0"/>
  <p:txStyles>
    <p:titleStyle>
      <a:lvl1pPr algn="ctr" rtl="0" eaLnBrk="1" latinLnBrk="0" hangingPunct="1">
        <a:spcBef>
          <a:spcPct val="0"/>
        </a:spcBef>
        <a:buNone/>
        <a:defRPr kumimoji="1" sz="3200" b="0" kern="1200">
          <a:ln>
            <a:noFill/>
          </a:ln>
          <a:solidFill>
            <a:schemeClr val="tx1"/>
          </a:solidFill>
          <a:effectLst/>
          <a:latin typeface="HGP創英角ｺﾞｼｯｸUB" panose="020B0900000000000000" pitchFamily="50" charset="-128"/>
          <a:ea typeface="HGP創英角ｺﾞｼｯｸUB" panose="020B0900000000000000" pitchFamily="50" charset="-128"/>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ea"/>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ea"/>
          <a:ea typeface="+mn-ea"/>
          <a:cs typeface="Segoe UI" panose="020B0502040204020203" pitchFamily="34" charset="0"/>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ea"/>
          <a:ea typeface="+mn-ea"/>
          <a:cs typeface="Segoe UI" panose="020B0502040204020203" pitchFamily="34" charset="0"/>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ea"/>
          <a:ea typeface="+mn-ea"/>
          <a:cs typeface="Segoe UI" panose="020B0502040204020203" pitchFamily="34" charset="0"/>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ea"/>
          <a:ea typeface="+mn-ea"/>
          <a:cs typeface="Segoe UI" panose="020B0502040204020203" pitchFamily="34" charset="0"/>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maff.go.jp/j/syouan/seisaku/risk_analysis/priority/pdf/161014_hev.pdf" TargetMode="External"/><Relationship Id="rId13" Type="http://schemas.openxmlformats.org/officeDocument/2006/relationships/hyperlink" Target="http://www.maff.go.jp/j/syouan/seisaku/risk_analysis/priority/attach/pdf/hazard_microbio-6.pdf" TargetMode="External"/><Relationship Id="rId18" Type="http://schemas.openxmlformats.org/officeDocument/2006/relationships/hyperlink" Target="http://www.maff.go.jp/j/syouan/seisaku/risk_analysis/priority/pdf/161014_kudoa.pdf" TargetMode="External"/><Relationship Id="rId3" Type="http://schemas.openxmlformats.org/officeDocument/2006/relationships/hyperlink" Target="http://www.maff.go.jp/j/syouan/seisaku/risk_analysis/priority/pdf/161014_salm.pdf" TargetMode="External"/><Relationship Id="rId7" Type="http://schemas.openxmlformats.org/officeDocument/2006/relationships/hyperlink" Target="http://www.maff.go.jp/j/syouan/seisaku/risk_analysis/priority/pdf/161014_hav.pdf" TargetMode="External"/><Relationship Id="rId12" Type="http://schemas.openxmlformats.org/officeDocument/2006/relationships/hyperlink" Target="http://www.maff.go.jp/j/syouan/seisaku/risk_analysis/priority/attach/pdf/hazard_microbio-8.pdf" TargetMode="External"/><Relationship Id="rId17" Type="http://schemas.openxmlformats.org/officeDocument/2006/relationships/hyperlink" Target="http://www.maff.go.jp/j/syouan/seisaku/risk_analysis/priority/pdf/170602_anisakis.pdf" TargetMode="External"/><Relationship Id="rId2" Type="http://schemas.openxmlformats.org/officeDocument/2006/relationships/hyperlink" Target="http://www.maff.go.jp/j/syouan/seisaku/risk_analysis/priority/pdf/161014_campylo.pdf" TargetMode="External"/><Relationship Id="rId16" Type="http://schemas.openxmlformats.org/officeDocument/2006/relationships/hyperlink" Target="http://www.maff.go.jp/j/syouan/seisaku/risk_analysis/priority/attach/pdf/170428_botsu.pdf" TargetMode="External"/><Relationship Id="rId1" Type="http://schemas.openxmlformats.org/officeDocument/2006/relationships/slideLayout" Target="../slideLayouts/slideLayout4.xml"/><Relationship Id="rId6" Type="http://schemas.openxmlformats.org/officeDocument/2006/relationships/hyperlink" Target="http://www.maff.go.jp/j/syouan/seisaku/risk_analysis/priority/pdf/161014_listeria.pdf" TargetMode="External"/><Relationship Id="rId11" Type="http://schemas.openxmlformats.org/officeDocument/2006/relationships/hyperlink" Target="http://www.maff.go.jp/j/syouan/seisaku/risk_analysis/priority/pdf/161014_sa.pdf" TargetMode="External"/><Relationship Id="rId5" Type="http://schemas.openxmlformats.org/officeDocument/2006/relationships/hyperlink" Target="http://www.maff.go.jp/j/syouan/seisaku/risk_analysis/priority/attach/pdf/hazard_microbio-1.pdf" TargetMode="External"/><Relationship Id="rId15" Type="http://schemas.openxmlformats.org/officeDocument/2006/relationships/hyperlink" Target="http://www.maff.go.jp/j/syouan/seisaku/risk_analysis/priority/attach/pdf/hazard_microbio-7.pdf" TargetMode="External"/><Relationship Id="rId10" Type="http://schemas.openxmlformats.org/officeDocument/2006/relationships/hyperlink" Target="http://www.maff.go.jp/j/syouan/seisaku/risk_analysis/priority/attach/pdf/hazard_microbio-5.pdf" TargetMode="External"/><Relationship Id="rId19" Type="http://schemas.openxmlformats.org/officeDocument/2006/relationships/hyperlink" Target="http://www.maff.go.jp/j/syouan/seisaku/risk_analysis/priority/attach/pdf/hazard_microbio-11.pdf" TargetMode="External"/><Relationship Id="rId4" Type="http://schemas.openxmlformats.org/officeDocument/2006/relationships/hyperlink" Target="http://www.maff.go.jp/j/syouan/seisaku/risk_analysis/priority/attach/pdf/hazard_microbio-2.pdf" TargetMode="External"/><Relationship Id="rId9" Type="http://schemas.openxmlformats.org/officeDocument/2006/relationships/hyperlink" Target="http://www.maff.go.jp/j/syouan/seisaku/risk_analysis/priority/attach/pdf/hazard_microbio-4.pdf" TargetMode="External"/><Relationship Id="rId14" Type="http://schemas.openxmlformats.org/officeDocument/2006/relationships/hyperlink" Target="http://www.maff.go.jp/j/syouan/seisaku/risk_analysis/priority/attach/pdf/hazard_microbio-3.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6176" y="2276872"/>
            <a:ext cx="7851648" cy="2016224"/>
          </a:xfrm>
        </p:spPr>
        <p:txBody>
          <a:bodyPr>
            <a:normAutofit/>
          </a:bodyPr>
          <a:lstStyle/>
          <a:p>
            <a:pPr>
              <a:spcBef>
                <a:spcPts val="0"/>
              </a:spcBef>
            </a:pPr>
            <a:r>
              <a:rPr kumimoji="1" lang="ja-JP" altLang="en-US" sz="4800" b="0" dirty="0">
                <a:latin typeface="+mn-ea"/>
                <a:ea typeface="+mn-ea"/>
              </a:rPr>
              <a:t>生物学的</a:t>
            </a:r>
            <a:r>
              <a:rPr kumimoji="1" lang="ja-JP" altLang="en-US" sz="4800" b="0">
                <a:latin typeface="+mn-ea"/>
                <a:ea typeface="+mn-ea"/>
              </a:rPr>
              <a:t>危害要因①</a:t>
            </a:r>
            <a:endParaRPr kumimoji="1" lang="ja-JP" altLang="en-US" sz="4800" b="0" dirty="0">
              <a:latin typeface="+mn-ea"/>
              <a:ea typeface="+mn-ea"/>
            </a:endParaRPr>
          </a:p>
        </p:txBody>
      </p:sp>
      <p:sp>
        <p:nvSpPr>
          <p:cNvPr id="7" name="スライド番号プレースホルダー 6"/>
          <p:cNvSpPr>
            <a:spLocks noGrp="1"/>
          </p:cNvSpPr>
          <p:nvPr>
            <p:ph type="sldNum" sz="quarter" idx="12"/>
          </p:nvPr>
        </p:nvSpPr>
        <p:spPr/>
        <p:txBody>
          <a:bodyPr/>
          <a:lstStyle/>
          <a:p>
            <a:fld id="{E3ECDB9F-7D55-4697-BF75-A5547A48FEA3}" type="slidenum">
              <a:rPr kumimoji="1" lang="ja-JP" altLang="en-US" smtClean="0"/>
              <a:t>1</a:t>
            </a:fld>
            <a:endParaRPr kumimoji="1" lang="ja-JP" altLang="en-US" dirty="0"/>
          </a:p>
        </p:txBody>
      </p:sp>
    </p:spTree>
    <p:extLst>
      <p:ext uri="{BB962C8B-B14F-4D97-AF65-F5344CB8AC3E}">
        <p14:creationId xmlns:p14="http://schemas.microsoft.com/office/powerpoint/2010/main" val="70768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2065540984"/>
              </p:ext>
            </p:extLst>
          </p:nvPr>
        </p:nvGraphicFramePr>
        <p:xfrm>
          <a:off x="830041" y="980728"/>
          <a:ext cx="7558383"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Rectangle 2"/>
          <p:cNvSpPr>
            <a:spLocks noChangeArrowheads="1"/>
          </p:cNvSpPr>
          <p:nvPr/>
        </p:nvSpPr>
        <p:spPr bwMode="auto">
          <a:xfrm>
            <a:off x="1835150" y="836613"/>
            <a:ext cx="69119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ja-JP" sz="3600" b="1" dirty="0">
              <a:solidFill>
                <a:srgbClr val="003366"/>
              </a:solidFill>
              <a:latin typeface="Century" pitchFamily="18" charset="0"/>
            </a:endParaRPr>
          </a:p>
        </p:txBody>
      </p:sp>
      <p:sp>
        <p:nvSpPr>
          <p:cNvPr id="11270" name="Rectangle 3"/>
          <p:cNvSpPr>
            <a:spLocks noChangeArrowheads="1"/>
          </p:cNvSpPr>
          <p:nvPr/>
        </p:nvSpPr>
        <p:spPr bwMode="auto">
          <a:xfrm>
            <a:off x="179512" y="1192731"/>
            <a:ext cx="152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Clr>
                <a:srgbClr val="FF0000"/>
              </a:buClr>
              <a:buFont typeface="Wingdings" pitchFamily="2" charset="2"/>
              <a:buChar char="ü"/>
            </a:pPr>
            <a:endParaRPr lang="ja-JP" altLang="en-US" dirty="0">
              <a:solidFill>
                <a:prstClr val="black"/>
              </a:solidFill>
              <a:ea typeface="HGP創英角ﾎﾟｯﾌﾟ体" pitchFamily="50" charset="-128"/>
            </a:endParaRPr>
          </a:p>
        </p:txBody>
      </p:sp>
      <p:sp>
        <p:nvSpPr>
          <p:cNvPr id="11273" name="Rectangle 6"/>
          <p:cNvSpPr>
            <a:spLocks noChangeArrowheads="1"/>
          </p:cNvSpPr>
          <p:nvPr/>
        </p:nvSpPr>
        <p:spPr bwMode="auto">
          <a:xfrm>
            <a:off x="27961" y="3356992"/>
            <a:ext cx="15240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Clr>
                <a:srgbClr val="FF0000"/>
              </a:buClr>
              <a:buFont typeface="Wingdings" pitchFamily="2" charset="2"/>
              <a:buChar char="ü"/>
            </a:pPr>
            <a:endParaRPr lang="ja-JP" altLang="en-US" dirty="0">
              <a:solidFill>
                <a:prstClr val="black"/>
              </a:solidFill>
              <a:ea typeface="HGP創英角ﾎﾟｯﾌﾟ体" pitchFamily="50" charset="-128"/>
            </a:endParaRPr>
          </a:p>
        </p:txBody>
      </p:sp>
      <p:sp>
        <p:nvSpPr>
          <p:cNvPr id="11275" name="Rectangle 8"/>
          <p:cNvSpPr>
            <a:spLocks noChangeArrowheads="1"/>
          </p:cNvSpPr>
          <p:nvPr/>
        </p:nvSpPr>
        <p:spPr bwMode="auto">
          <a:xfrm>
            <a:off x="6092156" y="1763712"/>
            <a:ext cx="15240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buClr>
                <a:srgbClr val="FF0000"/>
              </a:buClr>
              <a:buFont typeface="Wingdings" pitchFamily="2" charset="2"/>
              <a:buChar char="ü"/>
            </a:pPr>
            <a:endParaRPr lang="ja-JP" altLang="en-US" dirty="0">
              <a:solidFill>
                <a:prstClr val="black"/>
              </a:solidFill>
              <a:ea typeface="HGP創英角ﾎﾟｯﾌﾟ体" pitchFamily="50" charset="-128"/>
            </a:endParaRPr>
          </a:p>
        </p:txBody>
      </p:sp>
      <p:sp>
        <p:nvSpPr>
          <p:cNvPr id="2" name="テキスト ボックス 1"/>
          <p:cNvSpPr txBox="1"/>
          <p:nvPr/>
        </p:nvSpPr>
        <p:spPr>
          <a:xfrm>
            <a:off x="860297" y="6063338"/>
            <a:ext cx="8232743" cy="461665"/>
          </a:xfrm>
          <a:prstGeom prst="rect">
            <a:avLst/>
          </a:prstGeom>
          <a:noFill/>
        </p:spPr>
        <p:txBody>
          <a:bodyPr wrap="square" rtlCol="0">
            <a:spAutoFit/>
          </a:bodyPr>
          <a:lstStyle/>
          <a:p>
            <a:pPr algn="ctr"/>
            <a:r>
              <a:rPr lang="ja-JP" altLang="en-US" sz="2400" b="1" dirty="0">
                <a:solidFill>
                  <a:schemeClr val="tx2">
                    <a:lumMod val="50000"/>
                  </a:schemeClr>
                </a:solidFill>
              </a:rPr>
              <a:t>食品そのものや　工程、製造環境中では全てが揃うことが多い</a:t>
            </a:r>
          </a:p>
        </p:txBody>
      </p:sp>
      <p:sp>
        <p:nvSpPr>
          <p:cNvPr id="4" name="タイトル 3"/>
          <p:cNvSpPr>
            <a:spLocks noGrp="1"/>
          </p:cNvSpPr>
          <p:nvPr>
            <p:ph type="title"/>
          </p:nvPr>
        </p:nvSpPr>
        <p:spPr>
          <a:xfrm>
            <a:off x="446442" y="239070"/>
            <a:ext cx="8229600" cy="634082"/>
          </a:xfrm>
        </p:spPr>
        <p:txBody>
          <a:bodyPr>
            <a:noAutofit/>
          </a:bodyPr>
          <a:lstStyle/>
          <a:p>
            <a:r>
              <a:rPr kumimoji="1" lang="ja-JP" altLang="en-US" sz="3600" dirty="0"/>
              <a:t>細菌が</a:t>
            </a:r>
            <a:r>
              <a:rPr lang="ja-JP" altLang="en-US" sz="3600" dirty="0"/>
              <a:t>増殖</a:t>
            </a:r>
            <a:r>
              <a:rPr kumimoji="1" lang="ja-JP" altLang="en-US" sz="3600" dirty="0"/>
              <a:t>する</a:t>
            </a:r>
            <a:r>
              <a:rPr kumimoji="1" lang="en-US" altLang="ja-JP" sz="3600" dirty="0"/>
              <a:t>3</a:t>
            </a:r>
            <a:r>
              <a:rPr kumimoji="1" lang="ja-JP" altLang="en-US" sz="3600" dirty="0"/>
              <a:t>要素</a:t>
            </a:r>
            <a:r>
              <a:rPr kumimoji="1" lang="ja-JP" altLang="en-US" sz="1800" dirty="0"/>
              <a:t>（ウイルス</a:t>
            </a:r>
            <a:r>
              <a:rPr lang="ja-JP" altLang="en-US" sz="1800" dirty="0"/>
              <a:t>ではない</a:t>
            </a:r>
            <a:r>
              <a:rPr kumimoji="1" lang="ja-JP" altLang="en-US" sz="1800" dirty="0"/>
              <a:t>）</a:t>
            </a:r>
          </a:p>
        </p:txBody>
      </p:sp>
      <p:sp>
        <p:nvSpPr>
          <p:cNvPr id="5" name="スライド番号プレースホルダー 4"/>
          <p:cNvSpPr>
            <a:spLocks noGrp="1"/>
          </p:cNvSpPr>
          <p:nvPr>
            <p:ph type="sldNum" sz="quarter" idx="12"/>
          </p:nvPr>
        </p:nvSpPr>
        <p:spPr/>
        <p:txBody>
          <a:bodyPr/>
          <a:lstStyle/>
          <a:p>
            <a:fld id="{0D6E255A-6BBE-4E2C-870E-F2AE5A5B2CA2}" type="slidenum">
              <a:rPr kumimoji="1" lang="ja-JP" altLang="en-US" smtClean="0"/>
              <a:pPr/>
              <a:t>10</a:t>
            </a:fld>
            <a:endParaRPr kumimoji="1" lang="ja-JP" altLang="en-US" dirty="0"/>
          </a:p>
        </p:txBody>
      </p:sp>
      <p:sp>
        <p:nvSpPr>
          <p:cNvPr id="40" name="テキスト ボックス 39"/>
          <p:cNvSpPr txBox="1"/>
          <p:nvPr/>
        </p:nvSpPr>
        <p:spPr>
          <a:xfrm>
            <a:off x="715467" y="5062825"/>
            <a:ext cx="3137397" cy="830997"/>
          </a:xfrm>
          <a:prstGeom prst="rect">
            <a:avLst/>
          </a:prstGeom>
          <a:noFill/>
        </p:spPr>
        <p:txBody>
          <a:bodyPr wrap="none" rtlCol="0">
            <a:spAutoFit/>
          </a:bodyPr>
          <a:lstStyle/>
          <a:p>
            <a:r>
              <a:rPr kumimoji="1" lang="ja-JP" altLang="en-US" sz="2400" b="1" dirty="0"/>
              <a:t>糖類、タンパク質など、</a:t>
            </a:r>
            <a:endParaRPr kumimoji="1" lang="en-US" altLang="ja-JP" sz="2400" b="1" dirty="0"/>
          </a:p>
          <a:p>
            <a:r>
              <a:rPr lang="ja-JP" altLang="en-US" sz="2400" b="1" dirty="0"/>
              <a:t>埃などの汚れも</a:t>
            </a:r>
            <a:endParaRPr kumimoji="1" lang="ja-JP" altLang="en-US" sz="2400" b="1" dirty="0"/>
          </a:p>
        </p:txBody>
      </p:sp>
      <p:sp>
        <p:nvSpPr>
          <p:cNvPr id="52" name="テキスト ボックス 51"/>
          <p:cNvSpPr txBox="1"/>
          <p:nvPr/>
        </p:nvSpPr>
        <p:spPr>
          <a:xfrm>
            <a:off x="5291137" y="5013176"/>
            <a:ext cx="3308626" cy="830997"/>
          </a:xfrm>
          <a:prstGeom prst="rect">
            <a:avLst/>
          </a:prstGeom>
          <a:noFill/>
        </p:spPr>
        <p:txBody>
          <a:bodyPr wrap="square" rtlCol="0">
            <a:spAutoFit/>
          </a:bodyPr>
          <a:lstStyle/>
          <a:p>
            <a:r>
              <a:rPr kumimoji="1" lang="ja-JP" altLang="en-US" sz="2400" b="1" dirty="0"/>
              <a:t>食品中の水分、ラインの水、</a:t>
            </a:r>
            <a:r>
              <a:rPr lang="ja-JP" altLang="en-US" sz="2400" b="1" dirty="0"/>
              <a:t>湿気、結露など</a:t>
            </a:r>
            <a:endParaRPr kumimoji="1" lang="ja-JP" altLang="en-US" sz="2400" b="1" dirty="0"/>
          </a:p>
        </p:txBody>
      </p:sp>
      <p:grpSp>
        <p:nvGrpSpPr>
          <p:cNvPr id="8" name="グループ化 7"/>
          <p:cNvGrpSpPr/>
          <p:nvPr/>
        </p:nvGrpSpPr>
        <p:grpSpPr>
          <a:xfrm>
            <a:off x="3574086" y="3051304"/>
            <a:ext cx="2063385" cy="1671869"/>
            <a:chOff x="5770330" y="1223733"/>
            <a:chExt cx="2063385" cy="1734007"/>
          </a:xfrm>
        </p:grpSpPr>
        <p:grpSp>
          <p:nvGrpSpPr>
            <p:cNvPr id="18" name="グループ化 17"/>
            <p:cNvGrpSpPr/>
            <p:nvPr/>
          </p:nvGrpSpPr>
          <p:grpSpPr>
            <a:xfrm>
              <a:off x="6192180" y="1223733"/>
              <a:ext cx="1221051" cy="1734007"/>
              <a:chOff x="4034435" y="3012707"/>
              <a:chExt cx="1221051" cy="1734007"/>
            </a:xfrm>
          </p:grpSpPr>
          <p:sp>
            <p:nvSpPr>
              <p:cNvPr id="19" name="フリーフォーム 18"/>
              <p:cNvSpPr/>
              <p:nvPr/>
            </p:nvSpPr>
            <p:spPr>
              <a:xfrm>
                <a:off x="4706752" y="3031957"/>
                <a:ext cx="548734" cy="1625580"/>
              </a:xfrm>
              <a:custGeom>
                <a:avLst/>
                <a:gdLst>
                  <a:gd name="connsiteX0" fmla="*/ 0 w 548734"/>
                  <a:gd name="connsiteY0" fmla="*/ 0 h 1625580"/>
                  <a:gd name="connsiteX1" fmla="*/ 163630 w 548734"/>
                  <a:gd name="connsiteY1" fmla="*/ 192506 h 1625580"/>
                  <a:gd name="connsiteX2" fmla="*/ 259882 w 548734"/>
                  <a:gd name="connsiteY2" fmla="*/ 308009 h 1625580"/>
                  <a:gd name="connsiteX3" fmla="*/ 433137 w 548734"/>
                  <a:gd name="connsiteY3" fmla="*/ 683394 h 1625580"/>
                  <a:gd name="connsiteX4" fmla="*/ 519764 w 548734"/>
                  <a:gd name="connsiteY4" fmla="*/ 991402 h 1625580"/>
                  <a:gd name="connsiteX5" fmla="*/ 548640 w 548734"/>
                  <a:gd name="connsiteY5" fmla="*/ 1434165 h 1625580"/>
                  <a:gd name="connsiteX6" fmla="*/ 529390 w 548734"/>
                  <a:gd name="connsiteY6" fmla="*/ 1617045 h 1625580"/>
                  <a:gd name="connsiteX7" fmla="*/ 539015 w 548734"/>
                  <a:gd name="connsiteY7" fmla="*/ 1578544 h 16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34" h="1625580">
                    <a:moveTo>
                      <a:pt x="0" y="0"/>
                    </a:moveTo>
                    <a:lnTo>
                      <a:pt x="163630" y="192506"/>
                    </a:lnTo>
                    <a:cubicBezTo>
                      <a:pt x="206944" y="243841"/>
                      <a:pt x="214964" y="226194"/>
                      <a:pt x="259882" y="308009"/>
                    </a:cubicBezTo>
                    <a:cubicBezTo>
                      <a:pt x="304800" y="389824"/>
                      <a:pt x="389823" y="569495"/>
                      <a:pt x="433137" y="683394"/>
                    </a:cubicBezTo>
                    <a:cubicBezTo>
                      <a:pt x="476451" y="797293"/>
                      <a:pt x="500514" y="866274"/>
                      <a:pt x="519764" y="991402"/>
                    </a:cubicBezTo>
                    <a:cubicBezTo>
                      <a:pt x="539014" y="1116530"/>
                      <a:pt x="547036" y="1329891"/>
                      <a:pt x="548640" y="1434165"/>
                    </a:cubicBezTo>
                    <a:cubicBezTo>
                      <a:pt x="550244" y="1538439"/>
                      <a:pt x="530994" y="1592982"/>
                      <a:pt x="529390" y="1617045"/>
                    </a:cubicBezTo>
                    <a:cubicBezTo>
                      <a:pt x="527786" y="1641108"/>
                      <a:pt x="533400" y="1609826"/>
                      <a:pt x="539015" y="1578544"/>
                    </a:cubicBezTo>
                  </a:path>
                </a:pathLst>
              </a:custGeom>
              <a:noFill/>
              <a:ln w="508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4061861" y="4620126"/>
                <a:ext cx="1116531" cy="126588"/>
              </a:xfrm>
              <a:custGeom>
                <a:avLst/>
                <a:gdLst>
                  <a:gd name="connsiteX0" fmla="*/ 0 w 1116531"/>
                  <a:gd name="connsiteY0" fmla="*/ 57752 h 126588"/>
                  <a:gd name="connsiteX1" fmla="*/ 240632 w 1116531"/>
                  <a:gd name="connsiteY1" fmla="*/ 115503 h 126588"/>
                  <a:gd name="connsiteX2" fmla="*/ 616017 w 1116531"/>
                  <a:gd name="connsiteY2" fmla="*/ 125129 h 126588"/>
                  <a:gd name="connsiteX3" fmla="*/ 933651 w 1116531"/>
                  <a:gd name="connsiteY3" fmla="*/ 96253 h 126588"/>
                  <a:gd name="connsiteX4" fmla="*/ 1116531 w 1116531"/>
                  <a:gd name="connsiteY4" fmla="*/ 0 h 126588"/>
                  <a:gd name="connsiteX5" fmla="*/ 1116531 w 1116531"/>
                  <a:gd name="connsiteY5" fmla="*/ 0 h 12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531" h="126588">
                    <a:moveTo>
                      <a:pt x="0" y="57752"/>
                    </a:moveTo>
                    <a:cubicBezTo>
                      <a:pt x="68981" y="81012"/>
                      <a:pt x="137962" y="104273"/>
                      <a:pt x="240632" y="115503"/>
                    </a:cubicBezTo>
                    <a:cubicBezTo>
                      <a:pt x="343302" y="126733"/>
                      <a:pt x="500514" y="128337"/>
                      <a:pt x="616017" y="125129"/>
                    </a:cubicBezTo>
                    <a:cubicBezTo>
                      <a:pt x="731520" y="121921"/>
                      <a:pt x="850232" y="117108"/>
                      <a:pt x="933651" y="96253"/>
                    </a:cubicBezTo>
                    <a:cubicBezTo>
                      <a:pt x="1017070" y="75398"/>
                      <a:pt x="1116531" y="0"/>
                      <a:pt x="1116531" y="0"/>
                    </a:cubicBezTo>
                    <a:lnTo>
                      <a:pt x="1116531" y="0"/>
                    </a:lnTo>
                  </a:path>
                </a:pathLst>
              </a:custGeom>
              <a:noFill/>
              <a:ln w="508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flipH="1">
                <a:off x="4034435" y="3012707"/>
                <a:ext cx="614566" cy="1670713"/>
              </a:xfrm>
              <a:custGeom>
                <a:avLst/>
                <a:gdLst>
                  <a:gd name="connsiteX0" fmla="*/ 0 w 548734"/>
                  <a:gd name="connsiteY0" fmla="*/ 0 h 1625580"/>
                  <a:gd name="connsiteX1" fmla="*/ 163630 w 548734"/>
                  <a:gd name="connsiteY1" fmla="*/ 192506 h 1625580"/>
                  <a:gd name="connsiteX2" fmla="*/ 259882 w 548734"/>
                  <a:gd name="connsiteY2" fmla="*/ 308009 h 1625580"/>
                  <a:gd name="connsiteX3" fmla="*/ 433137 w 548734"/>
                  <a:gd name="connsiteY3" fmla="*/ 683394 h 1625580"/>
                  <a:gd name="connsiteX4" fmla="*/ 519764 w 548734"/>
                  <a:gd name="connsiteY4" fmla="*/ 991402 h 1625580"/>
                  <a:gd name="connsiteX5" fmla="*/ 548640 w 548734"/>
                  <a:gd name="connsiteY5" fmla="*/ 1434165 h 1625580"/>
                  <a:gd name="connsiteX6" fmla="*/ 529390 w 548734"/>
                  <a:gd name="connsiteY6" fmla="*/ 1617045 h 1625580"/>
                  <a:gd name="connsiteX7" fmla="*/ 539015 w 548734"/>
                  <a:gd name="connsiteY7" fmla="*/ 1578544 h 16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34" h="1625580">
                    <a:moveTo>
                      <a:pt x="0" y="0"/>
                    </a:moveTo>
                    <a:lnTo>
                      <a:pt x="163630" y="192506"/>
                    </a:lnTo>
                    <a:cubicBezTo>
                      <a:pt x="206944" y="243841"/>
                      <a:pt x="214964" y="226194"/>
                      <a:pt x="259882" y="308009"/>
                    </a:cubicBezTo>
                    <a:cubicBezTo>
                      <a:pt x="304800" y="389824"/>
                      <a:pt x="389823" y="569495"/>
                      <a:pt x="433137" y="683394"/>
                    </a:cubicBezTo>
                    <a:cubicBezTo>
                      <a:pt x="476451" y="797293"/>
                      <a:pt x="500514" y="866274"/>
                      <a:pt x="519764" y="991402"/>
                    </a:cubicBezTo>
                    <a:cubicBezTo>
                      <a:pt x="539014" y="1116530"/>
                      <a:pt x="547036" y="1329891"/>
                      <a:pt x="548640" y="1434165"/>
                    </a:cubicBezTo>
                    <a:cubicBezTo>
                      <a:pt x="550244" y="1538439"/>
                      <a:pt x="530994" y="1592982"/>
                      <a:pt x="529390" y="1617045"/>
                    </a:cubicBezTo>
                    <a:cubicBezTo>
                      <a:pt x="527786" y="1641108"/>
                      <a:pt x="533400" y="1609826"/>
                      <a:pt x="539015" y="1578544"/>
                    </a:cubicBezTo>
                  </a:path>
                </a:pathLst>
              </a:custGeom>
              <a:noFill/>
              <a:ln w="508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5770330" y="1626216"/>
              <a:ext cx="2063385" cy="1244941"/>
            </a:xfrm>
            <a:prstGeom prst="rect">
              <a:avLst/>
            </a:prstGeom>
            <a:gradFill flip="none" rotWithShape="1">
              <a:gsLst>
                <a:gs pos="0">
                  <a:srgbClr val="0070C0"/>
                </a:gs>
                <a:gs pos="50000">
                  <a:srgbClr val="92D050"/>
                </a:gs>
                <a:gs pos="100000">
                  <a:schemeClr val="bg1">
                    <a:alpha val="0"/>
                  </a:schemeClr>
                </a:gs>
              </a:gsLst>
              <a:path path="rect">
                <a:fillToRect l="50000" t="50000" r="50000" b="50000"/>
              </a:path>
              <a:tileRect/>
            </a:gradFill>
            <a:ln>
              <a:no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a:ln w="11430"/>
                  <a:solidFill>
                    <a:schemeClr val="tx2"/>
                  </a:solidFill>
                  <a:effectLst>
                    <a:outerShdw blurRad="76200" dist="50800" dir="5400000" algn="tl" rotWithShape="0">
                      <a:srgbClr val="000000">
                        <a:alpha val="65000"/>
                      </a:srgbClr>
                    </a:outerShdw>
                  </a:effectLst>
                </a:rPr>
                <a:t>微生物の</a:t>
              </a:r>
              <a:endParaRPr lang="en-US" altLang="ja-JP" sz="3600" b="1" spc="50" dirty="0">
                <a:ln w="11430"/>
                <a:solidFill>
                  <a:schemeClr val="tx2"/>
                </a:solidFill>
                <a:effectLst>
                  <a:outerShdw blurRad="76200" dist="50800" dir="5400000" algn="tl" rotWithShape="0">
                    <a:srgbClr val="000000">
                      <a:alpha val="65000"/>
                    </a:srgbClr>
                  </a:outerShdw>
                </a:effectLst>
              </a:endParaRPr>
            </a:p>
            <a:p>
              <a:pPr algn="ctr"/>
              <a:r>
                <a:rPr lang="ja-JP" altLang="en-US" sz="3600" b="1" spc="50" dirty="0">
                  <a:ln w="11430"/>
                  <a:solidFill>
                    <a:schemeClr val="tx2"/>
                  </a:solidFill>
                  <a:effectLst>
                    <a:outerShdw blurRad="76200" dist="50800" dir="5400000" algn="tl" rotWithShape="0">
                      <a:srgbClr val="000000">
                        <a:alpha val="65000"/>
                      </a:srgbClr>
                    </a:outerShdw>
                  </a:effectLst>
                </a:rPr>
                <a:t>増殖</a:t>
              </a:r>
              <a:endParaRPr kumimoji="1" lang="en-US" altLang="ja-JP" sz="3600" b="1" spc="50" dirty="0">
                <a:ln w="11430"/>
                <a:solidFill>
                  <a:schemeClr val="tx2"/>
                </a:solidFill>
                <a:effectLst>
                  <a:outerShdw blurRad="76200" dist="50800" dir="5400000" algn="tl" rotWithShape="0">
                    <a:srgbClr val="000000">
                      <a:alpha val="65000"/>
                    </a:srgbClr>
                  </a:outerShdw>
                </a:effectLst>
              </a:endParaRPr>
            </a:p>
          </p:txBody>
        </p:sp>
      </p:grpSp>
      <p:sp>
        <p:nvSpPr>
          <p:cNvPr id="26" name="Rectangle 3"/>
          <p:cNvSpPr txBox="1">
            <a:spLocks noChangeArrowheads="1"/>
          </p:cNvSpPr>
          <p:nvPr/>
        </p:nvSpPr>
        <p:spPr bwMode="auto">
          <a:xfrm>
            <a:off x="5513654" y="1706853"/>
            <a:ext cx="2980439" cy="648072"/>
          </a:xfrm>
          <a:prstGeom prst="rect">
            <a:avLst/>
          </a:prstGeom>
          <a:noFill/>
          <a:ln/>
        </p:spPr>
        <p:txBody>
          <a:bodyPr vert="horz" wrap="square" lIns="36000" tIns="0" rIns="36000" bIns="0" numCol="1" rtlCol="0" anchor="ctr" anchorCtr="0" compatLnSpc="1">
            <a:prstTxWarp prst="textNoShape">
              <a:avLst/>
            </a:prstTxWarp>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latin typeface="+mn-ea"/>
                <a:ea typeface="+mn-ea"/>
              </a:rPr>
              <a:t>低温（冷蔵・冷凍）では</a:t>
            </a:r>
            <a:endParaRPr lang="en-US" altLang="ja-JP" sz="2400" b="1" dirty="0">
              <a:latin typeface="+mn-ea"/>
              <a:ea typeface="+mn-ea"/>
            </a:endParaRPr>
          </a:p>
          <a:p>
            <a:pPr algn="l"/>
            <a:r>
              <a:rPr lang="ja-JP" altLang="en-US" sz="2400" b="1" dirty="0">
                <a:latin typeface="+mn-ea"/>
                <a:ea typeface="+mn-ea"/>
              </a:rPr>
              <a:t>死滅しない</a:t>
            </a:r>
            <a:endParaRPr lang="en-US" altLang="ja-JP" sz="2400" b="1" dirty="0">
              <a:latin typeface="+mn-ea"/>
              <a:ea typeface="+mn-ea"/>
            </a:endParaRPr>
          </a:p>
        </p:txBody>
      </p:sp>
    </p:spTree>
    <p:extLst>
      <p:ext uri="{BB962C8B-B14F-4D97-AF65-F5344CB8AC3E}">
        <p14:creationId xmlns:p14="http://schemas.microsoft.com/office/powerpoint/2010/main" val="32797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457200" y="116632"/>
            <a:ext cx="8229600" cy="634082"/>
          </a:xfrm>
        </p:spPr>
        <p:txBody>
          <a:bodyPr/>
          <a:lstStyle/>
          <a:p>
            <a:pPr algn="dist"/>
            <a:r>
              <a:rPr lang="ja-JP" altLang="en-US" dirty="0"/>
              <a:t>細菌の増殖スピード（模式図）</a:t>
            </a:r>
          </a:p>
        </p:txBody>
      </p:sp>
      <p:sp>
        <p:nvSpPr>
          <p:cNvPr id="31" name="スライド番号プレースホルダー 4"/>
          <p:cNvSpPr>
            <a:spLocks noGrp="1"/>
          </p:cNvSpPr>
          <p:nvPr>
            <p:ph type="sldNum" sz="quarter" idx="10"/>
          </p:nvPr>
        </p:nvSpPr>
        <p:spPr/>
        <p:txBody>
          <a:bodyPr/>
          <a:lstStyle/>
          <a:p>
            <a:fld id="{8BD47D26-5987-4D6E-A488-94C5194413C5}" type="slidenum">
              <a:rPr lang="en-US" altLang="ja-JP"/>
              <a:pPr/>
              <a:t>11</a:t>
            </a:fld>
            <a:endParaRPr lang="en-US" altLang="ja-JP"/>
          </a:p>
        </p:txBody>
      </p:sp>
      <p:grpSp>
        <p:nvGrpSpPr>
          <p:cNvPr id="923651" name="Group 3"/>
          <p:cNvGrpSpPr>
            <a:grpSpLocks/>
          </p:cNvGrpSpPr>
          <p:nvPr/>
        </p:nvGrpSpPr>
        <p:grpSpPr bwMode="auto">
          <a:xfrm>
            <a:off x="1150938" y="1738313"/>
            <a:ext cx="7772400" cy="4870450"/>
            <a:chOff x="480" y="576"/>
            <a:chExt cx="4896" cy="3068"/>
          </a:xfrm>
        </p:grpSpPr>
        <p:pic>
          <p:nvPicPr>
            <p:cNvPr id="923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576"/>
              <a:ext cx="4368" cy="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653" name="Text Box 5"/>
            <p:cNvSpPr txBox="1">
              <a:spLocks noChangeArrowheads="1"/>
            </p:cNvSpPr>
            <p:nvPr/>
          </p:nvSpPr>
          <p:spPr bwMode="auto">
            <a:xfrm>
              <a:off x="480" y="3312"/>
              <a:ext cx="7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800" b="0">
                  <a:latin typeface="Times New Roman" pitchFamily="18" charset="0"/>
                  <a:ea typeface="ＭＳ Ｐゴシック" pitchFamily="50" charset="-128"/>
                </a:rPr>
                <a:t>時間</a:t>
              </a:r>
            </a:p>
          </p:txBody>
        </p:sp>
        <p:sp>
          <p:nvSpPr>
            <p:cNvPr id="923654" name="Text Box 6"/>
            <p:cNvSpPr txBox="1">
              <a:spLocks noChangeArrowheads="1"/>
            </p:cNvSpPr>
            <p:nvPr/>
          </p:nvSpPr>
          <p:spPr bwMode="auto">
            <a:xfrm>
              <a:off x="480" y="2640"/>
              <a:ext cx="7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800" b="0">
                  <a:latin typeface="Times New Roman" pitchFamily="18" charset="0"/>
                  <a:ea typeface="ＭＳ Ｐゴシック" pitchFamily="50" charset="-128"/>
                </a:rPr>
                <a:t>菌数</a:t>
              </a:r>
            </a:p>
          </p:txBody>
        </p:sp>
        <p:sp>
          <p:nvSpPr>
            <p:cNvPr id="923655" name="Text Box 7"/>
            <p:cNvSpPr txBox="1">
              <a:spLocks noChangeArrowheads="1"/>
            </p:cNvSpPr>
            <p:nvPr/>
          </p:nvSpPr>
          <p:spPr bwMode="auto">
            <a:xfrm>
              <a:off x="2592" y="3136"/>
              <a:ext cx="528"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Times New Roman" pitchFamily="18" charset="0"/>
                  <a:ea typeface="ＭＳ Ｐゴシック" pitchFamily="50" charset="-128"/>
                </a:rPr>
                <a:t>１０</a:t>
              </a:r>
              <a:r>
                <a:rPr lang="ja-JP" altLang="en-US" b="0" baseline="30000">
                  <a:latin typeface="Times New Roman" pitchFamily="18" charset="0"/>
                  <a:ea typeface="ＭＳ Ｐゴシック" pitchFamily="50" charset="-128"/>
                </a:rPr>
                <a:t>２</a:t>
              </a:r>
            </a:p>
            <a:p>
              <a:pPr>
                <a:spcBef>
                  <a:spcPct val="10000"/>
                </a:spcBef>
              </a:pPr>
              <a:r>
                <a:rPr lang="ja-JP" altLang="en-US" sz="2400" b="0">
                  <a:latin typeface="Times New Roman" pitchFamily="18" charset="0"/>
                  <a:ea typeface="ＭＳ Ｐゴシック" pitchFamily="50" charset="-128"/>
                </a:rPr>
                <a:t>３</a:t>
              </a:r>
            </a:p>
          </p:txBody>
        </p:sp>
        <p:sp>
          <p:nvSpPr>
            <p:cNvPr id="923656" name="Text Box 8"/>
            <p:cNvSpPr txBox="1">
              <a:spLocks noChangeArrowheads="1"/>
            </p:cNvSpPr>
            <p:nvPr/>
          </p:nvSpPr>
          <p:spPr bwMode="auto">
            <a:xfrm>
              <a:off x="3048" y="3136"/>
              <a:ext cx="528"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Times New Roman" pitchFamily="18" charset="0"/>
                  <a:ea typeface="ＭＳ Ｐゴシック" pitchFamily="50" charset="-128"/>
                </a:rPr>
                <a:t>１０</a:t>
              </a:r>
              <a:r>
                <a:rPr lang="ja-JP" altLang="en-US" b="0" baseline="30000">
                  <a:latin typeface="Times New Roman" pitchFamily="18" charset="0"/>
                  <a:ea typeface="ＭＳ Ｐゴシック" pitchFamily="50" charset="-128"/>
                </a:rPr>
                <a:t>３</a:t>
              </a:r>
            </a:p>
            <a:p>
              <a:pPr>
                <a:spcBef>
                  <a:spcPct val="10000"/>
                </a:spcBef>
              </a:pPr>
              <a:r>
                <a:rPr lang="ja-JP" altLang="en-US" sz="2400" b="0">
                  <a:latin typeface="Times New Roman" pitchFamily="18" charset="0"/>
                  <a:ea typeface="ＭＳ Ｐゴシック" pitchFamily="50" charset="-128"/>
                </a:rPr>
                <a:t>４</a:t>
              </a:r>
            </a:p>
          </p:txBody>
        </p:sp>
        <p:sp>
          <p:nvSpPr>
            <p:cNvPr id="923657" name="Text Box 9"/>
            <p:cNvSpPr txBox="1">
              <a:spLocks noChangeArrowheads="1"/>
            </p:cNvSpPr>
            <p:nvPr/>
          </p:nvSpPr>
          <p:spPr bwMode="auto">
            <a:xfrm>
              <a:off x="3488" y="3136"/>
              <a:ext cx="528"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Times New Roman" pitchFamily="18" charset="0"/>
                  <a:ea typeface="ＭＳ Ｐゴシック" pitchFamily="50" charset="-128"/>
                </a:rPr>
                <a:t>１０</a:t>
              </a:r>
              <a:r>
                <a:rPr lang="ja-JP" altLang="en-US" b="0" baseline="30000">
                  <a:latin typeface="Times New Roman" pitchFamily="18" charset="0"/>
                  <a:ea typeface="ＭＳ Ｐゴシック" pitchFamily="50" charset="-128"/>
                </a:rPr>
                <a:t>４</a:t>
              </a:r>
            </a:p>
            <a:p>
              <a:pPr>
                <a:spcBef>
                  <a:spcPct val="10000"/>
                </a:spcBef>
              </a:pPr>
              <a:r>
                <a:rPr lang="ja-JP" altLang="en-US" sz="2400" b="0">
                  <a:latin typeface="Times New Roman" pitchFamily="18" charset="0"/>
                  <a:ea typeface="ＭＳ Ｐゴシック" pitchFamily="50" charset="-128"/>
                </a:rPr>
                <a:t>５</a:t>
              </a:r>
            </a:p>
          </p:txBody>
        </p:sp>
        <p:sp>
          <p:nvSpPr>
            <p:cNvPr id="923658" name="Text Box 10"/>
            <p:cNvSpPr txBox="1">
              <a:spLocks noChangeArrowheads="1"/>
            </p:cNvSpPr>
            <p:nvPr/>
          </p:nvSpPr>
          <p:spPr bwMode="auto">
            <a:xfrm>
              <a:off x="3936" y="3136"/>
              <a:ext cx="528"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Times New Roman" pitchFamily="18" charset="0"/>
                  <a:ea typeface="ＭＳ Ｐゴシック" pitchFamily="50" charset="-128"/>
                </a:rPr>
                <a:t>１０</a:t>
              </a:r>
              <a:r>
                <a:rPr lang="ja-JP" altLang="en-US" b="0" baseline="30000">
                  <a:latin typeface="Times New Roman" pitchFamily="18" charset="0"/>
                  <a:ea typeface="ＭＳ Ｐゴシック" pitchFamily="50" charset="-128"/>
                </a:rPr>
                <a:t>５</a:t>
              </a:r>
            </a:p>
            <a:p>
              <a:pPr>
                <a:spcBef>
                  <a:spcPct val="10000"/>
                </a:spcBef>
              </a:pPr>
              <a:r>
                <a:rPr lang="ja-JP" altLang="en-US" sz="2400" b="0">
                  <a:latin typeface="Times New Roman" pitchFamily="18" charset="0"/>
                  <a:ea typeface="ＭＳ Ｐゴシック" pitchFamily="50" charset="-128"/>
                </a:rPr>
                <a:t>６</a:t>
              </a:r>
            </a:p>
          </p:txBody>
        </p:sp>
        <p:sp>
          <p:nvSpPr>
            <p:cNvPr id="923659" name="Text Box 11"/>
            <p:cNvSpPr txBox="1">
              <a:spLocks noChangeArrowheads="1"/>
            </p:cNvSpPr>
            <p:nvPr/>
          </p:nvSpPr>
          <p:spPr bwMode="auto">
            <a:xfrm>
              <a:off x="4400" y="3136"/>
              <a:ext cx="528"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0">
                  <a:latin typeface="Times New Roman" pitchFamily="18" charset="0"/>
                  <a:ea typeface="ＭＳ Ｐゴシック" pitchFamily="50" charset="-128"/>
                </a:rPr>
                <a:t>１０</a:t>
              </a:r>
              <a:r>
                <a:rPr lang="ja-JP" altLang="en-US" b="0" baseline="30000">
                  <a:latin typeface="Times New Roman" pitchFamily="18" charset="0"/>
                  <a:ea typeface="ＭＳ Ｐゴシック" pitchFamily="50" charset="-128"/>
                </a:rPr>
                <a:t>６</a:t>
              </a:r>
            </a:p>
            <a:p>
              <a:pPr>
                <a:spcBef>
                  <a:spcPct val="10000"/>
                </a:spcBef>
              </a:pPr>
              <a:r>
                <a:rPr lang="ja-JP" altLang="en-US" sz="2400" b="0">
                  <a:latin typeface="Times New Roman" pitchFamily="18" charset="0"/>
                  <a:ea typeface="ＭＳ Ｐゴシック" pitchFamily="50" charset="-128"/>
                </a:rPr>
                <a:t>７</a:t>
              </a:r>
            </a:p>
          </p:txBody>
        </p:sp>
        <p:sp>
          <p:nvSpPr>
            <p:cNvPr id="923660" name="Text Box 12"/>
            <p:cNvSpPr txBox="1">
              <a:spLocks noChangeArrowheads="1"/>
            </p:cNvSpPr>
            <p:nvPr/>
          </p:nvSpPr>
          <p:spPr bwMode="auto">
            <a:xfrm>
              <a:off x="1200" y="3208"/>
              <a:ext cx="528"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0" baseline="30000">
                <a:latin typeface="Times New Roman" pitchFamily="18" charset="0"/>
                <a:ea typeface="ＭＳ Ｐゴシック" pitchFamily="50" charset="-128"/>
              </a:endParaRPr>
            </a:p>
            <a:p>
              <a:pPr>
                <a:spcBef>
                  <a:spcPct val="10000"/>
                </a:spcBef>
              </a:pPr>
              <a:r>
                <a:rPr lang="ja-JP" altLang="en-US" sz="2400" b="0">
                  <a:latin typeface="Times New Roman" pitchFamily="18" charset="0"/>
                  <a:ea typeface="ＭＳ Ｐゴシック" pitchFamily="50" charset="-128"/>
                </a:rPr>
                <a:t>０</a:t>
              </a:r>
            </a:p>
          </p:txBody>
        </p:sp>
        <p:sp>
          <p:nvSpPr>
            <p:cNvPr id="923661" name="Text Box 13"/>
            <p:cNvSpPr txBox="1">
              <a:spLocks noChangeArrowheads="1"/>
            </p:cNvSpPr>
            <p:nvPr/>
          </p:nvSpPr>
          <p:spPr bwMode="auto">
            <a:xfrm>
              <a:off x="1664" y="3208"/>
              <a:ext cx="528"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0" baseline="30000">
                <a:latin typeface="Times New Roman" pitchFamily="18" charset="0"/>
                <a:ea typeface="ＭＳ Ｐゴシック" pitchFamily="50" charset="-128"/>
              </a:endParaRPr>
            </a:p>
            <a:p>
              <a:pPr>
                <a:spcBef>
                  <a:spcPct val="10000"/>
                </a:spcBef>
              </a:pPr>
              <a:r>
                <a:rPr lang="ja-JP" altLang="en-US" sz="2400" b="0">
                  <a:latin typeface="Times New Roman" pitchFamily="18" charset="0"/>
                  <a:ea typeface="ＭＳ Ｐゴシック" pitchFamily="50" charset="-128"/>
                </a:rPr>
                <a:t>１</a:t>
              </a:r>
            </a:p>
          </p:txBody>
        </p:sp>
        <p:sp>
          <p:nvSpPr>
            <p:cNvPr id="923662" name="Text Box 14"/>
            <p:cNvSpPr txBox="1">
              <a:spLocks noChangeArrowheads="1"/>
            </p:cNvSpPr>
            <p:nvPr/>
          </p:nvSpPr>
          <p:spPr bwMode="auto">
            <a:xfrm>
              <a:off x="2128" y="3200"/>
              <a:ext cx="528"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0" baseline="30000">
                <a:latin typeface="Times New Roman" pitchFamily="18" charset="0"/>
                <a:ea typeface="ＭＳ Ｐゴシック" pitchFamily="50" charset="-128"/>
              </a:endParaRPr>
            </a:p>
            <a:p>
              <a:pPr>
                <a:spcBef>
                  <a:spcPct val="10000"/>
                </a:spcBef>
              </a:pPr>
              <a:r>
                <a:rPr lang="ja-JP" altLang="en-US" sz="2400" b="0">
                  <a:latin typeface="Times New Roman" pitchFamily="18" charset="0"/>
                  <a:ea typeface="ＭＳ Ｐゴシック" pitchFamily="50" charset="-128"/>
                </a:rPr>
                <a:t>２</a:t>
              </a:r>
            </a:p>
          </p:txBody>
        </p:sp>
      </p:grpSp>
      <p:graphicFrame>
        <p:nvGraphicFramePr>
          <p:cNvPr id="923678" name="Group 30"/>
          <p:cNvGraphicFramePr>
            <a:graphicFrameLocks noGrp="1"/>
          </p:cNvGraphicFramePr>
          <p:nvPr/>
        </p:nvGraphicFramePr>
        <p:xfrm>
          <a:off x="4211638" y="1557338"/>
          <a:ext cx="2952750" cy="2409190"/>
        </p:xfrm>
        <a:graphic>
          <a:graphicData uri="http://schemas.openxmlformats.org/drawingml/2006/table">
            <a:tbl>
              <a:tblPr/>
              <a:tblGrid>
                <a:gridCol w="171450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tblGrid>
              <a:tr h="363538">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細菌名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2950">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大腸菌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サルモネラ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コレラ菌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ブドウ球菌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ボツリヌス菌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腸炎ビブリオ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１７分</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２１分</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２１分</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２７分</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３５分</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Comic Sans MS" pitchFamily="66" charset="0"/>
                          <a:ea typeface="ＭＳ Ｐゴシック" pitchFamily="50" charset="-128"/>
                        </a:rPr>
                        <a:t>   ８分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674" name="Rectangle 26"/>
          <p:cNvSpPr>
            <a:spLocks noChangeArrowheads="1"/>
          </p:cNvSpPr>
          <p:nvPr/>
        </p:nvSpPr>
        <p:spPr bwMode="auto">
          <a:xfrm>
            <a:off x="2226847" y="572121"/>
            <a:ext cx="4968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0"/>
              </a:spcBef>
              <a:defRPr kumimoji="1">
                <a:solidFill>
                  <a:schemeClr val="tx1"/>
                </a:solidFill>
                <a:latin typeface="Arial" charset="0"/>
                <a:ea typeface="ＭＳ Ｐゴシック" pitchFamily="50" charset="-128"/>
              </a:defRPr>
            </a:lvl1pPr>
            <a:lvl2pPr algn="l">
              <a:spcBef>
                <a:spcPct val="0"/>
              </a:spcBef>
              <a:defRPr kumimoji="1">
                <a:solidFill>
                  <a:schemeClr val="tx1"/>
                </a:solidFill>
                <a:latin typeface="Arial" charset="0"/>
                <a:ea typeface="ＭＳ Ｐゴシック" pitchFamily="50" charset="-128"/>
              </a:defRPr>
            </a:lvl2pPr>
            <a:lvl3pPr algn="l">
              <a:spcBef>
                <a:spcPct val="0"/>
              </a:spcBef>
              <a:defRPr kumimoji="1">
                <a:solidFill>
                  <a:schemeClr val="tx1"/>
                </a:solidFill>
                <a:latin typeface="Arial" charset="0"/>
                <a:ea typeface="ＭＳ Ｐゴシック" pitchFamily="50" charset="-128"/>
              </a:defRPr>
            </a:lvl3pPr>
            <a:lvl4pPr algn="l">
              <a:spcBef>
                <a:spcPct val="0"/>
              </a:spcBef>
              <a:defRPr kumimoji="1">
                <a:solidFill>
                  <a:schemeClr val="tx1"/>
                </a:solidFill>
                <a:latin typeface="Arial" charset="0"/>
                <a:ea typeface="ＭＳ Ｐゴシック" pitchFamily="50" charset="-128"/>
              </a:defRPr>
            </a:lvl4pPr>
            <a:lvl5pPr algn="l">
              <a:spcBef>
                <a:spcPct val="0"/>
              </a:spcBef>
              <a:defRPr kumimoji="1">
                <a:solidFill>
                  <a:schemeClr val="tx1"/>
                </a:solidFill>
                <a:latin typeface="Arial" charset="0"/>
                <a:ea typeface="ＭＳ Ｐゴシック" pitchFamily="50" charset="-128"/>
              </a:defRPr>
            </a:lvl5pPr>
            <a:lvl6pPr marL="457200" fontAlgn="base">
              <a:spcBef>
                <a:spcPct val="0"/>
              </a:spcBef>
              <a:spcAft>
                <a:spcPct val="0"/>
              </a:spcAft>
              <a:defRPr kumimoji="1">
                <a:solidFill>
                  <a:schemeClr val="tx1"/>
                </a:solidFill>
                <a:latin typeface="Arial" charset="0"/>
                <a:ea typeface="ＭＳ Ｐゴシック" pitchFamily="50" charset="-128"/>
              </a:defRPr>
            </a:lvl6pPr>
            <a:lvl7pPr marL="914400" fontAlgn="base">
              <a:spcBef>
                <a:spcPct val="0"/>
              </a:spcBef>
              <a:spcAft>
                <a:spcPct val="0"/>
              </a:spcAft>
              <a:defRPr kumimoji="1">
                <a:solidFill>
                  <a:schemeClr val="tx1"/>
                </a:solidFill>
                <a:latin typeface="Arial" charset="0"/>
                <a:ea typeface="ＭＳ Ｐゴシック" pitchFamily="50" charset="-128"/>
              </a:defRPr>
            </a:lvl7pPr>
            <a:lvl8pPr marL="1371600" fontAlgn="base">
              <a:spcBef>
                <a:spcPct val="0"/>
              </a:spcBef>
              <a:spcAft>
                <a:spcPct val="0"/>
              </a:spcAft>
              <a:defRPr kumimoji="1">
                <a:solidFill>
                  <a:schemeClr val="tx1"/>
                </a:solidFill>
                <a:latin typeface="Arial" charset="0"/>
                <a:ea typeface="ＭＳ Ｐゴシック" pitchFamily="50" charset="-128"/>
              </a:defRPr>
            </a:lvl8pPr>
            <a:lvl9pPr marL="1828800" fontAlgn="base">
              <a:spcBef>
                <a:spcPct val="0"/>
              </a:spcBef>
              <a:spcAft>
                <a:spcPct val="0"/>
              </a:spcAft>
              <a:defRPr kumimoji="1">
                <a:solidFill>
                  <a:schemeClr val="tx1"/>
                </a:solidFill>
                <a:latin typeface="Arial" charset="0"/>
                <a:ea typeface="ＭＳ Ｐゴシック" pitchFamily="50" charset="-128"/>
              </a:defRPr>
            </a:lvl9pPr>
          </a:lstStyle>
          <a:p>
            <a:pPr algn="dist"/>
            <a:r>
              <a:rPr lang="ja-JP" altLang="en-US" sz="2400" b="0" dirty="0">
                <a:solidFill>
                  <a:schemeClr val="tx2">
                    <a:lumMod val="50000"/>
                  </a:schemeClr>
                </a:solidFill>
                <a:latin typeface="Times New Roman" pitchFamily="18" charset="0"/>
              </a:rPr>
              <a:t>（世代交代時間が２０分の場合）</a:t>
            </a:r>
          </a:p>
        </p:txBody>
      </p:sp>
      <p:pic>
        <p:nvPicPr>
          <p:cNvPr id="923675" name="Picture 27" descr="f01細菌分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2349500"/>
            <a:ext cx="3527425" cy="2271713"/>
          </a:xfrm>
          <a:prstGeom prst="rect">
            <a:avLst/>
          </a:prstGeom>
          <a:noFill/>
          <a:extLst>
            <a:ext uri="{909E8E84-426E-40DD-AFC4-6F175D3DCCD1}">
              <a14:hiddenFill xmlns:a14="http://schemas.microsoft.com/office/drawing/2010/main">
                <a:solidFill>
                  <a:srgbClr val="FFFFFF"/>
                </a:solidFill>
              </a14:hiddenFill>
            </a:ext>
          </a:extLst>
        </p:spPr>
      </p:pic>
      <p:sp>
        <p:nvSpPr>
          <p:cNvPr id="923676" name="Text Box 28"/>
          <p:cNvSpPr txBox="1">
            <a:spLocks noChangeArrowheads="1"/>
          </p:cNvSpPr>
          <p:nvPr/>
        </p:nvSpPr>
        <p:spPr bwMode="auto">
          <a:xfrm>
            <a:off x="4949825" y="4139657"/>
            <a:ext cx="22320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600" b="0" dirty="0">
                <a:ea typeface="ＭＳ Ｐゴシック" pitchFamily="50" charset="-128"/>
              </a:rPr>
              <a:t>最適培養</a:t>
            </a:r>
            <a:r>
              <a:rPr lang="ja-JP" altLang="en-US" sz="1600" dirty="0">
                <a:ea typeface="ＭＳ Ｐゴシック" pitchFamily="50" charset="-128"/>
              </a:rPr>
              <a:t>条件</a:t>
            </a:r>
            <a:r>
              <a:rPr lang="ja-JP" altLang="en-US" sz="1600" b="0" dirty="0">
                <a:ea typeface="ＭＳ Ｐゴシック" pitchFamily="50" charset="-128"/>
              </a:rPr>
              <a:t>に於いて</a:t>
            </a:r>
          </a:p>
        </p:txBody>
      </p:sp>
      <p:sp>
        <p:nvSpPr>
          <p:cNvPr id="923677" name="Rectangle 77"/>
          <p:cNvSpPr>
            <a:spLocks noChangeArrowheads="1"/>
          </p:cNvSpPr>
          <p:nvPr/>
        </p:nvSpPr>
        <p:spPr bwMode="auto">
          <a:xfrm>
            <a:off x="495565" y="1232756"/>
            <a:ext cx="2671764" cy="1261884"/>
          </a:xfrm>
          <a:prstGeom prst="rect">
            <a:avLst/>
          </a:prstGeom>
          <a:solidFill>
            <a:srgbClr val="99CCFF">
              <a:alpha val="27843"/>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Arial" charset="0"/>
                <a:ea typeface="ＭＳ Ｐゴシック" pitchFamily="50" charset="-128"/>
              </a:defRPr>
            </a:lvl1pPr>
            <a:lvl2pPr marL="742950" indent="-285750" algn="l">
              <a:spcBef>
                <a:spcPct val="20000"/>
              </a:spcBef>
              <a:buChar char="–"/>
              <a:defRPr kumimoji="1" sz="2800">
                <a:solidFill>
                  <a:schemeClr val="tx1"/>
                </a:solidFill>
                <a:latin typeface="Arial" charset="0"/>
                <a:ea typeface="ＭＳ Ｐゴシック" pitchFamily="50" charset="-128"/>
              </a:defRPr>
            </a:lvl2pPr>
            <a:lvl3pPr marL="1143000" indent="-228600" algn="l">
              <a:spcBef>
                <a:spcPct val="20000"/>
              </a:spcBef>
              <a:buChar char="•"/>
              <a:defRPr kumimoji="1" sz="2400">
                <a:solidFill>
                  <a:schemeClr val="tx1"/>
                </a:solidFill>
                <a:latin typeface="Arial" charset="0"/>
                <a:ea typeface="ＭＳ Ｐゴシック" pitchFamily="50" charset="-128"/>
              </a:defRPr>
            </a:lvl3pPr>
            <a:lvl4pPr marL="1600200" indent="-228600" algn="l">
              <a:spcBef>
                <a:spcPct val="20000"/>
              </a:spcBef>
              <a:buChar char="–"/>
              <a:defRPr kumimoji="1" sz="2000">
                <a:solidFill>
                  <a:schemeClr val="tx1"/>
                </a:solidFill>
                <a:latin typeface="Arial" charset="0"/>
                <a:ea typeface="ＭＳ Ｐゴシック" pitchFamily="50" charset="-128"/>
              </a:defRPr>
            </a:lvl4pPr>
            <a:lvl5pPr marL="2057400" indent="-228600" algn="l">
              <a:spcBef>
                <a:spcPct val="20000"/>
              </a:spcBef>
              <a:buChar char="»"/>
              <a:defRPr kumimoji="1" sz="2000">
                <a:solidFill>
                  <a:schemeClr val="tx1"/>
                </a:solidFill>
                <a:latin typeface="Arial" charset="0"/>
                <a:ea typeface="ＭＳ Ｐゴシック" pitchFamily="50" charset="-128"/>
              </a:defRPr>
            </a:lvl5pPr>
            <a:lvl6pPr marL="2514600" indent="-228600" fontAlgn="base">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fontAlgn="base">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fontAlgn="base">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fontAlgn="base">
              <a:spcBef>
                <a:spcPct val="20000"/>
              </a:spcBef>
              <a:spcAft>
                <a:spcPct val="0"/>
              </a:spcAft>
              <a:buChar char="»"/>
              <a:defRPr kumimoji="1" sz="2000">
                <a:solidFill>
                  <a:schemeClr val="tx1"/>
                </a:solidFill>
                <a:latin typeface="Arial" charset="0"/>
                <a:ea typeface="ＭＳ Ｐゴシック" pitchFamily="50" charset="-128"/>
              </a:defRPr>
            </a:lvl9pPr>
          </a:lstStyle>
          <a:p>
            <a:pPr>
              <a:lnSpc>
                <a:spcPct val="95000"/>
              </a:lnSpc>
              <a:spcBef>
                <a:spcPct val="0"/>
              </a:spcBef>
              <a:buFontTx/>
              <a:buNone/>
            </a:pPr>
            <a:r>
              <a:rPr lang="ja-JP" altLang="en-US" sz="1600" dirty="0">
                <a:solidFill>
                  <a:schemeClr val="tx2">
                    <a:lumMod val="50000"/>
                  </a:schemeClr>
                </a:solidFill>
                <a:latin typeface="ＭＳ Ｐゴシック" pitchFamily="50" charset="-128"/>
              </a:rPr>
              <a:t>＜細菌の増殖３要素＞</a:t>
            </a:r>
          </a:p>
          <a:p>
            <a:pPr>
              <a:lnSpc>
                <a:spcPct val="95000"/>
              </a:lnSpc>
              <a:spcBef>
                <a:spcPct val="0"/>
              </a:spcBef>
              <a:buFontTx/>
              <a:buNone/>
            </a:pPr>
            <a:r>
              <a:rPr lang="en-US" altLang="ja-JP" sz="1600" dirty="0">
                <a:solidFill>
                  <a:schemeClr val="tx2">
                    <a:lumMod val="50000"/>
                  </a:schemeClr>
                </a:solidFill>
                <a:latin typeface="ＭＳ Ｐゴシック" pitchFamily="50" charset="-128"/>
              </a:rPr>
              <a:t>1.</a:t>
            </a:r>
            <a:r>
              <a:rPr lang="ja-JP" altLang="en-US" sz="1600" dirty="0">
                <a:solidFill>
                  <a:schemeClr val="tx2">
                    <a:lumMod val="50000"/>
                  </a:schemeClr>
                </a:solidFill>
                <a:latin typeface="ＭＳ Ｐゴシック" pitchFamily="50" charset="-128"/>
              </a:rPr>
              <a:t>温度</a:t>
            </a:r>
          </a:p>
          <a:p>
            <a:pPr>
              <a:lnSpc>
                <a:spcPct val="95000"/>
              </a:lnSpc>
              <a:spcBef>
                <a:spcPct val="0"/>
              </a:spcBef>
              <a:buFontTx/>
              <a:buNone/>
            </a:pPr>
            <a:r>
              <a:rPr lang="en-US" altLang="ja-JP" sz="1600" dirty="0">
                <a:solidFill>
                  <a:schemeClr val="tx2">
                    <a:lumMod val="50000"/>
                  </a:schemeClr>
                </a:solidFill>
                <a:latin typeface="ＭＳ Ｐゴシック" pitchFamily="50" charset="-128"/>
              </a:rPr>
              <a:t>2.</a:t>
            </a:r>
            <a:r>
              <a:rPr lang="ja-JP" altLang="en-US" sz="1600" dirty="0">
                <a:solidFill>
                  <a:schemeClr val="tx2">
                    <a:lumMod val="50000"/>
                  </a:schemeClr>
                </a:solidFill>
                <a:latin typeface="ＭＳ Ｐゴシック" pitchFamily="50" charset="-128"/>
              </a:rPr>
              <a:t>水</a:t>
            </a:r>
          </a:p>
          <a:p>
            <a:pPr>
              <a:lnSpc>
                <a:spcPct val="95000"/>
              </a:lnSpc>
              <a:spcBef>
                <a:spcPct val="0"/>
              </a:spcBef>
              <a:buFontTx/>
              <a:buNone/>
            </a:pPr>
            <a:r>
              <a:rPr lang="en-US" altLang="ja-JP" sz="1600" dirty="0">
                <a:solidFill>
                  <a:schemeClr val="tx2">
                    <a:lumMod val="50000"/>
                  </a:schemeClr>
                </a:solidFill>
                <a:latin typeface="ＭＳ Ｐゴシック" pitchFamily="50" charset="-128"/>
              </a:rPr>
              <a:t>3.</a:t>
            </a:r>
            <a:r>
              <a:rPr lang="ja-JP" altLang="en-US" sz="1600" dirty="0">
                <a:solidFill>
                  <a:schemeClr val="tx2">
                    <a:lumMod val="50000"/>
                  </a:schemeClr>
                </a:solidFill>
                <a:latin typeface="ＭＳ Ｐゴシック" pitchFamily="50" charset="-128"/>
              </a:rPr>
              <a:t>栄養</a:t>
            </a:r>
          </a:p>
          <a:p>
            <a:pPr>
              <a:lnSpc>
                <a:spcPct val="95000"/>
              </a:lnSpc>
              <a:spcBef>
                <a:spcPct val="0"/>
              </a:spcBef>
              <a:buFontTx/>
              <a:buNone/>
            </a:pPr>
            <a:r>
              <a:rPr lang="ja-JP" altLang="en-US" sz="1100" dirty="0">
                <a:solidFill>
                  <a:schemeClr val="tx2">
                    <a:lumMod val="50000"/>
                  </a:schemeClr>
                </a:solidFill>
                <a:latin typeface="ＭＳ Ｐゴシック" pitchFamily="50" charset="-128"/>
              </a:rPr>
              <a:t>（カビの場合は</a:t>
            </a:r>
            <a:r>
              <a:rPr lang="en-US" altLang="ja-JP" sz="1100" dirty="0">
                <a:solidFill>
                  <a:schemeClr val="tx2">
                    <a:lumMod val="50000"/>
                  </a:schemeClr>
                </a:solidFill>
                <a:latin typeface="ＭＳ Ｐゴシック" pitchFamily="50" charset="-128"/>
              </a:rPr>
              <a:t>+1 </a:t>
            </a:r>
            <a:r>
              <a:rPr lang="ja-JP" altLang="en-US" sz="1100" dirty="0">
                <a:solidFill>
                  <a:schemeClr val="tx2">
                    <a:lumMod val="50000"/>
                  </a:schemeClr>
                </a:solidFill>
                <a:latin typeface="ＭＳ Ｐゴシック" pitchFamily="50" charset="-128"/>
              </a:rPr>
              <a:t>酸素</a:t>
            </a:r>
            <a:r>
              <a:rPr lang="ja-JP" altLang="en-US" sz="1600" dirty="0">
                <a:solidFill>
                  <a:schemeClr val="tx2">
                    <a:lumMod val="50000"/>
                  </a:schemeClr>
                </a:solidFill>
                <a:latin typeface="ＭＳ Ｐゴシック" pitchFamily="50" charset="-128"/>
              </a:rPr>
              <a:t>）</a:t>
            </a:r>
          </a:p>
        </p:txBody>
      </p:sp>
    </p:spTree>
    <p:extLst>
      <p:ext uri="{BB962C8B-B14F-4D97-AF65-F5344CB8AC3E}">
        <p14:creationId xmlns:p14="http://schemas.microsoft.com/office/powerpoint/2010/main" val="339602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3" name="AutoShape 3"/>
          <p:cNvSpPr>
            <a:spLocks noChangeArrowheads="1"/>
          </p:cNvSpPr>
          <p:nvPr/>
        </p:nvSpPr>
        <p:spPr bwMode="auto">
          <a:xfrm>
            <a:off x="971549" y="908720"/>
            <a:ext cx="7416869" cy="1013426"/>
          </a:xfrm>
          <a:prstGeom prst="flowChartAlternateProcess">
            <a:avLst/>
          </a:prstGeom>
          <a:solidFill>
            <a:schemeClr val="tx2">
              <a:lumMod val="75000"/>
            </a:schemeClr>
          </a:solidFill>
          <a:ln w="28575" algn="ctr">
            <a:solidFill>
              <a:srgbClr val="0070C0"/>
            </a:solidFill>
            <a:miter lim="800000"/>
            <a:headEnd/>
            <a:tailEnd/>
          </a:ln>
          <a:effectLst/>
        </p:spPr>
        <p:txBody>
          <a:bodyPr wrap="none"/>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sz="2600" b="0" dirty="0">
                <a:solidFill>
                  <a:schemeClr val="bg1"/>
                </a:solidFill>
                <a:latin typeface="HGPｺﾞｼｯｸE" pitchFamily="50" charset="-128"/>
                <a:ea typeface="HGPｺﾞｼｯｸE" pitchFamily="50" charset="-128"/>
              </a:rPr>
              <a:t>食中毒</a:t>
            </a:r>
            <a:r>
              <a:rPr lang="ja-JP" altLang="en-US" sz="2600" dirty="0">
                <a:solidFill>
                  <a:schemeClr val="bg1"/>
                </a:solidFill>
                <a:latin typeface="HGPｺﾞｼｯｸE" pitchFamily="50" charset="-128"/>
                <a:ea typeface="HGPｺﾞｼｯｸE" pitchFamily="50" charset="-128"/>
              </a:rPr>
              <a:t>を起こす微生物</a:t>
            </a:r>
            <a:r>
              <a:rPr lang="ja-JP" altLang="en-US" sz="2600" b="0" dirty="0">
                <a:solidFill>
                  <a:schemeClr val="bg1"/>
                </a:solidFill>
                <a:latin typeface="HGPｺﾞｼｯｸE" pitchFamily="50" charset="-128"/>
                <a:ea typeface="HGPｺﾞｼｯｸE" pitchFamily="50" charset="-128"/>
              </a:rPr>
              <a:t> ／ 腐敗菌</a:t>
            </a:r>
            <a:r>
              <a:rPr lang="ja-JP" altLang="en-US" b="0" dirty="0">
                <a:solidFill>
                  <a:schemeClr val="bg1"/>
                </a:solidFill>
                <a:latin typeface="HGPｺﾞｼｯｸE" pitchFamily="50" charset="-128"/>
                <a:ea typeface="HGPｺﾞｼｯｸE" pitchFamily="50" charset="-128"/>
              </a:rPr>
              <a:t>　</a:t>
            </a:r>
            <a:endParaRPr lang="en-US" altLang="ja-JP" b="0" dirty="0">
              <a:solidFill>
                <a:schemeClr val="bg1"/>
              </a:solidFill>
              <a:latin typeface="HGPｺﾞｼｯｸE" pitchFamily="50" charset="-128"/>
              <a:ea typeface="HGPｺﾞｼｯｸE" pitchFamily="50" charset="-128"/>
            </a:endParaRPr>
          </a:p>
          <a:p>
            <a:pPr algn="ctr">
              <a:lnSpc>
                <a:spcPct val="100000"/>
              </a:lnSpc>
              <a:spcBef>
                <a:spcPts val="0"/>
              </a:spcBef>
              <a:buClr>
                <a:srgbClr val="FF9900"/>
              </a:buClr>
              <a:buFont typeface="Wingdings" pitchFamily="2" charset="2"/>
              <a:buNone/>
            </a:pPr>
            <a:r>
              <a:rPr lang="en-US" altLang="ja-JP" sz="2000" dirty="0">
                <a:solidFill>
                  <a:schemeClr val="bg1"/>
                </a:solidFill>
                <a:latin typeface="HGPｺﾞｼｯｸE" pitchFamily="50" charset="-128"/>
                <a:ea typeface="HGPｺﾞｼｯｸE" pitchFamily="50" charset="-128"/>
              </a:rPr>
              <a:t>[</a:t>
            </a:r>
            <a:r>
              <a:rPr lang="ja-JP" altLang="en-US" sz="2000" dirty="0">
                <a:solidFill>
                  <a:schemeClr val="bg1"/>
                </a:solidFill>
                <a:latin typeface="HGPｺﾞｼｯｸE" pitchFamily="50" charset="-128"/>
                <a:ea typeface="HGPｺﾞｼｯｸE" pitchFamily="50" charset="-128"/>
              </a:rPr>
              <a:t>食品</a:t>
            </a:r>
            <a:r>
              <a:rPr lang="ja-JP" altLang="en-US" sz="1400" dirty="0">
                <a:solidFill>
                  <a:schemeClr val="bg1"/>
                </a:solidFill>
                <a:latin typeface="HGPｺﾞｼｯｸE" pitchFamily="50" charset="-128"/>
                <a:ea typeface="HGPｺﾞｼｯｸE" pitchFamily="50" charset="-128"/>
              </a:rPr>
              <a:t>に関わるあらゆるところに存在</a:t>
            </a:r>
            <a:r>
              <a:rPr lang="en-US" altLang="ja-JP" sz="1400" dirty="0">
                <a:solidFill>
                  <a:schemeClr val="bg1"/>
                </a:solidFill>
                <a:latin typeface="HGPｺﾞｼｯｸE" pitchFamily="50" charset="-128"/>
                <a:ea typeface="HGPｺﾞｼｯｸE" pitchFamily="50" charset="-128"/>
              </a:rPr>
              <a:t>…</a:t>
            </a:r>
            <a:r>
              <a:rPr lang="ja-JP" altLang="en-US" sz="1400" dirty="0">
                <a:solidFill>
                  <a:schemeClr val="bg1"/>
                </a:solidFill>
                <a:latin typeface="HGPｺﾞｼｯｸE" pitchFamily="50" charset="-128"/>
                <a:ea typeface="HGPｺﾞｼｯｸE" pitchFamily="50" charset="-128"/>
              </a:rPr>
              <a:t>環境、人、器具、動物、昆虫、原材料</a:t>
            </a:r>
            <a:r>
              <a:rPr lang="ja-JP" altLang="en-US" sz="2000" dirty="0">
                <a:solidFill>
                  <a:schemeClr val="bg1"/>
                </a:solidFill>
                <a:latin typeface="HGPｺﾞｼｯｸE" pitchFamily="50" charset="-128"/>
                <a:ea typeface="HGPｺﾞｼｯｸE" pitchFamily="50" charset="-128"/>
              </a:rPr>
              <a:t>など</a:t>
            </a:r>
            <a:r>
              <a:rPr lang="en-US" altLang="ja-JP" sz="2000" dirty="0">
                <a:solidFill>
                  <a:schemeClr val="bg1"/>
                </a:solidFill>
                <a:latin typeface="HGPｺﾞｼｯｸE" pitchFamily="50" charset="-128"/>
                <a:ea typeface="HGPｺﾞｼｯｸE" pitchFamily="50" charset="-128"/>
              </a:rPr>
              <a:t>]</a:t>
            </a:r>
            <a:endParaRPr lang="ja-JP" altLang="en-US" sz="2000" b="0" dirty="0">
              <a:solidFill>
                <a:schemeClr val="bg1"/>
              </a:solidFill>
              <a:latin typeface="HGPｺﾞｼｯｸE" pitchFamily="50" charset="-128"/>
              <a:ea typeface="HGPｺﾞｼｯｸE" pitchFamily="50" charset="-128"/>
            </a:endParaRPr>
          </a:p>
        </p:txBody>
      </p:sp>
      <p:sp>
        <p:nvSpPr>
          <p:cNvPr id="588804" name="AutoShape 4"/>
          <p:cNvSpPr>
            <a:spLocks noChangeArrowheads="1"/>
          </p:cNvSpPr>
          <p:nvPr/>
        </p:nvSpPr>
        <p:spPr bwMode="auto">
          <a:xfrm>
            <a:off x="2133599" y="2146852"/>
            <a:ext cx="4786461" cy="437863"/>
          </a:xfrm>
          <a:prstGeom prst="flowChartAlternateProcess">
            <a:avLst/>
          </a:prstGeom>
          <a:noFill/>
          <a:ln w="25400" algn="ctr">
            <a:solidFill>
              <a:srgbClr val="0070C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b="0" dirty="0">
                <a:solidFill>
                  <a:schemeClr val="tx2">
                    <a:lumMod val="50000"/>
                  </a:schemeClr>
                </a:solidFill>
                <a:latin typeface="HGPｺﾞｼｯｸE" panose="020B0900000000000000" pitchFamily="50" charset="-128"/>
                <a:ea typeface="HGPｺﾞｼｯｸE" panose="020B0900000000000000" pitchFamily="50" charset="-128"/>
              </a:rPr>
              <a:t>人・器具、ハエ・ゴキブリ・ネズミなど</a:t>
            </a:r>
          </a:p>
        </p:txBody>
      </p:sp>
      <p:sp>
        <p:nvSpPr>
          <p:cNvPr id="588806" name="AutoShape 6"/>
          <p:cNvSpPr>
            <a:spLocks noChangeArrowheads="1"/>
          </p:cNvSpPr>
          <p:nvPr/>
        </p:nvSpPr>
        <p:spPr bwMode="auto">
          <a:xfrm>
            <a:off x="1223591" y="4743249"/>
            <a:ext cx="1800225" cy="539750"/>
          </a:xfrm>
          <a:prstGeom prst="flowChartAlternateProcess">
            <a:avLst/>
          </a:prstGeom>
          <a:noFill/>
          <a:ln w="28575"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b="0">
                <a:solidFill>
                  <a:schemeClr val="tx2">
                    <a:lumMod val="50000"/>
                  </a:schemeClr>
                </a:solidFill>
                <a:latin typeface="HGPｺﾞｼｯｸE" panose="020B0900000000000000" pitchFamily="50" charset="-128"/>
                <a:ea typeface="HGPｺﾞｼｯｸE" panose="020B0900000000000000" pitchFamily="50" charset="-128"/>
              </a:rPr>
              <a:t>食べる</a:t>
            </a:r>
          </a:p>
        </p:txBody>
      </p:sp>
      <p:sp>
        <p:nvSpPr>
          <p:cNvPr id="588807" name="AutoShape 7"/>
          <p:cNvSpPr>
            <a:spLocks noChangeArrowheads="1"/>
          </p:cNvSpPr>
          <p:nvPr/>
        </p:nvSpPr>
        <p:spPr bwMode="auto">
          <a:xfrm>
            <a:off x="971550" y="5708448"/>
            <a:ext cx="2304306" cy="504825"/>
          </a:xfrm>
          <a:prstGeom prst="flowChartAlternateProcess">
            <a:avLst/>
          </a:prstGeom>
          <a:solidFill>
            <a:srgbClr val="FFCCCC"/>
          </a:solidFill>
          <a:ln w="38100" algn="ctr">
            <a:solidFill>
              <a:srgbClr val="0070C0"/>
            </a:solidFill>
            <a:miter lim="800000"/>
            <a:headEnd/>
            <a:tailEnd/>
          </a:ln>
          <a:effectLst/>
        </p:spPr>
        <p:txBody>
          <a:bodyPr wrap="none" anchor="ctr"/>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b="0" dirty="0">
                <a:solidFill>
                  <a:srgbClr val="C90332"/>
                </a:solidFill>
                <a:latin typeface="HGPｺﾞｼｯｸE" pitchFamily="50" charset="-128"/>
                <a:ea typeface="HGPｺﾞｼｯｸE" pitchFamily="50" charset="-128"/>
              </a:rPr>
              <a:t>発 病（食中毒）</a:t>
            </a:r>
          </a:p>
        </p:txBody>
      </p:sp>
      <p:cxnSp>
        <p:nvCxnSpPr>
          <p:cNvPr id="588808" name="AutoShape 8"/>
          <p:cNvCxnSpPr>
            <a:cxnSpLocks noChangeShapeType="1"/>
            <a:stCxn id="36" idx="2"/>
            <a:endCxn id="588813" idx="0"/>
          </p:cNvCxnSpPr>
          <p:nvPr/>
        </p:nvCxnSpPr>
        <p:spPr bwMode="auto">
          <a:xfrm>
            <a:off x="4507793" y="3667773"/>
            <a:ext cx="0" cy="32385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8812" name="AutoShape 12"/>
          <p:cNvCxnSpPr>
            <a:cxnSpLocks noChangeShapeType="1"/>
            <a:stCxn id="588804" idx="2"/>
            <a:endCxn id="36" idx="0"/>
          </p:cNvCxnSpPr>
          <p:nvPr/>
        </p:nvCxnSpPr>
        <p:spPr bwMode="auto">
          <a:xfrm flipH="1">
            <a:off x="4507793" y="2584715"/>
            <a:ext cx="19037" cy="54330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8813" name="AutoShape 13"/>
          <p:cNvSpPr>
            <a:spLocks noChangeArrowheads="1"/>
          </p:cNvSpPr>
          <p:nvPr/>
        </p:nvSpPr>
        <p:spPr bwMode="auto">
          <a:xfrm>
            <a:off x="2887749" y="3991623"/>
            <a:ext cx="3240088" cy="539750"/>
          </a:xfrm>
          <a:prstGeom prst="flowChartAlternateProcess">
            <a:avLst/>
          </a:prstGeom>
          <a:noFill/>
          <a:ln w="28575"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b="0" dirty="0">
                <a:solidFill>
                  <a:schemeClr val="tx2">
                    <a:lumMod val="50000"/>
                  </a:schemeClr>
                </a:solidFill>
                <a:latin typeface="HGPｺﾞｼｯｸE" panose="020B0900000000000000" pitchFamily="50" charset="-128"/>
                <a:ea typeface="HGPｺﾞｼｯｸE" panose="020B0900000000000000" pitchFamily="50" charset="-128"/>
              </a:rPr>
              <a:t>食品中で菌が増殖</a:t>
            </a:r>
          </a:p>
        </p:txBody>
      </p:sp>
      <p:sp>
        <p:nvSpPr>
          <p:cNvPr id="588814" name="AutoShape 14"/>
          <p:cNvSpPr>
            <a:spLocks noChangeArrowheads="1"/>
          </p:cNvSpPr>
          <p:nvPr/>
        </p:nvSpPr>
        <p:spPr bwMode="auto">
          <a:xfrm>
            <a:off x="3486009" y="5697562"/>
            <a:ext cx="3318239" cy="539750"/>
          </a:xfrm>
          <a:prstGeom prst="flowChartAlternateProcess">
            <a:avLst/>
          </a:prstGeom>
          <a:noFill/>
          <a:ln w="28575"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b="0" dirty="0">
                <a:solidFill>
                  <a:schemeClr val="tx2">
                    <a:lumMod val="50000"/>
                  </a:schemeClr>
                </a:solidFill>
                <a:latin typeface="HGPｺﾞｼｯｸE" panose="020B0900000000000000" pitchFamily="50" charset="-128"/>
                <a:ea typeface="HGPｺﾞｼｯｸE" panose="020B0900000000000000" pitchFamily="50" charset="-128"/>
              </a:rPr>
              <a:t>腐敗（異臭や外観変化）</a:t>
            </a:r>
          </a:p>
        </p:txBody>
      </p:sp>
      <p:pic>
        <p:nvPicPr>
          <p:cNvPr id="588815" name="Picture 15" descr="毛髪の菌"/>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24001" y="3099537"/>
            <a:ext cx="1030344" cy="1007448"/>
          </a:xfrm>
          <a:prstGeom prst="ellipse">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588816" name="AutoShape 16"/>
          <p:cNvSpPr>
            <a:spLocks/>
          </p:cNvSpPr>
          <p:nvPr/>
        </p:nvSpPr>
        <p:spPr bwMode="auto">
          <a:xfrm>
            <a:off x="7868946" y="2167882"/>
            <a:ext cx="1095541" cy="410952"/>
          </a:xfrm>
          <a:prstGeom prst="borderCallout2">
            <a:avLst>
              <a:gd name="adj1" fmla="val 61810"/>
              <a:gd name="adj2" fmla="val -3377"/>
              <a:gd name="adj3" fmla="val 187756"/>
              <a:gd name="adj4" fmla="val -29678"/>
              <a:gd name="adj5" fmla="val 382055"/>
              <a:gd name="adj6" fmla="val 18212"/>
            </a:avLst>
          </a:prstGeom>
          <a:noFill/>
          <a:ln w="38100">
            <a:solidFill>
              <a:srgbClr val="0070C0"/>
            </a:solidFill>
            <a:miter lim="800000"/>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pPr>
            <a:r>
              <a:rPr lang="ja-JP" altLang="en-US" sz="1400" b="0" dirty="0">
                <a:latin typeface="HGPｺﾞｼｯｸE" panose="020B0900000000000000" pitchFamily="50" charset="-128"/>
                <a:ea typeface="HGPｺﾞｼｯｸE" panose="020B0900000000000000" pitchFamily="50" charset="-128"/>
              </a:rPr>
              <a:t>黄色ブドウ球菌</a:t>
            </a:r>
          </a:p>
        </p:txBody>
      </p:sp>
      <p:sp>
        <p:nvSpPr>
          <p:cNvPr id="588817" name="Text Box 17"/>
          <p:cNvSpPr txBox="1">
            <a:spLocks noChangeArrowheads="1"/>
          </p:cNvSpPr>
          <p:nvPr/>
        </p:nvSpPr>
        <p:spPr bwMode="auto">
          <a:xfrm>
            <a:off x="7266289" y="4106985"/>
            <a:ext cx="19516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0"/>
              </a:spcBef>
            </a:pPr>
            <a:r>
              <a:rPr lang="ja-JP" altLang="en-US" b="0" dirty="0">
                <a:solidFill>
                  <a:schemeClr val="tx1">
                    <a:lumMod val="95000"/>
                    <a:lumOff val="5000"/>
                  </a:schemeClr>
                </a:solidFill>
                <a:latin typeface="HGPｺﾞｼｯｸE" panose="020B0900000000000000" pitchFamily="50" charset="-128"/>
                <a:ea typeface="HGPｺﾞｼｯｸE" panose="020B0900000000000000" pitchFamily="50" charset="-128"/>
              </a:rPr>
              <a:t>毛髪にも菌は存在</a:t>
            </a:r>
          </a:p>
        </p:txBody>
      </p:sp>
      <p:cxnSp>
        <p:nvCxnSpPr>
          <p:cNvPr id="588818" name="AutoShape 18"/>
          <p:cNvCxnSpPr>
            <a:cxnSpLocks noChangeShapeType="1"/>
            <a:stCxn id="588813" idx="1"/>
            <a:endCxn id="588806" idx="0"/>
          </p:cNvCxnSpPr>
          <p:nvPr/>
        </p:nvCxnSpPr>
        <p:spPr bwMode="auto">
          <a:xfrm rot="10800000" flipV="1">
            <a:off x="2123705" y="4261497"/>
            <a:ext cx="764045" cy="481751"/>
          </a:xfrm>
          <a:prstGeom prst="bentConnector2">
            <a:avLst/>
          </a:prstGeom>
          <a:noFill/>
          <a:ln w="38100">
            <a:solidFill>
              <a:srgbClr val="0070C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8819" name="AutoShape 19"/>
          <p:cNvCxnSpPr>
            <a:cxnSpLocks noChangeShapeType="1"/>
            <a:stCxn id="588813" idx="2"/>
          </p:cNvCxnSpPr>
          <p:nvPr/>
        </p:nvCxnSpPr>
        <p:spPr bwMode="auto">
          <a:xfrm>
            <a:off x="4507793" y="4531373"/>
            <a:ext cx="0" cy="117707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8821" name="Text Box 21"/>
          <p:cNvSpPr txBox="1">
            <a:spLocks noChangeArrowheads="1"/>
          </p:cNvSpPr>
          <p:nvPr/>
        </p:nvSpPr>
        <p:spPr bwMode="auto">
          <a:xfrm>
            <a:off x="1863588" y="3883797"/>
            <a:ext cx="908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50000"/>
              </a:spcBef>
            </a:pPr>
            <a:r>
              <a:rPr lang="ja-JP" altLang="en-US" b="0" dirty="0">
                <a:solidFill>
                  <a:srgbClr val="FF0000"/>
                </a:solidFill>
                <a:latin typeface="HGPｺﾞｼｯｸE" panose="020B0900000000000000" pitchFamily="50" charset="-128"/>
                <a:ea typeface="HGPｺﾞｼｯｸE" panose="020B0900000000000000" pitchFamily="50" charset="-128"/>
              </a:rPr>
              <a:t>病原菌</a:t>
            </a:r>
          </a:p>
        </p:txBody>
      </p:sp>
      <p:sp>
        <p:nvSpPr>
          <p:cNvPr id="588823" name="Text Box 23"/>
          <p:cNvSpPr txBox="1">
            <a:spLocks noChangeArrowheads="1"/>
          </p:cNvSpPr>
          <p:nvPr/>
        </p:nvSpPr>
        <p:spPr bwMode="auto">
          <a:xfrm>
            <a:off x="5627829" y="5278213"/>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ja-JP" altLang="en-US" b="0" dirty="0">
                <a:solidFill>
                  <a:schemeClr val="tx2"/>
                </a:solidFill>
                <a:latin typeface="HGPｺﾞｼｯｸE" panose="020B0900000000000000" pitchFamily="50" charset="-128"/>
                <a:ea typeface="HGPｺﾞｼｯｸE" panose="020B0900000000000000" pitchFamily="50" charset="-128"/>
              </a:rPr>
              <a:t>腐敗菌</a:t>
            </a:r>
          </a:p>
        </p:txBody>
      </p:sp>
      <p:sp>
        <p:nvSpPr>
          <p:cNvPr id="36" name="AutoShape 13"/>
          <p:cNvSpPr>
            <a:spLocks noChangeArrowheads="1"/>
          </p:cNvSpPr>
          <p:nvPr/>
        </p:nvSpPr>
        <p:spPr bwMode="auto">
          <a:xfrm>
            <a:off x="2887749" y="3128023"/>
            <a:ext cx="3240088" cy="539750"/>
          </a:xfrm>
          <a:prstGeom prst="flowChartAlternateProcess">
            <a:avLst/>
          </a:prstGeom>
          <a:noFill/>
          <a:ln w="28575"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00000"/>
              </a:lnSpc>
              <a:spcBef>
                <a:spcPct val="20000"/>
              </a:spcBef>
              <a:buClr>
                <a:srgbClr val="FF9900"/>
              </a:buClr>
              <a:buFont typeface="Wingdings" pitchFamily="2" charset="2"/>
              <a:buNone/>
            </a:pPr>
            <a:r>
              <a:rPr lang="ja-JP" altLang="en-US" b="0" dirty="0">
                <a:solidFill>
                  <a:schemeClr val="tx2">
                    <a:lumMod val="50000"/>
                  </a:schemeClr>
                </a:solidFill>
                <a:latin typeface="HGPｺﾞｼｯｸE" panose="020B0900000000000000" pitchFamily="50" charset="-128"/>
                <a:ea typeface="HGPｺﾞｼｯｸE" panose="020B0900000000000000" pitchFamily="50" charset="-128"/>
              </a:rPr>
              <a:t>食品に付着</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3588" y="3128023"/>
            <a:ext cx="9874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グループ化 41"/>
          <p:cNvGrpSpPr/>
          <p:nvPr/>
        </p:nvGrpSpPr>
        <p:grpSpPr>
          <a:xfrm>
            <a:off x="6947341" y="5140864"/>
            <a:ext cx="817402" cy="799328"/>
            <a:chOff x="4922879" y="4502372"/>
            <a:chExt cx="817402" cy="799328"/>
          </a:xfrm>
        </p:grpSpPr>
        <p:pic>
          <p:nvPicPr>
            <p:cNvPr id="43" name="Picture 4" descr="\\srvr1003\技術支援課\衛生保存\伊藤\05_参考資料\勉強会、講習会資料\ppt素材\イラストなど\微生物\菌_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3339" y="4502372"/>
              <a:ext cx="631276" cy="5798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srvr1003\技術支援課\衛生保存\伊藤\05_参考資料\勉強会、講習会資料\ppt素材\イラストなど\微生物\菌_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04183" y="4856936"/>
              <a:ext cx="436098" cy="40057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srvr1003\技術支援課\衛生保存\伊藤\05_参考資料\勉強会、講習会資料\ppt素材\イラストなど\微生物\菌_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22879" y="4901121"/>
              <a:ext cx="436098" cy="4005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タイトル 3"/>
          <p:cNvSpPr>
            <a:spLocks noGrp="1"/>
          </p:cNvSpPr>
          <p:nvPr>
            <p:ph type="title"/>
          </p:nvPr>
        </p:nvSpPr>
        <p:spPr>
          <a:xfrm>
            <a:off x="781945" y="116632"/>
            <a:ext cx="7772400" cy="587375"/>
          </a:xfrm>
        </p:spPr>
        <p:txBody>
          <a:bodyPr>
            <a:normAutofit fontScale="90000"/>
          </a:bodyPr>
          <a:lstStyle/>
          <a:p>
            <a:r>
              <a:rPr lang="ja-JP" altLang="en-US" dirty="0">
                <a:latin typeface="+mj-ea"/>
                <a:ea typeface="+mj-ea"/>
              </a:rPr>
              <a:t>食中毒の発生機序</a:t>
            </a:r>
            <a:endParaRPr kumimoji="1" lang="ja-JP" altLang="en-US" dirty="0">
              <a:latin typeface="+mj-ea"/>
              <a:ea typeface="+mj-ea"/>
            </a:endParaRPr>
          </a:p>
        </p:txBody>
      </p:sp>
      <p:sp>
        <p:nvSpPr>
          <p:cNvPr id="3" name="スライド番号プレースホルダー 2"/>
          <p:cNvSpPr>
            <a:spLocks noGrp="1"/>
          </p:cNvSpPr>
          <p:nvPr>
            <p:ph type="sldNum" sz="quarter" idx="4294967295"/>
          </p:nvPr>
        </p:nvSpPr>
        <p:spPr>
          <a:xfrm>
            <a:off x="6732588" y="6489700"/>
            <a:ext cx="2133600" cy="287338"/>
          </a:xfrm>
          <a:prstGeom prst="rect">
            <a:avLst/>
          </a:prstGeom>
        </p:spPr>
        <p:txBody>
          <a:bodyPr/>
          <a:lstStyle/>
          <a:p>
            <a:fld id="{251B735B-E9E3-448F-86C6-3E9670727ED4}" type="slidenum">
              <a:rPr lang="en-US" altLang="ja-JP" smtClean="0">
                <a:solidFill>
                  <a:srgbClr val="000000"/>
                </a:solidFill>
              </a:rPr>
              <a:pPr/>
              <a:t>12</a:t>
            </a:fld>
            <a:endParaRPr lang="en-US" altLang="ja-JP" dirty="0">
              <a:solidFill>
                <a:srgbClr val="000000"/>
              </a:solidFill>
            </a:endParaRPr>
          </a:p>
        </p:txBody>
      </p:sp>
      <p:pic>
        <p:nvPicPr>
          <p:cNvPr id="6" name="図 5">
            <a:extLst>
              <a:ext uri="{FF2B5EF4-FFF2-40B4-BE49-F238E27FC236}">
                <a16:creationId xmlns:a16="http://schemas.microsoft.com/office/drawing/2014/main" id="{41697D9B-8910-4D4C-A84F-44262500BB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125" y="3437153"/>
            <a:ext cx="716057" cy="920974"/>
          </a:xfrm>
          <a:prstGeom prst="rect">
            <a:avLst/>
          </a:prstGeom>
        </p:spPr>
      </p:pic>
      <p:sp>
        <p:nvSpPr>
          <p:cNvPr id="29" name="Text Box 21">
            <a:extLst>
              <a:ext uri="{FF2B5EF4-FFF2-40B4-BE49-F238E27FC236}">
                <a16:creationId xmlns:a16="http://schemas.microsoft.com/office/drawing/2014/main" id="{BC4406C6-67CC-4A85-A883-EB3E6E5A8DAD}"/>
              </a:ext>
            </a:extLst>
          </p:cNvPr>
          <p:cNvSpPr txBox="1">
            <a:spLocks noChangeArrowheads="1"/>
          </p:cNvSpPr>
          <p:nvPr/>
        </p:nvSpPr>
        <p:spPr bwMode="auto">
          <a:xfrm>
            <a:off x="551247" y="4284738"/>
            <a:ext cx="908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50000"/>
              </a:spcBef>
            </a:pPr>
            <a:r>
              <a:rPr lang="ja-JP" altLang="en-US" dirty="0">
                <a:solidFill>
                  <a:srgbClr val="FF0000"/>
                </a:solidFill>
                <a:latin typeface="HGPｺﾞｼｯｸE" panose="020B0900000000000000" pitchFamily="50" charset="-128"/>
                <a:ea typeface="HGPｺﾞｼｯｸE" panose="020B0900000000000000" pitchFamily="50" charset="-128"/>
              </a:rPr>
              <a:t>　毒素</a:t>
            </a:r>
            <a:endParaRPr lang="ja-JP" altLang="en-US" b="0" dirty="0">
              <a:solidFill>
                <a:srgbClr val="FF0000"/>
              </a:solidFill>
              <a:latin typeface="HGPｺﾞｼｯｸE" panose="020B0900000000000000" pitchFamily="50" charset="-128"/>
              <a:ea typeface="HGPｺﾞｼｯｸE" panose="020B0900000000000000" pitchFamily="50" charset="-128"/>
            </a:endParaRPr>
          </a:p>
        </p:txBody>
      </p:sp>
      <p:cxnSp>
        <p:nvCxnSpPr>
          <p:cNvPr id="30" name="AutoShape 18">
            <a:extLst>
              <a:ext uri="{FF2B5EF4-FFF2-40B4-BE49-F238E27FC236}">
                <a16:creationId xmlns:a16="http://schemas.microsoft.com/office/drawing/2014/main" id="{C4DC6920-ADB2-4B3F-AE38-9A8FB4981D0E}"/>
              </a:ext>
            </a:extLst>
          </p:cNvPr>
          <p:cNvCxnSpPr>
            <a:cxnSpLocks noChangeShapeType="1"/>
            <a:endCxn id="588806" idx="3"/>
          </p:cNvCxnSpPr>
          <p:nvPr/>
        </p:nvCxnSpPr>
        <p:spPr bwMode="auto">
          <a:xfrm rot="10800000">
            <a:off x="3023816" y="5013124"/>
            <a:ext cx="4222372" cy="12700"/>
          </a:xfrm>
          <a:prstGeom prst="bentConnector3">
            <a:avLst>
              <a:gd name="adj1" fmla="val 50000"/>
            </a:avLst>
          </a:prstGeom>
          <a:noFill/>
          <a:ln w="38100">
            <a:solidFill>
              <a:srgbClr val="0070C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9">
            <a:extLst>
              <a:ext uri="{FF2B5EF4-FFF2-40B4-BE49-F238E27FC236}">
                <a16:creationId xmlns:a16="http://schemas.microsoft.com/office/drawing/2014/main" id="{96FB3B15-DCE0-42DB-8AA1-67CA1B32DD91}"/>
              </a:ext>
            </a:extLst>
          </p:cNvPr>
          <p:cNvCxnSpPr>
            <a:cxnSpLocks noChangeShapeType="1"/>
          </p:cNvCxnSpPr>
          <p:nvPr/>
        </p:nvCxnSpPr>
        <p:spPr bwMode="auto">
          <a:xfrm>
            <a:off x="7246188" y="1717136"/>
            <a:ext cx="0" cy="334622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9">
            <a:extLst>
              <a:ext uri="{FF2B5EF4-FFF2-40B4-BE49-F238E27FC236}">
                <a16:creationId xmlns:a16="http://schemas.microsoft.com/office/drawing/2014/main" id="{AB3BCC18-1DBB-48B6-AECE-83656F93375D}"/>
              </a:ext>
            </a:extLst>
          </p:cNvPr>
          <p:cNvCxnSpPr>
            <a:cxnSpLocks noChangeShapeType="1"/>
          </p:cNvCxnSpPr>
          <p:nvPr/>
        </p:nvCxnSpPr>
        <p:spPr bwMode="auto">
          <a:xfrm flipH="1">
            <a:off x="2123703" y="5282999"/>
            <a:ext cx="1" cy="425449"/>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18">
            <a:extLst>
              <a:ext uri="{FF2B5EF4-FFF2-40B4-BE49-F238E27FC236}">
                <a16:creationId xmlns:a16="http://schemas.microsoft.com/office/drawing/2014/main" id="{1675BA82-0703-4E9B-BE39-B646C923A5D4}"/>
              </a:ext>
            </a:extLst>
          </p:cNvPr>
          <p:cNvCxnSpPr>
            <a:cxnSpLocks noChangeShapeType="1"/>
            <a:stCxn id="36" idx="3"/>
          </p:cNvCxnSpPr>
          <p:nvPr/>
        </p:nvCxnSpPr>
        <p:spPr bwMode="auto">
          <a:xfrm>
            <a:off x="6127837" y="3397898"/>
            <a:ext cx="495593" cy="1615228"/>
          </a:xfrm>
          <a:prstGeom prst="bentConnector2">
            <a:avLst/>
          </a:prstGeom>
          <a:noFill/>
          <a:ln w="38100">
            <a:solidFill>
              <a:srgbClr val="0070C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77787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タイトル 1"/>
          <p:cNvSpPr>
            <a:spLocks noGrp="1"/>
          </p:cNvSpPr>
          <p:nvPr>
            <p:ph type="title"/>
          </p:nvPr>
        </p:nvSpPr>
        <p:spPr/>
        <p:txBody>
          <a:bodyPr>
            <a:normAutofit fontScale="90000"/>
          </a:bodyPr>
          <a:lstStyle/>
          <a:p>
            <a:r>
              <a:rPr lang="ja-JP" altLang="en-US" sz="3600" dirty="0">
                <a:latin typeface="+mj-ea"/>
                <a:ea typeface="+mj-ea"/>
              </a:rPr>
              <a:t>生物学的危害要因抑制の</a:t>
            </a:r>
            <a:r>
              <a:rPr lang="en-US" altLang="ja-JP" sz="3600" dirty="0">
                <a:latin typeface="+mj-ea"/>
                <a:ea typeface="+mj-ea"/>
              </a:rPr>
              <a:t>4</a:t>
            </a:r>
            <a:r>
              <a:rPr lang="ja-JP" altLang="en-US" sz="3600" dirty="0">
                <a:latin typeface="+mj-ea"/>
                <a:ea typeface="+mj-ea"/>
              </a:rPr>
              <a:t>原則</a:t>
            </a:r>
          </a:p>
        </p:txBody>
      </p:sp>
      <p:sp>
        <p:nvSpPr>
          <p:cNvPr id="31746" name="スライド番号プレースホルダー 5"/>
          <p:cNvSpPr>
            <a:spLocks noGrp="1"/>
          </p:cNvSpPr>
          <p:nvPr>
            <p:ph type="sldNum" sz="quarter" idx="10"/>
          </p:nvPr>
        </p:nvSpPr>
        <p:spPr>
          <a:noFill/>
        </p:spPr>
        <p:txBody>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algn="r" eaLnBrk="1" fontAlgn="base" hangingPunct="1">
              <a:spcBef>
                <a:spcPct val="0"/>
              </a:spcBef>
              <a:spcAft>
                <a:spcPct val="0"/>
              </a:spcAft>
              <a:buFontTx/>
              <a:buNone/>
            </a:pPr>
            <a:fld id="{D795DAD1-6D37-44E4-A3A4-4BF28C538E14}" type="slidenum">
              <a:rPr lang="en-US" altLang="ja-JP" sz="1400" b="0" smtClean="0">
                <a:latin typeface="Arial" charset="0"/>
                <a:ea typeface="ＭＳ Ｐゴシック" charset="-128"/>
              </a:rPr>
              <a:pPr algn="r" eaLnBrk="1" fontAlgn="base" hangingPunct="1">
                <a:spcBef>
                  <a:spcPct val="0"/>
                </a:spcBef>
                <a:spcAft>
                  <a:spcPct val="0"/>
                </a:spcAft>
                <a:buFontTx/>
                <a:buNone/>
              </a:pPr>
              <a:t>13</a:t>
            </a:fld>
            <a:endParaRPr lang="en-US" altLang="ja-JP" sz="1400" b="0" dirty="0">
              <a:latin typeface="Arial" charset="0"/>
              <a:ea typeface="ＭＳ Ｐゴシック" charset="-128"/>
            </a:endParaRPr>
          </a:p>
        </p:txBody>
      </p:sp>
      <p:sp>
        <p:nvSpPr>
          <p:cNvPr id="4" name="正方形/長方形 3"/>
          <p:cNvSpPr/>
          <p:nvPr/>
        </p:nvSpPr>
        <p:spPr>
          <a:xfrm>
            <a:off x="395288" y="1124744"/>
            <a:ext cx="8353425" cy="4739759"/>
          </a:xfrm>
          <a:prstGeom prst="rect">
            <a:avLst/>
          </a:prstGeom>
        </p:spPr>
        <p:txBody>
          <a:bodyPr>
            <a:spAutoFit/>
          </a:bodyPr>
          <a:lstStyle/>
          <a:p>
            <a:pPr>
              <a:defRPr/>
            </a:pPr>
            <a:r>
              <a:rPr lang="en-US" altLang="ja-JP" sz="2800" dirty="0">
                <a:solidFill>
                  <a:srgbClr val="FF0000"/>
                </a:solidFill>
              </a:rPr>
              <a:t>1. </a:t>
            </a:r>
            <a:r>
              <a:rPr lang="ja-JP" altLang="en-US" sz="2800" dirty="0">
                <a:solidFill>
                  <a:srgbClr val="FF0000"/>
                </a:solidFill>
              </a:rPr>
              <a:t>持ち込まない </a:t>
            </a:r>
            <a:endParaRPr lang="en-US" altLang="ja-JP" sz="2800" dirty="0">
              <a:solidFill>
                <a:srgbClr val="FF0000"/>
              </a:solidFill>
            </a:endParaRPr>
          </a:p>
          <a:p>
            <a:pPr>
              <a:defRPr/>
            </a:pPr>
            <a:r>
              <a:rPr lang="ja-JP" altLang="en-US" sz="2000" dirty="0"/>
              <a:t>　　　　安全な原料を使用する。動線の管理など。</a:t>
            </a:r>
            <a:endParaRPr lang="en-US" altLang="ja-JP" sz="2000" dirty="0"/>
          </a:p>
          <a:p>
            <a:pPr>
              <a:spcBef>
                <a:spcPts val="1200"/>
              </a:spcBef>
              <a:defRPr/>
            </a:pPr>
            <a:r>
              <a:rPr lang="en-US" altLang="ja-JP" sz="2800" dirty="0">
                <a:solidFill>
                  <a:srgbClr val="FF0000"/>
                </a:solidFill>
              </a:rPr>
              <a:t>2. </a:t>
            </a:r>
            <a:r>
              <a:rPr lang="ja-JP" altLang="en-US" sz="2800" dirty="0">
                <a:solidFill>
                  <a:srgbClr val="FF0000"/>
                </a:solidFill>
              </a:rPr>
              <a:t>くっつけない（汚染防止）</a:t>
            </a:r>
            <a:endParaRPr lang="en-US" altLang="ja-JP" sz="2800" dirty="0">
              <a:solidFill>
                <a:srgbClr val="FF0000"/>
              </a:solidFill>
            </a:endParaRPr>
          </a:p>
          <a:p>
            <a:pPr>
              <a:defRPr/>
            </a:pPr>
            <a:r>
              <a:rPr lang="ja-JP" altLang="en-US" sz="2000" dirty="0"/>
              <a:t> 　　　食品を衛生的な環境で取り扱う</a:t>
            </a:r>
            <a:endParaRPr lang="en-US" altLang="ja-JP" sz="2000" dirty="0"/>
          </a:p>
          <a:p>
            <a:pPr>
              <a:defRPr/>
            </a:pPr>
            <a:r>
              <a:rPr lang="ja-JP" altLang="en-US" sz="2000" dirty="0"/>
              <a:t>　　　 作業員、製造ラインなどの衛生管理</a:t>
            </a:r>
            <a:endParaRPr lang="en-US" altLang="ja-JP" sz="2000" dirty="0"/>
          </a:p>
          <a:p>
            <a:pPr>
              <a:defRPr/>
            </a:pPr>
            <a:r>
              <a:rPr lang="ja-JP" altLang="en-US" sz="2000" dirty="0"/>
              <a:t>　　　 </a:t>
            </a:r>
            <a:r>
              <a:rPr lang="ja-JP" altLang="en-US" sz="2000" dirty="0">
                <a:solidFill>
                  <a:srgbClr val="00B0F0"/>
                </a:solidFill>
              </a:rPr>
              <a:t>　</a:t>
            </a:r>
            <a:r>
              <a:rPr lang="ja-JP" altLang="en-US" sz="2000" dirty="0">
                <a:solidFill>
                  <a:schemeClr val="tx2">
                    <a:lumMod val="50000"/>
                  </a:schemeClr>
                </a:solidFill>
              </a:rPr>
              <a:t>手洗い・アルコール消毒・洗浄、除菌、殺菌など</a:t>
            </a:r>
            <a:endParaRPr lang="en-US" altLang="ja-JP" sz="2000" dirty="0">
              <a:solidFill>
                <a:schemeClr val="tx2">
                  <a:lumMod val="50000"/>
                </a:schemeClr>
              </a:solidFill>
            </a:endParaRPr>
          </a:p>
          <a:p>
            <a:pPr>
              <a:spcBef>
                <a:spcPts val="1200"/>
              </a:spcBef>
              <a:defRPr/>
            </a:pPr>
            <a:r>
              <a:rPr lang="en-US" altLang="ja-JP" sz="2800" dirty="0">
                <a:solidFill>
                  <a:srgbClr val="FF0000"/>
                </a:solidFill>
              </a:rPr>
              <a:t>3. </a:t>
            </a:r>
            <a:r>
              <a:rPr lang="ja-JP" altLang="en-US" sz="2800" dirty="0">
                <a:solidFill>
                  <a:srgbClr val="FF0000"/>
                </a:solidFill>
              </a:rPr>
              <a:t>増やさない（増殖防止） </a:t>
            </a:r>
            <a:r>
              <a:rPr lang="ja-JP" altLang="en-US" sz="1600" dirty="0">
                <a:solidFill>
                  <a:srgbClr val="FF0000"/>
                </a:solidFill>
              </a:rPr>
              <a:t>ウィルスは除外</a:t>
            </a:r>
            <a:endParaRPr lang="en-US" altLang="ja-JP" sz="1600" dirty="0">
              <a:solidFill>
                <a:srgbClr val="FF0000"/>
              </a:solidFill>
            </a:endParaRPr>
          </a:p>
          <a:p>
            <a:pPr>
              <a:defRPr/>
            </a:pPr>
            <a:r>
              <a:rPr lang="ja-JP" altLang="en-US" sz="2000" dirty="0"/>
              <a:t>       食虫毒菌など危害要因の増殖防止</a:t>
            </a:r>
            <a:endParaRPr lang="en-US" altLang="ja-JP" sz="2000" dirty="0"/>
          </a:p>
          <a:p>
            <a:pPr>
              <a:defRPr/>
            </a:pPr>
            <a:r>
              <a:rPr lang="en-US" altLang="ja-JP" sz="2000" dirty="0"/>
              <a:t>       </a:t>
            </a:r>
            <a:r>
              <a:rPr lang="ja-JP" altLang="en-US" sz="2000" dirty="0"/>
              <a:t> </a:t>
            </a:r>
            <a:r>
              <a:rPr lang="ja-JP" altLang="en-US" sz="2000" dirty="0">
                <a:solidFill>
                  <a:schemeClr val="tx2">
                    <a:lumMod val="50000"/>
                  </a:schemeClr>
                </a:solidFill>
              </a:rPr>
              <a:t>低温保管・保存、高温保管、添加物の使用など</a:t>
            </a:r>
            <a:endParaRPr lang="en-US" altLang="ja-JP" sz="2000" dirty="0">
              <a:solidFill>
                <a:schemeClr val="tx2">
                  <a:lumMod val="50000"/>
                </a:schemeClr>
              </a:solidFill>
            </a:endParaRPr>
          </a:p>
          <a:p>
            <a:pPr>
              <a:spcBef>
                <a:spcPts val="1200"/>
              </a:spcBef>
              <a:defRPr/>
            </a:pPr>
            <a:r>
              <a:rPr lang="en-US" altLang="ja-JP" sz="2800" dirty="0">
                <a:solidFill>
                  <a:srgbClr val="FF0000"/>
                </a:solidFill>
              </a:rPr>
              <a:t>4. </a:t>
            </a:r>
            <a:r>
              <a:rPr lang="ja-JP" altLang="en-US" sz="2800" dirty="0">
                <a:solidFill>
                  <a:srgbClr val="FF0000"/>
                </a:solidFill>
              </a:rPr>
              <a:t>やっつける（汚染除去） </a:t>
            </a:r>
            <a:endParaRPr lang="en-US" altLang="ja-JP" sz="2800" dirty="0">
              <a:solidFill>
                <a:srgbClr val="FF0000"/>
              </a:solidFill>
            </a:endParaRPr>
          </a:p>
          <a:p>
            <a:pPr>
              <a:defRPr/>
            </a:pPr>
            <a:r>
              <a:rPr lang="ja-JP" altLang="en-US" sz="2000" dirty="0"/>
              <a:t>       加熱、除菌・殺菌処理、器具の洗浄・除菌・殺菌</a:t>
            </a:r>
            <a:endParaRPr lang="en-US" altLang="ja-JP" sz="2000" dirty="0"/>
          </a:p>
          <a:p>
            <a:pPr>
              <a:defRPr/>
            </a:pPr>
            <a:r>
              <a:rPr lang="ja-JP" altLang="en-US" sz="2000" dirty="0"/>
              <a:t>　</a:t>
            </a:r>
            <a:r>
              <a:rPr lang="ja-JP" altLang="en-US" sz="2000" dirty="0">
                <a:latin typeface="+mn-ea"/>
                <a:ea typeface="+mn-ea"/>
              </a:rPr>
              <a:t>　</a:t>
            </a:r>
            <a:endParaRPr lang="en-US" altLang="ja-JP" sz="2000" dirty="0"/>
          </a:p>
        </p:txBody>
      </p:sp>
      <p:sp>
        <p:nvSpPr>
          <p:cNvPr id="31749" name="テキスト ボックス 45"/>
          <p:cNvSpPr txBox="1">
            <a:spLocks noChangeArrowheads="1"/>
          </p:cNvSpPr>
          <p:nvPr/>
        </p:nvSpPr>
        <p:spPr bwMode="auto">
          <a:xfrm>
            <a:off x="6418263" y="433070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eaLnBrk="1" hangingPunct="1">
              <a:spcBef>
                <a:spcPct val="0"/>
              </a:spcBef>
              <a:buFontTx/>
              <a:buNone/>
            </a:pPr>
            <a:r>
              <a:rPr lang="ja-JP" altLang="en-US" sz="1800">
                <a:solidFill>
                  <a:schemeClr val="bg1"/>
                </a:solidFill>
              </a:rPr>
              <a:t>作業環境</a:t>
            </a:r>
          </a:p>
        </p:txBody>
      </p:sp>
      <p:sp>
        <p:nvSpPr>
          <p:cNvPr id="31750" name="テキスト ボックス 46"/>
          <p:cNvSpPr txBox="1">
            <a:spLocks noChangeArrowheads="1"/>
          </p:cNvSpPr>
          <p:nvPr/>
        </p:nvSpPr>
        <p:spPr bwMode="auto">
          <a:xfrm>
            <a:off x="6527800" y="3357563"/>
            <a:ext cx="86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eaLnBrk="1" hangingPunct="1">
              <a:spcBef>
                <a:spcPct val="0"/>
              </a:spcBef>
              <a:buFontTx/>
              <a:buNone/>
            </a:pPr>
            <a:r>
              <a:rPr lang="ja-JP" altLang="en-US" sz="1800">
                <a:solidFill>
                  <a:schemeClr val="bg1"/>
                </a:solidFill>
              </a:rPr>
              <a:t>食品の</a:t>
            </a:r>
            <a:endParaRPr lang="en-US" altLang="ja-JP" sz="1800">
              <a:solidFill>
                <a:schemeClr val="bg1"/>
              </a:solidFill>
            </a:endParaRPr>
          </a:p>
          <a:p>
            <a:pPr eaLnBrk="1" hangingPunct="1">
              <a:spcBef>
                <a:spcPct val="0"/>
              </a:spcBef>
              <a:buFontTx/>
              <a:buNone/>
            </a:pPr>
            <a:r>
              <a:rPr lang="ja-JP" altLang="en-US" sz="1800">
                <a:solidFill>
                  <a:schemeClr val="bg1"/>
                </a:solidFill>
              </a:rPr>
              <a:t>取扱い</a:t>
            </a:r>
          </a:p>
        </p:txBody>
      </p:sp>
      <p:pic>
        <p:nvPicPr>
          <p:cNvPr id="31751" name="Picture 6" descr="つけな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1628800"/>
            <a:ext cx="1624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descr="増やす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521" y="3657324"/>
            <a:ext cx="1490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5" descr="殺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800" y="4905164"/>
            <a:ext cx="1582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66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88640"/>
            <a:ext cx="7200900" cy="776307"/>
          </a:xfrm>
        </p:spPr>
        <p:txBody>
          <a:bodyPr>
            <a:normAutofit/>
          </a:bodyPr>
          <a:lstStyle/>
          <a:p>
            <a:r>
              <a:rPr lang="ja-JP" altLang="en-US" u="sng" dirty="0">
                <a:latin typeface="Meiryo UI" panose="020B0604030504040204" pitchFamily="50" charset="-128"/>
                <a:cs typeface="Meiryo UI" panose="020B0604030504040204" pitchFamily="50" charset="-128"/>
              </a:rPr>
              <a:t>生物学的危害要因を抑制するために</a:t>
            </a:r>
            <a:endParaRPr kumimoji="1" lang="ja-JP" u="sng" dirty="0">
              <a:latin typeface="Meiryo UI" panose="020B0604030504040204" pitchFamily="50" charset="-128"/>
              <a:cs typeface="Meiryo UI"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8558412"/>
              </p:ext>
            </p:extLst>
          </p:nvPr>
        </p:nvGraphicFramePr>
        <p:xfrm>
          <a:off x="395536" y="1196752"/>
          <a:ext cx="8424935" cy="4504688"/>
        </p:xfrm>
        <a:graphic>
          <a:graphicData uri="http://schemas.openxmlformats.org/drawingml/2006/table">
            <a:tbl>
              <a:tblPr firstRow="1" bandRow="1">
                <a:tableStyleId>{3B4B98B0-60AC-42C2-AFA5-B58CD77FA1E5}</a:tableStyleId>
              </a:tblPr>
              <a:tblGrid>
                <a:gridCol w="3816423">
                  <a:extLst>
                    <a:ext uri="{9D8B030D-6E8A-4147-A177-3AD203B41FA5}">
                      <a16:colId xmlns:a16="http://schemas.microsoft.com/office/drawing/2014/main" val="4200544063"/>
                    </a:ext>
                  </a:extLst>
                </a:gridCol>
                <a:gridCol w="4608512">
                  <a:extLst>
                    <a:ext uri="{9D8B030D-6E8A-4147-A177-3AD203B41FA5}">
                      <a16:colId xmlns:a16="http://schemas.microsoft.com/office/drawing/2014/main" val="3072974602"/>
                    </a:ext>
                  </a:extLst>
                </a:gridCol>
              </a:tblGrid>
              <a:tr h="697864">
                <a:tc>
                  <a:txBody>
                    <a:bodyPr/>
                    <a:lstStyle/>
                    <a:p>
                      <a:pPr algn="ctr"/>
                      <a:r>
                        <a:rPr kumimoji="1" lang="ja-JP" altLang="en-US" sz="2000" dirty="0"/>
                        <a:t>項　　目</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2000" dirty="0"/>
                        <a:t>内　　容</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67290114"/>
                  </a:ext>
                </a:extLst>
              </a:tr>
              <a:tr h="697864">
                <a:tc>
                  <a:txBody>
                    <a:bodyPr/>
                    <a:lstStyle/>
                    <a:p>
                      <a:r>
                        <a:rPr kumimoji="1" lang="ja-JP" altLang="en-US" sz="2000" b="0" dirty="0">
                          <a:solidFill>
                            <a:schemeClr val="tx1"/>
                          </a:solidFill>
                        </a:rPr>
                        <a:t>危害要因（の挙動・特性）をよく知ること</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a:solidFill>
                            <a:schemeClr val="tx1"/>
                          </a:solidFill>
                        </a:rPr>
                        <a:t>食中毒原因細菌・ウイルス・寄生虫の知識を得て、その特性を知ること</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7707860"/>
                  </a:ext>
                </a:extLst>
              </a:tr>
              <a:tr h="697864">
                <a:tc>
                  <a:txBody>
                    <a:bodyPr/>
                    <a:lstStyle/>
                    <a:p>
                      <a:r>
                        <a:rPr kumimoji="1" lang="ja-JP" altLang="en-US" sz="2000" b="0" dirty="0"/>
                        <a:t>危害要因を見つける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a:t>微生物検査体制の構築と実施</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9006218"/>
                  </a:ext>
                </a:extLst>
              </a:tr>
              <a:tr h="761075">
                <a:tc>
                  <a:txBody>
                    <a:bodyPr/>
                    <a:lstStyle/>
                    <a:p>
                      <a:r>
                        <a:rPr kumimoji="1" lang="ja-JP" altLang="en-US" sz="2000" b="0" dirty="0"/>
                        <a:t>危害要因を混入させない取組み</a:t>
                      </a:r>
                      <a:endParaRPr kumimoji="1" lang="en-US" altLang="ja-JP" sz="2000" b="0" dirty="0"/>
                    </a:p>
                    <a:p>
                      <a:r>
                        <a:rPr kumimoji="1" lang="ja-JP" altLang="en-US" sz="2000" b="0" dirty="0">
                          <a:solidFill>
                            <a:schemeClr val="tx2">
                              <a:lumMod val="50000"/>
                            </a:schemeClr>
                          </a:solidFill>
                        </a:rPr>
                        <a:t>（食中毒予防４原則：つけない）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a:t>「一般的衛生管理プログラム」（汚染防止）</a:t>
                      </a:r>
                      <a:endParaRPr kumimoji="1" lang="en-US" altLang="ja-JP" sz="2000" b="0" dirty="0"/>
                    </a:p>
                    <a:p>
                      <a:r>
                        <a:rPr kumimoji="1" lang="ja-JP" altLang="en-US" sz="2000" b="0" dirty="0"/>
                        <a:t>例えば手洗い、</a:t>
                      </a:r>
                      <a:r>
                        <a:rPr kumimoji="1" lang="en-US" altLang="ja-JP" sz="2000" b="0" dirty="0"/>
                        <a:t>5S</a:t>
                      </a:r>
                      <a:r>
                        <a:rPr kumimoji="1" lang="ja-JP" altLang="en-US" sz="2000" b="0" dirty="0"/>
                        <a:t>の取組みなどの衛生管理</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661744"/>
                  </a:ext>
                </a:extLst>
              </a:tr>
              <a:tr h="697864">
                <a:tc>
                  <a:txBody>
                    <a:bodyPr/>
                    <a:lstStyle/>
                    <a:p>
                      <a:r>
                        <a:rPr kumimoji="1" lang="ja-JP" altLang="en-US" sz="2000" b="0" dirty="0">
                          <a:solidFill>
                            <a:schemeClr val="tx1"/>
                          </a:solidFill>
                        </a:rPr>
                        <a:t>危害要因を増やさない仕組み</a:t>
                      </a:r>
                      <a:endParaRPr kumimoji="1" lang="en-US" altLang="ja-JP" sz="2000" b="0" dirty="0">
                        <a:solidFill>
                          <a:schemeClr val="tx1"/>
                        </a:solidFill>
                      </a:endParaRPr>
                    </a:p>
                    <a:p>
                      <a:r>
                        <a:rPr kumimoji="1" lang="ja-JP" altLang="en-US" sz="2000" b="0" dirty="0">
                          <a:solidFill>
                            <a:schemeClr val="tx2">
                              <a:lumMod val="50000"/>
                            </a:schemeClr>
                          </a:solidFill>
                        </a:rPr>
                        <a:t>（食中毒予防４原則：増やさない）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a:solidFill>
                            <a:schemeClr val="tx1"/>
                          </a:solidFill>
                        </a:rPr>
                        <a:t>温度や時間、処方設計（水分活性や</a:t>
                      </a:r>
                      <a:r>
                        <a:rPr kumimoji="1" lang="en-US" altLang="ja-JP" sz="2000" b="0" dirty="0">
                          <a:solidFill>
                            <a:schemeClr val="tx1"/>
                          </a:solidFill>
                        </a:rPr>
                        <a:t>pH</a:t>
                      </a:r>
                      <a:r>
                        <a:rPr kumimoji="1" lang="ja-JP" altLang="en-US" sz="2000" b="0" dirty="0">
                          <a:solidFill>
                            <a:schemeClr val="tx1"/>
                          </a:solidFill>
                        </a:rPr>
                        <a:t>）などを検討する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481848"/>
                  </a:ext>
                </a:extLst>
              </a:tr>
              <a:tr h="697864">
                <a:tc>
                  <a:txBody>
                    <a:bodyPr/>
                    <a:lstStyle/>
                    <a:p>
                      <a:r>
                        <a:rPr kumimoji="1" lang="ja-JP" altLang="en-US" sz="2000" b="0" dirty="0">
                          <a:solidFill>
                            <a:schemeClr val="tx1"/>
                          </a:solidFill>
                        </a:rPr>
                        <a:t>危害要因を取り除く仕組み</a:t>
                      </a:r>
                      <a:endParaRPr kumimoji="1" lang="en-US" altLang="ja-JP" sz="2000" b="0" dirty="0">
                        <a:solidFill>
                          <a:schemeClr val="tx1"/>
                        </a:solidFill>
                      </a:endParaRPr>
                    </a:p>
                    <a:p>
                      <a:r>
                        <a:rPr kumimoji="1" lang="ja-JP" altLang="en-US" sz="2000" b="0" dirty="0">
                          <a:solidFill>
                            <a:srgbClr val="0000FF"/>
                          </a:solidFill>
                        </a:rPr>
                        <a:t>（食中毒予防４原則：やっつける）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b="0" dirty="0">
                          <a:solidFill>
                            <a:schemeClr val="tx1"/>
                          </a:solidFill>
                        </a:rPr>
                        <a:t>殺菌や洗浄といった積極的方法を用いて微生物危害を取り除く取組みを検討する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455480"/>
                  </a:ext>
                </a:extLst>
              </a:tr>
            </a:tbl>
          </a:graphicData>
        </a:graphic>
      </p:graphicFrame>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14</a:t>
            </a:fld>
            <a:endParaRPr lang="ja-JP" altLang="en-US" dirty="0"/>
          </a:p>
        </p:txBody>
      </p:sp>
    </p:spTree>
    <p:extLst>
      <p:ext uri="{BB962C8B-B14F-4D97-AF65-F5344CB8AC3E}">
        <p14:creationId xmlns:p14="http://schemas.microsoft.com/office/powerpoint/2010/main" val="344627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ja-JP" altLang="en-US" sz="3800" dirty="0"/>
              <a:t>衛生状態を示す指標菌</a:t>
            </a:r>
          </a:p>
        </p:txBody>
      </p:sp>
      <p:sp>
        <p:nvSpPr>
          <p:cNvPr id="10" name="スライド番号プレースホルダー 4"/>
          <p:cNvSpPr>
            <a:spLocks noGrp="1"/>
          </p:cNvSpPr>
          <p:nvPr>
            <p:ph type="sldNum" sz="quarter" idx="10"/>
          </p:nvPr>
        </p:nvSpPr>
        <p:spPr/>
        <p:txBody>
          <a:bodyPr/>
          <a:lstStyle/>
          <a:p>
            <a:fld id="{F98E1615-B180-4BC0-A718-3B3529B68F94}" type="slidenum">
              <a:rPr lang="en-US" altLang="ja-JP"/>
              <a:pPr/>
              <a:t>15</a:t>
            </a:fld>
            <a:endParaRPr lang="en-US" altLang="ja-JP" dirty="0"/>
          </a:p>
        </p:txBody>
      </p:sp>
      <p:sp>
        <p:nvSpPr>
          <p:cNvPr id="87047" name="Text Box 7"/>
          <p:cNvSpPr txBox="1">
            <a:spLocks noChangeArrowheads="1"/>
          </p:cNvSpPr>
          <p:nvPr/>
        </p:nvSpPr>
        <p:spPr bwMode="auto">
          <a:xfrm>
            <a:off x="2516696" y="2100831"/>
            <a:ext cx="5871728"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b="0" dirty="0">
                <a:solidFill>
                  <a:srgbClr val="FF0000"/>
                </a:solidFill>
                <a:latin typeface="Times New Roman" pitchFamily="18" charset="0"/>
              </a:rPr>
              <a:t>菌数が多い・・・</a:t>
            </a:r>
          </a:p>
          <a:p>
            <a:pPr>
              <a:spcBef>
                <a:spcPct val="20000"/>
              </a:spcBef>
            </a:pPr>
            <a:r>
              <a:rPr lang="ja-JP" altLang="en-US" sz="2400" b="0" dirty="0">
                <a:latin typeface="Times New Roman" pitchFamily="18" charset="0"/>
              </a:rPr>
              <a:t>食品を腐敗させる細菌が多い・・・となれば病原性細菌も　潜んでいる可能性がある</a:t>
            </a:r>
          </a:p>
        </p:txBody>
      </p:sp>
      <p:sp>
        <p:nvSpPr>
          <p:cNvPr id="87048" name="Text Box 8"/>
          <p:cNvSpPr txBox="1">
            <a:spLocks noChangeArrowheads="1"/>
          </p:cNvSpPr>
          <p:nvPr/>
        </p:nvSpPr>
        <p:spPr bwMode="auto">
          <a:xfrm>
            <a:off x="2627785" y="5291191"/>
            <a:ext cx="561657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b="0" dirty="0">
                <a:solidFill>
                  <a:srgbClr val="FF0000"/>
                </a:solidFill>
                <a:latin typeface="Times New Roman" pitchFamily="18" charset="0"/>
              </a:rPr>
              <a:t>菌が検出されたら・・・</a:t>
            </a:r>
          </a:p>
          <a:p>
            <a:pPr>
              <a:spcBef>
                <a:spcPct val="50000"/>
              </a:spcBef>
            </a:pPr>
            <a:r>
              <a:rPr lang="ja-JP" altLang="en-US" sz="2400" b="0" dirty="0">
                <a:latin typeface="Times New Roman" pitchFamily="18" charset="0"/>
              </a:rPr>
              <a:t>食品の糞便（由来）による汚染・・・食品の衛生管理状態に決定的な問題がある</a:t>
            </a:r>
          </a:p>
        </p:txBody>
      </p:sp>
      <p:sp>
        <p:nvSpPr>
          <p:cNvPr id="87049" name="AutoShape 9"/>
          <p:cNvSpPr>
            <a:spLocks noChangeArrowheads="1"/>
          </p:cNvSpPr>
          <p:nvPr/>
        </p:nvSpPr>
        <p:spPr bwMode="auto">
          <a:xfrm>
            <a:off x="4751387" y="2003358"/>
            <a:ext cx="288925" cy="468312"/>
          </a:xfrm>
          <a:prstGeom prst="downArrow">
            <a:avLst>
              <a:gd name="adj1" fmla="val 50000"/>
              <a:gd name="adj2" fmla="val 40522"/>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87051" name="AutoShape 11"/>
          <p:cNvSpPr>
            <a:spLocks noChangeArrowheads="1"/>
          </p:cNvSpPr>
          <p:nvPr/>
        </p:nvSpPr>
        <p:spPr bwMode="auto">
          <a:xfrm>
            <a:off x="4895849" y="4678416"/>
            <a:ext cx="288925" cy="612775"/>
          </a:xfrm>
          <a:prstGeom prst="downArrow">
            <a:avLst>
              <a:gd name="adj1" fmla="val 50000"/>
              <a:gd name="adj2" fmla="val 53022"/>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87052" name="AutoShape 12"/>
          <p:cNvSpPr>
            <a:spLocks noChangeArrowheads="1"/>
          </p:cNvSpPr>
          <p:nvPr/>
        </p:nvSpPr>
        <p:spPr bwMode="auto">
          <a:xfrm>
            <a:off x="476875" y="1066234"/>
            <a:ext cx="8208962" cy="90011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400" b="0" dirty="0"/>
              <a:t>一般細菌数：　　汚染の程度を示す最も代表的な指標</a:t>
            </a:r>
          </a:p>
          <a:p>
            <a:r>
              <a:rPr lang="ja-JP" altLang="en-US" sz="2400" b="0" dirty="0"/>
              <a:t>　（生菌数）　　　食品中に生存している細菌数を検査</a:t>
            </a:r>
          </a:p>
        </p:txBody>
      </p:sp>
      <p:sp>
        <p:nvSpPr>
          <p:cNvPr id="87053" name="AutoShape 13"/>
          <p:cNvSpPr>
            <a:spLocks noChangeArrowheads="1"/>
          </p:cNvSpPr>
          <p:nvPr/>
        </p:nvSpPr>
        <p:spPr bwMode="auto">
          <a:xfrm>
            <a:off x="559893" y="3732474"/>
            <a:ext cx="8135937" cy="1189038"/>
          </a:xfrm>
          <a:prstGeom prst="roundRect">
            <a:avLst>
              <a:gd name="adj" fmla="val 16667"/>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400" b="0"/>
              <a:t>　大腸菌群</a:t>
            </a:r>
          </a:p>
          <a:p>
            <a:r>
              <a:rPr lang="ja-JP" altLang="en-US" sz="2400" b="0"/>
              <a:t>糞便系大腸菌群：</a:t>
            </a:r>
          </a:p>
          <a:p>
            <a:r>
              <a:rPr lang="ja-JP" altLang="en-US" sz="2400" b="0"/>
              <a:t>　　大腸菌</a:t>
            </a:r>
            <a:endParaRPr lang="ja-JP" altLang="en-US" sz="2400"/>
          </a:p>
        </p:txBody>
      </p:sp>
      <p:sp>
        <p:nvSpPr>
          <p:cNvPr id="87044" name="Text Box 4"/>
          <p:cNvSpPr txBox="1">
            <a:spLocks noChangeArrowheads="1"/>
          </p:cNvSpPr>
          <p:nvPr/>
        </p:nvSpPr>
        <p:spPr bwMode="auto">
          <a:xfrm>
            <a:off x="3059113" y="4005263"/>
            <a:ext cx="5616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0" dirty="0">
                <a:latin typeface="Times New Roman" pitchFamily="18" charset="0"/>
              </a:rPr>
              <a:t>食中毒（や経口感染症）の多くはヒトや動物の腸管内に生息している微生物が原因　</a:t>
            </a:r>
          </a:p>
        </p:txBody>
      </p:sp>
    </p:spTree>
    <p:extLst>
      <p:ext uri="{BB962C8B-B14F-4D97-AF65-F5344CB8AC3E}">
        <p14:creationId xmlns:p14="http://schemas.microsoft.com/office/powerpoint/2010/main" val="32694686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457200" y="274638"/>
            <a:ext cx="8229600" cy="778098"/>
          </a:xfrm>
          <a:noFill/>
          <a:ln/>
        </p:spPr>
        <p:txBody>
          <a:bodyPr anchor="b">
            <a:normAutofit fontScale="90000"/>
          </a:bodyPr>
          <a:lstStyle/>
          <a:p>
            <a:pPr algn="l"/>
            <a:r>
              <a:rPr lang="ja-JP" altLang="en-US" sz="2500" b="1" dirty="0">
                <a:latin typeface="+mn-ea"/>
                <a:ea typeface="+mn-ea"/>
              </a:rPr>
              <a:t>規格基準等における</a:t>
            </a:r>
            <a:br>
              <a:rPr lang="ja-JP" altLang="en-US" sz="2500" b="1" dirty="0">
                <a:latin typeface="+mn-ea"/>
                <a:ea typeface="+mn-ea"/>
              </a:rPr>
            </a:br>
            <a:r>
              <a:rPr lang="ja-JP" altLang="en-US" sz="2500" b="1" dirty="0">
                <a:latin typeface="+mn-ea"/>
                <a:ea typeface="+mn-ea"/>
              </a:rPr>
              <a:t>大腸菌群・糞便系大腸菌群・大腸菌</a:t>
            </a:r>
            <a:r>
              <a:rPr lang="en-US" altLang="ja-JP" sz="2500" b="1" dirty="0">
                <a:latin typeface="+mn-ea"/>
                <a:ea typeface="+mn-ea"/>
              </a:rPr>
              <a:t>(E.coli)</a:t>
            </a:r>
            <a:r>
              <a:rPr lang="ja-JP" altLang="en-US" sz="2500" b="1" dirty="0">
                <a:latin typeface="+mn-ea"/>
                <a:ea typeface="+mn-ea"/>
              </a:rPr>
              <a:t>の位置付け</a:t>
            </a:r>
          </a:p>
        </p:txBody>
      </p:sp>
      <p:sp>
        <p:nvSpPr>
          <p:cNvPr id="5" name="スライド番号プレースホルダー 5"/>
          <p:cNvSpPr>
            <a:spLocks noGrp="1"/>
          </p:cNvSpPr>
          <p:nvPr>
            <p:ph type="sldNum" sz="quarter" idx="10"/>
          </p:nvPr>
        </p:nvSpPr>
        <p:spPr/>
        <p:txBody>
          <a:bodyPr/>
          <a:lstStyle/>
          <a:p>
            <a:fld id="{3E221BE0-4CD9-42F3-BF4A-95146BEFDD7A}" type="slidenum">
              <a:rPr lang="en-US" altLang="ja-JP"/>
              <a:pPr/>
              <a:t>16</a:t>
            </a:fld>
            <a:endParaRPr lang="en-US" altLang="ja-JP"/>
          </a:p>
        </p:txBody>
      </p:sp>
      <p:pic>
        <p:nvPicPr>
          <p:cNvPr id="8807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8964613"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テキスト ボックス 1"/>
          <p:cNvSpPr txBox="1"/>
          <p:nvPr/>
        </p:nvSpPr>
        <p:spPr>
          <a:xfrm>
            <a:off x="7740352" y="5229780"/>
            <a:ext cx="720080" cy="215444"/>
          </a:xfrm>
          <a:prstGeom prst="rect">
            <a:avLst/>
          </a:prstGeom>
          <a:solidFill>
            <a:schemeClr val="bg1"/>
          </a:solidFill>
        </p:spPr>
        <p:txBody>
          <a:bodyPr wrap="square" lIns="0" tIns="0" rIns="0" bIns="0" rtlCol="0">
            <a:spAutoFit/>
          </a:bodyPr>
          <a:lstStyle/>
          <a:p>
            <a:r>
              <a:rPr kumimoji="1" lang="ja-JP" altLang="en-US" sz="1400" dirty="0">
                <a:latin typeface="HGPｺﾞｼｯｸE" panose="020B0900000000000000" pitchFamily="50" charset="-128"/>
                <a:ea typeface="HGPｺﾞｼｯｸE" panose="020B0900000000000000" pitchFamily="50" charset="-128"/>
              </a:rPr>
              <a:t>ｸﾘｰﾑ</a:t>
            </a:r>
          </a:p>
        </p:txBody>
      </p:sp>
      <p:sp>
        <p:nvSpPr>
          <p:cNvPr id="3" name="テキスト ボックス 2"/>
          <p:cNvSpPr txBox="1"/>
          <p:nvPr/>
        </p:nvSpPr>
        <p:spPr>
          <a:xfrm>
            <a:off x="467544" y="6237312"/>
            <a:ext cx="8352928" cy="461665"/>
          </a:xfrm>
          <a:prstGeom prst="rect">
            <a:avLst/>
          </a:prstGeom>
          <a:noFill/>
        </p:spPr>
        <p:txBody>
          <a:bodyPr wrap="square" rtlCol="0">
            <a:spAutoFit/>
          </a:bodyPr>
          <a:lstStyle/>
          <a:p>
            <a:r>
              <a:rPr kumimoji="1" lang="ja-JP" altLang="en-US" sz="1200" dirty="0"/>
              <a:t>図中の基準値は</a:t>
            </a:r>
            <a:r>
              <a:rPr kumimoji="1" lang="en-US" altLang="ja-JP" sz="1200" dirty="0"/>
              <a:t>『</a:t>
            </a:r>
            <a:r>
              <a:rPr kumimoji="1" lang="ja-JP" altLang="en-US" sz="1200" dirty="0"/>
              <a:t>食品、添加物等の規格基準</a:t>
            </a:r>
            <a:r>
              <a:rPr kumimoji="1" lang="en-US" altLang="ja-JP" sz="1200" dirty="0"/>
              <a:t>』</a:t>
            </a:r>
            <a:r>
              <a:rPr kumimoji="1" lang="ja-JP" altLang="en-US" sz="1200" dirty="0" err="1"/>
              <a:t>、</a:t>
            </a:r>
            <a:r>
              <a:rPr kumimoji="1" lang="en-US" altLang="ja-JP" sz="1200" dirty="0"/>
              <a:t>『</a:t>
            </a:r>
            <a:r>
              <a:rPr kumimoji="1" lang="ja-JP" altLang="en-US" sz="1200" dirty="0"/>
              <a:t>乳及び乳製品の成分規格等に関する省令</a:t>
            </a:r>
            <a:r>
              <a:rPr kumimoji="1" lang="en-US" altLang="ja-JP" sz="1200" dirty="0"/>
              <a:t>』</a:t>
            </a:r>
            <a:r>
              <a:rPr kumimoji="1" lang="ja-JP" altLang="en-US" sz="1200" dirty="0" err="1"/>
              <a:t>、</a:t>
            </a:r>
            <a:r>
              <a:rPr kumimoji="1" lang="en-US" altLang="ja-JP" sz="1200" dirty="0"/>
              <a:t>『</a:t>
            </a:r>
            <a:r>
              <a:rPr kumimoji="1" lang="ja-JP" altLang="en-US" sz="1200" dirty="0"/>
              <a:t>弁当及びそう</a:t>
            </a:r>
            <a:r>
              <a:rPr kumimoji="1" lang="ja-JP" altLang="en-US" sz="1200" dirty="0" err="1"/>
              <a:t>ざいの</a:t>
            </a:r>
            <a:r>
              <a:rPr kumimoji="1" lang="ja-JP" altLang="en-US" sz="1200" dirty="0"/>
              <a:t>衛生規範</a:t>
            </a:r>
            <a:r>
              <a:rPr kumimoji="1" lang="en-US" altLang="ja-JP" sz="1200" dirty="0"/>
              <a:t>』</a:t>
            </a:r>
            <a:r>
              <a:rPr kumimoji="1" lang="ja-JP" altLang="en-US" sz="1200" dirty="0" err="1"/>
              <a:t>、</a:t>
            </a:r>
            <a:r>
              <a:rPr kumimoji="1" lang="en-US" altLang="ja-JP" sz="1200" dirty="0"/>
              <a:t>『</a:t>
            </a:r>
            <a:r>
              <a:rPr kumimoji="1" lang="ja-JP" altLang="en-US" sz="1200" dirty="0"/>
              <a:t>洋生菓子の衛生規範</a:t>
            </a:r>
            <a:r>
              <a:rPr kumimoji="1" lang="en-US" altLang="ja-JP" sz="1200" dirty="0"/>
              <a:t>』</a:t>
            </a:r>
            <a:r>
              <a:rPr kumimoji="1" lang="ja-JP" altLang="en-US" sz="1200" dirty="0" err="1"/>
              <a:t>、</a:t>
            </a:r>
            <a:r>
              <a:rPr kumimoji="1" lang="en-US" altLang="ja-JP" sz="1200" dirty="0"/>
              <a:t>『</a:t>
            </a:r>
            <a:r>
              <a:rPr kumimoji="1" lang="ja-JP" altLang="en-US" sz="1200" dirty="0"/>
              <a:t>生めん類の衛生規範</a:t>
            </a:r>
            <a:r>
              <a:rPr kumimoji="1" lang="en-US" altLang="ja-JP" sz="1200" dirty="0"/>
              <a:t>』</a:t>
            </a:r>
            <a:r>
              <a:rPr kumimoji="1" lang="ja-JP" altLang="en-US" sz="1200" dirty="0"/>
              <a:t>から抜粋したものです（</a:t>
            </a:r>
            <a:r>
              <a:rPr kumimoji="1" lang="en-US" altLang="ja-JP" sz="1200" dirty="0" err="1"/>
              <a:t>Wafoo</a:t>
            </a:r>
            <a:r>
              <a:rPr kumimoji="1" lang="ja-JP" altLang="en-US" sz="1200" dirty="0"/>
              <a:t>ﾈｯﾄ</a:t>
            </a:r>
            <a:r>
              <a:rPr kumimoji="1" lang="en-US" altLang="ja-JP" sz="1200" dirty="0"/>
              <a:t>HP</a:t>
            </a:r>
            <a:r>
              <a:rPr kumimoji="1" lang="ja-JP" altLang="en-US" sz="1200" dirty="0"/>
              <a:t>）</a:t>
            </a:r>
          </a:p>
        </p:txBody>
      </p:sp>
      <p:sp>
        <p:nvSpPr>
          <p:cNvPr id="4" name="テキスト ボックス 3">
            <a:extLst>
              <a:ext uri="{FF2B5EF4-FFF2-40B4-BE49-F238E27FC236}">
                <a16:creationId xmlns:a16="http://schemas.microsoft.com/office/drawing/2014/main" id="{1A9275DA-12E2-4939-A1F1-61CE9B961514}"/>
              </a:ext>
            </a:extLst>
          </p:cNvPr>
          <p:cNvSpPr txBox="1"/>
          <p:nvPr/>
        </p:nvSpPr>
        <p:spPr>
          <a:xfrm>
            <a:off x="4618143" y="130622"/>
            <a:ext cx="4238661" cy="523220"/>
          </a:xfrm>
          <a:prstGeom prst="rect">
            <a:avLst/>
          </a:prstGeom>
          <a:solidFill>
            <a:srgbClr val="FFFF00"/>
          </a:solidFill>
          <a:ln w="38100">
            <a:solidFill>
              <a:schemeClr val="tx1"/>
            </a:solidFill>
          </a:ln>
        </p:spPr>
        <p:txBody>
          <a:bodyPr wrap="none" rtlCol="0">
            <a:spAutoFit/>
          </a:bodyPr>
          <a:lstStyle/>
          <a:p>
            <a:r>
              <a:rPr kumimoji="1" lang="ja-JP" altLang="en-US" sz="2800" dirty="0"/>
              <a:t>コンプライアンスリスクの例</a:t>
            </a:r>
          </a:p>
        </p:txBody>
      </p:sp>
    </p:spTree>
    <p:extLst>
      <p:ext uri="{BB962C8B-B14F-4D97-AF65-F5344CB8AC3E}">
        <p14:creationId xmlns:p14="http://schemas.microsoft.com/office/powerpoint/2010/main" val="4153014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436184" y="183605"/>
            <a:ext cx="8471288" cy="551004"/>
          </a:xfrm>
        </p:spPr>
        <p:txBody>
          <a:bodyPr anchor="t">
            <a:normAutofit fontScale="90000"/>
          </a:bodyPr>
          <a:lstStyle/>
          <a:p>
            <a:r>
              <a:rPr kumimoji="0" lang="ja-JP" altLang="en-US" sz="3200" dirty="0">
                <a:latin typeface="+mn-ea"/>
                <a:ea typeface="+mn-ea"/>
              </a:rPr>
              <a:t>食品における生物学的危害要因制御方法のあらまし</a:t>
            </a:r>
          </a:p>
        </p:txBody>
      </p:sp>
      <p:sp>
        <p:nvSpPr>
          <p:cNvPr id="4" name="スライド番号プレースホルダー 3"/>
          <p:cNvSpPr>
            <a:spLocks noGrp="1"/>
          </p:cNvSpPr>
          <p:nvPr>
            <p:ph type="sldNum" sz="quarter" idx="11"/>
          </p:nvPr>
        </p:nvSpPr>
        <p:spPr>
          <a:xfrm>
            <a:off x="7027188" y="6525344"/>
            <a:ext cx="2133600" cy="296118"/>
          </a:xfrm>
        </p:spPr>
        <p:txBody>
          <a:bodyPr/>
          <a:lstStyle/>
          <a:p>
            <a:pPr>
              <a:defRPr/>
            </a:pPr>
            <a:fld id="{7F6AC34A-9A51-4D8F-97A8-B86AA2B45FC5}" type="slidenum">
              <a:rPr lang="en-US" altLang="ja-JP" smtClean="0"/>
              <a:pPr>
                <a:defRPr/>
              </a:pPr>
              <a:t>17</a:t>
            </a:fld>
            <a:endParaRPr lang="en-US" altLang="ja-JP" dirty="0"/>
          </a:p>
        </p:txBody>
      </p:sp>
      <p:sp>
        <p:nvSpPr>
          <p:cNvPr id="533508" name="Text Box 4"/>
          <p:cNvSpPr txBox="1">
            <a:spLocks noChangeArrowheads="1"/>
          </p:cNvSpPr>
          <p:nvPr/>
        </p:nvSpPr>
        <p:spPr bwMode="auto">
          <a:xfrm>
            <a:off x="229468" y="895639"/>
            <a:ext cx="501728" cy="5256584"/>
          </a:xfrm>
          <a:prstGeom prst="rect">
            <a:avLst/>
          </a:prstGeom>
          <a:solidFill>
            <a:srgbClr val="FFE161"/>
          </a:solidFill>
          <a:ln w="9525">
            <a:noFill/>
            <a:miter lim="800000"/>
            <a:headEnd/>
            <a:tailEnd/>
          </a:ln>
          <a:effectLst/>
          <a:scene3d>
            <a:camera prst="orthographicFront"/>
            <a:lightRig rig="threePt" dir="t"/>
          </a:scene3d>
          <a:sp3d>
            <a:bevelT/>
          </a:sp3d>
        </p:spPr>
        <p:txBody>
          <a:bodyPr vert="eaVert"/>
          <a:lstStyle/>
          <a:p>
            <a:pPr algn="ctr" eaLnBrk="0" hangingPunct="0">
              <a:lnSpc>
                <a:spcPct val="85000"/>
              </a:lnSpc>
            </a:pPr>
            <a:r>
              <a:rPr kumimoji="0" lang="ja-JP" altLang="en-US" sz="2400" dirty="0">
                <a:latin typeface="+mn-ea"/>
                <a:ea typeface="+mn-ea"/>
              </a:rPr>
              <a:t>微   生   物   制   御   方   法</a:t>
            </a:r>
          </a:p>
        </p:txBody>
      </p:sp>
      <p:grpSp>
        <p:nvGrpSpPr>
          <p:cNvPr id="533509" name="Group 5"/>
          <p:cNvGrpSpPr>
            <a:grpSpLocks/>
          </p:cNvGrpSpPr>
          <p:nvPr/>
        </p:nvGrpSpPr>
        <p:grpSpPr bwMode="auto">
          <a:xfrm>
            <a:off x="988251" y="2843535"/>
            <a:ext cx="7894920" cy="1940560"/>
            <a:chOff x="2665" y="4966"/>
            <a:chExt cx="12431" cy="3056"/>
          </a:xfrm>
        </p:grpSpPr>
        <p:sp>
          <p:nvSpPr>
            <p:cNvPr id="533510" name="Text Box 6"/>
            <p:cNvSpPr txBox="1">
              <a:spLocks noChangeArrowheads="1"/>
            </p:cNvSpPr>
            <p:nvPr/>
          </p:nvSpPr>
          <p:spPr bwMode="auto">
            <a:xfrm>
              <a:off x="2665" y="6250"/>
              <a:ext cx="2646" cy="739"/>
            </a:xfrm>
            <a:prstGeom prst="rect">
              <a:avLst/>
            </a:prstGeom>
            <a:solidFill>
              <a:srgbClr val="99FFCC"/>
            </a:solidFill>
            <a:ln w="9525">
              <a:noFill/>
              <a:miter lim="800000"/>
              <a:headEnd/>
              <a:tailEnd/>
            </a:ln>
            <a:scene3d>
              <a:camera prst="orthographicFront"/>
              <a:lightRig rig="threePt" dir="t"/>
            </a:scene3d>
            <a:sp3d>
              <a:bevelT/>
            </a:sp3d>
          </p:spPr>
          <p:txBody>
            <a:bodyPr lIns="54000" tIns="27720" rIns="54000" bIns="27720"/>
            <a:lstStyle/>
            <a:p>
              <a:pPr eaLnBrk="0" hangingPunct="0"/>
              <a:r>
                <a:rPr kumimoji="0" lang="ja-JP" altLang="en-US" sz="2400" dirty="0">
                  <a:latin typeface="+mn-ea"/>
                  <a:ea typeface="+mn-ea"/>
                </a:rPr>
                <a:t>抑制（静菌）</a:t>
              </a:r>
            </a:p>
          </p:txBody>
        </p:sp>
        <p:grpSp>
          <p:nvGrpSpPr>
            <p:cNvPr id="533511" name="Group 7"/>
            <p:cNvGrpSpPr>
              <a:grpSpLocks/>
            </p:cNvGrpSpPr>
            <p:nvPr/>
          </p:nvGrpSpPr>
          <p:grpSpPr bwMode="auto">
            <a:xfrm>
              <a:off x="5958" y="5088"/>
              <a:ext cx="9138" cy="2462"/>
              <a:chOff x="5958" y="5088"/>
              <a:chExt cx="9138" cy="2462"/>
            </a:xfrm>
          </p:grpSpPr>
          <p:sp>
            <p:nvSpPr>
              <p:cNvPr id="533512" name="Text Box 8"/>
              <p:cNvSpPr txBox="1">
                <a:spLocks noChangeArrowheads="1"/>
              </p:cNvSpPr>
              <p:nvPr/>
            </p:nvSpPr>
            <p:spPr bwMode="auto">
              <a:xfrm>
                <a:off x="6044" y="5088"/>
                <a:ext cx="4641"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低温保持（冷蔵、冷凍）</a:t>
                </a:r>
              </a:p>
            </p:txBody>
          </p:sp>
          <p:sp>
            <p:nvSpPr>
              <p:cNvPr id="533513" name="Text Box 9"/>
              <p:cNvSpPr txBox="1">
                <a:spLocks noChangeArrowheads="1"/>
              </p:cNvSpPr>
              <p:nvPr/>
            </p:nvSpPr>
            <p:spPr bwMode="auto">
              <a:xfrm>
                <a:off x="6044" y="5736"/>
                <a:ext cx="7563"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酸素除去（真空、脱酸素剤、ガス置換）</a:t>
                </a:r>
              </a:p>
            </p:txBody>
          </p:sp>
          <p:sp>
            <p:nvSpPr>
              <p:cNvPr id="533514" name="Text Box 10"/>
              <p:cNvSpPr txBox="1">
                <a:spLocks noChangeArrowheads="1"/>
              </p:cNvSpPr>
              <p:nvPr/>
            </p:nvSpPr>
            <p:spPr bwMode="auto">
              <a:xfrm>
                <a:off x="5958" y="6338"/>
                <a:ext cx="9101" cy="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b="1" dirty="0">
                    <a:solidFill>
                      <a:srgbClr val="FF0000"/>
                    </a:solidFill>
                    <a:latin typeface="+mn-ea"/>
                    <a:ea typeface="+mn-ea"/>
                  </a:rPr>
                  <a:t>水分活性低下</a:t>
                </a:r>
                <a:r>
                  <a:rPr kumimoji="0" lang="ja-JP" altLang="en-US" sz="2200" dirty="0">
                    <a:latin typeface="+mn-ea"/>
                    <a:ea typeface="+mn-ea"/>
                  </a:rPr>
                  <a:t>（乾燥、濃縮、食塩、糖の添加）</a:t>
                </a:r>
                <a:endParaRPr kumimoji="0" lang="en-US" altLang="ja-JP" sz="2200" dirty="0">
                  <a:latin typeface="+mn-ea"/>
                  <a:ea typeface="+mn-ea"/>
                </a:endParaRPr>
              </a:p>
              <a:p>
                <a:pPr algn="just" eaLnBrk="0" hangingPunct="0"/>
                <a:endParaRPr kumimoji="0" lang="ja-JP" altLang="en-US" sz="2200" dirty="0">
                  <a:latin typeface="+mn-ea"/>
                  <a:ea typeface="+mn-ea"/>
                </a:endParaRPr>
              </a:p>
            </p:txBody>
          </p:sp>
          <p:sp>
            <p:nvSpPr>
              <p:cNvPr id="533515" name="Text Box 11"/>
              <p:cNvSpPr txBox="1">
                <a:spLocks noChangeArrowheads="1"/>
              </p:cNvSpPr>
              <p:nvPr/>
            </p:nvSpPr>
            <p:spPr bwMode="auto">
              <a:xfrm>
                <a:off x="6044" y="6986"/>
                <a:ext cx="9052"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b="1" dirty="0">
                    <a:solidFill>
                      <a:srgbClr val="FF0000"/>
                    </a:solidFill>
                    <a:latin typeface="+mn-ea"/>
                    <a:ea typeface="+mn-ea"/>
                  </a:rPr>
                  <a:t>添加物</a:t>
                </a:r>
                <a:r>
                  <a:rPr kumimoji="0" lang="ja-JP" altLang="en-US" sz="2200" dirty="0">
                    <a:latin typeface="+mn-ea"/>
                    <a:ea typeface="+mn-ea"/>
                  </a:rPr>
                  <a:t>（アルコール、保存料）</a:t>
                </a:r>
              </a:p>
            </p:txBody>
          </p:sp>
        </p:grpSp>
        <p:sp>
          <p:nvSpPr>
            <p:cNvPr id="533516" name="AutoShape 12"/>
            <p:cNvSpPr>
              <a:spLocks/>
            </p:cNvSpPr>
            <p:nvPr/>
          </p:nvSpPr>
          <p:spPr bwMode="auto">
            <a:xfrm>
              <a:off x="5502" y="4966"/>
              <a:ext cx="179" cy="3056"/>
            </a:xfrm>
            <a:prstGeom prst="leftBracket">
              <a:avLst>
                <a:gd name="adj" fmla="val 64366"/>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grpSp>
      <p:grpSp>
        <p:nvGrpSpPr>
          <p:cNvPr id="533517" name="Group 13"/>
          <p:cNvGrpSpPr>
            <a:grpSpLocks/>
          </p:cNvGrpSpPr>
          <p:nvPr/>
        </p:nvGrpSpPr>
        <p:grpSpPr bwMode="auto">
          <a:xfrm>
            <a:off x="988251" y="4941168"/>
            <a:ext cx="4408225" cy="1139825"/>
            <a:chOff x="2665" y="8198"/>
            <a:chExt cx="6941" cy="1795"/>
          </a:xfrm>
        </p:grpSpPr>
        <p:grpSp>
          <p:nvGrpSpPr>
            <p:cNvPr id="533518" name="Group 14"/>
            <p:cNvGrpSpPr>
              <a:grpSpLocks/>
            </p:cNvGrpSpPr>
            <p:nvPr/>
          </p:nvGrpSpPr>
          <p:grpSpPr bwMode="auto">
            <a:xfrm>
              <a:off x="6044" y="8198"/>
              <a:ext cx="3562" cy="1795"/>
              <a:chOff x="6608" y="8198"/>
              <a:chExt cx="3562" cy="1795"/>
            </a:xfrm>
          </p:grpSpPr>
          <p:sp>
            <p:nvSpPr>
              <p:cNvPr id="533519" name="Text Box 15"/>
              <p:cNvSpPr txBox="1">
                <a:spLocks noChangeArrowheads="1"/>
              </p:cNvSpPr>
              <p:nvPr/>
            </p:nvSpPr>
            <p:spPr bwMode="auto">
              <a:xfrm>
                <a:off x="6608" y="8198"/>
                <a:ext cx="1481"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a:latin typeface="+mn-ea"/>
                    <a:ea typeface="+mn-ea"/>
                  </a:rPr>
                  <a:t>包装</a:t>
                </a:r>
              </a:p>
            </p:txBody>
          </p:sp>
          <p:sp>
            <p:nvSpPr>
              <p:cNvPr id="533520" name="Text Box 16"/>
              <p:cNvSpPr txBox="1">
                <a:spLocks noChangeArrowheads="1"/>
              </p:cNvSpPr>
              <p:nvPr/>
            </p:nvSpPr>
            <p:spPr bwMode="auto">
              <a:xfrm>
                <a:off x="6608" y="8812"/>
                <a:ext cx="2421"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a:latin typeface="+mn-ea"/>
                    <a:ea typeface="+mn-ea"/>
                  </a:rPr>
                  <a:t>コーティング</a:t>
                </a:r>
              </a:p>
            </p:txBody>
          </p:sp>
          <p:sp>
            <p:nvSpPr>
              <p:cNvPr id="533521" name="Text Box 17"/>
              <p:cNvSpPr txBox="1">
                <a:spLocks noChangeArrowheads="1"/>
              </p:cNvSpPr>
              <p:nvPr/>
            </p:nvSpPr>
            <p:spPr bwMode="auto">
              <a:xfrm>
                <a:off x="6608" y="9429"/>
                <a:ext cx="3562"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a:latin typeface="+mn-ea"/>
                    <a:ea typeface="+mn-ea"/>
                  </a:rPr>
                  <a:t>クリーンルーム</a:t>
                </a:r>
              </a:p>
            </p:txBody>
          </p:sp>
        </p:grpSp>
        <p:sp>
          <p:nvSpPr>
            <p:cNvPr id="533522" name="Text Box 18"/>
            <p:cNvSpPr txBox="1">
              <a:spLocks noChangeArrowheads="1"/>
            </p:cNvSpPr>
            <p:nvPr/>
          </p:nvSpPr>
          <p:spPr bwMode="auto">
            <a:xfrm>
              <a:off x="2665" y="8722"/>
              <a:ext cx="2646" cy="739"/>
            </a:xfrm>
            <a:prstGeom prst="rect">
              <a:avLst/>
            </a:prstGeom>
            <a:solidFill>
              <a:srgbClr val="99CCFF"/>
            </a:solidFill>
            <a:ln w="9525">
              <a:noFill/>
              <a:miter lim="800000"/>
              <a:headEnd/>
              <a:tailEnd/>
            </a:ln>
            <a:scene3d>
              <a:camera prst="orthographicFront"/>
              <a:lightRig rig="threePt" dir="t"/>
            </a:scene3d>
            <a:sp3d>
              <a:bevelT/>
            </a:sp3d>
          </p:spPr>
          <p:txBody>
            <a:bodyPr lIns="54000" tIns="27720" rIns="54000" bIns="27720"/>
            <a:lstStyle/>
            <a:p>
              <a:pPr eaLnBrk="0" hangingPunct="0"/>
              <a:r>
                <a:rPr kumimoji="0" lang="ja-JP" altLang="en-US" sz="2400" dirty="0">
                  <a:latin typeface="+mn-ea"/>
                  <a:ea typeface="+mn-ea"/>
                </a:rPr>
                <a:t>遮  断</a:t>
              </a:r>
            </a:p>
          </p:txBody>
        </p:sp>
        <p:sp>
          <p:nvSpPr>
            <p:cNvPr id="533523" name="AutoShape 19"/>
            <p:cNvSpPr>
              <a:spLocks/>
            </p:cNvSpPr>
            <p:nvPr/>
          </p:nvSpPr>
          <p:spPr bwMode="auto">
            <a:xfrm>
              <a:off x="5544" y="8409"/>
              <a:ext cx="297" cy="1377"/>
            </a:xfrm>
            <a:prstGeom prst="leftBracket">
              <a:avLst>
                <a:gd name="adj" fmla="val 38636"/>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grpSp>
      <p:grpSp>
        <p:nvGrpSpPr>
          <p:cNvPr id="533524" name="Group 20"/>
          <p:cNvGrpSpPr>
            <a:grpSpLocks/>
          </p:cNvGrpSpPr>
          <p:nvPr/>
        </p:nvGrpSpPr>
        <p:grpSpPr bwMode="auto">
          <a:xfrm>
            <a:off x="988251" y="1041088"/>
            <a:ext cx="5936909" cy="1804670"/>
            <a:chOff x="2665" y="2038"/>
            <a:chExt cx="9348" cy="2842"/>
          </a:xfrm>
        </p:grpSpPr>
        <p:sp>
          <p:nvSpPr>
            <p:cNvPr id="533525" name="AutoShape 21"/>
            <p:cNvSpPr>
              <a:spLocks/>
            </p:cNvSpPr>
            <p:nvPr/>
          </p:nvSpPr>
          <p:spPr bwMode="auto">
            <a:xfrm>
              <a:off x="5507" y="2243"/>
              <a:ext cx="297" cy="2549"/>
            </a:xfrm>
            <a:prstGeom prst="leftBracket">
              <a:avLst>
                <a:gd name="adj" fmla="val 71521"/>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sp>
          <p:nvSpPr>
            <p:cNvPr id="533526" name="Text Box 22"/>
            <p:cNvSpPr txBox="1">
              <a:spLocks noChangeArrowheads="1"/>
            </p:cNvSpPr>
            <p:nvPr/>
          </p:nvSpPr>
          <p:spPr bwMode="auto">
            <a:xfrm>
              <a:off x="2665" y="3178"/>
              <a:ext cx="2646" cy="739"/>
            </a:xfrm>
            <a:prstGeom prst="rect">
              <a:avLst/>
            </a:prstGeom>
            <a:solidFill>
              <a:srgbClr val="FFCCFF"/>
            </a:solidFill>
            <a:ln w="9525">
              <a:noFill/>
              <a:miter lim="800000"/>
              <a:headEnd/>
              <a:tailEnd/>
            </a:ln>
            <a:scene3d>
              <a:camera prst="orthographicFront"/>
              <a:lightRig rig="threePt" dir="t"/>
            </a:scene3d>
            <a:sp3d>
              <a:bevelT/>
            </a:sp3d>
          </p:spPr>
          <p:txBody>
            <a:bodyPr lIns="54000" tIns="27720" rIns="54000" bIns="27720"/>
            <a:lstStyle/>
            <a:p>
              <a:pPr eaLnBrk="0" hangingPunct="0"/>
              <a:r>
                <a:rPr kumimoji="0" lang="ja-JP" altLang="en-US" sz="2400" dirty="0">
                  <a:latin typeface="+mn-ea"/>
                  <a:ea typeface="+mn-ea"/>
                </a:rPr>
                <a:t>殺菌・除菌</a:t>
              </a:r>
            </a:p>
          </p:txBody>
        </p:sp>
        <p:grpSp>
          <p:nvGrpSpPr>
            <p:cNvPr id="533527" name="Group 23"/>
            <p:cNvGrpSpPr>
              <a:grpSpLocks/>
            </p:cNvGrpSpPr>
            <p:nvPr/>
          </p:nvGrpSpPr>
          <p:grpSpPr bwMode="auto">
            <a:xfrm>
              <a:off x="6044" y="2038"/>
              <a:ext cx="5969" cy="2842"/>
              <a:chOff x="6044" y="2038"/>
              <a:chExt cx="5969" cy="2842"/>
            </a:xfrm>
          </p:grpSpPr>
          <p:sp>
            <p:nvSpPr>
              <p:cNvPr id="533528" name="Text Box 24"/>
              <p:cNvSpPr txBox="1">
                <a:spLocks noChangeArrowheads="1"/>
              </p:cNvSpPr>
              <p:nvPr/>
            </p:nvSpPr>
            <p:spPr bwMode="auto">
              <a:xfrm>
                <a:off x="6046" y="2038"/>
                <a:ext cx="1573"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b="1" dirty="0">
                    <a:solidFill>
                      <a:srgbClr val="FF0000"/>
                    </a:solidFill>
                    <a:latin typeface="+mn-ea"/>
                    <a:ea typeface="+mn-ea"/>
                  </a:rPr>
                  <a:t>熱殺菌</a:t>
                </a:r>
              </a:p>
            </p:txBody>
          </p:sp>
          <p:sp>
            <p:nvSpPr>
              <p:cNvPr id="533529" name="Text Box 25"/>
              <p:cNvSpPr txBox="1">
                <a:spLocks noChangeArrowheads="1"/>
              </p:cNvSpPr>
              <p:nvPr/>
            </p:nvSpPr>
            <p:spPr bwMode="auto">
              <a:xfrm>
                <a:off x="6088" y="4316"/>
                <a:ext cx="5925"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その他（超音波、超高圧）</a:t>
                </a:r>
              </a:p>
            </p:txBody>
          </p:sp>
          <p:sp>
            <p:nvSpPr>
              <p:cNvPr id="533530" name="Text Box 26"/>
              <p:cNvSpPr txBox="1">
                <a:spLocks noChangeArrowheads="1"/>
              </p:cNvSpPr>
              <p:nvPr/>
            </p:nvSpPr>
            <p:spPr bwMode="auto">
              <a:xfrm>
                <a:off x="6046" y="3746"/>
                <a:ext cx="5530"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物理的除菌（洗浄、ろ過、</a:t>
                </a:r>
                <a:r>
                  <a:rPr kumimoji="0" lang="en-US" altLang="ja-JP" sz="2200" dirty="0">
                    <a:latin typeface="+mn-ea"/>
                    <a:ea typeface="+mn-ea"/>
                  </a:rPr>
                  <a:t>…</a:t>
                </a:r>
                <a:r>
                  <a:rPr kumimoji="0" lang="ja-JP" altLang="en-US" sz="2200" dirty="0">
                    <a:latin typeface="+mn-ea"/>
                    <a:ea typeface="+mn-ea"/>
                  </a:rPr>
                  <a:t>）</a:t>
                </a:r>
              </a:p>
            </p:txBody>
          </p:sp>
          <p:grpSp>
            <p:nvGrpSpPr>
              <p:cNvPr id="533531" name="Group 27"/>
              <p:cNvGrpSpPr>
                <a:grpSpLocks/>
              </p:cNvGrpSpPr>
              <p:nvPr/>
            </p:nvGrpSpPr>
            <p:grpSpPr bwMode="auto">
              <a:xfrm>
                <a:off x="6044" y="2492"/>
                <a:ext cx="4790" cy="1194"/>
                <a:chOff x="6044" y="2492"/>
                <a:chExt cx="4790" cy="1194"/>
              </a:xfrm>
            </p:grpSpPr>
            <p:sp>
              <p:nvSpPr>
                <p:cNvPr id="533532" name="Text Box 28"/>
                <p:cNvSpPr txBox="1">
                  <a:spLocks noChangeArrowheads="1"/>
                </p:cNvSpPr>
                <p:nvPr/>
              </p:nvSpPr>
              <p:spPr bwMode="auto">
                <a:xfrm>
                  <a:off x="6044" y="2721"/>
                  <a:ext cx="1578"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冷殺菌</a:t>
                  </a:r>
                </a:p>
              </p:txBody>
            </p:sp>
            <p:sp>
              <p:nvSpPr>
                <p:cNvPr id="533533" name="Text Box 29"/>
                <p:cNvSpPr txBox="1">
                  <a:spLocks noChangeArrowheads="1"/>
                </p:cNvSpPr>
                <p:nvPr/>
              </p:nvSpPr>
              <p:spPr bwMode="auto">
                <a:xfrm>
                  <a:off x="8413" y="2492"/>
                  <a:ext cx="2421"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薬剤殺菌</a:t>
                  </a:r>
                </a:p>
              </p:txBody>
            </p:sp>
            <p:sp>
              <p:nvSpPr>
                <p:cNvPr id="533534" name="Text Box 30"/>
                <p:cNvSpPr txBox="1">
                  <a:spLocks noChangeArrowheads="1"/>
                </p:cNvSpPr>
                <p:nvPr/>
              </p:nvSpPr>
              <p:spPr bwMode="auto">
                <a:xfrm>
                  <a:off x="8413" y="3122"/>
                  <a:ext cx="2421" cy="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dirty="0">
                      <a:latin typeface="+mn-ea"/>
                      <a:ea typeface="+mn-ea"/>
                    </a:rPr>
                    <a:t>放射線殺菌</a:t>
                  </a:r>
                </a:p>
              </p:txBody>
            </p:sp>
            <p:sp>
              <p:nvSpPr>
                <p:cNvPr id="533535" name="AutoShape 31"/>
                <p:cNvSpPr>
                  <a:spLocks/>
                </p:cNvSpPr>
                <p:nvPr/>
              </p:nvSpPr>
              <p:spPr bwMode="auto">
                <a:xfrm>
                  <a:off x="7862" y="2710"/>
                  <a:ext cx="173" cy="920"/>
                </a:xfrm>
                <a:prstGeom prst="leftBracket">
                  <a:avLst>
                    <a:gd name="adj" fmla="val 25814"/>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grpSp>
        </p:grpSp>
      </p:grpSp>
      <p:sp>
        <p:nvSpPr>
          <p:cNvPr id="533537" name="Text Box 33" descr="20%"/>
          <p:cNvSpPr txBox="1">
            <a:spLocks noChangeArrowheads="1"/>
          </p:cNvSpPr>
          <p:nvPr/>
        </p:nvSpPr>
        <p:spPr bwMode="auto">
          <a:xfrm>
            <a:off x="5158661" y="5110175"/>
            <a:ext cx="3810000" cy="412114"/>
          </a:xfrm>
          <a:prstGeom prst="rect">
            <a:avLst/>
          </a:prstGeom>
          <a:solidFill>
            <a:schemeClr val="accent2">
              <a:lumMod val="20000"/>
              <a:lumOff val="80000"/>
            </a:schemeClr>
          </a:solidFill>
          <a:ln w="9525">
            <a:noFill/>
            <a:miter lim="800000"/>
            <a:headEnd/>
            <a:tailEnd/>
          </a:ln>
          <a:scene3d>
            <a:camera prst="orthographicFront"/>
            <a:lightRig rig="threePt" dir="t"/>
          </a:scene3d>
          <a:sp3d>
            <a:bevelT w="165100" prst="coolSlant"/>
            <a:bevelB/>
          </a:sp3d>
        </p:spPr>
        <p:txBody>
          <a:bodyPr lIns="5040" rIns="5040"/>
          <a:lstStyle/>
          <a:p>
            <a:pPr eaLnBrk="0" hangingPunct="0">
              <a:lnSpc>
                <a:spcPct val="115000"/>
              </a:lnSpc>
            </a:pPr>
            <a:r>
              <a:rPr kumimoji="0" lang="ja-JP" altLang="en-US" sz="2000" dirty="0">
                <a:solidFill>
                  <a:srgbClr val="3333CC"/>
                </a:solidFill>
                <a:latin typeface="+mn-ea"/>
                <a:ea typeface="+mn-ea"/>
              </a:rPr>
              <a:t>＊食品の製造、保存環境を変える</a:t>
            </a:r>
          </a:p>
        </p:txBody>
      </p:sp>
      <p:sp>
        <p:nvSpPr>
          <p:cNvPr id="533538" name="Text Box 34" descr="20%"/>
          <p:cNvSpPr txBox="1">
            <a:spLocks noChangeArrowheads="1"/>
          </p:cNvSpPr>
          <p:nvPr/>
        </p:nvSpPr>
        <p:spPr bwMode="auto">
          <a:xfrm>
            <a:off x="5155823" y="6000612"/>
            <a:ext cx="3811588" cy="413767"/>
          </a:xfrm>
          <a:prstGeom prst="rect">
            <a:avLst/>
          </a:prstGeom>
          <a:solidFill>
            <a:srgbClr val="FFCCFF">
              <a:alpha val="64706"/>
            </a:srgbClr>
          </a:solidFill>
          <a:ln w="9525">
            <a:noFill/>
            <a:miter lim="800000"/>
            <a:headEnd/>
            <a:tailEnd/>
          </a:ln>
          <a:scene3d>
            <a:camera prst="orthographicFront"/>
            <a:lightRig rig="threePt" dir="t"/>
          </a:scene3d>
          <a:sp3d>
            <a:bevelT w="165100" prst="coolSlant"/>
            <a:bevelB/>
          </a:sp3d>
        </p:spPr>
        <p:txBody>
          <a:bodyPr lIns="5040" rIns="5040"/>
          <a:lstStyle/>
          <a:p>
            <a:pPr eaLnBrk="0" hangingPunct="0">
              <a:lnSpc>
                <a:spcPct val="115000"/>
              </a:lnSpc>
            </a:pPr>
            <a:r>
              <a:rPr kumimoji="0" lang="ja-JP" altLang="en-US" sz="2000" dirty="0">
                <a:solidFill>
                  <a:srgbClr val="CC0066"/>
                </a:solidFill>
                <a:latin typeface="+mn-ea"/>
                <a:ea typeface="+mn-ea"/>
              </a:rPr>
              <a:t>＊食品自体の性質を変える</a:t>
            </a:r>
          </a:p>
        </p:txBody>
      </p:sp>
      <p:sp>
        <p:nvSpPr>
          <p:cNvPr id="41" name="Text Box 24"/>
          <p:cNvSpPr txBox="1">
            <a:spLocks noChangeArrowheads="1"/>
          </p:cNvSpPr>
          <p:nvPr/>
        </p:nvSpPr>
        <p:spPr bwMode="auto">
          <a:xfrm>
            <a:off x="6005512" y="6360652"/>
            <a:ext cx="2469674" cy="422405"/>
          </a:xfrm>
          <a:prstGeom prst="rect">
            <a:avLst/>
          </a:prstGeom>
          <a:noFill/>
          <a:ln w="1587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l" eaLnBrk="0" hangingPunct="0"/>
            <a:r>
              <a:rPr kumimoji="0" lang="ja-JP" altLang="en-US" b="1" dirty="0">
                <a:solidFill>
                  <a:srgbClr val="CC0066"/>
                </a:solidFill>
                <a:latin typeface="+mn-ea"/>
                <a:ea typeface="+mn-ea"/>
              </a:rPr>
              <a:t>（内部要因による制御）</a:t>
            </a:r>
          </a:p>
        </p:txBody>
      </p:sp>
      <p:sp>
        <p:nvSpPr>
          <p:cNvPr id="42" name="Text Box 24"/>
          <p:cNvSpPr txBox="1">
            <a:spLocks noChangeArrowheads="1"/>
          </p:cNvSpPr>
          <p:nvPr/>
        </p:nvSpPr>
        <p:spPr bwMode="auto">
          <a:xfrm>
            <a:off x="5979519" y="5550248"/>
            <a:ext cx="2736305" cy="422405"/>
          </a:xfrm>
          <a:prstGeom prst="rect">
            <a:avLst/>
          </a:prstGeom>
          <a:noFill/>
          <a:ln w="1587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p>
            <a:pPr algn="l" eaLnBrk="0" hangingPunct="0"/>
            <a:r>
              <a:rPr kumimoji="0" lang="ja-JP" altLang="en-US" b="1" dirty="0">
                <a:solidFill>
                  <a:srgbClr val="3333CC"/>
                </a:solidFill>
                <a:latin typeface="+mn-ea"/>
                <a:ea typeface="+mn-ea"/>
              </a:rPr>
              <a:t>（外部要因による制御）</a:t>
            </a:r>
          </a:p>
        </p:txBody>
      </p:sp>
      <p:sp>
        <p:nvSpPr>
          <p:cNvPr id="2" name="テキスト ボックス 1">
            <a:extLst>
              <a:ext uri="{FF2B5EF4-FFF2-40B4-BE49-F238E27FC236}">
                <a16:creationId xmlns:a16="http://schemas.microsoft.com/office/drawing/2014/main" id="{A036BFC8-F143-4D87-B378-4EB4F0B8E5C9}"/>
              </a:ext>
            </a:extLst>
          </p:cNvPr>
          <p:cNvSpPr txBox="1"/>
          <p:nvPr/>
        </p:nvSpPr>
        <p:spPr>
          <a:xfrm>
            <a:off x="1209567" y="2364501"/>
            <a:ext cx="1237839" cy="369332"/>
          </a:xfrm>
          <a:prstGeom prst="rect">
            <a:avLst/>
          </a:prstGeom>
          <a:noFill/>
        </p:spPr>
        <p:txBody>
          <a:bodyPr wrap="none" rtlCol="0">
            <a:spAutoFit/>
          </a:bodyPr>
          <a:lstStyle/>
          <a:p>
            <a:r>
              <a:rPr kumimoji="1" lang="ja-JP" altLang="en-US" dirty="0">
                <a:solidFill>
                  <a:srgbClr val="FF0000"/>
                </a:solidFill>
              </a:rPr>
              <a:t>やっつける</a:t>
            </a:r>
          </a:p>
        </p:txBody>
      </p:sp>
      <p:sp>
        <p:nvSpPr>
          <p:cNvPr id="37" name="テキスト ボックス 36">
            <a:extLst>
              <a:ext uri="{FF2B5EF4-FFF2-40B4-BE49-F238E27FC236}">
                <a16:creationId xmlns:a16="http://schemas.microsoft.com/office/drawing/2014/main" id="{00EE1182-1EDB-454E-8E17-5E925C95A7E4}"/>
              </a:ext>
            </a:extLst>
          </p:cNvPr>
          <p:cNvSpPr txBox="1"/>
          <p:nvPr/>
        </p:nvSpPr>
        <p:spPr>
          <a:xfrm>
            <a:off x="1209567" y="4252838"/>
            <a:ext cx="1249060" cy="369332"/>
          </a:xfrm>
          <a:prstGeom prst="rect">
            <a:avLst/>
          </a:prstGeom>
          <a:noFill/>
        </p:spPr>
        <p:txBody>
          <a:bodyPr wrap="none" rtlCol="0">
            <a:spAutoFit/>
          </a:bodyPr>
          <a:lstStyle/>
          <a:p>
            <a:r>
              <a:rPr lang="ja-JP" altLang="en-US" dirty="0">
                <a:solidFill>
                  <a:srgbClr val="FF0000"/>
                </a:solidFill>
              </a:rPr>
              <a:t>ふやさない</a:t>
            </a:r>
            <a:endParaRPr kumimoji="1" lang="ja-JP" altLang="en-US" dirty="0">
              <a:solidFill>
                <a:srgbClr val="FF0000"/>
              </a:solidFill>
            </a:endParaRPr>
          </a:p>
        </p:txBody>
      </p:sp>
      <p:sp>
        <p:nvSpPr>
          <p:cNvPr id="38" name="テキスト ボックス 37">
            <a:extLst>
              <a:ext uri="{FF2B5EF4-FFF2-40B4-BE49-F238E27FC236}">
                <a16:creationId xmlns:a16="http://schemas.microsoft.com/office/drawing/2014/main" id="{3D93CA3F-77B2-4767-B55B-61353DA0664A}"/>
              </a:ext>
            </a:extLst>
          </p:cNvPr>
          <p:cNvSpPr txBox="1"/>
          <p:nvPr/>
        </p:nvSpPr>
        <p:spPr>
          <a:xfrm>
            <a:off x="830171" y="6126241"/>
            <a:ext cx="2778325" cy="369332"/>
          </a:xfrm>
          <a:prstGeom prst="rect">
            <a:avLst/>
          </a:prstGeom>
          <a:noFill/>
        </p:spPr>
        <p:txBody>
          <a:bodyPr wrap="none" rtlCol="0">
            <a:spAutoFit/>
          </a:bodyPr>
          <a:lstStyle/>
          <a:p>
            <a:r>
              <a:rPr kumimoji="1" lang="ja-JP" altLang="en-US" dirty="0">
                <a:solidFill>
                  <a:srgbClr val="FF0000"/>
                </a:solidFill>
              </a:rPr>
              <a:t>持ち込まない・くっつけない</a:t>
            </a:r>
          </a:p>
        </p:txBody>
      </p:sp>
      <p:sp>
        <p:nvSpPr>
          <p:cNvPr id="44" name="Text Box 11">
            <a:extLst>
              <a:ext uri="{FF2B5EF4-FFF2-40B4-BE49-F238E27FC236}">
                <a16:creationId xmlns:a16="http://schemas.microsoft.com/office/drawing/2014/main" id="{BD66978C-7260-4669-97D9-F1D6CF9AC85D}"/>
              </a:ext>
            </a:extLst>
          </p:cNvPr>
          <p:cNvSpPr txBox="1">
            <a:spLocks noChangeArrowheads="1"/>
          </p:cNvSpPr>
          <p:nvPr/>
        </p:nvSpPr>
        <p:spPr bwMode="auto">
          <a:xfrm>
            <a:off x="3122589" y="4563538"/>
            <a:ext cx="5748920" cy="358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 tIns="2520" rIns="3600" bIns="2520"/>
          <a:lstStyle/>
          <a:p>
            <a:pPr algn="just" eaLnBrk="0" hangingPunct="0"/>
            <a:r>
              <a:rPr kumimoji="0" lang="ja-JP" altLang="en-US" sz="2200" b="1" dirty="0">
                <a:solidFill>
                  <a:srgbClr val="FF0000"/>
                </a:solidFill>
                <a:latin typeface="+mn-ea"/>
              </a:rPr>
              <a:t>ｐ</a:t>
            </a:r>
            <a:r>
              <a:rPr kumimoji="0" lang="en-US" altLang="ja-JP" sz="2200" b="1" dirty="0">
                <a:solidFill>
                  <a:srgbClr val="FF0000"/>
                </a:solidFill>
                <a:latin typeface="+mn-ea"/>
              </a:rPr>
              <a:t>H</a:t>
            </a:r>
            <a:r>
              <a:rPr kumimoji="0" lang="ja-JP" altLang="en-US" sz="2200" dirty="0">
                <a:latin typeface="+mn-ea"/>
                <a:ea typeface="+mn-ea"/>
              </a:rPr>
              <a:t>（有機酸</a:t>
            </a:r>
            <a:r>
              <a:rPr kumimoji="0" lang="ja-JP" altLang="en-US" sz="2200" dirty="0">
                <a:latin typeface="+mn-ea"/>
              </a:rPr>
              <a:t>添加</a:t>
            </a:r>
            <a:r>
              <a:rPr kumimoji="0" lang="ja-JP" altLang="en-US" sz="2200" dirty="0">
                <a:latin typeface="+mn-ea"/>
                <a:ea typeface="+mn-ea"/>
              </a:rPr>
              <a:t>）</a:t>
            </a:r>
          </a:p>
        </p:txBody>
      </p:sp>
      <p:sp>
        <p:nvSpPr>
          <p:cNvPr id="9" name="四角形: 角を丸くする 8">
            <a:extLst>
              <a:ext uri="{FF2B5EF4-FFF2-40B4-BE49-F238E27FC236}">
                <a16:creationId xmlns:a16="http://schemas.microsoft.com/office/drawing/2014/main" id="{EFB73768-9D79-42B3-B724-9848808562D8}"/>
              </a:ext>
            </a:extLst>
          </p:cNvPr>
          <p:cNvSpPr/>
          <p:nvPr/>
        </p:nvSpPr>
        <p:spPr>
          <a:xfrm>
            <a:off x="4983008" y="4870149"/>
            <a:ext cx="4107379" cy="1880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40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33537"/>
                                        </p:tgtEl>
                                        <p:attrNameLst>
                                          <p:attrName>style.visibility</p:attrName>
                                        </p:attrNameLst>
                                      </p:cBhvr>
                                      <p:to>
                                        <p:strVal val="visible"/>
                                      </p:to>
                                    </p:set>
                                    <p:animEffect transition="in" filter="barn(outVertical)">
                                      <p:cBhvr>
                                        <p:cTn id="7" dur="500"/>
                                        <p:tgtEl>
                                          <p:spTgt spid="5335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out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33538"/>
                                        </p:tgtEl>
                                        <p:attrNameLst>
                                          <p:attrName>style.visibility</p:attrName>
                                        </p:attrNameLst>
                                      </p:cBhvr>
                                      <p:to>
                                        <p:strVal val="visible"/>
                                      </p:to>
                                    </p:set>
                                    <p:animEffect transition="in" filter="barn(outVertical)">
                                      <p:cBhvr>
                                        <p:cTn id="15" dur="500"/>
                                        <p:tgtEl>
                                          <p:spTgt spid="53353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outVertical)">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37" grpId="0" animBg="1"/>
      <p:bldP spid="533538" grpId="0" animBg="1"/>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21196" y="260648"/>
            <a:ext cx="8229600" cy="647700"/>
          </a:xfrm>
        </p:spPr>
        <p:txBody>
          <a:bodyPr/>
          <a:lstStyle/>
          <a:p>
            <a:r>
              <a:rPr lang="ja-JP" altLang="en-US" sz="3200" dirty="0">
                <a:latin typeface="+mn-ea"/>
                <a:ea typeface="+mn-ea"/>
              </a:rPr>
              <a:t>微生物の最適増殖</a:t>
            </a:r>
            <a:r>
              <a:rPr lang="ja-JP" altLang="en-US" sz="3200" dirty="0">
                <a:solidFill>
                  <a:srgbClr val="CC0066"/>
                </a:solidFill>
                <a:latin typeface="+mn-ea"/>
                <a:ea typeface="+mn-ea"/>
              </a:rPr>
              <a:t>温度</a:t>
            </a:r>
            <a:endParaRPr lang="ja-JP" altLang="en-US" sz="3200" dirty="0">
              <a:latin typeface="+mn-ea"/>
              <a:ea typeface="+mn-ea"/>
            </a:endParaRPr>
          </a:p>
        </p:txBody>
      </p:sp>
      <p:sp>
        <p:nvSpPr>
          <p:cNvPr id="14" name="スライド番号プレースホルダー 3"/>
          <p:cNvSpPr>
            <a:spLocks noGrp="1"/>
          </p:cNvSpPr>
          <p:nvPr>
            <p:ph type="sldNum" sz="quarter" idx="11"/>
          </p:nvPr>
        </p:nvSpPr>
        <p:spPr/>
        <p:txBody>
          <a:bodyPr/>
          <a:lstStyle/>
          <a:p>
            <a:fld id="{6E117F09-9F32-40D3-8A9E-8D5296393EFE}" type="slidenum">
              <a:rPr lang="en-US" altLang="ja-JP">
                <a:solidFill>
                  <a:srgbClr val="000000"/>
                </a:solidFill>
              </a:rPr>
              <a:pPr/>
              <a:t>18</a:t>
            </a:fld>
            <a:endParaRPr lang="en-US" altLang="ja-JP">
              <a:solidFill>
                <a:srgbClr val="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098975262"/>
              </p:ext>
            </p:extLst>
          </p:nvPr>
        </p:nvGraphicFramePr>
        <p:xfrm>
          <a:off x="828444" y="1401976"/>
          <a:ext cx="7740000" cy="274320"/>
        </p:xfrm>
        <a:graphic>
          <a:graphicData uri="http://schemas.openxmlformats.org/drawingml/2006/table">
            <a:tbl>
              <a:tblPr firstRow="1" bandRow="1">
                <a:tableStyleId>{5C22544A-7EE6-4342-B048-85BDC9FD1C3A}</a:tableStyleId>
              </a:tblPr>
              <a:tblGrid>
                <a:gridCol w="774000">
                  <a:extLst>
                    <a:ext uri="{9D8B030D-6E8A-4147-A177-3AD203B41FA5}">
                      <a16:colId xmlns:a16="http://schemas.microsoft.com/office/drawing/2014/main" val="20000"/>
                    </a:ext>
                  </a:extLst>
                </a:gridCol>
                <a:gridCol w="774000">
                  <a:extLst>
                    <a:ext uri="{9D8B030D-6E8A-4147-A177-3AD203B41FA5}">
                      <a16:colId xmlns:a16="http://schemas.microsoft.com/office/drawing/2014/main" val="20001"/>
                    </a:ext>
                  </a:extLst>
                </a:gridCol>
                <a:gridCol w="774000">
                  <a:extLst>
                    <a:ext uri="{9D8B030D-6E8A-4147-A177-3AD203B41FA5}">
                      <a16:colId xmlns:a16="http://schemas.microsoft.com/office/drawing/2014/main" val="20002"/>
                    </a:ext>
                  </a:extLst>
                </a:gridCol>
                <a:gridCol w="774000">
                  <a:extLst>
                    <a:ext uri="{9D8B030D-6E8A-4147-A177-3AD203B41FA5}">
                      <a16:colId xmlns:a16="http://schemas.microsoft.com/office/drawing/2014/main" val="20003"/>
                    </a:ext>
                  </a:extLst>
                </a:gridCol>
                <a:gridCol w="774000">
                  <a:extLst>
                    <a:ext uri="{9D8B030D-6E8A-4147-A177-3AD203B41FA5}">
                      <a16:colId xmlns:a16="http://schemas.microsoft.com/office/drawing/2014/main" val="20004"/>
                    </a:ext>
                  </a:extLst>
                </a:gridCol>
                <a:gridCol w="774000">
                  <a:extLst>
                    <a:ext uri="{9D8B030D-6E8A-4147-A177-3AD203B41FA5}">
                      <a16:colId xmlns:a16="http://schemas.microsoft.com/office/drawing/2014/main" val="20005"/>
                    </a:ext>
                  </a:extLst>
                </a:gridCol>
                <a:gridCol w="774000">
                  <a:extLst>
                    <a:ext uri="{9D8B030D-6E8A-4147-A177-3AD203B41FA5}">
                      <a16:colId xmlns:a16="http://schemas.microsoft.com/office/drawing/2014/main" val="20006"/>
                    </a:ext>
                  </a:extLst>
                </a:gridCol>
                <a:gridCol w="774000">
                  <a:extLst>
                    <a:ext uri="{9D8B030D-6E8A-4147-A177-3AD203B41FA5}">
                      <a16:colId xmlns:a16="http://schemas.microsoft.com/office/drawing/2014/main" val="20007"/>
                    </a:ext>
                  </a:extLst>
                </a:gridCol>
                <a:gridCol w="774000">
                  <a:extLst>
                    <a:ext uri="{9D8B030D-6E8A-4147-A177-3AD203B41FA5}">
                      <a16:colId xmlns:a16="http://schemas.microsoft.com/office/drawing/2014/main" val="20008"/>
                    </a:ext>
                  </a:extLst>
                </a:gridCol>
                <a:gridCol w="774000">
                  <a:extLst>
                    <a:ext uri="{9D8B030D-6E8A-4147-A177-3AD203B41FA5}">
                      <a16:colId xmlns:a16="http://schemas.microsoft.com/office/drawing/2014/main" val="20009"/>
                    </a:ext>
                  </a:extLst>
                </a:gridCol>
              </a:tblGrid>
              <a:tr h="169180">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18" name="グループ化 17"/>
          <p:cNvGrpSpPr/>
          <p:nvPr/>
        </p:nvGrpSpPr>
        <p:grpSpPr>
          <a:xfrm>
            <a:off x="179512" y="1048670"/>
            <a:ext cx="9145016" cy="1228202"/>
            <a:chOff x="179512" y="1228690"/>
            <a:chExt cx="9145016" cy="1228202"/>
          </a:xfrm>
        </p:grpSpPr>
        <p:sp>
          <p:nvSpPr>
            <p:cNvPr id="4" name="正方形/長方形 3"/>
            <p:cNvSpPr/>
            <p:nvPr/>
          </p:nvSpPr>
          <p:spPr bwMode="auto">
            <a:xfrm>
              <a:off x="792448" y="1797174"/>
              <a:ext cx="7812000" cy="659718"/>
            </a:xfrm>
            <a:prstGeom prst="rect">
              <a:avLst/>
            </a:prstGeom>
            <a:gradFill>
              <a:gsLst>
                <a:gs pos="37000">
                  <a:srgbClr val="FFF200"/>
                </a:gs>
                <a:gs pos="77000">
                  <a:srgbClr val="FF7A00"/>
                </a:gs>
                <a:gs pos="100000">
                  <a:srgbClr val="FF0300"/>
                </a:gs>
                <a:gs pos="20000">
                  <a:srgbClr val="21D5FF"/>
                </a:gs>
                <a:gs pos="0">
                  <a:srgbClr val="3333CC"/>
                </a:gs>
              </a:gsLst>
              <a:lin ang="0" scaled="0"/>
            </a:gradFill>
            <a:ln>
              <a:noFill/>
            </a:ln>
            <a:effectLst/>
          </p:spPr>
          <p:txBody>
            <a:bodyPr vert="horz" wrap="square" lIns="91440" tIns="45720" rIns="91440" bIns="45720" numCol="1" rtlCol="0" anchor="t" anchorCtr="0" compatLnSpc="1">
              <a:prstTxWarp prst="textNoShape">
                <a:avLst/>
              </a:prstTxWarp>
              <a:spAutoFit/>
            </a:bodyPr>
            <a:lstStyle/>
            <a:p>
              <a:endParaRPr lang="ja-JP" altLang="en-US">
                <a:solidFill>
                  <a:srgbClr val="000000"/>
                </a:solidFill>
              </a:endParaRPr>
            </a:p>
          </p:txBody>
        </p:sp>
        <p:sp>
          <p:nvSpPr>
            <p:cNvPr id="9" name="テキスト ボックス 8"/>
            <p:cNvSpPr txBox="1"/>
            <p:nvPr/>
          </p:nvSpPr>
          <p:spPr>
            <a:xfrm>
              <a:off x="179512" y="1228690"/>
              <a:ext cx="1223938" cy="400110"/>
            </a:xfrm>
            <a:prstGeom prst="rect">
              <a:avLst/>
            </a:prstGeom>
            <a:noFill/>
          </p:spPr>
          <p:txBody>
            <a:bodyPr wrap="square" rtlCol="0">
              <a:spAutoFit/>
            </a:bodyPr>
            <a:lstStyle/>
            <a:p>
              <a:r>
                <a:rPr lang="en-US" altLang="ja-JP" dirty="0">
                  <a:solidFill>
                    <a:srgbClr val="000000"/>
                  </a:solidFill>
                </a:rPr>
                <a:t>-10</a:t>
              </a:r>
              <a:r>
                <a:rPr lang="ja-JP" altLang="en-US" dirty="0">
                  <a:solidFill>
                    <a:srgbClr val="000000"/>
                  </a:solidFill>
                </a:rPr>
                <a:t>℃</a:t>
              </a:r>
            </a:p>
          </p:txBody>
        </p:sp>
        <p:sp>
          <p:nvSpPr>
            <p:cNvPr id="33" name="テキスト ボックス 32"/>
            <p:cNvSpPr txBox="1"/>
            <p:nvPr/>
          </p:nvSpPr>
          <p:spPr>
            <a:xfrm>
              <a:off x="1187822" y="1264694"/>
              <a:ext cx="1223938" cy="400110"/>
            </a:xfrm>
            <a:prstGeom prst="rect">
              <a:avLst/>
            </a:prstGeom>
            <a:noFill/>
          </p:spPr>
          <p:txBody>
            <a:bodyPr wrap="square" rtlCol="0">
              <a:spAutoFit/>
            </a:bodyPr>
            <a:lstStyle/>
            <a:p>
              <a:r>
                <a:rPr lang="en-US" altLang="ja-JP" dirty="0">
                  <a:solidFill>
                    <a:srgbClr val="000000"/>
                  </a:solidFill>
                </a:rPr>
                <a:t>0</a:t>
              </a:r>
              <a:r>
                <a:rPr lang="ja-JP" altLang="en-US" dirty="0">
                  <a:solidFill>
                    <a:srgbClr val="000000"/>
                  </a:solidFill>
                </a:rPr>
                <a:t>℃</a:t>
              </a:r>
            </a:p>
          </p:txBody>
        </p:sp>
        <p:sp>
          <p:nvSpPr>
            <p:cNvPr id="34" name="テキスト ボックス 33"/>
            <p:cNvSpPr txBox="1"/>
            <p:nvPr/>
          </p:nvSpPr>
          <p:spPr>
            <a:xfrm>
              <a:off x="3636094" y="1228690"/>
              <a:ext cx="1223938" cy="400110"/>
            </a:xfrm>
            <a:prstGeom prst="rect">
              <a:avLst/>
            </a:prstGeom>
            <a:noFill/>
          </p:spPr>
          <p:txBody>
            <a:bodyPr wrap="square" rtlCol="0">
              <a:spAutoFit/>
            </a:bodyPr>
            <a:lstStyle/>
            <a:p>
              <a:r>
                <a:rPr lang="en-US" altLang="ja-JP" dirty="0">
                  <a:solidFill>
                    <a:srgbClr val="000000"/>
                  </a:solidFill>
                </a:rPr>
                <a:t>30</a:t>
              </a:r>
              <a:r>
                <a:rPr lang="ja-JP" altLang="en-US" dirty="0">
                  <a:solidFill>
                    <a:srgbClr val="000000"/>
                  </a:solidFill>
                </a:rPr>
                <a:t>℃</a:t>
              </a:r>
            </a:p>
          </p:txBody>
        </p:sp>
        <p:sp>
          <p:nvSpPr>
            <p:cNvPr id="35" name="テキスト ボックス 34"/>
            <p:cNvSpPr txBox="1"/>
            <p:nvPr/>
          </p:nvSpPr>
          <p:spPr>
            <a:xfrm>
              <a:off x="5148262" y="1228690"/>
              <a:ext cx="1223938" cy="400110"/>
            </a:xfrm>
            <a:prstGeom prst="rect">
              <a:avLst/>
            </a:prstGeom>
            <a:noFill/>
          </p:spPr>
          <p:txBody>
            <a:bodyPr wrap="square" rtlCol="0">
              <a:spAutoFit/>
            </a:bodyPr>
            <a:lstStyle/>
            <a:p>
              <a:r>
                <a:rPr lang="en-US" altLang="ja-JP" dirty="0">
                  <a:solidFill>
                    <a:srgbClr val="000000"/>
                  </a:solidFill>
                </a:rPr>
                <a:t>50</a:t>
              </a:r>
              <a:r>
                <a:rPr lang="ja-JP" altLang="en-US" dirty="0">
                  <a:solidFill>
                    <a:srgbClr val="000000"/>
                  </a:solidFill>
                </a:rPr>
                <a:t>℃</a:t>
              </a:r>
            </a:p>
          </p:txBody>
        </p:sp>
        <p:sp>
          <p:nvSpPr>
            <p:cNvPr id="36" name="テキスト ボックス 35"/>
            <p:cNvSpPr txBox="1"/>
            <p:nvPr/>
          </p:nvSpPr>
          <p:spPr>
            <a:xfrm>
              <a:off x="8100590" y="1228690"/>
              <a:ext cx="1223938" cy="400110"/>
            </a:xfrm>
            <a:prstGeom prst="rect">
              <a:avLst/>
            </a:prstGeom>
            <a:noFill/>
          </p:spPr>
          <p:txBody>
            <a:bodyPr wrap="square" rtlCol="0">
              <a:spAutoFit/>
            </a:bodyPr>
            <a:lstStyle/>
            <a:p>
              <a:r>
                <a:rPr lang="en-US" altLang="ja-JP" dirty="0">
                  <a:solidFill>
                    <a:srgbClr val="000000"/>
                  </a:solidFill>
                </a:rPr>
                <a:t>90</a:t>
              </a:r>
              <a:r>
                <a:rPr lang="ja-JP" altLang="en-US" dirty="0">
                  <a:solidFill>
                    <a:srgbClr val="000000"/>
                  </a:solidFill>
                </a:rPr>
                <a:t>℃</a:t>
              </a:r>
            </a:p>
          </p:txBody>
        </p:sp>
      </p:grpSp>
      <p:sp>
        <p:nvSpPr>
          <p:cNvPr id="16" name="左右矢印 15"/>
          <p:cNvSpPr/>
          <p:nvPr/>
        </p:nvSpPr>
        <p:spPr bwMode="auto">
          <a:xfrm>
            <a:off x="1300742" y="2934315"/>
            <a:ext cx="2587182" cy="1441847"/>
          </a:xfrm>
          <a:prstGeom prst="leftRightArrow">
            <a:avLst>
              <a:gd name="adj1" fmla="val 74220"/>
              <a:gd name="adj2" fmla="val 27713"/>
            </a:avLst>
          </a:prstGeom>
          <a:solidFill>
            <a:srgbClr val="99CCFF"/>
          </a:solidFill>
          <a:ln>
            <a:noFill/>
          </a:ln>
          <a:effectLst/>
        </p:spPr>
        <p:txBody>
          <a:bodyPr vert="horz" wrap="square" lIns="0" tIns="45720" rIns="0" bIns="45720" numCol="1" rtlCol="0" anchor="t" anchorCtr="0" compatLnSpc="1">
            <a:prstTxWarp prst="textNoShape">
              <a:avLst/>
            </a:prstTxWarp>
            <a:spAutoFit/>
          </a:bodyPr>
          <a:lstStyle/>
          <a:p>
            <a:r>
              <a:rPr lang="ja-JP" altLang="en-US" sz="2400" b="0" dirty="0">
                <a:solidFill>
                  <a:srgbClr val="000000"/>
                </a:solidFill>
                <a:latin typeface="HGPｺﾞｼｯｸE" pitchFamily="50" charset="-128"/>
              </a:rPr>
              <a:t>低温菌</a:t>
            </a:r>
            <a:endParaRPr lang="en-US" altLang="ja-JP" sz="2400" b="0" dirty="0">
              <a:solidFill>
                <a:srgbClr val="000000"/>
              </a:solidFill>
              <a:latin typeface="HGPｺﾞｼｯｸE" pitchFamily="50" charset="-128"/>
            </a:endParaRPr>
          </a:p>
          <a:p>
            <a:r>
              <a:rPr lang="ja-JP" altLang="en-US" sz="2400" b="0" dirty="0">
                <a:solidFill>
                  <a:srgbClr val="000000"/>
                </a:solidFill>
                <a:latin typeface="HGPｺﾞｼｯｸE" pitchFamily="50" charset="-128"/>
              </a:rPr>
              <a:t>（</a:t>
            </a:r>
            <a:r>
              <a:rPr lang="en-US" altLang="ja-JP" sz="2400" b="0" dirty="0">
                <a:solidFill>
                  <a:srgbClr val="000000"/>
                </a:solidFill>
                <a:latin typeface="HGPｺﾞｼｯｸE" pitchFamily="50" charset="-128"/>
              </a:rPr>
              <a:t>25</a:t>
            </a:r>
            <a:r>
              <a:rPr lang="ja-JP" altLang="en-US" sz="2400" b="0" dirty="0">
                <a:solidFill>
                  <a:srgbClr val="000000"/>
                </a:solidFill>
                <a:latin typeface="HGPｺﾞｼｯｸE" pitchFamily="50" charset="-128"/>
              </a:rPr>
              <a:t>～</a:t>
            </a:r>
            <a:r>
              <a:rPr lang="en-US" altLang="ja-JP" sz="2400" b="0" dirty="0">
                <a:solidFill>
                  <a:srgbClr val="000000"/>
                </a:solidFill>
                <a:latin typeface="HGPｺﾞｼｯｸE" pitchFamily="50" charset="-128"/>
              </a:rPr>
              <a:t>30℃</a:t>
            </a:r>
            <a:r>
              <a:rPr lang="ja-JP" altLang="en-US" sz="2400" b="0" dirty="0">
                <a:solidFill>
                  <a:srgbClr val="000000"/>
                </a:solidFill>
                <a:latin typeface="HGPｺﾞｼｯｸE" pitchFamily="50" charset="-128"/>
              </a:rPr>
              <a:t>）</a:t>
            </a:r>
            <a:endParaRPr lang="en-US" altLang="ja-JP" sz="2400" b="0" dirty="0">
              <a:solidFill>
                <a:srgbClr val="000000"/>
              </a:solidFill>
              <a:latin typeface="HGPｺﾞｼｯｸE" pitchFamily="50" charset="-128"/>
            </a:endParaRPr>
          </a:p>
          <a:p>
            <a:pPr>
              <a:spcBef>
                <a:spcPts val="0"/>
              </a:spcBef>
            </a:pPr>
            <a:r>
              <a:rPr lang="en-US" altLang="ja-JP" sz="1600" b="0" dirty="0">
                <a:solidFill>
                  <a:srgbClr val="000000"/>
                </a:solidFill>
                <a:latin typeface="HGPｺﾞｼｯｸE" pitchFamily="50" charset="-128"/>
              </a:rPr>
              <a:t>-5</a:t>
            </a:r>
            <a:r>
              <a:rPr lang="ja-JP" altLang="en-US" sz="1600" b="0" dirty="0">
                <a:solidFill>
                  <a:srgbClr val="000000"/>
                </a:solidFill>
                <a:latin typeface="HGPｺﾞｼｯｸE" pitchFamily="50" charset="-128"/>
              </a:rPr>
              <a:t>～</a:t>
            </a:r>
            <a:r>
              <a:rPr lang="en-US" altLang="ja-JP" sz="1600" b="0" dirty="0">
                <a:solidFill>
                  <a:srgbClr val="000000"/>
                </a:solidFill>
                <a:latin typeface="HGPｺﾞｼｯｸE" pitchFamily="50" charset="-128"/>
              </a:rPr>
              <a:t>5℃</a:t>
            </a:r>
            <a:r>
              <a:rPr lang="ja-JP" altLang="en-US" sz="1600" b="0" dirty="0">
                <a:solidFill>
                  <a:srgbClr val="000000"/>
                </a:solidFill>
                <a:latin typeface="HGPｺﾞｼｯｸE" pitchFamily="50" charset="-128"/>
              </a:rPr>
              <a:t>でも生育</a:t>
            </a:r>
            <a:endParaRPr lang="en-US" altLang="ja-JP" sz="1600" b="0" dirty="0">
              <a:solidFill>
                <a:srgbClr val="000000"/>
              </a:solidFill>
              <a:latin typeface="HGPｺﾞｼｯｸE" pitchFamily="50" charset="-128"/>
            </a:endParaRPr>
          </a:p>
        </p:txBody>
      </p:sp>
      <p:sp>
        <p:nvSpPr>
          <p:cNvPr id="42" name="左右矢印 41"/>
          <p:cNvSpPr/>
          <p:nvPr/>
        </p:nvSpPr>
        <p:spPr bwMode="auto">
          <a:xfrm>
            <a:off x="2159435" y="2415028"/>
            <a:ext cx="3276661" cy="546497"/>
          </a:xfrm>
          <a:prstGeom prst="leftRightArrow">
            <a:avLst>
              <a:gd name="adj1" fmla="val 84181"/>
              <a:gd name="adj2" fmla="val 49382"/>
            </a:avLst>
          </a:prstGeom>
          <a:solidFill>
            <a:srgbClr val="FFCC00"/>
          </a:solidFill>
          <a:ln>
            <a:noFill/>
          </a:ln>
          <a:effectLst/>
        </p:spPr>
        <p:txBody>
          <a:bodyPr vert="horz" wrap="square" lIns="0" tIns="45720" rIns="0" bIns="45720" numCol="1" rtlCol="0" anchor="ctr" anchorCtr="0" compatLnSpc="1">
            <a:prstTxWarp prst="textNoShape">
              <a:avLst/>
            </a:prstTxWarp>
            <a:spAutoFit/>
          </a:bodyPr>
          <a:lstStyle/>
          <a:p>
            <a:pPr>
              <a:spcBef>
                <a:spcPts val="600"/>
              </a:spcBef>
              <a:spcAft>
                <a:spcPts val="600"/>
              </a:spcAft>
            </a:pPr>
            <a:r>
              <a:rPr lang="ja-JP" altLang="en-US" sz="2400" b="0" dirty="0">
                <a:solidFill>
                  <a:srgbClr val="000000"/>
                </a:solidFill>
                <a:latin typeface="HGPｺﾞｼｯｸE" pitchFamily="50" charset="-128"/>
              </a:rPr>
              <a:t>中温菌（</a:t>
            </a:r>
            <a:r>
              <a:rPr lang="en-US" altLang="ja-JP" sz="2400" b="0" dirty="0">
                <a:solidFill>
                  <a:srgbClr val="000000"/>
                </a:solidFill>
                <a:latin typeface="HGPｺﾞｼｯｸE" pitchFamily="50" charset="-128"/>
              </a:rPr>
              <a:t>20</a:t>
            </a:r>
            <a:r>
              <a:rPr lang="ja-JP" altLang="en-US" sz="2400" b="0" dirty="0">
                <a:solidFill>
                  <a:srgbClr val="000000"/>
                </a:solidFill>
                <a:latin typeface="HGPｺﾞｼｯｸE" pitchFamily="50" charset="-128"/>
              </a:rPr>
              <a:t>～</a:t>
            </a:r>
            <a:r>
              <a:rPr lang="en-US" altLang="ja-JP" sz="2400" b="0" dirty="0">
                <a:solidFill>
                  <a:srgbClr val="000000"/>
                </a:solidFill>
                <a:latin typeface="HGPｺﾞｼｯｸE" pitchFamily="50" charset="-128"/>
              </a:rPr>
              <a:t>45℃</a:t>
            </a:r>
            <a:r>
              <a:rPr lang="ja-JP" altLang="en-US" sz="2400" b="0" dirty="0">
                <a:solidFill>
                  <a:srgbClr val="000000"/>
                </a:solidFill>
                <a:latin typeface="HGPｺﾞｼｯｸE" pitchFamily="50" charset="-128"/>
              </a:rPr>
              <a:t>）</a:t>
            </a:r>
            <a:endParaRPr lang="en-US" altLang="ja-JP" sz="2400" b="0" dirty="0">
              <a:solidFill>
                <a:srgbClr val="000000"/>
              </a:solidFill>
              <a:latin typeface="HGPｺﾞｼｯｸE" pitchFamily="50" charset="-128"/>
            </a:endParaRPr>
          </a:p>
        </p:txBody>
      </p:sp>
      <p:sp>
        <p:nvSpPr>
          <p:cNvPr id="43" name="左右矢印 42"/>
          <p:cNvSpPr/>
          <p:nvPr/>
        </p:nvSpPr>
        <p:spPr bwMode="auto">
          <a:xfrm>
            <a:off x="5148262" y="3340706"/>
            <a:ext cx="3159994" cy="617934"/>
          </a:xfrm>
          <a:prstGeom prst="leftRightArrow">
            <a:avLst>
              <a:gd name="adj1" fmla="val 74220"/>
              <a:gd name="adj2" fmla="val 49382"/>
            </a:avLst>
          </a:prstGeom>
          <a:solidFill>
            <a:srgbClr val="FF7C80"/>
          </a:solidFill>
          <a:ln>
            <a:noFill/>
          </a:ln>
          <a:effectLst/>
        </p:spPr>
        <p:txBody>
          <a:bodyPr vert="horz" wrap="square" lIns="0" tIns="45720" rIns="0" bIns="45720" numCol="1" rtlCol="0" anchor="ctr" anchorCtr="0" compatLnSpc="1">
            <a:prstTxWarp prst="textNoShape">
              <a:avLst/>
            </a:prstTxWarp>
            <a:spAutoFit/>
          </a:bodyPr>
          <a:lstStyle/>
          <a:p>
            <a:r>
              <a:rPr lang="ja-JP" altLang="en-US" sz="2400" b="0" dirty="0">
                <a:solidFill>
                  <a:srgbClr val="000000"/>
                </a:solidFill>
                <a:latin typeface="HGPｺﾞｼｯｸE" pitchFamily="50" charset="-128"/>
              </a:rPr>
              <a:t>高温菌（</a:t>
            </a:r>
            <a:r>
              <a:rPr lang="en-US" altLang="ja-JP" sz="2400" b="0" dirty="0">
                <a:solidFill>
                  <a:srgbClr val="000000"/>
                </a:solidFill>
                <a:latin typeface="HGPｺﾞｼｯｸE" pitchFamily="50" charset="-128"/>
              </a:rPr>
              <a:t>50</a:t>
            </a:r>
            <a:r>
              <a:rPr lang="ja-JP" altLang="en-US" sz="2400" b="0" dirty="0">
                <a:solidFill>
                  <a:srgbClr val="000000"/>
                </a:solidFill>
                <a:latin typeface="HGPｺﾞｼｯｸE" pitchFamily="50" charset="-128"/>
              </a:rPr>
              <a:t>～</a:t>
            </a:r>
            <a:r>
              <a:rPr lang="en-US" altLang="ja-JP" sz="2400" b="0" dirty="0">
                <a:solidFill>
                  <a:srgbClr val="000000"/>
                </a:solidFill>
                <a:latin typeface="HGPｺﾞｼｯｸE" pitchFamily="50" charset="-128"/>
              </a:rPr>
              <a:t>70℃</a:t>
            </a:r>
            <a:r>
              <a:rPr lang="ja-JP" altLang="en-US" sz="2400" b="0" dirty="0">
                <a:solidFill>
                  <a:srgbClr val="000000"/>
                </a:solidFill>
                <a:latin typeface="HGPｺﾞｼｯｸE" pitchFamily="50" charset="-128"/>
              </a:rPr>
              <a:t>）</a:t>
            </a:r>
            <a:endParaRPr lang="en-US" altLang="ja-JP" sz="2400" b="0" dirty="0">
              <a:solidFill>
                <a:srgbClr val="000000"/>
              </a:solidFill>
              <a:latin typeface="HGPｺﾞｼｯｸE" pitchFamily="50" charset="-128"/>
            </a:endParaRPr>
          </a:p>
        </p:txBody>
      </p:sp>
      <p:sp>
        <p:nvSpPr>
          <p:cNvPr id="44" name="左右矢印 43"/>
          <p:cNvSpPr/>
          <p:nvPr/>
        </p:nvSpPr>
        <p:spPr bwMode="auto">
          <a:xfrm>
            <a:off x="1025435" y="4221088"/>
            <a:ext cx="2268000" cy="1535609"/>
          </a:xfrm>
          <a:prstGeom prst="leftRightArrow">
            <a:avLst>
              <a:gd name="adj1" fmla="val 69743"/>
              <a:gd name="adj2" fmla="val 29983"/>
            </a:avLst>
          </a:prstGeom>
          <a:solidFill>
            <a:srgbClr val="0000FF"/>
          </a:solidFill>
          <a:ln>
            <a:noFill/>
          </a:ln>
          <a:effectLst/>
        </p:spPr>
        <p:txBody>
          <a:bodyPr vert="horz" wrap="square" lIns="0" tIns="45720" rIns="0" bIns="45720" numCol="1" rtlCol="0" anchor="t" anchorCtr="0" compatLnSpc="1">
            <a:prstTxWarp prst="textNoShape">
              <a:avLst/>
            </a:prstTxWarp>
            <a:spAutoFit/>
          </a:bodyPr>
          <a:lstStyle/>
          <a:p>
            <a:r>
              <a:rPr lang="ja-JP" altLang="en-US" sz="2400" b="0" dirty="0">
                <a:solidFill>
                  <a:srgbClr val="FFFFFF"/>
                </a:solidFill>
                <a:latin typeface="HGPｺﾞｼｯｸE" pitchFamily="50" charset="-128"/>
              </a:rPr>
              <a:t>好冷菌</a:t>
            </a:r>
            <a:endParaRPr lang="en-US" altLang="ja-JP" sz="2400" b="0" dirty="0">
              <a:solidFill>
                <a:srgbClr val="FFFFFF"/>
              </a:solidFill>
              <a:latin typeface="HGPｺﾞｼｯｸE" pitchFamily="50" charset="-128"/>
            </a:endParaRPr>
          </a:p>
          <a:p>
            <a:r>
              <a:rPr lang="ja-JP" altLang="en-US" sz="2400" b="0" dirty="0">
                <a:solidFill>
                  <a:srgbClr val="FFFFFF"/>
                </a:solidFill>
                <a:latin typeface="HGPｺﾞｼｯｸE" pitchFamily="50" charset="-128"/>
              </a:rPr>
              <a:t>（</a:t>
            </a:r>
            <a:r>
              <a:rPr lang="en-US" altLang="ja-JP" sz="2400" b="0" dirty="0">
                <a:solidFill>
                  <a:srgbClr val="FFFFFF"/>
                </a:solidFill>
                <a:latin typeface="HGPｺﾞｼｯｸE" pitchFamily="50" charset="-128"/>
              </a:rPr>
              <a:t>12</a:t>
            </a:r>
            <a:r>
              <a:rPr lang="ja-JP" altLang="en-US" sz="2400" b="0" dirty="0">
                <a:solidFill>
                  <a:srgbClr val="FFFFFF"/>
                </a:solidFill>
                <a:latin typeface="HGPｺﾞｼｯｸE" pitchFamily="50" charset="-128"/>
              </a:rPr>
              <a:t>～</a:t>
            </a:r>
            <a:r>
              <a:rPr lang="en-US" altLang="ja-JP" sz="2400" b="0" dirty="0">
                <a:solidFill>
                  <a:srgbClr val="FFFFFF"/>
                </a:solidFill>
                <a:latin typeface="HGPｺﾞｼｯｸE" pitchFamily="50" charset="-128"/>
              </a:rPr>
              <a:t>15℃</a:t>
            </a:r>
            <a:r>
              <a:rPr lang="ja-JP" altLang="en-US" sz="2400" b="0" dirty="0">
                <a:solidFill>
                  <a:srgbClr val="FFFFFF"/>
                </a:solidFill>
                <a:latin typeface="HGPｺﾞｼｯｸE" pitchFamily="50" charset="-128"/>
              </a:rPr>
              <a:t>）</a:t>
            </a:r>
            <a:endParaRPr lang="en-US" altLang="ja-JP" sz="2400" b="0" dirty="0">
              <a:solidFill>
                <a:srgbClr val="FFFFFF"/>
              </a:solidFill>
              <a:latin typeface="HGPｺﾞｼｯｸE" pitchFamily="50" charset="-128"/>
            </a:endParaRPr>
          </a:p>
          <a:p>
            <a:pPr>
              <a:spcBef>
                <a:spcPts val="0"/>
              </a:spcBef>
            </a:pPr>
            <a:r>
              <a:rPr lang="en-US" altLang="ja-JP" sz="1600" b="0" dirty="0">
                <a:solidFill>
                  <a:srgbClr val="FFFFFF"/>
                </a:solidFill>
                <a:latin typeface="HGPｺﾞｼｯｸE" pitchFamily="50" charset="-128"/>
              </a:rPr>
              <a:t>-10</a:t>
            </a:r>
            <a:r>
              <a:rPr lang="ja-JP" altLang="en-US" sz="1600" b="0" dirty="0">
                <a:solidFill>
                  <a:srgbClr val="FFFFFF"/>
                </a:solidFill>
                <a:latin typeface="HGPｺﾞｼｯｸE" pitchFamily="50" charset="-128"/>
              </a:rPr>
              <a:t>～</a:t>
            </a:r>
            <a:r>
              <a:rPr lang="en-US" altLang="ja-JP" sz="1600" b="0" dirty="0">
                <a:solidFill>
                  <a:srgbClr val="FFFFFF"/>
                </a:solidFill>
                <a:latin typeface="HGPｺﾞｼｯｸE" pitchFamily="50" charset="-128"/>
              </a:rPr>
              <a:t>5℃</a:t>
            </a:r>
            <a:r>
              <a:rPr lang="ja-JP" altLang="en-US" sz="1600" b="0" dirty="0">
                <a:solidFill>
                  <a:srgbClr val="FFFFFF"/>
                </a:solidFill>
                <a:latin typeface="HGPｺﾞｼｯｸE" pitchFamily="50" charset="-128"/>
              </a:rPr>
              <a:t>でも生育</a:t>
            </a:r>
            <a:endParaRPr lang="ja-JP" altLang="en-US" sz="1600" dirty="0">
              <a:solidFill>
                <a:srgbClr val="FFFFFF"/>
              </a:solidFill>
            </a:endParaRPr>
          </a:p>
        </p:txBody>
      </p:sp>
      <p:sp>
        <p:nvSpPr>
          <p:cNvPr id="17" name="テキスト ボックス 16"/>
          <p:cNvSpPr txBox="1"/>
          <p:nvPr/>
        </p:nvSpPr>
        <p:spPr>
          <a:xfrm>
            <a:off x="3491880" y="4509120"/>
            <a:ext cx="5545045" cy="1431161"/>
          </a:xfrm>
          <a:prstGeom prst="rect">
            <a:avLst/>
          </a:prstGeom>
          <a:noFill/>
        </p:spPr>
        <p:txBody>
          <a:bodyPr wrap="square" rtlCol="0">
            <a:spAutoFit/>
          </a:bodyPr>
          <a:lstStyle/>
          <a:p>
            <a:pPr algn="l">
              <a:spcBef>
                <a:spcPts val="600"/>
              </a:spcBef>
            </a:pPr>
            <a:r>
              <a:rPr lang="ja-JP" altLang="en-US" b="1" dirty="0">
                <a:solidFill>
                  <a:srgbClr val="000000"/>
                </a:solidFill>
                <a:latin typeface="ＭＳ Ｐゴシック"/>
                <a:ea typeface="ＭＳ Ｐゴシック"/>
              </a:rPr>
              <a:t>好冷菌・・</a:t>
            </a:r>
            <a:r>
              <a:rPr lang="ja-JP" altLang="en-US" b="1" i="1" dirty="0">
                <a:solidFill>
                  <a:srgbClr val="000000"/>
                </a:solidFill>
                <a:latin typeface="ＭＳ Ｐゴシック"/>
                <a:ea typeface="ＭＳ Ｐゴシック"/>
              </a:rPr>
              <a:t>・</a:t>
            </a:r>
            <a:r>
              <a:rPr lang="en-US" altLang="ja-JP" b="1" i="1" dirty="0" err="1">
                <a:solidFill>
                  <a:srgbClr val="000000"/>
                </a:solidFill>
                <a:latin typeface="ＭＳ Ｐゴシック"/>
                <a:ea typeface="ＭＳ Ｐゴシック"/>
              </a:rPr>
              <a:t>Psychrobacter</a:t>
            </a:r>
            <a:r>
              <a:rPr lang="ja-JP" altLang="en-US" b="1" i="1" dirty="0" err="1">
                <a:solidFill>
                  <a:srgbClr val="000000"/>
                </a:solidFill>
                <a:latin typeface="ＭＳ Ｐゴシック"/>
                <a:ea typeface="ＭＳ Ｐゴシック"/>
              </a:rPr>
              <a:t>、</a:t>
            </a:r>
            <a:r>
              <a:rPr lang="en-US" altLang="ja-JP" b="1" i="1" dirty="0" err="1">
                <a:solidFill>
                  <a:srgbClr val="000000"/>
                </a:solidFill>
                <a:latin typeface="ＭＳ Ｐゴシック"/>
                <a:ea typeface="ＭＳ Ｐゴシック"/>
              </a:rPr>
              <a:t>Moritella</a:t>
            </a:r>
            <a:r>
              <a:rPr lang="en-US" altLang="ja-JP" b="1" i="1" dirty="0">
                <a:solidFill>
                  <a:srgbClr val="000000"/>
                </a:solidFill>
                <a:latin typeface="ＭＳ Ｐゴシック"/>
                <a:ea typeface="ＭＳ Ｐゴシック"/>
              </a:rPr>
              <a:t> marina</a:t>
            </a:r>
            <a:r>
              <a:rPr lang="ja-JP" altLang="en-US" b="1" dirty="0">
                <a:solidFill>
                  <a:srgbClr val="000000"/>
                </a:solidFill>
                <a:latin typeface="ＭＳ Ｐゴシック"/>
                <a:ea typeface="ＭＳ Ｐゴシック"/>
              </a:rPr>
              <a:t>など</a:t>
            </a:r>
            <a:endParaRPr lang="en-US" altLang="ja-JP" b="1" dirty="0">
              <a:solidFill>
                <a:srgbClr val="000000"/>
              </a:solidFill>
              <a:latin typeface="ＭＳ Ｐゴシック"/>
              <a:ea typeface="ＭＳ Ｐゴシック"/>
            </a:endParaRPr>
          </a:p>
          <a:p>
            <a:pPr algn="l">
              <a:spcBef>
                <a:spcPts val="600"/>
              </a:spcBef>
            </a:pPr>
            <a:r>
              <a:rPr lang="ja-JP" altLang="en-US" b="1" dirty="0">
                <a:solidFill>
                  <a:srgbClr val="000000"/>
                </a:solidFill>
                <a:latin typeface="ＭＳ Ｐゴシック"/>
                <a:ea typeface="ＭＳ Ｐゴシック"/>
              </a:rPr>
              <a:t>低温菌・・・</a:t>
            </a:r>
            <a:r>
              <a:rPr lang="en-US" altLang="ja-JP" b="1" i="1" dirty="0">
                <a:solidFill>
                  <a:srgbClr val="000000"/>
                </a:solidFill>
                <a:latin typeface="ＭＳ Ｐゴシック"/>
                <a:ea typeface="ＭＳ Ｐゴシック"/>
              </a:rPr>
              <a:t>Pseudomonas</a:t>
            </a:r>
            <a:r>
              <a:rPr lang="ja-JP" altLang="en-US" b="1" i="1" dirty="0" err="1">
                <a:solidFill>
                  <a:srgbClr val="000000"/>
                </a:solidFill>
                <a:latin typeface="ＭＳ Ｐゴシック"/>
                <a:ea typeface="ＭＳ Ｐゴシック"/>
              </a:rPr>
              <a:t>、</a:t>
            </a:r>
            <a:r>
              <a:rPr lang="en-US" altLang="ja-JP" b="1" i="1" dirty="0">
                <a:solidFill>
                  <a:srgbClr val="000000"/>
                </a:solidFill>
                <a:latin typeface="ＭＳ Ｐゴシック"/>
                <a:ea typeface="ＭＳ Ｐゴシック"/>
              </a:rPr>
              <a:t>Lactobacillus</a:t>
            </a:r>
            <a:r>
              <a:rPr lang="ja-JP" altLang="en-US" b="1" dirty="0">
                <a:solidFill>
                  <a:srgbClr val="000000"/>
                </a:solidFill>
                <a:latin typeface="ＭＳ Ｐゴシック"/>
                <a:ea typeface="ＭＳ Ｐゴシック"/>
              </a:rPr>
              <a:t>の一部など</a:t>
            </a:r>
            <a:endParaRPr lang="en-US" altLang="ja-JP" b="1" dirty="0">
              <a:solidFill>
                <a:srgbClr val="000000"/>
              </a:solidFill>
              <a:latin typeface="ＭＳ Ｐゴシック"/>
              <a:ea typeface="ＭＳ Ｐゴシック"/>
            </a:endParaRPr>
          </a:p>
          <a:p>
            <a:pPr algn="l">
              <a:spcBef>
                <a:spcPts val="600"/>
              </a:spcBef>
            </a:pPr>
            <a:r>
              <a:rPr lang="ja-JP" altLang="en-US" b="1" dirty="0">
                <a:solidFill>
                  <a:srgbClr val="000000"/>
                </a:solidFill>
                <a:latin typeface="ＭＳ Ｐゴシック"/>
                <a:ea typeface="ＭＳ Ｐゴシック"/>
              </a:rPr>
              <a:t>中温菌・・・大部分の食中毒菌、腐敗菌、カビ、酵母など</a:t>
            </a:r>
            <a:endParaRPr lang="en-US" altLang="ja-JP" b="1" dirty="0">
              <a:solidFill>
                <a:srgbClr val="000000"/>
              </a:solidFill>
              <a:latin typeface="ＭＳ Ｐゴシック"/>
              <a:ea typeface="ＭＳ Ｐゴシック"/>
            </a:endParaRPr>
          </a:p>
          <a:p>
            <a:pPr algn="l">
              <a:spcBef>
                <a:spcPts val="600"/>
              </a:spcBef>
            </a:pPr>
            <a:r>
              <a:rPr lang="ja-JP" altLang="en-US" b="1" dirty="0">
                <a:solidFill>
                  <a:srgbClr val="000000"/>
                </a:solidFill>
                <a:latin typeface="ＭＳ Ｐゴシック"/>
                <a:ea typeface="ＭＳ Ｐゴシック"/>
              </a:rPr>
              <a:t>高温菌・・・フラットサワー菌など</a:t>
            </a:r>
          </a:p>
        </p:txBody>
      </p:sp>
    </p:spTree>
    <p:extLst>
      <p:ext uri="{BB962C8B-B14F-4D97-AF65-F5344CB8AC3E}">
        <p14:creationId xmlns:p14="http://schemas.microsoft.com/office/powerpoint/2010/main" val="6122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p:cNvSpPr>
            <a:spLocks noGrp="1"/>
          </p:cNvSpPr>
          <p:nvPr>
            <p:ph type="sldNum" sz="quarter" idx="11"/>
          </p:nvPr>
        </p:nvSpPr>
        <p:spPr/>
        <p:txBody>
          <a:bodyPr/>
          <a:lstStyle/>
          <a:p>
            <a:fld id="{49B11B83-254A-4792-83EF-45602DCE8D52}" type="slidenum">
              <a:rPr lang="en-US" altLang="ja-JP"/>
              <a:pPr/>
              <a:t>19</a:t>
            </a:fld>
            <a:endParaRPr lang="en-US" altLang="ja-JP"/>
          </a:p>
        </p:txBody>
      </p:sp>
      <p:pic>
        <p:nvPicPr>
          <p:cNvPr id="874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56" y="836613"/>
            <a:ext cx="8748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4499" name="Rectangle 3"/>
          <p:cNvSpPr>
            <a:spLocks noGrp="1" noChangeArrowheads="1"/>
          </p:cNvSpPr>
          <p:nvPr>
            <p:ph type="title"/>
          </p:nvPr>
        </p:nvSpPr>
        <p:spPr>
          <a:xfrm>
            <a:off x="685800" y="247650"/>
            <a:ext cx="7772400" cy="647700"/>
          </a:xfrm>
        </p:spPr>
        <p:txBody>
          <a:bodyPr>
            <a:normAutofit/>
          </a:bodyPr>
          <a:lstStyle/>
          <a:p>
            <a:r>
              <a:rPr lang="ja-JP" altLang="en-US" sz="3200" dirty="0">
                <a:latin typeface="+mj-ea"/>
                <a:ea typeface="+mj-ea"/>
              </a:rPr>
              <a:t>バチルス属の</a:t>
            </a:r>
            <a:r>
              <a:rPr lang="ja-JP" altLang="en-US" sz="3200" dirty="0">
                <a:solidFill>
                  <a:srgbClr val="CC0066"/>
                </a:solidFill>
                <a:latin typeface="+mj-ea"/>
                <a:ea typeface="+mj-ea"/>
              </a:rPr>
              <a:t>温度</a:t>
            </a:r>
            <a:r>
              <a:rPr lang="ja-JP" altLang="en-US" sz="3200" dirty="0">
                <a:latin typeface="+mj-ea"/>
                <a:ea typeface="+mj-ea"/>
              </a:rPr>
              <a:t>による増殖の違い</a:t>
            </a:r>
          </a:p>
        </p:txBody>
      </p:sp>
      <p:sp>
        <p:nvSpPr>
          <p:cNvPr id="874500" name="Text Box 4"/>
          <p:cNvSpPr txBox="1">
            <a:spLocks noChangeArrowheads="1"/>
          </p:cNvSpPr>
          <p:nvPr/>
        </p:nvSpPr>
        <p:spPr bwMode="auto">
          <a:xfrm>
            <a:off x="7131050" y="4543425"/>
            <a:ext cx="5016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５℃</a:t>
            </a:r>
          </a:p>
        </p:txBody>
      </p:sp>
      <p:sp>
        <p:nvSpPr>
          <p:cNvPr id="874501" name="Text Box 5"/>
          <p:cNvSpPr txBox="1">
            <a:spLocks noChangeArrowheads="1"/>
          </p:cNvSpPr>
          <p:nvPr/>
        </p:nvSpPr>
        <p:spPr bwMode="auto">
          <a:xfrm>
            <a:off x="6503987" y="2924175"/>
            <a:ext cx="7524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１５℃</a:t>
            </a:r>
          </a:p>
        </p:txBody>
      </p:sp>
      <p:sp>
        <p:nvSpPr>
          <p:cNvPr id="874502" name="Text Box 6"/>
          <p:cNvSpPr txBox="1">
            <a:spLocks noChangeArrowheads="1"/>
          </p:cNvSpPr>
          <p:nvPr/>
        </p:nvSpPr>
        <p:spPr bwMode="auto">
          <a:xfrm>
            <a:off x="5220072" y="2420888"/>
            <a:ext cx="7524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２０℃</a:t>
            </a:r>
          </a:p>
        </p:txBody>
      </p:sp>
      <p:sp>
        <p:nvSpPr>
          <p:cNvPr id="874503" name="Text Box 7"/>
          <p:cNvSpPr txBox="1">
            <a:spLocks noChangeArrowheads="1"/>
          </p:cNvSpPr>
          <p:nvPr/>
        </p:nvSpPr>
        <p:spPr bwMode="auto">
          <a:xfrm>
            <a:off x="5535207" y="1550428"/>
            <a:ext cx="7524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２５℃</a:t>
            </a:r>
          </a:p>
        </p:txBody>
      </p:sp>
      <p:sp>
        <p:nvSpPr>
          <p:cNvPr id="874504" name="Text Box 8"/>
          <p:cNvSpPr txBox="1">
            <a:spLocks noChangeArrowheads="1"/>
          </p:cNvSpPr>
          <p:nvPr/>
        </p:nvSpPr>
        <p:spPr bwMode="auto">
          <a:xfrm>
            <a:off x="3963541" y="2060848"/>
            <a:ext cx="7524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３０℃</a:t>
            </a:r>
          </a:p>
        </p:txBody>
      </p:sp>
      <p:sp>
        <p:nvSpPr>
          <p:cNvPr id="874505" name="Text Box 9"/>
          <p:cNvSpPr txBox="1">
            <a:spLocks noChangeArrowheads="1"/>
          </p:cNvSpPr>
          <p:nvPr/>
        </p:nvSpPr>
        <p:spPr bwMode="auto">
          <a:xfrm>
            <a:off x="6880225" y="4040720"/>
            <a:ext cx="7524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１０℃</a:t>
            </a:r>
          </a:p>
        </p:txBody>
      </p:sp>
      <p:sp>
        <p:nvSpPr>
          <p:cNvPr id="874506" name="Text Box 10"/>
          <p:cNvSpPr txBox="1">
            <a:spLocks noChangeArrowheads="1"/>
          </p:cNvSpPr>
          <p:nvPr/>
        </p:nvSpPr>
        <p:spPr bwMode="auto">
          <a:xfrm>
            <a:off x="2853919" y="1550429"/>
            <a:ext cx="7524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４０℃</a:t>
            </a:r>
          </a:p>
        </p:txBody>
      </p:sp>
      <p:sp>
        <p:nvSpPr>
          <p:cNvPr id="874507" name="Text Box 11"/>
          <p:cNvSpPr txBox="1">
            <a:spLocks noChangeArrowheads="1"/>
          </p:cNvSpPr>
          <p:nvPr/>
        </p:nvSpPr>
        <p:spPr bwMode="auto">
          <a:xfrm>
            <a:off x="3722282" y="1789113"/>
            <a:ext cx="7524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 tIns="2540" rIns="2540" bIns="2540"/>
          <a:lstStyle/>
          <a:p>
            <a:pPr algn="just">
              <a:spcBef>
                <a:spcPct val="0"/>
              </a:spcBef>
            </a:pPr>
            <a:r>
              <a:rPr lang="ja-JP" altLang="en-US" b="1" dirty="0">
                <a:latin typeface="+mn-ea"/>
                <a:ea typeface="+mn-ea"/>
              </a:rPr>
              <a:t>３５℃</a:t>
            </a:r>
          </a:p>
        </p:txBody>
      </p:sp>
    </p:spTree>
    <p:extLst>
      <p:ext uri="{BB962C8B-B14F-4D97-AF65-F5344CB8AC3E}">
        <p14:creationId xmlns:p14="http://schemas.microsoft.com/office/powerpoint/2010/main" val="39142173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4E37AEFB-61F0-4253-A5CD-40CA2E52F721}"/>
              </a:ext>
            </a:extLst>
          </p:cNvPr>
          <p:cNvSpPr>
            <a:spLocks noGrp="1"/>
          </p:cNvSpPr>
          <p:nvPr>
            <p:ph type="title"/>
          </p:nvPr>
        </p:nvSpPr>
        <p:spPr/>
        <p:txBody>
          <a:bodyPr>
            <a:normAutofit fontScale="90000"/>
          </a:bodyPr>
          <a:lstStyle/>
          <a:p>
            <a:pPr eaLnBrk="1" hangingPunct="1"/>
            <a:r>
              <a:rPr lang="ja-JP" altLang="en-US" sz="5400" dirty="0">
                <a:latin typeface="+mj-ea"/>
              </a:rPr>
              <a:t>危害要因（ハザード）</a:t>
            </a:r>
          </a:p>
        </p:txBody>
      </p:sp>
      <p:sp>
        <p:nvSpPr>
          <p:cNvPr id="4" name="角丸四角形 3">
            <a:extLst>
              <a:ext uri="{FF2B5EF4-FFF2-40B4-BE49-F238E27FC236}">
                <a16:creationId xmlns:a16="http://schemas.microsoft.com/office/drawing/2014/main" id="{5BDE1647-4080-4EFB-9394-0321A1995BF5}"/>
              </a:ext>
            </a:extLst>
          </p:cNvPr>
          <p:cNvSpPr/>
          <p:nvPr/>
        </p:nvSpPr>
        <p:spPr>
          <a:xfrm>
            <a:off x="1476375" y="1916113"/>
            <a:ext cx="6191250" cy="100806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6000" dirty="0">
                <a:latin typeface="+mn-ea"/>
              </a:rPr>
              <a:t>ハザード</a:t>
            </a:r>
          </a:p>
        </p:txBody>
      </p:sp>
      <p:sp>
        <p:nvSpPr>
          <p:cNvPr id="5" name="角丸四角形 4">
            <a:extLst>
              <a:ext uri="{FF2B5EF4-FFF2-40B4-BE49-F238E27FC236}">
                <a16:creationId xmlns:a16="http://schemas.microsoft.com/office/drawing/2014/main" id="{0BFD1702-9279-4A39-B551-4C38AD16263B}"/>
              </a:ext>
            </a:extLst>
          </p:cNvPr>
          <p:cNvSpPr/>
          <p:nvPr/>
        </p:nvSpPr>
        <p:spPr>
          <a:xfrm>
            <a:off x="1042988" y="4005263"/>
            <a:ext cx="2016125" cy="18716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mn-ea"/>
              </a:rPr>
              <a:t>生物学的</a:t>
            </a:r>
            <a:endParaRPr lang="en-US" altLang="ja-JP" sz="2800" dirty="0">
              <a:latin typeface="+mn-ea"/>
            </a:endParaRPr>
          </a:p>
          <a:p>
            <a:pPr algn="ctr" eaLnBrk="1" fontAlgn="auto" hangingPunct="1">
              <a:spcBef>
                <a:spcPts val="0"/>
              </a:spcBef>
              <a:spcAft>
                <a:spcPts val="0"/>
              </a:spcAft>
              <a:defRPr/>
            </a:pPr>
            <a:r>
              <a:rPr lang="ja-JP" altLang="en-US" sz="2800" dirty="0">
                <a:latin typeface="+mn-ea"/>
              </a:rPr>
              <a:t>ハザード</a:t>
            </a:r>
          </a:p>
        </p:txBody>
      </p:sp>
      <p:sp>
        <p:nvSpPr>
          <p:cNvPr id="6" name="角丸四角形 5">
            <a:extLst>
              <a:ext uri="{FF2B5EF4-FFF2-40B4-BE49-F238E27FC236}">
                <a16:creationId xmlns:a16="http://schemas.microsoft.com/office/drawing/2014/main" id="{7CDE6FD6-2C84-4925-8998-8E9BFCBC7646}"/>
              </a:ext>
            </a:extLst>
          </p:cNvPr>
          <p:cNvSpPr/>
          <p:nvPr/>
        </p:nvSpPr>
        <p:spPr>
          <a:xfrm>
            <a:off x="3492500" y="4005263"/>
            <a:ext cx="2016125" cy="187166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mj-ea"/>
                <a:ea typeface="+mj-ea"/>
              </a:rPr>
              <a:t>物理的</a:t>
            </a:r>
            <a:endParaRPr lang="en-US" altLang="ja-JP" sz="2800" dirty="0">
              <a:latin typeface="+mj-ea"/>
              <a:ea typeface="+mj-ea"/>
            </a:endParaRPr>
          </a:p>
          <a:p>
            <a:pPr algn="ctr" eaLnBrk="1" fontAlgn="auto" hangingPunct="1">
              <a:spcBef>
                <a:spcPts val="0"/>
              </a:spcBef>
              <a:spcAft>
                <a:spcPts val="0"/>
              </a:spcAft>
              <a:defRPr/>
            </a:pPr>
            <a:r>
              <a:rPr lang="ja-JP" altLang="en-US" sz="2800" dirty="0">
                <a:latin typeface="+mj-ea"/>
                <a:ea typeface="+mj-ea"/>
              </a:rPr>
              <a:t>ハザード</a:t>
            </a:r>
          </a:p>
        </p:txBody>
      </p:sp>
      <p:sp>
        <p:nvSpPr>
          <p:cNvPr id="7" name="角丸四角形 6">
            <a:extLst>
              <a:ext uri="{FF2B5EF4-FFF2-40B4-BE49-F238E27FC236}">
                <a16:creationId xmlns:a16="http://schemas.microsoft.com/office/drawing/2014/main" id="{CE2C1977-A57D-458B-9F9B-A70D9125EBC5}"/>
              </a:ext>
            </a:extLst>
          </p:cNvPr>
          <p:cNvSpPr/>
          <p:nvPr/>
        </p:nvSpPr>
        <p:spPr>
          <a:xfrm>
            <a:off x="5867400" y="4005263"/>
            <a:ext cx="2017713" cy="187166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mj-ea"/>
                <a:ea typeface="+mj-ea"/>
              </a:rPr>
              <a:t>化学的</a:t>
            </a:r>
            <a:endParaRPr lang="en-US" altLang="ja-JP" sz="2800" dirty="0">
              <a:latin typeface="+mj-ea"/>
              <a:ea typeface="+mj-ea"/>
            </a:endParaRPr>
          </a:p>
          <a:p>
            <a:pPr algn="ctr" eaLnBrk="1" fontAlgn="auto" hangingPunct="1">
              <a:spcBef>
                <a:spcPts val="0"/>
              </a:spcBef>
              <a:spcAft>
                <a:spcPts val="0"/>
              </a:spcAft>
              <a:defRPr/>
            </a:pPr>
            <a:r>
              <a:rPr lang="ja-JP" altLang="en-US" sz="2800" dirty="0">
                <a:latin typeface="+mj-ea"/>
                <a:ea typeface="+mj-ea"/>
              </a:rPr>
              <a:t>ハザード</a:t>
            </a:r>
          </a:p>
        </p:txBody>
      </p:sp>
      <p:cxnSp>
        <p:nvCxnSpPr>
          <p:cNvPr id="9" name="直線コネクタ 8">
            <a:extLst>
              <a:ext uri="{FF2B5EF4-FFF2-40B4-BE49-F238E27FC236}">
                <a16:creationId xmlns:a16="http://schemas.microsoft.com/office/drawing/2014/main" id="{518FD76D-2672-4EB1-A571-698F08A31CA1}"/>
              </a:ext>
            </a:extLst>
          </p:cNvPr>
          <p:cNvCxnSpPr/>
          <p:nvPr/>
        </p:nvCxnSpPr>
        <p:spPr>
          <a:xfrm>
            <a:off x="1979613" y="3500438"/>
            <a:ext cx="489585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26407C4-CC76-4AD8-AF07-1119371E9F77}"/>
              </a:ext>
            </a:extLst>
          </p:cNvPr>
          <p:cNvCxnSpPr/>
          <p:nvPr/>
        </p:nvCxnSpPr>
        <p:spPr>
          <a:xfrm>
            <a:off x="4572000" y="2924175"/>
            <a:ext cx="0" cy="10096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E24A029-D77D-403F-AAA3-4F96F024432B}"/>
              </a:ext>
            </a:extLst>
          </p:cNvPr>
          <p:cNvCxnSpPr/>
          <p:nvPr/>
        </p:nvCxnSpPr>
        <p:spPr>
          <a:xfrm>
            <a:off x="1979613" y="3429000"/>
            <a:ext cx="0" cy="57626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9C4A3C3-C731-4D71-B333-33DA7810D9AE}"/>
              </a:ext>
            </a:extLst>
          </p:cNvPr>
          <p:cNvCxnSpPr/>
          <p:nvPr/>
        </p:nvCxnSpPr>
        <p:spPr>
          <a:xfrm>
            <a:off x="6875463" y="3429000"/>
            <a:ext cx="0" cy="57626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3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609" y="116632"/>
            <a:ext cx="8229600" cy="647700"/>
          </a:xfrm>
        </p:spPr>
        <p:txBody>
          <a:bodyPr/>
          <a:lstStyle/>
          <a:p>
            <a:r>
              <a:rPr kumimoji="1" lang="ja-JP" altLang="en-US" dirty="0">
                <a:solidFill>
                  <a:srgbClr val="CC0066"/>
                </a:solidFill>
              </a:rPr>
              <a:t>水分活性</a:t>
            </a:r>
            <a:r>
              <a:rPr kumimoji="1" lang="ja-JP" altLang="en-US" dirty="0"/>
              <a:t>と微生物の増殖の関係</a:t>
            </a:r>
          </a:p>
        </p:txBody>
      </p:sp>
      <p:sp>
        <p:nvSpPr>
          <p:cNvPr id="5" name="スライド番号プレースホルダー 4"/>
          <p:cNvSpPr>
            <a:spLocks noGrp="1"/>
          </p:cNvSpPr>
          <p:nvPr>
            <p:ph type="sldNum" sz="quarter" idx="11"/>
          </p:nvPr>
        </p:nvSpPr>
        <p:spPr>
          <a:prstGeom prst="rect">
            <a:avLst/>
          </a:prstGeom>
        </p:spPr>
        <p:txBody>
          <a:bodyPr/>
          <a:lstStyle/>
          <a:p>
            <a:fld id="{4D0B1BFD-910B-495A-89BE-9482BDE8F265}" type="slidenum">
              <a:rPr lang="en-US" altLang="ja-JP" smtClean="0"/>
              <a:pPr/>
              <a:t>20</a:t>
            </a:fld>
            <a:endParaRPr lang="en-US" altLang="ja-JP" dirty="0"/>
          </a:p>
        </p:txBody>
      </p:sp>
      <p:grpSp>
        <p:nvGrpSpPr>
          <p:cNvPr id="6" name="グループ化 5"/>
          <p:cNvGrpSpPr/>
          <p:nvPr/>
        </p:nvGrpSpPr>
        <p:grpSpPr>
          <a:xfrm>
            <a:off x="227427" y="855442"/>
            <a:ext cx="8731965" cy="6002557"/>
            <a:chOff x="235267" y="855443"/>
            <a:chExt cx="8731965" cy="582956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267" y="855443"/>
              <a:ext cx="8731965" cy="582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882" y="3977738"/>
              <a:ext cx="46355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882" y="4894918"/>
              <a:ext cx="4635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637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7880546" cy="504056"/>
          </a:xfrm>
        </p:spPr>
        <p:txBody>
          <a:bodyPr>
            <a:noAutofit/>
          </a:bodyPr>
          <a:lstStyle/>
          <a:p>
            <a:r>
              <a:rPr lang="ja-JP" altLang="en-US" dirty="0">
                <a:latin typeface="Meiryo UI" panose="020B0604030504040204" pitchFamily="50" charset="-128"/>
                <a:cs typeface="Meiryo UI" panose="020B0604030504040204" pitchFamily="50" charset="-128"/>
              </a:rPr>
              <a:t>微生物の増殖制御（静菌）</a:t>
            </a:r>
            <a:endParaRPr kumimoji="1" lang="ja-JP" dirty="0">
              <a:latin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90400159"/>
              </p:ext>
            </p:extLst>
          </p:nvPr>
        </p:nvGraphicFramePr>
        <p:xfrm>
          <a:off x="467544" y="836712"/>
          <a:ext cx="8350696" cy="5461349"/>
        </p:xfrm>
        <a:graphic>
          <a:graphicData uri="http://schemas.openxmlformats.org/drawingml/2006/table">
            <a:tbl>
              <a:tblPr firstRow="1" bandRow="1">
                <a:tableStyleId>{69012ECD-51FC-41F1-AA8D-1B2483CD663E}</a:tableStyleId>
              </a:tblPr>
              <a:tblGrid>
                <a:gridCol w="2304256">
                  <a:extLst>
                    <a:ext uri="{9D8B030D-6E8A-4147-A177-3AD203B41FA5}">
                      <a16:colId xmlns:a16="http://schemas.microsoft.com/office/drawing/2014/main" val="1717466947"/>
                    </a:ext>
                  </a:extLst>
                </a:gridCol>
                <a:gridCol w="6046440">
                  <a:extLst>
                    <a:ext uri="{9D8B030D-6E8A-4147-A177-3AD203B41FA5}">
                      <a16:colId xmlns:a16="http://schemas.microsoft.com/office/drawing/2014/main" val="18655962"/>
                    </a:ext>
                  </a:extLst>
                </a:gridCol>
              </a:tblGrid>
              <a:tr h="686194">
                <a:tc>
                  <a:txBody>
                    <a:bodyPr/>
                    <a:lstStyle/>
                    <a:p>
                      <a:r>
                        <a:rPr kumimoji="1" lang="ja-JP" altLang="en-US" b="1" dirty="0">
                          <a:solidFill>
                            <a:schemeClr val="tx1"/>
                          </a:solidFill>
                          <a:latin typeface="+mn-ea"/>
                          <a:ea typeface="+mn-ea"/>
                        </a:rPr>
                        <a:t>冷 蔵</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乳肉水産食品では</a:t>
                      </a:r>
                      <a:r>
                        <a:rPr kumimoji="1" lang="en-US" altLang="ja-JP" b="1" dirty="0">
                          <a:solidFill>
                            <a:schemeClr val="tx1"/>
                          </a:solidFill>
                          <a:latin typeface="+mn-ea"/>
                          <a:ea typeface="+mn-ea"/>
                        </a:rPr>
                        <a:t>10</a:t>
                      </a:r>
                      <a:r>
                        <a:rPr kumimoji="1" lang="ja-JP" altLang="en-US" b="1" dirty="0">
                          <a:solidFill>
                            <a:schemeClr val="tx1"/>
                          </a:solidFill>
                          <a:latin typeface="+mn-ea"/>
                          <a:ea typeface="+mn-ea"/>
                        </a:rPr>
                        <a:t>℃以下で保存するようになっているが、国際的には</a:t>
                      </a:r>
                      <a:r>
                        <a:rPr kumimoji="1" lang="en-US" altLang="ja-JP" b="1" dirty="0">
                          <a:solidFill>
                            <a:schemeClr val="tx1"/>
                          </a:solidFill>
                          <a:latin typeface="+mn-ea"/>
                          <a:ea typeface="+mn-ea"/>
                        </a:rPr>
                        <a:t>4</a:t>
                      </a:r>
                      <a:r>
                        <a:rPr kumimoji="1" lang="ja-JP" altLang="en-US" b="1" dirty="0">
                          <a:solidFill>
                            <a:schemeClr val="tx1"/>
                          </a:solidFill>
                          <a:latin typeface="+mn-ea"/>
                          <a:ea typeface="+mn-ea"/>
                        </a:rPr>
                        <a:t>℃以下が基準。しかし、低温細菌は増殖できる。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latin typeface="+mn-ea"/>
                          <a:ea typeface="+mn-ea"/>
                        </a:rPr>
                        <a:t>凍 結</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冷凍食品は</a:t>
                      </a:r>
                      <a:r>
                        <a:rPr kumimoji="1" lang="en-US" altLang="ja-JP" b="1" dirty="0">
                          <a:solidFill>
                            <a:schemeClr val="tx1"/>
                          </a:solidFill>
                          <a:latin typeface="+mn-ea"/>
                          <a:ea typeface="+mn-ea"/>
                        </a:rPr>
                        <a:t>-15</a:t>
                      </a:r>
                      <a:r>
                        <a:rPr kumimoji="1" lang="ja-JP" altLang="en-US" b="1" dirty="0">
                          <a:solidFill>
                            <a:schemeClr val="tx1"/>
                          </a:solidFill>
                          <a:latin typeface="+mn-ea"/>
                          <a:ea typeface="+mn-ea"/>
                        </a:rPr>
                        <a:t>℃以下での保存が規定されている。この温度帯で微生物の増殖は制御できるが、殺菌はできない。</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latin typeface="+mn-ea"/>
                          <a:ea typeface="+mn-ea"/>
                        </a:rPr>
                        <a:t>塩 蔵（塩漬け）</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低水分活性による微生物抑制方法。</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latin typeface="+mn-ea"/>
                          <a:ea typeface="+mn-ea"/>
                        </a:rPr>
                        <a:t>糖 蔵</a:t>
                      </a:r>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（砂糖・シロップ漬け）</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solidFill>
                          <a:latin typeface="+mn-ea"/>
                          <a:ea typeface="+mn-ea"/>
                        </a:rPr>
                        <a:t>低水分活性による微生物抑制方法。</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latin typeface="+mn-ea"/>
                          <a:ea typeface="+mn-ea"/>
                        </a:rPr>
                        <a:t>乾 燥</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solidFill>
                          <a:latin typeface="+mn-ea"/>
                          <a:ea typeface="+mn-ea"/>
                        </a:rPr>
                        <a:t>低水分活性による微生物抑制方法。</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latin typeface="+mn-ea"/>
                          <a:ea typeface="+mn-ea"/>
                        </a:rPr>
                        <a:t>酸 蔵（酢漬けなど）</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酸を添加して</a:t>
                      </a:r>
                      <a:r>
                        <a:rPr kumimoji="1" lang="en-US" altLang="ja-JP" b="1" dirty="0">
                          <a:solidFill>
                            <a:schemeClr val="tx1"/>
                          </a:solidFill>
                          <a:latin typeface="+mn-ea"/>
                          <a:ea typeface="+mn-ea"/>
                        </a:rPr>
                        <a:t>pH</a:t>
                      </a:r>
                      <a:r>
                        <a:rPr kumimoji="1" lang="ja-JP" altLang="en-US" b="1" dirty="0" err="1">
                          <a:solidFill>
                            <a:schemeClr val="tx1"/>
                          </a:solidFill>
                          <a:latin typeface="+mn-ea"/>
                          <a:ea typeface="+mn-ea"/>
                        </a:rPr>
                        <a:t>を低</a:t>
                      </a:r>
                      <a:r>
                        <a:rPr kumimoji="1" lang="ja-JP" altLang="en-US" b="1" dirty="0">
                          <a:solidFill>
                            <a:schemeClr val="tx1"/>
                          </a:solidFill>
                          <a:latin typeface="+mn-ea"/>
                          <a:ea typeface="+mn-ea"/>
                        </a:rPr>
                        <a:t>下させ保存する技術である。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r h="676793">
                <a:tc>
                  <a:txBody>
                    <a:bodyPr/>
                    <a:lstStyle/>
                    <a:p>
                      <a:r>
                        <a:rPr kumimoji="1" lang="ja-JP" altLang="en-US" b="1" dirty="0">
                          <a:solidFill>
                            <a:schemeClr val="tx1"/>
                          </a:solidFill>
                          <a:latin typeface="+mn-ea"/>
                          <a:ea typeface="+mn-ea"/>
                        </a:rPr>
                        <a:t>食品添加物</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保存料、日持向上剤などを用いて食品を保存する技術である。</a:t>
                      </a:r>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（安息香酸、ソルビン酸、白子たん白抽出物、植物系抽出物）</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261989"/>
                  </a:ext>
                </a:extLst>
              </a:tr>
              <a:tr h="676793">
                <a:tc>
                  <a:txBody>
                    <a:bodyPr/>
                    <a:lstStyle/>
                    <a:p>
                      <a:r>
                        <a:rPr kumimoji="1" lang="ja-JP" altLang="en-US" b="1" dirty="0" err="1">
                          <a:solidFill>
                            <a:schemeClr val="tx1"/>
                          </a:solidFill>
                          <a:latin typeface="+mn-ea"/>
                          <a:ea typeface="+mn-ea"/>
                        </a:rPr>
                        <a:t>くん</a:t>
                      </a:r>
                      <a:r>
                        <a:rPr kumimoji="1" lang="ja-JP" altLang="en-US" b="1" dirty="0">
                          <a:solidFill>
                            <a:schemeClr val="tx1"/>
                          </a:solidFill>
                          <a:latin typeface="+mn-ea"/>
                          <a:ea typeface="+mn-ea"/>
                        </a:rPr>
                        <a:t>蒸</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低水分活性による微生物の生育抑制と煙中に含まれる成分による抗菌作用を応用した技術である。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411442"/>
                  </a:ext>
                </a:extLst>
              </a:tr>
            </a:tbl>
          </a:graphicData>
        </a:graphic>
      </p:graphicFrame>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21</a:t>
            </a:fld>
            <a:endParaRPr lang="ja-JP" altLang="en-US" dirty="0"/>
          </a:p>
        </p:txBody>
      </p:sp>
    </p:spTree>
    <p:extLst>
      <p:ext uri="{BB962C8B-B14F-4D97-AF65-F5344CB8AC3E}">
        <p14:creationId xmlns:p14="http://schemas.microsoft.com/office/powerpoint/2010/main" val="2984897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7880546" cy="776307"/>
          </a:xfrm>
        </p:spPr>
        <p:txBody>
          <a:bodyPr>
            <a:normAutofit/>
          </a:bodyPr>
          <a:lstStyle/>
          <a:p>
            <a:r>
              <a:rPr lang="ja-JP" altLang="en-US" dirty="0">
                <a:latin typeface="Meiryo UI" panose="020B0604030504040204" pitchFamily="50" charset="-128"/>
                <a:cs typeface="Meiryo UI" panose="020B0604030504040204" pitchFamily="50" charset="-128"/>
              </a:rPr>
              <a:t>微生物の制御　（除菌・殺菌）</a:t>
            </a:r>
            <a:endParaRPr kumimoji="1" lang="ja-JP" dirty="0">
              <a:latin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131205423"/>
              </p:ext>
            </p:extLst>
          </p:nvPr>
        </p:nvGraphicFramePr>
        <p:xfrm>
          <a:off x="467544" y="1124744"/>
          <a:ext cx="7965831" cy="5084752"/>
        </p:xfrm>
        <a:graphic>
          <a:graphicData uri="http://schemas.openxmlformats.org/drawingml/2006/table">
            <a:tbl>
              <a:tblPr firstRow="1" bandRow="1">
                <a:tableStyleId>{69012ECD-51FC-41F1-AA8D-1B2483CD663E}</a:tableStyleId>
              </a:tblPr>
              <a:tblGrid>
                <a:gridCol w="780757">
                  <a:extLst>
                    <a:ext uri="{9D8B030D-6E8A-4147-A177-3AD203B41FA5}">
                      <a16:colId xmlns:a16="http://schemas.microsoft.com/office/drawing/2014/main" val="1717466947"/>
                    </a:ext>
                  </a:extLst>
                </a:gridCol>
                <a:gridCol w="1595507">
                  <a:extLst>
                    <a:ext uri="{9D8B030D-6E8A-4147-A177-3AD203B41FA5}">
                      <a16:colId xmlns:a16="http://schemas.microsoft.com/office/drawing/2014/main" val="3451088791"/>
                    </a:ext>
                  </a:extLst>
                </a:gridCol>
                <a:gridCol w="5589567">
                  <a:extLst>
                    <a:ext uri="{9D8B030D-6E8A-4147-A177-3AD203B41FA5}">
                      <a16:colId xmlns:a16="http://schemas.microsoft.com/office/drawing/2014/main" val="18655962"/>
                    </a:ext>
                  </a:extLst>
                </a:gridCol>
              </a:tblGrid>
              <a:tr h="1038343">
                <a:tc rowSpan="3">
                  <a:txBody>
                    <a:bodyPr/>
                    <a:lstStyle/>
                    <a:p>
                      <a:pPr algn="ctr"/>
                      <a:r>
                        <a:rPr kumimoji="1" lang="ja-JP" altLang="en-US" b="1" dirty="0">
                          <a:solidFill>
                            <a:schemeClr val="tx1"/>
                          </a:solidFill>
                          <a:latin typeface="+mn-ea"/>
                          <a:ea typeface="+mn-ea"/>
                        </a:rPr>
                        <a:t>除菌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b="1" dirty="0">
                          <a:solidFill>
                            <a:schemeClr val="tx1"/>
                          </a:solidFill>
                          <a:latin typeface="+mn-ea"/>
                          <a:ea typeface="+mn-ea"/>
                        </a:rPr>
                        <a:t>　洗浄</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汚れや食物残渣や付着した微生物を洗剤などを用いて取り除く。微生物の減少、微生物栄養源の除去、洗浄後の殺菌効果向上がねらい。</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742594">
                <a:tc vMerge="1">
                  <a:txBody>
                    <a:bodyPr/>
                    <a:lstStyle/>
                    <a:p>
                      <a:endParaRPr kumimoji="1" lang="ja-JP"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b="1" dirty="0">
                          <a:solidFill>
                            <a:schemeClr val="tx1"/>
                          </a:solidFill>
                          <a:latin typeface="+mn-ea"/>
                          <a:ea typeface="+mn-ea"/>
                        </a:rPr>
                        <a:t>　ろ過</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高性能フィルター（</a:t>
                      </a:r>
                      <a:r>
                        <a:rPr kumimoji="1" lang="en-US" altLang="ja-JP" b="1" dirty="0">
                          <a:solidFill>
                            <a:schemeClr val="tx1"/>
                          </a:solidFill>
                          <a:latin typeface="+mn-ea"/>
                          <a:ea typeface="+mn-ea"/>
                        </a:rPr>
                        <a:t>HEPA</a:t>
                      </a:r>
                      <a:r>
                        <a:rPr kumimoji="1" lang="ja-JP" altLang="en-US" b="1" dirty="0">
                          <a:solidFill>
                            <a:schemeClr val="tx1"/>
                          </a:solidFill>
                          <a:latin typeface="+mn-ea"/>
                          <a:ea typeface="+mn-ea"/>
                        </a:rPr>
                        <a:t>フィルター：</a:t>
                      </a:r>
                      <a:r>
                        <a:rPr kumimoji="1" lang="en-US" altLang="ja-JP" b="1" dirty="0">
                          <a:solidFill>
                            <a:schemeClr val="tx1"/>
                          </a:solidFill>
                          <a:latin typeface="+mn-ea"/>
                          <a:ea typeface="+mn-ea"/>
                        </a:rPr>
                        <a:t>0.3μ</a:t>
                      </a:r>
                      <a:r>
                        <a:rPr kumimoji="1" lang="ja-JP" altLang="en-US" b="1" dirty="0" err="1">
                          <a:solidFill>
                            <a:schemeClr val="tx1"/>
                          </a:solidFill>
                          <a:latin typeface="+mn-ea"/>
                          <a:ea typeface="+mn-ea"/>
                        </a:rPr>
                        <a:t>ｍ</a:t>
                      </a:r>
                      <a:r>
                        <a:rPr kumimoji="1" lang="ja-JP" altLang="en-US" b="1" dirty="0">
                          <a:solidFill>
                            <a:schemeClr val="tx1"/>
                          </a:solidFill>
                          <a:latin typeface="+mn-ea"/>
                          <a:ea typeface="+mn-ea"/>
                        </a:rPr>
                        <a:t>の粒子捕集率：</a:t>
                      </a:r>
                      <a:r>
                        <a:rPr kumimoji="1" lang="en-US" altLang="ja-JP" b="1" dirty="0">
                          <a:solidFill>
                            <a:schemeClr val="tx1"/>
                          </a:solidFill>
                          <a:latin typeface="+mn-ea"/>
                          <a:ea typeface="+mn-ea"/>
                        </a:rPr>
                        <a:t>99.95</a:t>
                      </a:r>
                      <a:r>
                        <a:rPr kumimoji="1" lang="ja-JP" altLang="en-US" b="1" dirty="0">
                          <a:solidFill>
                            <a:schemeClr val="tx1"/>
                          </a:solidFill>
                          <a:latin typeface="+mn-ea"/>
                          <a:ea typeface="+mn-ea"/>
                        </a:rPr>
                        <a:t>％以上）による空気中の微生物除去や生ビールのフィルター除去　</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742594">
                <a:tc vMerge="1">
                  <a:txBody>
                    <a:bodyPr/>
                    <a:lstStyle/>
                    <a:p>
                      <a:endParaRPr kumimoji="1" lang="ja-JP"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b="1" dirty="0">
                          <a:solidFill>
                            <a:schemeClr val="tx1"/>
                          </a:solidFill>
                          <a:latin typeface="+mn-ea"/>
                          <a:ea typeface="+mn-ea"/>
                        </a:rPr>
                        <a:t>　遠心分離</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1" dirty="0">
                          <a:solidFill>
                            <a:schemeClr val="tx1"/>
                          </a:solidFill>
                          <a:latin typeface="+mn-ea"/>
                          <a:ea typeface="+mn-ea"/>
                        </a:rPr>
                        <a:t>20,000rpm</a:t>
                      </a:r>
                      <a:r>
                        <a:rPr kumimoji="1" lang="ja-JP" altLang="en-US" b="1" dirty="0">
                          <a:solidFill>
                            <a:schemeClr val="tx1"/>
                          </a:solidFill>
                          <a:latin typeface="+mn-ea"/>
                          <a:ea typeface="+mn-ea"/>
                        </a:rPr>
                        <a:t>以上の回転数で遠心分離して細菌を除去する技術。液体食品やチーズ製造でよく用いられている。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742594">
                <a:tc rowSpan="3">
                  <a:txBody>
                    <a:bodyPr/>
                    <a:lstStyle/>
                    <a:p>
                      <a:pPr algn="ctr"/>
                      <a:r>
                        <a:rPr kumimoji="1" lang="ja-JP" altLang="en-US" b="1" dirty="0">
                          <a:solidFill>
                            <a:schemeClr val="tx1"/>
                          </a:solidFill>
                          <a:latin typeface="+mn-ea"/>
                          <a:ea typeface="+mn-ea"/>
                        </a:rPr>
                        <a:t>殺菌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b="1" dirty="0">
                          <a:solidFill>
                            <a:schemeClr val="tx1"/>
                          </a:solidFill>
                          <a:latin typeface="+mn-ea"/>
                          <a:ea typeface="+mn-ea"/>
                        </a:rPr>
                        <a:t>　加熱殺菌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細菌を食品中から積極的に死滅させて除去する一般的な技術。加熱温度と時間でコントロールする。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742594">
                <a:tc vMerge="1">
                  <a:txBody>
                    <a:bodyPr/>
                    <a:lstStyle/>
                    <a:p>
                      <a:endParaRPr kumimoji="1" lang="ja-JP"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b="1" dirty="0">
                          <a:solidFill>
                            <a:schemeClr val="tx1"/>
                          </a:solidFill>
                          <a:latin typeface="+mn-ea"/>
                          <a:ea typeface="+mn-ea"/>
                        </a:rPr>
                        <a:t>　冷殺菌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薬剤殺菌（アルコール、次亜塩素酸ナトリウムなど）、酸性電解水、紫外線殺菌、放射線殺菌、ガス殺菌（酸化エチレンなど）</a:t>
                      </a:r>
                      <a:endParaRPr kumimoji="1" lang="en-US" altLang="ja-JP"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732421">
                <a:tc vMerge="1">
                  <a:txBody>
                    <a:bodyPr/>
                    <a:lstStyle/>
                    <a:p>
                      <a:endParaRPr kumimoji="1" lang="ja-JP"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b="1" dirty="0">
                          <a:solidFill>
                            <a:schemeClr val="tx1"/>
                          </a:solidFill>
                          <a:latin typeface="+mn-ea"/>
                          <a:ea typeface="+mn-ea"/>
                        </a:rPr>
                        <a:t>　その他</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1" dirty="0">
                          <a:solidFill>
                            <a:schemeClr val="tx1"/>
                          </a:solidFill>
                          <a:latin typeface="+mn-ea"/>
                          <a:ea typeface="+mn-ea"/>
                        </a:rPr>
                        <a:t>超音波殺菌</a:t>
                      </a:r>
                      <a:endParaRPr kumimoji="1" lang="en-US" altLang="ja-JP" b="1" dirty="0">
                        <a:solidFill>
                          <a:schemeClr val="tx1"/>
                        </a:solidFill>
                        <a:latin typeface="+mn-ea"/>
                        <a:ea typeface="+mn-ea"/>
                      </a:endParaRPr>
                    </a:p>
                    <a:p>
                      <a:r>
                        <a:rPr kumimoji="1" lang="ja-JP" altLang="en-US" b="1" dirty="0">
                          <a:solidFill>
                            <a:schemeClr val="tx1"/>
                          </a:solidFill>
                          <a:latin typeface="+mn-ea"/>
                          <a:ea typeface="+mn-ea"/>
                        </a:rPr>
                        <a:t>電気的衝撃殺菌（閃光パルス殺菌など）</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22</a:t>
            </a:fld>
            <a:endParaRPr lang="ja-JP" altLang="en-US" dirty="0"/>
          </a:p>
        </p:txBody>
      </p:sp>
    </p:spTree>
    <p:extLst>
      <p:ext uri="{BB962C8B-B14F-4D97-AF65-F5344CB8AC3E}">
        <p14:creationId xmlns:p14="http://schemas.microsoft.com/office/powerpoint/2010/main" val="2450867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31" name="Text Box 79"/>
          <p:cNvSpPr txBox="1">
            <a:spLocks noChangeArrowheads="1"/>
          </p:cNvSpPr>
          <p:nvPr/>
        </p:nvSpPr>
        <p:spPr bwMode="auto">
          <a:xfrm>
            <a:off x="3502864" y="5281463"/>
            <a:ext cx="53896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spcBef>
                <a:spcPct val="50000"/>
              </a:spcBef>
            </a:pPr>
            <a:r>
              <a:rPr lang="ja-JP" altLang="en-US" sz="1400" dirty="0">
                <a:latin typeface="HGPｺﾞｼｯｸE" pitchFamily="50" charset="-128"/>
                <a:ea typeface="HGPｺﾞｼｯｸE" pitchFamily="50" charset="-128"/>
              </a:rPr>
              <a:t>○：有効　△：あまり有効ではない　</a:t>
            </a:r>
            <a:r>
              <a:rPr lang="en-US"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：無効（</a:t>
            </a:r>
            <a:r>
              <a:rPr lang="ja-JP" altLang="en-US" sz="1400" u="sng" dirty="0">
                <a:latin typeface="HGPｺﾞｼｯｸE" pitchFamily="50" charset="-128"/>
                <a:ea typeface="HGPｺﾞｼｯｸE" pitchFamily="50" charset="-128"/>
              </a:rPr>
              <a:t>下線</a:t>
            </a:r>
            <a:r>
              <a:rPr lang="ja-JP" altLang="en-US" sz="1400" dirty="0">
                <a:latin typeface="HGPｺﾞｼｯｸE" pitchFamily="50" charset="-128"/>
                <a:ea typeface="HGPｺﾞｼｯｸE" pitchFamily="50" charset="-128"/>
              </a:rPr>
              <a:t>：条件により異なる）</a:t>
            </a:r>
            <a:endParaRPr lang="en-US" altLang="ja-JP" sz="1400" dirty="0">
              <a:latin typeface="HGPｺﾞｼｯｸE" pitchFamily="50" charset="-128"/>
              <a:ea typeface="HGPｺﾞｼｯｸE" pitchFamily="50" charset="-128"/>
            </a:endParaRPr>
          </a:p>
        </p:txBody>
      </p:sp>
      <p:sp>
        <p:nvSpPr>
          <p:cNvPr id="168962" name="Text Box 2"/>
          <p:cNvSpPr txBox="1">
            <a:spLocks noChangeArrowheads="1"/>
          </p:cNvSpPr>
          <p:nvPr/>
        </p:nvSpPr>
        <p:spPr bwMode="auto">
          <a:xfrm>
            <a:off x="1431299" y="280723"/>
            <a:ext cx="62600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ja-JP" altLang="en-US" sz="2800" dirty="0">
                <a:latin typeface="HGPｺﾞｼｯｸE" pitchFamily="50" charset="-128"/>
                <a:ea typeface="HGPｺﾞｼｯｸE" pitchFamily="50" charset="-128"/>
              </a:rPr>
              <a:t>微生物の制御（除菌成分の効果の概要）</a:t>
            </a:r>
            <a:endParaRPr lang="en-US" altLang="ja-JP" sz="2000" dirty="0">
              <a:latin typeface="HGPｺﾞｼｯｸE" pitchFamily="50" charset="-128"/>
              <a:ea typeface="HGPｺﾞｼｯｸE" pitchFamily="50" charset="-128"/>
            </a:endParaRPr>
          </a:p>
        </p:txBody>
      </p:sp>
      <p:graphicFrame>
        <p:nvGraphicFramePr>
          <p:cNvPr id="169042" name="Group 82"/>
          <p:cNvGraphicFramePr>
            <a:graphicFrameLocks noGrp="1"/>
          </p:cNvGraphicFramePr>
          <p:nvPr>
            <p:extLst>
              <p:ext uri="{D42A27DB-BD31-4B8C-83A1-F6EECF244321}">
                <p14:modId xmlns:p14="http://schemas.microsoft.com/office/powerpoint/2010/main" val="4012200491"/>
              </p:ext>
            </p:extLst>
          </p:nvPr>
        </p:nvGraphicFramePr>
        <p:xfrm>
          <a:off x="179512" y="1039240"/>
          <a:ext cx="8712970" cy="4116808"/>
        </p:xfrm>
        <a:graphic>
          <a:graphicData uri="http://schemas.openxmlformats.org/drawingml/2006/table">
            <a:tbl>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518458">
                  <a:extLst>
                    <a:ext uri="{9D8B030D-6E8A-4147-A177-3AD203B41FA5}">
                      <a16:colId xmlns:a16="http://schemas.microsoft.com/office/drawing/2014/main" val="20003"/>
                    </a:ext>
                  </a:extLst>
                </a:gridCol>
                <a:gridCol w="518458">
                  <a:extLst>
                    <a:ext uri="{9D8B030D-6E8A-4147-A177-3AD203B41FA5}">
                      <a16:colId xmlns:a16="http://schemas.microsoft.com/office/drawing/2014/main" val="20004"/>
                    </a:ext>
                  </a:extLst>
                </a:gridCol>
                <a:gridCol w="518458">
                  <a:extLst>
                    <a:ext uri="{9D8B030D-6E8A-4147-A177-3AD203B41FA5}">
                      <a16:colId xmlns:a16="http://schemas.microsoft.com/office/drawing/2014/main" val="20005"/>
                    </a:ext>
                  </a:extLst>
                </a:gridCol>
                <a:gridCol w="518458">
                  <a:extLst>
                    <a:ext uri="{9D8B030D-6E8A-4147-A177-3AD203B41FA5}">
                      <a16:colId xmlns:a16="http://schemas.microsoft.com/office/drawing/2014/main" val="20006"/>
                    </a:ext>
                  </a:extLst>
                </a:gridCol>
                <a:gridCol w="518458">
                  <a:extLst>
                    <a:ext uri="{9D8B030D-6E8A-4147-A177-3AD203B41FA5}">
                      <a16:colId xmlns:a16="http://schemas.microsoft.com/office/drawing/2014/main" val="20007"/>
                    </a:ext>
                  </a:extLst>
                </a:gridCol>
                <a:gridCol w="1944216">
                  <a:extLst>
                    <a:ext uri="{9D8B030D-6E8A-4147-A177-3AD203B41FA5}">
                      <a16:colId xmlns:a16="http://schemas.microsoft.com/office/drawing/2014/main" val="20008"/>
                    </a:ext>
                  </a:extLst>
                </a:gridCol>
              </a:tblGrid>
              <a:tr h="1008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分類</a:t>
                      </a:r>
                    </a:p>
                  </a:txBody>
                  <a:tcPr marT="45721" marB="4572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除菌剤</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細菌</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芽胞菌</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乳酸菌</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酵母</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カビ</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備　考</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0"/>
                  </a:ext>
                </a:extLst>
              </a:tr>
              <a:tr h="39202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食添</a:t>
                      </a:r>
                    </a:p>
                  </a:txBody>
                  <a:tcPr marT="45721" marB="4572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エタノール</a:t>
                      </a: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rPr>
                        <a:t>酵母・カビに有効</a:t>
                      </a:r>
                      <a:endParaRPr kumimoji="1" lang="en-US" altLang="ja-JP" sz="15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a:ln>
                            <a:noFill/>
                          </a:ln>
                          <a:solidFill>
                            <a:schemeClr val="tx1"/>
                          </a:solidFill>
                          <a:effectLst/>
                          <a:latin typeface="HGPｺﾞｼｯｸE" pitchFamily="50" charset="-128"/>
                          <a:ea typeface="HGPｺﾞｼｯｸE" pitchFamily="50" charset="-128"/>
                        </a:rPr>
                        <a:t>塩素系</a:t>
                      </a:r>
                      <a:r>
                        <a:rPr kumimoji="1" lang="en-US" altLang="ja-JP" sz="1700" b="0" i="0" u="none" strike="noStrike" cap="none" normalizeH="0" baseline="0" dirty="0">
                          <a:ln>
                            <a:noFill/>
                          </a:ln>
                          <a:solidFill>
                            <a:schemeClr val="tx1"/>
                          </a:solidFill>
                          <a:effectLst/>
                          <a:latin typeface="HGPｺﾞｼｯｸE" pitchFamily="50" charset="-128"/>
                          <a:ea typeface="HGPｺﾞｼｯｸE" pitchFamily="50" charset="-128"/>
                        </a:rPr>
                        <a:t> </a:t>
                      </a:r>
                      <a:r>
                        <a:rPr kumimoji="1" lang="ja-JP" altLang="en-US" sz="1700" b="0" i="0" u="none" strike="noStrike" cap="none" normalizeH="0" baseline="0" dirty="0">
                          <a:ln>
                            <a:noFill/>
                          </a:ln>
                          <a:solidFill>
                            <a:schemeClr val="tx1"/>
                          </a:solidFill>
                          <a:effectLst/>
                          <a:latin typeface="HGPｺﾞｼｯｸE" pitchFamily="50" charset="-128"/>
                          <a:ea typeface="HGPｺﾞｼｯｸE" pitchFamily="50" charset="-128"/>
                        </a:rPr>
                        <a:t>（次亜塩素酸</a:t>
                      </a:r>
                      <a:r>
                        <a:rPr kumimoji="1" lang="en-US" altLang="ja-JP" sz="1700" b="0" i="0" u="none" strike="noStrike" cap="none" normalizeH="0" baseline="0" dirty="0">
                          <a:ln>
                            <a:noFill/>
                          </a:ln>
                          <a:solidFill>
                            <a:schemeClr val="tx1"/>
                          </a:solidFill>
                          <a:effectLst/>
                          <a:latin typeface="HGPｺﾞｼｯｸE" pitchFamily="50" charset="-128"/>
                          <a:ea typeface="HGPｺﾞｼｯｸE" pitchFamily="50" charset="-128"/>
                        </a:rPr>
                        <a:t>Na</a:t>
                      </a:r>
                      <a:r>
                        <a:rPr kumimoji="1" lang="ja-JP" altLang="en-US" sz="1700" b="0" i="0" u="none" strike="noStrike" cap="none" normalizeH="0" baseline="0" dirty="0" err="1">
                          <a:ln>
                            <a:noFill/>
                          </a:ln>
                          <a:solidFill>
                            <a:schemeClr val="tx1"/>
                          </a:solidFill>
                          <a:effectLst/>
                          <a:latin typeface="HGPｺﾞｼｯｸE" pitchFamily="50" charset="-128"/>
                          <a:ea typeface="HGPｺﾞｼｯｸE" pitchFamily="50" charset="-128"/>
                        </a:rPr>
                        <a:t>、</a:t>
                      </a:r>
                      <a:r>
                        <a:rPr kumimoji="1" lang="ja-JP" altLang="en-US" sz="1700" b="0" i="0" u="none" strike="noStrike" cap="none" normalizeH="0" baseline="0" dirty="0">
                          <a:ln>
                            <a:noFill/>
                          </a:ln>
                          <a:solidFill>
                            <a:schemeClr val="tx1"/>
                          </a:solidFill>
                          <a:effectLst/>
                          <a:latin typeface="HGPｺﾞｼｯｸE" pitchFamily="50" charset="-128"/>
                          <a:ea typeface="HGPｺﾞｼｯｸE" pitchFamily="50" charset="-128"/>
                        </a:rPr>
                        <a:t>次亜塩素酸水など）</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sng"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rPr>
                        <a:t>有機物で効果が激減</a:t>
                      </a:r>
                      <a:endParaRPr kumimoji="1" lang="ja-JP" altLang="en-US" sz="1500" b="0" i="0" u="none" strike="noStrike" cap="none" normalizeH="0" baseline="0" dirty="0">
                        <a:ln>
                          <a:noFill/>
                        </a:ln>
                        <a:solidFill>
                          <a:srgbClr val="FF0000"/>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306">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合成除菌剤</a:t>
                      </a:r>
                    </a:p>
                  </a:txBody>
                  <a:tcPr marT="45721" marB="45721" vert="eaVert"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第四級</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ｱﾝﾓﾆｳﾑ塩</a:t>
                      </a:r>
                    </a:p>
                  </a:txBody>
                  <a:tcPr marT="45721" marB="4572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塩化ﾍﾞﾝｻﾞﾙｺﾆｳﾑ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（逆性石鹸、</a:t>
                      </a:r>
                      <a:r>
                        <a:rPr kumimoji="1" lang="en-US" altLang="ja-JP" sz="1400" b="0" i="0" u="none" strike="noStrike" cap="none" normalizeH="0" baseline="0" dirty="0">
                          <a:ln>
                            <a:noFill/>
                          </a:ln>
                          <a:solidFill>
                            <a:schemeClr val="tx1"/>
                          </a:solidFill>
                          <a:effectLst/>
                          <a:latin typeface="HGPｺﾞｼｯｸE" pitchFamily="50" charset="-128"/>
                          <a:ea typeface="HGPｺﾞｼｯｸE" pitchFamily="50" charset="-128"/>
                        </a:rPr>
                        <a:t>BAC</a:t>
                      </a: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rPr>
                        <a:t>幅広い菌に有効</a:t>
                      </a:r>
                      <a:endParaRPr kumimoji="1" lang="en-US" altLang="ja-JP" sz="1500" b="0" i="0" u="none" strike="noStrike" cap="none" normalizeH="0" baseline="0" dirty="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rPr>
                        <a:t>芽胞菌には効果低い</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630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ｼﾞﾃﾞｼﾙｼﾞﾒﾁﾙｱﾝﾓﾆｳﾑｸﾛﾗｲﾄﾞ</a:t>
                      </a: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a:t>
                      </a:r>
                      <a:r>
                        <a:rPr kumimoji="1" lang="en-US" altLang="ja-JP" sz="1400" b="0" i="0" u="none" strike="noStrike" cap="none" normalizeH="0" baseline="0" dirty="0">
                          <a:ln>
                            <a:noFill/>
                          </a:ln>
                          <a:solidFill>
                            <a:schemeClr val="tx1"/>
                          </a:solidFill>
                          <a:effectLst/>
                          <a:latin typeface="HGPｺﾞｼｯｸE" pitchFamily="50" charset="-128"/>
                          <a:ea typeface="HGPｺﾞｼｯｸE" pitchFamily="50" charset="-128"/>
                        </a:rPr>
                        <a:t>DDAC</a:t>
                      </a: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59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ビグアナイド系</a:t>
                      </a: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a:t>
                      </a:r>
                      <a:r>
                        <a:rPr kumimoji="1" lang="en-US" altLang="ja-JP" sz="1400" b="0" i="0" u="none" strike="noStrike" cap="none" normalizeH="0" baseline="0" dirty="0">
                          <a:ln>
                            <a:noFill/>
                          </a:ln>
                          <a:solidFill>
                            <a:schemeClr val="tx1"/>
                          </a:solidFill>
                          <a:effectLst/>
                          <a:latin typeface="HGPｺﾞｼｯｸE" pitchFamily="50" charset="-128"/>
                          <a:ea typeface="HGPｺﾞｼｯｸE" pitchFamily="50" charset="-128"/>
                        </a:rPr>
                        <a:t>PHMB</a:t>
                      </a:r>
                      <a:r>
                        <a:rPr kumimoji="1" lang="ja-JP" altLang="en-US" sz="14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a:t>
                      </a: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a:t>
                      </a: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rPr>
                        <a:t>芽胞菌に優れた効果</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59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両性界面活性剤</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a:t>
                      </a: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a:t>
                      </a:r>
                      <a:endPar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500" b="0" i="0" u="none" strike="noStrike" cap="none" normalizeH="0" baseline="0" dirty="0">
                          <a:ln>
                            <a:noFill/>
                          </a:ln>
                          <a:solidFill>
                            <a:schemeClr val="tx1"/>
                          </a:solidFill>
                          <a:effectLst/>
                          <a:latin typeface="HGPｺﾞｼｯｸE" pitchFamily="50" charset="-128"/>
                          <a:ea typeface="HGPｺﾞｼｯｸE" pitchFamily="50" charset="-128"/>
                        </a:rPr>
                        <a:t>結核菌にも有効</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スライド番号プレースホルダー 5"/>
          <p:cNvSpPr>
            <a:spLocks noGrp="1"/>
          </p:cNvSpPr>
          <p:nvPr>
            <p:ph type="sldNum" sz="quarter" idx="10"/>
          </p:nvPr>
        </p:nvSpPr>
        <p:spPr/>
        <p:txBody>
          <a:bodyPr/>
          <a:lstStyle/>
          <a:p>
            <a:fld id="{302E0158-B18B-40C8-AFD8-E85FFA3A6792}" type="slidenum">
              <a:rPr kumimoji="1" lang="ja-JP" altLang="en-US" smtClean="0">
                <a:solidFill>
                  <a:srgbClr val="04617B">
                    <a:shade val="90000"/>
                  </a:srgbClr>
                </a:solidFill>
              </a:rPr>
              <a:pPr/>
              <a:t>23</a:t>
            </a:fld>
            <a:endParaRPr kumimoji="1" lang="ja-JP" altLang="en-US" dirty="0">
              <a:solidFill>
                <a:srgbClr val="04617B">
                  <a:shade val="90000"/>
                </a:srgbClr>
              </a:solidFill>
            </a:endParaRPr>
          </a:p>
        </p:txBody>
      </p:sp>
      <p:sp>
        <p:nvSpPr>
          <p:cNvPr id="17" name="Text Box 80"/>
          <p:cNvSpPr txBox="1">
            <a:spLocks noChangeArrowheads="1"/>
          </p:cNvSpPr>
          <p:nvPr/>
        </p:nvSpPr>
        <p:spPr bwMode="auto">
          <a:xfrm>
            <a:off x="3586150" y="5597574"/>
            <a:ext cx="53062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spcBef>
                <a:spcPct val="50000"/>
              </a:spcBef>
            </a:pPr>
            <a:r>
              <a:rPr lang="en-US" altLang="ja-JP" sz="1400" baseline="300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芽胞菌は芽胞（殻）を形成するため、高温、乾燥、除菌剤に耐性あり</a:t>
            </a:r>
          </a:p>
        </p:txBody>
      </p:sp>
    </p:spTree>
    <p:extLst>
      <p:ext uri="{BB962C8B-B14F-4D97-AF65-F5344CB8AC3E}">
        <p14:creationId xmlns:p14="http://schemas.microsoft.com/office/powerpoint/2010/main" val="31174946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961" y="116632"/>
            <a:ext cx="8229600" cy="634082"/>
          </a:xfrm>
        </p:spPr>
        <p:txBody>
          <a:bodyPr>
            <a:normAutofit/>
          </a:bodyPr>
          <a:lstStyle/>
          <a:p>
            <a:r>
              <a:rPr kumimoji="1" lang="ja-JP" altLang="en-US" dirty="0"/>
              <a:t>主な食中毒菌について</a:t>
            </a:r>
          </a:p>
        </p:txBody>
      </p:sp>
      <p:graphicFrame>
        <p:nvGraphicFramePr>
          <p:cNvPr id="466428" name="Group 508"/>
          <p:cNvGraphicFramePr>
            <a:graphicFrameLocks noGrp="1"/>
          </p:cNvGraphicFramePr>
          <p:nvPr>
            <p:ph idx="1"/>
            <p:extLst>
              <p:ext uri="{D42A27DB-BD31-4B8C-83A1-F6EECF244321}">
                <p14:modId xmlns:p14="http://schemas.microsoft.com/office/powerpoint/2010/main" val="869570667"/>
              </p:ext>
            </p:extLst>
          </p:nvPr>
        </p:nvGraphicFramePr>
        <p:xfrm>
          <a:off x="251519" y="764704"/>
          <a:ext cx="8712969" cy="5549661"/>
        </p:xfrm>
        <a:graphic>
          <a:graphicData uri="http://schemas.openxmlformats.org/drawingml/2006/table">
            <a:tbl>
              <a:tblPr/>
              <a:tblGrid>
                <a:gridCol w="1641503">
                  <a:extLst>
                    <a:ext uri="{9D8B030D-6E8A-4147-A177-3AD203B41FA5}">
                      <a16:colId xmlns:a16="http://schemas.microsoft.com/office/drawing/2014/main" val="20000"/>
                    </a:ext>
                  </a:extLst>
                </a:gridCol>
                <a:gridCol w="131082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944216">
                  <a:extLst>
                    <a:ext uri="{9D8B030D-6E8A-4147-A177-3AD203B41FA5}">
                      <a16:colId xmlns:a16="http://schemas.microsoft.com/office/drawing/2014/main" val="20005"/>
                    </a:ext>
                  </a:extLst>
                </a:gridCol>
              </a:tblGrid>
              <a:tr h="233363">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種類</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alpha val="50000"/>
                      </a:srgbClr>
                    </a:solidFill>
                  </a:tcPr>
                </a:tc>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主な汚染源</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alpha val="50000"/>
                      </a:srgbClr>
                    </a:solidFill>
                  </a:tcPr>
                </a:tc>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cs typeface="Times New Roman" pitchFamily="18" charset="0"/>
                        </a:rPr>
                        <a:t>主な食品</a:t>
                      </a:r>
                      <a:endParaRPr kumimoji="1" lang="ja-JP" altLang="en-US" sz="1600" b="1" i="0" u="none" strike="noStrike" cap="none" normalizeH="0" baseline="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alpha val="50000"/>
                      </a:srgbClr>
                    </a:solidFill>
                  </a:tcPr>
                </a:tc>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潜伏期</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alpha val="50000"/>
                      </a:srgbClr>
                    </a:solidFill>
                  </a:tcPr>
                </a:tc>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症状</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alpha val="50000"/>
                      </a:srgbClr>
                    </a:solidFill>
                  </a:tcPr>
                </a:tc>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特徴</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alpha val="50000"/>
                      </a:srgbClr>
                    </a:solidFill>
                  </a:tcPr>
                </a:tc>
                <a:extLst>
                  <a:ext uri="{0D108BD9-81ED-4DB2-BD59-A6C34878D82A}">
                    <a16:rowId xmlns:a16="http://schemas.microsoft.com/office/drawing/2014/main" val="10000"/>
                  </a:ext>
                </a:extLst>
              </a:tr>
              <a:tr h="741363">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腸炎ビブリオ</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817563" indent="-285750" algn="l">
                        <a:spcBef>
                          <a:spcPct val="20000"/>
                        </a:spcBef>
                        <a:defRPr kumimoji="1" sz="2400">
                          <a:solidFill>
                            <a:schemeClr val="tx1"/>
                          </a:solidFill>
                          <a:latin typeface="Times New Roman" pitchFamily="18" charset="0"/>
                          <a:ea typeface="ＭＳ Ｐゴシック" charset="-128"/>
                        </a:defRPr>
                      </a:lvl2pPr>
                      <a:lvl3pPr marL="1225550" indent="-228600" algn="l">
                        <a:spcBef>
                          <a:spcPct val="20000"/>
                        </a:spcBef>
                        <a:defRPr kumimoji="1" sz="2000">
                          <a:solidFill>
                            <a:schemeClr val="tx1"/>
                          </a:solidFill>
                          <a:latin typeface="Times New Roman" pitchFamily="18" charset="0"/>
                          <a:ea typeface="ＭＳ Ｐゴシック" charset="-128"/>
                        </a:defRPr>
                      </a:lvl3pPr>
                      <a:lvl4pPr marL="1633538"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海産魚介類</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海水、海泥</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刺身、魚の調理品</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浅漬け</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６～３２</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激しい腹痛下痢、血便嘔吐、発熱</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塩水を好む</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真水、加熱に弱い</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サルモネラ</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400" b="1" kern="1200" dirty="0">
                          <a:solidFill>
                            <a:schemeClr val="tx1"/>
                          </a:solidFill>
                          <a:latin typeface="+mn-ea"/>
                          <a:ea typeface="ＭＳ Ｐゴシック" charset="-128"/>
                          <a:cs typeface="+mn-cs"/>
                        </a:rPr>
                        <a:t>ヒト・動物糞便、食肉、卵</a:t>
                      </a: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卵製品、肉調理品</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魚介類</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６～７２</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発熱、下痢</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腹痛、嘔吐</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乾燥や低温に強い</a:t>
                      </a: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加熱に弱い</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288">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50938"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カンピロバクター</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r>
                        <a:rPr kumimoji="1" lang="ja-JP" altLang="en-US" sz="1400" b="1" kern="1200" dirty="0">
                          <a:solidFill>
                            <a:schemeClr val="tx1"/>
                          </a:solidFill>
                          <a:latin typeface="+mn-ea"/>
                          <a:ea typeface="ＭＳ Ｐゴシック" charset="-128"/>
                          <a:cs typeface="+mn-cs"/>
                        </a:rPr>
                        <a:t>ヒト・動物糞便、</a:t>
                      </a:r>
                      <a:endParaRPr kumimoji="1" lang="en-US" altLang="ja-JP" sz="1400" b="1" kern="1200" dirty="0">
                        <a:solidFill>
                          <a:schemeClr val="tx1"/>
                        </a:solidFill>
                        <a:latin typeface="+mn-ea"/>
                        <a:ea typeface="ＭＳ Ｐゴシック" charset="-128"/>
                        <a:cs typeface="+mn-cs"/>
                      </a:endParaRPr>
                    </a:p>
                    <a:p>
                      <a:r>
                        <a:rPr kumimoji="1" lang="ja-JP" altLang="en-US" sz="1400" b="1" kern="1200" dirty="0">
                          <a:solidFill>
                            <a:schemeClr val="tx1"/>
                          </a:solidFill>
                          <a:latin typeface="+mn-ea"/>
                          <a:ea typeface="ＭＳ Ｐゴシック" charset="-128"/>
                          <a:cs typeface="+mn-cs"/>
                        </a:rPr>
                        <a:t>乳、食肉</a:t>
                      </a: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肉調理品（特に鶏肉）</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生牛乳、飲料水</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１～７日</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発熱、下痢</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血便、腹痛</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少量でも発症</a:t>
                      </a:r>
                      <a:endParaRPr kumimoji="1" lang="en-US" altLang="ja-JP" sz="14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乾燥に弱い</a:t>
                      </a: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875">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病原性大腸菌</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mn-ea"/>
                          <a:ea typeface="+mn-ea"/>
                          <a:cs typeface="Times New Roman" pitchFamily="18" charset="0"/>
                        </a:rPr>
                        <a:t>ヒト・動物の腸内、</a:t>
                      </a:r>
                      <a:r>
                        <a:rPr kumimoji="1" lang="ja-JP" altLang="en-US" sz="1400" b="1" kern="1200" dirty="0">
                          <a:solidFill>
                            <a:schemeClr val="tx1"/>
                          </a:solidFill>
                          <a:latin typeface="+mn-ea"/>
                          <a:ea typeface="ＭＳ Ｐゴシック" charset="-128"/>
                          <a:cs typeface="+mn-cs"/>
                        </a:rPr>
                        <a:t>乳、食肉</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肉調理品</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生カキ、飲料水</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６～７２</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下痢、腹痛</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発熱</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熱・消毒剤に弱い</a:t>
                      </a:r>
                      <a:endParaRPr kumimoji="1" lang="en-US" altLang="ja-JP" sz="14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糞便を介して二次汚染</a:t>
                      </a: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4096">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黄色ブドウ球菌</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ヒト・動物の腸内、化膿</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おにぎり</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弁当、菓子</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３０分～</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６時間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嘔吐、下痢</a:t>
                      </a:r>
                      <a:endParaRPr kumimoji="1" lang="ja-JP" altLang="en-US" sz="1400" b="1" i="0" u="none" strike="noStrike" cap="none" normalizeH="0" baseline="0" dirty="0">
                        <a:ln>
                          <a:noFill/>
                        </a:ln>
                        <a:solidFill>
                          <a:schemeClr val="tx1"/>
                        </a:solidFill>
                        <a:effectLst/>
                        <a:latin typeface="+mn-ea"/>
                        <a:ea typeface="+mn-ea"/>
                      </a:endParaRPr>
                    </a:p>
                    <a:p>
                      <a:pPr marL="342900" marR="0" lvl="0" indent="-34290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腹痛</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食品中で毒素生産</a:t>
                      </a:r>
                      <a:endParaRPr kumimoji="1" lang="en-US" altLang="ja-JP" sz="14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ea"/>
                          <a:ea typeface="+mn-ea"/>
                        </a:rPr>
                        <a:t>100</a:t>
                      </a:r>
                      <a:r>
                        <a:rPr kumimoji="1" lang="ja-JP" altLang="en-US" sz="1400" b="1" i="0" u="none" strike="noStrike" cap="none" normalizeH="0" baseline="0" dirty="0">
                          <a:ln>
                            <a:noFill/>
                          </a:ln>
                          <a:solidFill>
                            <a:schemeClr val="tx1"/>
                          </a:solidFill>
                          <a:effectLst/>
                          <a:latin typeface="+mn-ea"/>
                          <a:ea typeface="+mn-ea"/>
                        </a:rPr>
                        <a:t>℃・</a:t>
                      </a:r>
                      <a:r>
                        <a:rPr kumimoji="1" lang="en-US" altLang="ja-JP" sz="1400" b="1" i="0" u="none" strike="noStrike" cap="none" normalizeH="0" baseline="0" dirty="0">
                          <a:ln>
                            <a:noFill/>
                          </a:ln>
                          <a:solidFill>
                            <a:schemeClr val="tx1"/>
                          </a:solidFill>
                          <a:effectLst/>
                          <a:latin typeface="+mn-ea"/>
                          <a:ea typeface="+mn-ea"/>
                        </a:rPr>
                        <a:t>60</a:t>
                      </a:r>
                      <a:r>
                        <a:rPr kumimoji="1" lang="ja-JP" altLang="en-US" sz="1400" b="1" i="0" u="none" strike="noStrike" cap="none" normalizeH="0" baseline="0" dirty="0">
                          <a:ln>
                            <a:noFill/>
                          </a:ln>
                          <a:solidFill>
                            <a:schemeClr val="tx1"/>
                          </a:solidFill>
                          <a:effectLst/>
                          <a:latin typeface="+mn-ea"/>
                          <a:ea typeface="+mn-ea"/>
                        </a:rPr>
                        <a:t>分で分解せず</a:t>
                      </a: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3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リステリア</a:t>
                      </a: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動物の腸内</a:t>
                      </a:r>
                      <a:endParaRPr kumimoji="1" lang="en-US" altLang="ja-JP"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土壌</a:t>
                      </a: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mn-ea"/>
                          <a:ea typeface="+mn-ea"/>
                        </a:rPr>
                        <a:t>乳製品、肉調理品</a:t>
                      </a:r>
                      <a:endParaRPr kumimoji="1" lang="ja-JP" altLang="en-US" sz="1400" b="1" i="0" u="none" strike="noStrike" kern="1200" cap="none" normalizeH="0" baseline="0" dirty="0">
                        <a:ln>
                          <a:noFill/>
                        </a:ln>
                        <a:solidFill>
                          <a:schemeClr val="tx1"/>
                        </a:solidFill>
                        <a:effectLst/>
                        <a:latin typeface="+mn-ea"/>
                        <a:ea typeface="+mn-ea"/>
                        <a:cs typeface="+mn-cs"/>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２～３２</a:t>
                      </a:r>
                      <a:endParaRPr kumimoji="1" lang="en-US" altLang="ja-JP"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時間</a:t>
                      </a: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発熱、腹痛</a:t>
                      </a:r>
                      <a:endParaRPr kumimoji="1" lang="en-US" altLang="ja-JP" sz="1400" b="1" i="0" u="none" strike="noStrike" cap="none" normalizeH="0" baseline="0" dirty="0">
                        <a:ln>
                          <a:noFill/>
                        </a:ln>
                        <a:solidFill>
                          <a:schemeClr val="tx1"/>
                        </a:solidFill>
                        <a:effectLst/>
                        <a:latin typeface="+mn-ea"/>
                        <a:ea typeface="+mn-ea"/>
                      </a:endParaRPr>
                    </a:p>
                    <a:p>
                      <a:pPr marL="342900" marR="0" lvl="0" indent="-34290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嘔吐</a:t>
                      </a: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低温でも生育可能</a:t>
                      </a:r>
                      <a:endParaRPr kumimoji="1" lang="en-US" altLang="ja-JP" sz="14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妊婦が感染すると流産の危険性あり</a:t>
                      </a: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4237">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セレウス菌</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土壌</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817563" indent="-285750" algn="l">
                        <a:spcBef>
                          <a:spcPct val="20000"/>
                        </a:spcBef>
                        <a:defRPr kumimoji="1" sz="2400">
                          <a:solidFill>
                            <a:schemeClr val="tx1"/>
                          </a:solidFill>
                          <a:latin typeface="Times New Roman" pitchFamily="18" charset="0"/>
                          <a:ea typeface="ＭＳ Ｐゴシック" charset="-128"/>
                        </a:defRPr>
                      </a:lvl2pPr>
                      <a:lvl3pPr marL="1225550" indent="-228600" algn="l">
                        <a:spcBef>
                          <a:spcPct val="20000"/>
                        </a:spcBef>
                        <a:defRPr kumimoji="1" sz="2000">
                          <a:solidFill>
                            <a:schemeClr val="tx1"/>
                          </a:solidFill>
                          <a:latin typeface="Times New Roman" pitchFamily="18" charset="0"/>
                          <a:ea typeface="ＭＳ Ｐゴシック" charset="-128"/>
                        </a:defRPr>
                      </a:lvl3pPr>
                      <a:lvl4pPr marL="1633538"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焼飯、ピラフ</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水産練り製品</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３０分～</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６時間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嘔吐、下痢</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rPr>
                        <a:t>熱に強い芽胞を形成</a:t>
                      </a: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300">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ウエルシュ菌</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動物の腸内</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土壌</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肉の加熱調理食品、スープ、カレー</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８～２２</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軽症</a:t>
                      </a:r>
                      <a:r>
                        <a:rPr kumimoji="1" lang="en-US" altLang="ja-JP" sz="1400" b="1" i="0" u="none" strike="noStrike" cap="none" normalizeH="0" baseline="0" dirty="0">
                          <a:ln>
                            <a:noFill/>
                          </a:ln>
                          <a:solidFill>
                            <a:schemeClr val="tx1"/>
                          </a:solidFill>
                          <a:effectLst/>
                          <a:latin typeface="+mn-ea"/>
                          <a:ea typeface="+mn-ea"/>
                          <a:cs typeface="Times New Roman" pitchFamily="18" charset="0"/>
                        </a:rPr>
                        <a:t>(</a:t>
                      </a:r>
                      <a:r>
                        <a:rPr kumimoji="1" lang="ja-JP" altLang="en-US" sz="1400" b="1" i="0" u="none" strike="noStrike" cap="none" normalizeH="0" baseline="0" dirty="0">
                          <a:ln>
                            <a:noFill/>
                          </a:ln>
                          <a:solidFill>
                            <a:schemeClr val="tx1"/>
                          </a:solidFill>
                          <a:effectLst/>
                          <a:latin typeface="+mn-ea"/>
                          <a:ea typeface="+mn-ea"/>
                          <a:cs typeface="Times New Roman" pitchFamily="18" charset="0"/>
                        </a:rPr>
                        <a:t>下痢、腹痛</a:t>
                      </a:r>
                      <a:r>
                        <a:rPr kumimoji="1" lang="en-US" altLang="ja-JP" sz="1400" b="1" i="0" u="none" strike="noStrike" cap="none" normalizeH="0" baseline="0" dirty="0">
                          <a:ln>
                            <a:noFill/>
                          </a:ln>
                          <a:solidFill>
                            <a:schemeClr val="tx1"/>
                          </a:solidFill>
                          <a:effectLst/>
                          <a:latin typeface="+mn-ea"/>
                          <a:ea typeface="+mn-ea"/>
                          <a:cs typeface="Times New Roman" pitchFamily="18" charset="0"/>
                        </a:rPr>
                        <a:t>)</a:t>
                      </a:r>
                      <a:endParaRPr kumimoji="1" lang="en-US" altLang="ja-JP"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大気中では生育しない</a:t>
                      </a:r>
                      <a:endParaRPr kumimoji="1" lang="en-US" altLang="ja-JP" sz="1400" b="1" i="0" u="none" strike="noStrike" cap="none" normalizeH="0" baseline="0" dirty="0">
                        <a:ln>
                          <a:noFill/>
                        </a:ln>
                        <a:solidFill>
                          <a:schemeClr val="tx1"/>
                        </a:solidFill>
                        <a:effectLst/>
                        <a:latin typeface="+mn-ea"/>
                        <a:ea typeface="+mn-ea"/>
                        <a:cs typeface="Times New Roman" pitchFamily="18"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熱に強い芽胞を形成</a:t>
                      </a:r>
                      <a:endParaRPr kumimoji="1" lang="en-US" altLang="ja-JP" sz="1400" b="1" i="0" u="none" strike="noStrike" cap="none" normalizeH="0" baseline="0" dirty="0">
                        <a:ln>
                          <a:noFill/>
                        </a:ln>
                        <a:solidFill>
                          <a:schemeClr val="tx1"/>
                        </a:solidFill>
                        <a:effectLst/>
                        <a:latin typeface="+mn-ea"/>
                        <a:ea typeface="+mn-ea"/>
                        <a:cs typeface="Times New Roman" pitchFamily="18"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ea"/>
                          <a:ea typeface="+mn-ea"/>
                          <a:cs typeface="Times New Roman" pitchFamily="18" charset="0"/>
                        </a:rPr>
                        <a:t>1</a:t>
                      </a:r>
                      <a:r>
                        <a:rPr kumimoji="1" lang="ja-JP" altLang="en-US" sz="1400" b="1" i="0" u="none" strike="noStrike" cap="none" normalizeH="0" baseline="0" dirty="0">
                          <a:ln>
                            <a:noFill/>
                          </a:ln>
                          <a:solidFill>
                            <a:schemeClr val="tx1"/>
                          </a:solidFill>
                          <a:effectLst/>
                          <a:latin typeface="+mn-ea"/>
                          <a:ea typeface="+mn-ea"/>
                          <a:cs typeface="Times New Roman" pitchFamily="18" charset="0"/>
                        </a:rPr>
                        <a:t>度の罹患者が多い</a:t>
                      </a: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23875">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cs typeface="Times New Roman" pitchFamily="18" charset="0"/>
                        </a:rPr>
                        <a:t>ボツリヌス菌</a:t>
                      </a:r>
                      <a:endParaRPr kumimoji="1" lang="ja-JP" altLang="en-US" sz="1600" b="1" i="0" u="none" strike="noStrike" cap="none" normalizeH="0" baseline="0" dirty="0">
                        <a:ln>
                          <a:noFill/>
                        </a:ln>
                        <a:solidFill>
                          <a:schemeClr val="tx1"/>
                        </a:solidFill>
                        <a:effectLst/>
                        <a:latin typeface="+mn-ea"/>
                        <a:ea typeface="+mn-ea"/>
                      </a:endParaRPr>
                    </a:p>
                  </a:txBody>
                  <a:tcPr marL="80200" marR="8020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817563" indent="-285750" algn="l">
                        <a:spcBef>
                          <a:spcPct val="20000"/>
                        </a:spcBef>
                        <a:defRPr kumimoji="1" sz="2400">
                          <a:solidFill>
                            <a:schemeClr val="tx1"/>
                          </a:solidFill>
                          <a:latin typeface="Times New Roman" pitchFamily="18" charset="0"/>
                          <a:ea typeface="ＭＳ Ｐゴシック" charset="-128"/>
                        </a:defRPr>
                      </a:lvl2pPr>
                      <a:lvl3pPr marL="1225550" indent="-228600" algn="l">
                        <a:spcBef>
                          <a:spcPct val="20000"/>
                        </a:spcBef>
                        <a:defRPr kumimoji="1" sz="2000">
                          <a:solidFill>
                            <a:schemeClr val="tx1"/>
                          </a:solidFill>
                          <a:latin typeface="Times New Roman" pitchFamily="18" charset="0"/>
                          <a:ea typeface="ＭＳ Ｐゴシック" charset="-128"/>
                        </a:defRPr>
                      </a:lvl3pPr>
                      <a:lvl4pPr marL="1633538"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Times New Roman" pitchFamily="18" charset="0"/>
                        </a:rPr>
                        <a:t>土壌</a:t>
                      </a:r>
                      <a:endParaRPr kumimoji="1" lang="ja-JP" altLang="en-US" sz="1400" b="1" i="0" u="none" strike="noStrike" cap="none" normalizeH="0" baseline="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真空包装食品</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いずし</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3000"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１２～２４</a:t>
                      </a:r>
                      <a:endParaRPr kumimoji="1" lang="ja-JP" altLang="en-US" sz="1400" b="1" i="0" u="none" strike="noStrike" cap="none" normalizeH="0" baseline="0" dirty="0">
                        <a:ln>
                          <a:noFill/>
                        </a:ln>
                        <a:solidFill>
                          <a:schemeClr val="tx1"/>
                        </a:solidFill>
                        <a:effectLst/>
                        <a:latin typeface="+mn-ea"/>
                        <a:ea typeface="+mn-ea"/>
                      </a:endParaRPr>
                    </a:p>
                    <a:p>
                      <a:pPr marL="0" marR="0" lvl="0" indent="0" algn="l"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時間</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Times New Roman" pitchFamily="18" charset="0"/>
                        </a:rPr>
                        <a:t>神経麻痺</a:t>
                      </a:r>
                      <a:endParaRPr kumimoji="1" lang="ja-JP" altLang="en-US" sz="1400" b="1" i="0" u="none" strike="noStrike" cap="none" normalizeH="0" baseline="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charset="-128"/>
                        </a:defRPr>
                      </a:lvl1pPr>
                      <a:lvl2pPr marL="742950" indent="-285750" algn="l">
                        <a:spcBef>
                          <a:spcPct val="20000"/>
                        </a:spcBef>
                        <a:defRPr kumimoji="1" sz="2400">
                          <a:solidFill>
                            <a:schemeClr val="tx1"/>
                          </a:solidFill>
                          <a:latin typeface="Times New Roman" pitchFamily="18" charset="0"/>
                          <a:ea typeface="ＭＳ Ｐゴシック" charset="-128"/>
                        </a:defRPr>
                      </a:lvl2pPr>
                      <a:lvl3pPr marL="1147763" indent="-228600" algn="l">
                        <a:spcBef>
                          <a:spcPct val="20000"/>
                        </a:spcBef>
                        <a:defRPr kumimoji="1" sz="2000">
                          <a:solidFill>
                            <a:schemeClr val="tx1"/>
                          </a:solidFill>
                          <a:latin typeface="Times New Roman" pitchFamily="18" charset="0"/>
                          <a:ea typeface="ＭＳ Ｐゴシック" charset="-128"/>
                        </a:defRPr>
                      </a:lvl3pPr>
                      <a:lvl4pPr marL="1600200" indent="-228600" algn="l">
                        <a:spcBef>
                          <a:spcPct val="20000"/>
                        </a:spcBef>
                        <a:defRPr kumimoji="1">
                          <a:solidFill>
                            <a:schemeClr val="tx1"/>
                          </a:solidFill>
                          <a:latin typeface="Times New Roman" pitchFamily="18" charset="0"/>
                          <a:ea typeface="ＭＳ Ｐゴシック" charset="-128"/>
                        </a:defRPr>
                      </a:lvl4pPr>
                      <a:lvl5pPr marL="2057400" indent="-228600" algn="l">
                        <a:spcBef>
                          <a:spcPct val="20000"/>
                        </a:spcBef>
                        <a:defRPr kumimoji="1">
                          <a:solidFill>
                            <a:schemeClr val="tx1"/>
                          </a:solidFill>
                          <a:latin typeface="Times New Roman" pitchFamily="18" charset="0"/>
                          <a:ea typeface="ＭＳ Ｐゴシック" charset="-128"/>
                        </a:defRPr>
                      </a:lvl5pPr>
                      <a:lvl6pPr marL="2514600" indent="-228600" fontAlgn="base">
                        <a:spcBef>
                          <a:spcPct val="20000"/>
                        </a:spcBef>
                        <a:spcAft>
                          <a:spcPct val="0"/>
                        </a:spcAft>
                        <a:defRPr kumimoji="1">
                          <a:solidFill>
                            <a:schemeClr val="tx1"/>
                          </a:solidFill>
                          <a:latin typeface="Times New Roman" pitchFamily="18" charset="0"/>
                          <a:ea typeface="ＭＳ Ｐゴシック" charset="-128"/>
                        </a:defRPr>
                      </a:lvl6pPr>
                      <a:lvl7pPr marL="2971800" indent="-228600" fontAlgn="base">
                        <a:spcBef>
                          <a:spcPct val="20000"/>
                        </a:spcBef>
                        <a:spcAft>
                          <a:spcPct val="0"/>
                        </a:spcAft>
                        <a:defRPr kumimoji="1">
                          <a:solidFill>
                            <a:schemeClr val="tx1"/>
                          </a:solidFill>
                          <a:latin typeface="Times New Roman" pitchFamily="18" charset="0"/>
                          <a:ea typeface="ＭＳ Ｐゴシック" charset="-128"/>
                        </a:defRPr>
                      </a:lvl7pPr>
                      <a:lvl8pPr marL="3429000" indent="-228600" fontAlgn="base">
                        <a:spcBef>
                          <a:spcPct val="20000"/>
                        </a:spcBef>
                        <a:spcAft>
                          <a:spcPct val="0"/>
                        </a:spcAft>
                        <a:defRPr kumimoji="1">
                          <a:solidFill>
                            <a:schemeClr val="tx1"/>
                          </a:solidFill>
                          <a:latin typeface="Times New Roman" pitchFamily="18" charset="0"/>
                          <a:ea typeface="ＭＳ Ｐゴシック" charset="-128"/>
                        </a:defRPr>
                      </a:lvl8pPr>
                      <a:lvl9pPr marL="3886200" indent="-228600" fontAlgn="base">
                        <a:spcBef>
                          <a:spcPct val="20000"/>
                        </a:spcBef>
                        <a:spcAft>
                          <a:spcPct val="0"/>
                        </a:spcAft>
                        <a:defRPr kumimoji="1">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Times New Roman" pitchFamily="18" charset="0"/>
                        </a:rPr>
                        <a:t>まれな食中毒であるが、死亡率が高い、毒素型</a:t>
                      </a:r>
                      <a:endParaRPr kumimoji="1" lang="ja-JP" altLang="en-US" sz="1400" b="1" i="0" u="none" strike="noStrike" cap="none" normalizeH="0" baseline="0" dirty="0">
                        <a:ln>
                          <a:noFill/>
                        </a:ln>
                        <a:solidFill>
                          <a:schemeClr val="tx1"/>
                        </a:solidFill>
                        <a:effectLst/>
                        <a:latin typeface="+mn-ea"/>
                        <a:ea typeface="+mn-ea"/>
                      </a:endParaRPr>
                    </a:p>
                  </a:txBody>
                  <a:tcPr marL="80200" marR="8020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 name="スライド番号プレースホルダー 5"/>
          <p:cNvSpPr>
            <a:spLocks noGrp="1"/>
          </p:cNvSpPr>
          <p:nvPr>
            <p:ph type="sldNum" sz="quarter" idx="12"/>
          </p:nvPr>
        </p:nvSpPr>
        <p:spPr/>
        <p:txBody>
          <a:bodyPr/>
          <a:lstStyle/>
          <a:p>
            <a:fld id="{E3ECDB9F-7D55-4697-BF75-A5547A48FEA3}" type="slidenum">
              <a:rPr lang="ja-JP" altLang="en-US" smtClean="0">
                <a:solidFill>
                  <a:schemeClr val="tx1"/>
                </a:solidFill>
                <a:latin typeface="Segoe UI" panose="020B0502040204020203" pitchFamily="34" charset="0"/>
                <a:cs typeface="Segoe UI" panose="020B0502040204020203" pitchFamily="34" charset="0"/>
              </a:rPr>
              <a:pPr/>
              <a:t>24</a:t>
            </a:fld>
            <a:endParaRPr lang="ja-JP" altLang="en-US" dirty="0">
              <a:solidFill>
                <a:schemeClr val="tx1"/>
              </a:solidFill>
              <a:latin typeface="Segoe UI" panose="020B0502040204020203" pitchFamily="34" charset="0"/>
              <a:cs typeface="Segoe UI" panose="020B0502040204020203" pitchFamily="34" charset="0"/>
            </a:endParaRPr>
          </a:p>
        </p:txBody>
      </p:sp>
      <p:sp>
        <p:nvSpPr>
          <p:cNvPr id="3" name="正方形/長方形 2"/>
          <p:cNvSpPr/>
          <p:nvPr/>
        </p:nvSpPr>
        <p:spPr>
          <a:xfrm>
            <a:off x="3096954" y="6478201"/>
            <a:ext cx="5616624" cy="307777"/>
          </a:xfrm>
          <a:prstGeom prst="rect">
            <a:avLst/>
          </a:prstGeom>
        </p:spPr>
        <p:txBody>
          <a:bodyPr wrap="square">
            <a:spAutoFit/>
          </a:bodyPr>
          <a:lstStyle/>
          <a:p>
            <a:r>
              <a:rPr lang="ja-JP" altLang="en-US" sz="1400" dirty="0"/>
              <a:t>食品衛生ミニハンドブック 細菌性食中毒</a:t>
            </a:r>
            <a:r>
              <a:rPr lang="en-US" altLang="ja-JP" sz="1400" dirty="0"/>
              <a:t>,</a:t>
            </a:r>
            <a:r>
              <a:rPr lang="ja-JP" altLang="en-US" sz="1400" dirty="0"/>
              <a:t>東京都衛生局（</a:t>
            </a:r>
            <a:r>
              <a:rPr lang="en-US" altLang="ja-JP" sz="1400" dirty="0"/>
              <a:t>1999</a:t>
            </a:r>
            <a:r>
              <a:rPr lang="ja-JP" altLang="en-US" sz="1400" dirty="0"/>
              <a:t>） などより</a:t>
            </a:r>
          </a:p>
        </p:txBody>
      </p:sp>
    </p:spTree>
    <p:extLst>
      <p:ext uri="{BB962C8B-B14F-4D97-AF65-F5344CB8AC3E}">
        <p14:creationId xmlns:p14="http://schemas.microsoft.com/office/powerpoint/2010/main" val="243518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fld id="{0277859A-87D5-45B2-AE15-149D6245561C}" type="slidenum">
              <a:rPr lang="en-US" altLang="ja-JP"/>
              <a:pPr/>
              <a:t>25</a:t>
            </a:fld>
            <a:endParaRPr lang="en-US" altLang="ja-JP"/>
          </a:p>
        </p:txBody>
      </p:sp>
      <p:sp>
        <p:nvSpPr>
          <p:cNvPr id="27650" name="Rectangle 2"/>
          <p:cNvSpPr>
            <a:spLocks noGrp="1" noChangeArrowheads="1"/>
          </p:cNvSpPr>
          <p:nvPr>
            <p:ph type="title"/>
          </p:nvPr>
        </p:nvSpPr>
        <p:spPr>
          <a:xfrm>
            <a:off x="441871" y="116632"/>
            <a:ext cx="8229600" cy="777875"/>
          </a:xfrm>
        </p:spPr>
        <p:txBody>
          <a:bodyPr/>
          <a:lstStyle/>
          <a:p>
            <a:r>
              <a:rPr lang="ja-JP" altLang="en-US" dirty="0"/>
              <a:t>食中毒の分類（１）　感染型</a:t>
            </a:r>
          </a:p>
        </p:txBody>
      </p:sp>
      <p:sp>
        <p:nvSpPr>
          <p:cNvPr id="27651" name="Rectangle 3"/>
          <p:cNvSpPr>
            <a:spLocks noGrp="1" noChangeArrowheads="1"/>
          </p:cNvSpPr>
          <p:nvPr>
            <p:ph type="body" idx="1"/>
          </p:nvPr>
        </p:nvSpPr>
        <p:spPr>
          <a:xfrm>
            <a:off x="469273" y="1009650"/>
            <a:ext cx="8218487" cy="5399087"/>
          </a:xfrm>
        </p:spPr>
        <p:txBody>
          <a:bodyPr>
            <a:normAutofit fontScale="85000" lnSpcReduction="20000"/>
          </a:bodyPr>
          <a:lstStyle/>
          <a:p>
            <a:pPr>
              <a:buFontTx/>
              <a:buNone/>
            </a:pPr>
            <a:r>
              <a:rPr lang="ja-JP" altLang="en-US" dirty="0"/>
              <a:t>　食中毒細菌に汚染された飲食物を摂取して、</a:t>
            </a:r>
            <a:endParaRPr lang="en-US" altLang="ja-JP" dirty="0"/>
          </a:p>
          <a:p>
            <a:pPr>
              <a:buFontTx/>
              <a:buNone/>
            </a:pPr>
            <a:r>
              <a:rPr lang="ja-JP" altLang="en-US" dirty="0"/>
              <a:t>　体内で増殖したり、毒素を産生することによって</a:t>
            </a:r>
            <a:endParaRPr lang="en-US" altLang="ja-JP" dirty="0"/>
          </a:p>
          <a:p>
            <a:pPr>
              <a:buFontTx/>
              <a:buNone/>
            </a:pPr>
            <a:r>
              <a:rPr lang="ja-JP" altLang="en-US" dirty="0"/>
              <a:t>　起こる食中毒</a:t>
            </a:r>
            <a:endParaRPr lang="en-US" altLang="ja-JP" dirty="0"/>
          </a:p>
          <a:p>
            <a:pPr>
              <a:buFontTx/>
              <a:buNone/>
            </a:pPr>
            <a:endParaRPr lang="en-US" altLang="ja-JP" dirty="0"/>
          </a:p>
          <a:p>
            <a:pPr>
              <a:buFontTx/>
              <a:buNone/>
            </a:pPr>
            <a:r>
              <a:rPr lang="ja-JP" altLang="en-US" dirty="0"/>
              <a:t>　サルモネラ</a:t>
            </a:r>
          </a:p>
          <a:p>
            <a:pPr>
              <a:buFontTx/>
              <a:buNone/>
            </a:pPr>
            <a:r>
              <a:rPr lang="ja-JP" altLang="en-US" dirty="0"/>
              <a:t>　腸炎ビブリオ</a:t>
            </a:r>
          </a:p>
          <a:p>
            <a:pPr>
              <a:buFontTx/>
              <a:buNone/>
            </a:pPr>
            <a:r>
              <a:rPr lang="ja-JP" altLang="en-US" dirty="0"/>
              <a:t>　カンピロバクターなど　</a:t>
            </a:r>
            <a:endParaRPr lang="en-US" altLang="ja-JP" dirty="0"/>
          </a:p>
          <a:p>
            <a:pPr>
              <a:buFontTx/>
              <a:buNone/>
            </a:pPr>
            <a:r>
              <a:rPr lang="ja-JP" altLang="en-US" dirty="0"/>
              <a:t>　</a:t>
            </a:r>
            <a:endParaRPr lang="en-US" altLang="ja-JP" dirty="0"/>
          </a:p>
          <a:p>
            <a:pPr>
              <a:buFontTx/>
              <a:buNone/>
            </a:pPr>
            <a:r>
              <a:rPr lang="ja-JP" altLang="en-US" dirty="0"/>
              <a:t>＜毒素産生＞</a:t>
            </a:r>
            <a:endParaRPr lang="en-US" altLang="ja-JP" dirty="0"/>
          </a:p>
          <a:p>
            <a:pPr>
              <a:buFontTx/>
              <a:buNone/>
            </a:pPr>
            <a:r>
              <a:rPr lang="ja-JP" altLang="en-US" dirty="0"/>
              <a:t>　セレウス菌　　　　　　　　　</a:t>
            </a:r>
          </a:p>
          <a:p>
            <a:pPr>
              <a:buFontTx/>
              <a:buNone/>
            </a:pPr>
            <a:r>
              <a:rPr lang="ja-JP" altLang="en-US" dirty="0"/>
              <a:t>　下痢原性大腸菌（病原大腸菌）</a:t>
            </a:r>
          </a:p>
          <a:p>
            <a:pPr>
              <a:buFontTx/>
              <a:buNone/>
            </a:pPr>
            <a:r>
              <a:rPr lang="ja-JP" altLang="en-US" dirty="0"/>
              <a:t>　ウェルシュ菌</a:t>
            </a:r>
          </a:p>
        </p:txBody>
      </p:sp>
      <p:pic>
        <p:nvPicPr>
          <p:cNvPr id="27656" name="Picture 8" descr="RIMG227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348880"/>
            <a:ext cx="2232025" cy="1674813"/>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RIMG22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501" y="2374755"/>
            <a:ext cx="2195736" cy="1648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大腸菌(EM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953" y="4581128"/>
            <a:ext cx="2227263" cy="16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3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fld id="{0F1EA4FD-301A-4E85-8542-56212F05B0E7}" type="slidenum">
              <a:rPr lang="en-US" altLang="ja-JP"/>
              <a:pPr/>
              <a:t>26</a:t>
            </a:fld>
            <a:endParaRPr lang="en-US" altLang="ja-JP" dirty="0"/>
          </a:p>
        </p:txBody>
      </p:sp>
      <p:sp>
        <p:nvSpPr>
          <p:cNvPr id="264194" name="Rectangle 2"/>
          <p:cNvSpPr>
            <a:spLocks noGrp="1" noChangeArrowheads="1"/>
          </p:cNvSpPr>
          <p:nvPr>
            <p:ph type="title"/>
          </p:nvPr>
        </p:nvSpPr>
        <p:spPr>
          <a:xfrm>
            <a:off x="457200" y="274638"/>
            <a:ext cx="8229600" cy="854075"/>
          </a:xfrm>
        </p:spPr>
        <p:txBody>
          <a:bodyPr/>
          <a:lstStyle/>
          <a:p>
            <a:r>
              <a:rPr lang="ja-JP" altLang="en-US" dirty="0"/>
              <a:t>食中毒の分類（２）　毒素型</a:t>
            </a:r>
          </a:p>
        </p:txBody>
      </p:sp>
      <p:sp>
        <p:nvSpPr>
          <p:cNvPr id="264195" name="Rectangle 3"/>
          <p:cNvSpPr>
            <a:spLocks noGrp="1" noChangeArrowheads="1"/>
          </p:cNvSpPr>
          <p:nvPr>
            <p:ph type="body" idx="1"/>
          </p:nvPr>
        </p:nvSpPr>
        <p:spPr>
          <a:xfrm>
            <a:off x="457200" y="1196975"/>
            <a:ext cx="8229600" cy="4929188"/>
          </a:xfrm>
        </p:spPr>
        <p:txBody>
          <a:bodyPr/>
          <a:lstStyle/>
          <a:p>
            <a:pPr>
              <a:buFontTx/>
              <a:buNone/>
            </a:pPr>
            <a:r>
              <a:rPr lang="ja-JP" altLang="en-US" sz="2800" dirty="0"/>
              <a:t>　ある種の食中毒細菌が食品中で増殖する際、産生した毒素を含んだ飲食物を摂取して起こる食中毒</a:t>
            </a:r>
          </a:p>
          <a:p>
            <a:pPr>
              <a:buFontTx/>
              <a:buNone/>
            </a:pPr>
            <a:endParaRPr lang="ja-JP" altLang="en-US" sz="2800" dirty="0"/>
          </a:p>
          <a:p>
            <a:pPr>
              <a:buFontTx/>
              <a:buNone/>
            </a:pPr>
            <a:r>
              <a:rPr lang="ja-JP" altLang="en-US" sz="2800" dirty="0"/>
              <a:t>　　　　ボツリヌス菌　　　　　　　　黄色ブドウ球菌</a:t>
            </a:r>
          </a:p>
          <a:p>
            <a:endParaRPr lang="en-US" altLang="ja-JP" dirty="0"/>
          </a:p>
        </p:txBody>
      </p:sp>
      <p:pic>
        <p:nvPicPr>
          <p:cNvPr id="264196" name="Picture 4" descr="RIMG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57563"/>
            <a:ext cx="33718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7" name="Picture 5" descr="ブ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357563"/>
            <a:ext cx="3357562" cy="25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3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5"/>
          <p:cNvSpPr>
            <a:spLocks noGrp="1"/>
          </p:cNvSpPr>
          <p:nvPr>
            <p:ph type="sldNum" sz="quarter" idx="12"/>
          </p:nvPr>
        </p:nvSpPr>
        <p:spPr/>
        <p:txBody>
          <a:bodyPr/>
          <a:lstStyle/>
          <a:p>
            <a:fld id="{FB56AC68-E021-4F8D-9C08-9AA7750E0FBC}" type="slidenum">
              <a:rPr lang="en-US" altLang="ja-JP"/>
              <a:pPr/>
              <a:t>27</a:t>
            </a:fld>
            <a:endParaRPr lang="en-US" altLang="ja-JP" dirty="0"/>
          </a:p>
        </p:txBody>
      </p:sp>
      <p:sp>
        <p:nvSpPr>
          <p:cNvPr id="440324" name="Rectangle 4"/>
          <p:cNvSpPr>
            <a:spLocks noGrp="1" noChangeArrowheads="1"/>
          </p:cNvSpPr>
          <p:nvPr>
            <p:ph type="title"/>
          </p:nvPr>
        </p:nvSpPr>
        <p:spPr>
          <a:xfrm>
            <a:off x="685800" y="347663"/>
            <a:ext cx="7772400" cy="566737"/>
          </a:xfrm>
        </p:spPr>
        <p:txBody>
          <a:bodyPr>
            <a:normAutofit fontScale="90000"/>
          </a:bodyPr>
          <a:lstStyle/>
          <a:p>
            <a:r>
              <a:rPr lang="ja-JP" altLang="en-US" sz="4000" dirty="0"/>
              <a:t>毒素型の食中毒の分類</a:t>
            </a:r>
          </a:p>
        </p:txBody>
      </p:sp>
      <p:graphicFrame>
        <p:nvGraphicFramePr>
          <p:cNvPr id="440501" name="Group 181"/>
          <p:cNvGraphicFramePr>
            <a:graphicFrameLocks noGrp="1"/>
          </p:cNvGraphicFramePr>
          <p:nvPr>
            <p:ph idx="1"/>
          </p:nvPr>
        </p:nvGraphicFramePr>
        <p:xfrm>
          <a:off x="431800" y="1039813"/>
          <a:ext cx="8280400" cy="3304800"/>
        </p:xfrm>
        <a:graphic>
          <a:graphicData uri="http://schemas.openxmlformats.org/drawingml/2006/table">
            <a:tbl>
              <a:tblPr/>
              <a:tblGrid>
                <a:gridCol w="4103688">
                  <a:extLst>
                    <a:ext uri="{9D8B030D-6E8A-4147-A177-3AD203B41FA5}">
                      <a16:colId xmlns:a16="http://schemas.microsoft.com/office/drawing/2014/main" val="20000"/>
                    </a:ext>
                  </a:extLst>
                </a:gridCol>
                <a:gridCol w="4176712">
                  <a:extLst>
                    <a:ext uri="{9D8B030D-6E8A-4147-A177-3AD203B41FA5}">
                      <a16:colId xmlns:a16="http://schemas.microsoft.com/office/drawing/2014/main" val="20001"/>
                    </a:ext>
                  </a:extLst>
                </a:gridCol>
              </a:tblGrid>
              <a:tr h="0">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食品内毒素型</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000"/>
                      </a:srgbClr>
                    </a:solid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生体内毒素型</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DFF">
                        <a:alpha val="50000"/>
                      </a:srgbClr>
                    </a:solidFill>
                  </a:tcPr>
                </a:tc>
                <a:extLst>
                  <a:ext uri="{0D108BD9-81ED-4DB2-BD59-A6C34878D82A}">
                    <a16:rowId xmlns:a16="http://schemas.microsoft.com/office/drawing/2014/main" val="10000"/>
                  </a:ext>
                </a:extLst>
              </a:tr>
              <a:tr h="385763">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細菌が産生した毒素を含む食品を食べて中毒</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細菌を含む食品を食べて、腸管内で菌が増殖して毒素を産生し中毒</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988">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ブドウ球菌*</a:t>
                      </a:r>
                      <a:r>
                        <a:rPr kumimoji="1" lang="en-US" altLang="ja-JP" sz="2800" b="0" i="0" u="none" strike="noStrike" cap="none" normalizeH="0" baseline="0" dirty="0">
                          <a:ln>
                            <a:noFill/>
                          </a:ln>
                          <a:solidFill>
                            <a:schemeClr val="tx1"/>
                          </a:solidFill>
                          <a:effectLst/>
                          <a:latin typeface="ＭＳ Ｐゴシック" pitchFamily="50" charset="-128"/>
                          <a:ea typeface="ＭＳ Ｐゴシック" pitchFamily="50" charset="-128"/>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ウェルシュ菌</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07988">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ボツリヌス菌*</a:t>
                      </a:r>
                      <a:r>
                        <a:rPr kumimoji="1" lang="en-US" altLang="ja-JP" sz="2800" b="0" i="0" u="none" strike="noStrike" cap="none" normalizeH="0" baseline="0" dirty="0">
                          <a:ln>
                            <a:noFill/>
                          </a:ln>
                          <a:solidFill>
                            <a:schemeClr val="tx1"/>
                          </a:solidFill>
                          <a:effectLst/>
                          <a:latin typeface="ＭＳ Ｐゴシック" pitchFamily="50" charset="-128"/>
                          <a:ea typeface="ＭＳ Ｐゴシック" pitchFamily="50" charset="-128"/>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セレウス菌（下痢型）</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07988">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セレウス菌（嘔吐型）*</a:t>
                      </a:r>
                      <a:r>
                        <a:rPr kumimoji="1" lang="en-US" altLang="ja-JP" sz="2800" b="0" i="0" u="none" strike="noStrike" cap="none" normalizeH="0" baseline="0" dirty="0">
                          <a:ln>
                            <a:noFill/>
                          </a:ln>
                          <a:solidFill>
                            <a:schemeClr val="tx1"/>
                          </a:solidFill>
                          <a:effectLst/>
                          <a:latin typeface="ＭＳ Ｐゴシック" pitchFamily="50" charset="-128"/>
                          <a:ea typeface="ＭＳ Ｐゴシック" pitchFamily="50" charset="-128"/>
                        </a:rPr>
                        <a:t>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腸管出血性大腸菌</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rPr>
                        <a:t>VT</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rPr>
                        <a:t>産生）</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77800">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8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ＭＳ Ｐゴシック" pitchFamily="50" charset="-128"/>
                          <a:ea typeface="ＭＳ Ｐゴシック" pitchFamily="50" charset="-128"/>
                        </a:rPr>
                        <a:t>毒素原性大腸菌</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1800" b="0" i="0" u="none" strike="noStrike" cap="none" normalizeH="0" baseline="0" dirty="0">
                          <a:ln>
                            <a:noFill/>
                          </a:ln>
                          <a:solidFill>
                            <a:schemeClr val="tx1"/>
                          </a:solidFill>
                          <a:effectLst/>
                          <a:latin typeface="ＭＳ Ｐゴシック" pitchFamily="50" charset="-128"/>
                          <a:ea typeface="ＭＳ Ｐゴシック" pitchFamily="50" charset="-128"/>
                        </a:rPr>
                        <a:t>ST,LT</a:t>
                      </a:r>
                      <a:r>
                        <a:rPr kumimoji="1" lang="ja-JP" altLang="en-US" sz="1800" b="0" i="0" u="none" strike="noStrike" cap="none" normalizeH="0" baseline="0" dirty="0">
                          <a:ln>
                            <a:noFill/>
                          </a:ln>
                          <a:solidFill>
                            <a:schemeClr val="tx1"/>
                          </a:solidFill>
                          <a:effectLst/>
                          <a:latin typeface="ＭＳ Ｐゴシック" pitchFamily="50" charset="-128"/>
                          <a:ea typeface="ＭＳ Ｐゴシック" pitchFamily="50" charset="-128"/>
                        </a:rPr>
                        <a:t>産生）</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40502" name="Group 182"/>
          <p:cNvGraphicFramePr>
            <a:graphicFrameLocks noGrp="1"/>
          </p:cNvGraphicFramePr>
          <p:nvPr>
            <p:extLst>
              <p:ext uri="{D42A27DB-BD31-4B8C-83A1-F6EECF244321}">
                <p14:modId xmlns:p14="http://schemas.microsoft.com/office/powerpoint/2010/main" val="2610834249"/>
              </p:ext>
            </p:extLst>
          </p:nvPr>
        </p:nvGraphicFramePr>
        <p:xfrm>
          <a:off x="423863" y="4786313"/>
          <a:ext cx="4608512" cy="1664208"/>
        </p:xfrm>
        <a:graphic>
          <a:graphicData uri="http://schemas.openxmlformats.org/drawingml/2006/table">
            <a:tbl>
              <a:tblPr/>
              <a:tblGrid>
                <a:gridCol w="431800">
                  <a:extLst>
                    <a:ext uri="{9D8B030D-6E8A-4147-A177-3AD203B41FA5}">
                      <a16:colId xmlns:a16="http://schemas.microsoft.com/office/drawing/2014/main" val="20000"/>
                    </a:ext>
                  </a:extLst>
                </a:gridCol>
                <a:gridCol w="4176712">
                  <a:extLst>
                    <a:ext uri="{9D8B030D-6E8A-4147-A177-3AD203B41FA5}">
                      <a16:colId xmlns:a16="http://schemas.microsoft.com/office/drawing/2014/main" val="20001"/>
                    </a:ext>
                  </a:extLst>
                </a:gridCol>
              </a:tblGrid>
              <a:tr h="168275">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耐熱性（</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100℃</a:t>
                      </a:r>
                      <a:r>
                        <a:rPr kumimoji="1" lang="ja-JP" altLang="en-US" sz="1600" b="1" i="0" u="none" strike="noStrike" cap="none" normalizeH="0" baseline="0" dirty="0" err="1">
                          <a:ln>
                            <a:noFill/>
                          </a:ln>
                          <a:solidFill>
                            <a:schemeClr val="tx1"/>
                          </a:solidFill>
                          <a:effectLst/>
                          <a:latin typeface="ＭＳ Ｐゴシック" pitchFamily="50" charset="-128"/>
                          <a:ea typeface="ＭＳ Ｐゴシック" pitchFamily="50" charset="-128"/>
                        </a:rPr>
                        <a:t>、</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30</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分以上）</a:t>
                      </a:r>
                    </a:p>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酸性（</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pH4.5</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以下）では毒素を産生しない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9713">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itchFamily="50" charset="-128"/>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易熱性（</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80℃</a:t>
                      </a:r>
                      <a:r>
                        <a:rPr kumimoji="1" lang="ja-JP" altLang="en-US" sz="1600" b="1" i="0" u="none" strike="noStrike" cap="none" normalizeH="0" baseline="0" dirty="0" err="1">
                          <a:ln>
                            <a:noFill/>
                          </a:ln>
                          <a:solidFill>
                            <a:schemeClr val="tx1"/>
                          </a:solidFill>
                          <a:effectLst/>
                          <a:latin typeface="ＭＳ Ｐゴシック" pitchFamily="50" charset="-128"/>
                          <a:ea typeface="ＭＳ Ｐゴシック" pitchFamily="50" charset="-128"/>
                        </a:rPr>
                        <a:t>、</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20</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分以上）</a:t>
                      </a:r>
                    </a:p>
                    <a:p>
                      <a:pPr marL="0" marR="0" lvl="0" indent="0" algn="l" defTabSz="914400" rtl="0" eaLnBrk="1" fontAlgn="base" latinLnBrk="0" hangingPunct="1">
                        <a:lnSpc>
                          <a:spcPct val="95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E</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型が主体（</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7</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種</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A</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E</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9713">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ＭＳ Ｐゴシック" pitchFamily="50" charset="-128"/>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Times New Roman" pitchFamily="18" charset="0"/>
                          <a:ea typeface="ＭＳ Ｐゴシック" pitchFamily="50" charset="-128"/>
                        </a:defRPr>
                      </a:lvl1pPr>
                      <a:lvl2pPr algn="l">
                        <a:spcBef>
                          <a:spcPct val="20000"/>
                        </a:spcBef>
                        <a:defRPr kumimoji="1" sz="2400">
                          <a:solidFill>
                            <a:schemeClr val="tx1"/>
                          </a:solidFill>
                          <a:latin typeface="Times New Roman" pitchFamily="18" charset="0"/>
                          <a:ea typeface="ＭＳ Ｐゴシック" pitchFamily="50" charset="-128"/>
                        </a:defRPr>
                      </a:lvl2pPr>
                      <a:lvl3pPr algn="l">
                        <a:spcBef>
                          <a:spcPct val="20000"/>
                        </a:spcBef>
                        <a:defRPr kumimoji="1" sz="2000">
                          <a:solidFill>
                            <a:schemeClr val="tx1"/>
                          </a:solidFill>
                          <a:latin typeface="Times New Roman" pitchFamily="18" charset="0"/>
                          <a:ea typeface="ＭＳ Ｐゴシック" pitchFamily="50" charset="-128"/>
                        </a:defRPr>
                      </a:lvl3pPr>
                      <a:lvl4pPr algn="l">
                        <a:spcBef>
                          <a:spcPct val="20000"/>
                        </a:spcBef>
                        <a:defRPr kumimoji="1">
                          <a:solidFill>
                            <a:schemeClr val="tx1"/>
                          </a:solidFill>
                          <a:latin typeface="Times New Roman" pitchFamily="18" charset="0"/>
                          <a:ea typeface="ＭＳ Ｐゴシック" pitchFamily="50" charset="-128"/>
                        </a:defRPr>
                      </a:lvl4pPr>
                      <a:lvl5pPr algn="l">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耐熱性（</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121℃</a:t>
                      </a:r>
                      <a:r>
                        <a:rPr kumimoji="1" lang="ja-JP" altLang="en-US" sz="1600" b="1" i="0" u="none" strike="noStrike" cap="none" normalizeH="0" baseline="0" dirty="0" err="1">
                          <a:ln>
                            <a:noFill/>
                          </a:ln>
                          <a:solidFill>
                            <a:schemeClr val="tx1"/>
                          </a:solidFill>
                          <a:effectLst/>
                          <a:latin typeface="ＭＳ Ｐゴシック" pitchFamily="50" charset="-128"/>
                          <a:ea typeface="ＭＳ Ｐゴシック" pitchFamily="50" charset="-128"/>
                        </a:rPr>
                        <a:t>、</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時間）毒素の構成が複雑で解明されていない（国内では嘔吐型が殆ど）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40462" name="Text Box 142"/>
          <p:cNvSpPr txBox="1">
            <a:spLocks noChangeArrowheads="1"/>
          </p:cNvSpPr>
          <p:nvPr/>
        </p:nvSpPr>
        <p:spPr bwMode="auto">
          <a:xfrm>
            <a:off x="368300" y="4432300"/>
            <a:ext cx="2087563" cy="369332"/>
          </a:xfrm>
          <a:prstGeom prst="rect">
            <a:avLst/>
          </a:prstGeom>
          <a:noFill/>
          <a:ln>
            <a:noFill/>
          </a:ln>
          <a:effectLst/>
          <a:extLst>
            <a:ext uri="{909E8E84-426E-40DD-AFC4-6F175D3DCCD1}">
              <a14:hiddenFill xmlns:a14="http://schemas.microsoft.com/office/drawing/2010/main">
                <a:solidFill>
                  <a:srgbClr val="FFAD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b="1" dirty="0">
                <a:solidFill>
                  <a:schemeClr val="tx1"/>
                </a:solidFill>
                <a:effectLst/>
              </a:rPr>
              <a:t>＊毒素の耐熱性</a:t>
            </a:r>
          </a:p>
        </p:txBody>
      </p:sp>
    </p:spTree>
    <p:extLst>
      <p:ext uri="{BB962C8B-B14F-4D97-AF65-F5344CB8AC3E}">
        <p14:creationId xmlns:p14="http://schemas.microsoft.com/office/powerpoint/2010/main" val="295364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841" y="111547"/>
            <a:ext cx="8686327" cy="413302"/>
          </a:xfrm>
        </p:spPr>
        <p:txBody>
          <a:bodyPr>
            <a:normAutofit fontScale="90000"/>
          </a:bodyPr>
          <a:lstStyle/>
          <a:p>
            <a:r>
              <a:rPr lang="ja-JP" altLang="en-US" dirty="0">
                <a:latin typeface="Meiryo UI" panose="020B0604030504040204" pitchFamily="50" charset="-128"/>
                <a:cs typeface="Meiryo UI" panose="020B0604030504040204" pitchFamily="50" charset="-128"/>
              </a:rPr>
              <a:t>主な生物学的な危害（病原性微生物の特徴まとめ①）</a:t>
            </a:r>
            <a:r>
              <a:rPr kumimoji="1" lang="ja-JP" altLang="en-US" u="sng" dirty="0">
                <a:latin typeface="Meiryo UI" panose="020B0604030504040204" pitchFamily="50" charset="-128"/>
                <a:cs typeface="Meiryo UI" panose="020B0604030504040204" pitchFamily="50" charset="-128"/>
              </a:rPr>
              <a:t>　</a:t>
            </a:r>
            <a:endParaRPr kumimoji="1" lang="ja-JP" u="sng" dirty="0">
              <a:latin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57780828"/>
              </p:ext>
            </p:extLst>
          </p:nvPr>
        </p:nvGraphicFramePr>
        <p:xfrm>
          <a:off x="323529" y="696584"/>
          <a:ext cx="8568952" cy="5878134"/>
        </p:xfrm>
        <a:graphic>
          <a:graphicData uri="http://schemas.openxmlformats.org/drawingml/2006/table">
            <a:tbl>
              <a:tblPr firstRow="1" bandRow="1">
                <a:tableStyleId>{69012ECD-51FC-41F1-AA8D-1B2483CD663E}</a:tableStyleId>
              </a:tblPr>
              <a:tblGrid>
                <a:gridCol w="1609266">
                  <a:extLst>
                    <a:ext uri="{9D8B030D-6E8A-4147-A177-3AD203B41FA5}">
                      <a16:colId xmlns:a16="http://schemas.microsoft.com/office/drawing/2014/main" val="1717466947"/>
                    </a:ext>
                  </a:extLst>
                </a:gridCol>
                <a:gridCol w="1350760">
                  <a:extLst>
                    <a:ext uri="{9D8B030D-6E8A-4147-A177-3AD203B41FA5}">
                      <a16:colId xmlns:a16="http://schemas.microsoft.com/office/drawing/2014/main" val="18655962"/>
                    </a:ext>
                  </a:extLst>
                </a:gridCol>
                <a:gridCol w="1350760">
                  <a:extLst>
                    <a:ext uri="{9D8B030D-6E8A-4147-A177-3AD203B41FA5}">
                      <a16:colId xmlns:a16="http://schemas.microsoft.com/office/drawing/2014/main" val="661550825"/>
                    </a:ext>
                  </a:extLst>
                </a:gridCol>
                <a:gridCol w="1350760">
                  <a:extLst>
                    <a:ext uri="{9D8B030D-6E8A-4147-A177-3AD203B41FA5}">
                      <a16:colId xmlns:a16="http://schemas.microsoft.com/office/drawing/2014/main" val="2378113924"/>
                    </a:ext>
                  </a:extLst>
                </a:gridCol>
                <a:gridCol w="1350760">
                  <a:extLst>
                    <a:ext uri="{9D8B030D-6E8A-4147-A177-3AD203B41FA5}">
                      <a16:colId xmlns:a16="http://schemas.microsoft.com/office/drawing/2014/main" val="2091219320"/>
                    </a:ext>
                  </a:extLst>
                </a:gridCol>
                <a:gridCol w="1556646">
                  <a:extLst>
                    <a:ext uri="{9D8B030D-6E8A-4147-A177-3AD203B41FA5}">
                      <a16:colId xmlns:a16="http://schemas.microsoft.com/office/drawing/2014/main" val="1711799142"/>
                    </a:ext>
                  </a:extLst>
                </a:gridCol>
              </a:tblGrid>
              <a:tr h="377244">
                <a:tc rowSpan="2">
                  <a:txBody>
                    <a:bodyPr/>
                    <a:lstStyle/>
                    <a:p>
                      <a:pPr algn="ctr"/>
                      <a:r>
                        <a:rPr kumimoji="1" lang="ja-JP" altLang="en-US" b="1" dirty="0">
                          <a:solidFill>
                            <a:schemeClr val="tx1"/>
                          </a:solidFill>
                          <a:latin typeface="+mn-ea"/>
                          <a:ea typeface="+mn-ea"/>
                        </a:rPr>
                        <a:t>種類</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r>
                        <a:rPr kumimoji="1" lang="ja-JP" altLang="en-US" b="1" dirty="0">
                          <a:solidFill>
                            <a:schemeClr val="tx1"/>
                          </a:solidFill>
                          <a:latin typeface="+mn-ea"/>
                          <a:ea typeface="+mn-ea"/>
                        </a:rPr>
                        <a:t>汚染源</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kumimoji="1" lang="ja-JP" altLang="en-US" b="1" dirty="0">
                          <a:solidFill>
                            <a:schemeClr val="tx1"/>
                          </a:solidFill>
                          <a:latin typeface="+mn-ea"/>
                          <a:ea typeface="+mn-ea"/>
                        </a:rPr>
                        <a:t>発育域</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kumimoji="1" lang="ja-JP" altLang="en-US" b="1" dirty="0">
                          <a:solidFill>
                            <a:schemeClr val="tx1"/>
                          </a:solidFill>
                          <a:latin typeface="+mn-ea"/>
                          <a:ea typeface="+mn-ea"/>
                        </a:rPr>
                        <a:t>熱抵抗性</a:t>
                      </a:r>
                      <a:r>
                        <a:rPr kumimoji="1" lang="ja-JP" altLang="en-US" sz="1400" b="1" dirty="0">
                          <a:solidFill>
                            <a:schemeClr val="tx1"/>
                          </a:solidFill>
                          <a:latin typeface="+mn-ea"/>
                          <a:ea typeface="+mn-ea"/>
                        </a:rPr>
                        <a:t>（菌数が</a:t>
                      </a:r>
                      <a:r>
                        <a:rPr kumimoji="1" lang="en-US" altLang="ja-JP" sz="1400" b="1" dirty="0">
                          <a:solidFill>
                            <a:schemeClr val="tx1"/>
                          </a:solidFill>
                          <a:latin typeface="+mn-ea"/>
                          <a:ea typeface="+mn-ea"/>
                        </a:rPr>
                        <a:t>1</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10</a:t>
                      </a:r>
                      <a:r>
                        <a:rPr kumimoji="1" lang="ja-JP" altLang="en-US" sz="1400" b="1" dirty="0">
                          <a:solidFill>
                            <a:schemeClr val="tx1"/>
                          </a:solidFill>
                          <a:latin typeface="+mn-ea"/>
                          <a:ea typeface="+mn-ea"/>
                        </a:rPr>
                        <a:t>に減少する時間）</a:t>
                      </a:r>
                      <a:endParaRPr kumimoji="1" lang="ja-JP" altLang="en-US"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75132101"/>
                  </a:ext>
                </a:extLst>
              </a:tr>
              <a:tr h="236089">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latin typeface="+mn-ea"/>
                          <a:ea typeface="+mn-ea"/>
                        </a:rPr>
                        <a:t>温度（℃）</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b="1" dirty="0">
                          <a:solidFill>
                            <a:schemeClr val="tx1"/>
                          </a:solidFill>
                          <a:latin typeface="+mn-ea"/>
                          <a:ea typeface="+mn-ea"/>
                        </a:rPr>
                        <a:t>p H</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b="1" dirty="0">
                          <a:solidFill>
                            <a:schemeClr val="tx1"/>
                          </a:solidFill>
                          <a:latin typeface="+mn-ea"/>
                          <a:ea typeface="+mn-ea"/>
                        </a:rPr>
                        <a:t>水分活性</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473430">
                <a:tc>
                  <a:txBody>
                    <a:bodyPr/>
                    <a:lstStyle/>
                    <a:p>
                      <a:r>
                        <a:rPr kumimoji="1" lang="ja-JP" altLang="en-US" sz="1600" b="1" dirty="0">
                          <a:solidFill>
                            <a:schemeClr val="tx1"/>
                          </a:solidFill>
                          <a:latin typeface="+mn-ea"/>
                          <a:ea typeface="+mn-ea"/>
                        </a:rPr>
                        <a:t>サルモネラ</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ヒト・動物糞便、食肉、卵</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5.2</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46.2</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3.8</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9.5</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0.94</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60</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3</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9</a:t>
                      </a:r>
                      <a:r>
                        <a:rPr kumimoji="1" lang="ja-JP" altLang="en-US" sz="1400" b="1" dirty="0">
                          <a:solidFill>
                            <a:schemeClr val="tx1"/>
                          </a:solidFill>
                          <a:latin typeface="+mn-ea"/>
                          <a:ea typeface="+mn-ea"/>
                        </a:rPr>
                        <a:t>分</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473430">
                <a:tc>
                  <a:txBody>
                    <a:bodyPr/>
                    <a:lstStyle/>
                    <a:p>
                      <a:r>
                        <a:rPr kumimoji="1" lang="ja-JP" altLang="en-US" sz="1600" b="1" dirty="0">
                          <a:solidFill>
                            <a:schemeClr val="tx1"/>
                          </a:solidFill>
                          <a:latin typeface="+mn-ea"/>
                          <a:ea typeface="+mn-ea"/>
                        </a:rPr>
                        <a:t>腸炎ビブリオ</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海水、魚介類</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10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43</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5.5</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9.6</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0.94</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chemeClr val="tx1"/>
                          </a:solidFill>
                          <a:latin typeface="+mn-ea"/>
                          <a:ea typeface="+mn-ea"/>
                        </a:rPr>
                        <a:t>サルモネラよりやや弱い</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961303"/>
                  </a:ext>
                </a:extLst>
              </a:tr>
              <a:tr h="473430">
                <a:tc>
                  <a:txBody>
                    <a:bodyPr/>
                    <a:lstStyle/>
                    <a:p>
                      <a:r>
                        <a:rPr kumimoji="1" lang="ja-JP" altLang="en-US" sz="1600" b="1" dirty="0">
                          <a:solidFill>
                            <a:schemeClr val="tx1"/>
                          </a:solidFill>
                          <a:latin typeface="+mn-ea"/>
                          <a:ea typeface="+mn-ea"/>
                        </a:rPr>
                        <a:t>カンピロバクター</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ヒト・動物糞便、</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乳、食肉</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30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46</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4.9</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9.0</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0.98</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60</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1.33</a:t>
                      </a:r>
                      <a:r>
                        <a:rPr kumimoji="1" lang="ja-JP" altLang="en-US" sz="1400" b="1" dirty="0">
                          <a:solidFill>
                            <a:schemeClr val="tx1"/>
                          </a:solidFill>
                          <a:latin typeface="+mn-ea"/>
                          <a:ea typeface="+mn-ea"/>
                        </a:rPr>
                        <a:t>分</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0651839"/>
                  </a:ext>
                </a:extLst>
              </a:tr>
              <a:tr h="473430">
                <a:tc>
                  <a:txBody>
                    <a:bodyPr/>
                    <a:lstStyle/>
                    <a:p>
                      <a:r>
                        <a:rPr kumimoji="1" lang="ja-JP" altLang="en-US" sz="1600" b="1" dirty="0">
                          <a:solidFill>
                            <a:schemeClr val="tx1"/>
                          </a:solidFill>
                          <a:latin typeface="+mn-ea"/>
                          <a:ea typeface="+mn-ea"/>
                        </a:rPr>
                        <a:t>病原性大腸菌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ヒト・動物糞便、</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乳、食肉</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7</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46</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4.4</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9.0</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0.95</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60</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1.67</a:t>
                      </a:r>
                      <a:r>
                        <a:rPr kumimoji="1" lang="ja-JP" altLang="en-US" sz="1400" b="1" dirty="0">
                          <a:solidFill>
                            <a:schemeClr val="tx1"/>
                          </a:solidFill>
                          <a:latin typeface="+mn-ea"/>
                          <a:ea typeface="+mn-ea"/>
                        </a:rPr>
                        <a:t>分</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302292"/>
                  </a:ext>
                </a:extLst>
              </a:tr>
              <a:tr h="473430">
                <a:tc>
                  <a:txBody>
                    <a:bodyPr/>
                    <a:lstStyle/>
                    <a:p>
                      <a:r>
                        <a:rPr kumimoji="1" lang="ja-JP" altLang="en-US" sz="1600" b="1" dirty="0">
                          <a:solidFill>
                            <a:schemeClr val="tx1"/>
                          </a:solidFill>
                          <a:latin typeface="+mn-ea"/>
                          <a:ea typeface="+mn-ea"/>
                        </a:rPr>
                        <a:t>黄色ブドウ球菌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ヒト、食鳥肉</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6.7</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48</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4.0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9.8</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0.83</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60</a:t>
                      </a:r>
                      <a:r>
                        <a:rPr kumimoji="1" lang="ja-JP" altLang="en-US" sz="1400" b="1" dirty="0">
                          <a:solidFill>
                            <a:schemeClr val="tx1"/>
                          </a:solidFill>
                          <a:latin typeface="+mn-ea"/>
                          <a:ea typeface="+mn-ea"/>
                        </a:rPr>
                        <a:t>℃：</a:t>
                      </a:r>
                      <a:r>
                        <a:rPr kumimoji="1" lang="en-US" altLang="ja-JP" sz="1200" b="1" dirty="0">
                          <a:solidFill>
                            <a:schemeClr val="tx1"/>
                          </a:solidFill>
                          <a:latin typeface="+mn-ea"/>
                          <a:ea typeface="+mn-ea"/>
                        </a:rPr>
                        <a:t>2.1</a:t>
                      </a: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42.35</a:t>
                      </a:r>
                      <a:r>
                        <a:rPr kumimoji="1" lang="ja-JP" altLang="en-US" sz="1200" b="1" dirty="0">
                          <a:solidFill>
                            <a:schemeClr val="tx1"/>
                          </a:solidFill>
                          <a:latin typeface="+mn-ea"/>
                          <a:ea typeface="+mn-ea"/>
                        </a:rPr>
                        <a:t>分</a:t>
                      </a: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473430">
                <a:tc>
                  <a:txBody>
                    <a:bodyPr/>
                    <a:lstStyle/>
                    <a:p>
                      <a:r>
                        <a:rPr kumimoji="1" lang="ja-JP" altLang="en-US" sz="1600" b="1" dirty="0">
                          <a:solidFill>
                            <a:schemeClr val="tx1"/>
                          </a:solidFill>
                          <a:latin typeface="+mn-ea"/>
                          <a:ea typeface="+mn-ea"/>
                        </a:rPr>
                        <a:t>リステリア</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乳、食肉、魚介類</a:t>
                      </a:r>
                      <a:endParaRPr kumimoji="1" lang="en-US" altLang="ja-JP"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-1.5</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45</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5.6</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9.6</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0.92</a:t>
                      </a:r>
                      <a:r>
                        <a:rPr kumimoji="1" lang="ja-JP" altLang="en-US" sz="1600" b="1" dirty="0">
                          <a:solidFill>
                            <a:schemeClr val="tx1"/>
                          </a:solidFill>
                          <a:latin typeface="+mn-ea"/>
                          <a:ea typeface="+mn-ea"/>
                        </a:rPr>
                        <a:t>以上</a:t>
                      </a:r>
                      <a:endParaRPr kumimoji="1" lang="en-US" altLang="ja-JP"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60</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2.16</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8.3</a:t>
                      </a:r>
                      <a:r>
                        <a:rPr kumimoji="1" lang="ja-JP" altLang="en-US" sz="1400" b="1" dirty="0">
                          <a:solidFill>
                            <a:schemeClr val="tx1"/>
                          </a:solidFill>
                          <a:latin typeface="+mn-ea"/>
                          <a:ea typeface="+mn-ea"/>
                        </a:rPr>
                        <a:t>分</a:t>
                      </a:r>
                      <a:endParaRPr kumimoji="1" lang="en-US" altLang="ja-JP"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466944">
                <a:tc>
                  <a:txBody>
                    <a:bodyPr/>
                    <a:lstStyle/>
                    <a:p>
                      <a:r>
                        <a:rPr kumimoji="1" lang="ja-JP" altLang="en-US" sz="1600" b="1" dirty="0">
                          <a:solidFill>
                            <a:schemeClr val="tx1"/>
                          </a:solidFill>
                          <a:latin typeface="+mn-ea"/>
                          <a:ea typeface="+mn-ea"/>
                        </a:rPr>
                        <a:t>ウェルシュ菌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ヒト・動物糞便、</a:t>
                      </a:r>
                      <a:endParaRPr kumimoji="1" lang="en-US" altLang="ja-JP" sz="1400" b="1" dirty="0">
                        <a:solidFill>
                          <a:schemeClr val="tx1"/>
                        </a:solidFill>
                        <a:latin typeface="+mn-ea"/>
                        <a:ea typeface="+mn-ea"/>
                      </a:endParaRPr>
                    </a:p>
                    <a:p>
                      <a:r>
                        <a:rPr kumimoji="1" lang="ja-JP" altLang="en-US" sz="1400" b="1" dirty="0">
                          <a:solidFill>
                            <a:schemeClr val="tx1"/>
                          </a:solidFill>
                          <a:latin typeface="+mn-ea"/>
                          <a:ea typeface="+mn-ea"/>
                        </a:rPr>
                        <a:t>乳、食肉</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10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48</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5.0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9.0</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0.94</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100</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2</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100</a:t>
                      </a:r>
                      <a:r>
                        <a:rPr kumimoji="1" lang="ja-JP" altLang="en-US" sz="1400" b="1" dirty="0">
                          <a:solidFill>
                            <a:schemeClr val="tx1"/>
                          </a:solidFill>
                          <a:latin typeface="+mn-ea"/>
                          <a:ea typeface="+mn-ea"/>
                        </a:rPr>
                        <a:t>分</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r h="466944">
                <a:tc>
                  <a:txBody>
                    <a:bodyPr/>
                    <a:lstStyle/>
                    <a:p>
                      <a:r>
                        <a:rPr kumimoji="1" lang="ja-JP" altLang="en-US" sz="1600" b="1" dirty="0">
                          <a:solidFill>
                            <a:schemeClr val="tx1"/>
                          </a:solidFill>
                          <a:latin typeface="+mn-ea"/>
                          <a:ea typeface="+mn-ea"/>
                        </a:rPr>
                        <a:t>セレウス菌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穀物類、香辛料、調味料、土壌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10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48</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4.0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9.6</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0.94</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85</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32</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106</a:t>
                      </a:r>
                      <a:r>
                        <a:rPr kumimoji="1" lang="ja-JP" altLang="en-US" sz="1400" b="1" dirty="0">
                          <a:solidFill>
                            <a:schemeClr val="tx1"/>
                          </a:solidFill>
                          <a:latin typeface="+mn-ea"/>
                          <a:ea typeface="+mn-ea"/>
                        </a:rPr>
                        <a:t>分</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1573687"/>
                  </a:ext>
                </a:extLst>
              </a:tr>
              <a:tr h="466944">
                <a:tc>
                  <a:txBody>
                    <a:bodyPr/>
                    <a:lstStyle/>
                    <a:p>
                      <a:r>
                        <a:rPr kumimoji="1" lang="ja-JP" altLang="en-US" sz="1600" b="1" dirty="0">
                          <a:solidFill>
                            <a:schemeClr val="tx1"/>
                          </a:solidFill>
                          <a:latin typeface="+mn-ea"/>
                          <a:ea typeface="+mn-ea"/>
                        </a:rPr>
                        <a:t>ボツリヌス菌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土壌、魚介類、容器包装食品</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3.3</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48</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4.0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9.6</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0.94</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121</a:t>
                      </a:r>
                      <a:r>
                        <a:rPr kumimoji="1" lang="ja-JP" altLang="en-US" sz="1400" b="1" dirty="0">
                          <a:solidFill>
                            <a:schemeClr val="tx1"/>
                          </a:solidFill>
                          <a:latin typeface="+mn-ea"/>
                          <a:ea typeface="+mn-ea"/>
                        </a:rPr>
                        <a:t>℃：</a:t>
                      </a:r>
                      <a:r>
                        <a:rPr kumimoji="1" lang="en-US" altLang="ja-JP" sz="1200" b="1" dirty="0">
                          <a:solidFill>
                            <a:schemeClr val="tx1"/>
                          </a:solidFill>
                          <a:latin typeface="+mn-ea"/>
                          <a:ea typeface="+mn-ea"/>
                        </a:rPr>
                        <a:t>0.23</a:t>
                      </a: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0.3</a:t>
                      </a:r>
                      <a:r>
                        <a:rPr kumimoji="1" lang="ja-JP" altLang="en-US" sz="1200" b="1" dirty="0">
                          <a:solidFill>
                            <a:schemeClr val="tx1"/>
                          </a:solidFill>
                          <a:latin typeface="+mn-ea"/>
                          <a:ea typeface="+mn-ea"/>
                        </a:rPr>
                        <a:t>分</a:t>
                      </a: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299885"/>
                  </a:ext>
                </a:extLst>
              </a:tr>
              <a:tr h="466944">
                <a:tc>
                  <a:txBody>
                    <a:bodyPr/>
                    <a:lstStyle/>
                    <a:p>
                      <a:r>
                        <a:rPr kumimoji="1" lang="ja-JP" altLang="en-US" sz="1600" b="1" dirty="0">
                          <a:solidFill>
                            <a:schemeClr val="tx1"/>
                          </a:solidFill>
                          <a:latin typeface="+mn-ea"/>
                          <a:ea typeface="+mn-ea"/>
                        </a:rPr>
                        <a:t>エルシニア菌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b="1" dirty="0">
                          <a:solidFill>
                            <a:schemeClr val="tx1"/>
                          </a:solidFill>
                          <a:latin typeface="+mn-ea"/>
                          <a:ea typeface="+mn-ea"/>
                        </a:rPr>
                        <a:t>豚肉、乳、水系</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44</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4.0</a:t>
                      </a:r>
                      <a:r>
                        <a:rPr kumimoji="1" lang="ja-JP" altLang="en-US" sz="1600" b="1" dirty="0">
                          <a:solidFill>
                            <a:schemeClr val="tx1"/>
                          </a:solidFill>
                          <a:latin typeface="+mn-ea"/>
                          <a:ea typeface="+mn-ea"/>
                        </a:rPr>
                        <a:t>～</a:t>
                      </a:r>
                      <a:r>
                        <a:rPr kumimoji="1" lang="en-US" altLang="ja-JP" sz="1600" b="1" dirty="0">
                          <a:solidFill>
                            <a:schemeClr val="tx1"/>
                          </a:solidFill>
                          <a:latin typeface="+mn-ea"/>
                          <a:ea typeface="+mn-ea"/>
                        </a:rPr>
                        <a:t>10.0</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mn-ea"/>
                          <a:ea typeface="+mn-ea"/>
                        </a:rPr>
                        <a:t>0.98</a:t>
                      </a:r>
                      <a:r>
                        <a:rPr kumimoji="1" lang="ja-JP" altLang="en-US" sz="1600" b="1" dirty="0">
                          <a:solidFill>
                            <a:schemeClr val="tx1"/>
                          </a:solidFill>
                          <a:latin typeface="+mn-ea"/>
                          <a:ea typeface="+mn-ea"/>
                        </a:rPr>
                        <a:t>以上</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1" dirty="0">
                          <a:solidFill>
                            <a:schemeClr val="tx1"/>
                          </a:solidFill>
                          <a:latin typeface="+mn-ea"/>
                          <a:ea typeface="+mn-ea"/>
                        </a:rPr>
                        <a:t>63</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30</a:t>
                      </a:r>
                      <a:r>
                        <a:rPr kumimoji="1" lang="ja-JP" altLang="en-US" sz="1400" b="1" dirty="0">
                          <a:solidFill>
                            <a:schemeClr val="tx1"/>
                          </a:solidFill>
                          <a:latin typeface="+mn-ea"/>
                          <a:ea typeface="+mn-ea"/>
                        </a:rPr>
                        <a:t>分</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7133003"/>
                  </a:ext>
                </a:extLst>
              </a:tr>
            </a:tbl>
          </a:graphicData>
        </a:graphic>
      </p:graphicFrame>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28</a:t>
            </a:fld>
            <a:endParaRPr lang="ja-JP" altLang="en-US" dirty="0"/>
          </a:p>
        </p:txBody>
      </p:sp>
    </p:spTree>
    <p:extLst>
      <p:ext uri="{BB962C8B-B14F-4D97-AF65-F5344CB8AC3E}">
        <p14:creationId xmlns:p14="http://schemas.microsoft.com/office/powerpoint/2010/main" val="149077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460" y="1"/>
            <a:ext cx="8387012" cy="692695"/>
          </a:xfrm>
        </p:spPr>
        <p:txBody>
          <a:bodyPr>
            <a:normAutofit fontScale="90000"/>
          </a:bodyPr>
          <a:lstStyle/>
          <a:p>
            <a:r>
              <a:rPr lang="ja-JP" altLang="en-US" dirty="0">
                <a:latin typeface="Meiryo UI" panose="020B0604030504040204" pitchFamily="50" charset="-128"/>
                <a:cs typeface="Meiryo UI" panose="020B0604030504040204" pitchFamily="50" charset="-128"/>
              </a:rPr>
              <a:t>主な生物学的な危害（病原性微生物の特徴まとめ②）</a:t>
            </a:r>
            <a:r>
              <a:rPr kumimoji="1" lang="ja-JP" altLang="en-US" u="sng" dirty="0">
                <a:latin typeface="Meiryo UI" panose="020B0604030504040204" pitchFamily="50" charset="-128"/>
                <a:cs typeface="Meiryo UI" panose="020B0604030504040204" pitchFamily="50" charset="-128"/>
              </a:rPr>
              <a:t>　</a:t>
            </a:r>
            <a:endParaRPr kumimoji="1" lang="ja-JP" u="sng" dirty="0">
              <a:latin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880894242"/>
              </p:ext>
            </p:extLst>
          </p:nvPr>
        </p:nvGraphicFramePr>
        <p:xfrm>
          <a:off x="323528" y="692696"/>
          <a:ext cx="8496944" cy="5758981"/>
        </p:xfrm>
        <a:graphic>
          <a:graphicData uri="http://schemas.openxmlformats.org/drawingml/2006/table">
            <a:tbl>
              <a:tblPr firstRow="1" bandRow="1">
                <a:tableStyleId>{69012ECD-51FC-41F1-AA8D-1B2483CD663E}</a:tableStyleId>
              </a:tblPr>
              <a:tblGrid>
                <a:gridCol w="1584176">
                  <a:extLst>
                    <a:ext uri="{9D8B030D-6E8A-4147-A177-3AD203B41FA5}">
                      <a16:colId xmlns:a16="http://schemas.microsoft.com/office/drawing/2014/main" val="1717466947"/>
                    </a:ext>
                  </a:extLst>
                </a:gridCol>
                <a:gridCol w="1440160">
                  <a:extLst>
                    <a:ext uri="{9D8B030D-6E8A-4147-A177-3AD203B41FA5}">
                      <a16:colId xmlns:a16="http://schemas.microsoft.com/office/drawing/2014/main" val="661550825"/>
                    </a:ext>
                  </a:extLst>
                </a:gridCol>
                <a:gridCol w="1512168">
                  <a:extLst>
                    <a:ext uri="{9D8B030D-6E8A-4147-A177-3AD203B41FA5}">
                      <a16:colId xmlns:a16="http://schemas.microsoft.com/office/drawing/2014/main" val="2378113924"/>
                    </a:ext>
                  </a:extLst>
                </a:gridCol>
                <a:gridCol w="1224136">
                  <a:extLst>
                    <a:ext uri="{9D8B030D-6E8A-4147-A177-3AD203B41FA5}">
                      <a16:colId xmlns:a16="http://schemas.microsoft.com/office/drawing/2014/main" val="2091219320"/>
                    </a:ext>
                  </a:extLst>
                </a:gridCol>
                <a:gridCol w="1440160">
                  <a:extLst>
                    <a:ext uri="{9D8B030D-6E8A-4147-A177-3AD203B41FA5}">
                      <a16:colId xmlns:a16="http://schemas.microsoft.com/office/drawing/2014/main" val="1711799142"/>
                    </a:ext>
                  </a:extLst>
                </a:gridCol>
                <a:gridCol w="1296144">
                  <a:extLst>
                    <a:ext uri="{9D8B030D-6E8A-4147-A177-3AD203B41FA5}">
                      <a16:colId xmlns:a16="http://schemas.microsoft.com/office/drawing/2014/main" val="4011711314"/>
                    </a:ext>
                  </a:extLst>
                </a:gridCol>
              </a:tblGrid>
              <a:tr h="242443">
                <a:tc rowSpan="2">
                  <a:txBody>
                    <a:bodyPr/>
                    <a:lstStyle/>
                    <a:p>
                      <a:pPr algn="ctr"/>
                      <a:r>
                        <a:rPr kumimoji="1" lang="ja-JP" altLang="en-US" b="1" dirty="0">
                          <a:solidFill>
                            <a:schemeClr val="tx1"/>
                          </a:solidFill>
                          <a:latin typeface="+mn-ea"/>
                          <a:ea typeface="+mn-ea"/>
                        </a:rPr>
                        <a:t>種類</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kumimoji="1" lang="ja-JP" altLang="en-US" b="1" dirty="0">
                          <a:solidFill>
                            <a:schemeClr val="tx1"/>
                          </a:solidFill>
                          <a:latin typeface="+mn-ea"/>
                          <a:ea typeface="+mn-ea"/>
                        </a:rPr>
                        <a:t>食中毒発生</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b="1" dirty="0">
                          <a:solidFill>
                            <a:schemeClr val="tx1"/>
                          </a:solidFill>
                          <a:latin typeface="+mn-ea"/>
                          <a:ea typeface="+mn-ea"/>
                        </a:rPr>
                        <a:t>低温でも発育</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r>
                        <a:rPr kumimoji="1" lang="ja-JP" altLang="en-US" b="1" dirty="0">
                          <a:solidFill>
                            <a:schemeClr val="tx1"/>
                          </a:solidFill>
                          <a:latin typeface="+mn-ea"/>
                          <a:ea typeface="+mn-ea"/>
                        </a:rPr>
                        <a:t>加熱で生残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75132101"/>
                  </a:ext>
                </a:extLst>
              </a:tr>
              <a:tr h="360610">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b="1" dirty="0">
                          <a:solidFill>
                            <a:schemeClr val="tx1"/>
                          </a:solidFill>
                          <a:latin typeface="+mn-ea"/>
                          <a:ea typeface="+mn-ea"/>
                        </a:rPr>
                        <a:t>少量で発症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b="1" dirty="0">
                          <a:solidFill>
                            <a:schemeClr val="tx1"/>
                          </a:solidFill>
                          <a:latin typeface="+mn-ea"/>
                          <a:ea typeface="+mn-ea"/>
                        </a:rPr>
                        <a:t>大量で発症</a:t>
                      </a:r>
                      <a:endParaRPr kumimoji="1" lang="en-US" altLang="ja-JP"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b="1" dirty="0">
                          <a:solidFill>
                            <a:schemeClr val="tx1"/>
                          </a:solidFill>
                          <a:latin typeface="+mn-ea"/>
                          <a:ea typeface="+mn-ea"/>
                        </a:rPr>
                        <a:t>毒素型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097652375"/>
                  </a:ext>
                </a:extLst>
              </a:tr>
              <a:tr h="459906">
                <a:tc>
                  <a:txBody>
                    <a:bodyPr/>
                    <a:lstStyle/>
                    <a:p>
                      <a:r>
                        <a:rPr kumimoji="1" lang="ja-JP" altLang="en-US" sz="1600" b="1" dirty="0">
                          <a:solidFill>
                            <a:schemeClr val="tx1"/>
                          </a:solidFill>
                          <a:latin typeface="+mn-ea"/>
                          <a:ea typeface="+mn-ea"/>
                        </a:rPr>
                        <a:t>カンピロバクター</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459906">
                <a:tc>
                  <a:txBody>
                    <a:bodyPr/>
                    <a:lstStyle/>
                    <a:p>
                      <a:r>
                        <a:rPr kumimoji="1" lang="ja-JP" altLang="en-US" sz="1600" b="1" dirty="0">
                          <a:solidFill>
                            <a:schemeClr val="tx1"/>
                          </a:solidFill>
                          <a:latin typeface="+mn-ea"/>
                          <a:ea typeface="+mn-ea"/>
                        </a:rPr>
                        <a:t>サルモネラ</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b="1" dirty="0">
                          <a:solidFill>
                            <a:schemeClr val="tx1"/>
                          </a:solidFill>
                          <a:latin typeface="+mn-ea"/>
                          <a:ea typeface="+mn-ea"/>
                        </a:rPr>
                        <a:t>〇（一部）</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961303"/>
                  </a:ext>
                </a:extLst>
              </a:tr>
              <a:tr h="459906">
                <a:tc>
                  <a:txBody>
                    <a:bodyPr/>
                    <a:lstStyle/>
                    <a:p>
                      <a:r>
                        <a:rPr kumimoji="1" lang="ja-JP" altLang="en-US" sz="1600" b="1" dirty="0">
                          <a:solidFill>
                            <a:schemeClr val="tx1"/>
                          </a:solidFill>
                          <a:latin typeface="+mn-ea"/>
                          <a:ea typeface="+mn-ea"/>
                        </a:rPr>
                        <a:t>病原性大腸菌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b="1" dirty="0">
                          <a:solidFill>
                            <a:schemeClr val="tx1"/>
                          </a:solidFill>
                          <a:latin typeface="+mn-ea"/>
                          <a:ea typeface="+mn-ea"/>
                        </a:rPr>
                        <a:t>〇</a:t>
                      </a:r>
                      <a:r>
                        <a:rPr kumimoji="1" lang="ja-JP" altLang="en-US" sz="1400" b="1" dirty="0">
                          <a:solidFill>
                            <a:schemeClr val="tx1"/>
                          </a:solidFill>
                          <a:latin typeface="+mn-ea"/>
                          <a:ea typeface="+mn-ea"/>
                        </a:rPr>
                        <a:t>（腸管出血性）</a:t>
                      </a: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0651839"/>
                  </a:ext>
                </a:extLst>
              </a:tr>
              <a:tr h="459906">
                <a:tc>
                  <a:txBody>
                    <a:bodyPr/>
                    <a:lstStyle/>
                    <a:p>
                      <a:r>
                        <a:rPr kumimoji="1" lang="ja-JP" altLang="en-US" sz="1600" b="1" dirty="0">
                          <a:solidFill>
                            <a:schemeClr val="tx1"/>
                          </a:solidFill>
                          <a:latin typeface="+mn-ea"/>
                          <a:ea typeface="+mn-ea"/>
                        </a:rPr>
                        <a:t>腸炎ビブリオ</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302292"/>
                  </a:ext>
                </a:extLst>
              </a:tr>
              <a:tr h="459906">
                <a:tc>
                  <a:txBody>
                    <a:bodyPr/>
                    <a:lstStyle/>
                    <a:p>
                      <a:r>
                        <a:rPr kumimoji="1" lang="ja-JP" altLang="en-US" sz="1600" b="1" dirty="0">
                          <a:solidFill>
                            <a:schemeClr val="tx1"/>
                          </a:solidFill>
                          <a:latin typeface="+mn-ea"/>
                          <a:ea typeface="+mn-ea"/>
                        </a:rPr>
                        <a:t>リステリア</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459906">
                <a:tc>
                  <a:txBody>
                    <a:bodyPr/>
                    <a:lstStyle/>
                    <a:p>
                      <a:r>
                        <a:rPr kumimoji="1" lang="ja-JP" altLang="en-US" sz="1600" b="1" dirty="0">
                          <a:solidFill>
                            <a:schemeClr val="tx1"/>
                          </a:solidFill>
                          <a:latin typeface="+mn-ea"/>
                          <a:ea typeface="+mn-ea"/>
                        </a:rPr>
                        <a:t>エルシニア</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en-US" altLang="ja-JP"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endParaRPr kumimoji="1" lang="en-US" altLang="ja-JP"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〇</a:t>
                      </a:r>
                      <a:endParaRPr kumimoji="1" lang="en-US" altLang="ja-JP"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453605">
                <a:tc>
                  <a:txBody>
                    <a:bodyPr/>
                    <a:lstStyle/>
                    <a:p>
                      <a:r>
                        <a:rPr kumimoji="1" lang="ja-JP" altLang="en-US" sz="1600" b="1" dirty="0">
                          <a:solidFill>
                            <a:schemeClr val="tx1"/>
                          </a:solidFill>
                          <a:latin typeface="+mn-ea"/>
                          <a:ea typeface="+mn-ea"/>
                        </a:rPr>
                        <a:t>黄色ブドウ球菌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（毒素が耐熱）</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r h="453605">
                <a:tc>
                  <a:txBody>
                    <a:bodyPr/>
                    <a:lstStyle/>
                    <a:p>
                      <a:r>
                        <a:rPr kumimoji="1" lang="ja-JP" altLang="en-US" sz="1600" b="1" dirty="0">
                          <a:solidFill>
                            <a:schemeClr val="tx1"/>
                          </a:solidFill>
                          <a:latin typeface="+mn-ea"/>
                          <a:ea typeface="+mn-ea"/>
                        </a:rPr>
                        <a:t>セレウス菌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〇（下痢型）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〇（嘔吐型）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〇（芽胞性）</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1573687"/>
                  </a:ext>
                </a:extLst>
              </a:tr>
              <a:tr h="453605">
                <a:tc>
                  <a:txBody>
                    <a:bodyPr/>
                    <a:lstStyle/>
                    <a:p>
                      <a:r>
                        <a:rPr kumimoji="1" lang="ja-JP" altLang="en-US" sz="1600" b="1" dirty="0">
                          <a:solidFill>
                            <a:schemeClr val="tx1"/>
                          </a:solidFill>
                          <a:latin typeface="+mn-ea"/>
                          <a:ea typeface="+mn-ea"/>
                        </a:rPr>
                        <a:t>ウェルシュ菌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〇（生体毒素）</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〇（芽胞性）</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299885"/>
                  </a:ext>
                </a:extLst>
              </a:tr>
              <a:tr h="453605">
                <a:tc>
                  <a:txBody>
                    <a:bodyPr/>
                    <a:lstStyle/>
                    <a:p>
                      <a:r>
                        <a:rPr kumimoji="1" lang="ja-JP" altLang="en-US" sz="1600" b="1" dirty="0">
                          <a:solidFill>
                            <a:schemeClr val="tx1"/>
                          </a:solidFill>
                          <a:latin typeface="+mn-ea"/>
                          <a:ea typeface="+mn-ea"/>
                        </a:rPr>
                        <a:t>ボツリヌス菌</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〇（</a:t>
                      </a:r>
                      <a:r>
                        <a:rPr kumimoji="1" lang="en-US" altLang="ja-JP" sz="1400" b="1" dirty="0">
                          <a:solidFill>
                            <a:schemeClr val="tx1"/>
                          </a:solidFill>
                          <a:latin typeface="+mn-ea"/>
                          <a:ea typeface="+mn-ea"/>
                        </a:rPr>
                        <a:t>E</a:t>
                      </a:r>
                      <a:r>
                        <a:rPr kumimoji="1" lang="ja-JP" altLang="en-US" sz="1400" b="1" dirty="0">
                          <a:solidFill>
                            <a:schemeClr val="tx1"/>
                          </a:solidFill>
                          <a:latin typeface="+mn-ea"/>
                          <a:ea typeface="+mn-ea"/>
                        </a:rPr>
                        <a:t>型）</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mn-ea"/>
                          <a:ea typeface="+mn-ea"/>
                        </a:rPr>
                        <a:t>〇（芽胞性）</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7133003"/>
                  </a:ext>
                </a:extLst>
              </a:tr>
              <a:tr h="453605">
                <a:tc>
                  <a:txBody>
                    <a:bodyPr/>
                    <a:lstStyle/>
                    <a:p>
                      <a:r>
                        <a:rPr kumimoji="1" lang="ja-JP" altLang="en-US" sz="1600" b="1" dirty="0">
                          <a:solidFill>
                            <a:schemeClr val="tx1"/>
                          </a:solidFill>
                          <a:latin typeface="+mn-ea"/>
                          <a:ea typeface="+mn-ea"/>
                        </a:rPr>
                        <a:t>ノロウイルス</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b="1" dirty="0">
                          <a:solidFill>
                            <a:schemeClr val="tx1"/>
                          </a:solidFill>
                          <a:latin typeface="+mn-ea"/>
                          <a:ea typeface="+mn-ea"/>
                        </a:rPr>
                        <a:t>〇</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b="1" dirty="0">
                        <a:solidFill>
                          <a:schemeClr val="tx1"/>
                        </a:solidFill>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337921"/>
                  </a:ext>
                </a:extLst>
              </a:tr>
            </a:tbl>
          </a:graphicData>
        </a:graphic>
      </p:graphicFrame>
      <p:sp>
        <p:nvSpPr>
          <p:cNvPr id="3" name="スライド番号プレースホルダー 2"/>
          <p:cNvSpPr>
            <a:spLocks noGrp="1"/>
          </p:cNvSpPr>
          <p:nvPr>
            <p:ph type="sldNum" sz="quarter" idx="12"/>
          </p:nvPr>
        </p:nvSpPr>
        <p:spPr>
          <a:xfrm>
            <a:off x="6902896" y="6381328"/>
            <a:ext cx="2133600" cy="365125"/>
          </a:xfrm>
        </p:spPr>
        <p:txBody>
          <a:bodyPr/>
          <a:lstStyle/>
          <a:p>
            <a:fld id="{E3ECDB9F-7D55-4697-BF75-A5547A48FEA3}" type="slidenum">
              <a:rPr lang="ja-JP" altLang="en-US" smtClean="0"/>
              <a:pPr/>
              <a:t>29</a:t>
            </a:fld>
            <a:endParaRPr lang="ja-JP" altLang="en-US" dirty="0"/>
          </a:p>
        </p:txBody>
      </p:sp>
    </p:spTree>
    <p:extLst>
      <p:ext uri="{BB962C8B-B14F-4D97-AF65-F5344CB8AC3E}">
        <p14:creationId xmlns:p14="http://schemas.microsoft.com/office/powerpoint/2010/main" val="21550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1085" y="1167619"/>
            <a:ext cx="7827792" cy="5078436"/>
          </a:xfrm>
        </p:spPr>
        <p:txBody>
          <a:bodyPr>
            <a:normAutofit/>
          </a:bodyPr>
          <a:lstStyle/>
          <a:p>
            <a:pPr marL="0" indent="0">
              <a:buNone/>
            </a:pPr>
            <a:endParaRPr lang="en-US" altLang="ja-JP" sz="2400" dirty="0">
              <a:latin typeface="Meiryo UI" panose="020B0604030504040204" pitchFamily="50" charset="-128"/>
              <a:cs typeface="Meiryo UI" panose="020B0604030504040204" pitchFamily="50" charset="-128"/>
            </a:endParaRPr>
          </a:p>
          <a:p>
            <a:pPr marL="0" indent="0">
              <a:buNone/>
            </a:pPr>
            <a:endParaRPr kumimoji="1" lang="en-US" altLang="ja-JP" sz="2400" dirty="0">
              <a:latin typeface="Meiryo UI" panose="020B0604030504040204" pitchFamily="50" charset="-128"/>
              <a:cs typeface="Meiryo UI" panose="020B0604030504040204" pitchFamily="50" charset="-128"/>
            </a:endParaRPr>
          </a:p>
          <a:p>
            <a:pPr marL="0" indent="0">
              <a:buNone/>
            </a:pPr>
            <a:endParaRPr kumimoji="1" lang="ja-JP" sz="2400" dirty="0">
              <a:latin typeface="Meiryo UI" panose="020B0604030504040204" pitchFamily="50" charset="-128"/>
              <a:cs typeface="Meiryo UI" panose="020B0604030504040204" pitchFamily="50" charset="-128"/>
            </a:endParaRPr>
          </a:p>
        </p:txBody>
      </p:sp>
      <p:sp>
        <p:nvSpPr>
          <p:cNvPr id="5" name="正方形/長方形 4"/>
          <p:cNvSpPr/>
          <p:nvPr/>
        </p:nvSpPr>
        <p:spPr>
          <a:xfrm>
            <a:off x="852667" y="1700808"/>
            <a:ext cx="7520248" cy="3170099"/>
          </a:xfrm>
          <a:prstGeom prst="rect">
            <a:avLst/>
          </a:prstGeom>
        </p:spPr>
        <p:txBody>
          <a:bodyPr wrap="square">
            <a:spAutoFit/>
          </a:bodyPr>
          <a:lstStyle/>
          <a:p>
            <a:pPr>
              <a:buClr>
                <a:schemeClr val="accent2"/>
              </a:buClr>
              <a:defRPr/>
            </a:pPr>
            <a:r>
              <a:rPr lang="en-US" altLang="ja-JP" sz="4000" dirty="0">
                <a:latin typeface="Osaka"/>
              </a:rPr>
              <a:t>HACCP</a:t>
            </a:r>
            <a:r>
              <a:rPr lang="ja-JP" altLang="en-US" sz="4000" dirty="0">
                <a:latin typeface="Osaka"/>
              </a:rPr>
              <a:t>システムにおける生物学的危害要因（生物学的ハザード）とは　適切に制御されなかった場合には、ヒトに疾病をひき起こす可能性のある（</a:t>
            </a:r>
            <a:r>
              <a:rPr lang="ja-JP" altLang="en-US" sz="2000" dirty="0">
                <a:latin typeface="Osaka"/>
              </a:rPr>
              <a:t>摂取時には</a:t>
            </a:r>
            <a:r>
              <a:rPr lang="ja-JP" altLang="en-US" sz="4000" dirty="0">
                <a:latin typeface="Osaka"/>
              </a:rPr>
              <a:t>微小な）生物群をいう</a:t>
            </a:r>
            <a:endParaRPr lang="en-US" altLang="ja-JP" sz="4000" dirty="0">
              <a:latin typeface="Osaka"/>
            </a:endParaRPr>
          </a:p>
        </p:txBody>
      </p:sp>
      <p:sp>
        <p:nvSpPr>
          <p:cNvPr id="41" name="スライド番号プレースホルダー 40"/>
          <p:cNvSpPr>
            <a:spLocks noGrp="1"/>
          </p:cNvSpPr>
          <p:nvPr>
            <p:ph type="sldNum" sz="quarter" idx="12"/>
          </p:nvPr>
        </p:nvSpPr>
        <p:spPr/>
        <p:txBody>
          <a:bodyPr/>
          <a:lstStyle/>
          <a:p>
            <a:fld id="{E3ECDB9F-7D55-4697-BF75-A5547A48FEA3}" type="slidenum">
              <a:rPr lang="ja-JP" altLang="en-US" smtClean="0"/>
              <a:pPr/>
              <a:t>3</a:t>
            </a:fld>
            <a:endParaRPr lang="ja-JP" altLang="en-US" dirty="0"/>
          </a:p>
        </p:txBody>
      </p:sp>
    </p:spTree>
    <p:extLst>
      <p:ext uri="{BB962C8B-B14F-4D97-AF65-F5344CB8AC3E}">
        <p14:creationId xmlns:p14="http://schemas.microsoft.com/office/powerpoint/2010/main" val="1454969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1616071-47E3-4AAF-BED7-F6D4E5F37D47}" type="slidenum">
              <a:rPr lang="ja-JP" altLang="en-US" smtClean="0"/>
              <a:pPr>
                <a:defRPr/>
              </a:pPr>
              <a:t>30</a:t>
            </a:fld>
            <a:endParaRPr lang="ja-JP" altLang="en-US"/>
          </a:p>
        </p:txBody>
      </p:sp>
      <p:sp>
        <p:nvSpPr>
          <p:cNvPr id="3" name="正方形/長方形 2"/>
          <p:cNvSpPr/>
          <p:nvPr/>
        </p:nvSpPr>
        <p:spPr>
          <a:xfrm>
            <a:off x="323528" y="1430165"/>
            <a:ext cx="8362023" cy="5155257"/>
          </a:xfrm>
          <a:prstGeom prst="rect">
            <a:avLst/>
          </a:prstGeom>
        </p:spPr>
        <p:txBody>
          <a:bodyPr wrap="square">
            <a:spAutoFit/>
          </a:bodyPr>
          <a:lstStyle/>
          <a:p>
            <a:r>
              <a:rPr lang="ja-JP" altLang="en-US" b="1" dirty="0"/>
              <a:t>－抜粋－</a:t>
            </a:r>
            <a:endParaRPr lang="en-US" altLang="ja-JP" b="1" dirty="0"/>
          </a:p>
          <a:p>
            <a:r>
              <a:rPr lang="ja-JP" altLang="en-US" b="1" dirty="0"/>
              <a:t>収集した情報を基に、詳細な実態を知るべき食中毒菌と農畜水産物（食品）の組み合わせを決定し、その食中毒菌が、どこで、どの程度、その農畜水産物（食品）を汚染するのか、また、人が、その汚染食品を食べたとしたら、どの程度の人が食中毒になるのか等、さらに詳しい情報を入手します。 </a:t>
            </a:r>
          </a:p>
          <a:p>
            <a:r>
              <a:rPr lang="ja-JP" altLang="en-US" b="1" dirty="0"/>
              <a:t>危害要因名をクリックすると、その</a:t>
            </a:r>
            <a:r>
              <a:rPr lang="ja-JP" altLang="en-US" b="1" dirty="0">
                <a:solidFill>
                  <a:srgbClr val="CC0066"/>
                </a:solidFill>
              </a:rPr>
              <a:t>危害要因に関する説明（リスクプロファイルシート）</a:t>
            </a:r>
            <a:r>
              <a:rPr lang="ja-JP" altLang="en-US" b="1" dirty="0"/>
              <a:t>が表示されます。</a:t>
            </a:r>
          </a:p>
          <a:p>
            <a:pPr>
              <a:spcBef>
                <a:spcPts val="600"/>
              </a:spcBef>
            </a:pPr>
            <a:r>
              <a:rPr lang="ja-JP" altLang="en-US" b="1" dirty="0"/>
              <a:t> （汚染実態調査の実施、対策を検討する必要がある食中毒菌）</a:t>
            </a:r>
          </a:p>
          <a:p>
            <a:r>
              <a:rPr lang="ja-JP" altLang="en-US" sz="1400" b="1" dirty="0">
                <a:hlinkClick r:id="rId2"/>
              </a:rPr>
              <a:t>カンピロバクター （</a:t>
            </a:r>
            <a:r>
              <a:rPr lang="en-US" altLang="ja-JP" sz="1400" b="1" dirty="0">
                <a:hlinkClick r:id="rId2"/>
              </a:rPr>
              <a:t>PDF</a:t>
            </a:r>
            <a:r>
              <a:rPr lang="ja-JP" altLang="en-US" sz="1400" b="1" dirty="0">
                <a:hlinkClick r:id="rId2"/>
              </a:rPr>
              <a:t>：</a:t>
            </a:r>
            <a:r>
              <a:rPr lang="en-US" altLang="ja-JP" sz="1400" b="1" dirty="0">
                <a:hlinkClick r:id="rId2"/>
              </a:rPr>
              <a:t>926KB</a:t>
            </a:r>
            <a:r>
              <a:rPr lang="ja-JP" altLang="en-US" sz="1400" b="1" dirty="0">
                <a:hlinkClick r:id="rId2"/>
              </a:rPr>
              <a:t>）</a:t>
            </a:r>
            <a:r>
              <a:rPr lang="ja-JP" altLang="en-US" sz="1400" b="1" dirty="0"/>
              <a:t>　</a:t>
            </a:r>
            <a:r>
              <a:rPr lang="ja-JP" altLang="en-US" sz="1400" b="1" dirty="0">
                <a:hlinkClick r:id="rId3"/>
              </a:rPr>
              <a:t>サルモネラ（</a:t>
            </a:r>
            <a:r>
              <a:rPr lang="en-US" altLang="ja-JP" sz="1400" b="1" dirty="0">
                <a:hlinkClick r:id="rId3"/>
              </a:rPr>
              <a:t>PDF</a:t>
            </a:r>
            <a:r>
              <a:rPr lang="ja-JP" altLang="en-US" sz="1400" b="1" dirty="0">
                <a:hlinkClick r:id="rId3"/>
              </a:rPr>
              <a:t>：</a:t>
            </a:r>
            <a:r>
              <a:rPr lang="en-US" altLang="ja-JP" sz="1400" b="1" dirty="0">
                <a:hlinkClick r:id="rId3"/>
              </a:rPr>
              <a:t>503KB</a:t>
            </a:r>
            <a:r>
              <a:rPr lang="ja-JP" altLang="en-US" sz="1400" b="1" dirty="0">
                <a:hlinkClick r:id="rId3"/>
              </a:rPr>
              <a:t>）</a:t>
            </a:r>
            <a:r>
              <a:rPr lang="ja-JP" altLang="en-US" sz="1400" b="1" dirty="0"/>
              <a:t>　</a:t>
            </a:r>
            <a:r>
              <a:rPr lang="ja-JP" altLang="en-US" sz="1400" b="1" dirty="0">
                <a:hlinkClick r:id="rId4"/>
              </a:rPr>
              <a:t>腸管出血性大腸菌</a:t>
            </a:r>
            <a:r>
              <a:rPr lang="en-US" altLang="ja-JP" sz="1400" b="1" dirty="0">
                <a:hlinkClick r:id="rId4"/>
              </a:rPr>
              <a:t>(PDF : 466KB)</a:t>
            </a:r>
            <a:endParaRPr lang="en-US" altLang="ja-JP" sz="1400" b="1" dirty="0"/>
          </a:p>
          <a:p>
            <a:r>
              <a:rPr lang="ja-JP" altLang="en-US" sz="1400" b="1" dirty="0">
                <a:hlinkClick r:id="rId5"/>
              </a:rPr>
              <a:t>ノロウイルス</a:t>
            </a:r>
            <a:r>
              <a:rPr lang="en-US" altLang="ja-JP" sz="1400" b="1" dirty="0">
                <a:hlinkClick r:id="rId5"/>
              </a:rPr>
              <a:t>(PDF : 390KB)</a:t>
            </a:r>
            <a:r>
              <a:rPr lang="ja-JP" altLang="en-US" sz="1400" b="1" dirty="0"/>
              <a:t>　</a:t>
            </a:r>
            <a:r>
              <a:rPr lang="ja-JP" altLang="en-US" sz="1400" b="1" dirty="0">
                <a:hlinkClick r:id="rId6"/>
              </a:rPr>
              <a:t>リステリア・モノサイトジェネス（</a:t>
            </a:r>
            <a:r>
              <a:rPr lang="en-US" altLang="ja-JP" sz="1400" b="1" dirty="0">
                <a:hlinkClick r:id="rId6"/>
              </a:rPr>
              <a:t>PDF</a:t>
            </a:r>
            <a:r>
              <a:rPr lang="ja-JP" altLang="en-US" sz="1400" b="1" dirty="0">
                <a:hlinkClick r:id="rId6"/>
              </a:rPr>
              <a:t>：</a:t>
            </a:r>
            <a:r>
              <a:rPr lang="en-US" altLang="ja-JP" sz="1400" b="1" dirty="0">
                <a:hlinkClick r:id="rId6"/>
              </a:rPr>
              <a:t>449KB</a:t>
            </a:r>
            <a:r>
              <a:rPr lang="ja-JP" altLang="en-US" sz="1400" b="1" dirty="0">
                <a:hlinkClick r:id="rId6"/>
              </a:rPr>
              <a:t>）</a:t>
            </a:r>
            <a:endParaRPr lang="ja-JP" altLang="en-US" sz="1400" b="1" dirty="0"/>
          </a:p>
          <a:p>
            <a:pPr>
              <a:spcBef>
                <a:spcPts val="600"/>
              </a:spcBef>
            </a:pPr>
            <a:r>
              <a:rPr lang="ja-JP" altLang="en-US" b="1" dirty="0"/>
              <a:t>（基礎情報が不足しているため、その情報を収集する必要がある食中毒菌）</a:t>
            </a:r>
          </a:p>
          <a:p>
            <a:r>
              <a:rPr lang="en-US" altLang="ja-JP" sz="1400" b="1" dirty="0">
                <a:hlinkClick r:id="rId7"/>
              </a:rPr>
              <a:t>A</a:t>
            </a:r>
            <a:r>
              <a:rPr lang="ja-JP" altLang="en-US" sz="1400" b="1" dirty="0">
                <a:hlinkClick r:id="rId7"/>
              </a:rPr>
              <a:t>型肝炎ウイルス（</a:t>
            </a:r>
            <a:r>
              <a:rPr lang="en-US" altLang="ja-JP" sz="1400" b="1" dirty="0">
                <a:hlinkClick r:id="rId7"/>
              </a:rPr>
              <a:t>PDF</a:t>
            </a:r>
            <a:r>
              <a:rPr lang="ja-JP" altLang="en-US" sz="1400" b="1" dirty="0">
                <a:hlinkClick r:id="rId7"/>
              </a:rPr>
              <a:t>：</a:t>
            </a:r>
            <a:r>
              <a:rPr lang="en-US" altLang="ja-JP" sz="1400" b="1" dirty="0">
                <a:hlinkClick r:id="rId7"/>
              </a:rPr>
              <a:t>313KB</a:t>
            </a:r>
            <a:r>
              <a:rPr lang="ja-JP" altLang="en-US" sz="1400" b="1" dirty="0">
                <a:hlinkClick r:id="rId7"/>
              </a:rPr>
              <a:t>）</a:t>
            </a:r>
            <a:r>
              <a:rPr lang="ja-JP" altLang="en-US" sz="1400" b="1" dirty="0"/>
              <a:t>　</a:t>
            </a:r>
            <a:r>
              <a:rPr lang="en-US" altLang="ja-JP" sz="1400" b="1" dirty="0">
                <a:hlinkClick r:id="rId8"/>
              </a:rPr>
              <a:t>E</a:t>
            </a:r>
            <a:r>
              <a:rPr lang="ja-JP" altLang="en-US" sz="1400" b="1" dirty="0">
                <a:hlinkClick r:id="rId8"/>
              </a:rPr>
              <a:t>型肝炎ウイルス（</a:t>
            </a:r>
            <a:r>
              <a:rPr lang="en-US" altLang="ja-JP" sz="1400" b="1" dirty="0">
                <a:hlinkClick r:id="rId8"/>
              </a:rPr>
              <a:t>PDF</a:t>
            </a:r>
            <a:r>
              <a:rPr lang="ja-JP" altLang="en-US" sz="1400" b="1" dirty="0">
                <a:hlinkClick r:id="rId8"/>
              </a:rPr>
              <a:t>：</a:t>
            </a:r>
            <a:r>
              <a:rPr lang="en-US" altLang="ja-JP" sz="1400" b="1" dirty="0">
                <a:hlinkClick r:id="rId8"/>
              </a:rPr>
              <a:t>289KB</a:t>
            </a:r>
            <a:r>
              <a:rPr lang="ja-JP" altLang="en-US" sz="1400" b="1" dirty="0">
                <a:hlinkClick r:id="rId8"/>
              </a:rPr>
              <a:t>）</a:t>
            </a:r>
            <a:endParaRPr lang="en-US" altLang="ja-JP" sz="1400" b="1" dirty="0"/>
          </a:p>
          <a:p>
            <a:pPr lvl="0" fontAlgn="base">
              <a:spcBef>
                <a:spcPts val="600"/>
              </a:spcBef>
              <a:spcAft>
                <a:spcPct val="0"/>
              </a:spcAft>
            </a:pPr>
            <a:r>
              <a:rPr lang="ja-JP" altLang="en-US" b="1" dirty="0">
                <a:latin typeface="Arial" pitchFamily="34" charset="0"/>
                <a:ea typeface="ＭＳ Ｐゴシック" pitchFamily="50" charset="-128"/>
                <a:cs typeface="ＭＳ Ｐゴシック" pitchFamily="50" charset="-128"/>
              </a:rPr>
              <a:t>（</a:t>
            </a:r>
            <a:r>
              <a:rPr lang="ja-JP" altLang="ja-JP" b="1" dirty="0">
                <a:latin typeface="Arial" pitchFamily="34" charset="0"/>
                <a:ea typeface="ＭＳ Ｐゴシック" pitchFamily="50" charset="-128"/>
                <a:cs typeface="ＭＳ Ｐゴシック" pitchFamily="50" charset="-128"/>
              </a:rPr>
              <a:t>関連情報</a:t>
            </a:r>
            <a:r>
              <a:rPr lang="ja-JP" altLang="en-US" b="1" dirty="0">
                <a:latin typeface="Arial" pitchFamily="34" charset="0"/>
                <a:ea typeface="ＭＳ Ｐゴシック" pitchFamily="50" charset="-128"/>
                <a:cs typeface="ＭＳ Ｐゴシック" pitchFamily="50" charset="-128"/>
              </a:rPr>
              <a:t>）</a:t>
            </a:r>
            <a:endParaRPr lang="ja-JP" altLang="ja-JP" b="1"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b="1" dirty="0">
                <a:latin typeface="Arial" pitchFamily="34" charset="0"/>
                <a:ea typeface="ＭＳ Ｐゴシック" pitchFamily="50" charset="-128"/>
                <a:cs typeface="ＭＳ Ｐゴシック" pitchFamily="50" charset="-128"/>
              </a:rPr>
              <a:t>上述した優先的に情報を収集するとした食中毒菌以外に、以下のものについても、最近情報を収集・整理しています。</a:t>
            </a:r>
          </a:p>
          <a:p>
            <a:pPr lvl="0" eaLnBrk="0" fontAlgn="base" hangingPunct="0">
              <a:spcBef>
                <a:spcPct val="0"/>
              </a:spcBef>
              <a:spcAft>
                <a:spcPct val="0"/>
              </a:spcAft>
            </a:pPr>
            <a:r>
              <a:rPr lang="ja-JP" altLang="ja-JP" sz="1400" b="1" dirty="0">
                <a:latin typeface="Arial" pitchFamily="34" charset="0"/>
                <a:ea typeface="ＭＳ Ｐゴシック" pitchFamily="50" charset="-128"/>
                <a:cs typeface="ＭＳ Ｐゴシック" pitchFamily="50" charset="-128"/>
                <a:hlinkClick r:id="rId9"/>
              </a:rPr>
              <a:t>ウェルシュ菌(PDF : 322KB)</a:t>
            </a:r>
            <a:r>
              <a:rPr lang="ja-JP" altLang="en-US" sz="1400" b="1" dirty="0">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0"/>
              </a:rPr>
              <a:t>エルシニア・エンテロコリチカ(PDF : 242KB)</a:t>
            </a:r>
            <a:r>
              <a:rPr lang="ja-JP" altLang="en-US" sz="1400" b="1" dirty="0">
                <a:latin typeface="Arial" pitchFamily="34" charset="0"/>
                <a:ea typeface="ＭＳ Ｐゴシック" pitchFamily="50" charset="-128"/>
                <a:cs typeface="ＭＳ Ｐゴシック" pitchFamily="50" charset="-128"/>
              </a:rPr>
              <a:t>　</a:t>
            </a:r>
            <a:r>
              <a:rPr lang="ja-JP" altLang="ja-JP" sz="1400" b="1" dirty="0">
                <a:solidFill>
                  <a:srgbClr val="FFFFFF"/>
                </a:solidFill>
                <a:latin typeface="Arial" pitchFamily="34" charset="0"/>
                <a:ea typeface="ＭＳ Ｐゴシック" pitchFamily="50" charset="-128"/>
                <a:cs typeface="ＭＳ Ｐゴシック" pitchFamily="50" charset="-128"/>
                <a:hlinkClick r:id="rId11"/>
              </a:rPr>
              <a:t>黄色ブドウ球菌（PDF：345KB）</a:t>
            </a:r>
            <a:r>
              <a:rPr lang="ja-JP" altLang="en-US" sz="1400" b="1" dirty="0">
                <a:solidFill>
                  <a:srgbClr val="FFFFFF"/>
                </a:solidFill>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2"/>
              </a:rPr>
              <a:t>クロノバクター属菌(PDF : 306KB)</a:t>
            </a:r>
            <a:r>
              <a:rPr lang="ja-JP" altLang="en-US" sz="1400" b="1" dirty="0">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3"/>
              </a:rPr>
              <a:t>セレウス菌(PDF : 346KB)</a:t>
            </a:r>
            <a:r>
              <a:rPr lang="ja-JP" altLang="en-US" sz="1400" b="1" dirty="0">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4"/>
              </a:rPr>
              <a:t>腸炎ビブリオ(PDF : 404KB)</a:t>
            </a:r>
            <a:endParaRPr lang="ja-JP" altLang="ja-JP" sz="1400" b="1"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400" b="1" dirty="0">
                <a:latin typeface="Arial" pitchFamily="34" charset="0"/>
                <a:ea typeface="ＭＳ Ｐゴシック" pitchFamily="50" charset="-128"/>
                <a:cs typeface="ＭＳ Ｐゴシック" pitchFamily="50" charset="-128"/>
                <a:hlinkClick r:id="rId15"/>
              </a:rPr>
              <a:t>ビブリオ・バルニフィカス(PDF : 321KB)</a:t>
            </a:r>
            <a:r>
              <a:rPr lang="ja-JP" altLang="en-US" sz="1400" b="1" dirty="0">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6"/>
              </a:rPr>
              <a:t>ボツリヌス菌(PDF : 414KB)</a:t>
            </a:r>
            <a:r>
              <a:rPr lang="ja-JP" altLang="ja-JP" sz="1400" b="1" dirty="0">
                <a:latin typeface="Arial" pitchFamily="34" charset="0"/>
                <a:ea typeface="ＭＳ Ｐゴシック" pitchFamily="50" charset="-128"/>
                <a:cs typeface="ＭＳ Ｐゴシック" pitchFamily="50" charset="-128"/>
              </a:rPr>
              <a:t> </a:t>
            </a:r>
            <a:r>
              <a:rPr lang="ja-JP" altLang="en-US" sz="1400" b="1" dirty="0">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7"/>
              </a:rPr>
              <a:t>アニサキス（PDF : 423KB)</a:t>
            </a:r>
            <a:r>
              <a:rPr lang="ja-JP" altLang="ja-JP" sz="1400" b="1" dirty="0">
                <a:latin typeface="Arial" pitchFamily="34" charset="0"/>
                <a:ea typeface="ＭＳ Ｐゴシック" pitchFamily="50" charset="-128"/>
                <a:cs typeface="ＭＳ Ｐゴシック" pitchFamily="50" charset="-128"/>
              </a:rPr>
              <a:t> </a:t>
            </a:r>
            <a:r>
              <a:rPr lang="ja-JP" altLang="en-US" sz="1400" b="1" dirty="0">
                <a:latin typeface="Arial" pitchFamily="34" charset="0"/>
                <a:ea typeface="ＭＳ Ｐゴシック" pitchFamily="50" charset="-128"/>
                <a:cs typeface="ＭＳ Ｐゴシック" pitchFamily="50" charset="-128"/>
              </a:rPr>
              <a:t>　</a:t>
            </a:r>
            <a:endParaRPr lang="en-US" altLang="ja-JP" sz="1400" b="1" dirty="0">
              <a:latin typeface="Arial" pitchFamily="34" charset="0"/>
              <a:ea typeface="ＭＳ Ｐゴシック" pitchFamily="50" charset="-128"/>
              <a:cs typeface="ＭＳ Ｐゴシック" pitchFamily="50" charset="-128"/>
            </a:endParaRPr>
          </a:p>
          <a:p>
            <a:pPr lvl="0" eaLnBrk="0" fontAlgn="base" hangingPunct="0">
              <a:spcBef>
                <a:spcPct val="0"/>
              </a:spcBef>
              <a:spcAft>
                <a:spcPct val="0"/>
              </a:spcAft>
            </a:pPr>
            <a:r>
              <a:rPr lang="ja-JP" altLang="ja-JP" sz="1400" b="1" dirty="0">
                <a:solidFill>
                  <a:srgbClr val="FFFFFF"/>
                </a:solidFill>
                <a:latin typeface="Arial" pitchFamily="34" charset="0"/>
                <a:ea typeface="ＭＳ Ｐゴシック" pitchFamily="50" charset="-128"/>
                <a:cs typeface="ＭＳ Ｐゴシック" pitchFamily="50" charset="-128"/>
                <a:hlinkClick r:id="rId18"/>
              </a:rPr>
              <a:t>クドア・セプテンプンクタータ（PDF：354KB）</a:t>
            </a:r>
            <a:r>
              <a:rPr lang="ja-JP" altLang="en-US" sz="1400" b="1" dirty="0">
                <a:solidFill>
                  <a:srgbClr val="FFFFFF"/>
                </a:solidFill>
                <a:latin typeface="Arial" pitchFamily="34" charset="0"/>
                <a:ea typeface="ＭＳ Ｐゴシック" pitchFamily="50" charset="-128"/>
                <a:cs typeface="ＭＳ Ｐゴシック" pitchFamily="50" charset="-128"/>
              </a:rPr>
              <a:t>　</a:t>
            </a:r>
            <a:r>
              <a:rPr lang="ja-JP" altLang="ja-JP" sz="1400" b="1" dirty="0">
                <a:latin typeface="Arial" pitchFamily="34" charset="0"/>
                <a:ea typeface="ＭＳ Ｐゴシック" pitchFamily="50" charset="-128"/>
                <a:cs typeface="ＭＳ Ｐゴシック" pitchFamily="50" charset="-128"/>
                <a:hlinkClick r:id="rId19"/>
              </a:rPr>
              <a:t>サルコシスティス・フェアリー(PDF : 273KB)</a:t>
            </a:r>
            <a:endParaRPr lang="ja-JP" altLang="en-US" sz="1400" b="1" dirty="0"/>
          </a:p>
        </p:txBody>
      </p:sp>
      <p:sp>
        <p:nvSpPr>
          <p:cNvPr id="4" name="正方形/長方形 3"/>
          <p:cNvSpPr/>
          <p:nvPr/>
        </p:nvSpPr>
        <p:spPr>
          <a:xfrm>
            <a:off x="504056" y="899428"/>
            <a:ext cx="8748464" cy="369332"/>
          </a:xfrm>
          <a:prstGeom prst="rect">
            <a:avLst/>
          </a:prstGeom>
        </p:spPr>
        <p:txBody>
          <a:bodyPr wrap="square">
            <a:spAutoFit/>
          </a:bodyPr>
          <a:lstStyle/>
          <a:p>
            <a:r>
              <a:rPr lang="en-US" altLang="ja-JP" dirty="0">
                <a:solidFill>
                  <a:srgbClr val="0000FF"/>
                </a:solidFill>
              </a:rPr>
              <a:t>http://www.maff.go.jp/j/syouan/seisaku/risk_analysis/priority/hazard_microbio.html</a:t>
            </a:r>
            <a:endParaRPr lang="ja-JP" altLang="en-US" dirty="0">
              <a:solidFill>
                <a:srgbClr val="0000FF"/>
              </a:solidFill>
            </a:endParaRPr>
          </a:p>
        </p:txBody>
      </p:sp>
      <p:sp>
        <p:nvSpPr>
          <p:cNvPr id="5" name="正方形/長方形 4"/>
          <p:cNvSpPr/>
          <p:nvPr/>
        </p:nvSpPr>
        <p:spPr>
          <a:xfrm>
            <a:off x="464212" y="629980"/>
            <a:ext cx="7311636" cy="369332"/>
          </a:xfrm>
          <a:prstGeom prst="rect">
            <a:avLst/>
          </a:prstGeom>
        </p:spPr>
        <p:txBody>
          <a:bodyPr wrap="square">
            <a:spAutoFit/>
          </a:bodyPr>
          <a:lstStyle/>
          <a:p>
            <a:r>
              <a:rPr lang="ja-JP" altLang="en-US" b="1" dirty="0"/>
              <a:t>有害微生物による食中毒を減らすための農林水産省の取組（リスク管理）</a:t>
            </a:r>
            <a:endParaRPr lang="ja-JP" altLang="en-US" dirty="0"/>
          </a:p>
        </p:txBody>
      </p:sp>
      <p:sp>
        <p:nvSpPr>
          <p:cNvPr id="6" name="テキスト ボックス 5"/>
          <p:cNvSpPr txBox="1"/>
          <p:nvPr/>
        </p:nvSpPr>
        <p:spPr>
          <a:xfrm>
            <a:off x="499214" y="116632"/>
            <a:ext cx="1584176" cy="461665"/>
          </a:xfrm>
          <a:prstGeom prst="rect">
            <a:avLst/>
          </a:prstGeom>
          <a:noFill/>
        </p:spPr>
        <p:txBody>
          <a:bodyPr wrap="square" rtlCol="0">
            <a:spAutoFit/>
          </a:bodyPr>
          <a:lstStyle/>
          <a:p>
            <a:r>
              <a:rPr kumimoji="1" lang="ja-JP" altLang="en-US" sz="2400" dirty="0">
                <a:latin typeface="+mj-ea"/>
                <a:ea typeface="+mj-ea"/>
              </a:rPr>
              <a:t>＜参考＞</a:t>
            </a:r>
          </a:p>
        </p:txBody>
      </p:sp>
    </p:spTree>
    <p:extLst>
      <p:ext uri="{BB962C8B-B14F-4D97-AF65-F5344CB8AC3E}">
        <p14:creationId xmlns:p14="http://schemas.microsoft.com/office/powerpoint/2010/main" val="2724162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6459761" cy="220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pPr>
              <a:defRPr/>
            </a:pPr>
            <a:fld id="{D1616071-47E3-4AAF-BED7-F6D4E5F37D47}" type="slidenum">
              <a:rPr lang="ja-JP" altLang="en-US" smtClean="0"/>
              <a:pPr>
                <a:defRPr/>
              </a:pPr>
              <a:t>31</a:t>
            </a:fld>
            <a:endParaRPr lang="ja-JP" altLang="en-US"/>
          </a:p>
        </p:txBody>
      </p:sp>
      <p:grpSp>
        <p:nvGrpSpPr>
          <p:cNvPr id="6" name="グループ化 5"/>
          <p:cNvGrpSpPr/>
          <p:nvPr/>
        </p:nvGrpSpPr>
        <p:grpSpPr>
          <a:xfrm>
            <a:off x="1655862" y="2780928"/>
            <a:ext cx="7092602" cy="3876322"/>
            <a:chOff x="1655862" y="2780928"/>
            <a:chExt cx="7092602" cy="387632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862" y="2780928"/>
              <a:ext cx="7092602" cy="387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3779912" y="5328371"/>
              <a:ext cx="8636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円/楕円 3"/>
            <p:cNvSpPr/>
            <p:nvPr/>
          </p:nvSpPr>
          <p:spPr>
            <a:xfrm>
              <a:off x="3790669" y="4746124"/>
              <a:ext cx="8636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 name="テキスト ボックス 1"/>
          <p:cNvSpPr txBox="1"/>
          <p:nvPr/>
        </p:nvSpPr>
        <p:spPr>
          <a:xfrm>
            <a:off x="6804248" y="1319501"/>
            <a:ext cx="1944216" cy="307777"/>
          </a:xfrm>
          <a:prstGeom prst="rect">
            <a:avLst/>
          </a:prstGeom>
          <a:noFill/>
        </p:spPr>
        <p:txBody>
          <a:bodyPr wrap="square" rtlCol="0">
            <a:spAutoFit/>
          </a:bodyPr>
          <a:lstStyle/>
          <a:p>
            <a:r>
              <a:rPr kumimoji="1" lang="ja-JP" altLang="en-US" sz="1400" dirty="0"/>
              <a:t>引用：農林水産省</a:t>
            </a:r>
            <a:r>
              <a:rPr kumimoji="1" lang="en-US" altLang="ja-JP" sz="1400" dirty="0"/>
              <a:t>HP</a:t>
            </a:r>
            <a:endParaRPr kumimoji="1" lang="ja-JP" altLang="en-US" sz="1400" dirty="0"/>
          </a:p>
        </p:txBody>
      </p:sp>
    </p:spTree>
    <p:extLst>
      <p:ext uri="{BB962C8B-B14F-4D97-AF65-F5344CB8AC3E}">
        <p14:creationId xmlns:p14="http://schemas.microsoft.com/office/powerpoint/2010/main" val="906291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67544" y="548680"/>
            <a:ext cx="8229600" cy="634082"/>
          </a:xfrm>
        </p:spPr>
        <p:txBody>
          <a:bodyPr>
            <a:noAutofit/>
          </a:bodyPr>
          <a:lstStyle/>
          <a:p>
            <a:r>
              <a:rPr kumimoji="1" lang="ja-JP" altLang="en-US" sz="4400" dirty="0"/>
              <a:t>まとめ</a:t>
            </a:r>
          </a:p>
        </p:txBody>
      </p:sp>
      <p:sp>
        <p:nvSpPr>
          <p:cNvPr id="3" name="コンテンツ プレースホルダー 2"/>
          <p:cNvSpPr>
            <a:spLocks noGrp="1"/>
          </p:cNvSpPr>
          <p:nvPr>
            <p:ph idx="1"/>
          </p:nvPr>
        </p:nvSpPr>
        <p:spPr>
          <a:xfrm>
            <a:off x="539552" y="1268760"/>
            <a:ext cx="8229600" cy="4320480"/>
          </a:xfrm>
        </p:spPr>
        <p:txBody>
          <a:bodyPr anchor="ctr">
            <a:normAutofit fontScale="85000" lnSpcReduction="20000"/>
          </a:bodyPr>
          <a:lstStyle/>
          <a:p>
            <a:pPr>
              <a:buClr>
                <a:schemeClr val="accent5"/>
              </a:buClr>
              <a:buFont typeface="Wingdings" panose="05000000000000000000" pitchFamily="2" charset="2"/>
              <a:buChar char="l"/>
            </a:pPr>
            <a:r>
              <a:rPr lang="ja-JP" altLang="en-US" sz="4000" dirty="0"/>
              <a:t>取り扱う</a:t>
            </a:r>
            <a:r>
              <a:rPr kumimoji="1" lang="ja-JP" altLang="en-US" sz="4000" dirty="0"/>
              <a:t>食品における生物学的危害要因（ハザード）がなにかを　特定する</a:t>
            </a:r>
            <a:endParaRPr lang="en-US" altLang="ja-JP" sz="4000" dirty="0"/>
          </a:p>
          <a:p>
            <a:pPr>
              <a:spcBef>
                <a:spcPts val="1800"/>
              </a:spcBef>
              <a:buClr>
                <a:schemeClr val="accent5"/>
              </a:buClr>
              <a:buFont typeface="Wingdings" panose="05000000000000000000" pitchFamily="2" charset="2"/>
              <a:buChar char="l"/>
            </a:pPr>
            <a:r>
              <a:rPr lang="ja-JP" altLang="en-US" sz="4000" dirty="0"/>
              <a:t>その</a:t>
            </a:r>
            <a:r>
              <a:rPr kumimoji="1" lang="ja-JP" altLang="en-US" sz="4000" dirty="0"/>
              <a:t>特徴と挙動を知り</a:t>
            </a:r>
            <a:r>
              <a:rPr kumimoji="1" lang="ja-JP" altLang="en-US" sz="4000"/>
              <a:t>、適した</a:t>
            </a:r>
            <a:r>
              <a:rPr lang="ja-JP" altLang="en-US" sz="4000"/>
              <a:t>手段</a:t>
            </a:r>
            <a:r>
              <a:rPr kumimoji="1" lang="ja-JP" altLang="en-US" sz="4000"/>
              <a:t>で　管理する</a:t>
            </a:r>
            <a:endParaRPr kumimoji="1" lang="en-US" altLang="ja-JP" sz="4000" dirty="0"/>
          </a:p>
          <a:p>
            <a:pPr>
              <a:spcBef>
                <a:spcPts val="1200"/>
              </a:spcBef>
              <a:buClr>
                <a:schemeClr val="accent5">
                  <a:lumMod val="75000"/>
                </a:schemeClr>
              </a:buClr>
              <a:buFont typeface="Wingdings" panose="05000000000000000000" pitchFamily="2" charset="2"/>
              <a:buChar char="l"/>
            </a:pPr>
            <a:r>
              <a:rPr lang="ja-JP" altLang="en-US" sz="4000" dirty="0">
                <a:latin typeface="HGPｺﾞｼｯｸE" panose="020B0900000000000000" pitchFamily="50" charset="-128"/>
              </a:rPr>
              <a:t>生物学的危害要因は時代と共に変化するので、常に最新の情報に注意する（温暖化、ヒトの都市への集中、外食・中食の普及、高齢化、幼稚園・保育園・介護施設などの高密度施設）</a:t>
            </a:r>
            <a:endParaRPr lang="en-US" altLang="ja-JP" sz="4000" dirty="0">
              <a:latin typeface="HGPｺﾞｼｯｸE" panose="020B0900000000000000" pitchFamily="50" charset="-128"/>
            </a:endParaRPr>
          </a:p>
        </p:txBody>
      </p:sp>
      <p:sp>
        <p:nvSpPr>
          <p:cNvPr id="5" name="スライド番号プレースホルダー 4"/>
          <p:cNvSpPr>
            <a:spLocks noGrp="1"/>
          </p:cNvSpPr>
          <p:nvPr>
            <p:ph type="sldNum" sz="quarter" idx="12"/>
          </p:nvPr>
        </p:nvSpPr>
        <p:spPr/>
        <p:txBody>
          <a:bodyPr/>
          <a:lstStyle/>
          <a:p>
            <a:fld id="{E3ECDB9F-7D55-4697-BF75-A5547A48FEA3}" type="slidenum">
              <a:rPr lang="ja-JP" altLang="en-US" smtClean="0"/>
              <a:pPr/>
              <a:t>32</a:t>
            </a:fld>
            <a:endParaRPr lang="ja-JP" altLang="en-US" dirty="0"/>
          </a:p>
        </p:txBody>
      </p:sp>
    </p:spTree>
    <p:extLst>
      <p:ext uri="{BB962C8B-B14F-4D97-AF65-F5344CB8AC3E}">
        <p14:creationId xmlns:p14="http://schemas.microsoft.com/office/powerpoint/2010/main" val="475337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664" y="3717032"/>
            <a:ext cx="8229600" cy="634082"/>
          </a:xfrm>
        </p:spPr>
        <p:txBody>
          <a:bodyPr/>
          <a:lstStyle/>
          <a:p>
            <a:r>
              <a:rPr kumimoji="1" lang="ja-JP" altLang="en-US" dirty="0"/>
              <a:t>リスクプロファイル</a:t>
            </a:r>
          </a:p>
        </p:txBody>
      </p:sp>
      <p:sp>
        <p:nvSpPr>
          <p:cNvPr id="3" name="コンテンツ プレースホルダー 2"/>
          <p:cNvSpPr>
            <a:spLocks noGrp="1"/>
          </p:cNvSpPr>
          <p:nvPr>
            <p:ph idx="1"/>
          </p:nvPr>
        </p:nvSpPr>
        <p:spPr/>
        <p:txBody>
          <a:bodyPr/>
          <a:lstStyle/>
          <a:p>
            <a:pPr marL="0" indent="0" algn="ctr">
              <a:buNone/>
            </a:pPr>
            <a:endParaRPr kumimoji="1" lang="en-US" altLang="ja-JP" dirty="0"/>
          </a:p>
          <a:p>
            <a:pPr marL="0" indent="0" algn="ctr">
              <a:buNone/>
            </a:pPr>
            <a:endParaRPr lang="en-US" altLang="ja-JP" dirty="0"/>
          </a:p>
          <a:p>
            <a:pPr marL="0" indent="0" algn="ctr">
              <a:buNone/>
            </a:pPr>
            <a:endParaRPr kumimoji="1" lang="en-US" altLang="ja-JP" dirty="0"/>
          </a:p>
          <a:p>
            <a:pPr marL="0" indent="0" algn="ctr">
              <a:buNone/>
            </a:pPr>
            <a:r>
              <a:rPr kumimoji="1" lang="ja-JP" altLang="en-US" dirty="0"/>
              <a:t>＜参考資料＞</a:t>
            </a:r>
          </a:p>
        </p:txBody>
      </p:sp>
      <p:sp>
        <p:nvSpPr>
          <p:cNvPr id="4" name="スライド番号プレースホルダー 3"/>
          <p:cNvSpPr>
            <a:spLocks noGrp="1"/>
          </p:cNvSpPr>
          <p:nvPr>
            <p:ph type="sldNum" sz="quarter" idx="12"/>
          </p:nvPr>
        </p:nvSpPr>
        <p:spPr/>
        <p:txBody>
          <a:bodyPr/>
          <a:lstStyle/>
          <a:p>
            <a:fld id="{E3ECDB9F-7D55-4697-BF75-A5547A48FEA3}" type="slidenum">
              <a:rPr lang="ja-JP" altLang="en-US" smtClean="0"/>
              <a:pPr/>
              <a:t>33</a:t>
            </a:fld>
            <a:endParaRPr lang="ja-JP" altLang="en-US" dirty="0"/>
          </a:p>
        </p:txBody>
      </p:sp>
    </p:spTree>
    <p:extLst>
      <p:ext uri="{BB962C8B-B14F-4D97-AF65-F5344CB8AC3E}">
        <p14:creationId xmlns:p14="http://schemas.microsoft.com/office/powerpoint/2010/main" val="114174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679" y="332656"/>
            <a:ext cx="8126938"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①　サルモネラ　</a:t>
            </a:r>
            <a:endParaRPr kumimoji="1" lang="ja-JP" u="sng" dirty="0">
              <a:latin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79" y="1556792"/>
            <a:ext cx="2143125" cy="1748469"/>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2623334016"/>
              </p:ext>
            </p:extLst>
          </p:nvPr>
        </p:nvGraphicFramePr>
        <p:xfrm>
          <a:off x="2627784" y="1268760"/>
          <a:ext cx="6408712" cy="5136828"/>
        </p:xfrm>
        <a:graphic>
          <a:graphicData uri="http://schemas.openxmlformats.org/drawingml/2006/table">
            <a:tbl>
              <a:tblPr firstRow="1" bandRow="1">
                <a:tableStyleId>{69012ECD-51FC-41F1-AA8D-1B2483CD663E}</a:tableStyleId>
              </a:tblPr>
              <a:tblGrid>
                <a:gridCol w="1512168">
                  <a:extLst>
                    <a:ext uri="{9D8B030D-6E8A-4147-A177-3AD203B41FA5}">
                      <a16:colId xmlns:a16="http://schemas.microsoft.com/office/drawing/2014/main" val="1717466947"/>
                    </a:ext>
                  </a:extLst>
                </a:gridCol>
                <a:gridCol w="4896544">
                  <a:extLst>
                    <a:ext uri="{9D8B030D-6E8A-4147-A177-3AD203B41FA5}">
                      <a16:colId xmlns:a16="http://schemas.microsoft.com/office/drawing/2014/main" val="18655962"/>
                    </a:ext>
                  </a:extLst>
                </a:gridCol>
              </a:tblGrid>
              <a:tr h="422370">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鳥類・哺乳類・は虫類の腸管内、環境</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416778">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乾燥に強く、生残能力が高い。環境菌</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25742">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食肉や鶏卵の不十分な加熱、鶏卵の常温保存</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893917">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6</a:t>
                      </a:r>
                      <a:r>
                        <a:rPr kumimoji="1" lang="ja-JP" altLang="en-US" b="0" dirty="0">
                          <a:solidFill>
                            <a:schemeClr val="tx1"/>
                          </a:solidFill>
                        </a:rPr>
                        <a:t>～</a:t>
                      </a:r>
                      <a:r>
                        <a:rPr kumimoji="1" lang="en-US" altLang="ja-JP" b="0" dirty="0">
                          <a:solidFill>
                            <a:schemeClr val="tx1"/>
                          </a:solidFill>
                        </a:rPr>
                        <a:t>48</a:t>
                      </a:r>
                      <a:r>
                        <a:rPr kumimoji="1" lang="ja-JP" altLang="en-US" b="0" dirty="0">
                          <a:solidFill>
                            <a:schemeClr val="tx1"/>
                          </a:solidFill>
                        </a:rPr>
                        <a:t>時間、嘔吐・腹痛・下痢・発熱・頭痛・脱水</a:t>
                      </a:r>
                      <a:endParaRPr kumimoji="1" lang="en-US" altLang="ja-JP" b="0" dirty="0">
                        <a:solidFill>
                          <a:schemeClr val="tx1"/>
                        </a:solidFill>
                      </a:endParaRPr>
                    </a:p>
                    <a:p>
                      <a:r>
                        <a:rPr kumimoji="1" lang="ja-JP" altLang="en-US" b="0" dirty="0">
                          <a:solidFill>
                            <a:schemeClr val="tx1"/>
                          </a:solidFill>
                        </a:rPr>
                        <a:t>感染菌量：</a:t>
                      </a:r>
                      <a:r>
                        <a:rPr kumimoji="1" lang="en-US" altLang="ja-JP" b="0" dirty="0">
                          <a:solidFill>
                            <a:schemeClr val="tx1"/>
                          </a:solidFill>
                        </a:rPr>
                        <a:t>10</a:t>
                      </a:r>
                      <a:r>
                        <a:rPr kumimoji="1" lang="ja-JP" altLang="en-US" b="0" dirty="0">
                          <a:solidFill>
                            <a:schemeClr val="tx1"/>
                          </a:solidFill>
                        </a:rPr>
                        <a:t>万～</a:t>
                      </a:r>
                      <a:r>
                        <a:rPr kumimoji="1" lang="en-US" altLang="ja-JP" b="0" dirty="0">
                          <a:solidFill>
                            <a:schemeClr val="tx1"/>
                          </a:solidFill>
                        </a:rPr>
                        <a:t>100</a:t>
                      </a:r>
                      <a:r>
                        <a:rPr kumimoji="1" lang="ja-JP" altLang="en-US" b="0" dirty="0">
                          <a:solidFill>
                            <a:schemeClr val="tx1"/>
                          </a:solidFill>
                        </a:rPr>
                        <a:t>万個程度</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25742">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高齢者、３ヶ月未満の乳児、長期ステロイド使用、免疫抑制剤使用者、進行ガン患者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533590"/>
                  </a:ext>
                </a:extLst>
              </a:tr>
              <a:tr h="893917">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63</a:t>
                      </a:r>
                      <a:r>
                        <a:rPr kumimoji="1" lang="ja-JP" altLang="en-US" b="0" dirty="0">
                          <a:solidFill>
                            <a:schemeClr val="tx1"/>
                          </a:solidFill>
                        </a:rPr>
                        <a:t>℃で</a:t>
                      </a:r>
                      <a:r>
                        <a:rPr kumimoji="1" lang="en-US" altLang="ja-JP" b="0" dirty="0">
                          <a:solidFill>
                            <a:schemeClr val="tx1"/>
                          </a:solidFill>
                        </a:rPr>
                        <a:t>30</a:t>
                      </a:r>
                      <a:r>
                        <a:rPr kumimoji="1" lang="ja-JP" altLang="en-US" b="0" dirty="0">
                          <a:solidFill>
                            <a:schemeClr val="tx1"/>
                          </a:solidFill>
                        </a:rPr>
                        <a:t>分間（肉の場合</a:t>
                      </a:r>
                      <a:r>
                        <a:rPr kumimoji="1" lang="en-US" altLang="ja-JP" b="0" dirty="0">
                          <a:solidFill>
                            <a:schemeClr val="tx1"/>
                          </a:solidFill>
                        </a:rPr>
                        <a:t>75</a:t>
                      </a:r>
                      <a:r>
                        <a:rPr kumimoji="1" lang="ja-JP" altLang="en-US" b="0" dirty="0">
                          <a:solidFill>
                            <a:schemeClr val="tx1"/>
                          </a:solidFill>
                        </a:rPr>
                        <a:t>℃１分）またはそれと同等以上の加熱で完全死滅。加熱後の低温保管（</a:t>
                      </a:r>
                      <a:r>
                        <a:rPr kumimoji="1" lang="en-US" altLang="ja-JP" b="0" dirty="0">
                          <a:solidFill>
                            <a:schemeClr val="tx1"/>
                          </a:solidFill>
                        </a:rPr>
                        <a:t>4</a:t>
                      </a:r>
                      <a:r>
                        <a:rPr kumimoji="1" lang="ja-JP" altLang="en-US" b="0" dirty="0">
                          <a:solidFill>
                            <a:schemeClr val="tx1"/>
                          </a:solidFill>
                        </a:rPr>
                        <a:t>℃以下）で増殖抑制</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1162093">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2006</a:t>
                      </a:r>
                      <a:r>
                        <a:rPr kumimoji="1" lang="ja-JP" altLang="en-US" b="0" dirty="0">
                          <a:solidFill>
                            <a:schemeClr val="tx1"/>
                          </a:solidFill>
                        </a:rPr>
                        <a:t>年</a:t>
                      </a:r>
                      <a:r>
                        <a:rPr kumimoji="1" lang="en-US" altLang="ja-JP" b="0" dirty="0">
                          <a:solidFill>
                            <a:schemeClr val="tx1"/>
                          </a:solidFill>
                        </a:rPr>
                        <a:t>7</a:t>
                      </a:r>
                      <a:r>
                        <a:rPr kumimoji="1" lang="ja-JP" altLang="en-US" b="0" dirty="0">
                          <a:solidFill>
                            <a:schemeClr val="tx1"/>
                          </a:solidFill>
                        </a:rPr>
                        <a:t>月東大阪市</a:t>
                      </a:r>
                      <a:endParaRPr kumimoji="1" lang="en-US" altLang="ja-JP" b="0" dirty="0">
                        <a:solidFill>
                          <a:schemeClr val="tx1"/>
                        </a:solidFill>
                      </a:endParaRPr>
                    </a:p>
                    <a:p>
                      <a:r>
                        <a:rPr kumimoji="1" lang="ja-JP" altLang="en-US" b="0" dirty="0">
                          <a:solidFill>
                            <a:schemeClr val="tx1"/>
                          </a:solidFill>
                        </a:rPr>
                        <a:t>卵かけご飯の生卵が原因で食中毒⇒翌朝、下痢・腹痛の後容体急変。</a:t>
                      </a:r>
                      <a:r>
                        <a:rPr kumimoji="1" lang="en-US" altLang="ja-JP" b="0" dirty="0">
                          <a:solidFill>
                            <a:schemeClr val="tx1"/>
                          </a:solidFill>
                        </a:rPr>
                        <a:t>3</a:t>
                      </a:r>
                      <a:r>
                        <a:rPr kumimoji="1" lang="ja-JP" altLang="en-US" b="0" dirty="0">
                          <a:solidFill>
                            <a:schemeClr val="tx1"/>
                          </a:solidFill>
                        </a:rPr>
                        <a:t>か月後に急性脳症で死亡</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4" name="テキスト ボックス 3"/>
          <p:cNvSpPr txBox="1"/>
          <p:nvPr/>
        </p:nvSpPr>
        <p:spPr>
          <a:xfrm>
            <a:off x="342679" y="3645024"/>
            <a:ext cx="2143125" cy="1754326"/>
          </a:xfrm>
          <a:prstGeom prst="rect">
            <a:avLst/>
          </a:prstGeom>
          <a:noFill/>
        </p:spPr>
        <p:txBody>
          <a:bodyPr wrap="square" rtlCol="0">
            <a:spAutoFit/>
          </a:bodyPr>
          <a:lstStyle/>
          <a:p>
            <a:r>
              <a:rPr kumimoji="1" lang="ja-JP" altLang="en-US" b="1" dirty="0">
                <a:solidFill>
                  <a:srgbClr val="FF0000"/>
                </a:solidFill>
              </a:rPr>
              <a:t>感染型食中毒を起こす代表的菌種。</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衛生管理のポイントは汚染防止と適正な温度管理</a:t>
            </a:r>
          </a:p>
        </p:txBody>
      </p:sp>
      <p:sp>
        <p:nvSpPr>
          <p:cNvPr id="6" name="スライド番号プレースホルダー 5"/>
          <p:cNvSpPr>
            <a:spLocks noGrp="1"/>
          </p:cNvSpPr>
          <p:nvPr>
            <p:ph type="sldNum" sz="quarter" idx="12"/>
          </p:nvPr>
        </p:nvSpPr>
        <p:spPr/>
        <p:txBody>
          <a:bodyPr/>
          <a:lstStyle/>
          <a:p>
            <a:fld id="{E3ECDB9F-7D55-4697-BF75-A5547A48FEA3}" type="slidenum">
              <a:rPr lang="ja-JP" altLang="en-US" smtClean="0"/>
              <a:pPr/>
              <a:t>34</a:t>
            </a:fld>
            <a:endParaRPr lang="ja-JP" altLang="en-US" dirty="0"/>
          </a:p>
        </p:txBody>
      </p:sp>
    </p:spTree>
    <p:extLst>
      <p:ext uri="{BB962C8B-B14F-4D97-AF65-F5344CB8AC3E}">
        <p14:creationId xmlns:p14="http://schemas.microsoft.com/office/powerpoint/2010/main" val="713378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198946"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②　カンピロバクター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07" y="1196752"/>
            <a:ext cx="1934250" cy="2046339"/>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142679808"/>
              </p:ext>
            </p:extLst>
          </p:nvPr>
        </p:nvGraphicFramePr>
        <p:xfrm>
          <a:off x="2555776" y="1149816"/>
          <a:ext cx="6480720" cy="5303520"/>
        </p:xfrm>
        <a:graphic>
          <a:graphicData uri="http://schemas.openxmlformats.org/drawingml/2006/table">
            <a:tbl>
              <a:tblPr firstRow="1" bandRow="1">
                <a:tableStyleId>{69012ECD-51FC-41F1-AA8D-1B2483CD663E}</a:tableStyleId>
              </a:tblPr>
              <a:tblGrid>
                <a:gridCol w="1512168">
                  <a:extLst>
                    <a:ext uri="{9D8B030D-6E8A-4147-A177-3AD203B41FA5}">
                      <a16:colId xmlns:a16="http://schemas.microsoft.com/office/drawing/2014/main" val="1717466947"/>
                    </a:ext>
                  </a:extLst>
                </a:gridCol>
                <a:gridCol w="4968552">
                  <a:extLst>
                    <a:ext uri="{9D8B030D-6E8A-4147-A177-3AD203B41FA5}">
                      <a16:colId xmlns:a16="http://schemas.microsoft.com/office/drawing/2014/main" val="18655962"/>
                    </a:ext>
                  </a:extLst>
                </a:gridCol>
              </a:tblGrid>
              <a:tr h="864096">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鶏・牛・豚の腸内常在菌（市販鶏肉の</a:t>
                      </a:r>
                      <a:r>
                        <a:rPr kumimoji="1" lang="en-US" altLang="ja-JP" b="0" dirty="0">
                          <a:solidFill>
                            <a:schemeClr val="tx1"/>
                          </a:solidFill>
                        </a:rPr>
                        <a:t>45</a:t>
                      </a:r>
                      <a:r>
                        <a:rPr kumimoji="1" lang="ja-JP" altLang="en-US" b="0" dirty="0">
                          <a:solidFill>
                            <a:schemeClr val="tx1"/>
                          </a:solidFill>
                        </a:rPr>
                        <a:t>％が汚染されていたとの報告もある：高い汚染率）</a:t>
                      </a:r>
                      <a:endParaRPr kumimoji="1" lang="en-US" altLang="ja-JP" b="0" dirty="0">
                        <a:solidFill>
                          <a:schemeClr val="tx1"/>
                        </a:solidFill>
                      </a:endParaRPr>
                    </a:p>
                    <a:p>
                      <a:r>
                        <a:rPr kumimoji="1" lang="ja-JP" altLang="en-US" b="0" dirty="0">
                          <a:solidFill>
                            <a:schemeClr val="tx1"/>
                          </a:solidFill>
                        </a:rPr>
                        <a:t>犬・猫などのペットでの保菌</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69776">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酸素が</a:t>
                      </a:r>
                      <a:r>
                        <a:rPr kumimoji="1" lang="en-US" altLang="ja-JP" b="0" dirty="0">
                          <a:solidFill>
                            <a:schemeClr val="tx1"/>
                          </a:solidFill>
                        </a:rPr>
                        <a:t>3</a:t>
                      </a:r>
                      <a:r>
                        <a:rPr kumimoji="1" lang="ja-JP" altLang="en-US" b="0" dirty="0">
                          <a:solidFill>
                            <a:schemeClr val="tx1"/>
                          </a:solidFill>
                        </a:rPr>
                        <a:t>～</a:t>
                      </a:r>
                      <a:r>
                        <a:rPr kumimoji="1" lang="en-US" altLang="ja-JP" b="0" dirty="0">
                          <a:solidFill>
                            <a:schemeClr val="tx1"/>
                          </a:solidFill>
                        </a:rPr>
                        <a:t>15</a:t>
                      </a:r>
                      <a:r>
                        <a:rPr kumimoji="1" lang="ja-JP" altLang="en-US" b="0" dirty="0">
                          <a:solidFill>
                            <a:schemeClr val="tx1"/>
                          </a:solidFill>
                        </a:rPr>
                        <a:t>％の微好気性環境下で発育。</a:t>
                      </a:r>
                      <a:r>
                        <a:rPr kumimoji="1" lang="en-US" altLang="ja-JP" b="0" dirty="0">
                          <a:solidFill>
                            <a:schemeClr val="tx1"/>
                          </a:solidFill>
                        </a:rPr>
                        <a:t>30</a:t>
                      </a:r>
                      <a:r>
                        <a:rPr kumimoji="1" lang="ja-JP" altLang="en-US" b="0" dirty="0">
                          <a:solidFill>
                            <a:schemeClr val="tx1"/>
                          </a:solidFill>
                        </a:rPr>
                        <a:t>℃以下では発育せず、至適温度</a:t>
                      </a:r>
                      <a:r>
                        <a:rPr kumimoji="1" lang="en-US" altLang="ja-JP" b="0" dirty="0">
                          <a:solidFill>
                            <a:schemeClr val="tx1"/>
                          </a:solidFill>
                        </a:rPr>
                        <a:t>42</a:t>
                      </a:r>
                      <a:r>
                        <a:rPr kumimoji="1" lang="ja-JP" altLang="en-US" b="0" dirty="0">
                          <a:solidFill>
                            <a:schemeClr val="tx1"/>
                          </a:solidFill>
                        </a:rPr>
                        <a:t>℃前後、乾燥にも弱い。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331440">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鶏肉、牛レバーなどと手指を介した二次感染</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2746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2</a:t>
                      </a:r>
                      <a:r>
                        <a:rPr kumimoji="1" lang="ja-JP" altLang="en-US" b="0" dirty="0">
                          <a:solidFill>
                            <a:schemeClr val="tx1"/>
                          </a:solidFill>
                        </a:rPr>
                        <a:t>～</a:t>
                      </a:r>
                      <a:r>
                        <a:rPr kumimoji="1" lang="en-US" altLang="ja-JP" b="0" dirty="0">
                          <a:solidFill>
                            <a:schemeClr val="tx1"/>
                          </a:solidFill>
                        </a:rPr>
                        <a:t>7</a:t>
                      </a:r>
                      <a:r>
                        <a:rPr kumimoji="1" lang="ja-JP" altLang="en-US" b="0" dirty="0">
                          <a:solidFill>
                            <a:schemeClr val="tx1"/>
                          </a:solidFill>
                        </a:rPr>
                        <a:t>日　下痢・発熱・嘔吐・腹痛・頭痛・筋肉痛　　ギランバレー症候群との関連</a:t>
                      </a:r>
                      <a:endParaRPr kumimoji="1" lang="en-US" altLang="ja-JP" b="0" dirty="0">
                        <a:solidFill>
                          <a:schemeClr val="tx1"/>
                        </a:solidFill>
                      </a:endParaRPr>
                    </a:p>
                    <a:p>
                      <a:r>
                        <a:rPr kumimoji="1" lang="ja-JP" altLang="en-US" b="0" dirty="0">
                          <a:solidFill>
                            <a:schemeClr val="tx1"/>
                          </a:solidFill>
                        </a:rPr>
                        <a:t>感染菌量：</a:t>
                      </a:r>
                      <a:r>
                        <a:rPr kumimoji="1" lang="en-US" altLang="ja-JP" b="0" dirty="0">
                          <a:solidFill>
                            <a:schemeClr val="tx1"/>
                          </a:solidFill>
                        </a:rPr>
                        <a:t>400</a:t>
                      </a:r>
                      <a:r>
                        <a:rPr kumimoji="1" lang="ja-JP" altLang="en-US" b="0" dirty="0">
                          <a:solidFill>
                            <a:schemeClr val="tx1"/>
                          </a:solidFill>
                        </a:rPr>
                        <a:t>～</a:t>
                      </a:r>
                      <a:r>
                        <a:rPr kumimoji="1" lang="en-US" altLang="ja-JP" b="0" dirty="0">
                          <a:solidFill>
                            <a:schemeClr val="tx1"/>
                          </a:solidFill>
                        </a:rPr>
                        <a:t>500</a:t>
                      </a:r>
                      <a:r>
                        <a:rPr kumimoji="1" lang="ja-JP" altLang="en-US" b="0" dirty="0">
                          <a:solidFill>
                            <a:schemeClr val="tx1"/>
                          </a:solidFill>
                        </a:rPr>
                        <a:t>個程度の少量でもありうる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361136">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健康な人の保菌率は１％未満。発症率は年齢により異なり、乳幼児・若年層で高い傾向</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209642"/>
                  </a:ext>
                </a:extLst>
              </a:tr>
              <a:tr h="369128">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食鳥処理場における区分処理・交差汚染防止</a:t>
                      </a:r>
                      <a:endParaRPr kumimoji="1" lang="en-US" altLang="ja-JP" b="0" dirty="0">
                        <a:solidFill>
                          <a:schemeClr val="tx1"/>
                        </a:solidFill>
                      </a:endParaRPr>
                    </a:p>
                    <a:p>
                      <a:r>
                        <a:rPr kumimoji="1" lang="ja-JP" altLang="en-US" b="0" dirty="0">
                          <a:solidFill>
                            <a:schemeClr val="tx1"/>
                          </a:solidFill>
                        </a:rPr>
                        <a:t>熱に弱いため加熱処理と処理後の冷蔵保管</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449128">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学校給食、飲食店などの大規模食中毒に発展する事例が多い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495728" y="3696493"/>
            <a:ext cx="1957929" cy="1754326"/>
          </a:xfrm>
          <a:prstGeom prst="rect">
            <a:avLst/>
          </a:prstGeom>
          <a:noFill/>
        </p:spPr>
        <p:txBody>
          <a:bodyPr wrap="square" rtlCol="0">
            <a:spAutoFit/>
          </a:bodyPr>
          <a:lstStyle/>
          <a:p>
            <a:r>
              <a:rPr kumimoji="1" lang="ja-JP" altLang="en-US" b="1" dirty="0">
                <a:solidFill>
                  <a:srgbClr val="FF0000"/>
                </a:solidFill>
              </a:rPr>
              <a:t>特有のらせん状運動を示す</a:t>
            </a:r>
            <a:endParaRPr kumimoji="1" lang="en-US" altLang="ja-JP" b="1" dirty="0">
              <a:solidFill>
                <a:srgbClr val="FF0000"/>
              </a:solidFill>
            </a:endParaRPr>
          </a:p>
          <a:p>
            <a:r>
              <a:rPr kumimoji="1" lang="ja-JP" altLang="en-US" b="1" dirty="0">
                <a:solidFill>
                  <a:srgbClr val="FF0000"/>
                </a:solidFill>
              </a:rPr>
              <a:t>感染型食中毒</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少量菌数でも感染する</a:t>
            </a:r>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35</a:t>
            </a:fld>
            <a:endParaRPr lang="ja-JP" altLang="en-US" dirty="0"/>
          </a:p>
        </p:txBody>
      </p:sp>
    </p:spTree>
    <p:extLst>
      <p:ext uri="{BB962C8B-B14F-4D97-AF65-F5344CB8AC3E}">
        <p14:creationId xmlns:p14="http://schemas.microsoft.com/office/powerpoint/2010/main" val="4103940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486978"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③　腸炎ビブリオ　</a:t>
            </a:r>
            <a:endParaRPr kumimoji="1" lang="ja-JP" u="sng" dirty="0">
              <a:latin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5287"/>
          <a:stretch/>
        </p:blipFill>
        <p:spPr>
          <a:xfrm>
            <a:off x="462901" y="1196753"/>
            <a:ext cx="2020867" cy="1944216"/>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280133123"/>
              </p:ext>
            </p:extLst>
          </p:nvPr>
        </p:nvGraphicFramePr>
        <p:xfrm>
          <a:off x="2662341" y="1196752"/>
          <a:ext cx="6374155" cy="4373713"/>
        </p:xfrm>
        <a:graphic>
          <a:graphicData uri="http://schemas.openxmlformats.org/drawingml/2006/table">
            <a:tbl>
              <a:tblPr firstRow="1" bandRow="1">
                <a:tableStyleId>{69012ECD-51FC-41F1-AA8D-1B2483CD663E}</a:tableStyleId>
              </a:tblPr>
              <a:tblGrid>
                <a:gridCol w="1897791">
                  <a:extLst>
                    <a:ext uri="{9D8B030D-6E8A-4147-A177-3AD203B41FA5}">
                      <a16:colId xmlns:a16="http://schemas.microsoft.com/office/drawing/2014/main" val="1717466947"/>
                    </a:ext>
                  </a:extLst>
                </a:gridCol>
                <a:gridCol w="4476364">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沿岸の海水や海底の泥土中に生息。そこで捕獲された魚介類を汚染する。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室温で激しく増殖。好塩性で</a:t>
                      </a:r>
                      <a:r>
                        <a:rPr kumimoji="1" lang="en-US" altLang="ja-JP" b="0" dirty="0">
                          <a:solidFill>
                            <a:schemeClr val="tx1"/>
                          </a:solidFill>
                        </a:rPr>
                        <a:t>1~8</a:t>
                      </a:r>
                      <a:r>
                        <a:rPr kumimoji="1" lang="ja-JP" altLang="en-US" b="0" dirty="0">
                          <a:solidFill>
                            <a:schemeClr val="tx1"/>
                          </a:solidFill>
                        </a:rPr>
                        <a:t>％塩分濃度で発育。真水・加熱に弱い。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海産魚介類とその加工品。あるいは調理時の調理ヒトの手指・器具を介した二次感染</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714537">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4</a:t>
                      </a:r>
                      <a:r>
                        <a:rPr kumimoji="1" lang="ja-JP" altLang="en-US" b="0" dirty="0">
                          <a:solidFill>
                            <a:schemeClr val="tx1"/>
                          </a:solidFill>
                        </a:rPr>
                        <a:t>～</a:t>
                      </a:r>
                      <a:r>
                        <a:rPr kumimoji="1" lang="en-US" altLang="ja-JP" b="0" dirty="0">
                          <a:solidFill>
                            <a:schemeClr val="tx1"/>
                          </a:solidFill>
                        </a:rPr>
                        <a:t>96</a:t>
                      </a:r>
                      <a:r>
                        <a:rPr kumimoji="1" lang="ja-JP" altLang="en-US" b="0" dirty="0">
                          <a:solidFill>
                            <a:schemeClr val="tx1"/>
                          </a:solidFill>
                        </a:rPr>
                        <a:t>時間。激しい下痢と上腹部痛みの急性胃腸炎。感染菌量：</a:t>
                      </a:r>
                      <a:r>
                        <a:rPr kumimoji="1" lang="en-US" altLang="ja-JP" b="0" dirty="0">
                          <a:solidFill>
                            <a:schemeClr val="tx1"/>
                          </a:solidFill>
                        </a:rPr>
                        <a:t>100</a:t>
                      </a:r>
                      <a:r>
                        <a:rPr kumimoji="1" lang="ja-JP" altLang="en-US" b="0" dirty="0">
                          <a:solidFill>
                            <a:schemeClr val="tx1"/>
                          </a:solidFill>
                        </a:rPr>
                        <a:t>万個以上</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食材の加熱（</a:t>
                      </a:r>
                      <a:r>
                        <a:rPr kumimoji="1" lang="en-US" altLang="ja-JP" b="0" dirty="0">
                          <a:solidFill>
                            <a:schemeClr val="tx1"/>
                          </a:solidFill>
                        </a:rPr>
                        <a:t>65</a:t>
                      </a:r>
                      <a:r>
                        <a:rPr kumimoji="1" lang="ja-JP" altLang="en-US" b="0" dirty="0">
                          <a:solidFill>
                            <a:schemeClr val="tx1"/>
                          </a:solidFill>
                        </a:rPr>
                        <a:t>℃、</a:t>
                      </a:r>
                      <a:r>
                        <a:rPr kumimoji="1" lang="en-US" altLang="ja-JP" b="0" dirty="0">
                          <a:solidFill>
                            <a:schemeClr val="tx1"/>
                          </a:solidFill>
                        </a:rPr>
                        <a:t>1</a:t>
                      </a:r>
                      <a:r>
                        <a:rPr kumimoji="1" lang="ja-JP" altLang="en-US" b="0" dirty="0">
                          <a:solidFill>
                            <a:schemeClr val="tx1"/>
                          </a:solidFill>
                        </a:rPr>
                        <a:t>分間以上）、</a:t>
                      </a:r>
                      <a:r>
                        <a:rPr kumimoji="1" lang="en-US" altLang="ja-JP" b="0" dirty="0">
                          <a:solidFill>
                            <a:schemeClr val="tx1"/>
                          </a:solidFill>
                        </a:rPr>
                        <a:t>10</a:t>
                      </a:r>
                      <a:r>
                        <a:rPr kumimoji="1" lang="ja-JP" altLang="en-US" b="0" dirty="0">
                          <a:solidFill>
                            <a:schemeClr val="tx1"/>
                          </a:solidFill>
                        </a:rPr>
                        <a:t>℃以下での冷蔵保管。交差汚染防止対策</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1950</a:t>
                      </a:r>
                      <a:r>
                        <a:rPr kumimoji="1" lang="ja-JP" altLang="en-US" b="0" dirty="0">
                          <a:solidFill>
                            <a:schemeClr val="tx1"/>
                          </a:solidFill>
                        </a:rPr>
                        <a:t>年　大阪泉南　シラスによる食中毒。患者</a:t>
                      </a:r>
                      <a:r>
                        <a:rPr kumimoji="1" lang="en-US" altLang="ja-JP" b="0" dirty="0">
                          <a:solidFill>
                            <a:schemeClr val="tx1"/>
                          </a:solidFill>
                        </a:rPr>
                        <a:t>272</a:t>
                      </a:r>
                      <a:r>
                        <a:rPr kumimoji="1" lang="ja-JP" altLang="en-US" b="0" dirty="0">
                          <a:solidFill>
                            <a:schemeClr val="tx1"/>
                          </a:solidFill>
                        </a:rPr>
                        <a:t>名、死者</a:t>
                      </a:r>
                      <a:r>
                        <a:rPr kumimoji="1" lang="en-US" altLang="ja-JP" b="0" dirty="0">
                          <a:solidFill>
                            <a:schemeClr val="tx1"/>
                          </a:solidFill>
                        </a:rPr>
                        <a:t>20</a:t>
                      </a:r>
                      <a:r>
                        <a:rPr kumimoji="1" lang="ja-JP" altLang="en-US" b="0" dirty="0">
                          <a:solidFill>
                            <a:schemeClr val="tx1"/>
                          </a:solidFill>
                        </a:rPr>
                        <a:t>名、（腸炎ビブリオ発見となった事件）</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462335" y="3501008"/>
            <a:ext cx="2225335" cy="2585323"/>
          </a:xfrm>
          <a:prstGeom prst="rect">
            <a:avLst/>
          </a:prstGeom>
          <a:noFill/>
        </p:spPr>
        <p:txBody>
          <a:bodyPr wrap="square" rtlCol="0">
            <a:spAutoFit/>
          </a:bodyPr>
          <a:lstStyle/>
          <a:p>
            <a:r>
              <a:rPr kumimoji="1" lang="ja-JP" altLang="en-US" b="1" dirty="0">
                <a:solidFill>
                  <a:srgbClr val="FF0000"/>
                </a:solidFill>
              </a:rPr>
              <a:t>好塩性菌</a:t>
            </a:r>
            <a:endParaRPr kumimoji="1" lang="en-US" altLang="ja-JP" b="1" dirty="0">
              <a:solidFill>
                <a:srgbClr val="FF0000"/>
              </a:solidFill>
            </a:endParaRPr>
          </a:p>
          <a:p>
            <a:r>
              <a:rPr kumimoji="1" lang="ja-JP" altLang="en-US" b="1" dirty="0">
                <a:solidFill>
                  <a:srgbClr val="FF0000"/>
                </a:solidFill>
              </a:rPr>
              <a:t>感染型食中毒</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魚介類を主な媒介食品として、６</a:t>
            </a:r>
            <a:r>
              <a:rPr kumimoji="1" lang="en-US" altLang="ja-JP" b="1" dirty="0">
                <a:solidFill>
                  <a:srgbClr val="FF0000"/>
                </a:solidFill>
              </a:rPr>
              <a:t>~</a:t>
            </a:r>
            <a:r>
              <a:rPr kumimoji="1" lang="ja-JP" altLang="en-US" b="1" dirty="0">
                <a:solidFill>
                  <a:srgbClr val="FF0000"/>
                </a:solidFill>
              </a:rPr>
              <a:t>９月に発生する食中毒の主要部分を占める</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低温管理がポイント</a:t>
            </a:r>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36</a:t>
            </a:fld>
            <a:endParaRPr lang="ja-JP" altLang="en-US" dirty="0"/>
          </a:p>
        </p:txBody>
      </p:sp>
    </p:spTree>
    <p:extLst>
      <p:ext uri="{BB962C8B-B14F-4D97-AF65-F5344CB8AC3E}">
        <p14:creationId xmlns:p14="http://schemas.microsoft.com/office/powerpoint/2010/main" val="346242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659" y="188640"/>
            <a:ext cx="8342962"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④　黄色ブドウ球菌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59" y="1196752"/>
            <a:ext cx="1971110" cy="2039942"/>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4074323373"/>
              </p:ext>
            </p:extLst>
          </p:nvPr>
        </p:nvGraphicFramePr>
        <p:xfrm>
          <a:off x="2634138" y="1214292"/>
          <a:ext cx="6192688" cy="4861463"/>
        </p:xfrm>
        <a:graphic>
          <a:graphicData uri="http://schemas.openxmlformats.org/drawingml/2006/table">
            <a:tbl>
              <a:tblPr firstRow="1" bandRow="1">
                <a:tableStyleId>{69012ECD-51FC-41F1-AA8D-1B2483CD663E}</a:tableStyleId>
              </a:tblPr>
              <a:tblGrid>
                <a:gridCol w="1897791">
                  <a:extLst>
                    <a:ext uri="{9D8B030D-6E8A-4147-A177-3AD203B41FA5}">
                      <a16:colId xmlns:a16="http://schemas.microsoft.com/office/drawing/2014/main" val="1717466947"/>
                    </a:ext>
                  </a:extLst>
                </a:gridCol>
                <a:gridCol w="4294897">
                  <a:extLst>
                    <a:ext uri="{9D8B030D-6E8A-4147-A177-3AD203B41FA5}">
                      <a16:colId xmlns:a16="http://schemas.microsoft.com/office/drawing/2014/main" val="18655962"/>
                    </a:ext>
                  </a:extLst>
                </a:gridCol>
              </a:tblGrid>
              <a:tr h="517669">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ヒト・動物の表皮、鼻腔などの粘膜</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高濃度食塩下でも増殖する。冷蔵温度帯では増殖しない。耐熱性の毒素（エンテロトキシン）産生</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加工品、弁当や総菜などの複合調理食品、食肉や乳製品</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1~6</a:t>
                      </a:r>
                      <a:r>
                        <a:rPr kumimoji="1" lang="ja-JP" altLang="en-US" b="0" dirty="0">
                          <a:solidFill>
                            <a:schemeClr val="tx1"/>
                          </a:solidFill>
                        </a:rPr>
                        <a:t>時間、吐き気・嘔吐・腹痛・下痢</a:t>
                      </a:r>
                      <a:endParaRPr kumimoji="1" lang="en-US" altLang="ja-JP" b="0" dirty="0">
                        <a:solidFill>
                          <a:schemeClr val="tx1"/>
                        </a:solidFill>
                      </a:endParaRPr>
                    </a:p>
                    <a:p>
                      <a:r>
                        <a:rPr kumimoji="1" lang="ja-JP" altLang="en-US" b="0" dirty="0">
                          <a:solidFill>
                            <a:schemeClr val="tx1"/>
                          </a:solidFill>
                        </a:rPr>
                        <a:t>菌数</a:t>
                      </a:r>
                      <a:r>
                        <a:rPr kumimoji="1" lang="en-US" altLang="ja-JP" b="0" dirty="0">
                          <a:solidFill>
                            <a:schemeClr val="tx1"/>
                          </a:solidFill>
                        </a:rPr>
                        <a:t>10</a:t>
                      </a:r>
                      <a:r>
                        <a:rPr kumimoji="1" lang="ja-JP" altLang="en-US" b="0" dirty="0">
                          <a:solidFill>
                            <a:schemeClr val="tx1"/>
                          </a:solidFill>
                        </a:rPr>
                        <a:t>万</a:t>
                      </a:r>
                      <a:r>
                        <a:rPr kumimoji="1" lang="en-US" altLang="ja-JP" b="0" dirty="0">
                          <a:solidFill>
                            <a:schemeClr val="tx1"/>
                          </a:solidFill>
                        </a:rPr>
                        <a:t>~100</a:t>
                      </a:r>
                      <a:r>
                        <a:rPr kumimoji="1" lang="ja-JP" altLang="en-US" b="0" dirty="0">
                          <a:solidFill>
                            <a:schemeClr val="tx1"/>
                          </a:solidFill>
                        </a:rPr>
                        <a:t>万個</a:t>
                      </a:r>
                      <a:r>
                        <a:rPr kumimoji="1" lang="en-US" altLang="ja-JP" b="0" dirty="0">
                          <a:solidFill>
                            <a:schemeClr val="tx1"/>
                          </a:solidFill>
                        </a:rPr>
                        <a:t>/g</a:t>
                      </a:r>
                      <a:r>
                        <a:rPr kumimoji="1" lang="ja-JP" altLang="en-US" b="0" dirty="0">
                          <a:solidFill>
                            <a:schemeClr val="tx1"/>
                          </a:solidFill>
                        </a:rPr>
                        <a:t>以上で毒素産生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食品取扱者の衛生教育、手洗い等の衛生管理の実施、調理・加熱後の温度管理（</a:t>
                      </a:r>
                      <a:r>
                        <a:rPr kumimoji="1" lang="en-US" altLang="ja-JP" b="0" dirty="0">
                          <a:solidFill>
                            <a:schemeClr val="tx1"/>
                          </a:solidFill>
                        </a:rPr>
                        <a:t>10</a:t>
                      </a:r>
                      <a:r>
                        <a:rPr kumimoji="1" lang="ja-JP" altLang="en-US" b="0" dirty="0">
                          <a:solidFill>
                            <a:schemeClr val="tx1"/>
                          </a:solidFill>
                        </a:rPr>
                        <a:t>℃以下）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2000</a:t>
                      </a:r>
                      <a:r>
                        <a:rPr kumimoji="1" lang="ja-JP" altLang="en-US" b="0" dirty="0">
                          <a:solidFill>
                            <a:schemeClr val="tx1"/>
                          </a:solidFill>
                        </a:rPr>
                        <a:t>年の乳業メーカーによる食中毒事件</a:t>
                      </a:r>
                      <a:r>
                        <a:rPr kumimoji="1" lang="en-US" altLang="ja-JP" b="0" dirty="0">
                          <a:solidFill>
                            <a:schemeClr val="tx1"/>
                          </a:solidFill>
                        </a:rPr>
                        <a:t>(</a:t>
                      </a:r>
                      <a:r>
                        <a:rPr kumimoji="1" lang="ja-JP" altLang="en-US" b="0" dirty="0">
                          <a:solidFill>
                            <a:schemeClr val="tx1"/>
                          </a:solidFill>
                        </a:rPr>
                        <a:t>中毒者は</a:t>
                      </a:r>
                      <a:r>
                        <a:rPr kumimoji="1" lang="en-US" altLang="ja-JP" b="0" dirty="0">
                          <a:solidFill>
                            <a:schemeClr val="tx1"/>
                          </a:solidFill>
                        </a:rPr>
                        <a:t>15000</a:t>
                      </a:r>
                      <a:r>
                        <a:rPr kumimoji="1" lang="ja-JP" altLang="en-US" b="0" dirty="0">
                          <a:solidFill>
                            <a:schemeClr val="tx1"/>
                          </a:solidFill>
                        </a:rPr>
                        <a:t>人）⇒乳原料の常温での長時間放置</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385546" y="3645024"/>
            <a:ext cx="2225335" cy="2585323"/>
          </a:xfrm>
          <a:prstGeom prst="rect">
            <a:avLst/>
          </a:prstGeom>
          <a:noFill/>
        </p:spPr>
        <p:txBody>
          <a:bodyPr wrap="square" rtlCol="0">
            <a:spAutoFit/>
          </a:bodyPr>
          <a:lstStyle/>
          <a:p>
            <a:r>
              <a:rPr kumimoji="1" lang="ja-JP" altLang="en-US" b="1" dirty="0">
                <a:solidFill>
                  <a:srgbClr val="FF0000"/>
                </a:solidFill>
              </a:rPr>
              <a:t>毒素型食中毒（毒素：エンテロトキシン）</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ヒトや動物の皮膚や粘膜の常在菌</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食品取扱者の衛生管理に反映する重要な食中毒菌</a:t>
            </a:r>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37</a:t>
            </a:fld>
            <a:endParaRPr lang="ja-JP" altLang="en-US" dirty="0"/>
          </a:p>
        </p:txBody>
      </p:sp>
    </p:spTree>
    <p:extLst>
      <p:ext uri="{BB962C8B-B14F-4D97-AF65-F5344CB8AC3E}">
        <p14:creationId xmlns:p14="http://schemas.microsoft.com/office/powerpoint/2010/main" val="2565304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517" y="188640"/>
            <a:ext cx="8270954"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⑤　腸管出血性大腸菌　（代表例　</a:t>
            </a:r>
            <a:r>
              <a:rPr kumimoji="1" lang="en-US" altLang="ja-JP" u="sng" dirty="0">
                <a:latin typeface="Meiryo UI" panose="020B0604030504040204" pitchFamily="50" charset="-128"/>
                <a:cs typeface="Meiryo UI" panose="020B0604030504040204" pitchFamily="50" charset="-128"/>
              </a:rPr>
              <a:t>O157:H7</a:t>
            </a:r>
            <a:r>
              <a:rPr kumimoji="1" lang="ja-JP" altLang="en-US" u="sng" dirty="0">
                <a:latin typeface="Meiryo UI" panose="020B0604030504040204" pitchFamily="50" charset="-128"/>
                <a:cs typeface="Meiryo UI" panose="020B0604030504040204" pitchFamily="50" charset="-128"/>
              </a:rPr>
              <a:t>）　</a:t>
            </a:r>
            <a:endParaRPr kumimoji="1" lang="ja-JP" u="sng" dirty="0">
              <a:latin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7" y="1308298"/>
            <a:ext cx="1934251" cy="1976348"/>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2581713493"/>
              </p:ext>
            </p:extLst>
          </p:nvPr>
        </p:nvGraphicFramePr>
        <p:xfrm>
          <a:off x="2699792" y="1196752"/>
          <a:ext cx="6264696" cy="5022163"/>
        </p:xfrm>
        <a:graphic>
          <a:graphicData uri="http://schemas.openxmlformats.org/drawingml/2006/table">
            <a:tbl>
              <a:tblPr firstRow="1" bandRow="1">
                <a:tableStyleId>{69012ECD-51FC-41F1-AA8D-1B2483CD663E}</a:tableStyleId>
              </a:tblPr>
              <a:tblGrid>
                <a:gridCol w="1440160">
                  <a:extLst>
                    <a:ext uri="{9D8B030D-6E8A-4147-A177-3AD203B41FA5}">
                      <a16:colId xmlns:a16="http://schemas.microsoft.com/office/drawing/2014/main" val="1717466947"/>
                    </a:ext>
                  </a:extLst>
                </a:gridCol>
                <a:gridCol w="4824536">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牛・豚の腸管、家畜の糞便により汚染された水、ヒトの保菌者、強力な感染力（わずか</a:t>
                      </a:r>
                      <a:r>
                        <a:rPr kumimoji="1" lang="en-US" altLang="ja-JP" b="0" dirty="0">
                          <a:solidFill>
                            <a:schemeClr val="tx1"/>
                          </a:solidFill>
                        </a:rPr>
                        <a:t>100</a:t>
                      </a:r>
                      <a:r>
                        <a:rPr kumimoji="1" lang="ja-JP" altLang="en-US" b="0" dirty="0">
                          <a:solidFill>
                            <a:schemeClr val="tx1"/>
                          </a:solidFill>
                        </a:rPr>
                        <a:t>個程度）</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O157</a:t>
                      </a:r>
                      <a:r>
                        <a:rPr kumimoji="1" lang="ja-JP" altLang="en-US" b="0" dirty="0">
                          <a:solidFill>
                            <a:schemeClr val="tx1"/>
                          </a:solidFill>
                        </a:rPr>
                        <a:t>：</a:t>
                      </a:r>
                      <a:r>
                        <a:rPr kumimoji="1" lang="en-US" altLang="ja-JP" b="0" dirty="0">
                          <a:solidFill>
                            <a:schemeClr val="tx1"/>
                          </a:solidFill>
                        </a:rPr>
                        <a:t>H7</a:t>
                      </a:r>
                      <a:r>
                        <a:rPr kumimoji="1" lang="ja-JP" altLang="en-US" b="0" dirty="0">
                          <a:solidFill>
                            <a:schemeClr val="tx1"/>
                          </a:solidFill>
                        </a:rPr>
                        <a:t>はベロ毒素といわれる毒素を産生する、</a:t>
                      </a:r>
                      <a:endParaRPr kumimoji="1" lang="en-US" altLang="ja-JP" b="0" dirty="0">
                        <a:solidFill>
                          <a:schemeClr val="tx1"/>
                        </a:solidFill>
                      </a:endParaRPr>
                    </a:p>
                    <a:p>
                      <a:r>
                        <a:rPr kumimoji="1" lang="ja-JP" altLang="en-US" b="0" dirty="0">
                          <a:solidFill>
                            <a:schemeClr val="tx1"/>
                          </a:solidFill>
                        </a:rPr>
                        <a:t>加熱に弱く、</a:t>
                      </a:r>
                      <a:r>
                        <a:rPr kumimoji="1" lang="en-US" altLang="ja-JP" b="0" dirty="0">
                          <a:solidFill>
                            <a:schemeClr val="tx1"/>
                          </a:solidFill>
                        </a:rPr>
                        <a:t>10</a:t>
                      </a:r>
                      <a:r>
                        <a:rPr kumimoji="1" lang="ja-JP" altLang="en-US" b="0" dirty="0">
                          <a:solidFill>
                            <a:schemeClr val="tx1"/>
                          </a:solidFill>
                        </a:rPr>
                        <a:t>℃以下でもほとんど増殖しない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牛肉、豚肉、糞便に汚染された水</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4~8</a:t>
                      </a:r>
                      <a:r>
                        <a:rPr kumimoji="1" lang="ja-JP" altLang="en-US" b="0" dirty="0">
                          <a:solidFill>
                            <a:schemeClr val="tx1"/>
                          </a:solidFill>
                        </a:rPr>
                        <a:t>日、激しい腹痛と下痢、子供や高齢者は注意が必要、感染数量：</a:t>
                      </a:r>
                      <a:r>
                        <a:rPr kumimoji="1" lang="en-US" altLang="ja-JP" b="0" dirty="0">
                          <a:solidFill>
                            <a:schemeClr val="tx1"/>
                          </a:solidFill>
                        </a:rPr>
                        <a:t>50~100</a:t>
                      </a:r>
                      <a:r>
                        <a:rPr kumimoji="1" lang="ja-JP" altLang="en-US" b="0" dirty="0">
                          <a:solidFill>
                            <a:schemeClr val="tx1"/>
                          </a:solidFill>
                        </a:rPr>
                        <a:t>個程度</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乳幼児、高齢者、免疫機能の低下している人、糖尿病・腎疾患患者、抗がん剤治療者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8324043"/>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加熱処理（</a:t>
                      </a:r>
                      <a:r>
                        <a:rPr kumimoji="1" lang="en-US" altLang="ja-JP" b="0" dirty="0">
                          <a:solidFill>
                            <a:schemeClr val="tx1"/>
                          </a:solidFill>
                        </a:rPr>
                        <a:t>75</a:t>
                      </a:r>
                      <a:r>
                        <a:rPr kumimoji="1" lang="ja-JP" altLang="en-US" b="0" dirty="0">
                          <a:solidFill>
                            <a:schemeClr val="tx1"/>
                          </a:solidFill>
                        </a:rPr>
                        <a:t>℃で</a:t>
                      </a:r>
                      <a:r>
                        <a:rPr kumimoji="1" lang="en-US" altLang="ja-JP" b="0" dirty="0">
                          <a:solidFill>
                            <a:schemeClr val="tx1"/>
                          </a:solidFill>
                        </a:rPr>
                        <a:t>1</a:t>
                      </a:r>
                      <a:r>
                        <a:rPr kumimoji="1" lang="ja-JP" altLang="en-US" b="0" dirty="0">
                          <a:solidFill>
                            <a:schemeClr val="tx1"/>
                          </a:solidFill>
                        </a:rPr>
                        <a:t>分以上の加熱）、食肉処理の適切な取扱い、家畜糞尿の有機肥料も注意</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1996</a:t>
                      </a:r>
                      <a:r>
                        <a:rPr kumimoji="1" lang="ja-JP" altLang="en-US" b="0" dirty="0">
                          <a:solidFill>
                            <a:schemeClr val="tx1"/>
                          </a:solidFill>
                        </a:rPr>
                        <a:t>年、大阪堺市で学校給食による集団食中毒事件では</a:t>
                      </a:r>
                      <a:r>
                        <a:rPr kumimoji="1" lang="en-US" altLang="ja-JP" b="0" dirty="0">
                          <a:solidFill>
                            <a:schemeClr val="tx1"/>
                          </a:solidFill>
                        </a:rPr>
                        <a:t>9000</a:t>
                      </a:r>
                      <a:r>
                        <a:rPr kumimoji="1" lang="ja-JP" altLang="en-US" b="0" dirty="0">
                          <a:solidFill>
                            <a:schemeClr val="tx1"/>
                          </a:solidFill>
                        </a:rPr>
                        <a:t>人を超える感染者、死者</a:t>
                      </a:r>
                      <a:r>
                        <a:rPr kumimoji="1" lang="en-US" altLang="ja-JP" b="0" dirty="0">
                          <a:solidFill>
                            <a:schemeClr val="tx1"/>
                          </a:solidFill>
                        </a:rPr>
                        <a:t>4</a:t>
                      </a:r>
                      <a:r>
                        <a:rPr kumimoji="1" lang="ja-JP" altLang="en-US" b="0" dirty="0">
                          <a:solidFill>
                            <a:schemeClr val="tx1"/>
                          </a:solidFill>
                        </a:rPr>
                        <a:t>名。</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285785" y="3573015"/>
            <a:ext cx="2225335" cy="3139321"/>
          </a:xfrm>
          <a:prstGeom prst="rect">
            <a:avLst/>
          </a:prstGeom>
          <a:noFill/>
        </p:spPr>
        <p:txBody>
          <a:bodyPr wrap="square" rtlCol="0">
            <a:spAutoFit/>
          </a:bodyPr>
          <a:lstStyle/>
          <a:p>
            <a:r>
              <a:rPr kumimoji="1" lang="ja-JP" altLang="en-US" b="1" dirty="0">
                <a:solidFill>
                  <a:srgbClr val="FF0000"/>
                </a:solidFill>
              </a:rPr>
              <a:t>感染型食中毒</a:t>
            </a:r>
            <a:endParaRPr kumimoji="1" lang="en-US" altLang="ja-JP" b="1" dirty="0">
              <a:solidFill>
                <a:srgbClr val="FF0000"/>
              </a:solidFill>
            </a:endParaRPr>
          </a:p>
          <a:p>
            <a:endParaRPr kumimoji="1" lang="en-US" altLang="ja-JP" b="1" dirty="0">
              <a:solidFill>
                <a:srgbClr val="FF0000"/>
              </a:solidFill>
            </a:endParaRPr>
          </a:p>
          <a:p>
            <a:r>
              <a:rPr kumimoji="1" lang="en-US" altLang="ja-JP" b="1" dirty="0">
                <a:solidFill>
                  <a:srgbClr val="FF0000"/>
                </a:solidFill>
              </a:rPr>
              <a:t>O157:H7</a:t>
            </a:r>
            <a:r>
              <a:rPr kumimoji="1" lang="ja-JP" altLang="en-US" b="1" dirty="0">
                <a:solidFill>
                  <a:srgbClr val="FF0000"/>
                </a:solidFill>
              </a:rPr>
              <a:t>は国際的にも最も重要な食品媒介病原菌</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管理ポイントは、汚染防止と適正な温度管理</a:t>
            </a:r>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38</a:t>
            </a:fld>
            <a:endParaRPr lang="ja-JP" altLang="en-US" dirty="0"/>
          </a:p>
        </p:txBody>
      </p:sp>
    </p:spTree>
    <p:extLst>
      <p:ext uri="{BB962C8B-B14F-4D97-AF65-F5344CB8AC3E}">
        <p14:creationId xmlns:p14="http://schemas.microsoft.com/office/powerpoint/2010/main" val="4015245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6020" y="260648"/>
            <a:ext cx="8270954"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⑥　セレウス菌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b="14707"/>
          <a:stretch/>
        </p:blipFill>
        <p:spPr>
          <a:xfrm>
            <a:off x="549517" y="1209823"/>
            <a:ext cx="2045972" cy="2290746"/>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47906279"/>
              </p:ext>
            </p:extLst>
          </p:nvPr>
        </p:nvGraphicFramePr>
        <p:xfrm>
          <a:off x="2915816" y="1238231"/>
          <a:ext cx="5823149" cy="4564175"/>
        </p:xfrm>
        <a:graphic>
          <a:graphicData uri="http://schemas.openxmlformats.org/drawingml/2006/table">
            <a:tbl>
              <a:tblPr firstRow="1" bandRow="1">
                <a:tableStyleId>{69012ECD-51FC-41F1-AA8D-1B2483CD663E}</a:tableStyleId>
              </a:tblPr>
              <a:tblGrid>
                <a:gridCol w="1897791">
                  <a:extLst>
                    <a:ext uri="{9D8B030D-6E8A-4147-A177-3AD203B41FA5}">
                      <a16:colId xmlns:a16="http://schemas.microsoft.com/office/drawing/2014/main" val="1717466947"/>
                    </a:ext>
                  </a:extLst>
                </a:gridCol>
                <a:gridCol w="3925358">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土壌、水などの環境中に広く分布して、古くから腐敗菌として知られる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胞子</a:t>
                      </a:r>
                      <a:r>
                        <a:rPr kumimoji="1" lang="en-US" altLang="ja-JP" b="0" dirty="0">
                          <a:solidFill>
                            <a:schemeClr val="tx1"/>
                          </a:solidFill>
                        </a:rPr>
                        <a:t>(</a:t>
                      </a:r>
                      <a:r>
                        <a:rPr kumimoji="1" lang="ja-JP" altLang="en-US" b="0" dirty="0">
                          <a:solidFill>
                            <a:schemeClr val="tx1"/>
                          </a:solidFill>
                        </a:rPr>
                        <a:t>芽胞）を作り耐熱性が高い、耐熱性毒素も作る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穀物類、複合調理食品（米飯、スパゲティ、麺類）、肉や野菜を材料にしたスープなど</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嘔吐型と下痢型の２タイプあり。</a:t>
                      </a:r>
                      <a:endParaRPr kumimoji="1" lang="en-US" altLang="ja-JP" b="0" dirty="0">
                        <a:solidFill>
                          <a:schemeClr val="tx1"/>
                        </a:solidFill>
                      </a:endParaRPr>
                    </a:p>
                    <a:p>
                      <a:r>
                        <a:rPr kumimoji="1" lang="ja-JP" altLang="en-US" b="0" dirty="0">
                          <a:solidFill>
                            <a:schemeClr val="tx1"/>
                          </a:solidFill>
                        </a:rPr>
                        <a:t>食中毒の発症には</a:t>
                      </a:r>
                      <a:r>
                        <a:rPr kumimoji="1" lang="en-US" altLang="ja-JP" b="0" dirty="0">
                          <a:solidFill>
                            <a:schemeClr val="tx1"/>
                          </a:solidFill>
                        </a:rPr>
                        <a:t>10</a:t>
                      </a:r>
                      <a:r>
                        <a:rPr kumimoji="1" lang="ja-JP" altLang="en-US" b="0" dirty="0">
                          <a:solidFill>
                            <a:schemeClr val="tx1"/>
                          </a:solidFill>
                        </a:rPr>
                        <a:t>万</a:t>
                      </a:r>
                      <a:r>
                        <a:rPr kumimoji="1" lang="en-US" altLang="ja-JP" b="0" dirty="0">
                          <a:solidFill>
                            <a:schemeClr val="tx1"/>
                          </a:solidFill>
                        </a:rPr>
                        <a:t>~</a:t>
                      </a:r>
                      <a:r>
                        <a:rPr kumimoji="1" lang="ja-JP" altLang="en-US" b="0" dirty="0">
                          <a:solidFill>
                            <a:schemeClr val="tx1"/>
                          </a:solidFill>
                        </a:rPr>
                        <a:t>１億個／</a:t>
                      </a:r>
                      <a:r>
                        <a:rPr kumimoji="1" lang="en-US" altLang="ja-JP" b="0" dirty="0">
                          <a:solidFill>
                            <a:schemeClr val="tx1"/>
                          </a:solidFill>
                        </a:rPr>
                        <a:t>g</a:t>
                      </a:r>
                      <a:r>
                        <a:rPr kumimoji="1" lang="ja-JP" altLang="en-US" b="0" dirty="0">
                          <a:solidFill>
                            <a:schemeClr val="tx1"/>
                          </a:solidFill>
                        </a:rPr>
                        <a:t>が必要。</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加熱調理後ですぐに喫食しない場合は、急冷して低温保存する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2005</a:t>
                      </a:r>
                      <a:r>
                        <a:rPr kumimoji="1" lang="ja-JP" altLang="en-US" b="0" dirty="0">
                          <a:solidFill>
                            <a:schemeClr val="tx1"/>
                          </a:solidFill>
                        </a:rPr>
                        <a:t>年</a:t>
                      </a:r>
                      <a:r>
                        <a:rPr kumimoji="1" lang="en-US" altLang="ja-JP" b="0" dirty="0">
                          <a:solidFill>
                            <a:schemeClr val="tx1"/>
                          </a:solidFill>
                        </a:rPr>
                        <a:t>7</a:t>
                      </a:r>
                      <a:r>
                        <a:rPr kumimoji="1" lang="ja-JP" altLang="en-US" b="0" dirty="0">
                          <a:solidFill>
                            <a:schemeClr val="tx1"/>
                          </a:solidFill>
                        </a:rPr>
                        <a:t>月東京　弁当屋の「おにぎり弁当」での食中毒（患者数</a:t>
                      </a:r>
                      <a:r>
                        <a:rPr kumimoji="1" lang="en-US" altLang="ja-JP" b="0" dirty="0">
                          <a:solidFill>
                            <a:schemeClr val="tx1"/>
                          </a:solidFill>
                        </a:rPr>
                        <a:t>67</a:t>
                      </a:r>
                      <a:r>
                        <a:rPr kumimoji="1" lang="ja-JP" altLang="en-US" b="0" dirty="0">
                          <a:solidFill>
                            <a:schemeClr val="tx1"/>
                          </a:solidFill>
                        </a:rPr>
                        <a:t>名）　など</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539844" y="3713871"/>
            <a:ext cx="2225335" cy="2585323"/>
          </a:xfrm>
          <a:prstGeom prst="rect">
            <a:avLst/>
          </a:prstGeom>
          <a:noFill/>
        </p:spPr>
        <p:txBody>
          <a:bodyPr wrap="square" rtlCol="0">
            <a:spAutoFit/>
          </a:bodyPr>
          <a:lstStyle/>
          <a:p>
            <a:r>
              <a:rPr kumimoji="1" lang="ja-JP" altLang="en-US" b="1" dirty="0">
                <a:solidFill>
                  <a:srgbClr val="FF0000"/>
                </a:solidFill>
              </a:rPr>
              <a:t>毒素型食中毒</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芽胞形成で加熱・乾燥などの環境に強い抵抗性あり</a:t>
            </a:r>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39</a:t>
            </a:fld>
            <a:endParaRPr lang="ja-JP" altLang="en-US" dirty="0"/>
          </a:p>
        </p:txBody>
      </p:sp>
    </p:spTree>
    <p:extLst>
      <p:ext uri="{BB962C8B-B14F-4D97-AF65-F5344CB8AC3E}">
        <p14:creationId xmlns:p14="http://schemas.microsoft.com/office/powerpoint/2010/main" val="343220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446" y="197065"/>
            <a:ext cx="7249929" cy="1071695"/>
          </a:xfrm>
        </p:spPr>
        <p:txBody>
          <a:bodyPr>
            <a:normAutofit fontScale="90000"/>
          </a:bodyPr>
          <a:lstStyle/>
          <a:p>
            <a:r>
              <a:rPr lang="ja-JP" altLang="en-US" sz="3600" dirty="0">
                <a:latin typeface="Meiryo UI" panose="020B0604030504040204" pitchFamily="50" charset="-128"/>
                <a:cs typeface="Meiryo UI" panose="020B0604030504040204" pitchFamily="50" charset="-128"/>
              </a:rPr>
              <a:t>危害要因と危害</a:t>
            </a:r>
            <a:br>
              <a:rPr lang="en-US" altLang="ja-JP" sz="3600" dirty="0">
                <a:latin typeface="Meiryo UI" panose="020B0604030504040204" pitchFamily="50" charset="-128"/>
                <a:cs typeface="Meiryo UI" panose="020B0604030504040204" pitchFamily="50" charset="-128"/>
              </a:rPr>
            </a:br>
            <a:r>
              <a:rPr lang="ja-JP" altLang="en-US" sz="3600" dirty="0">
                <a:solidFill>
                  <a:schemeClr val="tx2">
                    <a:lumMod val="50000"/>
                  </a:schemeClr>
                </a:solidFill>
                <a:latin typeface="Meiryo UI" panose="020B0604030504040204" pitchFamily="50" charset="-128"/>
                <a:cs typeface="Meiryo UI" panose="020B0604030504040204" pitchFamily="50" charset="-128"/>
              </a:rPr>
              <a:t>「ハザード」と「リスク」</a:t>
            </a:r>
            <a:endParaRPr kumimoji="1" lang="ja-JP" sz="3600" dirty="0">
              <a:solidFill>
                <a:schemeClr val="tx2">
                  <a:lumMod val="50000"/>
                </a:schemeClr>
              </a:solidFill>
              <a:latin typeface="Meiryo UI" panose="020B0604030504040204" pitchFamily="50" charset="-128"/>
              <a:cs typeface="Meiryo UI" panose="020B0604030504040204" pitchFamily="50" charset="-128"/>
            </a:endParaRPr>
          </a:p>
        </p:txBody>
      </p:sp>
      <p:sp>
        <p:nvSpPr>
          <p:cNvPr id="4" name="正方形/長方形 3"/>
          <p:cNvSpPr/>
          <p:nvPr/>
        </p:nvSpPr>
        <p:spPr>
          <a:xfrm>
            <a:off x="0" y="1124744"/>
            <a:ext cx="8889562" cy="5666167"/>
          </a:xfrm>
          <a:prstGeom prst="rect">
            <a:avLst/>
          </a:prstGeom>
        </p:spPr>
        <p:txBody>
          <a:bodyPr wrap="square">
            <a:spAutoFit/>
          </a:bodyPr>
          <a:lstStyle/>
          <a:p>
            <a:pPr marL="457200" indent="-457200">
              <a:lnSpc>
                <a:spcPct val="110000"/>
              </a:lnSpc>
              <a:buClr>
                <a:schemeClr val="accent1"/>
              </a:buClr>
              <a:buFont typeface="Wingdings" panose="05000000000000000000" pitchFamily="2" charset="2"/>
              <a:buChar char="l"/>
              <a:defRPr/>
            </a:pPr>
            <a:r>
              <a:rPr lang="ja-JP" altLang="en-US" sz="2800" dirty="0">
                <a:solidFill>
                  <a:schemeClr val="tx2">
                    <a:lumMod val="50000"/>
                  </a:schemeClr>
                </a:solidFill>
                <a:latin typeface="+mn-ea"/>
                <a:cs typeface="Osaka" charset="0"/>
              </a:rPr>
              <a:t>「リスク」とは</a:t>
            </a:r>
            <a:endParaRPr lang="en-US" altLang="ja-JP" sz="2800" dirty="0">
              <a:solidFill>
                <a:schemeClr val="tx2">
                  <a:lumMod val="50000"/>
                </a:schemeClr>
              </a:solidFill>
              <a:latin typeface="+mn-ea"/>
              <a:cs typeface="Osaka" charset="0"/>
            </a:endParaRPr>
          </a:p>
          <a:p>
            <a:pPr>
              <a:buClr>
                <a:schemeClr val="accent1"/>
              </a:buClr>
              <a:defRPr/>
            </a:pPr>
            <a:r>
              <a:rPr lang="ja-JP" altLang="en-US" sz="2400" dirty="0">
                <a:latin typeface="+mn-ea"/>
                <a:cs typeface="Osaka" charset="0"/>
              </a:rPr>
              <a:t>　　ハザードによって起こる危害の頻度、その重篤性を掛け合わ　</a:t>
            </a:r>
            <a:endParaRPr lang="en-US" altLang="ja-JP" sz="2400" dirty="0">
              <a:latin typeface="+mn-ea"/>
              <a:cs typeface="Osaka" charset="0"/>
            </a:endParaRPr>
          </a:p>
          <a:p>
            <a:pPr>
              <a:buClr>
                <a:schemeClr val="accent1"/>
              </a:buClr>
              <a:defRPr/>
            </a:pPr>
            <a:r>
              <a:rPr lang="ja-JP" altLang="en-US" sz="2400" dirty="0">
                <a:latin typeface="+mn-ea"/>
                <a:cs typeface="Osaka" charset="0"/>
              </a:rPr>
              <a:t>　　せた量的な表現</a:t>
            </a:r>
            <a:endParaRPr lang="en-US" altLang="ja-JP" sz="2400" dirty="0">
              <a:latin typeface="+mn-ea"/>
              <a:cs typeface="Osaka" charset="0"/>
            </a:endParaRPr>
          </a:p>
          <a:p>
            <a:pPr>
              <a:spcBef>
                <a:spcPts val="600"/>
              </a:spcBef>
              <a:buClr>
                <a:schemeClr val="accent1"/>
              </a:buClr>
              <a:defRPr/>
            </a:pPr>
            <a:r>
              <a:rPr lang="ja-JP" altLang="en-US" sz="2400" b="1" dirty="0">
                <a:latin typeface="+mn-ea"/>
                <a:cs typeface="Osaka" charset="0"/>
              </a:rPr>
              <a:t>　　</a:t>
            </a:r>
            <a:r>
              <a:rPr lang="ja-JP" altLang="en-US" sz="2800" b="1" dirty="0">
                <a:latin typeface="+mn-ea"/>
                <a:cs typeface="Osaka" charset="0"/>
              </a:rPr>
              <a:t>リスク ＝ （危害の起こりやすさ） </a:t>
            </a:r>
            <a:r>
              <a:rPr lang="en-US" altLang="ja-JP" sz="2800" b="1" dirty="0">
                <a:latin typeface="+mn-ea"/>
                <a:cs typeface="Osaka" charset="0"/>
              </a:rPr>
              <a:t>×</a:t>
            </a:r>
            <a:r>
              <a:rPr lang="ja-JP" altLang="en-US" sz="2800" b="1" dirty="0">
                <a:latin typeface="+mn-ea"/>
                <a:cs typeface="Osaka" charset="0"/>
              </a:rPr>
              <a:t> （危害の重篤度）</a:t>
            </a:r>
            <a:endParaRPr lang="en-US" altLang="ja-JP" sz="2800" b="1" dirty="0">
              <a:latin typeface="+mn-ea"/>
              <a:cs typeface="Osaka" charset="0"/>
            </a:endParaRPr>
          </a:p>
          <a:p>
            <a:pPr marL="342900" indent="-342900">
              <a:lnSpc>
                <a:spcPct val="110000"/>
              </a:lnSpc>
              <a:buClr>
                <a:schemeClr val="accent1"/>
              </a:buClr>
              <a:buFont typeface="Wingdings" panose="05000000000000000000" pitchFamily="2" charset="2"/>
              <a:buChar char="l"/>
              <a:defRPr/>
            </a:pPr>
            <a:endParaRPr lang="en-US" altLang="ja-JP" sz="2400" b="1" dirty="0">
              <a:latin typeface="+mn-ea"/>
              <a:cs typeface="Osaka" charset="0"/>
            </a:endParaRPr>
          </a:p>
          <a:p>
            <a:pPr marL="342900" indent="-342900">
              <a:spcBef>
                <a:spcPts val="0"/>
              </a:spcBef>
              <a:buClr>
                <a:schemeClr val="accent1"/>
              </a:buClr>
              <a:buFont typeface="Wingdings" panose="05000000000000000000" pitchFamily="2" charset="2"/>
              <a:buChar char="l"/>
              <a:defRPr/>
            </a:pPr>
            <a:r>
              <a:rPr lang="ja-JP" altLang="en-US" sz="2800" dirty="0">
                <a:solidFill>
                  <a:schemeClr val="tx2">
                    <a:lumMod val="50000"/>
                  </a:schemeClr>
                </a:solidFill>
                <a:latin typeface="+mn-ea"/>
              </a:rPr>
              <a:t> リスクの評価</a:t>
            </a:r>
            <a:endParaRPr lang="en-US" altLang="ja-JP" sz="2800" dirty="0">
              <a:solidFill>
                <a:schemeClr val="tx2">
                  <a:lumMod val="50000"/>
                </a:schemeClr>
              </a:solidFill>
              <a:latin typeface="+mn-ea"/>
            </a:endParaRPr>
          </a:p>
          <a:p>
            <a:pPr>
              <a:buClr>
                <a:schemeClr val="accent1"/>
              </a:buClr>
              <a:defRPr/>
            </a:pPr>
            <a:r>
              <a:rPr lang="ja-JP" altLang="en-US" sz="2400" dirty="0">
                <a:latin typeface="+mn-ea"/>
              </a:rPr>
              <a:t>　　個々のハザードについて、リスクの大きさを科学的に評価する。</a:t>
            </a:r>
            <a:endParaRPr lang="en-US" altLang="ja-JP" sz="2400" dirty="0">
              <a:latin typeface="+mn-ea"/>
            </a:endParaRPr>
          </a:p>
          <a:p>
            <a:pPr lvl="1">
              <a:buClr>
                <a:schemeClr val="accent1"/>
              </a:buClr>
              <a:defRPr/>
            </a:pPr>
            <a:r>
              <a:rPr lang="ja-JP" altLang="en-US" sz="2400" dirty="0">
                <a:latin typeface="+mn-ea"/>
                <a:cs typeface="Osaka" charset="0"/>
              </a:rPr>
              <a:t>リスクのサイズが社会的な通念において許容できる水準（以下）であることをもって「安全」という</a:t>
            </a:r>
            <a:endParaRPr lang="en-US" altLang="ja-JP" sz="2400" u="sng" dirty="0">
              <a:latin typeface="+mn-ea"/>
              <a:cs typeface="Osaka" charset="0"/>
            </a:endParaRPr>
          </a:p>
          <a:p>
            <a:pPr marL="800100" lvl="1" indent="-342900">
              <a:buClr>
                <a:schemeClr val="accent1"/>
              </a:buClr>
              <a:buFont typeface="Wingdings" panose="05000000000000000000" pitchFamily="2" charset="2"/>
              <a:buChar char="l"/>
              <a:defRPr/>
            </a:pPr>
            <a:endParaRPr lang="ja-JP" altLang="en-US" sz="2400" dirty="0">
              <a:latin typeface="+mn-ea"/>
            </a:endParaRPr>
          </a:p>
          <a:p>
            <a:pPr marL="342900" indent="-342900">
              <a:spcBef>
                <a:spcPts val="0"/>
              </a:spcBef>
              <a:buClr>
                <a:schemeClr val="accent1"/>
              </a:buClr>
              <a:buFont typeface="Wingdings" panose="05000000000000000000" pitchFamily="2" charset="2"/>
              <a:buChar char="l"/>
              <a:defRPr/>
            </a:pPr>
            <a:r>
              <a:rPr lang="ja-JP" altLang="en-US" sz="2800" dirty="0">
                <a:solidFill>
                  <a:schemeClr val="tx2">
                    <a:lumMod val="50000"/>
                  </a:schemeClr>
                </a:solidFill>
                <a:latin typeface="+mn-ea"/>
              </a:rPr>
              <a:t> どのハザードを</a:t>
            </a:r>
            <a:r>
              <a:rPr lang="en-US" altLang="ja-JP" sz="2800" dirty="0">
                <a:solidFill>
                  <a:schemeClr val="tx2">
                    <a:lumMod val="50000"/>
                  </a:schemeClr>
                </a:solidFill>
                <a:latin typeface="+mn-ea"/>
              </a:rPr>
              <a:t>HACCP</a:t>
            </a:r>
            <a:r>
              <a:rPr lang="ja-JP" altLang="en-US" sz="2800" dirty="0">
                <a:solidFill>
                  <a:schemeClr val="tx2">
                    <a:lumMod val="50000"/>
                  </a:schemeClr>
                </a:solidFill>
                <a:latin typeface="+mn-ea"/>
              </a:rPr>
              <a:t>計画で取り扱うか</a:t>
            </a:r>
          </a:p>
          <a:p>
            <a:pPr lvl="1">
              <a:buClr>
                <a:schemeClr val="accent1"/>
              </a:buClr>
              <a:defRPr/>
            </a:pPr>
            <a:r>
              <a:rPr lang="en-US" altLang="ja-JP" sz="2400" dirty="0">
                <a:latin typeface="+mn-ea"/>
              </a:rPr>
              <a:t>HACCP</a:t>
            </a:r>
            <a:r>
              <a:rPr lang="ja-JP" altLang="en-US" sz="2400" dirty="0">
                <a:latin typeface="+mn-ea"/>
              </a:rPr>
              <a:t>で取り扱うハザードを「重要なもの」に限定する</a:t>
            </a:r>
          </a:p>
          <a:p>
            <a:pPr lvl="1">
              <a:buClr>
                <a:schemeClr val="accent1"/>
              </a:buClr>
              <a:defRPr/>
            </a:pPr>
            <a:r>
              <a:rPr lang="ja-JP" altLang="en-US" sz="2400" dirty="0">
                <a:latin typeface="+mn-ea"/>
              </a:rPr>
              <a:t>すべてのハザードを抑えようとすると、どれもがいい加減になる</a:t>
            </a:r>
            <a:endParaRPr lang="en-US" altLang="ja-JP" sz="2400" dirty="0">
              <a:latin typeface="+mn-ea"/>
            </a:endParaRPr>
          </a:p>
          <a:p>
            <a:pPr lvl="1">
              <a:defRPr/>
            </a:pPr>
            <a:r>
              <a:rPr lang="ja-JP" altLang="en-US" sz="2400" dirty="0">
                <a:latin typeface="+mn-ea"/>
              </a:rPr>
              <a:t>正しいハザード評価がリスクマネジメントを有効にするための鍵</a:t>
            </a:r>
            <a:endParaRPr lang="en-US" altLang="ja-JP" sz="2400" b="1" dirty="0">
              <a:latin typeface="+mn-ea"/>
              <a:cs typeface="Osaka" charset="0"/>
            </a:endParaRPr>
          </a:p>
        </p:txBody>
      </p:sp>
      <p:sp>
        <p:nvSpPr>
          <p:cNvPr id="6" name="スライド番号プレースホルダー 5"/>
          <p:cNvSpPr>
            <a:spLocks noGrp="1"/>
          </p:cNvSpPr>
          <p:nvPr>
            <p:ph type="sldNum" sz="quarter" idx="12"/>
          </p:nvPr>
        </p:nvSpPr>
        <p:spPr/>
        <p:txBody>
          <a:bodyPr/>
          <a:lstStyle/>
          <a:p>
            <a:fld id="{E3ECDB9F-7D55-4697-BF75-A5547A48FEA3}" type="slidenum">
              <a:rPr lang="ja-JP" altLang="en-US" smtClean="0"/>
              <a:pPr/>
              <a:t>4</a:t>
            </a:fld>
            <a:endParaRPr lang="ja-JP" altLang="en-US" dirty="0"/>
          </a:p>
        </p:txBody>
      </p:sp>
    </p:spTree>
    <p:extLst>
      <p:ext uri="{BB962C8B-B14F-4D97-AF65-F5344CB8AC3E}">
        <p14:creationId xmlns:p14="http://schemas.microsoft.com/office/powerpoint/2010/main" val="213220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844" y="188640"/>
            <a:ext cx="8342962"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⑦　ウェルシュ菌　</a:t>
            </a:r>
            <a:endParaRPr kumimoji="1" lang="ja-JP" u="sng" dirty="0">
              <a:latin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8" y="1308297"/>
            <a:ext cx="2182707" cy="2182707"/>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2823278530"/>
              </p:ext>
            </p:extLst>
          </p:nvPr>
        </p:nvGraphicFramePr>
        <p:xfrm>
          <a:off x="2881237" y="1167620"/>
          <a:ext cx="5823149" cy="5524689"/>
        </p:xfrm>
        <a:graphic>
          <a:graphicData uri="http://schemas.openxmlformats.org/drawingml/2006/table">
            <a:tbl>
              <a:tblPr firstRow="1" bandRow="1">
                <a:tableStyleId>{69012ECD-51FC-41F1-AA8D-1B2483CD663E}</a:tableStyleId>
              </a:tblPr>
              <a:tblGrid>
                <a:gridCol w="1546747">
                  <a:extLst>
                    <a:ext uri="{9D8B030D-6E8A-4147-A177-3AD203B41FA5}">
                      <a16:colId xmlns:a16="http://schemas.microsoft.com/office/drawing/2014/main" val="1717466947"/>
                    </a:ext>
                  </a:extLst>
                </a:gridCol>
                <a:gridCol w="4276402">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ヒトや動物の大腸内常在菌、下水・河川・海、土壌など自然界に広く分布している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胞子</a:t>
                      </a:r>
                      <a:r>
                        <a:rPr kumimoji="1" lang="en-US" altLang="ja-JP" b="0" dirty="0">
                          <a:solidFill>
                            <a:schemeClr val="tx1"/>
                          </a:solidFill>
                        </a:rPr>
                        <a:t>(</a:t>
                      </a:r>
                      <a:r>
                        <a:rPr kumimoji="1" lang="ja-JP" altLang="en-US" b="0" dirty="0">
                          <a:solidFill>
                            <a:schemeClr val="tx1"/>
                          </a:solidFill>
                        </a:rPr>
                        <a:t>芽胞）を作る、嫌気性で増殖が速い、比較的高温度帯でも増殖できる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食肉や魚介類、それらを使った調理品、カレーやチャーシューなど給食施設などでの大量調理品に多く、「給食病」「カフェテリア病」とも呼ばれる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潜伏期間：平均</a:t>
                      </a:r>
                      <a:r>
                        <a:rPr kumimoji="1" lang="en-US" altLang="ja-JP" b="0" dirty="0">
                          <a:solidFill>
                            <a:schemeClr val="tx1"/>
                          </a:solidFill>
                        </a:rPr>
                        <a:t>12</a:t>
                      </a:r>
                      <a:r>
                        <a:rPr kumimoji="1" lang="ja-JP" altLang="en-US" b="0" dirty="0">
                          <a:solidFill>
                            <a:schemeClr val="tx1"/>
                          </a:solidFill>
                        </a:rPr>
                        <a:t>時間　腹部膨満感と腹痛と下痢。</a:t>
                      </a:r>
                      <a:endParaRPr kumimoji="1" lang="en-US" altLang="ja-JP" b="0" dirty="0">
                        <a:solidFill>
                          <a:schemeClr val="tx1"/>
                        </a:solidFill>
                      </a:endParaRPr>
                    </a:p>
                    <a:p>
                      <a:r>
                        <a:rPr kumimoji="1" lang="ja-JP" altLang="en-US" b="0" dirty="0">
                          <a:solidFill>
                            <a:schemeClr val="tx1"/>
                          </a:solidFill>
                        </a:rPr>
                        <a:t>発症菌数：</a:t>
                      </a:r>
                      <a:r>
                        <a:rPr kumimoji="1" lang="en-US" altLang="ja-JP" b="0" dirty="0">
                          <a:solidFill>
                            <a:schemeClr val="tx1"/>
                          </a:solidFill>
                        </a:rPr>
                        <a:t>10</a:t>
                      </a:r>
                      <a:r>
                        <a:rPr kumimoji="1" lang="ja-JP" altLang="en-US" b="0" dirty="0">
                          <a:solidFill>
                            <a:schemeClr val="tx1"/>
                          </a:solidFill>
                        </a:rPr>
                        <a:t>万～</a:t>
                      </a:r>
                      <a:r>
                        <a:rPr kumimoji="1" lang="en-US" altLang="ja-JP" b="0" dirty="0">
                          <a:solidFill>
                            <a:schemeClr val="tx1"/>
                          </a:solidFill>
                        </a:rPr>
                        <a:t>1</a:t>
                      </a:r>
                      <a:r>
                        <a:rPr kumimoji="1" lang="ja-JP" altLang="en-US" b="0" dirty="0">
                          <a:solidFill>
                            <a:schemeClr val="tx1"/>
                          </a:solidFill>
                        </a:rPr>
                        <a:t>億個／</a:t>
                      </a:r>
                      <a:r>
                        <a:rPr kumimoji="1" lang="en-US" altLang="ja-JP" b="0" dirty="0">
                          <a:solidFill>
                            <a:schemeClr val="tx1"/>
                          </a:solidFill>
                        </a:rPr>
                        <a:t>g</a:t>
                      </a:r>
                      <a:endParaRPr kumimoji="1" lang="ja-JP" altLang="en-US"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ほとんどは１～２日で回復。子供や高齢者ではまれに重症化の恐れあり</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093316"/>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加熱調理後の急冷と低温保管（</a:t>
                      </a:r>
                      <a:r>
                        <a:rPr kumimoji="1" lang="en-US" altLang="ja-JP" b="0" dirty="0">
                          <a:solidFill>
                            <a:schemeClr val="tx1"/>
                          </a:solidFill>
                        </a:rPr>
                        <a:t>25</a:t>
                      </a:r>
                      <a:r>
                        <a:rPr kumimoji="1" lang="ja-JP" altLang="en-US" b="0" dirty="0">
                          <a:solidFill>
                            <a:schemeClr val="tx1"/>
                          </a:solidFill>
                        </a:rPr>
                        <a:t>℃</a:t>
                      </a:r>
                      <a:r>
                        <a:rPr kumimoji="1" lang="en-US" altLang="ja-JP" b="0" dirty="0">
                          <a:solidFill>
                            <a:schemeClr val="tx1"/>
                          </a:solidFill>
                        </a:rPr>
                        <a:t>~55</a:t>
                      </a:r>
                      <a:r>
                        <a:rPr kumimoji="1" lang="ja-JP" altLang="en-US" b="0" dirty="0">
                          <a:solidFill>
                            <a:schemeClr val="tx1"/>
                          </a:solidFill>
                        </a:rPr>
                        <a:t>℃の温度帯での保管を避ける）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大量調理食品による加熱後急冷が不完全な集団食中毒事例が多い。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539844" y="3713871"/>
            <a:ext cx="2225335" cy="2585323"/>
          </a:xfrm>
          <a:prstGeom prst="rect">
            <a:avLst/>
          </a:prstGeom>
          <a:noFill/>
        </p:spPr>
        <p:txBody>
          <a:bodyPr wrap="square" rtlCol="0">
            <a:spAutoFit/>
          </a:bodyPr>
          <a:lstStyle/>
          <a:p>
            <a:r>
              <a:rPr kumimoji="1" lang="ja-JP" altLang="en-US" b="1" dirty="0">
                <a:solidFill>
                  <a:srgbClr val="FF0000"/>
                </a:solidFill>
              </a:rPr>
              <a:t>感染型食中毒</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芽胞形成で加熱・乾燥などの環境に強い抵抗性あり</a:t>
            </a:r>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40</a:t>
            </a:fld>
            <a:endParaRPr lang="ja-JP" altLang="en-US" dirty="0"/>
          </a:p>
        </p:txBody>
      </p:sp>
    </p:spTree>
    <p:extLst>
      <p:ext uri="{BB962C8B-B14F-4D97-AF65-F5344CB8AC3E}">
        <p14:creationId xmlns:p14="http://schemas.microsoft.com/office/powerpoint/2010/main" val="33088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6020" y="188640"/>
            <a:ext cx="8270954"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⑧　ボツリヌス菌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88" y="1294229"/>
            <a:ext cx="2160000" cy="216000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802858684"/>
              </p:ext>
            </p:extLst>
          </p:nvPr>
        </p:nvGraphicFramePr>
        <p:xfrm>
          <a:off x="2699792" y="980728"/>
          <a:ext cx="6408712" cy="5534090"/>
        </p:xfrm>
        <a:graphic>
          <a:graphicData uri="http://schemas.openxmlformats.org/drawingml/2006/table">
            <a:tbl>
              <a:tblPr firstRow="1" bandRow="1">
                <a:tableStyleId>{69012ECD-51FC-41F1-AA8D-1B2483CD663E}</a:tableStyleId>
              </a:tblPr>
              <a:tblGrid>
                <a:gridCol w="1464189">
                  <a:extLst>
                    <a:ext uri="{9D8B030D-6E8A-4147-A177-3AD203B41FA5}">
                      <a16:colId xmlns:a16="http://schemas.microsoft.com/office/drawing/2014/main" val="1717466947"/>
                    </a:ext>
                  </a:extLst>
                </a:gridCol>
                <a:gridCol w="4944523">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河川や海底の泥で検出されることから、農作物・魚介類・食肉などあらゆる食品原材料を汚染する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胞子（芽胞）を形成し猛毒素を産生する、嫌気性で冷蔵庫内でも増殖する。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いずしなどの自家製の発酵食品、瓶詰め、真空パック食品、ハチミツ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神経毒の摂取が原因となり、発生頻度は低いが致死率が高い。乳児ボツリヌス症</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芽胞の完全殺菌</a:t>
                      </a:r>
                      <a:r>
                        <a:rPr kumimoji="1" lang="en-US" altLang="ja-JP" b="0" dirty="0">
                          <a:solidFill>
                            <a:schemeClr val="tx1"/>
                          </a:solidFill>
                        </a:rPr>
                        <a:t>(120</a:t>
                      </a:r>
                      <a:r>
                        <a:rPr kumimoji="1" lang="ja-JP" altLang="en-US" b="0" dirty="0">
                          <a:solidFill>
                            <a:schemeClr val="tx1"/>
                          </a:solidFill>
                        </a:rPr>
                        <a:t>℃</a:t>
                      </a:r>
                      <a:r>
                        <a:rPr kumimoji="1" lang="en-US" altLang="ja-JP" b="0" dirty="0">
                          <a:solidFill>
                            <a:schemeClr val="tx1"/>
                          </a:solidFill>
                        </a:rPr>
                        <a:t>4</a:t>
                      </a:r>
                      <a:r>
                        <a:rPr kumimoji="1" lang="ja-JP" altLang="en-US" b="0" dirty="0">
                          <a:solidFill>
                            <a:schemeClr val="tx1"/>
                          </a:solidFill>
                        </a:rPr>
                        <a:t>分以上）、加熱処理による食品中で産生された毒素の不活化（</a:t>
                      </a:r>
                      <a:r>
                        <a:rPr kumimoji="1" lang="en-US" altLang="ja-JP" b="0" dirty="0">
                          <a:solidFill>
                            <a:schemeClr val="tx1"/>
                          </a:solidFill>
                        </a:rPr>
                        <a:t>100</a:t>
                      </a:r>
                      <a:r>
                        <a:rPr kumimoji="1" lang="ja-JP" altLang="en-US" b="0" dirty="0">
                          <a:solidFill>
                            <a:schemeClr val="tx1"/>
                          </a:solidFill>
                        </a:rPr>
                        <a:t>℃で</a:t>
                      </a:r>
                      <a:r>
                        <a:rPr kumimoji="1" lang="en-US" altLang="ja-JP" b="0" dirty="0">
                          <a:solidFill>
                            <a:schemeClr val="tx1"/>
                          </a:solidFill>
                        </a:rPr>
                        <a:t>1~2</a:t>
                      </a:r>
                      <a:r>
                        <a:rPr kumimoji="1" lang="ja-JP" altLang="en-US" b="0" dirty="0">
                          <a:solidFill>
                            <a:schemeClr val="tx1"/>
                          </a:solidFill>
                        </a:rPr>
                        <a:t>分の加熱で不活化）</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86194">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生後</a:t>
                      </a:r>
                      <a:r>
                        <a:rPr kumimoji="1" lang="en-US" altLang="ja-JP" b="0" dirty="0">
                          <a:solidFill>
                            <a:schemeClr val="tx1"/>
                          </a:solidFill>
                        </a:rPr>
                        <a:t>1</a:t>
                      </a:r>
                      <a:r>
                        <a:rPr kumimoji="1" lang="ja-JP" altLang="en-US" b="0" dirty="0">
                          <a:solidFill>
                            <a:schemeClr val="tx1"/>
                          </a:solidFill>
                        </a:rPr>
                        <a:t>歳未満の乳児は腸内細菌叢が成人とことなり腸内で菌の定着と増殖が起こりやすい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724167"/>
                  </a:ext>
                </a:extLst>
              </a:tr>
              <a:tr h="676793">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2017</a:t>
                      </a:r>
                      <a:r>
                        <a:rPr kumimoji="1" lang="ja-JP" altLang="en-US" b="0" dirty="0">
                          <a:solidFill>
                            <a:schemeClr val="tx1"/>
                          </a:solidFill>
                        </a:rPr>
                        <a:t>年</a:t>
                      </a:r>
                      <a:r>
                        <a:rPr kumimoji="1" lang="en-US" altLang="ja-JP" b="0" dirty="0">
                          <a:solidFill>
                            <a:schemeClr val="tx1"/>
                          </a:solidFill>
                        </a:rPr>
                        <a:t>4</a:t>
                      </a:r>
                      <a:r>
                        <a:rPr kumimoji="1" lang="ja-JP" altLang="en-US" b="0" dirty="0">
                          <a:solidFill>
                            <a:schemeClr val="tx1"/>
                          </a:solidFill>
                        </a:rPr>
                        <a:t>月、東京都で生後</a:t>
                      </a:r>
                      <a:r>
                        <a:rPr kumimoji="1" lang="en-US" altLang="ja-JP" b="0" dirty="0">
                          <a:solidFill>
                            <a:schemeClr val="tx1"/>
                          </a:solidFill>
                        </a:rPr>
                        <a:t>6</a:t>
                      </a:r>
                      <a:r>
                        <a:rPr kumimoji="1" lang="ja-JP" altLang="en-US" b="0" dirty="0">
                          <a:solidFill>
                            <a:schemeClr val="tx1"/>
                          </a:solidFill>
                        </a:rPr>
                        <a:t>ヶ月男子がハチミツ摂取原因で死亡（乳児ボツリヌス症）</a:t>
                      </a:r>
                      <a:endParaRPr kumimoji="1" lang="en-US" altLang="ja-JP" b="0" dirty="0">
                        <a:solidFill>
                          <a:schemeClr val="tx1"/>
                        </a:solidFill>
                      </a:endParaRPr>
                    </a:p>
                    <a:p>
                      <a:r>
                        <a:rPr kumimoji="1" lang="en-US" altLang="ja-JP" b="0" dirty="0">
                          <a:solidFill>
                            <a:schemeClr val="tx1"/>
                          </a:solidFill>
                        </a:rPr>
                        <a:t>1984</a:t>
                      </a:r>
                      <a:r>
                        <a:rPr kumimoji="1" lang="ja-JP" altLang="en-US" b="0" dirty="0">
                          <a:solidFill>
                            <a:schemeClr val="tx1"/>
                          </a:solidFill>
                        </a:rPr>
                        <a:t>年</a:t>
                      </a:r>
                      <a:r>
                        <a:rPr kumimoji="1" lang="en-US" altLang="ja-JP" b="0" dirty="0">
                          <a:solidFill>
                            <a:schemeClr val="tx1"/>
                          </a:solidFill>
                        </a:rPr>
                        <a:t>6</a:t>
                      </a:r>
                      <a:r>
                        <a:rPr kumimoji="1" lang="ja-JP" altLang="en-US" b="0" dirty="0">
                          <a:solidFill>
                            <a:schemeClr val="tx1"/>
                          </a:solidFill>
                        </a:rPr>
                        <a:t>月　熊本県　からしレンコンでの食中毒。患者</a:t>
                      </a:r>
                      <a:r>
                        <a:rPr kumimoji="1" lang="en-US" altLang="ja-JP" b="0" dirty="0">
                          <a:solidFill>
                            <a:schemeClr val="tx1"/>
                          </a:solidFill>
                        </a:rPr>
                        <a:t>31</a:t>
                      </a:r>
                      <a:r>
                        <a:rPr kumimoji="1" lang="ja-JP" altLang="en-US" b="0" dirty="0">
                          <a:solidFill>
                            <a:schemeClr val="tx1"/>
                          </a:solidFill>
                        </a:rPr>
                        <a:t>名、死者</a:t>
                      </a:r>
                      <a:r>
                        <a:rPr kumimoji="1" lang="en-US" altLang="ja-JP" b="0" dirty="0">
                          <a:solidFill>
                            <a:schemeClr val="tx1"/>
                          </a:solidFill>
                        </a:rPr>
                        <a:t>9</a:t>
                      </a:r>
                      <a:r>
                        <a:rPr kumimoji="1" lang="ja-JP" altLang="en-US" b="0" dirty="0">
                          <a:solidFill>
                            <a:schemeClr val="tx1"/>
                          </a:solidFill>
                        </a:rPr>
                        <a:t>名。</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323528" y="3713871"/>
            <a:ext cx="2225335" cy="2585323"/>
          </a:xfrm>
          <a:prstGeom prst="rect">
            <a:avLst/>
          </a:prstGeom>
          <a:noFill/>
        </p:spPr>
        <p:txBody>
          <a:bodyPr wrap="square" rtlCol="0">
            <a:spAutoFit/>
          </a:bodyPr>
          <a:lstStyle/>
          <a:p>
            <a:r>
              <a:rPr kumimoji="1" lang="ja-JP" altLang="en-US" b="1" dirty="0">
                <a:solidFill>
                  <a:srgbClr val="FF0000"/>
                </a:solidFill>
              </a:rPr>
              <a:t>毒素型食中毒、芽胞形成</a:t>
            </a:r>
            <a:endParaRPr kumimoji="1" lang="en-US" altLang="ja-JP" b="1" dirty="0">
              <a:solidFill>
                <a:srgbClr val="FF0000"/>
              </a:solidFill>
            </a:endParaRPr>
          </a:p>
          <a:p>
            <a:r>
              <a:rPr kumimoji="1" lang="ja-JP" altLang="en-US" b="1" dirty="0">
                <a:solidFill>
                  <a:srgbClr val="FF0000"/>
                </a:solidFill>
              </a:rPr>
              <a:t>致死率が高い神経毒を産生する</a:t>
            </a:r>
            <a:endParaRPr kumimoji="1" lang="en-US" altLang="ja-JP" b="1" dirty="0">
              <a:solidFill>
                <a:srgbClr val="FF0000"/>
              </a:solidFill>
            </a:endParaRPr>
          </a:p>
          <a:p>
            <a:r>
              <a:rPr kumimoji="1" lang="ja-JP" altLang="en-US" b="1" dirty="0">
                <a:solidFill>
                  <a:srgbClr val="FF0000"/>
                </a:solidFill>
              </a:rPr>
              <a:t>偏性嫌気性（ボツリヌスの芽胞は、低酸素状態に置かれると発芽・増殖がおこり、毒素が産生される。）</a:t>
            </a:r>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a:xfrm>
            <a:off x="6876256" y="6448251"/>
            <a:ext cx="2133600" cy="365125"/>
          </a:xfrm>
        </p:spPr>
        <p:txBody>
          <a:bodyPr/>
          <a:lstStyle/>
          <a:p>
            <a:fld id="{E3ECDB9F-7D55-4697-BF75-A5547A48FEA3}" type="slidenum">
              <a:rPr lang="ja-JP" altLang="en-US" smtClean="0"/>
              <a:pPr/>
              <a:t>41</a:t>
            </a:fld>
            <a:endParaRPr lang="ja-JP" altLang="en-US" dirty="0"/>
          </a:p>
        </p:txBody>
      </p:sp>
    </p:spTree>
    <p:extLst>
      <p:ext uri="{BB962C8B-B14F-4D97-AF65-F5344CB8AC3E}">
        <p14:creationId xmlns:p14="http://schemas.microsoft.com/office/powerpoint/2010/main" val="1223300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844" y="260648"/>
            <a:ext cx="8342962"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⑨　リステリア・モノサイドゲネス　</a:t>
            </a:r>
            <a:endParaRPr kumimoji="1" lang="ja-JP" u="sng" dirty="0">
              <a:latin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6461" t="4769" r="21923" b="1868"/>
          <a:stretch/>
        </p:blipFill>
        <p:spPr>
          <a:xfrm>
            <a:off x="323528" y="1280161"/>
            <a:ext cx="2196348" cy="1941341"/>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1013335797"/>
              </p:ext>
            </p:extLst>
          </p:nvPr>
        </p:nvGraphicFramePr>
        <p:xfrm>
          <a:off x="2699792" y="1280161"/>
          <a:ext cx="6165811" cy="5272261"/>
        </p:xfrm>
        <a:graphic>
          <a:graphicData uri="http://schemas.openxmlformats.org/drawingml/2006/table">
            <a:tbl>
              <a:tblPr firstRow="1" bandRow="1">
                <a:tableStyleId>{69012ECD-51FC-41F1-AA8D-1B2483CD663E}</a:tableStyleId>
              </a:tblPr>
              <a:tblGrid>
                <a:gridCol w="1485291">
                  <a:extLst>
                    <a:ext uri="{9D8B030D-6E8A-4147-A177-3AD203B41FA5}">
                      <a16:colId xmlns:a16="http://schemas.microsoft.com/office/drawing/2014/main" val="1717466947"/>
                    </a:ext>
                  </a:extLst>
                </a:gridCol>
                <a:gridCol w="4680520">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ヒト・家畜、土壌、河川水、下水など広範囲の環境に分布する。あらゆる経路からの食品汚染の可能性がある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増殖速度は非常に遅いが、生残能力が高く、低温（</a:t>
                      </a:r>
                      <a:r>
                        <a:rPr kumimoji="1" lang="en-US" altLang="ja-JP" b="0" dirty="0">
                          <a:solidFill>
                            <a:schemeClr val="tx1"/>
                          </a:solidFill>
                        </a:rPr>
                        <a:t>0</a:t>
                      </a:r>
                      <a:r>
                        <a:rPr kumimoji="1" lang="ja-JP" altLang="en-US" b="0" dirty="0">
                          <a:solidFill>
                            <a:schemeClr val="tx1"/>
                          </a:solidFill>
                        </a:rPr>
                        <a:t>～</a:t>
                      </a:r>
                      <a:r>
                        <a:rPr kumimoji="1" lang="en-US" altLang="ja-JP" b="0" dirty="0">
                          <a:solidFill>
                            <a:schemeClr val="tx1"/>
                          </a:solidFill>
                        </a:rPr>
                        <a:t>4</a:t>
                      </a:r>
                      <a:r>
                        <a:rPr kumimoji="1" lang="ja-JP" altLang="en-US" b="0" dirty="0">
                          <a:solidFill>
                            <a:schemeClr val="tx1"/>
                          </a:solidFill>
                        </a:rPr>
                        <a:t>℃程度）でも増殖する。発育</a:t>
                      </a:r>
                      <a:r>
                        <a:rPr kumimoji="1" lang="en-US" altLang="ja-JP" b="0" dirty="0">
                          <a:solidFill>
                            <a:schemeClr val="tx1"/>
                          </a:solidFill>
                        </a:rPr>
                        <a:t>pH</a:t>
                      </a:r>
                      <a:r>
                        <a:rPr kumimoji="1" lang="ja-JP" altLang="en-US" b="0" dirty="0">
                          <a:solidFill>
                            <a:schemeClr val="tx1"/>
                          </a:solidFill>
                        </a:rPr>
                        <a:t>域も広い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サラダ、チーズ、ミルク、スモークサーモン長期間冷蔵される</a:t>
                      </a:r>
                      <a:r>
                        <a:rPr kumimoji="1" lang="en-US" altLang="ja-JP" b="0" dirty="0">
                          <a:solidFill>
                            <a:schemeClr val="tx1"/>
                          </a:solidFill>
                        </a:rPr>
                        <a:t>RTE</a:t>
                      </a:r>
                      <a:r>
                        <a:rPr kumimoji="1" lang="ja-JP" altLang="en-US" b="0" dirty="0">
                          <a:solidFill>
                            <a:schemeClr val="tx1"/>
                          </a:solidFill>
                        </a:rPr>
                        <a:t>（そのまま食べられる食品）</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470479">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24</a:t>
                      </a:r>
                      <a:r>
                        <a:rPr kumimoji="1" lang="ja-JP" altLang="en-US" b="0" dirty="0">
                          <a:solidFill>
                            <a:schemeClr val="tx1"/>
                          </a:solidFill>
                        </a:rPr>
                        <a:t>時間～</a:t>
                      </a:r>
                      <a:r>
                        <a:rPr kumimoji="1" lang="en-US" altLang="ja-JP" b="0" dirty="0">
                          <a:solidFill>
                            <a:schemeClr val="tx1"/>
                          </a:solidFill>
                        </a:rPr>
                        <a:t>90</a:t>
                      </a:r>
                      <a:r>
                        <a:rPr kumimoji="1" lang="ja-JP" altLang="en-US" b="0" dirty="0">
                          <a:solidFill>
                            <a:schemeClr val="tx1"/>
                          </a:solidFill>
                        </a:rPr>
                        <a:t>日以上と広範囲。</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健康な成人は無症状のままの経過が多いが、妊婦・乳幼児・高齢者で発病しやすい。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6487339"/>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加熱殺菌処理（</a:t>
                      </a:r>
                      <a:r>
                        <a:rPr kumimoji="1" lang="en-US" altLang="ja-JP" b="0" dirty="0">
                          <a:solidFill>
                            <a:schemeClr val="tx1"/>
                          </a:solidFill>
                        </a:rPr>
                        <a:t>63</a:t>
                      </a:r>
                      <a:r>
                        <a:rPr kumimoji="1" lang="ja-JP" altLang="en-US" b="0" dirty="0">
                          <a:solidFill>
                            <a:schemeClr val="tx1"/>
                          </a:solidFill>
                        </a:rPr>
                        <a:t>℃</a:t>
                      </a:r>
                      <a:r>
                        <a:rPr kumimoji="1" lang="en-US" altLang="ja-JP" b="0" dirty="0">
                          <a:solidFill>
                            <a:schemeClr val="tx1"/>
                          </a:solidFill>
                        </a:rPr>
                        <a:t>30</a:t>
                      </a:r>
                      <a:r>
                        <a:rPr kumimoji="1" lang="ja-JP" altLang="en-US" b="0" dirty="0">
                          <a:solidFill>
                            <a:schemeClr val="tx1"/>
                          </a:solidFill>
                        </a:rPr>
                        <a:t>分もしくはそれと同等以上）</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1981</a:t>
                      </a:r>
                      <a:r>
                        <a:rPr kumimoji="1" lang="ja-JP" altLang="en-US" b="0" dirty="0">
                          <a:solidFill>
                            <a:schemeClr val="tx1"/>
                          </a:solidFill>
                        </a:rPr>
                        <a:t>年カナダ　キャベツを使ったサラダで食中毒。</a:t>
                      </a:r>
                      <a:r>
                        <a:rPr kumimoji="1" lang="en-US" altLang="ja-JP" b="0" dirty="0">
                          <a:solidFill>
                            <a:schemeClr val="tx1"/>
                          </a:solidFill>
                        </a:rPr>
                        <a:t>2015</a:t>
                      </a:r>
                      <a:r>
                        <a:rPr kumimoji="1" lang="ja-JP" altLang="en-US" b="0" dirty="0">
                          <a:solidFill>
                            <a:schemeClr val="tx1"/>
                          </a:solidFill>
                        </a:rPr>
                        <a:t>年アメリカ　棒アイスで感染</a:t>
                      </a:r>
                      <a:r>
                        <a:rPr kumimoji="1" lang="en-US" altLang="ja-JP" b="0" dirty="0">
                          <a:solidFill>
                            <a:schemeClr val="tx1"/>
                          </a:solidFill>
                        </a:rPr>
                        <a:t>3</a:t>
                      </a:r>
                      <a:r>
                        <a:rPr kumimoji="1" lang="ja-JP" altLang="en-US" b="0" dirty="0">
                          <a:solidFill>
                            <a:schemeClr val="tx1"/>
                          </a:solidFill>
                        </a:rPr>
                        <a:t>人死亡</a:t>
                      </a:r>
                      <a:endParaRPr kumimoji="1" lang="en-US" altLang="ja-JP" b="0" dirty="0">
                        <a:solidFill>
                          <a:schemeClr val="tx1"/>
                        </a:solidFill>
                      </a:endParaRPr>
                    </a:p>
                    <a:p>
                      <a:r>
                        <a:rPr kumimoji="1" lang="ja-JP" altLang="en-US" b="0" dirty="0">
                          <a:solidFill>
                            <a:schemeClr val="tx1"/>
                          </a:solidFill>
                        </a:rPr>
                        <a:t>日本では死亡事例なし。</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323528" y="3713871"/>
            <a:ext cx="2225335" cy="1754326"/>
          </a:xfrm>
          <a:prstGeom prst="rect">
            <a:avLst/>
          </a:prstGeom>
          <a:noFill/>
        </p:spPr>
        <p:txBody>
          <a:bodyPr wrap="square" rtlCol="0">
            <a:spAutoFit/>
          </a:bodyPr>
          <a:lstStyle/>
          <a:p>
            <a:r>
              <a:rPr kumimoji="1" lang="ja-JP" altLang="en-US" b="1" dirty="0">
                <a:solidFill>
                  <a:srgbClr val="FF0000"/>
                </a:solidFill>
              </a:rPr>
              <a:t>感染型食中毒</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発育</a:t>
            </a:r>
            <a:r>
              <a:rPr kumimoji="1" lang="en-US" altLang="ja-JP" b="1" dirty="0">
                <a:solidFill>
                  <a:srgbClr val="FF0000"/>
                </a:solidFill>
              </a:rPr>
              <a:t>pH</a:t>
            </a:r>
            <a:r>
              <a:rPr kumimoji="1" lang="ja-JP" altLang="en-US" b="1" dirty="0">
                <a:solidFill>
                  <a:srgbClr val="FF0000"/>
                </a:solidFill>
              </a:rPr>
              <a:t>域が広く、耐塩性があり食品衛生管理上制御しにくい特性がある</a:t>
            </a:r>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42</a:t>
            </a:fld>
            <a:endParaRPr lang="ja-JP" altLang="en-US" dirty="0"/>
          </a:p>
        </p:txBody>
      </p:sp>
    </p:spTree>
    <p:extLst>
      <p:ext uri="{BB962C8B-B14F-4D97-AF65-F5344CB8AC3E}">
        <p14:creationId xmlns:p14="http://schemas.microsoft.com/office/powerpoint/2010/main" val="1877872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518" y="332656"/>
            <a:ext cx="8486978"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⑩　エルシニア・エンテロコリチカ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8103" t="9049" b="17056"/>
          <a:stretch/>
        </p:blipFill>
        <p:spPr>
          <a:xfrm>
            <a:off x="549518" y="1322365"/>
            <a:ext cx="2172581" cy="2104158"/>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052562190"/>
              </p:ext>
            </p:extLst>
          </p:nvPr>
        </p:nvGraphicFramePr>
        <p:xfrm>
          <a:off x="2828482" y="1322364"/>
          <a:ext cx="5823149" cy="5022163"/>
        </p:xfrm>
        <a:graphic>
          <a:graphicData uri="http://schemas.openxmlformats.org/drawingml/2006/table">
            <a:tbl>
              <a:tblPr firstRow="1" bandRow="1">
                <a:tableStyleId>{69012ECD-51FC-41F1-AA8D-1B2483CD663E}</a:tableStyleId>
              </a:tblPr>
              <a:tblGrid>
                <a:gridCol w="1599502">
                  <a:extLst>
                    <a:ext uri="{9D8B030D-6E8A-4147-A177-3AD203B41FA5}">
                      <a16:colId xmlns:a16="http://schemas.microsoft.com/office/drawing/2014/main" val="1717466947"/>
                    </a:ext>
                  </a:extLst>
                </a:gridCol>
                <a:gridCol w="4223647">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ヒト及び動物の腸管、土壌、地表水などの環境に広く分布するが大部分は非病原性。</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4</a:t>
                      </a:r>
                      <a:r>
                        <a:rPr kumimoji="1" lang="ja-JP" altLang="en-US" b="0" dirty="0">
                          <a:solidFill>
                            <a:schemeClr val="tx1"/>
                          </a:solidFill>
                        </a:rPr>
                        <a:t>℃以下の冷蔵温度でも発育出来、高いアルカリ性環境下でも発育できる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豚肉、豚肉を用いた食肉加工品、加工乳、豆腐など、水系感染も見られる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2</a:t>
                      </a:r>
                      <a:r>
                        <a:rPr kumimoji="1" lang="ja-JP" altLang="en-US" b="0" dirty="0">
                          <a:solidFill>
                            <a:schemeClr val="tx1"/>
                          </a:solidFill>
                        </a:rPr>
                        <a:t>～</a:t>
                      </a:r>
                      <a:r>
                        <a:rPr kumimoji="1" lang="en-US" altLang="ja-JP" b="0" dirty="0">
                          <a:solidFill>
                            <a:schemeClr val="tx1"/>
                          </a:solidFill>
                        </a:rPr>
                        <a:t>5</a:t>
                      </a:r>
                      <a:r>
                        <a:rPr kumimoji="1" lang="ja-JP" altLang="en-US" b="0" dirty="0">
                          <a:solidFill>
                            <a:schemeClr val="tx1"/>
                          </a:solidFill>
                        </a:rPr>
                        <a:t>日間。感染数量は不明だが、比較的少ない菌量で感染が成立すると思われる。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発病は２～３歳の幼児に多く、成人ではまれな感染症と認識されている。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4982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豚肉の汚染防止対策、豚肉等の長期間冷蔵は避ける。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アメリカで多発。日本では食中毒事例はほとんどなく散発的（年</a:t>
                      </a:r>
                      <a:r>
                        <a:rPr kumimoji="1" lang="en-US" altLang="ja-JP" b="0" dirty="0">
                          <a:solidFill>
                            <a:schemeClr val="tx1"/>
                          </a:solidFill>
                        </a:rPr>
                        <a:t>1~4</a:t>
                      </a:r>
                      <a:r>
                        <a:rPr kumimoji="1" lang="ja-JP" altLang="en-US" b="0" dirty="0">
                          <a:solidFill>
                            <a:schemeClr val="tx1"/>
                          </a:solidFill>
                        </a:rPr>
                        <a:t>件　死亡例なし）。</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496764" y="3742007"/>
            <a:ext cx="2225335" cy="1200329"/>
          </a:xfrm>
          <a:prstGeom prst="rect">
            <a:avLst/>
          </a:prstGeom>
          <a:noFill/>
        </p:spPr>
        <p:txBody>
          <a:bodyPr wrap="square" rtlCol="0">
            <a:spAutoFit/>
          </a:bodyPr>
          <a:lstStyle/>
          <a:p>
            <a:r>
              <a:rPr kumimoji="1" lang="ja-JP" altLang="en-US" b="1" dirty="0">
                <a:solidFill>
                  <a:srgbClr val="FF0000"/>
                </a:solidFill>
              </a:rPr>
              <a:t>感染型食中毒</a:t>
            </a:r>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豚では高い病原株の保菌が認められる</a:t>
            </a:r>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43</a:t>
            </a:fld>
            <a:endParaRPr lang="ja-JP" altLang="en-US" dirty="0"/>
          </a:p>
        </p:txBody>
      </p:sp>
    </p:spTree>
    <p:extLst>
      <p:ext uri="{BB962C8B-B14F-4D97-AF65-F5344CB8AC3E}">
        <p14:creationId xmlns:p14="http://schemas.microsoft.com/office/powerpoint/2010/main" val="2769636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209" y="188640"/>
            <a:ext cx="8270954"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⑪　ノロウイルス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46752"/>
            <a:ext cx="2172581" cy="2266902"/>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396236095"/>
              </p:ext>
            </p:extLst>
          </p:nvPr>
        </p:nvGraphicFramePr>
        <p:xfrm>
          <a:off x="2716641" y="1246752"/>
          <a:ext cx="6031823" cy="5170825"/>
        </p:xfrm>
        <a:graphic>
          <a:graphicData uri="http://schemas.openxmlformats.org/drawingml/2006/table">
            <a:tbl>
              <a:tblPr firstRow="1" bandRow="1">
                <a:tableStyleId>{69012ECD-51FC-41F1-AA8D-1B2483CD663E}</a:tableStyleId>
              </a:tblPr>
              <a:tblGrid>
                <a:gridCol w="1599502">
                  <a:extLst>
                    <a:ext uri="{9D8B030D-6E8A-4147-A177-3AD203B41FA5}">
                      <a16:colId xmlns:a16="http://schemas.microsoft.com/office/drawing/2014/main" val="1717466947"/>
                    </a:ext>
                  </a:extLst>
                </a:gridCol>
                <a:gridCol w="4432321">
                  <a:extLst>
                    <a:ext uri="{9D8B030D-6E8A-4147-A177-3AD203B41FA5}">
                      <a16:colId xmlns:a16="http://schemas.microsoft.com/office/drawing/2014/main" val="18655962"/>
                    </a:ext>
                  </a:extLst>
                </a:gridCol>
              </a:tblGrid>
              <a:tr h="37844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ヒトの腸管、カキなどの二枚貝</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少量で発症する。アルコールでは失活しない。最近の食中毒発生数の</a:t>
                      </a:r>
                      <a:r>
                        <a:rPr kumimoji="1" lang="en-US" altLang="ja-JP" b="0" dirty="0">
                          <a:solidFill>
                            <a:schemeClr val="tx1"/>
                          </a:solidFill>
                        </a:rPr>
                        <a:t>20%</a:t>
                      </a:r>
                      <a:r>
                        <a:rPr kumimoji="1" lang="ja-JP" altLang="en-US" b="0" dirty="0">
                          <a:solidFill>
                            <a:schemeClr val="tx1"/>
                          </a:solidFill>
                        </a:rPr>
                        <a:t>以上、患者数の約</a:t>
                      </a:r>
                      <a:r>
                        <a:rPr kumimoji="1" lang="en-US" altLang="ja-JP" b="0" dirty="0">
                          <a:solidFill>
                            <a:schemeClr val="tx1"/>
                          </a:solidFill>
                        </a:rPr>
                        <a:t>50%</a:t>
                      </a:r>
                      <a:r>
                        <a:rPr kumimoji="1" lang="ja-JP" altLang="en-US" b="0" dirty="0">
                          <a:solidFill>
                            <a:schemeClr val="tx1"/>
                          </a:solidFill>
                        </a:rPr>
                        <a:t>を占める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保菌者の手洗い</a:t>
                      </a:r>
                      <a:r>
                        <a:rPr kumimoji="1" lang="ja-JP" altLang="en-US" b="0">
                          <a:solidFill>
                            <a:schemeClr val="tx1"/>
                          </a:solidFill>
                        </a:rPr>
                        <a:t>不足、生カキや保菌者による二次汚染されたあらゆる食品が感染源となる</a:t>
                      </a:r>
                      <a:endParaRPr kumimoji="1" lang="ja-JP" altLang="en-US"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潜伏期間：</a:t>
                      </a:r>
                      <a:r>
                        <a:rPr kumimoji="1" lang="en-US" altLang="ja-JP" b="0" dirty="0">
                          <a:solidFill>
                            <a:schemeClr val="tx1"/>
                          </a:solidFill>
                        </a:rPr>
                        <a:t>1</a:t>
                      </a:r>
                      <a:r>
                        <a:rPr kumimoji="1" lang="ja-JP" altLang="en-US" b="0" dirty="0">
                          <a:solidFill>
                            <a:schemeClr val="tx1"/>
                          </a:solidFill>
                        </a:rPr>
                        <a:t>～</a:t>
                      </a:r>
                      <a:r>
                        <a:rPr kumimoji="1" lang="en-US" altLang="ja-JP" b="0" dirty="0">
                          <a:solidFill>
                            <a:schemeClr val="tx1"/>
                          </a:solidFill>
                        </a:rPr>
                        <a:t>2</a:t>
                      </a:r>
                      <a:r>
                        <a:rPr kumimoji="1" lang="ja-JP" altLang="en-US" b="0" dirty="0">
                          <a:solidFill>
                            <a:schemeClr val="tx1"/>
                          </a:solidFill>
                        </a:rPr>
                        <a:t>日、突然の吐き気と嘔吐にはじまり激しい下痢。発症のメカニズムは不明</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ハイリスク者</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免疫力が低下した小児や高齢者では症状が悪化しやすい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466650"/>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加熱処理（不活化は</a:t>
                      </a:r>
                      <a:r>
                        <a:rPr kumimoji="1" lang="en-US" altLang="ja-JP" b="0" dirty="0">
                          <a:solidFill>
                            <a:schemeClr val="tx1"/>
                          </a:solidFill>
                        </a:rPr>
                        <a:t>85~90</a:t>
                      </a:r>
                      <a:r>
                        <a:rPr kumimoji="1" lang="ja-JP" altLang="en-US" b="0" dirty="0">
                          <a:solidFill>
                            <a:schemeClr val="tx1"/>
                          </a:solidFill>
                        </a:rPr>
                        <a:t>℃で</a:t>
                      </a:r>
                      <a:r>
                        <a:rPr kumimoji="1" lang="en-US" altLang="ja-JP" b="0" dirty="0">
                          <a:solidFill>
                            <a:schemeClr val="tx1"/>
                          </a:solidFill>
                        </a:rPr>
                        <a:t>90</a:t>
                      </a:r>
                      <a:r>
                        <a:rPr kumimoji="1" lang="ja-JP" altLang="en-US" b="0" dirty="0">
                          <a:solidFill>
                            <a:schemeClr val="tx1"/>
                          </a:solidFill>
                        </a:rPr>
                        <a:t>秒以上）、手洗い・洗浄などの一般的衛生管理の徹底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a:t>
                      </a:r>
                      <a:endParaRPr kumimoji="1" lang="en-US" altLang="ja-JP" b="1" dirty="0">
                        <a:solidFill>
                          <a:schemeClr val="tx1"/>
                        </a:solidFill>
                      </a:endParaRPr>
                    </a:p>
                    <a:p>
                      <a:r>
                        <a:rPr kumimoji="1" lang="ja-JP" altLang="en-US" b="1" dirty="0">
                          <a:solidFill>
                            <a:schemeClr val="tx1"/>
                          </a:solidFill>
                        </a:rPr>
                        <a:t>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2017</a:t>
                      </a:r>
                      <a:r>
                        <a:rPr kumimoji="1" lang="ja-JP" altLang="en-US" b="0" dirty="0">
                          <a:solidFill>
                            <a:schemeClr val="tx1"/>
                          </a:solidFill>
                        </a:rPr>
                        <a:t>年</a:t>
                      </a:r>
                      <a:r>
                        <a:rPr kumimoji="1" lang="en-US" altLang="ja-JP" b="0" dirty="0">
                          <a:solidFill>
                            <a:schemeClr val="tx1"/>
                          </a:solidFill>
                        </a:rPr>
                        <a:t>3</a:t>
                      </a:r>
                      <a:r>
                        <a:rPr kumimoji="1" lang="ja-JP" altLang="en-US" b="0" dirty="0">
                          <a:solidFill>
                            <a:schemeClr val="tx1"/>
                          </a:solidFill>
                        </a:rPr>
                        <a:t>月　きざみ海苔での食中毒事件（感染者数：</a:t>
                      </a:r>
                      <a:r>
                        <a:rPr kumimoji="1" lang="en-US" altLang="ja-JP" b="0" dirty="0">
                          <a:solidFill>
                            <a:schemeClr val="tx1"/>
                          </a:solidFill>
                        </a:rPr>
                        <a:t>1098</a:t>
                      </a:r>
                      <a:r>
                        <a:rPr kumimoji="1" lang="ja-JP" altLang="en-US" b="0" dirty="0">
                          <a:solidFill>
                            <a:schemeClr val="tx1"/>
                          </a:solidFill>
                        </a:rPr>
                        <a:t>人）</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6" name="テキスト ボックス 5"/>
          <p:cNvSpPr txBox="1"/>
          <p:nvPr/>
        </p:nvSpPr>
        <p:spPr>
          <a:xfrm>
            <a:off x="461762" y="3650852"/>
            <a:ext cx="2225335" cy="3139321"/>
          </a:xfrm>
          <a:prstGeom prst="rect">
            <a:avLst/>
          </a:prstGeom>
          <a:noFill/>
        </p:spPr>
        <p:txBody>
          <a:bodyPr wrap="square" rtlCol="0">
            <a:spAutoFit/>
          </a:bodyPr>
          <a:lstStyle/>
          <a:p>
            <a:r>
              <a:rPr kumimoji="1" lang="ja-JP" altLang="en-US" b="1" dirty="0">
                <a:solidFill>
                  <a:srgbClr val="FF0000"/>
                </a:solidFill>
              </a:rPr>
              <a:t>従来はカキなどの二枚貝由来であったが、最近は食品取扱者を介した</a:t>
            </a:r>
            <a:r>
              <a:rPr kumimoji="1" lang="en-US" altLang="ja-JP" b="1" dirty="0">
                <a:solidFill>
                  <a:srgbClr val="FF0000"/>
                </a:solidFill>
              </a:rPr>
              <a:t>2</a:t>
            </a:r>
            <a:r>
              <a:rPr kumimoji="1" lang="ja-JP" altLang="en-US" b="1" dirty="0">
                <a:solidFill>
                  <a:srgbClr val="FF0000"/>
                </a:solidFill>
              </a:rPr>
              <a:t>次汚染された食品による食中毒が多い。</a:t>
            </a:r>
            <a:endParaRPr kumimoji="1" lang="en-US" altLang="ja-JP" b="1" dirty="0">
              <a:solidFill>
                <a:srgbClr val="FF0000"/>
              </a:solidFill>
            </a:endParaRPr>
          </a:p>
          <a:p>
            <a:r>
              <a:rPr kumimoji="1" lang="ja-JP" altLang="en-US" b="1" dirty="0">
                <a:solidFill>
                  <a:srgbClr val="FF0000"/>
                </a:solidFill>
              </a:rPr>
              <a:t>小型球形ウイルスで直径が</a:t>
            </a:r>
            <a:r>
              <a:rPr kumimoji="1" lang="en-US" altLang="ja-JP" b="1" dirty="0">
                <a:solidFill>
                  <a:srgbClr val="FF0000"/>
                </a:solidFill>
              </a:rPr>
              <a:t>30nm</a:t>
            </a:r>
            <a:r>
              <a:rPr kumimoji="1" lang="ja-JP" altLang="en-US" b="1" dirty="0">
                <a:solidFill>
                  <a:srgbClr val="FF0000"/>
                </a:solidFill>
              </a:rPr>
              <a:t>（</a:t>
            </a:r>
            <a:r>
              <a:rPr kumimoji="1" lang="en-US" altLang="ja-JP" b="1" dirty="0">
                <a:solidFill>
                  <a:srgbClr val="FF0000"/>
                </a:solidFill>
              </a:rPr>
              <a:t>100</a:t>
            </a:r>
            <a:r>
              <a:rPr kumimoji="1" lang="ja-JP" altLang="en-US" b="1" dirty="0">
                <a:solidFill>
                  <a:srgbClr val="FF0000"/>
                </a:solidFill>
              </a:rPr>
              <a:t>万分の</a:t>
            </a:r>
            <a:r>
              <a:rPr kumimoji="1" lang="en-US" altLang="ja-JP" b="1" dirty="0">
                <a:solidFill>
                  <a:srgbClr val="FF0000"/>
                </a:solidFill>
              </a:rPr>
              <a:t>30mm</a:t>
            </a:r>
            <a:r>
              <a:rPr kumimoji="1" lang="ja-JP" altLang="en-US" b="1" dirty="0">
                <a:solidFill>
                  <a:srgbClr val="FF0000"/>
                </a:solidFill>
              </a:rPr>
              <a:t>）と極めて小さい。</a:t>
            </a:r>
            <a:endParaRPr kumimoji="1" lang="en-US" altLang="ja-JP" b="1" dirty="0">
              <a:solidFill>
                <a:srgbClr val="FF0000"/>
              </a:solidFill>
            </a:endParaRPr>
          </a:p>
          <a:p>
            <a:endParaRPr kumimoji="1" lang="en-US" altLang="ja-JP" b="1" dirty="0">
              <a:solidFill>
                <a:srgbClr val="FF0000"/>
              </a:solidFill>
            </a:endParaRPr>
          </a:p>
        </p:txBody>
      </p:sp>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44</a:t>
            </a:fld>
            <a:endParaRPr lang="ja-JP" altLang="en-US" dirty="0"/>
          </a:p>
        </p:txBody>
      </p:sp>
    </p:spTree>
    <p:extLst>
      <p:ext uri="{BB962C8B-B14F-4D97-AF65-F5344CB8AC3E}">
        <p14:creationId xmlns:p14="http://schemas.microsoft.com/office/powerpoint/2010/main" val="153606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518" y="260648"/>
            <a:ext cx="8414970"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⑫　アニサキス（寄生虫）　</a:t>
            </a:r>
            <a:endParaRPr kumimoji="1" lang="ja-JP" u="sng" dirty="0">
              <a:latin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1162" t="15589" r="5734" b="5643"/>
          <a:stretch/>
        </p:blipFill>
        <p:spPr>
          <a:xfrm>
            <a:off x="549518" y="1266094"/>
            <a:ext cx="2195702" cy="2082018"/>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1404535893"/>
              </p:ext>
            </p:extLst>
          </p:nvPr>
        </p:nvGraphicFramePr>
        <p:xfrm>
          <a:off x="2828482" y="1322363"/>
          <a:ext cx="5823149" cy="4838495"/>
        </p:xfrm>
        <a:graphic>
          <a:graphicData uri="http://schemas.openxmlformats.org/drawingml/2006/table">
            <a:tbl>
              <a:tblPr firstRow="1" bandRow="1">
                <a:tableStyleId>{69012ECD-51FC-41F1-AA8D-1B2483CD663E}</a:tableStyleId>
              </a:tblPr>
              <a:tblGrid>
                <a:gridCol w="1897791">
                  <a:extLst>
                    <a:ext uri="{9D8B030D-6E8A-4147-A177-3AD203B41FA5}">
                      <a16:colId xmlns:a16="http://schemas.microsoft.com/office/drawing/2014/main" val="1717466947"/>
                    </a:ext>
                  </a:extLst>
                </a:gridCol>
                <a:gridCol w="3925358">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海にすむ哺乳類（イルカ、クジラ）に寄生する回虫の一種で、サバ・サケ・タラ・イカなどの魚介類に寄生したものが人に誤って迷入</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冷凍、熱に弱いが塩・酸では死なない。魚介類の内臓に寄生するが、魚介類が死亡後筋肉部位に移動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海産魚介類の刺身（イカ、サバ、サケ、タラ、アジの刺身や酢締め）</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急性胃腸炎、（アレルギー症状：アナフィラキシーが生じる場合もあり）</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加熱</a:t>
                      </a:r>
                      <a:r>
                        <a:rPr kumimoji="1" lang="en-US" altLang="ja-JP" b="0" dirty="0">
                          <a:solidFill>
                            <a:schemeClr val="tx1"/>
                          </a:solidFill>
                        </a:rPr>
                        <a:t>(70</a:t>
                      </a:r>
                      <a:r>
                        <a:rPr kumimoji="1" lang="ja-JP" altLang="en-US" b="0" dirty="0">
                          <a:solidFill>
                            <a:schemeClr val="tx1"/>
                          </a:solidFill>
                        </a:rPr>
                        <a:t>℃以上で死滅）、冷凍（</a:t>
                      </a:r>
                      <a:r>
                        <a:rPr kumimoji="1" lang="en-US" altLang="ja-JP" b="0" dirty="0">
                          <a:solidFill>
                            <a:schemeClr val="tx1"/>
                          </a:solidFill>
                        </a:rPr>
                        <a:t>-20</a:t>
                      </a:r>
                      <a:r>
                        <a:rPr kumimoji="1" lang="ja-JP" altLang="en-US" b="0" dirty="0">
                          <a:solidFill>
                            <a:schemeClr val="tx1"/>
                          </a:solidFill>
                        </a:rPr>
                        <a:t>℃で</a:t>
                      </a:r>
                      <a:r>
                        <a:rPr kumimoji="1" lang="en-US" altLang="ja-JP" b="0" dirty="0">
                          <a:solidFill>
                            <a:schemeClr val="tx1"/>
                          </a:solidFill>
                        </a:rPr>
                        <a:t>24</a:t>
                      </a:r>
                      <a:r>
                        <a:rPr kumimoji="1" lang="ja-JP" altLang="en-US" b="0" dirty="0">
                          <a:solidFill>
                            <a:schemeClr val="tx1"/>
                          </a:solidFill>
                        </a:rPr>
                        <a:t>時間）、目視による除去</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b="0" dirty="0">
                          <a:solidFill>
                            <a:schemeClr val="tx1"/>
                          </a:solidFill>
                        </a:rPr>
                        <a:t>2015</a:t>
                      </a:r>
                      <a:r>
                        <a:rPr kumimoji="1" lang="ja-JP" altLang="en-US" b="0" dirty="0">
                          <a:solidFill>
                            <a:schemeClr val="tx1"/>
                          </a:solidFill>
                        </a:rPr>
                        <a:t>年の日本での患者数</a:t>
                      </a:r>
                      <a:r>
                        <a:rPr kumimoji="1" lang="en-US" altLang="ja-JP" b="0" dirty="0">
                          <a:solidFill>
                            <a:schemeClr val="tx1"/>
                          </a:solidFill>
                        </a:rPr>
                        <a:t>133</a:t>
                      </a:r>
                      <a:r>
                        <a:rPr kumimoji="1" lang="ja-JP" altLang="en-US" b="0" dirty="0">
                          <a:solidFill>
                            <a:schemeClr val="tx1"/>
                          </a:solidFill>
                        </a:rPr>
                        <a:t>名（厚労省調査）芸能人も感染被害多い</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pic>
        <p:nvPicPr>
          <p:cNvPr id="3" name="図 2"/>
          <p:cNvPicPr>
            <a:picLocks noChangeAspect="1"/>
          </p:cNvPicPr>
          <p:nvPr/>
        </p:nvPicPr>
        <p:blipFill>
          <a:blip r:embed="rId4"/>
          <a:stretch>
            <a:fillRect/>
          </a:stretch>
        </p:blipFill>
        <p:spPr>
          <a:xfrm>
            <a:off x="175533" y="3446587"/>
            <a:ext cx="2569687" cy="3005588"/>
          </a:xfrm>
          <a:prstGeom prst="rect">
            <a:avLst/>
          </a:prstGeom>
        </p:spPr>
      </p:pic>
      <p:sp>
        <p:nvSpPr>
          <p:cNvPr id="6" name="スライド番号プレースホルダー 5"/>
          <p:cNvSpPr>
            <a:spLocks noGrp="1"/>
          </p:cNvSpPr>
          <p:nvPr>
            <p:ph type="sldNum" sz="quarter" idx="12"/>
          </p:nvPr>
        </p:nvSpPr>
        <p:spPr/>
        <p:txBody>
          <a:bodyPr/>
          <a:lstStyle/>
          <a:p>
            <a:fld id="{E3ECDB9F-7D55-4697-BF75-A5547A48FEA3}" type="slidenum">
              <a:rPr lang="ja-JP" altLang="en-US" smtClean="0"/>
              <a:pPr/>
              <a:t>45</a:t>
            </a:fld>
            <a:endParaRPr lang="ja-JP" altLang="en-US" dirty="0"/>
          </a:p>
        </p:txBody>
      </p:sp>
    </p:spTree>
    <p:extLst>
      <p:ext uri="{BB962C8B-B14F-4D97-AF65-F5344CB8AC3E}">
        <p14:creationId xmlns:p14="http://schemas.microsoft.com/office/powerpoint/2010/main" val="3001550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518" y="332656"/>
            <a:ext cx="8270954" cy="776307"/>
          </a:xfrm>
        </p:spPr>
        <p:txBody>
          <a:bodyPr>
            <a:normAutofit/>
          </a:bodyPr>
          <a:lstStyle/>
          <a:p>
            <a:pPr algn="l"/>
            <a:r>
              <a:rPr kumimoji="1" lang="ja-JP" altLang="en-US" u="sng" dirty="0">
                <a:latin typeface="Meiryo UI" panose="020B0604030504040204" pitchFamily="50" charset="-128"/>
                <a:cs typeface="Meiryo UI" panose="020B0604030504040204" pitchFamily="50" charset="-128"/>
              </a:rPr>
              <a:t>⑬　クドア（寄生虫）　</a:t>
            </a:r>
            <a:endParaRPr kumimoji="1" lang="ja-JP" u="sng" dirty="0">
              <a:latin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8" y="1298698"/>
            <a:ext cx="2200394" cy="206348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590904406"/>
              </p:ext>
            </p:extLst>
          </p:nvPr>
        </p:nvGraphicFramePr>
        <p:xfrm>
          <a:off x="2828482" y="1322363"/>
          <a:ext cx="6063998" cy="4792381"/>
        </p:xfrm>
        <a:graphic>
          <a:graphicData uri="http://schemas.openxmlformats.org/drawingml/2006/table">
            <a:tbl>
              <a:tblPr firstRow="1" bandRow="1">
                <a:tableStyleId>{69012ECD-51FC-41F1-AA8D-1B2483CD663E}</a:tableStyleId>
              </a:tblPr>
              <a:tblGrid>
                <a:gridCol w="1897791">
                  <a:extLst>
                    <a:ext uri="{9D8B030D-6E8A-4147-A177-3AD203B41FA5}">
                      <a16:colId xmlns:a16="http://schemas.microsoft.com/office/drawing/2014/main" val="1717466947"/>
                    </a:ext>
                  </a:extLst>
                </a:gridCol>
                <a:gridCol w="4166207">
                  <a:extLst>
                    <a:ext uri="{9D8B030D-6E8A-4147-A177-3AD203B41FA5}">
                      <a16:colId xmlns:a16="http://schemas.microsoft.com/office/drawing/2014/main" val="18655962"/>
                    </a:ext>
                  </a:extLst>
                </a:gridCol>
              </a:tblGrid>
              <a:tr h="686194">
                <a:tc>
                  <a:txBody>
                    <a:bodyPr/>
                    <a:lstStyle/>
                    <a:p>
                      <a:r>
                        <a:rPr kumimoji="1" lang="ja-JP" altLang="en-US" dirty="0">
                          <a:solidFill>
                            <a:schemeClr val="tx1"/>
                          </a:solidFill>
                        </a:rPr>
                        <a:t>どこに</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b="0" dirty="0">
                          <a:solidFill>
                            <a:schemeClr val="tx1"/>
                          </a:solidFill>
                        </a:rPr>
                        <a:t>ヒラメに寄生（ゴカイ等の環形動物と魚類の間を行き来して寄生していると思われる）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132101"/>
                  </a:ext>
                </a:extLst>
              </a:tr>
              <a:tr h="686194">
                <a:tc>
                  <a:txBody>
                    <a:bodyPr/>
                    <a:lstStyle/>
                    <a:p>
                      <a:r>
                        <a:rPr kumimoji="1" lang="ja-JP" altLang="en-US" b="1" dirty="0">
                          <a:solidFill>
                            <a:schemeClr val="tx1"/>
                          </a:solidFill>
                        </a:rPr>
                        <a:t>性質</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dirty="0">
                          <a:solidFill>
                            <a:schemeClr val="tx1"/>
                          </a:solidFill>
                        </a:rPr>
                        <a:t>ヒラメの筋肉中に寄生する</a:t>
                      </a:r>
                      <a:r>
                        <a:rPr kumimoji="1" lang="ja-JP" altLang="en-US" b="0" dirty="0">
                          <a:solidFill>
                            <a:schemeClr val="tx1"/>
                          </a:solidFill>
                        </a:rPr>
                        <a:t>粘液胞子虫（クラゲに近い仲間）</a:t>
                      </a:r>
                      <a:endParaRPr kumimoji="1" lang="ja-JP" altLang="en-US"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52375"/>
                  </a:ext>
                </a:extLst>
              </a:tr>
              <a:tr h="686194">
                <a:tc>
                  <a:txBody>
                    <a:bodyPr/>
                    <a:lstStyle/>
                    <a:p>
                      <a:r>
                        <a:rPr kumimoji="1" lang="ja-JP" altLang="en-US" b="1" dirty="0">
                          <a:solidFill>
                            <a:schemeClr val="tx1"/>
                          </a:solidFill>
                        </a:rPr>
                        <a:t>感染源となる食品・状態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dirty="0">
                          <a:solidFill>
                            <a:schemeClr val="tx1"/>
                          </a:solidFill>
                        </a:rPr>
                        <a:t>ヒラメの刺身などの生食</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080721"/>
                  </a:ext>
                </a:extLst>
              </a:tr>
              <a:tr h="686194">
                <a:tc>
                  <a:txBody>
                    <a:bodyPr/>
                    <a:lstStyle/>
                    <a:p>
                      <a:r>
                        <a:rPr kumimoji="1" lang="ja-JP" altLang="en-US" b="1" dirty="0">
                          <a:solidFill>
                            <a:schemeClr val="tx1"/>
                          </a:solidFill>
                        </a:rPr>
                        <a:t>ヒトへの影響</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dirty="0">
                          <a:solidFill>
                            <a:schemeClr val="tx1"/>
                          </a:solidFill>
                        </a:rPr>
                        <a:t>一過性の嘔吐、下痢などで軽症で終わる</a:t>
                      </a:r>
                      <a:endParaRPr kumimoji="1" lang="en-US" altLang="ja-JP" dirty="0">
                        <a:solidFill>
                          <a:schemeClr val="tx1"/>
                        </a:solidFill>
                      </a:endParaRPr>
                    </a:p>
                    <a:p>
                      <a:r>
                        <a:rPr kumimoji="1" lang="ja-JP" altLang="en-US" dirty="0">
                          <a:solidFill>
                            <a:schemeClr val="tx1"/>
                          </a:solidFill>
                        </a:rPr>
                        <a:t>養殖施設でのモニタリング規制：胞子数</a:t>
                      </a:r>
                      <a:r>
                        <a:rPr kumimoji="1" lang="en-US" altLang="ja-JP" dirty="0">
                          <a:solidFill>
                            <a:schemeClr val="tx1"/>
                          </a:solidFill>
                        </a:rPr>
                        <a:t>100</a:t>
                      </a:r>
                      <a:r>
                        <a:rPr kumimoji="1" lang="ja-JP" altLang="en-US" dirty="0">
                          <a:solidFill>
                            <a:schemeClr val="tx1"/>
                          </a:solidFill>
                        </a:rPr>
                        <a:t>万個以下／ヒラメ筋肉</a:t>
                      </a:r>
                      <a:r>
                        <a:rPr kumimoji="1" lang="en-US" altLang="ja-JP" dirty="0">
                          <a:solidFill>
                            <a:schemeClr val="tx1"/>
                          </a:solidFill>
                        </a:rPr>
                        <a:t>1g</a:t>
                      </a:r>
                      <a:endParaRPr kumimoji="1" lang="ja-JP" altLang="en-US"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832901"/>
                  </a:ext>
                </a:extLst>
              </a:tr>
              <a:tr h="686194">
                <a:tc>
                  <a:txBody>
                    <a:bodyPr/>
                    <a:lstStyle/>
                    <a:p>
                      <a:r>
                        <a:rPr kumimoji="1" lang="ja-JP" altLang="en-US" b="1" dirty="0">
                          <a:solidFill>
                            <a:schemeClr val="tx1"/>
                          </a:solidFill>
                        </a:rPr>
                        <a:t>予防方法</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dirty="0">
                          <a:solidFill>
                            <a:schemeClr val="tx1"/>
                          </a:solidFill>
                        </a:rPr>
                        <a:t>養殖施設での管理・モニタリングが重要</a:t>
                      </a:r>
                      <a:endParaRPr kumimoji="1" lang="en-US" altLang="ja-JP" dirty="0">
                        <a:solidFill>
                          <a:schemeClr val="tx1"/>
                        </a:solidFill>
                      </a:endParaRPr>
                    </a:p>
                    <a:p>
                      <a:r>
                        <a:rPr kumimoji="1" lang="ja-JP" altLang="en-US" dirty="0">
                          <a:solidFill>
                            <a:schemeClr val="tx1"/>
                          </a:solidFill>
                        </a:rPr>
                        <a:t>冷凍（－</a:t>
                      </a:r>
                      <a:r>
                        <a:rPr kumimoji="1" lang="en-US" altLang="ja-JP" dirty="0">
                          <a:solidFill>
                            <a:schemeClr val="tx1"/>
                          </a:solidFill>
                        </a:rPr>
                        <a:t>20</a:t>
                      </a:r>
                      <a:r>
                        <a:rPr kumimoji="1" lang="ja-JP" altLang="en-US" dirty="0">
                          <a:solidFill>
                            <a:schemeClr val="tx1"/>
                          </a:solidFill>
                        </a:rPr>
                        <a:t>℃で</a:t>
                      </a:r>
                      <a:r>
                        <a:rPr kumimoji="1" lang="en-US" altLang="ja-JP" dirty="0">
                          <a:solidFill>
                            <a:schemeClr val="tx1"/>
                          </a:solidFill>
                        </a:rPr>
                        <a:t>4</a:t>
                      </a:r>
                      <a:r>
                        <a:rPr kumimoji="1" lang="ja-JP" altLang="en-US" dirty="0">
                          <a:solidFill>
                            <a:schemeClr val="tx1"/>
                          </a:solidFill>
                        </a:rPr>
                        <a:t>時間以上）、加熱（</a:t>
                      </a:r>
                      <a:r>
                        <a:rPr kumimoji="1" lang="en-US" altLang="ja-JP" dirty="0">
                          <a:solidFill>
                            <a:schemeClr val="tx1"/>
                          </a:solidFill>
                        </a:rPr>
                        <a:t>75</a:t>
                      </a:r>
                      <a:r>
                        <a:rPr kumimoji="1" lang="ja-JP" altLang="en-US" dirty="0">
                          <a:solidFill>
                            <a:schemeClr val="tx1"/>
                          </a:solidFill>
                        </a:rPr>
                        <a:t>℃</a:t>
                      </a:r>
                      <a:r>
                        <a:rPr kumimoji="1" lang="en-US" altLang="ja-JP" dirty="0">
                          <a:solidFill>
                            <a:schemeClr val="tx1"/>
                          </a:solidFill>
                        </a:rPr>
                        <a:t>5</a:t>
                      </a:r>
                      <a:r>
                        <a:rPr kumimoji="1" lang="ja-JP" altLang="en-US" dirty="0">
                          <a:solidFill>
                            <a:schemeClr val="tx1"/>
                          </a:solidFill>
                        </a:rPr>
                        <a:t>分以上）</a:t>
                      </a:r>
                      <a:endParaRPr kumimoji="1" lang="en-US" altLang="ja-JP"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18097"/>
                  </a:ext>
                </a:extLst>
              </a:tr>
              <a:tr h="676793">
                <a:tc>
                  <a:txBody>
                    <a:bodyPr/>
                    <a:lstStyle/>
                    <a:p>
                      <a:r>
                        <a:rPr kumimoji="1" lang="ja-JP" altLang="en-US" b="1" dirty="0">
                          <a:solidFill>
                            <a:schemeClr val="tx1"/>
                          </a:solidFill>
                        </a:rPr>
                        <a:t>過去の中毒事例</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dirty="0">
                          <a:solidFill>
                            <a:schemeClr val="tx1"/>
                          </a:solidFill>
                        </a:rPr>
                        <a:t>2016</a:t>
                      </a:r>
                      <a:r>
                        <a:rPr kumimoji="1" lang="ja-JP" altLang="en-US" dirty="0">
                          <a:solidFill>
                            <a:schemeClr val="tx1"/>
                          </a:solidFill>
                        </a:rPr>
                        <a:t>年日本での患者数</a:t>
                      </a:r>
                      <a:r>
                        <a:rPr kumimoji="1" lang="en-US" altLang="ja-JP" dirty="0">
                          <a:solidFill>
                            <a:schemeClr val="tx1"/>
                          </a:solidFill>
                        </a:rPr>
                        <a:t>283</a:t>
                      </a:r>
                      <a:r>
                        <a:rPr kumimoji="1" lang="ja-JP" altLang="en-US" dirty="0">
                          <a:solidFill>
                            <a:schemeClr val="tx1"/>
                          </a:solidFill>
                        </a:rPr>
                        <a:t>名（厚労省調査）</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748652"/>
                  </a:ext>
                </a:extLst>
              </a:tr>
            </a:tbl>
          </a:graphicData>
        </a:graphic>
      </p:graphicFrame>
      <p:sp>
        <p:nvSpPr>
          <p:cNvPr id="3" name="スライド番号プレースホルダー 2"/>
          <p:cNvSpPr>
            <a:spLocks noGrp="1"/>
          </p:cNvSpPr>
          <p:nvPr>
            <p:ph type="sldNum" sz="quarter" idx="12"/>
          </p:nvPr>
        </p:nvSpPr>
        <p:spPr/>
        <p:txBody>
          <a:bodyPr/>
          <a:lstStyle/>
          <a:p>
            <a:fld id="{E3ECDB9F-7D55-4697-BF75-A5547A48FEA3}" type="slidenum">
              <a:rPr lang="ja-JP" altLang="en-US" smtClean="0"/>
              <a:pPr/>
              <a:t>46</a:t>
            </a:fld>
            <a:endParaRPr lang="ja-JP" altLang="en-US" dirty="0"/>
          </a:p>
        </p:txBody>
      </p:sp>
      <p:pic>
        <p:nvPicPr>
          <p:cNvPr id="7" name="図 6"/>
          <p:cNvPicPr>
            <a:picLocks noChangeAspect="1"/>
          </p:cNvPicPr>
          <p:nvPr/>
        </p:nvPicPr>
        <p:blipFill>
          <a:blip r:embed="rId4"/>
          <a:stretch>
            <a:fillRect/>
          </a:stretch>
        </p:blipFill>
        <p:spPr>
          <a:xfrm>
            <a:off x="607539" y="4005064"/>
            <a:ext cx="2084351" cy="1405989"/>
          </a:xfrm>
          <a:prstGeom prst="rect">
            <a:avLst/>
          </a:prstGeom>
        </p:spPr>
      </p:pic>
    </p:spTree>
    <p:extLst>
      <p:ext uri="{BB962C8B-B14F-4D97-AF65-F5344CB8AC3E}">
        <p14:creationId xmlns:p14="http://schemas.microsoft.com/office/powerpoint/2010/main" val="429351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188640"/>
            <a:ext cx="8229600" cy="634082"/>
          </a:xfrm>
        </p:spPr>
        <p:txBody>
          <a:bodyPr>
            <a:normAutofit/>
          </a:bodyPr>
          <a:lstStyle/>
          <a:p>
            <a:r>
              <a:rPr lang="ja-JP" altLang="en-US" dirty="0"/>
              <a:t>食品と微生物との関係</a:t>
            </a:r>
            <a:endParaRPr kumimoji="1" lang="ja-JP" altLang="en-US" dirty="0"/>
          </a:p>
        </p:txBody>
      </p:sp>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1539579776"/>
              </p:ext>
            </p:extLst>
          </p:nvPr>
        </p:nvGraphicFramePr>
        <p:xfrm>
          <a:off x="420652" y="937638"/>
          <a:ext cx="8229600"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スライド番号プレースホルダー 12"/>
          <p:cNvSpPr>
            <a:spLocks noGrp="1"/>
          </p:cNvSpPr>
          <p:nvPr>
            <p:ph type="sldNum" sz="quarter" idx="12"/>
          </p:nvPr>
        </p:nvSpPr>
        <p:spPr/>
        <p:txBody>
          <a:bodyPr/>
          <a:lstStyle/>
          <a:p>
            <a:fld id="{E3ECDB9F-7D55-4697-BF75-A5547A48FEA3}" type="slidenum">
              <a:rPr kumimoji="1" lang="ja-JP" altLang="en-US" smtClean="0"/>
              <a:t>5</a:t>
            </a:fld>
            <a:endParaRPr kumimoji="1" lang="ja-JP" altLang="en-US" dirty="0"/>
          </a:p>
        </p:txBody>
      </p:sp>
      <p:sp>
        <p:nvSpPr>
          <p:cNvPr id="3" name="テキスト ボックス 2"/>
          <p:cNvSpPr txBox="1"/>
          <p:nvPr/>
        </p:nvSpPr>
        <p:spPr>
          <a:xfrm>
            <a:off x="634850" y="1506085"/>
            <a:ext cx="2210862" cy="923330"/>
          </a:xfrm>
          <a:prstGeom prst="rect">
            <a:avLst/>
          </a:prstGeom>
          <a:noFill/>
          <a:ln>
            <a:solidFill>
              <a:schemeClr val="tx1"/>
            </a:solidFill>
          </a:ln>
        </p:spPr>
        <p:txBody>
          <a:bodyPr wrap="none" rtlCol="0">
            <a:spAutoFit/>
          </a:bodyPr>
          <a:lstStyle/>
          <a:p>
            <a:r>
              <a:rPr kumimoji="1" lang="ja-JP" altLang="en-US" dirty="0"/>
              <a:t>納豆・・・バチルス菌</a:t>
            </a:r>
            <a:endParaRPr kumimoji="1" lang="en-US" altLang="ja-JP" dirty="0"/>
          </a:p>
          <a:p>
            <a:r>
              <a:rPr kumimoji="1" lang="ja-JP" altLang="en-US" dirty="0"/>
              <a:t>ヨーグルト・・・乳酸菌</a:t>
            </a:r>
            <a:endParaRPr kumimoji="1" lang="en-US" altLang="ja-JP" dirty="0"/>
          </a:p>
          <a:p>
            <a:r>
              <a:rPr lang="ja-JP" altLang="en-US" dirty="0"/>
              <a:t>味噌・・・酵母</a:t>
            </a:r>
            <a:endParaRPr kumimoji="1" lang="ja-JP" altLang="en-US" dirty="0"/>
          </a:p>
        </p:txBody>
      </p:sp>
      <p:sp>
        <p:nvSpPr>
          <p:cNvPr id="6" name="テキスト ボックス 5"/>
          <p:cNvSpPr txBox="1"/>
          <p:nvPr/>
        </p:nvSpPr>
        <p:spPr>
          <a:xfrm>
            <a:off x="504205" y="5771100"/>
            <a:ext cx="2472152" cy="646331"/>
          </a:xfrm>
          <a:prstGeom prst="rect">
            <a:avLst/>
          </a:prstGeom>
          <a:noFill/>
          <a:ln>
            <a:solidFill>
              <a:schemeClr val="tx1"/>
            </a:solidFill>
          </a:ln>
        </p:spPr>
        <p:txBody>
          <a:bodyPr wrap="none" rtlCol="0">
            <a:spAutoFit/>
          </a:bodyPr>
          <a:lstStyle/>
          <a:p>
            <a:r>
              <a:rPr lang="ja-JP" altLang="en-US" dirty="0"/>
              <a:t>ネト発生、膨張、異臭等</a:t>
            </a:r>
            <a:endParaRPr lang="en-US" altLang="ja-JP" dirty="0"/>
          </a:p>
          <a:p>
            <a:r>
              <a:rPr lang="ja-JP" altLang="en-US" dirty="0"/>
              <a:t>品質への影響</a:t>
            </a:r>
            <a:endParaRPr kumimoji="1" lang="en-US" altLang="ja-JP" dirty="0"/>
          </a:p>
        </p:txBody>
      </p:sp>
      <p:sp>
        <p:nvSpPr>
          <p:cNvPr id="8" name="テキスト ボックス 7"/>
          <p:cNvSpPr txBox="1"/>
          <p:nvPr/>
        </p:nvSpPr>
        <p:spPr>
          <a:xfrm>
            <a:off x="5833955" y="5727499"/>
            <a:ext cx="2785506" cy="733534"/>
          </a:xfrm>
          <a:prstGeom prst="rect">
            <a:avLst/>
          </a:prstGeom>
          <a:noFill/>
          <a:ln>
            <a:solidFill>
              <a:schemeClr val="tx1"/>
            </a:solidFill>
          </a:ln>
        </p:spPr>
        <p:txBody>
          <a:bodyPr wrap="square" rtlCol="0">
            <a:spAutoFit/>
          </a:bodyPr>
          <a:lstStyle/>
          <a:p>
            <a:pPr>
              <a:lnSpc>
                <a:spcPts val="2500"/>
              </a:lnSpc>
            </a:pPr>
            <a:r>
              <a:rPr kumimoji="1" lang="ja-JP" altLang="en-US" dirty="0"/>
              <a:t>食中毒菌・・・腹痛、嘔吐、下痢など</a:t>
            </a:r>
            <a:r>
              <a:rPr kumimoji="1" lang="ja-JP" altLang="en-US" b="1" dirty="0">
                <a:solidFill>
                  <a:srgbClr val="FF0000"/>
                </a:solidFill>
              </a:rPr>
              <a:t>人体への影響</a:t>
            </a:r>
            <a:endParaRPr kumimoji="1" lang="en-US" altLang="ja-JP" b="1" dirty="0">
              <a:solidFill>
                <a:srgbClr val="FF0000"/>
              </a:solidFill>
            </a:endParaRPr>
          </a:p>
        </p:txBody>
      </p:sp>
      <p:sp>
        <p:nvSpPr>
          <p:cNvPr id="5" name="角丸四角形 4"/>
          <p:cNvSpPr/>
          <p:nvPr/>
        </p:nvSpPr>
        <p:spPr>
          <a:xfrm>
            <a:off x="634850" y="930021"/>
            <a:ext cx="1472987" cy="576064"/>
          </a:xfrm>
          <a:prstGeom prst="roundRec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人間生活に有用</a:t>
            </a:r>
          </a:p>
        </p:txBody>
      </p:sp>
      <p:sp>
        <p:nvSpPr>
          <p:cNvPr id="9" name="角丸四角形 8"/>
          <p:cNvSpPr/>
          <p:nvPr/>
        </p:nvSpPr>
        <p:spPr>
          <a:xfrm>
            <a:off x="504205" y="3746377"/>
            <a:ext cx="1472987" cy="576064"/>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tx1"/>
                </a:solidFill>
              </a:rPr>
              <a:t>人間生活に有害</a:t>
            </a:r>
          </a:p>
        </p:txBody>
      </p:sp>
      <p:sp>
        <p:nvSpPr>
          <p:cNvPr id="14" name="角丸四角形 13"/>
          <p:cNvSpPr/>
          <p:nvPr/>
        </p:nvSpPr>
        <p:spPr>
          <a:xfrm>
            <a:off x="7146474" y="3754971"/>
            <a:ext cx="1472987" cy="576064"/>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tx1"/>
                </a:solidFill>
              </a:rPr>
              <a:t>人間生活に有害</a:t>
            </a:r>
          </a:p>
        </p:txBody>
      </p:sp>
    </p:spTree>
    <p:extLst>
      <p:ext uri="{BB962C8B-B14F-4D97-AF65-F5344CB8AC3E}">
        <p14:creationId xmlns:p14="http://schemas.microsoft.com/office/powerpoint/2010/main" val="33298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5" grpId="0" animBg="1"/>
      <p:bldP spid="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4"/>
          <p:cNvSpPr>
            <a:spLocks noGrp="1" noChangeArrowheads="1"/>
          </p:cNvSpPr>
          <p:nvPr>
            <p:ph type="title"/>
          </p:nvPr>
        </p:nvSpPr>
        <p:spPr>
          <a:xfrm>
            <a:off x="379183" y="188640"/>
            <a:ext cx="8229600" cy="634082"/>
          </a:xfrm>
          <a:noFill/>
        </p:spPr>
        <p:txBody>
          <a:bodyPr>
            <a:noAutofit/>
          </a:bodyPr>
          <a:lstStyle/>
          <a:p>
            <a:pPr eaLnBrk="1" hangingPunct="1"/>
            <a:r>
              <a:rPr lang="ja-JP" altLang="en-US" sz="3600" dirty="0"/>
              <a:t>食中毒と腐敗の違い</a:t>
            </a:r>
          </a:p>
        </p:txBody>
      </p:sp>
      <p:sp>
        <p:nvSpPr>
          <p:cNvPr id="6" name="スライド番号プレースホルダー 5"/>
          <p:cNvSpPr>
            <a:spLocks noGrp="1"/>
          </p:cNvSpPr>
          <p:nvPr>
            <p:ph type="sldNum" sz="quarter" idx="12"/>
          </p:nvPr>
        </p:nvSpPr>
        <p:spPr/>
        <p:txBody>
          <a:bodyPr/>
          <a:lstStyle/>
          <a:p>
            <a:fld id="{E3ECDB9F-7D55-4697-BF75-A5547A48FEA3}" type="slidenum">
              <a:rPr lang="ja-JP" altLang="en-US" smtClean="0"/>
              <a:pPr/>
              <a:t>6</a:t>
            </a:fld>
            <a:endParaRPr lang="ja-JP" altLang="en-US" dirty="0"/>
          </a:p>
        </p:txBody>
      </p:sp>
      <p:grpSp>
        <p:nvGrpSpPr>
          <p:cNvPr id="3" name="グループ化 2"/>
          <p:cNvGrpSpPr/>
          <p:nvPr/>
        </p:nvGrpSpPr>
        <p:grpSpPr>
          <a:xfrm>
            <a:off x="223437" y="1112199"/>
            <a:ext cx="3529012" cy="4621057"/>
            <a:chOff x="223437" y="1112199"/>
            <a:chExt cx="3529012" cy="4621057"/>
          </a:xfrm>
        </p:grpSpPr>
        <p:sp>
          <p:nvSpPr>
            <p:cNvPr id="35" name="AutoShape 20"/>
            <p:cNvSpPr>
              <a:spLocks noChangeArrowheads="1"/>
            </p:cNvSpPr>
            <p:nvPr/>
          </p:nvSpPr>
          <p:spPr bwMode="auto">
            <a:xfrm>
              <a:off x="223437" y="1112199"/>
              <a:ext cx="3529012" cy="792163"/>
            </a:xfrm>
            <a:prstGeom prst="flowChartAlternateProcess">
              <a:avLst/>
            </a:prstGeom>
            <a:solidFill>
              <a:srgbClr val="CC0000">
                <a:alpha val="10196"/>
              </a:srgbClr>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rgbClr val="FF0000"/>
                  </a:solidFill>
                </a:rPr>
                <a:t>腐敗</a:t>
              </a:r>
              <a:r>
                <a:rPr lang="ja-JP" altLang="en-US" sz="2400" b="1" dirty="0">
                  <a:solidFill>
                    <a:srgbClr val="FF0000"/>
                  </a:solidFill>
                </a:rPr>
                <a:t>（モノの状態）</a:t>
              </a:r>
            </a:p>
          </p:txBody>
        </p:sp>
        <p:sp>
          <p:nvSpPr>
            <p:cNvPr id="36" name="AutoShape 21"/>
            <p:cNvSpPr>
              <a:spLocks noChangeArrowheads="1"/>
            </p:cNvSpPr>
            <p:nvPr/>
          </p:nvSpPr>
          <p:spPr bwMode="auto">
            <a:xfrm>
              <a:off x="938130" y="2132920"/>
              <a:ext cx="2713441" cy="576000"/>
            </a:xfrm>
            <a:prstGeom prst="flowChartAlternateProcess">
              <a:avLst/>
            </a:prstGeom>
            <a:noFill/>
            <a:ln w="38100">
              <a:solidFill>
                <a:srgbClr val="CC0000"/>
              </a:solidFill>
              <a:miter lim="800000"/>
              <a:headEnd/>
              <a:tailEnd/>
            </a:ln>
            <a:effectLst/>
            <a:extLst>
              <a:ext uri="{909E8E84-426E-40DD-AFC4-6F175D3DCCD1}">
                <a14:hiddenFill xmlns:a14="http://schemas.microsoft.com/office/drawing/2010/main">
                  <a:solidFill>
                    <a:srgbClr val="9933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FF0000"/>
                  </a:solidFill>
                </a:rPr>
                <a:t>臭いがする</a:t>
              </a:r>
            </a:p>
          </p:txBody>
        </p:sp>
        <p:sp>
          <p:nvSpPr>
            <p:cNvPr id="37" name="AutoShape 22"/>
            <p:cNvSpPr>
              <a:spLocks noChangeArrowheads="1"/>
            </p:cNvSpPr>
            <p:nvPr/>
          </p:nvSpPr>
          <p:spPr bwMode="auto">
            <a:xfrm>
              <a:off x="938130" y="2853000"/>
              <a:ext cx="2713441" cy="576000"/>
            </a:xfrm>
            <a:prstGeom prst="flowChartAlternateProcess">
              <a:avLst/>
            </a:prstGeom>
            <a:noFill/>
            <a:ln w="38100">
              <a:solidFill>
                <a:srgbClr val="CC0000"/>
              </a:solidFill>
              <a:miter lim="800000"/>
              <a:headEnd/>
              <a:tailEnd/>
            </a:ln>
            <a:effectLst/>
            <a:extLst>
              <a:ext uri="{909E8E84-426E-40DD-AFC4-6F175D3DCCD1}">
                <a14:hiddenFill xmlns:a14="http://schemas.microsoft.com/office/drawing/2010/main">
                  <a:solidFill>
                    <a:srgbClr val="9933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FF0000"/>
                  </a:solidFill>
                </a:rPr>
                <a:t>酸っぱくなる</a:t>
              </a:r>
            </a:p>
          </p:txBody>
        </p:sp>
        <p:sp>
          <p:nvSpPr>
            <p:cNvPr id="38" name="AutoShape 23"/>
            <p:cNvSpPr>
              <a:spLocks noChangeArrowheads="1"/>
            </p:cNvSpPr>
            <p:nvPr/>
          </p:nvSpPr>
          <p:spPr bwMode="auto">
            <a:xfrm>
              <a:off x="938130" y="3573080"/>
              <a:ext cx="2713441" cy="576000"/>
            </a:xfrm>
            <a:prstGeom prst="flowChartAlternateProcess">
              <a:avLst/>
            </a:prstGeom>
            <a:solidFill>
              <a:schemeClr val="bg1">
                <a:alpha val="65097"/>
              </a:schemeClr>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FF0000"/>
                  </a:solidFill>
                </a:rPr>
                <a:t>変色する</a:t>
              </a:r>
            </a:p>
          </p:txBody>
        </p:sp>
        <p:sp>
          <p:nvSpPr>
            <p:cNvPr id="39" name="AutoShape 29"/>
            <p:cNvSpPr>
              <a:spLocks noChangeArrowheads="1"/>
            </p:cNvSpPr>
            <p:nvPr/>
          </p:nvSpPr>
          <p:spPr bwMode="auto">
            <a:xfrm>
              <a:off x="938130" y="4976018"/>
              <a:ext cx="2715151" cy="757238"/>
            </a:xfrm>
            <a:prstGeom prst="flowChartAlternateProcess">
              <a:avLst/>
            </a:prstGeom>
            <a:solidFill>
              <a:schemeClr val="bg1">
                <a:alpha val="65097"/>
              </a:schemeClr>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FF0000"/>
                  </a:solidFill>
                </a:rPr>
                <a:t>ネト・軟化などの</a:t>
              </a:r>
            </a:p>
            <a:p>
              <a:pPr eaLnBrk="1" hangingPunct="1">
                <a:spcBef>
                  <a:spcPct val="0"/>
                </a:spcBef>
                <a:buFontTx/>
                <a:buNone/>
              </a:pPr>
              <a:r>
                <a:rPr lang="ja-JP" altLang="en-US" sz="2400" b="1" dirty="0">
                  <a:solidFill>
                    <a:srgbClr val="FF0000"/>
                  </a:solidFill>
                </a:rPr>
                <a:t>物性変化</a:t>
              </a:r>
            </a:p>
          </p:txBody>
        </p:sp>
        <p:sp>
          <p:nvSpPr>
            <p:cNvPr id="40" name="AutoShape 30"/>
            <p:cNvSpPr>
              <a:spLocks noChangeArrowheads="1"/>
            </p:cNvSpPr>
            <p:nvPr/>
          </p:nvSpPr>
          <p:spPr bwMode="auto">
            <a:xfrm>
              <a:off x="938130" y="4293160"/>
              <a:ext cx="2713441" cy="576000"/>
            </a:xfrm>
            <a:prstGeom prst="flowChartAlternateProcess">
              <a:avLst/>
            </a:prstGeom>
            <a:solidFill>
              <a:schemeClr val="bg1">
                <a:alpha val="65097"/>
              </a:schemeClr>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FF0000"/>
                  </a:solidFill>
                </a:rPr>
                <a:t>膨張する</a:t>
              </a:r>
            </a:p>
          </p:txBody>
        </p:sp>
        <p:grpSp>
          <p:nvGrpSpPr>
            <p:cNvPr id="41" name="Group 40"/>
            <p:cNvGrpSpPr>
              <a:grpSpLocks/>
            </p:cNvGrpSpPr>
            <p:nvPr/>
          </p:nvGrpSpPr>
          <p:grpSpPr bwMode="auto">
            <a:xfrm>
              <a:off x="589333" y="1904362"/>
              <a:ext cx="348798" cy="3473451"/>
              <a:chOff x="453" y="1162"/>
              <a:chExt cx="204" cy="2188"/>
            </a:xfrm>
          </p:grpSpPr>
          <p:grpSp>
            <p:nvGrpSpPr>
              <p:cNvPr id="42" name="Group 33"/>
              <p:cNvGrpSpPr>
                <a:grpSpLocks/>
              </p:cNvGrpSpPr>
              <p:nvPr/>
            </p:nvGrpSpPr>
            <p:grpSpPr bwMode="auto">
              <a:xfrm>
                <a:off x="453" y="1162"/>
                <a:ext cx="204" cy="2188"/>
                <a:chOff x="453" y="1162"/>
                <a:chExt cx="204" cy="2188"/>
              </a:xfrm>
            </p:grpSpPr>
            <p:sp>
              <p:nvSpPr>
                <p:cNvPr id="44" name="Line 25"/>
                <p:cNvSpPr>
                  <a:spLocks noChangeShapeType="1"/>
                </p:cNvSpPr>
                <p:nvPr/>
              </p:nvSpPr>
              <p:spPr bwMode="auto">
                <a:xfrm flipH="1">
                  <a:off x="453" y="1162"/>
                  <a:ext cx="0" cy="2188"/>
                </a:xfrm>
                <a:prstGeom prst="line">
                  <a:avLst/>
                </a:prstGeom>
                <a:ln w="28575">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45" name="Line 26"/>
                <p:cNvSpPr>
                  <a:spLocks noChangeShapeType="1"/>
                </p:cNvSpPr>
                <p:nvPr/>
              </p:nvSpPr>
              <p:spPr bwMode="auto">
                <a:xfrm>
                  <a:off x="453" y="1480"/>
                  <a:ext cx="204" cy="0"/>
                </a:xfrm>
                <a:prstGeom prst="line">
                  <a:avLst/>
                </a:prstGeom>
                <a:ln w="28575">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46" name="Line 27"/>
                <p:cNvSpPr>
                  <a:spLocks noChangeShapeType="1"/>
                </p:cNvSpPr>
                <p:nvPr/>
              </p:nvSpPr>
              <p:spPr bwMode="auto">
                <a:xfrm>
                  <a:off x="453" y="1941"/>
                  <a:ext cx="204" cy="0"/>
                </a:xfrm>
                <a:prstGeom prst="line">
                  <a:avLst/>
                </a:prstGeom>
                <a:ln w="28575">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47" name="Line 28"/>
                <p:cNvSpPr>
                  <a:spLocks noChangeShapeType="1"/>
                </p:cNvSpPr>
                <p:nvPr/>
              </p:nvSpPr>
              <p:spPr bwMode="auto">
                <a:xfrm>
                  <a:off x="453" y="2387"/>
                  <a:ext cx="204" cy="0"/>
                </a:xfrm>
                <a:prstGeom prst="line">
                  <a:avLst/>
                </a:prstGeom>
                <a:ln w="28575">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sp>
              <p:nvSpPr>
                <p:cNvPr id="48" name="Line 31"/>
                <p:cNvSpPr>
                  <a:spLocks noChangeShapeType="1"/>
                </p:cNvSpPr>
                <p:nvPr/>
              </p:nvSpPr>
              <p:spPr bwMode="auto">
                <a:xfrm>
                  <a:off x="453" y="2848"/>
                  <a:ext cx="204" cy="0"/>
                </a:xfrm>
                <a:prstGeom prst="line">
                  <a:avLst/>
                </a:prstGeom>
                <a:ln w="28575">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grpSp>
          <p:sp>
            <p:nvSpPr>
              <p:cNvPr id="43" name="Line 32"/>
              <p:cNvSpPr>
                <a:spLocks noChangeShapeType="1"/>
              </p:cNvSpPr>
              <p:nvPr/>
            </p:nvSpPr>
            <p:spPr bwMode="auto">
              <a:xfrm>
                <a:off x="453" y="3347"/>
                <a:ext cx="204" cy="0"/>
              </a:xfrm>
              <a:prstGeom prst="line">
                <a:avLst/>
              </a:prstGeom>
              <a:ln w="28575">
                <a:headEnd/>
                <a:tailEnd/>
              </a:ln>
            </p:spPr>
            <p:style>
              <a:lnRef idx="2">
                <a:schemeClr val="accent2"/>
              </a:lnRef>
              <a:fillRef idx="0">
                <a:schemeClr val="accent2"/>
              </a:fillRef>
              <a:effectRef idx="1">
                <a:schemeClr val="accent2"/>
              </a:effectRef>
              <a:fontRef idx="minor">
                <a:schemeClr val="tx1"/>
              </a:fontRef>
            </p:style>
            <p:txBody>
              <a:bodyPr/>
              <a:lstStyle/>
              <a:p>
                <a:endParaRPr lang="ja-JP" altLang="en-US"/>
              </a:p>
            </p:txBody>
          </p:sp>
        </p:grpSp>
      </p:grpSp>
      <p:sp>
        <p:nvSpPr>
          <p:cNvPr id="4" name="テキスト ボックス 3"/>
          <p:cNvSpPr txBox="1"/>
          <p:nvPr/>
        </p:nvSpPr>
        <p:spPr>
          <a:xfrm>
            <a:off x="426259" y="5884530"/>
            <a:ext cx="3497669" cy="784830"/>
          </a:xfrm>
          <a:prstGeom prst="rect">
            <a:avLst/>
          </a:prstGeom>
          <a:noFill/>
        </p:spPr>
        <p:txBody>
          <a:bodyPr wrap="square" rtlCol="0">
            <a:spAutoFit/>
          </a:bodyPr>
          <a:lstStyle/>
          <a:p>
            <a:pPr>
              <a:lnSpc>
                <a:spcPts val="2700"/>
              </a:lnSpc>
            </a:pPr>
            <a:r>
              <a:rPr lang="ja-JP" altLang="en-US" b="1" dirty="0">
                <a:latin typeface="+mn-ea"/>
              </a:rPr>
              <a:t>普通は</a:t>
            </a:r>
            <a:r>
              <a:rPr lang="en-US" altLang="ja-JP" b="1" dirty="0">
                <a:latin typeface="+mn-ea"/>
              </a:rPr>
              <a:t>10</a:t>
            </a:r>
            <a:r>
              <a:rPr lang="en-US" altLang="ja-JP" b="1" baseline="30000" dirty="0">
                <a:latin typeface="+mn-ea"/>
              </a:rPr>
              <a:t>7</a:t>
            </a:r>
            <a:r>
              <a:rPr lang="ja-JP" altLang="en-US" b="1" baseline="30000" dirty="0">
                <a:latin typeface="+mn-ea"/>
              </a:rPr>
              <a:t>～</a:t>
            </a:r>
            <a:r>
              <a:rPr lang="en-US" altLang="ja-JP" b="1" baseline="30000" dirty="0">
                <a:latin typeface="+mn-ea"/>
              </a:rPr>
              <a:t>8</a:t>
            </a:r>
            <a:r>
              <a:rPr lang="en-US" altLang="ja-JP" b="1" dirty="0">
                <a:latin typeface="+mn-ea"/>
              </a:rPr>
              <a:t>/g</a:t>
            </a:r>
            <a:r>
              <a:rPr lang="ja-JP" altLang="en-US" b="1" dirty="0">
                <a:latin typeface="+mn-ea"/>
              </a:rPr>
              <a:t>程度の菌数が必要</a:t>
            </a:r>
            <a:endParaRPr lang="en-US" altLang="ja-JP" b="1" dirty="0">
              <a:latin typeface="+mn-ea"/>
            </a:endParaRPr>
          </a:p>
          <a:p>
            <a:pPr>
              <a:lnSpc>
                <a:spcPts val="2700"/>
              </a:lnSpc>
            </a:pPr>
            <a:r>
              <a:rPr kumimoji="1" lang="ja-JP" altLang="en-US" b="1" dirty="0">
                <a:latin typeface="+mn-ea"/>
              </a:rPr>
              <a:t>（菌種による）</a:t>
            </a:r>
          </a:p>
        </p:txBody>
      </p:sp>
      <p:sp>
        <p:nvSpPr>
          <p:cNvPr id="65" name="AutoShape 26"/>
          <p:cNvSpPr>
            <a:spLocks noChangeArrowheads="1"/>
          </p:cNvSpPr>
          <p:nvPr/>
        </p:nvSpPr>
        <p:spPr bwMode="auto">
          <a:xfrm>
            <a:off x="4025619" y="1112199"/>
            <a:ext cx="2974995" cy="786062"/>
          </a:xfrm>
          <a:prstGeom prst="flowChartAlternateProcess">
            <a:avLst/>
          </a:prstGeom>
          <a:solidFill>
            <a:srgbClr val="333399">
              <a:alpha val="20000"/>
            </a:srgbClr>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b="1" dirty="0">
                <a:solidFill>
                  <a:schemeClr val="tx2">
                    <a:lumMod val="50000"/>
                  </a:schemeClr>
                </a:solidFill>
              </a:rPr>
              <a:t>食中毒</a:t>
            </a:r>
            <a:r>
              <a:rPr lang="ja-JP" altLang="en-US" sz="2400" b="1" dirty="0">
                <a:solidFill>
                  <a:schemeClr val="tx2">
                    <a:lumMod val="50000"/>
                  </a:schemeClr>
                </a:solidFill>
              </a:rPr>
              <a:t>（病気</a:t>
            </a:r>
            <a:r>
              <a:rPr lang="ja-JP" altLang="en-US" sz="2400" b="1" dirty="0">
                <a:solidFill>
                  <a:srgbClr val="336600"/>
                </a:solidFill>
              </a:rPr>
              <a:t>）</a:t>
            </a:r>
          </a:p>
        </p:txBody>
      </p:sp>
      <p:sp>
        <p:nvSpPr>
          <p:cNvPr id="66" name="AutoShape 27"/>
          <p:cNvSpPr>
            <a:spLocks noChangeArrowheads="1"/>
          </p:cNvSpPr>
          <p:nvPr/>
        </p:nvSpPr>
        <p:spPr bwMode="auto">
          <a:xfrm>
            <a:off x="4827808" y="1969149"/>
            <a:ext cx="3050674" cy="715175"/>
          </a:xfrm>
          <a:prstGeom prst="flowChartAlternateProcess">
            <a:avLst/>
          </a:prstGeom>
          <a:noFill/>
          <a:ln>
            <a:noFill/>
          </a:ln>
          <a:effectLst/>
          <a:extLst>
            <a:ext uri="{909E8E84-426E-40DD-AFC4-6F175D3DCCD1}">
              <a14:hiddenFill xmlns:a14="http://schemas.microsoft.com/office/drawing/2010/main">
                <a:solidFill>
                  <a:srgbClr val="800000">
                    <a:alpha val="65097"/>
                  </a:srgbClr>
                </a:solidFill>
              </a14:hiddenFill>
            </a:ext>
            <a:ext uri="{91240B29-F687-4F45-9708-019B960494DF}">
              <a14:hiddenLine xmlns:a14="http://schemas.microsoft.com/office/drawing/2010/main" w="381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chemeClr val="tx2">
                    <a:lumMod val="50000"/>
                  </a:schemeClr>
                </a:solidFill>
                <a:latin typeface="Times New Roman" pitchFamily="18" charset="0"/>
              </a:rPr>
              <a:t>食品の見た目は</a:t>
            </a:r>
          </a:p>
          <a:p>
            <a:pPr eaLnBrk="1" hangingPunct="1">
              <a:spcBef>
                <a:spcPct val="0"/>
              </a:spcBef>
              <a:buFontTx/>
              <a:buNone/>
            </a:pPr>
            <a:r>
              <a:rPr lang="ja-JP" altLang="en-US" sz="2400" b="1" dirty="0">
                <a:solidFill>
                  <a:schemeClr val="tx2">
                    <a:lumMod val="50000"/>
                  </a:schemeClr>
                </a:solidFill>
                <a:latin typeface="Times New Roman" pitchFamily="18" charset="0"/>
              </a:rPr>
              <a:t>普通と変わらない</a:t>
            </a:r>
          </a:p>
        </p:txBody>
      </p:sp>
      <p:sp>
        <p:nvSpPr>
          <p:cNvPr id="67" name="AutoShape 28"/>
          <p:cNvSpPr>
            <a:spLocks noChangeArrowheads="1"/>
          </p:cNvSpPr>
          <p:nvPr/>
        </p:nvSpPr>
        <p:spPr bwMode="auto">
          <a:xfrm>
            <a:off x="4636090" y="2862330"/>
            <a:ext cx="2737870" cy="606481"/>
          </a:xfrm>
          <a:prstGeom prst="flowChartAlternateProcess">
            <a:avLst/>
          </a:prstGeom>
          <a:noFill/>
          <a:ln w="38100">
            <a:solidFill>
              <a:srgbClr val="000099"/>
            </a:solidFill>
            <a:miter lim="800000"/>
            <a:headEnd/>
            <a:tailEnd/>
          </a:ln>
          <a:effectLst/>
          <a:extLst>
            <a:ext uri="{909E8E84-426E-40DD-AFC4-6F175D3DCCD1}">
              <a14:hiddenFill xmlns:a14="http://schemas.microsoft.com/office/drawing/2010/main">
                <a:solidFill>
                  <a:srgbClr val="8000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200" b="1" dirty="0">
                <a:solidFill>
                  <a:schemeClr val="tx2">
                    <a:lumMod val="50000"/>
                  </a:schemeClr>
                </a:solidFill>
              </a:rPr>
              <a:t>細菌によるもの</a:t>
            </a:r>
          </a:p>
        </p:txBody>
      </p:sp>
      <p:sp>
        <p:nvSpPr>
          <p:cNvPr id="68" name="AutoShape 29"/>
          <p:cNvSpPr>
            <a:spLocks noChangeArrowheads="1"/>
          </p:cNvSpPr>
          <p:nvPr/>
        </p:nvSpPr>
        <p:spPr bwMode="auto">
          <a:xfrm>
            <a:off x="4636090" y="3577505"/>
            <a:ext cx="2737870" cy="606481"/>
          </a:xfrm>
          <a:prstGeom prst="flowChartAlternateProcess">
            <a:avLst/>
          </a:prstGeom>
          <a:noFill/>
          <a:ln w="38100">
            <a:solidFill>
              <a:srgbClr val="000099"/>
            </a:solidFill>
            <a:miter lim="800000"/>
            <a:headEnd/>
            <a:tailEnd/>
          </a:ln>
          <a:effectLst/>
          <a:extLst>
            <a:ext uri="{909E8E84-426E-40DD-AFC4-6F175D3DCCD1}">
              <a14:hiddenFill xmlns:a14="http://schemas.microsoft.com/office/drawing/2010/main">
                <a:solidFill>
                  <a:srgbClr val="8000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200" b="1" dirty="0">
                <a:solidFill>
                  <a:schemeClr val="tx2">
                    <a:lumMod val="50000"/>
                  </a:schemeClr>
                </a:solidFill>
              </a:rPr>
              <a:t>ウイルスによるもの</a:t>
            </a:r>
          </a:p>
        </p:txBody>
      </p:sp>
      <p:sp>
        <p:nvSpPr>
          <p:cNvPr id="69" name="AutoShape 30"/>
          <p:cNvSpPr>
            <a:spLocks noChangeArrowheads="1"/>
          </p:cNvSpPr>
          <p:nvPr/>
        </p:nvSpPr>
        <p:spPr bwMode="auto">
          <a:xfrm>
            <a:off x="4636090" y="4292681"/>
            <a:ext cx="2240166" cy="527920"/>
          </a:xfrm>
          <a:prstGeom prst="flowChartAlternateProcess">
            <a:avLst/>
          </a:prstGeom>
          <a:noFill/>
          <a:ln w="38100">
            <a:solidFill>
              <a:srgbClr val="000099"/>
            </a:solidFill>
            <a:miter lim="800000"/>
            <a:headEnd/>
            <a:tailEnd/>
          </a:ln>
          <a:effectLst/>
          <a:extLst>
            <a:ext uri="{909E8E84-426E-40DD-AFC4-6F175D3DCCD1}">
              <a14:hiddenFill xmlns:a14="http://schemas.microsoft.com/office/drawing/2010/main">
                <a:solidFill>
                  <a:srgbClr val="8000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b="1" dirty="0">
                <a:solidFill>
                  <a:schemeClr val="tx2">
                    <a:lumMod val="60000"/>
                    <a:lumOff val="40000"/>
                  </a:schemeClr>
                </a:solidFill>
              </a:rPr>
              <a:t>化学物質によるもの</a:t>
            </a:r>
          </a:p>
        </p:txBody>
      </p:sp>
      <p:sp>
        <p:nvSpPr>
          <p:cNvPr id="70" name="AutoShape 31"/>
          <p:cNvSpPr>
            <a:spLocks noChangeArrowheads="1"/>
          </p:cNvSpPr>
          <p:nvPr/>
        </p:nvSpPr>
        <p:spPr bwMode="auto">
          <a:xfrm>
            <a:off x="4646181" y="4951689"/>
            <a:ext cx="2230075" cy="510952"/>
          </a:xfrm>
          <a:prstGeom prst="flowChartAlternateProcess">
            <a:avLst/>
          </a:prstGeom>
          <a:noFill/>
          <a:ln w="38100">
            <a:solidFill>
              <a:srgbClr val="000099"/>
            </a:solidFill>
            <a:miter lim="800000"/>
            <a:headEnd/>
            <a:tailEnd/>
          </a:ln>
          <a:effectLst/>
          <a:extLst>
            <a:ext uri="{909E8E84-426E-40DD-AFC4-6F175D3DCCD1}">
              <a14:hiddenFill xmlns:a14="http://schemas.microsoft.com/office/drawing/2010/main">
                <a:solidFill>
                  <a:srgbClr val="8000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b="1" dirty="0">
                <a:solidFill>
                  <a:schemeClr val="tx2">
                    <a:lumMod val="60000"/>
                    <a:lumOff val="40000"/>
                  </a:schemeClr>
                </a:solidFill>
              </a:rPr>
              <a:t>自然毒によるもの</a:t>
            </a:r>
          </a:p>
        </p:txBody>
      </p:sp>
      <p:sp>
        <p:nvSpPr>
          <p:cNvPr id="77" name="テキスト ボックス 76"/>
          <p:cNvSpPr txBox="1"/>
          <p:nvPr/>
        </p:nvSpPr>
        <p:spPr>
          <a:xfrm>
            <a:off x="7761486" y="1825963"/>
            <a:ext cx="1476739" cy="2195922"/>
          </a:xfrm>
          <a:prstGeom prst="rect">
            <a:avLst/>
          </a:prstGeom>
          <a:noFill/>
        </p:spPr>
        <p:txBody>
          <a:bodyPr wrap="square" rtlCol="0">
            <a:spAutoFit/>
          </a:bodyPr>
          <a:lstStyle/>
          <a:p>
            <a:pPr>
              <a:lnSpc>
                <a:spcPts val="2800"/>
              </a:lnSpc>
            </a:pPr>
            <a:r>
              <a:rPr lang="ja-JP" altLang="en-US" b="1" dirty="0">
                <a:latin typeface="+mn-ea"/>
              </a:rPr>
              <a:t>感染型の場合　少ない「菌」数＝約</a:t>
            </a:r>
            <a:r>
              <a:rPr lang="en-US" altLang="ja-JP" b="1" dirty="0">
                <a:latin typeface="+mn-ea"/>
              </a:rPr>
              <a:t>10</a:t>
            </a:r>
            <a:r>
              <a:rPr lang="en-US" altLang="ja-JP" b="1" baseline="30000" dirty="0">
                <a:latin typeface="+mn-ea"/>
              </a:rPr>
              <a:t>2</a:t>
            </a:r>
            <a:r>
              <a:rPr lang="en-US" altLang="ja-JP" b="1" dirty="0">
                <a:latin typeface="+mn-ea"/>
              </a:rPr>
              <a:t>/</a:t>
            </a:r>
            <a:r>
              <a:rPr lang="ja-JP" altLang="en-US" b="1" dirty="0">
                <a:latin typeface="+mn-ea"/>
              </a:rPr>
              <a:t>食事）で</a:t>
            </a:r>
            <a:r>
              <a:rPr kumimoji="1" lang="ja-JP" altLang="en-US" b="1" dirty="0">
                <a:latin typeface="+mn-ea"/>
              </a:rPr>
              <a:t>も起きるものもある</a:t>
            </a:r>
          </a:p>
        </p:txBody>
      </p:sp>
      <p:sp>
        <p:nvSpPr>
          <p:cNvPr id="78" name="右中かっこ 77"/>
          <p:cNvSpPr/>
          <p:nvPr/>
        </p:nvSpPr>
        <p:spPr>
          <a:xfrm>
            <a:off x="7554445" y="2860744"/>
            <a:ext cx="218613" cy="1274056"/>
          </a:xfrm>
          <a:prstGeom prst="righ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grpSp>
        <p:nvGrpSpPr>
          <p:cNvPr id="7" name="グループ化 6"/>
          <p:cNvGrpSpPr/>
          <p:nvPr/>
        </p:nvGrpSpPr>
        <p:grpSpPr>
          <a:xfrm>
            <a:off x="4331695" y="1898261"/>
            <a:ext cx="314486" cy="3907003"/>
            <a:chOff x="4331695" y="1898261"/>
            <a:chExt cx="314486" cy="3907003"/>
          </a:xfrm>
          <a:effectLst/>
        </p:grpSpPr>
        <p:sp>
          <p:nvSpPr>
            <p:cNvPr id="72" name="Line 33"/>
            <p:cNvSpPr>
              <a:spLocks noChangeShapeType="1"/>
            </p:cNvSpPr>
            <p:nvPr/>
          </p:nvSpPr>
          <p:spPr bwMode="auto">
            <a:xfrm>
              <a:off x="4331695" y="1898261"/>
              <a:ext cx="0" cy="3907003"/>
            </a:xfrm>
            <a:prstGeom prst="line">
              <a:avLst/>
            </a:prstGeom>
            <a:ln w="28575" cmpd="sng">
              <a:solidFill>
                <a:schemeClr val="accent4"/>
              </a:solidFill>
              <a:prstDash val="solid"/>
              <a:headEnd/>
              <a:tailEnd/>
            </a:ln>
          </p:spPr>
          <p:style>
            <a:lnRef idx="2">
              <a:schemeClr val="accent4"/>
            </a:lnRef>
            <a:fillRef idx="0">
              <a:schemeClr val="accent4"/>
            </a:fillRef>
            <a:effectRef idx="1">
              <a:schemeClr val="accent4"/>
            </a:effectRef>
            <a:fontRef idx="minor">
              <a:schemeClr val="tx1"/>
            </a:fontRef>
          </p:style>
          <p:txBody>
            <a:bodyPr/>
            <a:lstStyle/>
            <a:p>
              <a:endParaRPr lang="ja-JP" altLang="en-US"/>
            </a:p>
          </p:txBody>
        </p:sp>
        <p:sp>
          <p:nvSpPr>
            <p:cNvPr id="73" name="Line 34"/>
            <p:cNvSpPr>
              <a:spLocks noChangeShapeType="1"/>
            </p:cNvSpPr>
            <p:nvPr/>
          </p:nvSpPr>
          <p:spPr bwMode="auto">
            <a:xfrm>
              <a:off x="4331695" y="5193517"/>
              <a:ext cx="304395" cy="0"/>
            </a:xfrm>
            <a:prstGeom prst="line">
              <a:avLst/>
            </a:prstGeom>
            <a:ln w="28575" cmpd="sng">
              <a:solidFill>
                <a:schemeClr val="accent4"/>
              </a:solidFill>
              <a:prstDash val="solid"/>
              <a:headEnd/>
              <a:tailEnd/>
            </a:ln>
          </p:spPr>
          <p:style>
            <a:lnRef idx="2">
              <a:schemeClr val="accent4"/>
            </a:lnRef>
            <a:fillRef idx="0">
              <a:schemeClr val="accent4"/>
            </a:fillRef>
            <a:effectRef idx="1">
              <a:schemeClr val="accent4"/>
            </a:effectRef>
            <a:fontRef idx="minor">
              <a:schemeClr val="tx1"/>
            </a:fontRef>
          </p:style>
          <p:txBody>
            <a:bodyPr/>
            <a:lstStyle/>
            <a:p>
              <a:endParaRPr lang="ja-JP" altLang="en-US"/>
            </a:p>
          </p:txBody>
        </p:sp>
        <p:sp>
          <p:nvSpPr>
            <p:cNvPr id="74" name="Line 35"/>
            <p:cNvSpPr>
              <a:spLocks noChangeShapeType="1"/>
            </p:cNvSpPr>
            <p:nvPr/>
          </p:nvSpPr>
          <p:spPr bwMode="auto">
            <a:xfrm>
              <a:off x="4331695" y="4509120"/>
              <a:ext cx="304395" cy="0"/>
            </a:xfrm>
            <a:prstGeom prst="line">
              <a:avLst/>
            </a:prstGeom>
            <a:ln w="28575" cmpd="sng">
              <a:solidFill>
                <a:schemeClr val="accent4"/>
              </a:solidFill>
              <a:prstDash val="solid"/>
              <a:headEnd/>
              <a:tailEnd/>
            </a:ln>
          </p:spPr>
          <p:style>
            <a:lnRef idx="2">
              <a:schemeClr val="accent4"/>
            </a:lnRef>
            <a:fillRef idx="0">
              <a:schemeClr val="accent4"/>
            </a:fillRef>
            <a:effectRef idx="1">
              <a:schemeClr val="accent4"/>
            </a:effectRef>
            <a:fontRef idx="minor">
              <a:schemeClr val="tx1"/>
            </a:fontRef>
          </p:style>
          <p:txBody>
            <a:bodyPr/>
            <a:lstStyle/>
            <a:p>
              <a:endParaRPr lang="ja-JP" altLang="en-US"/>
            </a:p>
          </p:txBody>
        </p:sp>
        <p:sp>
          <p:nvSpPr>
            <p:cNvPr id="75" name="Line 36"/>
            <p:cNvSpPr>
              <a:spLocks noChangeShapeType="1"/>
            </p:cNvSpPr>
            <p:nvPr/>
          </p:nvSpPr>
          <p:spPr bwMode="auto">
            <a:xfrm>
              <a:off x="4331695" y="3861048"/>
              <a:ext cx="304395" cy="0"/>
            </a:xfrm>
            <a:prstGeom prst="line">
              <a:avLst/>
            </a:prstGeom>
            <a:ln w="28575" cmpd="sng">
              <a:solidFill>
                <a:schemeClr val="accent4"/>
              </a:solidFill>
              <a:prstDash val="solid"/>
              <a:headEnd/>
              <a:tailEnd/>
            </a:ln>
          </p:spPr>
          <p:style>
            <a:lnRef idx="2">
              <a:schemeClr val="accent4"/>
            </a:lnRef>
            <a:fillRef idx="0">
              <a:schemeClr val="accent4"/>
            </a:fillRef>
            <a:effectRef idx="1">
              <a:schemeClr val="accent4"/>
            </a:effectRef>
            <a:fontRef idx="minor">
              <a:schemeClr val="tx1"/>
            </a:fontRef>
          </p:style>
          <p:txBody>
            <a:bodyPr/>
            <a:lstStyle/>
            <a:p>
              <a:endParaRPr lang="ja-JP" altLang="en-US"/>
            </a:p>
          </p:txBody>
        </p:sp>
        <p:sp>
          <p:nvSpPr>
            <p:cNvPr id="76" name="Line 37"/>
            <p:cNvSpPr>
              <a:spLocks noChangeShapeType="1"/>
            </p:cNvSpPr>
            <p:nvPr/>
          </p:nvSpPr>
          <p:spPr bwMode="auto">
            <a:xfrm>
              <a:off x="4331695" y="3140968"/>
              <a:ext cx="304395" cy="0"/>
            </a:xfrm>
            <a:prstGeom prst="line">
              <a:avLst/>
            </a:prstGeom>
            <a:ln w="28575" cmpd="sng">
              <a:solidFill>
                <a:schemeClr val="accent4"/>
              </a:solidFill>
              <a:prstDash val="solid"/>
              <a:headEnd/>
              <a:tailEnd/>
            </a:ln>
          </p:spPr>
          <p:style>
            <a:lnRef idx="2">
              <a:schemeClr val="accent4"/>
            </a:lnRef>
            <a:fillRef idx="0">
              <a:schemeClr val="accent4"/>
            </a:fillRef>
            <a:effectRef idx="1">
              <a:schemeClr val="accent4"/>
            </a:effectRef>
            <a:fontRef idx="minor">
              <a:schemeClr val="tx1"/>
            </a:fontRef>
          </p:style>
          <p:txBody>
            <a:bodyPr/>
            <a:lstStyle/>
            <a:p>
              <a:endParaRPr lang="ja-JP" altLang="en-US"/>
            </a:p>
          </p:txBody>
        </p:sp>
        <p:sp>
          <p:nvSpPr>
            <p:cNvPr id="81" name="Line 34"/>
            <p:cNvSpPr>
              <a:spLocks noChangeShapeType="1"/>
            </p:cNvSpPr>
            <p:nvPr/>
          </p:nvSpPr>
          <p:spPr bwMode="auto">
            <a:xfrm>
              <a:off x="4341786" y="5781323"/>
              <a:ext cx="304395" cy="0"/>
            </a:xfrm>
            <a:prstGeom prst="line">
              <a:avLst/>
            </a:prstGeom>
            <a:ln w="28575" cmpd="sng">
              <a:solidFill>
                <a:schemeClr val="accent4"/>
              </a:solidFill>
              <a:prstDash val="solid"/>
              <a:headEnd/>
              <a:tailEnd/>
            </a:ln>
          </p:spPr>
          <p:style>
            <a:lnRef idx="2">
              <a:schemeClr val="accent4"/>
            </a:lnRef>
            <a:fillRef idx="0">
              <a:schemeClr val="accent4"/>
            </a:fillRef>
            <a:effectRef idx="1">
              <a:schemeClr val="accent4"/>
            </a:effectRef>
            <a:fontRef idx="minor">
              <a:schemeClr val="tx1"/>
            </a:fontRef>
          </p:style>
          <p:txBody>
            <a:bodyPr/>
            <a:lstStyle/>
            <a:p>
              <a:endParaRPr lang="ja-JP" altLang="en-US"/>
            </a:p>
          </p:txBody>
        </p:sp>
      </p:grpSp>
      <p:sp>
        <p:nvSpPr>
          <p:cNvPr id="82" name="AutoShape 31"/>
          <p:cNvSpPr>
            <a:spLocks noChangeArrowheads="1"/>
          </p:cNvSpPr>
          <p:nvPr/>
        </p:nvSpPr>
        <p:spPr bwMode="auto">
          <a:xfrm>
            <a:off x="4646181" y="5590732"/>
            <a:ext cx="2727779" cy="510952"/>
          </a:xfrm>
          <a:prstGeom prst="flowChartAlternateProcess">
            <a:avLst/>
          </a:prstGeom>
          <a:noFill/>
          <a:ln w="38100">
            <a:solidFill>
              <a:srgbClr val="000099"/>
            </a:solidFill>
            <a:miter lim="800000"/>
            <a:headEnd/>
            <a:tailEnd/>
          </a:ln>
          <a:effectLst/>
          <a:extLst>
            <a:ext uri="{909E8E84-426E-40DD-AFC4-6F175D3DCCD1}">
              <a14:hiddenFill xmlns:a14="http://schemas.microsoft.com/office/drawing/2010/main">
                <a:solidFill>
                  <a:srgbClr val="800000">
                    <a:alpha val="6509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a:solidFill>
                  <a:srgbClr val="00B050"/>
                </a:solidFill>
              </a:rPr>
              <a:t>寄生虫によるもの</a:t>
            </a:r>
          </a:p>
        </p:txBody>
      </p:sp>
      <p:sp>
        <p:nvSpPr>
          <p:cNvPr id="2" name="テキスト ボックス 1">
            <a:extLst>
              <a:ext uri="{FF2B5EF4-FFF2-40B4-BE49-F238E27FC236}">
                <a16:creationId xmlns:a16="http://schemas.microsoft.com/office/drawing/2014/main" id="{FE6E377B-AC74-4D4C-AF9E-99B6491D9CCB}"/>
              </a:ext>
            </a:extLst>
          </p:cNvPr>
          <p:cNvSpPr txBox="1"/>
          <p:nvPr/>
        </p:nvSpPr>
        <p:spPr>
          <a:xfrm>
            <a:off x="6978235" y="4394534"/>
            <a:ext cx="2185214" cy="646331"/>
          </a:xfrm>
          <a:prstGeom prst="rect">
            <a:avLst/>
          </a:prstGeom>
          <a:noFill/>
          <a:ln>
            <a:solidFill>
              <a:srgbClr val="002060"/>
            </a:solidFill>
          </a:ln>
        </p:spPr>
        <p:txBody>
          <a:bodyPr wrap="none" rtlCol="0">
            <a:spAutoFit/>
          </a:bodyPr>
          <a:lstStyle/>
          <a:p>
            <a:r>
              <a:rPr kumimoji="1" lang="ja-JP" altLang="en-US" dirty="0"/>
              <a:t>微生物産生毒素</a:t>
            </a:r>
            <a:endParaRPr kumimoji="1" lang="en-US" altLang="ja-JP" dirty="0"/>
          </a:p>
          <a:p>
            <a:r>
              <a:rPr lang="ja-JP" altLang="en-US" dirty="0"/>
              <a:t>による毒素型食中毒</a:t>
            </a:r>
            <a:endParaRPr kumimoji="1" lang="ja-JP" altLang="en-US" dirty="0"/>
          </a:p>
        </p:txBody>
      </p:sp>
      <p:cxnSp>
        <p:nvCxnSpPr>
          <p:cNvPr id="8" name="直線矢印コネクタ 7">
            <a:extLst>
              <a:ext uri="{FF2B5EF4-FFF2-40B4-BE49-F238E27FC236}">
                <a16:creationId xmlns:a16="http://schemas.microsoft.com/office/drawing/2014/main" id="{1A4CCF83-6C53-47DE-A898-305C8A532368}"/>
              </a:ext>
            </a:extLst>
          </p:cNvPr>
          <p:cNvCxnSpPr/>
          <p:nvPr/>
        </p:nvCxnSpPr>
        <p:spPr>
          <a:xfrm flipH="1" flipV="1">
            <a:off x="7749915" y="4572000"/>
            <a:ext cx="23143" cy="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FBC742E-95A2-40B8-9F4D-0B83D86984B9}"/>
              </a:ext>
            </a:extLst>
          </p:cNvPr>
          <p:cNvCxnSpPr>
            <a:endCxn id="67" idx="3"/>
          </p:cNvCxnSpPr>
          <p:nvPr/>
        </p:nvCxnSpPr>
        <p:spPr>
          <a:xfrm flipH="1" flipV="1">
            <a:off x="7373960" y="3165571"/>
            <a:ext cx="504521" cy="1179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9D1494E3-32C8-430B-9630-B2FF2A47E1F3}"/>
              </a:ext>
            </a:extLst>
          </p:cNvPr>
          <p:cNvCxnSpPr>
            <a:stCxn id="2" idx="1"/>
            <a:endCxn id="69" idx="3"/>
          </p:cNvCxnSpPr>
          <p:nvPr/>
        </p:nvCxnSpPr>
        <p:spPr>
          <a:xfrm flipH="1" flipV="1">
            <a:off x="6876256" y="4556641"/>
            <a:ext cx="101979" cy="1610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0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116632"/>
            <a:ext cx="8229600" cy="634082"/>
          </a:xfrm>
        </p:spPr>
        <p:txBody>
          <a:bodyPr>
            <a:normAutofit/>
          </a:bodyPr>
          <a:lstStyle/>
          <a:p>
            <a:r>
              <a:rPr kumimoji="1" lang="ja-JP" altLang="en-US" dirty="0"/>
              <a:t>国内の食中毒患者数の推移（</a:t>
            </a:r>
            <a:r>
              <a:rPr kumimoji="1" lang="en-US" altLang="ja-JP" dirty="0"/>
              <a:t>H19</a:t>
            </a:r>
            <a:r>
              <a:rPr kumimoji="1" lang="ja-JP" altLang="en-US" dirty="0"/>
              <a:t>～</a:t>
            </a:r>
            <a:r>
              <a:rPr kumimoji="1" lang="en-US" altLang="ja-JP" dirty="0"/>
              <a:t>28</a:t>
            </a:r>
            <a:r>
              <a:rPr kumimoji="1" lang="ja-JP" altLang="en-US" dirty="0"/>
              <a:t>）</a:t>
            </a:r>
          </a:p>
        </p:txBody>
      </p:sp>
      <p:sp>
        <p:nvSpPr>
          <p:cNvPr id="6" name="スライド番号プレースホルダー 5"/>
          <p:cNvSpPr>
            <a:spLocks noGrp="1"/>
          </p:cNvSpPr>
          <p:nvPr>
            <p:ph type="sldNum" sz="quarter" idx="12"/>
          </p:nvPr>
        </p:nvSpPr>
        <p:spPr/>
        <p:txBody>
          <a:bodyPr/>
          <a:lstStyle/>
          <a:p>
            <a:fld id="{D694CD39-2C08-4C1C-A50B-428447B019AF}" type="slidenum">
              <a:rPr kumimoji="1" lang="ja-JP" altLang="en-US" smtClean="0"/>
              <a:t>7</a:t>
            </a:fld>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54748525"/>
              </p:ext>
            </p:extLst>
          </p:nvPr>
        </p:nvGraphicFramePr>
        <p:xfrm>
          <a:off x="107504" y="692696"/>
          <a:ext cx="8928992" cy="586865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5389635" y="3450486"/>
            <a:ext cx="1265090" cy="338554"/>
          </a:xfrm>
          <a:prstGeom prst="rect">
            <a:avLst/>
          </a:prstGeom>
          <a:noFill/>
        </p:spPr>
        <p:txBody>
          <a:bodyPr wrap="none" rtlCol="0">
            <a:spAutoFit/>
          </a:bodyPr>
          <a:lstStyle/>
          <a:p>
            <a:r>
              <a:rPr kumimoji="1" lang="ja-JP" altLang="en-US" sz="1600" b="1" dirty="0">
                <a:solidFill>
                  <a:schemeClr val="accent5">
                    <a:lumMod val="75000"/>
                  </a:schemeClr>
                </a:solidFill>
              </a:rPr>
              <a:t>ノロウイルス</a:t>
            </a:r>
          </a:p>
        </p:txBody>
      </p:sp>
      <p:sp>
        <p:nvSpPr>
          <p:cNvPr id="9" name="テキスト ボックス 8"/>
          <p:cNvSpPr txBox="1"/>
          <p:nvPr/>
        </p:nvSpPr>
        <p:spPr>
          <a:xfrm>
            <a:off x="4146983" y="4890646"/>
            <a:ext cx="2520242" cy="338554"/>
          </a:xfrm>
          <a:prstGeom prst="rect">
            <a:avLst/>
          </a:prstGeom>
          <a:noFill/>
        </p:spPr>
        <p:txBody>
          <a:bodyPr wrap="none" rtlCol="0">
            <a:spAutoFit/>
          </a:bodyPr>
          <a:lstStyle/>
          <a:p>
            <a:r>
              <a:rPr kumimoji="1" lang="ja-JP" altLang="en-US" sz="1050" b="1" dirty="0">
                <a:solidFill>
                  <a:schemeClr val="accent4">
                    <a:lumMod val="75000"/>
                  </a:schemeClr>
                </a:solidFill>
              </a:rPr>
              <a:t>◆</a:t>
            </a:r>
            <a:r>
              <a:rPr kumimoji="1" lang="ja-JP" altLang="en-US" sz="1600" b="1" dirty="0">
                <a:solidFill>
                  <a:schemeClr val="accent4">
                    <a:lumMod val="75000"/>
                  </a:schemeClr>
                </a:solidFill>
              </a:rPr>
              <a:t>ｶﾝﾋﾟﾛﾊﾞｸﾀｰ・ｼﾞｪｼﾞｭﾆ</a:t>
            </a:r>
            <a:r>
              <a:rPr kumimoji="1" lang="en-US" altLang="ja-JP" sz="1600" b="1" dirty="0">
                <a:solidFill>
                  <a:schemeClr val="accent4">
                    <a:lumMod val="75000"/>
                  </a:schemeClr>
                </a:solidFill>
              </a:rPr>
              <a:t>/</a:t>
            </a:r>
            <a:r>
              <a:rPr kumimoji="1" lang="ja-JP" altLang="en-US" sz="1600" b="1" dirty="0">
                <a:solidFill>
                  <a:schemeClr val="accent4">
                    <a:lumMod val="75000"/>
                  </a:schemeClr>
                </a:solidFill>
              </a:rPr>
              <a:t>ｺﾘ</a:t>
            </a:r>
          </a:p>
        </p:txBody>
      </p:sp>
    </p:spTree>
    <p:extLst>
      <p:ext uri="{BB962C8B-B14F-4D97-AF65-F5344CB8AC3E}">
        <p14:creationId xmlns:p14="http://schemas.microsoft.com/office/powerpoint/2010/main" val="353810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961" y="462616"/>
            <a:ext cx="8229600" cy="634082"/>
          </a:xfrm>
        </p:spPr>
        <p:txBody>
          <a:bodyPr>
            <a:normAutofit/>
          </a:bodyPr>
          <a:lstStyle/>
          <a:p>
            <a:r>
              <a:rPr kumimoji="1" lang="ja-JP" altLang="en-US" dirty="0"/>
              <a:t>細菌による食中毒患者の推移（</a:t>
            </a:r>
            <a:r>
              <a:rPr kumimoji="1" lang="en-US" altLang="ja-JP" dirty="0"/>
              <a:t>H19</a:t>
            </a:r>
            <a:r>
              <a:rPr kumimoji="1" lang="ja-JP" altLang="en-US" dirty="0"/>
              <a:t>～</a:t>
            </a:r>
            <a:r>
              <a:rPr kumimoji="1" lang="en-US" altLang="ja-JP" dirty="0"/>
              <a:t>28</a:t>
            </a:r>
            <a:r>
              <a:rPr kumimoji="1" lang="ja-JP" altLang="en-US" dirty="0"/>
              <a:t>）</a:t>
            </a:r>
          </a:p>
        </p:txBody>
      </p:sp>
      <p:sp>
        <p:nvSpPr>
          <p:cNvPr id="6" name="スライド番号プレースホルダー 5"/>
          <p:cNvSpPr>
            <a:spLocks noGrp="1"/>
          </p:cNvSpPr>
          <p:nvPr>
            <p:ph type="sldNum" sz="quarter" idx="12"/>
          </p:nvPr>
        </p:nvSpPr>
        <p:spPr/>
        <p:txBody>
          <a:bodyPr/>
          <a:lstStyle/>
          <a:p>
            <a:fld id="{E3ECDB9F-7D55-4697-BF75-A5547A48FEA3}" type="slidenum">
              <a:rPr kumimoji="1" lang="ja-JP" altLang="en-US" smtClean="0"/>
              <a:t>8</a:t>
            </a:fld>
            <a:endParaRPr kumimoji="1" lang="ja-JP" altLang="en-US"/>
          </a:p>
        </p:txBody>
      </p:sp>
      <p:graphicFrame>
        <p:nvGraphicFramePr>
          <p:cNvPr id="7" name="グラフ 6"/>
          <p:cNvGraphicFramePr>
            <a:graphicFrameLocks/>
          </p:cNvGraphicFramePr>
          <p:nvPr>
            <p:extLst>
              <p:ext uri="{D42A27DB-BD31-4B8C-83A1-F6EECF244321}">
                <p14:modId xmlns:p14="http://schemas.microsoft.com/office/powerpoint/2010/main" val="3868775227"/>
              </p:ext>
            </p:extLst>
          </p:nvPr>
        </p:nvGraphicFramePr>
        <p:xfrm>
          <a:off x="343394" y="1285366"/>
          <a:ext cx="8348167" cy="4752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63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1167617584"/>
              </p:ext>
            </p:extLst>
          </p:nvPr>
        </p:nvGraphicFramePr>
        <p:xfrm>
          <a:off x="0" y="1052736"/>
          <a:ext cx="9072500" cy="534293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467544" y="116632"/>
            <a:ext cx="8229600" cy="634082"/>
          </a:xfrm>
        </p:spPr>
        <p:txBody>
          <a:bodyPr>
            <a:noAutofit/>
          </a:bodyPr>
          <a:lstStyle/>
          <a:p>
            <a:r>
              <a:rPr kumimoji="1" lang="ja-JP" altLang="en-US" sz="3200" dirty="0">
                <a:latin typeface="+mj-ea"/>
              </a:rPr>
              <a:t>平成</a:t>
            </a:r>
            <a:r>
              <a:rPr kumimoji="1" lang="en-US" altLang="ja-JP" sz="3200" dirty="0">
                <a:latin typeface="+mj-ea"/>
              </a:rPr>
              <a:t>29</a:t>
            </a:r>
            <a:r>
              <a:rPr kumimoji="1" lang="ja-JP" altLang="en-US" sz="3200" dirty="0">
                <a:latin typeface="+mj-ea"/>
              </a:rPr>
              <a:t>年度 食中毒事件数と患者数</a:t>
            </a:r>
          </a:p>
        </p:txBody>
      </p:sp>
      <p:sp>
        <p:nvSpPr>
          <p:cNvPr id="4" name="スライド番号プレースホルダー 3"/>
          <p:cNvSpPr>
            <a:spLocks noGrp="1"/>
          </p:cNvSpPr>
          <p:nvPr>
            <p:ph type="sldNum" sz="quarter" idx="11"/>
          </p:nvPr>
        </p:nvSpPr>
        <p:spPr>
          <a:xfrm>
            <a:off x="6732240" y="6521443"/>
            <a:ext cx="2133600" cy="287338"/>
          </a:xfrm>
        </p:spPr>
        <p:txBody>
          <a:bodyPr/>
          <a:lstStyle/>
          <a:p>
            <a:fld id="{88A75A99-2B26-4F41-A1EA-A25E5E52BCDE}" type="slidenum">
              <a:rPr lang="en-US" altLang="ja-JP" smtClean="0">
                <a:solidFill>
                  <a:srgbClr val="000000"/>
                </a:solidFill>
              </a:rPr>
              <a:pPr/>
              <a:t>9</a:t>
            </a:fld>
            <a:endParaRPr lang="en-US" altLang="ja-JP" dirty="0">
              <a:solidFill>
                <a:srgbClr val="000000"/>
              </a:solidFill>
            </a:endParaRPr>
          </a:p>
          <a:p>
            <a:endParaRPr lang="en-US" altLang="ja-JP" sz="1000" dirty="0">
              <a:solidFill>
                <a:srgbClr val="000000"/>
              </a:solidFill>
            </a:endParaRPr>
          </a:p>
        </p:txBody>
      </p:sp>
      <p:sp>
        <p:nvSpPr>
          <p:cNvPr id="10" name="角丸四角形吹き出し 9"/>
          <p:cNvSpPr/>
          <p:nvPr/>
        </p:nvSpPr>
        <p:spPr bwMode="auto">
          <a:xfrm>
            <a:off x="2238028" y="1082800"/>
            <a:ext cx="4248577" cy="376984"/>
          </a:xfrm>
          <a:prstGeom prst="wedgeRoundRectCallout">
            <a:avLst>
              <a:gd name="adj1" fmla="val -35576"/>
              <a:gd name="adj2" fmla="val 19455"/>
              <a:gd name="adj3" fmla="val 16667"/>
            </a:avLst>
          </a:prstGeom>
          <a:solidFill>
            <a:schemeClr val="bg1"/>
          </a:solidFill>
          <a:ln w="25400" cap="flat" cmpd="sng" algn="ctr">
            <a:solidFill>
              <a:schemeClr val="accent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r>
              <a:rPr lang="ja-JP" altLang="en-US" sz="1600" b="1" dirty="0">
                <a:latin typeface="+mj-ea"/>
                <a:ea typeface="+mj-ea"/>
                <a:cs typeface="Meiryo UI" panose="020B0604030504040204" pitchFamily="50" charset="-128"/>
              </a:rPr>
              <a:t>冬場：湿度の低下で、ウイルスの活動が活発に</a:t>
            </a:r>
            <a:endParaRPr lang="en-US" altLang="ja-JP" sz="1600" b="1" dirty="0">
              <a:latin typeface="+mj-ea"/>
              <a:ea typeface="+mj-ea"/>
              <a:cs typeface="Meiryo UI" panose="020B0604030504040204" pitchFamily="50" charset="-128"/>
            </a:endParaRPr>
          </a:p>
        </p:txBody>
      </p:sp>
      <p:cxnSp>
        <p:nvCxnSpPr>
          <p:cNvPr id="11" name="直線矢印コネクタ 10"/>
          <p:cNvCxnSpPr>
            <a:cxnSpLocks/>
            <a:stCxn id="10" idx="1"/>
          </p:cNvCxnSpPr>
          <p:nvPr/>
        </p:nvCxnSpPr>
        <p:spPr bwMode="auto">
          <a:xfrm flipH="1">
            <a:off x="1907704" y="1271292"/>
            <a:ext cx="330324" cy="501524"/>
          </a:xfrm>
          <a:prstGeom prst="straightConnector1">
            <a:avLst/>
          </a:prstGeom>
          <a:solidFill>
            <a:srgbClr val="FFFF99"/>
          </a:solidFill>
          <a:ln w="254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線矢印コネクタ 11"/>
          <p:cNvCxnSpPr>
            <a:cxnSpLocks/>
            <a:stCxn id="10" idx="3"/>
          </p:cNvCxnSpPr>
          <p:nvPr/>
        </p:nvCxnSpPr>
        <p:spPr bwMode="auto">
          <a:xfrm>
            <a:off x="6486605" y="1271292"/>
            <a:ext cx="533667" cy="1905680"/>
          </a:xfrm>
          <a:prstGeom prst="straightConnector1">
            <a:avLst/>
          </a:prstGeom>
          <a:solidFill>
            <a:srgbClr val="FFFF99"/>
          </a:solidFill>
          <a:ln w="254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角丸四角形吹き出し 16"/>
          <p:cNvSpPr/>
          <p:nvPr/>
        </p:nvSpPr>
        <p:spPr bwMode="auto">
          <a:xfrm>
            <a:off x="3168244" y="3176972"/>
            <a:ext cx="3600000" cy="324000"/>
          </a:xfrm>
          <a:prstGeom prst="wedgeRoundRectCallout">
            <a:avLst>
              <a:gd name="adj1" fmla="val -35576"/>
              <a:gd name="adj2" fmla="val 19455"/>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numCol="1" rtlCol="0" anchor="ctr" anchorCtr="0" compatLnSpc="1">
            <a:prstTxWarp prst="textNoShape">
              <a:avLst/>
            </a:prstTxWarp>
            <a:spAutoFit/>
          </a:bodyPr>
          <a:lstStyle/>
          <a:p>
            <a:r>
              <a:rPr lang="ja-JP" altLang="en-US" sz="1600" b="1" dirty="0">
                <a:cs typeface="Meiryo UI" panose="020B0604030504040204" pitchFamily="50" charset="-128"/>
              </a:rPr>
              <a:t>夏場：気温の上昇で細菌の増殖が活発</a:t>
            </a:r>
          </a:p>
        </p:txBody>
      </p:sp>
      <p:sp>
        <p:nvSpPr>
          <p:cNvPr id="7" name="正方形/長方形 6"/>
          <p:cNvSpPr/>
          <p:nvPr/>
        </p:nvSpPr>
        <p:spPr>
          <a:xfrm>
            <a:off x="6408309" y="6241779"/>
            <a:ext cx="2478350" cy="30777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ja-JP" altLang="en-US" sz="1400" dirty="0">
                <a:solidFill>
                  <a:prstClr val="black"/>
                </a:solidFill>
                <a:latin typeface="+mj-ea"/>
                <a:ea typeface="+mj-ea"/>
              </a:rPr>
              <a:t>データ：厚労省集計</a:t>
            </a:r>
          </a:p>
        </p:txBody>
      </p:sp>
      <p:sp>
        <p:nvSpPr>
          <p:cNvPr id="9" name="テキスト ボックス 8"/>
          <p:cNvSpPr txBox="1"/>
          <p:nvPr/>
        </p:nvSpPr>
        <p:spPr>
          <a:xfrm>
            <a:off x="3923928" y="632979"/>
            <a:ext cx="3816424" cy="369332"/>
          </a:xfrm>
          <a:prstGeom prst="rect">
            <a:avLst/>
          </a:prstGeom>
          <a:noFill/>
        </p:spPr>
        <p:txBody>
          <a:bodyPr wrap="square" rtlCol="0">
            <a:spAutoFit/>
          </a:bodyPr>
          <a:lstStyle/>
          <a:p>
            <a:r>
              <a:rPr kumimoji="1" lang="ja-JP" altLang="en-US" dirty="0">
                <a:solidFill>
                  <a:schemeClr val="tx2">
                    <a:lumMod val="50000"/>
                  </a:schemeClr>
                </a:solidFill>
                <a:latin typeface="+mn-ea"/>
                <a:ea typeface="+mn-ea"/>
              </a:rPr>
              <a:t>（事件数：</a:t>
            </a:r>
            <a:r>
              <a:rPr kumimoji="1" lang="en-US" altLang="ja-JP" dirty="0">
                <a:solidFill>
                  <a:schemeClr val="tx2">
                    <a:lumMod val="50000"/>
                  </a:schemeClr>
                </a:solidFill>
                <a:latin typeface="+mn-ea"/>
                <a:ea typeface="+mn-ea"/>
              </a:rPr>
              <a:t>1014</a:t>
            </a:r>
            <a:r>
              <a:rPr kumimoji="1" lang="ja-JP" altLang="en-US" dirty="0">
                <a:solidFill>
                  <a:schemeClr val="tx2">
                    <a:lumMod val="50000"/>
                  </a:schemeClr>
                </a:solidFill>
                <a:latin typeface="+mn-ea"/>
                <a:ea typeface="+mn-ea"/>
              </a:rPr>
              <a:t>件　患者数：</a:t>
            </a:r>
            <a:r>
              <a:rPr kumimoji="1" lang="en-US" altLang="ja-JP" dirty="0">
                <a:solidFill>
                  <a:schemeClr val="tx2">
                    <a:lumMod val="50000"/>
                  </a:schemeClr>
                </a:solidFill>
                <a:latin typeface="+mn-ea"/>
                <a:ea typeface="+mn-ea"/>
              </a:rPr>
              <a:t>16.464</a:t>
            </a:r>
            <a:r>
              <a:rPr kumimoji="1" lang="ja-JP" altLang="en-US" dirty="0">
                <a:solidFill>
                  <a:schemeClr val="tx2">
                    <a:lumMod val="50000"/>
                  </a:schemeClr>
                </a:solidFill>
                <a:latin typeface="+mn-ea"/>
                <a:ea typeface="+mn-ea"/>
              </a:rPr>
              <a:t>名）</a:t>
            </a:r>
          </a:p>
        </p:txBody>
      </p:sp>
      <p:cxnSp>
        <p:nvCxnSpPr>
          <p:cNvPr id="13" name="直線矢印コネクタ 12">
            <a:extLst>
              <a:ext uri="{FF2B5EF4-FFF2-40B4-BE49-F238E27FC236}">
                <a16:creationId xmlns:a16="http://schemas.microsoft.com/office/drawing/2014/main" id="{35B79047-1FC8-4DB4-A157-10476869C2A7}"/>
              </a:ext>
            </a:extLst>
          </p:cNvPr>
          <p:cNvCxnSpPr>
            <a:cxnSpLocks/>
          </p:cNvCxnSpPr>
          <p:nvPr/>
        </p:nvCxnSpPr>
        <p:spPr bwMode="auto">
          <a:xfrm flipH="1">
            <a:off x="3419872" y="3489057"/>
            <a:ext cx="466475" cy="1131556"/>
          </a:xfrm>
          <a:prstGeom prst="straightConnector1">
            <a:avLst/>
          </a:prstGeom>
          <a:solidFill>
            <a:srgbClr val="FFFF99"/>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直線矢印コネクタ 14">
            <a:extLst>
              <a:ext uri="{FF2B5EF4-FFF2-40B4-BE49-F238E27FC236}">
                <a16:creationId xmlns:a16="http://schemas.microsoft.com/office/drawing/2014/main" id="{5EC11821-9031-4D40-BBF0-96798AA41F61}"/>
              </a:ext>
            </a:extLst>
          </p:cNvPr>
          <p:cNvCxnSpPr>
            <a:cxnSpLocks/>
          </p:cNvCxnSpPr>
          <p:nvPr/>
        </p:nvCxnSpPr>
        <p:spPr bwMode="auto">
          <a:xfrm>
            <a:off x="4362316" y="3489057"/>
            <a:ext cx="731742" cy="1181981"/>
          </a:xfrm>
          <a:prstGeom prst="straightConnector1">
            <a:avLst/>
          </a:prstGeom>
          <a:solidFill>
            <a:srgbClr val="FFFF99"/>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169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HGP創英角ｺﾞｼｯｸUB"/>
        <a:cs typeface=""/>
      </a:majorFont>
      <a:minorFont>
        <a:latin typeface="Segoe U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リゾ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none" rtlCol="0">
        <a:spAutoFit/>
      </a:bodyPr>
      <a:lstStyle>
        <a:defPPr>
          <a:defRPr kumimoji="1" dirty="0" smtClean="0">
            <a:latin typeface="HGPｺﾞｼｯｸE" panose="020B0900000000000000" pitchFamily="50" charset="-128"/>
            <a:ea typeface="HGPｺﾞｼｯｸE" panose="020B0900000000000000"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4389</TotalTime>
  <Words>5885</Words>
  <Application>Microsoft Office PowerPoint</Application>
  <PresentationFormat>画面に合わせる (4:3)</PresentationFormat>
  <Paragraphs>927</Paragraphs>
  <Slides>46</Slides>
  <Notes>32</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46</vt:i4>
      </vt:variant>
    </vt:vector>
  </HeadingPairs>
  <TitlesOfParts>
    <vt:vector size="65" baseType="lpstr">
      <vt:lpstr>HGPｺﾞｼｯｸE</vt:lpstr>
      <vt:lpstr>HGP創英角ｺﾞｼｯｸUB</vt:lpstr>
      <vt:lpstr>HG創英角ｺﾞｼｯｸUB</vt:lpstr>
      <vt:lpstr>Meiryo UI</vt:lpstr>
      <vt:lpstr>ＭＳ Ｐゴシック</vt:lpstr>
      <vt:lpstr>Osaka</vt:lpstr>
      <vt:lpstr>Arial</vt:lpstr>
      <vt:lpstr>Calibri</vt:lpstr>
      <vt:lpstr>Century</vt:lpstr>
      <vt:lpstr>Comic Sans MS</vt:lpstr>
      <vt:lpstr>Franklin Gothic Book</vt:lpstr>
      <vt:lpstr>Franklin Gothic Medium</vt:lpstr>
      <vt:lpstr>Segoe UI</vt:lpstr>
      <vt:lpstr>Times New Roman</vt:lpstr>
      <vt:lpstr>Verdana</vt:lpstr>
      <vt:lpstr>Wingdings</vt:lpstr>
      <vt:lpstr>Wingdings 2</vt:lpstr>
      <vt:lpstr>Office ​​テーマ</vt:lpstr>
      <vt:lpstr>1_リゾート</vt:lpstr>
      <vt:lpstr>生物学的危害要因①</vt:lpstr>
      <vt:lpstr>危害要因（ハザード）</vt:lpstr>
      <vt:lpstr>PowerPoint プレゼンテーション</vt:lpstr>
      <vt:lpstr>危害要因と危害 「ハザード」と「リスク」</vt:lpstr>
      <vt:lpstr>食品と微生物との関係</vt:lpstr>
      <vt:lpstr>食中毒と腐敗の違い</vt:lpstr>
      <vt:lpstr>国内の食中毒患者数の推移（H19～28）</vt:lpstr>
      <vt:lpstr>細菌による食中毒患者の推移（H19～28）</vt:lpstr>
      <vt:lpstr>平成29年度 食中毒事件数と患者数</vt:lpstr>
      <vt:lpstr>細菌が増殖する3要素（ウイルスではない）</vt:lpstr>
      <vt:lpstr>細菌の増殖スピード（模式図）</vt:lpstr>
      <vt:lpstr>食中毒の発生機序</vt:lpstr>
      <vt:lpstr>生物学的危害要因抑制の4原則</vt:lpstr>
      <vt:lpstr>生物学的危害要因を抑制するために</vt:lpstr>
      <vt:lpstr>衛生状態を示す指標菌</vt:lpstr>
      <vt:lpstr>規格基準等における 大腸菌群・糞便系大腸菌群・大腸菌(E.coli)の位置付け</vt:lpstr>
      <vt:lpstr>食品における生物学的危害要因制御方法のあらまし</vt:lpstr>
      <vt:lpstr>微生物の最適増殖温度</vt:lpstr>
      <vt:lpstr>バチルス属の温度による増殖の違い</vt:lpstr>
      <vt:lpstr>水分活性と微生物の増殖の関係</vt:lpstr>
      <vt:lpstr>微生物の増殖制御（静菌）</vt:lpstr>
      <vt:lpstr>微生物の制御　（除菌・殺菌）</vt:lpstr>
      <vt:lpstr>PowerPoint プレゼンテーション</vt:lpstr>
      <vt:lpstr>主な食中毒菌について</vt:lpstr>
      <vt:lpstr>食中毒の分類（１）　感染型</vt:lpstr>
      <vt:lpstr>食中毒の分類（２）　毒素型</vt:lpstr>
      <vt:lpstr>毒素型の食中毒の分類</vt:lpstr>
      <vt:lpstr>主な生物学的な危害（病原性微生物の特徴まとめ①）　</vt:lpstr>
      <vt:lpstr>主な生物学的な危害（病原性微生物の特徴まとめ②）　</vt:lpstr>
      <vt:lpstr>PowerPoint プレゼンテーション</vt:lpstr>
      <vt:lpstr>PowerPoint プレゼンテーション</vt:lpstr>
      <vt:lpstr>まとめ</vt:lpstr>
      <vt:lpstr>リスクプロファイル</vt:lpstr>
      <vt:lpstr>①　サルモネラ　</vt:lpstr>
      <vt:lpstr>②　カンピロバクター　</vt:lpstr>
      <vt:lpstr>③　腸炎ビブリオ　</vt:lpstr>
      <vt:lpstr>④　黄色ブドウ球菌　</vt:lpstr>
      <vt:lpstr>⑤　腸管出血性大腸菌　（代表例　O157:H7）　</vt:lpstr>
      <vt:lpstr>⑥　セレウス菌　</vt:lpstr>
      <vt:lpstr>⑦　ウェルシュ菌　</vt:lpstr>
      <vt:lpstr>⑧　ボツリヌス菌　</vt:lpstr>
      <vt:lpstr>⑨　リステリア・モノサイドゲネス　</vt:lpstr>
      <vt:lpstr>⑩　エルシニア・エンテロコリチカ　</vt:lpstr>
      <vt:lpstr>⑪　ノロウイルス　</vt:lpstr>
      <vt:lpstr>⑫　アニサキス（寄生虫）　</vt:lpstr>
      <vt:lpstr>⑬　クドア（寄生虫）　</vt:lpstr>
    </vt:vector>
  </TitlesOfParts>
  <Company>上野製薬株式会社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菌について</dc:title>
  <dc:creator>藤原　宏子</dc:creator>
  <cp:lastModifiedBy>広田 鉄磨</cp:lastModifiedBy>
  <cp:revision>129</cp:revision>
  <cp:lastPrinted>2018-05-11T11:53:00Z</cp:lastPrinted>
  <dcterms:created xsi:type="dcterms:W3CDTF">2017-06-20T03:56:25Z</dcterms:created>
  <dcterms:modified xsi:type="dcterms:W3CDTF">2020-10-25T02:21:03Z</dcterms:modified>
</cp:coreProperties>
</file>