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53" r:id="rId2"/>
    <p:sldId id="268" r:id="rId3"/>
    <p:sldId id="346" r:id="rId4"/>
    <p:sldId id="276" r:id="rId5"/>
    <p:sldId id="327" r:id="rId6"/>
    <p:sldId id="258" r:id="rId7"/>
    <p:sldId id="259" r:id="rId8"/>
    <p:sldId id="269" r:id="rId9"/>
    <p:sldId id="293" r:id="rId10"/>
    <p:sldId id="347" r:id="rId11"/>
    <p:sldId id="279" r:id="rId12"/>
    <p:sldId id="280" r:id="rId13"/>
    <p:sldId id="281" r:id="rId14"/>
    <p:sldId id="377" r:id="rId15"/>
    <p:sldId id="265" r:id="rId16"/>
    <p:sldId id="331" r:id="rId17"/>
    <p:sldId id="332" r:id="rId18"/>
    <p:sldId id="335" r:id="rId19"/>
    <p:sldId id="282" r:id="rId20"/>
    <p:sldId id="333" r:id="rId21"/>
    <p:sldId id="334" r:id="rId22"/>
    <p:sldId id="322" r:id="rId23"/>
    <p:sldId id="348" r:id="rId24"/>
    <p:sldId id="349" r:id="rId25"/>
    <p:sldId id="274" r:id="rId26"/>
    <p:sldId id="297" r:id="rId27"/>
    <p:sldId id="298" r:id="rId28"/>
    <p:sldId id="308" r:id="rId29"/>
    <p:sldId id="309" r:id="rId30"/>
    <p:sldId id="310" r:id="rId31"/>
    <p:sldId id="256" r:id="rId32"/>
    <p:sldId id="260" r:id="rId33"/>
    <p:sldId id="266" r:id="rId34"/>
    <p:sldId id="261" r:id="rId35"/>
    <p:sldId id="267" r:id="rId36"/>
    <p:sldId id="350" r:id="rId37"/>
    <p:sldId id="271" r:id="rId38"/>
    <p:sldId id="300" r:id="rId39"/>
    <p:sldId id="264" r:id="rId40"/>
    <p:sldId id="263" r:id="rId41"/>
    <p:sldId id="351" r:id="rId42"/>
    <p:sldId id="295" r:id="rId43"/>
    <p:sldId id="299" r:id="rId44"/>
    <p:sldId id="352" r:id="rId45"/>
    <p:sldId id="294" r:id="rId46"/>
    <p:sldId id="290" r:id="rId47"/>
    <p:sldId id="292" r:id="rId48"/>
    <p:sldId id="291" r:id="rId49"/>
    <p:sldId id="296" r:id="rId50"/>
  </p:sldIdLst>
  <p:sldSz cx="9144000" cy="6858000" type="screen4x3"/>
  <p:notesSz cx="14295438"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FF"/>
    <a:srgbClr val="CCFFCC"/>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75" autoAdjust="0"/>
  </p:normalViewPr>
  <p:slideViewPr>
    <p:cSldViewPr>
      <p:cViewPr varScale="1">
        <p:scale>
          <a:sx n="72" d="100"/>
          <a:sy n="72" d="100"/>
        </p:scale>
        <p:origin x="1266" y="54"/>
      </p:cViewPr>
      <p:guideLst>
        <p:guide orient="horz" pos="2160"/>
        <p:guide pos="2880"/>
      </p:guideLst>
    </p:cSldViewPr>
  </p:slideViewPr>
  <p:notesTextViewPr>
    <p:cViewPr>
      <p:scale>
        <a:sx n="1" d="1"/>
        <a:sy n="1" d="1"/>
      </p:scale>
      <p:origin x="0" y="0"/>
    </p:cViewPr>
  </p:notesTextViewPr>
  <p:sorterViewPr>
    <p:cViewPr>
      <p:scale>
        <a:sx n="140" d="100"/>
        <a:sy n="140" d="100"/>
      </p:scale>
      <p:origin x="0" y="96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6194691" cy="493315"/>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8097440" y="0"/>
            <a:ext cx="6194691" cy="493315"/>
          </a:xfrm>
          <a:prstGeom prst="rect">
            <a:avLst/>
          </a:prstGeom>
        </p:spPr>
        <p:txBody>
          <a:bodyPr vert="horz" lIns="133073" tIns="66536" rIns="133073" bIns="66536" rtlCol="0"/>
          <a:lstStyle>
            <a:lvl1pPr algn="r">
              <a:defRPr sz="1700"/>
            </a:lvl1pPr>
          </a:lstStyle>
          <a:p>
            <a:fld id="{FFD9B2AC-69E3-4520-A58E-D0586FA87525}" type="datetimeFigureOut">
              <a:rPr kumimoji="1" lang="ja-JP" altLang="en-US" smtClean="0"/>
              <a:t>2021/5/13</a:t>
            </a:fld>
            <a:endParaRPr kumimoji="1" lang="ja-JP" altLang="en-US"/>
          </a:p>
        </p:txBody>
      </p:sp>
      <p:sp>
        <p:nvSpPr>
          <p:cNvPr id="4" name="フッター プレースホルダー 3"/>
          <p:cNvSpPr>
            <a:spLocks noGrp="1"/>
          </p:cNvSpPr>
          <p:nvPr>
            <p:ph type="ftr" sz="quarter" idx="2"/>
          </p:nvPr>
        </p:nvSpPr>
        <p:spPr>
          <a:xfrm>
            <a:off x="2" y="9371285"/>
            <a:ext cx="6194691" cy="493315"/>
          </a:xfrm>
          <a:prstGeom prst="rect">
            <a:avLst/>
          </a:prstGeom>
        </p:spPr>
        <p:txBody>
          <a:bodyPr vert="horz" lIns="133073" tIns="66536" rIns="133073" bIns="66536"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8097440" y="9371285"/>
            <a:ext cx="6194691" cy="493315"/>
          </a:xfrm>
          <a:prstGeom prst="rect">
            <a:avLst/>
          </a:prstGeom>
        </p:spPr>
        <p:txBody>
          <a:bodyPr vert="horz" lIns="133073" tIns="66536" rIns="133073" bIns="66536" rtlCol="0" anchor="b"/>
          <a:lstStyle>
            <a:lvl1pPr algn="r">
              <a:defRPr sz="1700"/>
            </a:lvl1pPr>
          </a:lstStyle>
          <a:p>
            <a:fld id="{4D8F9BAD-2C38-492C-8100-63498B8B7B1C}" type="slidenum">
              <a:rPr kumimoji="1" lang="ja-JP" altLang="en-US" smtClean="0"/>
              <a:t>‹#›</a:t>
            </a:fld>
            <a:endParaRPr kumimoji="1" lang="ja-JP" altLang="en-US"/>
          </a:p>
        </p:txBody>
      </p:sp>
    </p:spTree>
    <p:extLst>
      <p:ext uri="{BB962C8B-B14F-4D97-AF65-F5344CB8AC3E}">
        <p14:creationId xmlns:p14="http://schemas.microsoft.com/office/powerpoint/2010/main" val="1732012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6195925" cy="493712"/>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idx="1"/>
          </p:nvPr>
        </p:nvSpPr>
        <p:spPr>
          <a:xfrm>
            <a:off x="8096144" y="2"/>
            <a:ext cx="6195924" cy="493712"/>
          </a:xfrm>
          <a:prstGeom prst="rect">
            <a:avLst/>
          </a:prstGeom>
        </p:spPr>
        <p:txBody>
          <a:bodyPr vert="horz" lIns="133073" tIns="66536" rIns="133073" bIns="66536" rtlCol="0"/>
          <a:lstStyle>
            <a:lvl1pPr algn="r">
              <a:defRPr sz="1700"/>
            </a:lvl1pPr>
          </a:lstStyle>
          <a:p>
            <a:fld id="{655D4AE5-E41C-4833-BAA2-3519A13A4831}" type="datetimeFigureOut">
              <a:rPr kumimoji="1" lang="ja-JP" altLang="en-US" smtClean="0"/>
              <a:t>2021/5/13</a:t>
            </a:fld>
            <a:endParaRPr kumimoji="1" lang="ja-JP" altLang="en-US"/>
          </a:p>
        </p:txBody>
      </p:sp>
      <p:sp>
        <p:nvSpPr>
          <p:cNvPr id="4" name="スライド イメージ プレースホルダー 3"/>
          <p:cNvSpPr>
            <a:spLocks noGrp="1" noRot="1" noChangeAspect="1"/>
          </p:cNvSpPr>
          <p:nvPr>
            <p:ph type="sldImg" idx="2"/>
          </p:nvPr>
        </p:nvSpPr>
        <p:spPr>
          <a:xfrm>
            <a:off x="4679950" y="739775"/>
            <a:ext cx="4935538" cy="3702050"/>
          </a:xfrm>
          <a:prstGeom prst="rect">
            <a:avLst/>
          </a:prstGeom>
          <a:noFill/>
          <a:ln w="12700">
            <a:solidFill>
              <a:prstClr val="black"/>
            </a:solidFill>
          </a:ln>
        </p:spPr>
        <p:txBody>
          <a:bodyPr vert="horz" lIns="133073" tIns="66536" rIns="133073" bIns="66536" rtlCol="0" anchor="ctr"/>
          <a:lstStyle/>
          <a:p>
            <a:endParaRPr lang="ja-JP" altLang="en-US"/>
          </a:p>
        </p:txBody>
      </p:sp>
      <p:sp>
        <p:nvSpPr>
          <p:cNvPr id="5" name="ノート プレースホルダー 4"/>
          <p:cNvSpPr>
            <a:spLocks noGrp="1"/>
          </p:cNvSpPr>
          <p:nvPr>
            <p:ph type="body" sz="quarter" idx="3"/>
          </p:nvPr>
        </p:nvSpPr>
        <p:spPr>
          <a:xfrm>
            <a:off x="1428533" y="4686300"/>
            <a:ext cx="11438373" cy="4440237"/>
          </a:xfrm>
          <a:prstGeom prst="rect">
            <a:avLst/>
          </a:prstGeom>
        </p:spPr>
        <p:txBody>
          <a:bodyPr vert="horz" lIns="133073" tIns="66536" rIns="133073" bIns="665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4"/>
            <a:ext cx="6195925" cy="493712"/>
          </a:xfrm>
          <a:prstGeom prst="rect">
            <a:avLst/>
          </a:prstGeom>
        </p:spPr>
        <p:txBody>
          <a:bodyPr vert="horz" lIns="133073" tIns="66536" rIns="133073" bIns="66536"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8096144" y="9371014"/>
            <a:ext cx="6195924" cy="493712"/>
          </a:xfrm>
          <a:prstGeom prst="rect">
            <a:avLst/>
          </a:prstGeom>
        </p:spPr>
        <p:txBody>
          <a:bodyPr vert="horz" lIns="133073" tIns="66536" rIns="133073" bIns="66536" rtlCol="0" anchor="b"/>
          <a:lstStyle>
            <a:lvl1pPr algn="r">
              <a:defRPr sz="1700"/>
            </a:lvl1pPr>
          </a:lstStyle>
          <a:p>
            <a:fld id="{D038888F-0624-485F-A510-345D32E887D1}" type="slidenum">
              <a:rPr kumimoji="1" lang="ja-JP" altLang="en-US" smtClean="0"/>
              <a:t>‹#›</a:t>
            </a:fld>
            <a:endParaRPr kumimoji="1" lang="ja-JP" altLang="en-US"/>
          </a:p>
        </p:txBody>
      </p:sp>
    </p:spTree>
    <p:extLst>
      <p:ext uri="{BB962C8B-B14F-4D97-AF65-F5344CB8AC3E}">
        <p14:creationId xmlns:p14="http://schemas.microsoft.com/office/powerpoint/2010/main" val="1850153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（ヒアリング　　　　防虫管理。最低３つ挙げてみてください。ノートなどに書いて下さい。　３分ほど）</a:t>
            </a:r>
            <a:endParaRPr kumimoji="1" lang="en-US" altLang="ja-JP" b="1"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（フィードバック　　いくつ上がった？　多い人に発表頂く）</a:t>
            </a:r>
            <a:endParaRPr kumimoji="1" lang="en-US" altLang="ja-JP" b="1"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実は色々とあるはず。</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開閉管理、防虫ノレン、防虫タイプのライト、清掃、殺虫剤の使用など</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業者に委託しているのは、これらの結果、工場内虫がどのように生息しているかを点検していることが多いのでは？</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防虫管理というと、業者に委託という言葉が出るが、</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本当は防虫管理のごく一部のはず。</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これは食中毒予防を考えてみると分かりやすい</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1" dirty="0"/>
          </a:p>
          <a:p>
            <a:endParaRPr kumimoji="1" lang="ja-JP" altLang="en-US" dirty="0"/>
          </a:p>
        </p:txBody>
      </p:sp>
      <p:sp>
        <p:nvSpPr>
          <p:cNvPr id="4" name="スライド番号プレースホルダ 3"/>
          <p:cNvSpPr>
            <a:spLocks noGrp="1"/>
          </p:cNvSpPr>
          <p:nvPr>
            <p:ph type="sldNum" sz="quarter" idx="10"/>
          </p:nvPr>
        </p:nvSpPr>
        <p:spPr/>
        <p:txBody>
          <a:bodyPr/>
          <a:lstStyle/>
          <a:p>
            <a:fld id="{691FE499-0B38-4098-A0D4-D1F42C31E29F}" type="slidenum">
              <a:rPr kumimoji="1" lang="ja-JP" altLang="en-US" smtClean="0"/>
              <a:pPr/>
              <a:t>9</a:t>
            </a:fld>
            <a:endParaRPr kumimoji="1" lang="ja-JP" altLang="en-US"/>
          </a:p>
        </p:txBody>
      </p:sp>
    </p:spTree>
    <p:extLst>
      <p:ext uri="{BB962C8B-B14F-4D97-AF65-F5344CB8AC3E}">
        <p14:creationId xmlns:p14="http://schemas.microsoft.com/office/powerpoint/2010/main" val="38374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防虫対策は色々あるが、基本的に３つないし４つの大分類でまとめることができる</a:t>
            </a:r>
            <a:endParaRPr kumimoji="1" lang="en-US" altLang="ja-JP" dirty="0"/>
          </a:p>
          <a:p>
            <a:r>
              <a:rPr kumimoji="1" lang="ja-JP" altLang="en-US" dirty="0"/>
              <a:t>「よせない」「入れない」「すみつかせない」「殺す」</a:t>
            </a:r>
            <a:endParaRPr kumimoji="1" lang="en-US" altLang="ja-JP" dirty="0"/>
          </a:p>
          <a:p>
            <a:r>
              <a:rPr kumimoji="1" lang="ja-JP" altLang="en-US" dirty="0"/>
              <a:t>ここは重要</a:t>
            </a:r>
            <a:r>
              <a:rPr kumimoji="1" lang="en-US" altLang="ja-JP" dirty="0"/>
              <a:t>!!</a:t>
            </a:r>
            <a:r>
              <a:rPr kumimoji="1" lang="ja-JP" altLang="en-US" dirty="0"/>
              <a:t>　是非メモを</a:t>
            </a:r>
            <a:endParaRPr kumimoji="1" lang="en-US" altLang="ja-JP" dirty="0"/>
          </a:p>
          <a:p>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691FE499-0B38-4098-A0D4-D1F42C31E29F}" type="slidenum">
              <a:rPr kumimoji="1" lang="ja-JP" altLang="en-US" smtClean="0"/>
              <a:pPr/>
              <a:t>10</a:t>
            </a:fld>
            <a:endParaRPr kumimoji="1" lang="ja-JP" altLang="en-US"/>
          </a:p>
        </p:txBody>
      </p:sp>
    </p:spTree>
    <p:extLst>
      <p:ext uri="{BB962C8B-B14F-4D97-AF65-F5344CB8AC3E}">
        <p14:creationId xmlns:p14="http://schemas.microsoft.com/office/powerpoint/2010/main" val="131755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法規は、この二つ。</a:t>
            </a:r>
            <a:endParaRPr kumimoji="1" lang="en-US" altLang="ja-JP" dirty="0"/>
          </a:p>
          <a:p>
            <a:r>
              <a:rPr kumimoji="1" lang="ja-JP" altLang="en-US" dirty="0"/>
              <a:t>ただし、都道府県省令は、上のガイドラインをほぼなぞっているだけなので、</a:t>
            </a:r>
            <a:endParaRPr kumimoji="1" lang="en-US" altLang="ja-JP" dirty="0"/>
          </a:p>
          <a:p>
            <a:r>
              <a:rPr kumimoji="1" lang="ja-JP" altLang="en-US" dirty="0"/>
              <a:t>今回は割愛</a:t>
            </a:r>
          </a:p>
        </p:txBody>
      </p:sp>
      <p:sp>
        <p:nvSpPr>
          <p:cNvPr id="4" name="スライド番号プレースホルダ 3"/>
          <p:cNvSpPr>
            <a:spLocks noGrp="1"/>
          </p:cNvSpPr>
          <p:nvPr>
            <p:ph type="sldNum" sz="quarter" idx="10"/>
          </p:nvPr>
        </p:nvSpPr>
        <p:spPr/>
        <p:txBody>
          <a:bodyPr/>
          <a:lstStyle/>
          <a:p>
            <a:fld id="{691FE499-0B38-4098-A0D4-D1F42C31E29F}" type="slidenum">
              <a:rPr kumimoji="1" lang="ja-JP" altLang="en-US" smtClean="0"/>
              <a:pPr/>
              <a:t>11</a:t>
            </a:fld>
            <a:endParaRPr kumimoji="1" lang="ja-JP" altLang="en-US"/>
          </a:p>
        </p:txBody>
      </p:sp>
    </p:spTree>
    <p:extLst>
      <p:ext uri="{BB962C8B-B14F-4D97-AF65-F5344CB8AC3E}">
        <p14:creationId xmlns:p14="http://schemas.microsoft.com/office/powerpoint/2010/main" val="141152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ではどのような事が書いているのか？</a:t>
            </a:r>
            <a:endParaRPr kumimoji="1" lang="en-US" altLang="ja-JP" dirty="0"/>
          </a:p>
          <a:p>
            <a:r>
              <a:rPr kumimoji="1" lang="ja-JP" altLang="en-US" dirty="0"/>
              <a:t>管理運営基準に関する指針</a:t>
            </a:r>
          </a:p>
        </p:txBody>
      </p:sp>
      <p:sp>
        <p:nvSpPr>
          <p:cNvPr id="4" name="スライド番号プレースホルダ 3"/>
          <p:cNvSpPr>
            <a:spLocks noGrp="1"/>
          </p:cNvSpPr>
          <p:nvPr>
            <p:ph type="sldNum" sz="quarter" idx="10"/>
          </p:nvPr>
        </p:nvSpPr>
        <p:spPr/>
        <p:txBody>
          <a:bodyPr/>
          <a:lstStyle/>
          <a:p>
            <a:fld id="{691FE499-0B38-4098-A0D4-D1F42C31E29F}" type="slidenum">
              <a:rPr kumimoji="1" lang="ja-JP" altLang="en-US" smtClean="0"/>
              <a:pPr/>
              <a:t>12</a:t>
            </a:fld>
            <a:endParaRPr kumimoji="1" lang="ja-JP" altLang="en-US"/>
          </a:p>
        </p:txBody>
      </p:sp>
    </p:spTree>
    <p:extLst>
      <p:ext uri="{BB962C8B-B14F-4D97-AF65-F5344CB8AC3E}">
        <p14:creationId xmlns:p14="http://schemas.microsoft.com/office/powerpoint/2010/main" val="138821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５章をピックアップ</a:t>
            </a:r>
            <a:endParaRPr kumimoji="1" lang="en-US" altLang="ja-JP" dirty="0"/>
          </a:p>
          <a:p>
            <a:r>
              <a:rPr kumimoji="1" lang="ja-JP" altLang="en-US" dirty="0"/>
              <a:t>多数書いているが、赤文字の箇所がポイント</a:t>
            </a:r>
            <a:endParaRPr kumimoji="1" lang="en-US" altLang="ja-JP" dirty="0"/>
          </a:p>
          <a:p>
            <a:r>
              <a:rPr kumimoji="1" lang="ja-JP" altLang="en-US" dirty="0"/>
              <a:t>・外周をひっくるめて、繁殖場所を排除</a:t>
            </a:r>
            <a:endParaRPr kumimoji="1" lang="en-US" altLang="ja-JP" dirty="0"/>
          </a:p>
          <a:p>
            <a:r>
              <a:rPr kumimoji="1" lang="ja-JP" altLang="en-US" dirty="0"/>
              <a:t>・侵入を防止</a:t>
            </a:r>
            <a:endParaRPr kumimoji="1" lang="en-US" altLang="ja-JP" dirty="0"/>
          </a:p>
          <a:p>
            <a:r>
              <a:rPr kumimoji="1" lang="ja-JP" altLang="en-US" dirty="0"/>
              <a:t>・駆除</a:t>
            </a:r>
          </a:p>
        </p:txBody>
      </p:sp>
      <p:sp>
        <p:nvSpPr>
          <p:cNvPr id="4" name="スライド番号プレースホルダ 3"/>
          <p:cNvSpPr>
            <a:spLocks noGrp="1"/>
          </p:cNvSpPr>
          <p:nvPr>
            <p:ph type="sldNum" sz="quarter" idx="10"/>
          </p:nvPr>
        </p:nvSpPr>
        <p:spPr/>
        <p:txBody>
          <a:bodyPr/>
          <a:lstStyle/>
          <a:p>
            <a:fld id="{691FE499-0B38-4098-A0D4-D1F42C31E29F}" type="slidenum">
              <a:rPr kumimoji="1" lang="ja-JP" altLang="en-US" smtClean="0"/>
              <a:pPr/>
              <a:t>13</a:t>
            </a:fld>
            <a:endParaRPr kumimoji="1" lang="ja-JP" altLang="en-US"/>
          </a:p>
        </p:txBody>
      </p:sp>
    </p:spTree>
    <p:extLst>
      <p:ext uri="{BB962C8B-B14F-4D97-AF65-F5344CB8AC3E}">
        <p14:creationId xmlns:p14="http://schemas.microsoft.com/office/powerpoint/2010/main" val="185859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34</a:t>
            </a:fld>
            <a:endParaRPr kumimoji="1" lang="ja-JP"/>
          </a:p>
        </p:txBody>
      </p:sp>
    </p:spTree>
    <p:extLst>
      <p:ext uri="{BB962C8B-B14F-4D97-AF65-F5344CB8AC3E}">
        <p14:creationId xmlns:p14="http://schemas.microsoft.com/office/powerpoint/2010/main" val="69485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40</a:t>
            </a:fld>
            <a:endParaRPr kumimoji="1" lang="ja-JP"/>
          </a:p>
        </p:txBody>
      </p:sp>
    </p:spTree>
    <p:extLst>
      <p:ext uri="{BB962C8B-B14F-4D97-AF65-F5344CB8AC3E}">
        <p14:creationId xmlns:p14="http://schemas.microsoft.com/office/powerpoint/2010/main" val="74677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（ヒアリング　　　　防虫管理。最低３つ挙げてみてください。ノートなどに書いて下さい。　３分ほど）</a:t>
            </a:r>
            <a:endParaRPr kumimoji="1" lang="en-US" altLang="ja-JP" b="1"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（フィードバック　　いくつ上がった？　多い人に発表頂く）</a:t>
            </a:r>
            <a:endParaRPr kumimoji="1" lang="en-US" altLang="ja-JP" b="1"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実は色々とあるはず。</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開閉管理、防虫ノレン、防虫タイプのライト、清掃、殺虫剤の使用など</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業者に委託しているのは、これらの結果、工場内虫がどのように生息しているかを点検していることが多いのでは？</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防虫管理というと、業者に委託という言葉が出るが、</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本当は防虫管理のごく一部のはず。</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これは食中毒予防を考えてみると分かりやすい</a:t>
            </a:r>
            <a:endParaRPr kumimoji="1" lang="en-US" altLang="ja-JP" b="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1" dirty="0"/>
          </a:p>
          <a:p>
            <a:endParaRPr kumimoji="1" lang="ja-JP" altLang="en-US" dirty="0"/>
          </a:p>
        </p:txBody>
      </p:sp>
      <p:sp>
        <p:nvSpPr>
          <p:cNvPr id="4" name="スライド番号プレースホルダ 3"/>
          <p:cNvSpPr>
            <a:spLocks noGrp="1"/>
          </p:cNvSpPr>
          <p:nvPr>
            <p:ph type="sldNum" sz="quarter" idx="10"/>
          </p:nvPr>
        </p:nvSpPr>
        <p:spPr/>
        <p:txBody>
          <a:bodyPr/>
          <a:lstStyle/>
          <a:p>
            <a:fld id="{691FE499-0B38-4098-A0D4-D1F42C31E29F}" type="slidenum">
              <a:rPr kumimoji="1" lang="ja-JP" altLang="en-US" smtClean="0"/>
              <a:pPr/>
              <a:t>48</a:t>
            </a:fld>
            <a:endParaRPr kumimoji="1" lang="ja-JP" altLang="en-US"/>
          </a:p>
        </p:txBody>
      </p:sp>
    </p:spTree>
    <p:extLst>
      <p:ext uri="{BB962C8B-B14F-4D97-AF65-F5344CB8AC3E}">
        <p14:creationId xmlns:p14="http://schemas.microsoft.com/office/powerpoint/2010/main" val="126794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49</a:t>
            </a:fld>
            <a:endParaRPr kumimoji="1" lang="ja-JP"/>
          </a:p>
        </p:txBody>
      </p:sp>
    </p:spTree>
    <p:extLst>
      <p:ext uri="{BB962C8B-B14F-4D97-AF65-F5344CB8AC3E}">
        <p14:creationId xmlns:p14="http://schemas.microsoft.com/office/powerpoint/2010/main" val="40100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B1D827F-ACFE-4E20-B225-E86E79695C9F}"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5400"/>
            </a:lvl1pPr>
          </a:lstStyle>
          <a:p>
            <a:fld id="{FCB66738-8AB8-40F8-A10E-20B4A4DFAEBD}" type="slidenum">
              <a:rPr lang="ja-JP" altLang="en-US" smtClean="0"/>
              <a:pPr/>
              <a:t>‹#›</a:t>
            </a:fld>
            <a:endParaRPr lang="ja-JP" altLang="en-US"/>
          </a:p>
        </p:txBody>
      </p:sp>
    </p:spTree>
    <p:extLst>
      <p:ext uri="{BB962C8B-B14F-4D97-AF65-F5344CB8AC3E}">
        <p14:creationId xmlns:p14="http://schemas.microsoft.com/office/powerpoint/2010/main" val="241602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06EC16-BF2A-429E-867A-BD6EC10B4E2C}"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402337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804378-3375-4FA5-936B-2F2F2168FD10}"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285193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C7CE22-CDD8-4102-ADE5-D1E9D8547846}"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344029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6E788F-242A-4EB4-A273-D89B96B06F40}"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305212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39766A3-9705-4330-8884-FE1E7B3C7A71}"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93959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B4B2F87-6ADD-4B08-A7F9-A1A3C2E6F525}"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310712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A2A2D03-DA85-4FB2-8AE7-ECBB4AA3844A}"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43875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3BEAA3-C736-47C2-85D5-AD14790A73A4}"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337171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E18D41-62F1-4289-A35A-DD8F1CA92F91}"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277757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998075-2E8C-4D0C-B647-ED5E5E86C5FE}"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B66738-8AB8-40F8-A10E-20B4A4DFAEBD}" type="slidenum">
              <a:rPr kumimoji="1" lang="ja-JP" altLang="en-US" smtClean="0"/>
              <a:t>‹#›</a:t>
            </a:fld>
            <a:endParaRPr kumimoji="1" lang="ja-JP" altLang="en-US"/>
          </a:p>
        </p:txBody>
      </p:sp>
    </p:spTree>
    <p:extLst>
      <p:ext uri="{BB962C8B-B14F-4D97-AF65-F5344CB8AC3E}">
        <p14:creationId xmlns:p14="http://schemas.microsoft.com/office/powerpoint/2010/main" val="298043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66776-3A86-4569-B35B-68F0CE738A66}"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4400">
                <a:solidFill>
                  <a:schemeClr val="tx1"/>
                </a:solidFill>
              </a:defRPr>
            </a:lvl1pPr>
          </a:lstStyle>
          <a:p>
            <a:fld id="{FCB66738-8AB8-40F8-A10E-20B4A4DFAEBD}" type="slidenum">
              <a:rPr lang="ja-JP" altLang="en-US" smtClean="0"/>
              <a:pPr/>
              <a:t>‹#›</a:t>
            </a:fld>
            <a:endParaRPr lang="ja-JP" altLang="en-US"/>
          </a:p>
        </p:txBody>
      </p:sp>
    </p:spTree>
    <p:extLst>
      <p:ext uri="{BB962C8B-B14F-4D97-AF65-F5344CB8AC3E}">
        <p14:creationId xmlns:p14="http://schemas.microsoft.com/office/powerpoint/2010/main" val="341140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4E8A8-04FE-4D68-89DD-F13939381B04}"/>
              </a:ext>
            </a:extLst>
          </p:cNvPr>
          <p:cNvSpPr>
            <a:spLocks noGrp="1"/>
          </p:cNvSpPr>
          <p:nvPr>
            <p:ph type="ctrTitle"/>
          </p:nvPr>
        </p:nvSpPr>
        <p:spPr/>
        <p:txBody>
          <a:bodyPr/>
          <a:lstStyle/>
          <a:p>
            <a:r>
              <a:rPr kumimoji="1" lang="ja-JP" altLang="en-US" dirty="0"/>
              <a:t>ペストコントロール</a:t>
            </a:r>
          </a:p>
        </p:txBody>
      </p:sp>
      <p:sp>
        <p:nvSpPr>
          <p:cNvPr id="3" name="スライド番号プレースホルダー 2">
            <a:extLst>
              <a:ext uri="{FF2B5EF4-FFF2-40B4-BE49-F238E27FC236}">
                <a16:creationId xmlns:a16="http://schemas.microsoft.com/office/drawing/2014/main" id="{4F6481C5-B8D0-4BE3-851D-197F337E1F1F}"/>
              </a:ext>
            </a:extLst>
          </p:cNvPr>
          <p:cNvSpPr>
            <a:spLocks noGrp="1"/>
          </p:cNvSpPr>
          <p:nvPr>
            <p:ph type="sldNum" sz="quarter" idx="12"/>
          </p:nvPr>
        </p:nvSpPr>
        <p:spPr/>
        <p:txBody>
          <a:bodyPr/>
          <a:lstStyle/>
          <a:p>
            <a:fld id="{FCB66738-8AB8-40F8-A10E-20B4A4DFAEBD}" type="slidenum">
              <a:rPr kumimoji="1" lang="ja-JP" altLang="en-US" smtClean="0"/>
              <a:t>1</a:t>
            </a:fld>
            <a:endParaRPr kumimoji="1" lang="ja-JP" altLang="en-US"/>
          </a:p>
        </p:txBody>
      </p:sp>
    </p:spTree>
    <p:extLst>
      <p:ext uri="{BB962C8B-B14F-4D97-AF65-F5344CB8AC3E}">
        <p14:creationId xmlns:p14="http://schemas.microsoft.com/office/powerpoint/2010/main" val="173555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txBox="1">
            <a:spLocks/>
          </p:cNvSpPr>
          <p:nvPr/>
        </p:nvSpPr>
        <p:spPr>
          <a:xfrm>
            <a:off x="179512" y="2423388"/>
            <a:ext cx="7463059" cy="3078686"/>
          </a:xfrm>
          <a:prstGeom prst="rect">
            <a:avLst/>
          </a:prstGeom>
          <a:ln>
            <a:solidFill>
              <a:schemeClr val="tx1"/>
            </a:solidFill>
          </a:ln>
        </p:spPr>
        <p:txBody>
          <a:bodyPr>
            <a:noAutofit/>
          </a:bodyPr>
          <a:lstStyle/>
          <a:p>
            <a:pPr marL="771525" lvl="1" indent="-428625">
              <a:spcBef>
                <a:spcPct val="20000"/>
              </a:spcBef>
              <a:buClr>
                <a:schemeClr val="accent1"/>
              </a:buClr>
              <a:buFont typeface="Wingdings" panose="05000000000000000000" pitchFamily="2" charset="2"/>
              <a:buChar char="l"/>
            </a:pPr>
            <a:r>
              <a:rPr lang="ja-JP" altLang="en-US" sz="3300" b="1" dirty="0">
                <a:latin typeface="+mn-ea"/>
              </a:rPr>
              <a:t>よせない・持ち込まない</a:t>
            </a:r>
            <a:endParaRPr lang="en-US" altLang="ja-JP" sz="3300" b="1" dirty="0">
              <a:latin typeface="+mn-ea"/>
            </a:endParaRPr>
          </a:p>
          <a:p>
            <a:pPr marL="771525" lvl="1" indent="-428625">
              <a:spcBef>
                <a:spcPct val="20000"/>
              </a:spcBef>
              <a:buClr>
                <a:schemeClr val="accent1"/>
              </a:buClr>
              <a:buFont typeface="Wingdings" panose="05000000000000000000" pitchFamily="2" charset="2"/>
              <a:buChar char="l"/>
            </a:pPr>
            <a:r>
              <a:rPr lang="ja-JP" altLang="en-US" sz="3300" b="1" dirty="0">
                <a:latin typeface="+mn-ea"/>
              </a:rPr>
              <a:t>（食品・包材に）入れない</a:t>
            </a:r>
            <a:endParaRPr lang="en-US" altLang="ja-JP" sz="3300" b="1" dirty="0">
              <a:latin typeface="+mn-ea"/>
            </a:endParaRPr>
          </a:p>
          <a:p>
            <a:pPr marL="771525" lvl="1" indent="-428625">
              <a:spcBef>
                <a:spcPct val="20000"/>
              </a:spcBef>
              <a:buClr>
                <a:schemeClr val="accent1"/>
              </a:buClr>
              <a:buFont typeface="Wingdings" panose="05000000000000000000" pitchFamily="2" charset="2"/>
              <a:buChar char="l"/>
            </a:pPr>
            <a:r>
              <a:rPr lang="ja-JP" altLang="en-US" sz="3300" b="1" dirty="0">
                <a:latin typeface="+mn-ea"/>
              </a:rPr>
              <a:t>（施設に）すみつかせない</a:t>
            </a:r>
            <a:endParaRPr lang="en-US" altLang="ja-JP" sz="3300" b="1" dirty="0">
              <a:latin typeface="+mn-ea"/>
            </a:endParaRPr>
          </a:p>
          <a:p>
            <a:pPr marL="771525" lvl="1" indent="-428625">
              <a:spcBef>
                <a:spcPct val="20000"/>
              </a:spcBef>
              <a:buClr>
                <a:schemeClr val="accent1"/>
              </a:buClr>
              <a:buFont typeface="Wingdings" panose="05000000000000000000" pitchFamily="2" charset="2"/>
              <a:buChar char="l"/>
            </a:pPr>
            <a:r>
              <a:rPr lang="ja-JP" altLang="en-US" sz="3300" b="1" dirty="0">
                <a:latin typeface="+mn-ea"/>
              </a:rPr>
              <a:t>やっつける</a:t>
            </a:r>
            <a:endParaRPr lang="en-US" altLang="ja-JP" sz="3300" b="1" dirty="0">
              <a:latin typeface="+mn-ea"/>
            </a:endParaRPr>
          </a:p>
        </p:txBody>
      </p:sp>
      <p:sp>
        <p:nvSpPr>
          <p:cNvPr id="4" name="正方形/長方形 3"/>
          <p:cNvSpPr/>
          <p:nvPr/>
        </p:nvSpPr>
        <p:spPr>
          <a:xfrm>
            <a:off x="961949" y="1432793"/>
            <a:ext cx="3858749" cy="600164"/>
          </a:xfrm>
          <a:prstGeom prst="rect">
            <a:avLst/>
          </a:prstGeom>
        </p:spPr>
        <p:txBody>
          <a:bodyPr wrap="none">
            <a:spAutoFit/>
          </a:bodyPr>
          <a:lstStyle/>
          <a:p>
            <a:pPr marL="257175" indent="-257175">
              <a:spcBef>
                <a:spcPct val="20000"/>
              </a:spcBef>
              <a:defRPr/>
            </a:pPr>
            <a:r>
              <a:rPr lang="en-US" altLang="ja-JP" sz="3300" dirty="0">
                <a:latin typeface="+mn-ea"/>
              </a:rPr>
              <a:t>【</a:t>
            </a:r>
            <a:r>
              <a:rPr lang="ja-JP" altLang="en-US" sz="3300" dirty="0">
                <a:latin typeface="+mn-ea"/>
              </a:rPr>
              <a:t>防虫対策の４原則</a:t>
            </a:r>
            <a:r>
              <a:rPr lang="en-US" altLang="ja-JP" sz="3300" dirty="0">
                <a:latin typeface="+mn-ea"/>
              </a:rPr>
              <a:t>】</a:t>
            </a:r>
          </a:p>
        </p:txBody>
      </p:sp>
      <p:sp>
        <p:nvSpPr>
          <p:cNvPr id="5" name="ホームベース 4"/>
          <p:cNvSpPr/>
          <p:nvPr/>
        </p:nvSpPr>
        <p:spPr>
          <a:xfrm flipH="1">
            <a:off x="5321809" y="2423388"/>
            <a:ext cx="3478104" cy="1296144"/>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ハード面</a:t>
            </a:r>
            <a:endParaRPr lang="en-US" altLang="ja-JP" sz="2400" dirty="0">
              <a:solidFill>
                <a:schemeClr val="tx1"/>
              </a:solidFill>
            </a:endParaRPr>
          </a:p>
          <a:p>
            <a:pPr algn="ctr"/>
            <a:r>
              <a:rPr lang="ja-JP" altLang="en-US" sz="2400" dirty="0">
                <a:solidFill>
                  <a:schemeClr val="tx1"/>
                </a:solidFill>
              </a:rPr>
              <a:t>施設・電灯など</a:t>
            </a:r>
          </a:p>
        </p:txBody>
      </p:sp>
      <p:sp>
        <p:nvSpPr>
          <p:cNvPr id="7" name="ホームベース 6"/>
          <p:cNvSpPr/>
          <p:nvPr/>
        </p:nvSpPr>
        <p:spPr>
          <a:xfrm flipH="1">
            <a:off x="5332628" y="3855969"/>
            <a:ext cx="3478104" cy="1509668"/>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ソフト面</a:t>
            </a:r>
            <a:endParaRPr lang="en-US" altLang="ja-JP" sz="2400" dirty="0">
              <a:solidFill>
                <a:schemeClr val="tx1"/>
              </a:solidFill>
            </a:endParaRPr>
          </a:p>
          <a:p>
            <a:pPr algn="ctr"/>
            <a:r>
              <a:rPr lang="ja-JP" altLang="en-US" sz="2400" dirty="0">
                <a:solidFill>
                  <a:schemeClr val="tx1"/>
                </a:solidFill>
              </a:rPr>
              <a:t>整理整頓清掃や殺虫</a:t>
            </a:r>
          </a:p>
        </p:txBody>
      </p:sp>
      <p:sp>
        <p:nvSpPr>
          <p:cNvPr id="6" name="吹き出し: 角を丸めた四角形 5">
            <a:extLst>
              <a:ext uri="{FF2B5EF4-FFF2-40B4-BE49-F238E27FC236}">
                <a16:creationId xmlns:a16="http://schemas.microsoft.com/office/drawing/2014/main" id="{558AF1EE-53B3-40FD-B252-40199094EE6E}"/>
              </a:ext>
            </a:extLst>
          </p:cNvPr>
          <p:cNvSpPr/>
          <p:nvPr/>
        </p:nvSpPr>
        <p:spPr>
          <a:xfrm>
            <a:off x="5321809" y="1159002"/>
            <a:ext cx="3103199" cy="1004012"/>
          </a:xfrm>
          <a:prstGeom prst="wedgeRoundRectCallout">
            <a:avLst>
              <a:gd name="adj1" fmla="val -67984"/>
              <a:gd name="adj2" fmla="val 253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防虫対策は４つのいずれかに分類される</a:t>
            </a:r>
          </a:p>
        </p:txBody>
      </p:sp>
      <p:sp>
        <p:nvSpPr>
          <p:cNvPr id="2" name="スライド番号プレースホルダー 1">
            <a:extLst>
              <a:ext uri="{FF2B5EF4-FFF2-40B4-BE49-F238E27FC236}">
                <a16:creationId xmlns:a16="http://schemas.microsoft.com/office/drawing/2014/main" id="{F7D9F97B-868E-497B-BF97-0C51DDE425C6}"/>
              </a:ext>
            </a:extLst>
          </p:cNvPr>
          <p:cNvSpPr>
            <a:spLocks noGrp="1"/>
          </p:cNvSpPr>
          <p:nvPr>
            <p:ph type="sldNum" sz="quarter" idx="12"/>
          </p:nvPr>
        </p:nvSpPr>
        <p:spPr/>
        <p:txBody>
          <a:bodyPr/>
          <a:lstStyle/>
          <a:p>
            <a:fld id="{FCB66738-8AB8-40F8-A10E-20B4A4DFAEBD}" type="slidenum">
              <a:rPr kumimoji="1" lang="ja-JP" altLang="en-US" smtClean="0"/>
              <a:t>10</a:t>
            </a:fld>
            <a:endParaRPr kumimoji="1" lang="ja-JP" altLang="en-US"/>
          </a:p>
        </p:txBody>
      </p:sp>
    </p:spTree>
    <p:extLst>
      <p:ext uri="{BB962C8B-B14F-4D97-AF65-F5344CB8AC3E}">
        <p14:creationId xmlns:p14="http://schemas.microsoft.com/office/powerpoint/2010/main" val="97315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08721"/>
            <a:ext cx="8748463" cy="792088"/>
          </a:xfrm>
        </p:spPr>
        <p:txBody>
          <a:bodyPr>
            <a:normAutofit fontScale="90000"/>
          </a:bodyPr>
          <a:lstStyle/>
          <a:p>
            <a:r>
              <a:rPr kumimoji="1" lang="ja-JP" altLang="en-US" dirty="0"/>
              <a:t>ペストコントロールについての法規など</a:t>
            </a:r>
          </a:p>
        </p:txBody>
      </p:sp>
      <p:sp>
        <p:nvSpPr>
          <p:cNvPr id="3" name="コンテンツ プレースホルダ 2"/>
          <p:cNvSpPr>
            <a:spLocks noGrp="1"/>
          </p:cNvSpPr>
          <p:nvPr>
            <p:ph idx="1"/>
          </p:nvPr>
        </p:nvSpPr>
        <p:spPr>
          <a:xfrm>
            <a:off x="895641" y="2714571"/>
            <a:ext cx="7114503" cy="1425606"/>
          </a:xfrm>
          <a:ln>
            <a:solidFill>
              <a:schemeClr val="tx1"/>
            </a:solidFill>
          </a:ln>
        </p:spPr>
        <p:txBody>
          <a:bodyPr/>
          <a:lstStyle/>
          <a:p>
            <a:pPr lvl="0">
              <a:buFont typeface="Wingdings" panose="05000000000000000000" pitchFamily="2" charset="2"/>
              <a:buChar char="l"/>
              <a:defRPr/>
            </a:pPr>
            <a:r>
              <a:rPr lang="ja-JP" altLang="en-US" sz="2400" b="1" dirty="0">
                <a:latin typeface="+mj-ea"/>
                <a:ea typeface="+mj-ea"/>
              </a:rPr>
              <a:t>食品等事業者が実施すべき管理運営基準に関する指針（ガイドライン）</a:t>
            </a:r>
            <a:endParaRPr lang="en-US" altLang="ja-JP" sz="2400" b="1" dirty="0">
              <a:latin typeface="+mj-ea"/>
              <a:ea typeface="+mj-ea"/>
            </a:endParaRPr>
          </a:p>
          <a:p>
            <a:pPr lvl="0">
              <a:buFont typeface="Wingdings" panose="05000000000000000000" pitchFamily="2" charset="2"/>
              <a:buChar char="l"/>
              <a:defRPr/>
            </a:pPr>
            <a:r>
              <a:rPr lang="ja-JP" altLang="en-US" sz="2400" b="1" dirty="0">
                <a:latin typeface="+mj-ea"/>
                <a:ea typeface="+mj-ea"/>
              </a:rPr>
              <a:t>都道府県　省令</a:t>
            </a:r>
            <a:endParaRPr lang="en-US" altLang="ja-JP" sz="2400" b="1" dirty="0">
              <a:latin typeface="+mj-ea"/>
              <a:ea typeface="+mj-ea"/>
            </a:endParaRPr>
          </a:p>
          <a:p>
            <a:endParaRPr kumimoji="1" lang="ja-JP" altLang="en-US" dirty="0"/>
          </a:p>
        </p:txBody>
      </p:sp>
      <p:sp>
        <p:nvSpPr>
          <p:cNvPr id="4" name="コンテンツ プレースホルダ 2"/>
          <p:cNvSpPr txBox="1">
            <a:spLocks/>
          </p:cNvSpPr>
          <p:nvPr/>
        </p:nvSpPr>
        <p:spPr>
          <a:xfrm>
            <a:off x="895641" y="2154307"/>
            <a:ext cx="7701547" cy="491924"/>
          </a:xfrm>
          <a:prstGeom prst="rect">
            <a:avLst/>
          </a:prstGeom>
        </p:spPr>
        <p:txBody>
          <a:bodyPr vert="horz" lIns="68580" tIns="34290" rIns="68580" bIns="34290" rtlCol="0">
            <a:normAutofit/>
          </a:bodyPr>
          <a:lstStyle/>
          <a:p>
            <a:pPr marL="257175" indent="-257175" defTabSz="685800">
              <a:spcBef>
                <a:spcPct val="20000"/>
              </a:spcBef>
              <a:defRPr/>
            </a:pPr>
            <a:r>
              <a:rPr lang="ja-JP" altLang="en-US" dirty="0"/>
              <a:t>ペストコントロール（防虫管理）を考えるにあたり参考にすべき法規など</a:t>
            </a:r>
          </a:p>
        </p:txBody>
      </p:sp>
      <p:sp>
        <p:nvSpPr>
          <p:cNvPr id="5" name="角丸四角形 4"/>
          <p:cNvSpPr/>
          <p:nvPr/>
        </p:nvSpPr>
        <p:spPr>
          <a:xfrm>
            <a:off x="895641" y="4208518"/>
            <a:ext cx="6858000" cy="126828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覚える必要はないが、最低限実施しておく必要があることが書いている為、確認はしておきましょう。</a:t>
            </a:r>
          </a:p>
        </p:txBody>
      </p:sp>
      <p:sp>
        <p:nvSpPr>
          <p:cNvPr id="6" name="スライド番号プレースホルダー 5">
            <a:extLst>
              <a:ext uri="{FF2B5EF4-FFF2-40B4-BE49-F238E27FC236}">
                <a16:creationId xmlns:a16="http://schemas.microsoft.com/office/drawing/2014/main" id="{AEF8E0CE-98AF-43C5-ABC2-65081184C68B}"/>
              </a:ext>
            </a:extLst>
          </p:cNvPr>
          <p:cNvSpPr>
            <a:spLocks noGrp="1"/>
          </p:cNvSpPr>
          <p:nvPr>
            <p:ph type="sldNum" sz="quarter" idx="12"/>
          </p:nvPr>
        </p:nvSpPr>
        <p:spPr/>
        <p:txBody>
          <a:bodyPr/>
          <a:lstStyle/>
          <a:p>
            <a:fld id="{FCB66738-8AB8-40F8-A10E-20B4A4DFAEBD}" type="slidenum">
              <a:rPr kumimoji="1" lang="ja-JP" altLang="en-US" smtClean="0"/>
              <a:t>11</a:t>
            </a:fld>
            <a:endParaRPr kumimoji="1" lang="ja-JP" altLang="en-US"/>
          </a:p>
        </p:txBody>
      </p:sp>
    </p:spTree>
    <p:extLst>
      <p:ext uri="{BB962C8B-B14F-4D97-AF65-F5344CB8AC3E}">
        <p14:creationId xmlns:p14="http://schemas.microsoft.com/office/powerpoint/2010/main" val="237337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87883" y="1405062"/>
            <a:ext cx="6172200" cy="1242138"/>
          </a:xfrm>
        </p:spPr>
        <p:txBody>
          <a:bodyPr/>
          <a:lstStyle/>
          <a:p>
            <a:pPr>
              <a:buNone/>
            </a:pPr>
            <a:r>
              <a:rPr lang="ja-JP" altLang="en-US" sz="2100" dirty="0"/>
              <a:t>「食品等事業者が実施すべき管理運営基準に関する</a:t>
            </a:r>
            <a:endParaRPr lang="en-US" altLang="ja-JP" sz="2100" dirty="0"/>
          </a:p>
          <a:p>
            <a:pPr>
              <a:buNone/>
            </a:pPr>
            <a:r>
              <a:rPr lang="ja-JP" altLang="en-US" sz="2100" dirty="0"/>
              <a:t>　指針（ガイドライン）の改正について」</a:t>
            </a:r>
            <a:endParaRPr lang="en-US" altLang="ja-JP" sz="2100" dirty="0"/>
          </a:p>
          <a:p>
            <a:pPr>
              <a:buNone/>
            </a:pPr>
            <a:r>
              <a:rPr lang="ja-JP" altLang="en-US" sz="2100" dirty="0"/>
              <a:t>　平成</a:t>
            </a:r>
            <a:r>
              <a:rPr lang="en-US" altLang="ja-JP" sz="2100" dirty="0"/>
              <a:t>26</a:t>
            </a:r>
            <a:r>
              <a:rPr lang="ja-JP" altLang="en-US" sz="2100" dirty="0"/>
              <a:t>年</a:t>
            </a:r>
            <a:r>
              <a:rPr lang="en-US" altLang="ja-JP" sz="2100" dirty="0"/>
              <a:t>10</a:t>
            </a:r>
            <a:r>
              <a:rPr lang="ja-JP" altLang="en-US" sz="2100" dirty="0"/>
              <a:t>月</a:t>
            </a:r>
            <a:r>
              <a:rPr lang="en-US" altLang="ja-JP" sz="2100" dirty="0"/>
              <a:t>14</a:t>
            </a:r>
            <a:r>
              <a:rPr lang="ja-JP" altLang="en-US" sz="2100" dirty="0"/>
              <a:t>日　食安発</a:t>
            </a:r>
            <a:r>
              <a:rPr lang="en-US" altLang="ja-JP" sz="2100" dirty="0"/>
              <a:t>1014</a:t>
            </a:r>
            <a:r>
              <a:rPr lang="ja-JP" altLang="en-US" sz="2100" dirty="0"/>
              <a:t>第</a:t>
            </a:r>
            <a:r>
              <a:rPr lang="en-US" altLang="ja-JP" sz="2100" dirty="0"/>
              <a:t>1</a:t>
            </a:r>
            <a:r>
              <a:rPr lang="ja-JP" altLang="en-US" sz="2100" dirty="0"/>
              <a:t>号</a:t>
            </a:r>
          </a:p>
        </p:txBody>
      </p:sp>
      <p:sp>
        <p:nvSpPr>
          <p:cNvPr id="4" name="メモ 3"/>
          <p:cNvSpPr/>
          <p:nvPr/>
        </p:nvSpPr>
        <p:spPr>
          <a:xfrm>
            <a:off x="1034517" y="2647200"/>
            <a:ext cx="4704258" cy="289543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500" dirty="0">
                <a:solidFill>
                  <a:schemeClr val="tx1"/>
                </a:solidFill>
              </a:rPr>
              <a:t>Ⅰ</a:t>
            </a:r>
            <a:r>
              <a:rPr lang="ja-JP" altLang="en-US" sz="1500" dirty="0">
                <a:solidFill>
                  <a:schemeClr val="tx1"/>
                </a:solidFill>
              </a:rPr>
              <a:t>危害分析・重要管理点方式を用いる場合の基準</a:t>
            </a:r>
            <a:endParaRPr lang="en-US" altLang="ja-JP" sz="1500" dirty="0">
              <a:solidFill>
                <a:schemeClr val="tx1"/>
              </a:solidFill>
            </a:endParaRPr>
          </a:p>
          <a:p>
            <a:r>
              <a:rPr lang="ja-JP" altLang="en-US" sz="1500" dirty="0">
                <a:solidFill>
                  <a:schemeClr val="tx1"/>
                </a:solidFill>
              </a:rPr>
              <a:t>　第１　農林水産物の採取における衛生管理</a:t>
            </a:r>
            <a:endParaRPr lang="en-US" altLang="ja-JP" sz="1500" dirty="0">
              <a:solidFill>
                <a:schemeClr val="tx1"/>
              </a:solidFill>
            </a:endParaRPr>
          </a:p>
          <a:p>
            <a:r>
              <a:rPr lang="ja-JP" altLang="en-US" sz="1500" dirty="0">
                <a:solidFill>
                  <a:schemeClr val="tx1"/>
                </a:solidFill>
              </a:rPr>
              <a:t>　第２　食品取扱施設等における衛生管理</a:t>
            </a:r>
            <a:endParaRPr lang="en-US" altLang="ja-JP" sz="1500" dirty="0">
              <a:solidFill>
                <a:schemeClr val="tx1"/>
              </a:solidFill>
            </a:endParaRPr>
          </a:p>
          <a:p>
            <a:r>
              <a:rPr lang="ja-JP" altLang="en-US" sz="1500" dirty="0">
                <a:solidFill>
                  <a:schemeClr val="tx1"/>
                </a:solidFill>
              </a:rPr>
              <a:t>　　１　一般事項</a:t>
            </a:r>
            <a:endParaRPr lang="en-US" altLang="ja-JP" sz="1500" dirty="0">
              <a:solidFill>
                <a:schemeClr val="tx1"/>
              </a:solidFill>
            </a:endParaRPr>
          </a:p>
          <a:p>
            <a:r>
              <a:rPr lang="ja-JP" altLang="en-US" sz="1500" dirty="0">
                <a:solidFill>
                  <a:schemeClr val="tx1"/>
                </a:solidFill>
              </a:rPr>
              <a:t>　　２施設の衛生管理</a:t>
            </a:r>
            <a:endParaRPr lang="en-US" altLang="ja-JP" sz="1500" dirty="0">
              <a:solidFill>
                <a:schemeClr val="tx1"/>
              </a:solidFill>
            </a:endParaRPr>
          </a:p>
          <a:p>
            <a:r>
              <a:rPr lang="ja-JP" altLang="en-US" sz="1500" dirty="0">
                <a:solidFill>
                  <a:schemeClr val="tx1"/>
                </a:solidFill>
              </a:rPr>
              <a:t>　　３食品取扱設備等の衛生管理</a:t>
            </a:r>
            <a:endParaRPr lang="en-US" altLang="ja-JP" sz="1500" dirty="0">
              <a:solidFill>
                <a:schemeClr val="tx1"/>
              </a:solidFill>
            </a:endParaRPr>
          </a:p>
          <a:p>
            <a:r>
              <a:rPr lang="ja-JP" altLang="en-US" sz="1500" dirty="0">
                <a:solidFill>
                  <a:schemeClr val="tx1"/>
                </a:solidFill>
              </a:rPr>
              <a:t>　　４使用水等の管理</a:t>
            </a:r>
            <a:endParaRPr lang="en-US" altLang="ja-JP" sz="1500" dirty="0">
              <a:solidFill>
                <a:schemeClr val="tx1"/>
              </a:solidFill>
            </a:endParaRPr>
          </a:p>
          <a:p>
            <a:r>
              <a:rPr lang="ja-JP" altLang="en-US" sz="1500" dirty="0">
                <a:solidFill>
                  <a:srgbClr val="FF0000"/>
                </a:solidFill>
              </a:rPr>
              <a:t>　　５</a:t>
            </a:r>
            <a:r>
              <a:rPr lang="ja-JP" altLang="en-US" sz="1500" dirty="0" err="1">
                <a:solidFill>
                  <a:srgbClr val="FF0000"/>
                </a:solidFill>
              </a:rPr>
              <a:t>そ</a:t>
            </a:r>
            <a:r>
              <a:rPr lang="ja-JP" altLang="en-US" sz="1500" dirty="0">
                <a:solidFill>
                  <a:srgbClr val="FF0000"/>
                </a:solidFill>
              </a:rPr>
              <a:t>族及び昆虫対策</a:t>
            </a:r>
            <a:endParaRPr lang="en-US" altLang="ja-JP" sz="1500" dirty="0">
              <a:solidFill>
                <a:srgbClr val="FF0000"/>
              </a:solidFill>
            </a:endParaRPr>
          </a:p>
          <a:p>
            <a:r>
              <a:rPr lang="ja-JP" altLang="en-US" sz="1500" dirty="0">
                <a:solidFill>
                  <a:schemeClr val="tx1"/>
                </a:solidFill>
              </a:rPr>
              <a:t>　　６廃棄物および排水の取扱</a:t>
            </a:r>
            <a:endParaRPr lang="en-US" altLang="ja-JP" sz="1500" dirty="0">
              <a:solidFill>
                <a:schemeClr val="tx1"/>
              </a:solidFill>
            </a:endParaRPr>
          </a:p>
          <a:p>
            <a:r>
              <a:rPr lang="ja-JP" altLang="en-US" sz="1500" dirty="0">
                <a:solidFill>
                  <a:schemeClr val="tx1"/>
                </a:solidFill>
              </a:rPr>
              <a:t>　　　・・・</a:t>
            </a:r>
          </a:p>
        </p:txBody>
      </p:sp>
      <p:sp>
        <p:nvSpPr>
          <p:cNvPr id="5" name="正方形/長方形 4"/>
          <p:cNvSpPr/>
          <p:nvPr/>
        </p:nvSpPr>
        <p:spPr>
          <a:xfrm>
            <a:off x="7740352" y="332656"/>
            <a:ext cx="1122884" cy="54815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dirty="0">
                <a:solidFill>
                  <a:schemeClr val="tx1"/>
                </a:solidFill>
              </a:rPr>
              <a:t>関連法規</a:t>
            </a:r>
            <a:endParaRPr lang="ja-JP" altLang="en-US" sz="1050" dirty="0">
              <a:solidFill>
                <a:schemeClr val="tx1"/>
              </a:solidFill>
            </a:endParaRPr>
          </a:p>
        </p:txBody>
      </p:sp>
      <p:sp>
        <p:nvSpPr>
          <p:cNvPr id="2" name="スライド番号プレースホルダー 1">
            <a:extLst>
              <a:ext uri="{FF2B5EF4-FFF2-40B4-BE49-F238E27FC236}">
                <a16:creationId xmlns:a16="http://schemas.microsoft.com/office/drawing/2014/main" id="{D35A27C4-320F-47FB-8E8E-F4340E8D7766}"/>
              </a:ext>
            </a:extLst>
          </p:cNvPr>
          <p:cNvSpPr>
            <a:spLocks noGrp="1"/>
          </p:cNvSpPr>
          <p:nvPr>
            <p:ph type="sldNum" sz="quarter" idx="12"/>
          </p:nvPr>
        </p:nvSpPr>
        <p:spPr/>
        <p:txBody>
          <a:bodyPr/>
          <a:lstStyle/>
          <a:p>
            <a:fld id="{FCB66738-8AB8-40F8-A10E-20B4A4DFAEBD}" type="slidenum">
              <a:rPr kumimoji="1" lang="ja-JP" altLang="en-US" smtClean="0"/>
              <a:t>12</a:t>
            </a:fld>
            <a:endParaRPr kumimoji="1" lang="ja-JP" altLang="en-US"/>
          </a:p>
        </p:txBody>
      </p:sp>
    </p:spTree>
    <p:extLst>
      <p:ext uri="{BB962C8B-B14F-4D97-AF65-F5344CB8AC3E}">
        <p14:creationId xmlns:p14="http://schemas.microsoft.com/office/powerpoint/2010/main" val="169863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396448"/>
            <a:ext cx="6172200" cy="695232"/>
          </a:xfrm>
        </p:spPr>
        <p:txBody>
          <a:bodyPr>
            <a:normAutofit/>
          </a:bodyPr>
          <a:lstStyle/>
          <a:p>
            <a:r>
              <a:rPr lang="ja-JP" altLang="en-US" sz="2700" dirty="0"/>
              <a:t>５</a:t>
            </a:r>
            <a:r>
              <a:rPr lang="ja-JP" altLang="en-US" sz="2700" dirty="0" err="1"/>
              <a:t>そ</a:t>
            </a:r>
            <a:r>
              <a:rPr lang="ja-JP" altLang="en-US" sz="2700" dirty="0"/>
              <a:t>族及び昆虫対策</a:t>
            </a:r>
          </a:p>
        </p:txBody>
      </p:sp>
      <p:sp>
        <p:nvSpPr>
          <p:cNvPr id="3" name="コンテンツ プレースホルダ 2"/>
          <p:cNvSpPr>
            <a:spLocks noGrp="1"/>
          </p:cNvSpPr>
          <p:nvPr>
            <p:ph idx="1"/>
          </p:nvPr>
        </p:nvSpPr>
        <p:spPr>
          <a:xfrm>
            <a:off x="611560" y="1091680"/>
            <a:ext cx="8097926" cy="3921203"/>
          </a:xfrm>
          <a:solidFill>
            <a:schemeClr val="bg1"/>
          </a:solidFill>
        </p:spPr>
        <p:txBody>
          <a:bodyPr>
            <a:noAutofit/>
          </a:bodyPr>
          <a:lstStyle/>
          <a:p>
            <a:pPr>
              <a:buNone/>
            </a:pPr>
            <a:r>
              <a:rPr lang="ja-JP" altLang="en-US" sz="2000" dirty="0"/>
              <a:t>（１）施設及びその周囲は、維持管理を適切に行うことにより、常に良好な状態に保ち、</a:t>
            </a:r>
            <a:r>
              <a:rPr lang="ja-JP" altLang="en-US" sz="2000" dirty="0" err="1"/>
              <a:t>そ</a:t>
            </a:r>
            <a:r>
              <a:rPr lang="ja-JP" altLang="en-US" sz="2000" dirty="0"/>
              <a:t>族及び昆虫の</a:t>
            </a:r>
            <a:r>
              <a:rPr lang="ja-JP" altLang="en-US" sz="2000" b="1" dirty="0"/>
              <a:t>繁殖場所を排除</a:t>
            </a:r>
            <a:r>
              <a:rPr lang="ja-JP" altLang="en-US" sz="2000" dirty="0"/>
              <a:t>するとともに、窓、ドア、吸排気口の網戸、トラップ、排水溝の蓋等の設置により、そ族、昆虫の施設内への</a:t>
            </a:r>
            <a:r>
              <a:rPr lang="ja-JP" altLang="en-US" sz="2000" b="1" dirty="0"/>
              <a:t>侵入を防止</a:t>
            </a:r>
            <a:r>
              <a:rPr lang="ja-JP" altLang="en-US" sz="2000" dirty="0"/>
              <a:t>すること。</a:t>
            </a:r>
          </a:p>
          <a:p>
            <a:pPr>
              <a:buNone/>
            </a:pPr>
            <a:r>
              <a:rPr lang="ja-JP" altLang="en-US" sz="2000" dirty="0"/>
              <a:t>（２）年２回以上、</a:t>
            </a:r>
            <a:r>
              <a:rPr lang="ja-JP" altLang="en-US" sz="2000" dirty="0" err="1"/>
              <a:t>そ</a:t>
            </a:r>
            <a:r>
              <a:rPr lang="ja-JP" altLang="en-US" sz="2000" dirty="0"/>
              <a:t>族及び昆虫の駆除作業を実施し、その実施記録を１年間保管すること。ただし、建築物において考えられる有効かつ適切な技術の組み合わせ及びそ族及び昆虫の生息調査結果を踏まえ対策を講ずる等により確実にその目的が達成できる方法であれば、その施設の状況に応じた方法、頻度で実施することとしても差し支えない。なお、</a:t>
            </a:r>
            <a:r>
              <a:rPr lang="ja-JP" altLang="en-US" sz="2000" b="1" dirty="0"/>
              <a:t>そ族又は昆虫の発生を認めたときには、食品に影響を及ぼさないように直ちに駆除すること</a:t>
            </a:r>
            <a:r>
              <a:rPr lang="ja-JP" altLang="en-US" sz="2000" dirty="0"/>
              <a:t>。</a:t>
            </a:r>
            <a:endParaRPr lang="en-US" altLang="ja-JP" sz="2000" dirty="0"/>
          </a:p>
          <a:p>
            <a:pPr>
              <a:buNone/>
            </a:pPr>
            <a:r>
              <a:rPr lang="ja-JP" altLang="en-US" sz="2000" dirty="0"/>
              <a:t>（３）</a:t>
            </a:r>
            <a:r>
              <a:rPr lang="ja-JP" altLang="en-US" sz="2000" b="1" u="sng" dirty="0" err="1"/>
              <a:t>殺そ</a:t>
            </a:r>
            <a:r>
              <a:rPr lang="ja-JP" altLang="en-US" sz="2000" b="1" u="sng" dirty="0"/>
              <a:t>剤又は殺虫剤を使用する場合には、食品を汚染しないようその取扱いに十分注意すること。</a:t>
            </a:r>
          </a:p>
          <a:p>
            <a:pPr>
              <a:buNone/>
            </a:pPr>
            <a:r>
              <a:rPr lang="ja-JP" altLang="en-US" sz="2000" dirty="0"/>
              <a:t>（４）</a:t>
            </a:r>
            <a:r>
              <a:rPr lang="ja-JP" altLang="en-US" sz="2000" dirty="0" err="1"/>
              <a:t>そ</a:t>
            </a:r>
            <a:r>
              <a:rPr lang="ja-JP" altLang="en-US" sz="2000" dirty="0"/>
              <a:t>族又は昆虫による汚染防止のため、原材料、製品、包装資材等は容器に入れ、床又は壁から離して保管すること。一端開封したものについても蓋付きの容器に入れる等の汚染防止対策を講じた上で、保管すること。</a:t>
            </a:r>
          </a:p>
        </p:txBody>
      </p:sp>
      <p:sp>
        <p:nvSpPr>
          <p:cNvPr id="6" name="正方形/長方形 5"/>
          <p:cNvSpPr/>
          <p:nvPr/>
        </p:nvSpPr>
        <p:spPr>
          <a:xfrm>
            <a:off x="7668344" y="476672"/>
            <a:ext cx="1268760" cy="3575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dirty="0">
                <a:solidFill>
                  <a:schemeClr val="tx1"/>
                </a:solidFill>
              </a:rPr>
              <a:t>関連法規</a:t>
            </a:r>
            <a:endParaRPr lang="ja-JP" altLang="en-US" sz="1050" dirty="0">
              <a:solidFill>
                <a:schemeClr val="tx1"/>
              </a:solidFill>
            </a:endParaRPr>
          </a:p>
        </p:txBody>
      </p:sp>
      <p:sp>
        <p:nvSpPr>
          <p:cNvPr id="4" name="スライド番号プレースホルダー 3">
            <a:extLst>
              <a:ext uri="{FF2B5EF4-FFF2-40B4-BE49-F238E27FC236}">
                <a16:creationId xmlns:a16="http://schemas.microsoft.com/office/drawing/2014/main" id="{D866A5E8-95C4-4392-9D2F-768D7835D636}"/>
              </a:ext>
            </a:extLst>
          </p:cNvPr>
          <p:cNvSpPr>
            <a:spLocks noGrp="1"/>
          </p:cNvSpPr>
          <p:nvPr>
            <p:ph type="sldNum" sz="quarter" idx="12"/>
          </p:nvPr>
        </p:nvSpPr>
        <p:spPr/>
        <p:txBody>
          <a:bodyPr/>
          <a:lstStyle/>
          <a:p>
            <a:fld id="{FCB66738-8AB8-40F8-A10E-20B4A4DFAEBD}" type="slidenum">
              <a:rPr kumimoji="1" lang="ja-JP" altLang="en-US" smtClean="0"/>
              <a:t>13</a:t>
            </a:fld>
            <a:endParaRPr kumimoji="1" lang="ja-JP" altLang="en-US"/>
          </a:p>
        </p:txBody>
      </p:sp>
    </p:spTree>
    <p:extLst>
      <p:ext uri="{BB962C8B-B14F-4D97-AF65-F5344CB8AC3E}">
        <p14:creationId xmlns:p14="http://schemas.microsoft.com/office/powerpoint/2010/main" val="41100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9087940" cy="540316"/>
          </a:xfrm>
        </p:spPr>
        <p:txBody>
          <a:bodyPr>
            <a:noAutofit/>
          </a:bodyPr>
          <a:lstStyle/>
          <a:p>
            <a:pPr lvl="1" algn="ctr" rtl="0">
              <a:spcBef>
                <a:spcPct val="0"/>
              </a:spcBef>
            </a:pPr>
            <a:r>
              <a:rPr kumimoji="1" lang="ja-JP" altLang="en-US" sz="2400" dirty="0">
                <a:solidFill>
                  <a:schemeClr val="tx1"/>
                </a:solidFill>
              </a:rPr>
              <a:t>食品等事業者が実施すべき管理運営基準に関する指針</a:t>
            </a:r>
            <a:r>
              <a:rPr kumimoji="1" lang="ja-JP" altLang="en-US" sz="1600" dirty="0">
                <a:solidFill>
                  <a:schemeClr val="tx1"/>
                </a:solidFill>
              </a:rPr>
              <a:t> </a:t>
            </a:r>
          </a:p>
        </p:txBody>
      </p:sp>
      <p:sp>
        <p:nvSpPr>
          <p:cNvPr id="4" name="コンテンツ プレースホルダー 3"/>
          <p:cNvSpPr>
            <a:spLocks noGrp="1"/>
          </p:cNvSpPr>
          <p:nvPr>
            <p:ph idx="1"/>
          </p:nvPr>
        </p:nvSpPr>
        <p:spPr>
          <a:xfrm>
            <a:off x="72008" y="360040"/>
            <a:ext cx="4572000" cy="6453336"/>
          </a:xfrm>
          <a:solidFill>
            <a:srgbClr val="FFFFCC"/>
          </a:solidFill>
          <a:ln>
            <a:solidFill>
              <a:schemeClr val="accent1"/>
            </a:solidFill>
          </a:ln>
        </p:spPr>
        <p:txBody>
          <a:bodyPr>
            <a:noAutofit/>
          </a:bodyPr>
          <a:lstStyle/>
          <a:p>
            <a:pPr marL="0" indent="0">
              <a:buNone/>
            </a:pPr>
            <a:r>
              <a:rPr lang="en-US" altLang="ja-JP" sz="2400" dirty="0"/>
              <a:t>HACCP</a:t>
            </a:r>
            <a:r>
              <a:rPr lang="ja-JP" altLang="en-US" sz="2400" dirty="0"/>
              <a:t>に基づいた衛生管理</a:t>
            </a:r>
            <a:endParaRPr lang="ja-JP" altLang="en-US" sz="1800" dirty="0"/>
          </a:p>
          <a:p>
            <a:pPr marL="914400" lvl="1" indent="-514350">
              <a:buFont typeface="+mj-lt"/>
              <a:buAutoNum type="arabicPeriod"/>
            </a:pPr>
            <a:r>
              <a:rPr lang="ja-JP" altLang="en-US" sz="1600" dirty="0"/>
              <a:t>農林水産物の採取における衛生管理</a:t>
            </a:r>
          </a:p>
          <a:p>
            <a:pPr marL="914400" lvl="1" indent="-514350">
              <a:buFont typeface="+mj-lt"/>
              <a:buAutoNum type="arabicPeriod"/>
            </a:pPr>
            <a:r>
              <a:rPr lang="ja-JP" altLang="en-US" sz="1800" dirty="0"/>
              <a:t> 食品取扱施設等における衛生管理</a:t>
            </a:r>
          </a:p>
          <a:p>
            <a:pPr marL="1314450" lvl="2" indent="-514350">
              <a:lnSpc>
                <a:spcPts val="1300"/>
              </a:lnSpc>
              <a:buFont typeface="+mj-lt"/>
              <a:buAutoNum type="arabicPeriod"/>
            </a:pPr>
            <a:r>
              <a:rPr lang="ja-JP" altLang="en-US" sz="1800" dirty="0"/>
              <a:t>一般事項</a:t>
            </a:r>
          </a:p>
          <a:p>
            <a:pPr marL="1314450" lvl="2" indent="-514350">
              <a:lnSpc>
                <a:spcPts val="1300"/>
              </a:lnSpc>
              <a:buFont typeface="+mj-lt"/>
              <a:buAutoNum type="arabicPeriod"/>
            </a:pPr>
            <a:r>
              <a:rPr lang="ja-JP" altLang="en-US" sz="1800" dirty="0"/>
              <a:t>施設の衛生管理</a:t>
            </a:r>
          </a:p>
          <a:p>
            <a:pPr marL="1314450" lvl="2" indent="-514350">
              <a:lnSpc>
                <a:spcPts val="1300"/>
              </a:lnSpc>
              <a:buFont typeface="+mj-lt"/>
              <a:buAutoNum type="arabicPeriod"/>
            </a:pPr>
            <a:r>
              <a:rPr lang="ja-JP" altLang="en-US" sz="1800" dirty="0"/>
              <a:t>食品取扱設備等の衛生管理</a:t>
            </a:r>
          </a:p>
          <a:p>
            <a:pPr marL="1314450" lvl="2" indent="-514350">
              <a:lnSpc>
                <a:spcPts val="1300"/>
              </a:lnSpc>
              <a:buFont typeface="+mj-lt"/>
              <a:buAutoNum type="arabicPeriod"/>
            </a:pPr>
            <a:r>
              <a:rPr lang="ja-JP" altLang="en-US" sz="1800" dirty="0"/>
              <a:t>使用水等の管理</a:t>
            </a:r>
          </a:p>
          <a:p>
            <a:pPr marL="1314450" lvl="2" indent="-514350">
              <a:lnSpc>
                <a:spcPts val="1300"/>
              </a:lnSpc>
              <a:buFont typeface="+mj-lt"/>
              <a:buAutoNum type="arabicPeriod"/>
            </a:pPr>
            <a:r>
              <a:rPr lang="ja-JP" altLang="en-US" sz="1800" dirty="0">
                <a:solidFill>
                  <a:srgbClr val="FF0000"/>
                </a:solidFill>
              </a:rPr>
              <a:t>そ族及び昆虫対策</a:t>
            </a:r>
          </a:p>
          <a:p>
            <a:pPr marL="1314450" lvl="2" indent="-514350">
              <a:lnSpc>
                <a:spcPts val="1300"/>
              </a:lnSpc>
              <a:buFont typeface="+mj-lt"/>
              <a:buAutoNum type="arabicPeriod"/>
            </a:pPr>
            <a:r>
              <a:rPr lang="ja-JP" altLang="en-US" sz="1800" dirty="0"/>
              <a:t>廃棄物及び排水の取り扱い</a:t>
            </a:r>
          </a:p>
          <a:p>
            <a:pPr marL="1314450" lvl="2" indent="-514350">
              <a:lnSpc>
                <a:spcPts val="1300"/>
              </a:lnSpc>
              <a:buFont typeface="+mj-lt"/>
              <a:buAutoNum type="arabicPeriod"/>
            </a:pPr>
            <a:r>
              <a:rPr lang="ja-JP" altLang="en-US" sz="1800" dirty="0"/>
              <a:t>食品衛生責任者の設置</a:t>
            </a:r>
          </a:p>
          <a:p>
            <a:pPr marL="1314450" lvl="2" indent="-514350">
              <a:lnSpc>
                <a:spcPts val="1300"/>
              </a:lnSpc>
              <a:buFont typeface="+mj-lt"/>
              <a:buAutoNum type="arabicPeriod"/>
            </a:pPr>
            <a:r>
              <a:rPr lang="ja-JP" altLang="en-US" sz="1800" dirty="0"/>
              <a:t>危害分析・重要管理点方式を用いて衛生管理を実施する班の編成</a:t>
            </a:r>
          </a:p>
          <a:p>
            <a:pPr marL="1314450" lvl="2" indent="-514350">
              <a:lnSpc>
                <a:spcPts val="1300"/>
              </a:lnSpc>
              <a:buFont typeface="+mj-lt"/>
              <a:buAutoNum type="arabicPeriod"/>
            </a:pPr>
            <a:r>
              <a:rPr lang="ja-JP" altLang="en-US" sz="1800" dirty="0"/>
              <a:t>製品説明書および製造工程一覧図の作成</a:t>
            </a:r>
          </a:p>
          <a:p>
            <a:pPr marL="1314450" lvl="2" indent="-514350">
              <a:lnSpc>
                <a:spcPts val="1300"/>
              </a:lnSpc>
              <a:buFont typeface="+mj-lt"/>
              <a:buAutoNum type="arabicPeriod"/>
            </a:pPr>
            <a:r>
              <a:rPr lang="ja-JP" altLang="en-US" sz="1800" dirty="0"/>
              <a:t>食品等の取り扱い</a:t>
            </a:r>
          </a:p>
          <a:p>
            <a:pPr marL="1314450" lvl="2" indent="-514350">
              <a:lnSpc>
                <a:spcPts val="1300"/>
              </a:lnSpc>
              <a:buFont typeface="+mj-lt"/>
              <a:buAutoNum type="arabicPeriod"/>
            </a:pPr>
            <a:r>
              <a:rPr lang="ja-JP" altLang="en-US" sz="1800" dirty="0"/>
              <a:t>管理運営要領の作成</a:t>
            </a:r>
          </a:p>
          <a:p>
            <a:pPr marL="1314450" lvl="2" indent="-514350">
              <a:lnSpc>
                <a:spcPts val="1300"/>
              </a:lnSpc>
              <a:buFont typeface="+mj-lt"/>
              <a:buAutoNum type="arabicPeriod"/>
            </a:pPr>
            <a:r>
              <a:rPr lang="ja-JP" altLang="en-US" sz="1800" dirty="0"/>
              <a:t>記録の作成および保存</a:t>
            </a:r>
          </a:p>
          <a:p>
            <a:pPr marL="1314450" lvl="2" indent="-514350">
              <a:lnSpc>
                <a:spcPts val="1300"/>
              </a:lnSpc>
              <a:buFont typeface="+mj-lt"/>
              <a:buAutoNum type="arabicPeriod"/>
            </a:pPr>
            <a:r>
              <a:rPr lang="ja-JP" altLang="en-US" sz="1800" dirty="0"/>
              <a:t>回収・廃棄</a:t>
            </a:r>
          </a:p>
          <a:p>
            <a:pPr marL="1314450" lvl="2" indent="-514350">
              <a:lnSpc>
                <a:spcPts val="1300"/>
              </a:lnSpc>
              <a:buFont typeface="+mj-lt"/>
              <a:buAutoNum type="arabicPeriod"/>
            </a:pPr>
            <a:r>
              <a:rPr lang="ja-JP" altLang="en-US" sz="1800" dirty="0"/>
              <a:t>検食の実施</a:t>
            </a:r>
          </a:p>
          <a:p>
            <a:pPr marL="1314450" lvl="2" indent="-514350">
              <a:lnSpc>
                <a:spcPts val="1300"/>
              </a:lnSpc>
              <a:buFont typeface="+mj-lt"/>
              <a:buAutoNum type="arabicPeriod"/>
            </a:pPr>
            <a:r>
              <a:rPr lang="ja-JP" altLang="en-US" sz="1800" dirty="0"/>
              <a:t>情報の提供</a:t>
            </a:r>
          </a:p>
          <a:p>
            <a:pPr marL="914400" lvl="1" indent="-514350">
              <a:buFont typeface="+mj-lt"/>
              <a:buAutoNum type="arabicPeriod"/>
            </a:pPr>
            <a:r>
              <a:rPr lang="ja-JP" altLang="en-US" sz="1600" dirty="0"/>
              <a:t>食品取扱施設等における食品取扱者等の衛生管理</a:t>
            </a:r>
          </a:p>
          <a:p>
            <a:pPr marL="914400" lvl="1" indent="-514350">
              <a:buFont typeface="+mj-lt"/>
              <a:buAutoNum type="arabicPeriod"/>
            </a:pPr>
            <a:r>
              <a:rPr lang="ja-JP" altLang="en-US" sz="1600" dirty="0"/>
              <a:t>食品取扱施設等における食品取扱者等に対する教育</a:t>
            </a:r>
          </a:p>
          <a:p>
            <a:pPr marL="914400" lvl="1" indent="-514350">
              <a:buFont typeface="+mj-lt"/>
              <a:buAutoNum type="arabicPeriod"/>
            </a:pPr>
            <a:r>
              <a:rPr lang="ja-JP" altLang="en-US" sz="1600" dirty="0"/>
              <a:t>運搬</a:t>
            </a:r>
          </a:p>
          <a:p>
            <a:pPr marL="914400" lvl="1" indent="-514350">
              <a:buFont typeface="+mj-lt"/>
              <a:buAutoNum type="arabicPeriod"/>
            </a:pPr>
            <a:r>
              <a:rPr lang="ja-JP" altLang="en-US" sz="1600" dirty="0"/>
              <a:t>販売</a:t>
            </a:r>
          </a:p>
        </p:txBody>
      </p:sp>
      <p:sp>
        <p:nvSpPr>
          <p:cNvPr id="5" name="コンテンツ プレースホルダー 3"/>
          <p:cNvSpPr txBox="1">
            <a:spLocks/>
          </p:cNvSpPr>
          <p:nvPr/>
        </p:nvSpPr>
        <p:spPr>
          <a:xfrm>
            <a:off x="4644008" y="368916"/>
            <a:ext cx="4499992" cy="6489083"/>
          </a:xfrm>
          <a:prstGeom prst="rect">
            <a:avLst/>
          </a:prstGeom>
          <a:solidFill>
            <a:srgbClr val="CCFFCC"/>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400" dirty="0"/>
              <a:t>HACCP</a:t>
            </a:r>
            <a:r>
              <a:rPr lang="ja-JP" altLang="en-US" sz="2400" dirty="0"/>
              <a:t>の考え方を取り入れた衛生管理</a:t>
            </a:r>
            <a:r>
              <a:rPr lang="ja-JP" altLang="en-US" sz="1600" dirty="0"/>
              <a:t>　</a:t>
            </a:r>
          </a:p>
          <a:p>
            <a:pPr marL="914400" lvl="1" indent="-514350">
              <a:buFont typeface="+mj-lt"/>
              <a:buAutoNum type="arabicPeriod"/>
            </a:pPr>
            <a:r>
              <a:rPr lang="ja-JP" altLang="en-US" sz="1600" dirty="0"/>
              <a:t>農林水産物の採取における衛生管理</a:t>
            </a:r>
          </a:p>
          <a:p>
            <a:pPr marL="914400" lvl="1" indent="-514350">
              <a:buFont typeface="+mj-lt"/>
              <a:buAutoNum type="arabicPeriod"/>
            </a:pPr>
            <a:r>
              <a:rPr lang="ja-JP" altLang="en-US" sz="1600" dirty="0"/>
              <a:t>食品取扱施設等における衛生管理</a:t>
            </a:r>
          </a:p>
          <a:p>
            <a:pPr marL="1314450" lvl="2" indent="-514350">
              <a:buFont typeface="+mj-lt"/>
              <a:buAutoNum type="arabicPeriod"/>
            </a:pPr>
            <a:r>
              <a:rPr lang="ja-JP" altLang="en-US" sz="1600" dirty="0"/>
              <a:t>一般事項</a:t>
            </a:r>
          </a:p>
          <a:p>
            <a:pPr marL="1314450" lvl="2" indent="-514350">
              <a:buFont typeface="+mj-lt"/>
              <a:buAutoNum type="arabicPeriod"/>
            </a:pPr>
            <a:r>
              <a:rPr lang="ja-JP" altLang="en-US" sz="1600" dirty="0"/>
              <a:t>施設の衛生管理</a:t>
            </a:r>
          </a:p>
          <a:p>
            <a:pPr marL="1314450" lvl="2" indent="-514350">
              <a:buFont typeface="+mj-lt"/>
              <a:buAutoNum type="arabicPeriod"/>
            </a:pPr>
            <a:r>
              <a:rPr lang="ja-JP" altLang="en-US" sz="1600" dirty="0"/>
              <a:t>食品取扱設備等の衛生管理</a:t>
            </a:r>
          </a:p>
          <a:p>
            <a:pPr marL="1314450" lvl="2" indent="-514350">
              <a:buFont typeface="+mj-lt"/>
              <a:buAutoNum type="arabicPeriod"/>
            </a:pPr>
            <a:r>
              <a:rPr lang="ja-JP" altLang="en-US" sz="1600" dirty="0">
                <a:solidFill>
                  <a:srgbClr val="FF0000"/>
                </a:solidFill>
              </a:rPr>
              <a:t>そ族及び昆虫対策</a:t>
            </a:r>
          </a:p>
          <a:p>
            <a:pPr marL="1314450" lvl="2" indent="-514350">
              <a:buFont typeface="+mj-lt"/>
              <a:buAutoNum type="arabicPeriod"/>
            </a:pPr>
            <a:r>
              <a:rPr lang="ja-JP" altLang="en-US" sz="1600" dirty="0"/>
              <a:t>廃棄物及び排水の取り扱い</a:t>
            </a:r>
          </a:p>
          <a:p>
            <a:pPr marL="1314450" lvl="2" indent="-514350">
              <a:buFont typeface="+mj-lt"/>
              <a:buAutoNum type="arabicPeriod"/>
            </a:pPr>
            <a:r>
              <a:rPr lang="ja-JP" altLang="en-US" sz="1600" dirty="0"/>
              <a:t>食品等の取り扱い</a:t>
            </a:r>
          </a:p>
          <a:p>
            <a:pPr marL="1314450" lvl="2" indent="-514350">
              <a:buFont typeface="+mj-lt"/>
              <a:buAutoNum type="arabicPeriod"/>
            </a:pPr>
            <a:r>
              <a:rPr lang="ja-JP" altLang="en-US" sz="1600" dirty="0"/>
              <a:t>使用水等の管理</a:t>
            </a:r>
          </a:p>
          <a:p>
            <a:pPr marL="1314450" lvl="2" indent="-514350">
              <a:buFont typeface="+mj-lt"/>
              <a:buAutoNum type="arabicPeriod"/>
            </a:pPr>
            <a:r>
              <a:rPr lang="ja-JP" altLang="en-US" sz="1600" dirty="0"/>
              <a:t>記録の作成および保存</a:t>
            </a:r>
          </a:p>
          <a:p>
            <a:pPr marL="1314450" lvl="2" indent="-514350">
              <a:buFont typeface="+mj-lt"/>
              <a:buAutoNum type="arabicPeriod"/>
            </a:pPr>
            <a:r>
              <a:rPr lang="ja-JP" altLang="en-US" sz="1600" dirty="0"/>
              <a:t>回収・廃棄</a:t>
            </a:r>
          </a:p>
          <a:p>
            <a:pPr marL="1314450" lvl="2" indent="-514350">
              <a:buFont typeface="+mj-lt"/>
              <a:buAutoNum type="arabicPeriod"/>
            </a:pPr>
            <a:r>
              <a:rPr lang="ja-JP" altLang="en-US" sz="1600" dirty="0"/>
              <a:t>管理運営要領の作成</a:t>
            </a:r>
          </a:p>
          <a:p>
            <a:pPr marL="1314450" lvl="2" indent="-514350">
              <a:buFont typeface="+mj-lt"/>
              <a:buAutoNum type="arabicPeriod"/>
            </a:pPr>
            <a:r>
              <a:rPr lang="ja-JP" altLang="en-US" sz="1600" dirty="0"/>
              <a:t>検食の実施</a:t>
            </a:r>
          </a:p>
          <a:p>
            <a:pPr marL="1314450" lvl="2" indent="-514350">
              <a:buFont typeface="+mj-lt"/>
              <a:buAutoNum type="arabicPeriod"/>
            </a:pPr>
            <a:r>
              <a:rPr lang="ja-JP" altLang="en-US" sz="1600" dirty="0"/>
              <a:t>情報の提供</a:t>
            </a:r>
          </a:p>
          <a:p>
            <a:pPr marL="914400" lvl="1" indent="-514350">
              <a:buFont typeface="+mj-lt"/>
              <a:buAutoNum type="arabicPeriod"/>
            </a:pPr>
            <a:r>
              <a:rPr lang="ja-JP" altLang="en-US" sz="1600" dirty="0"/>
              <a:t>食品取扱施設等における食品取扱者等の衛生管理</a:t>
            </a:r>
          </a:p>
          <a:p>
            <a:pPr marL="914400" lvl="1" indent="-514350">
              <a:buFont typeface="+mj-lt"/>
              <a:buAutoNum type="arabicPeriod"/>
            </a:pPr>
            <a:r>
              <a:rPr lang="ja-JP" altLang="en-US" sz="1600" dirty="0"/>
              <a:t>食品取扱施設等における食品取扱者等に対する教育</a:t>
            </a:r>
          </a:p>
          <a:p>
            <a:pPr marL="914400" lvl="1" indent="-514350">
              <a:buFont typeface="+mj-lt"/>
              <a:buAutoNum type="arabicPeriod"/>
            </a:pPr>
            <a:r>
              <a:rPr lang="ja-JP" altLang="en-US" sz="1600" dirty="0"/>
              <a:t>運搬</a:t>
            </a:r>
          </a:p>
          <a:p>
            <a:pPr marL="914400" lvl="1" indent="-514350">
              <a:buFont typeface="+mj-lt"/>
              <a:buAutoNum type="arabicPeriod"/>
            </a:pPr>
            <a:r>
              <a:rPr lang="ja-JP" altLang="en-US" sz="1600" dirty="0"/>
              <a:t>販売</a:t>
            </a:r>
          </a:p>
        </p:txBody>
      </p:sp>
      <p:sp>
        <p:nvSpPr>
          <p:cNvPr id="3" name="スライド番号プレースホルダー 2">
            <a:extLst>
              <a:ext uri="{FF2B5EF4-FFF2-40B4-BE49-F238E27FC236}">
                <a16:creationId xmlns:a16="http://schemas.microsoft.com/office/drawing/2014/main" id="{57C45EB9-9197-4A74-9B83-54ABDD804A9B}"/>
              </a:ext>
            </a:extLst>
          </p:cNvPr>
          <p:cNvSpPr>
            <a:spLocks noGrp="1"/>
          </p:cNvSpPr>
          <p:nvPr>
            <p:ph type="sldNum" sz="quarter" idx="12"/>
          </p:nvPr>
        </p:nvSpPr>
        <p:spPr/>
        <p:txBody>
          <a:bodyPr/>
          <a:lstStyle/>
          <a:p>
            <a:fld id="{FCB66738-8AB8-40F8-A10E-20B4A4DFAEBD}" type="slidenum">
              <a:rPr kumimoji="1" lang="ja-JP" altLang="en-US" smtClean="0"/>
              <a:t>14</a:t>
            </a:fld>
            <a:endParaRPr kumimoji="1" lang="ja-JP" altLang="en-US"/>
          </a:p>
        </p:txBody>
      </p:sp>
    </p:spTree>
    <p:extLst>
      <p:ext uri="{BB962C8B-B14F-4D97-AF65-F5344CB8AC3E}">
        <p14:creationId xmlns:p14="http://schemas.microsoft.com/office/powerpoint/2010/main" val="34636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6330" y="2321496"/>
            <a:ext cx="8435280" cy="4536504"/>
          </a:xfrm>
        </p:spPr>
        <p:txBody>
          <a:bodyPr>
            <a:noAutofit/>
          </a:bodyPr>
          <a:lstStyle/>
          <a:p>
            <a:pPr marL="0" indent="0">
              <a:buNone/>
            </a:pPr>
            <a:r>
              <a:rPr lang="ja-JP" altLang="en-US" dirty="0"/>
              <a:t>第２ 食品取扱施設等における衛生管理</a:t>
            </a:r>
          </a:p>
          <a:p>
            <a:pPr marL="0" indent="0">
              <a:buNone/>
            </a:pPr>
            <a:r>
              <a:rPr lang="ja-JP" altLang="en-US" dirty="0"/>
              <a:t>１ 一般事項</a:t>
            </a:r>
          </a:p>
          <a:p>
            <a:pPr marL="400050" lvl="1" indent="0">
              <a:buNone/>
            </a:pPr>
            <a:r>
              <a:rPr lang="ja-JP" altLang="en-US" sz="3200" dirty="0"/>
              <a:t>（１） 日常点検を含む衛生管理を計画的に実施すること。</a:t>
            </a:r>
          </a:p>
          <a:p>
            <a:pPr marL="400050" lvl="1" indent="0">
              <a:buNone/>
            </a:pPr>
            <a:r>
              <a:rPr lang="ja-JP" altLang="en-US" sz="3200" dirty="0"/>
              <a:t>（２） 施設設備及び機械器具の構造及び材質並びに取り扱う食品の特性を考慮し、これらの適切な清掃、洗浄及び消毒の方法を定め、必要に応じ手順書を作成すること。</a:t>
            </a:r>
          </a:p>
        </p:txBody>
      </p:sp>
      <p:sp>
        <p:nvSpPr>
          <p:cNvPr id="4" name="タイトル 1"/>
          <p:cNvSpPr>
            <a:spLocks noGrp="1"/>
          </p:cNvSpPr>
          <p:nvPr>
            <p:ph type="title"/>
          </p:nvPr>
        </p:nvSpPr>
        <p:spPr>
          <a:xfrm>
            <a:off x="0" y="836712"/>
            <a:ext cx="9087940" cy="706090"/>
          </a:xfrm>
        </p:spPr>
        <p:txBody>
          <a:bodyPr>
            <a:noAutofit/>
          </a:bodyPr>
          <a:lstStyle/>
          <a:p>
            <a:pPr lvl="1" algn="ctr" rtl="0">
              <a:spcBef>
                <a:spcPct val="0"/>
              </a:spcBef>
            </a:pPr>
            <a:r>
              <a:rPr kumimoji="1" lang="ja-JP" altLang="en-US" sz="4000" dirty="0">
                <a:solidFill>
                  <a:schemeClr val="tx1"/>
                </a:solidFill>
              </a:rPr>
              <a:t>食品等事業者が実施すべき管理運営基準に関する指針　詳細 </a:t>
            </a:r>
          </a:p>
        </p:txBody>
      </p:sp>
      <p:sp>
        <p:nvSpPr>
          <p:cNvPr id="3" name="スライド番号プレースホルダー 2">
            <a:extLst>
              <a:ext uri="{FF2B5EF4-FFF2-40B4-BE49-F238E27FC236}">
                <a16:creationId xmlns:a16="http://schemas.microsoft.com/office/drawing/2014/main" id="{8F0FA7BE-26BC-4D24-93C7-B9F9F52423CA}"/>
              </a:ext>
            </a:extLst>
          </p:cNvPr>
          <p:cNvSpPr>
            <a:spLocks noGrp="1"/>
          </p:cNvSpPr>
          <p:nvPr>
            <p:ph type="sldNum" sz="quarter" idx="12"/>
          </p:nvPr>
        </p:nvSpPr>
        <p:spPr/>
        <p:txBody>
          <a:bodyPr/>
          <a:lstStyle/>
          <a:p>
            <a:fld id="{FCB66738-8AB8-40F8-A10E-20B4A4DFAEBD}" type="slidenum">
              <a:rPr kumimoji="1" lang="ja-JP" altLang="en-US" smtClean="0"/>
              <a:t>15</a:t>
            </a:fld>
            <a:endParaRPr kumimoji="1" lang="ja-JP" altLang="en-US"/>
          </a:p>
        </p:txBody>
      </p:sp>
    </p:spTree>
    <p:extLst>
      <p:ext uri="{BB962C8B-B14F-4D97-AF65-F5344CB8AC3E}">
        <p14:creationId xmlns:p14="http://schemas.microsoft.com/office/powerpoint/2010/main" val="206638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0" y="2276872"/>
            <a:ext cx="8867328" cy="5526581"/>
          </a:xfrm>
        </p:spPr>
        <p:txBody>
          <a:bodyPr>
            <a:noAutofit/>
          </a:bodyPr>
          <a:lstStyle/>
          <a:p>
            <a:pPr marL="400050" lvl="1" indent="0">
              <a:buNone/>
            </a:pPr>
            <a:r>
              <a:rPr lang="ja-JP" altLang="en-US" sz="3200" dirty="0"/>
              <a:t>手順書の作成に当たっては、清掃、洗浄及び消毒の手順について、清掃又は洗浄を行う場所、機械器具、作業責任者、清掃又は洗浄の方法及び頻度、確認方法等必要な事項を記載することとし、必要に応じ、専門家の意見を聴く事。</a:t>
            </a:r>
          </a:p>
          <a:p>
            <a:pPr marL="400050" lvl="1" indent="0">
              <a:buNone/>
            </a:pPr>
            <a:r>
              <a:rPr lang="ja-JP" altLang="en-US" dirty="0"/>
              <a:t>（３） （２）に定める清掃、洗浄及び消毒の方法が適切かつ有効か必要に応じ評価すること。</a:t>
            </a:r>
          </a:p>
          <a:p>
            <a:pPr marL="400050" lvl="1" indent="0">
              <a:buNone/>
            </a:pPr>
            <a:r>
              <a:rPr lang="ja-JP" altLang="en-US" dirty="0"/>
              <a:t>（４） 施設、設備、人的能力等に応じた食品の取扱いを行い、適切な受注管理を行うこと。</a:t>
            </a:r>
          </a:p>
        </p:txBody>
      </p:sp>
      <p:sp>
        <p:nvSpPr>
          <p:cNvPr id="6" name="タイトル 1">
            <a:extLst>
              <a:ext uri="{FF2B5EF4-FFF2-40B4-BE49-F238E27FC236}">
                <a16:creationId xmlns:a16="http://schemas.microsoft.com/office/drawing/2014/main" id="{524D5264-17C7-4E93-9773-8A556974BB59}"/>
              </a:ext>
            </a:extLst>
          </p:cNvPr>
          <p:cNvSpPr txBox="1">
            <a:spLocks/>
          </p:cNvSpPr>
          <p:nvPr/>
        </p:nvSpPr>
        <p:spPr>
          <a:xfrm>
            <a:off x="0" y="836712"/>
            <a:ext cx="908794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lgn="ctr" rtl="0">
              <a:spcBef>
                <a:spcPct val="0"/>
              </a:spcBef>
            </a:pPr>
            <a:r>
              <a:rPr kumimoji="1" lang="ja-JP" altLang="en-US" sz="4000" kern="0" dirty="0"/>
              <a:t>食品等事業者が実施すべき管理運営基準に関する指針　詳細 </a:t>
            </a:r>
          </a:p>
        </p:txBody>
      </p:sp>
      <p:sp>
        <p:nvSpPr>
          <p:cNvPr id="3" name="スライド番号プレースホルダー 2">
            <a:extLst>
              <a:ext uri="{FF2B5EF4-FFF2-40B4-BE49-F238E27FC236}">
                <a16:creationId xmlns:a16="http://schemas.microsoft.com/office/drawing/2014/main" id="{9AAC5055-C1C1-49B9-B996-0D73B6716262}"/>
              </a:ext>
            </a:extLst>
          </p:cNvPr>
          <p:cNvSpPr>
            <a:spLocks noGrp="1"/>
          </p:cNvSpPr>
          <p:nvPr>
            <p:ph type="sldNum" sz="quarter" idx="12"/>
          </p:nvPr>
        </p:nvSpPr>
        <p:spPr/>
        <p:txBody>
          <a:bodyPr/>
          <a:lstStyle/>
          <a:p>
            <a:fld id="{FCB66738-8AB8-40F8-A10E-20B4A4DFAEBD}" type="slidenum">
              <a:rPr kumimoji="1" lang="ja-JP" altLang="en-US" smtClean="0"/>
              <a:t>16</a:t>
            </a:fld>
            <a:endParaRPr kumimoji="1" lang="ja-JP" altLang="en-US"/>
          </a:p>
        </p:txBody>
      </p:sp>
    </p:spTree>
    <p:extLst>
      <p:ext uri="{BB962C8B-B14F-4D97-AF65-F5344CB8AC3E}">
        <p14:creationId xmlns:p14="http://schemas.microsoft.com/office/powerpoint/2010/main" val="267324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82390" y="2833002"/>
            <a:ext cx="8435280" cy="5904656"/>
          </a:xfrm>
        </p:spPr>
        <p:txBody>
          <a:bodyPr>
            <a:noAutofit/>
          </a:bodyPr>
          <a:lstStyle/>
          <a:p>
            <a:pPr marL="0" indent="0">
              <a:buNone/>
            </a:pPr>
            <a:r>
              <a:rPr lang="ja-JP" altLang="en-US" sz="2800" dirty="0"/>
              <a:t>第２ 食品取扱施設等における衛生管理</a:t>
            </a:r>
          </a:p>
          <a:p>
            <a:pPr marL="0" indent="0">
              <a:buNone/>
            </a:pPr>
            <a:r>
              <a:rPr lang="ja-JP" altLang="en-US" sz="2800" dirty="0"/>
              <a:t>２ 施設の衛生管理</a:t>
            </a:r>
          </a:p>
          <a:p>
            <a:pPr marL="400050" lvl="1" indent="0">
              <a:buNone/>
            </a:pPr>
            <a:r>
              <a:rPr lang="ja-JP" altLang="en-US" dirty="0"/>
              <a:t>（１） 施設及びその周辺は、定期的に清掃し、施設の稼働中は常に衛生上支障のないように維持すること。</a:t>
            </a:r>
          </a:p>
          <a:p>
            <a:pPr marL="400050" lvl="1" indent="0">
              <a:buNone/>
            </a:pPr>
            <a:r>
              <a:rPr lang="ja-JP" altLang="en-US" dirty="0"/>
              <a:t>（２） 製造、加工、処理、調理、保管、販売等を行う場所には、不必要な物品等を置かないこと。</a:t>
            </a:r>
          </a:p>
          <a:p>
            <a:pPr marL="400050" lvl="1" indent="0">
              <a:buNone/>
            </a:pPr>
            <a:r>
              <a:rPr lang="ja-JP" altLang="en-US" dirty="0"/>
              <a:t>（３） 施設の内壁、天井及び床は、常に清潔に保つこと。</a:t>
            </a:r>
          </a:p>
        </p:txBody>
      </p:sp>
      <p:sp>
        <p:nvSpPr>
          <p:cNvPr id="3" name="角丸四角形 2"/>
          <p:cNvSpPr/>
          <p:nvPr/>
        </p:nvSpPr>
        <p:spPr>
          <a:xfrm>
            <a:off x="5521250" y="1841554"/>
            <a:ext cx="3240360"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整理・整頓・清掃・清潔</a:t>
            </a:r>
          </a:p>
        </p:txBody>
      </p:sp>
      <p:sp>
        <p:nvSpPr>
          <p:cNvPr id="7" name="タイトル 1">
            <a:extLst>
              <a:ext uri="{FF2B5EF4-FFF2-40B4-BE49-F238E27FC236}">
                <a16:creationId xmlns:a16="http://schemas.microsoft.com/office/drawing/2014/main" id="{698CE4A6-87FC-48DB-BDBD-CBFAD1F1FB3D}"/>
              </a:ext>
            </a:extLst>
          </p:cNvPr>
          <p:cNvSpPr txBox="1">
            <a:spLocks/>
          </p:cNvSpPr>
          <p:nvPr/>
        </p:nvSpPr>
        <p:spPr>
          <a:xfrm>
            <a:off x="0" y="836712"/>
            <a:ext cx="908794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lgn="ctr" rtl="0">
              <a:spcBef>
                <a:spcPct val="0"/>
              </a:spcBef>
            </a:pPr>
            <a:r>
              <a:rPr kumimoji="1" lang="ja-JP" altLang="en-US" sz="4000" kern="0" dirty="0"/>
              <a:t>食品等事業者が実施すべき管理運営基準に関する指針　詳細 </a:t>
            </a:r>
          </a:p>
        </p:txBody>
      </p:sp>
      <p:sp>
        <p:nvSpPr>
          <p:cNvPr id="4" name="スライド番号プレースホルダー 3">
            <a:extLst>
              <a:ext uri="{FF2B5EF4-FFF2-40B4-BE49-F238E27FC236}">
                <a16:creationId xmlns:a16="http://schemas.microsoft.com/office/drawing/2014/main" id="{D0E79A76-A8EA-4580-8017-2E8EEDD18D54}"/>
              </a:ext>
            </a:extLst>
          </p:cNvPr>
          <p:cNvSpPr>
            <a:spLocks noGrp="1"/>
          </p:cNvSpPr>
          <p:nvPr>
            <p:ph type="sldNum" sz="quarter" idx="12"/>
          </p:nvPr>
        </p:nvSpPr>
        <p:spPr/>
        <p:txBody>
          <a:bodyPr/>
          <a:lstStyle/>
          <a:p>
            <a:fld id="{FCB66738-8AB8-40F8-A10E-20B4A4DFAEBD}" type="slidenum">
              <a:rPr kumimoji="1" lang="ja-JP" altLang="en-US" smtClean="0"/>
              <a:t>17</a:t>
            </a:fld>
            <a:endParaRPr kumimoji="1" lang="ja-JP" altLang="en-US"/>
          </a:p>
        </p:txBody>
      </p:sp>
    </p:spTree>
    <p:extLst>
      <p:ext uri="{BB962C8B-B14F-4D97-AF65-F5344CB8AC3E}">
        <p14:creationId xmlns:p14="http://schemas.microsoft.com/office/powerpoint/2010/main" val="129753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6330" y="2852936"/>
            <a:ext cx="8435280" cy="5184576"/>
          </a:xfrm>
        </p:spPr>
        <p:txBody>
          <a:bodyPr>
            <a:noAutofit/>
          </a:bodyPr>
          <a:lstStyle/>
          <a:p>
            <a:pPr marL="0" indent="0">
              <a:buNone/>
            </a:pPr>
            <a:r>
              <a:rPr lang="ja-JP" altLang="en-US" sz="2400" dirty="0"/>
              <a:t>（４） 施設内の採光、照明及び換気を十分に行うとともに、必要に応じ、適切な温度及び湿度の管理を行うこと。</a:t>
            </a:r>
          </a:p>
          <a:p>
            <a:pPr marL="0" indent="0">
              <a:buNone/>
            </a:pPr>
            <a:r>
              <a:rPr lang="ja-JP" altLang="en-US" sz="2400" dirty="0"/>
              <a:t>（５） 窓及び出入口は、開放しないこと。やむをえず、開放する場合にあっては、じん埃、</a:t>
            </a:r>
            <a:r>
              <a:rPr lang="ja-JP" altLang="en-US" sz="2400" dirty="0" err="1">
                <a:solidFill>
                  <a:srgbClr val="FF0000"/>
                </a:solidFill>
              </a:rPr>
              <a:t>そ</a:t>
            </a:r>
            <a:r>
              <a:rPr lang="ja-JP" altLang="en-US" sz="2400" dirty="0">
                <a:solidFill>
                  <a:srgbClr val="FF0000"/>
                </a:solidFill>
              </a:rPr>
              <a:t>族、昆虫等の侵入を防止する措置を講ずること。</a:t>
            </a:r>
          </a:p>
          <a:p>
            <a:pPr marL="0" indent="0">
              <a:buNone/>
            </a:pPr>
            <a:r>
              <a:rPr lang="ja-JP" altLang="en-US" sz="2400" dirty="0"/>
              <a:t>（６） 排水溝は、排水がよく行われるよう廃棄物の流出を防ぎ、かつ、清掃及び補修を行うこと。</a:t>
            </a:r>
          </a:p>
          <a:p>
            <a:pPr marL="0" indent="0">
              <a:buNone/>
            </a:pPr>
            <a:r>
              <a:rPr lang="ja-JP" altLang="en-US" sz="2400" dirty="0"/>
              <a:t>（７） 便所は常に清潔にし、定期的に清掃及び消毒を行うこと。</a:t>
            </a:r>
          </a:p>
          <a:p>
            <a:pPr marL="0" indent="0">
              <a:buNone/>
            </a:pPr>
            <a:r>
              <a:rPr lang="ja-JP" altLang="en-US" sz="2400" dirty="0"/>
              <a:t>（８） 施設内では動物を飼育しないこと。</a:t>
            </a:r>
            <a:endParaRPr kumimoji="1" lang="ja-JP" altLang="en-US" sz="2400" dirty="0"/>
          </a:p>
        </p:txBody>
      </p:sp>
      <p:sp>
        <p:nvSpPr>
          <p:cNvPr id="3" name="角丸四角形 2"/>
          <p:cNvSpPr/>
          <p:nvPr/>
        </p:nvSpPr>
        <p:spPr>
          <a:xfrm>
            <a:off x="5045500" y="1851521"/>
            <a:ext cx="3744416"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採光・照明・換気、　　窓・　ドア、排水溝、便所</a:t>
            </a:r>
            <a:endParaRPr kumimoji="1" lang="ja-JP" altLang="en-US" sz="2400" dirty="0"/>
          </a:p>
        </p:txBody>
      </p:sp>
      <p:sp>
        <p:nvSpPr>
          <p:cNvPr id="7" name="タイトル 1">
            <a:extLst>
              <a:ext uri="{FF2B5EF4-FFF2-40B4-BE49-F238E27FC236}">
                <a16:creationId xmlns:a16="http://schemas.microsoft.com/office/drawing/2014/main" id="{8DBFFCE8-D0E0-4694-8AB2-9E37852BD313}"/>
              </a:ext>
            </a:extLst>
          </p:cNvPr>
          <p:cNvSpPr txBox="1">
            <a:spLocks/>
          </p:cNvSpPr>
          <p:nvPr/>
        </p:nvSpPr>
        <p:spPr>
          <a:xfrm>
            <a:off x="0" y="836712"/>
            <a:ext cx="908794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lgn="ctr" rtl="0">
              <a:spcBef>
                <a:spcPct val="0"/>
              </a:spcBef>
            </a:pPr>
            <a:r>
              <a:rPr kumimoji="1" lang="ja-JP" altLang="en-US" sz="4000" kern="0" dirty="0"/>
              <a:t>食品等事業者が実施すべき管理運営基準に関する指針　詳細 </a:t>
            </a:r>
          </a:p>
        </p:txBody>
      </p:sp>
      <p:sp>
        <p:nvSpPr>
          <p:cNvPr id="4" name="スライド番号プレースホルダー 3">
            <a:extLst>
              <a:ext uri="{FF2B5EF4-FFF2-40B4-BE49-F238E27FC236}">
                <a16:creationId xmlns:a16="http://schemas.microsoft.com/office/drawing/2014/main" id="{8D3909ED-647B-42A5-88E0-B2174B9C6E36}"/>
              </a:ext>
            </a:extLst>
          </p:cNvPr>
          <p:cNvSpPr>
            <a:spLocks noGrp="1"/>
          </p:cNvSpPr>
          <p:nvPr>
            <p:ph type="sldNum" sz="quarter" idx="12"/>
          </p:nvPr>
        </p:nvSpPr>
        <p:spPr/>
        <p:txBody>
          <a:bodyPr/>
          <a:lstStyle/>
          <a:p>
            <a:fld id="{FCB66738-8AB8-40F8-A10E-20B4A4DFAEBD}" type="slidenum">
              <a:rPr kumimoji="1" lang="ja-JP" altLang="en-US" smtClean="0"/>
              <a:t>18</a:t>
            </a:fld>
            <a:endParaRPr kumimoji="1" lang="ja-JP" altLang="en-US"/>
          </a:p>
        </p:txBody>
      </p:sp>
    </p:spTree>
    <p:extLst>
      <p:ext uri="{BB962C8B-B14F-4D97-AF65-F5344CB8AC3E}">
        <p14:creationId xmlns:p14="http://schemas.microsoft.com/office/powerpoint/2010/main" val="15096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9512" y="2531362"/>
            <a:ext cx="8908428" cy="5458618"/>
          </a:xfrm>
        </p:spPr>
        <p:txBody>
          <a:bodyPr>
            <a:noAutofit/>
          </a:bodyPr>
          <a:lstStyle/>
          <a:p>
            <a:pPr marL="0" indent="0">
              <a:buNone/>
            </a:pPr>
            <a:r>
              <a:rPr lang="ja-JP" altLang="en-US" sz="2800" dirty="0"/>
              <a:t>３ 食品取扱設備等の衛生管理</a:t>
            </a:r>
          </a:p>
          <a:p>
            <a:pPr marL="400050" lvl="1" indent="0">
              <a:buNone/>
            </a:pPr>
            <a:r>
              <a:rPr lang="ja-JP" altLang="en-US" dirty="0"/>
              <a:t>（１） 衛生保持のため、機械器具（清掃用の機械器具を含む。）は、その目的に応じて使用すること。</a:t>
            </a:r>
          </a:p>
          <a:p>
            <a:pPr marL="400050" lvl="1" indent="0">
              <a:buNone/>
            </a:pPr>
            <a:r>
              <a:rPr lang="ja-JP" altLang="en-US" dirty="0"/>
              <a:t>（２） 機械器具及び分解した機械器具の部品は、金属片、不潔異物、化学物質等の食品へ混入を防止するため、洗浄及び消毒を行い、所定の場所に衛生的に保管すること。</a:t>
            </a:r>
          </a:p>
          <a:p>
            <a:pPr marL="400050" lvl="1" indent="0">
              <a:buNone/>
            </a:pPr>
            <a:r>
              <a:rPr lang="ja-JP" altLang="en-US" dirty="0"/>
              <a:t>また、故障又は破損があるときは、速やかに補修し、常に適正に使用できるよう整備しておく事。</a:t>
            </a:r>
          </a:p>
        </p:txBody>
      </p:sp>
      <p:sp>
        <p:nvSpPr>
          <p:cNvPr id="3" name="角丸四角形 2"/>
          <p:cNvSpPr/>
          <p:nvPr/>
        </p:nvSpPr>
        <p:spPr>
          <a:xfrm>
            <a:off x="5364088" y="1844824"/>
            <a:ext cx="33123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設備の衛生管理</a:t>
            </a:r>
          </a:p>
        </p:txBody>
      </p:sp>
      <p:sp>
        <p:nvSpPr>
          <p:cNvPr id="7" name="タイトル 1">
            <a:extLst>
              <a:ext uri="{FF2B5EF4-FFF2-40B4-BE49-F238E27FC236}">
                <a16:creationId xmlns:a16="http://schemas.microsoft.com/office/drawing/2014/main" id="{1D76F34F-255A-4FEC-83E5-70917E857D0D}"/>
              </a:ext>
            </a:extLst>
          </p:cNvPr>
          <p:cNvSpPr txBox="1">
            <a:spLocks/>
          </p:cNvSpPr>
          <p:nvPr/>
        </p:nvSpPr>
        <p:spPr>
          <a:xfrm>
            <a:off x="0" y="836712"/>
            <a:ext cx="908794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lgn="ctr" rtl="0">
              <a:spcBef>
                <a:spcPct val="0"/>
              </a:spcBef>
            </a:pPr>
            <a:r>
              <a:rPr kumimoji="1" lang="ja-JP" altLang="en-US" sz="4000" kern="0" dirty="0"/>
              <a:t>食品等事業者が実施すべき管理運営基準に関する指針　詳細 </a:t>
            </a:r>
          </a:p>
        </p:txBody>
      </p:sp>
      <p:sp>
        <p:nvSpPr>
          <p:cNvPr id="4" name="スライド番号プレースホルダー 3">
            <a:extLst>
              <a:ext uri="{FF2B5EF4-FFF2-40B4-BE49-F238E27FC236}">
                <a16:creationId xmlns:a16="http://schemas.microsoft.com/office/drawing/2014/main" id="{170B48AF-D849-469E-8E9B-0056AB02F5C4}"/>
              </a:ext>
            </a:extLst>
          </p:cNvPr>
          <p:cNvSpPr>
            <a:spLocks noGrp="1"/>
          </p:cNvSpPr>
          <p:nvPr>
            <p:ph type="sldNum" sz="quarter" idx="12"/>
          </p:nvPr>
        </p:nvSpPr>
        <p:spPr/>
        <p:txBody>
          <a:bodyPr/>
          <a:lstStyle/>
          <a:p>
            <a:fld id="{FCB66738-8AB8-40F8-A10E-20B4A4DFAEBD}" type="slidenum">
              <a:rPr kumimoji="1" lang="ja-JP" altLang="en-US" smtClean="0"/>
              <a:t>19</a:t>
            </a:fld>
            <a:endParaRPr kumimoji="1" lang="ja-JP" altLang="en-US"/>
          </a:p>
        </p:txBody>
      </p:sp>
    </p:spTree>
    <p:extLst>
      <p:ext uri="{BB962C8B-B14F-4D97-AF65-F5344CB8AC3E}">
        <p14:creationId xmlns:p14="http://schemas.microsoft.com/office/powerpoint/2010/main" val="428851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8588"/>
            <a:ext cx="8229600" cy="634082"/>
          </a:xfrm>
        </p:spPr>
        <p:txBody>
          <a:bodyPr>
            <a:noAutofit/>
          </a:bodyPr>
          <a:lstStyle/>
          <a:p>
            <a:r>
              <a:rPr lang="ja-JP" altLang="en-US" sz="4800" dirty="0"/>
              <a:t>環境衛生</a:t>
            </a:r>
            <a:endParaRPr kumimoji="1" lang="ja-JP" altLang="en-US" sz="4800" dirty="0"/>
          </a:p>
        </p:txBody>
      </p:sp>
      <p:grpSp>
        <p:nvGrpSpPr>
          <p:cNvPr id="3" name="グループ化 2">
            <a:extLst>
              <a:ext uri="{FF2B5EF4-FFF2-40B4-BE49-F238E27FC236}">
                <a16:creationId xmlns:a16="http://schemas.microsoft.com/office/drawing/2014/main" id="{A232969B-E6A7-49FB-8706-749133D2C1EF}"/>
              </a:ext>
            </a:extLst>
          </p:cNvPr>
          <p:cNvGrpSpPr/>
          <p:nvPr/>
        </p:nvGrpSpPr>
        <p:grpSpPr>
          <a:xfrm>
            <a:off x="683568" y="980728"/>
            <a:ext cx="2772711" cy="5308144"/>
            <a:chOff x="-5841" y="425126"/>
            <a:chExt cx="2772711" cy="5308144"/>
          </a:xfrm>
        </p:grpSpPr>
        <p:sp>
          <p:nvSpPr>
            <p:cNvPr id="17" name="二等辺三角形 16"/>
            <p:cNvSpPr/>
            <p:nvPr/>
          </p:nvSpPr>
          <p:spPr>
            <a:xfrm>
              <a:off x="-5841" y="425126"/>
              <a:ext cx="2772711" cy="5308144"/>
            </a:xfrm>
            <a:prstGeom prst="triangle">
              <a:avLst>
                <a:gd name="adj" fmla="val 5086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18" name="二等辺三角形 17"/>
            <p:cNvSpPr/>
            <p:nvPr/>
          </p:nvSpPr>
          <p:spPr>
            <a:xfrm>
              <a:off x="332798" y="524813"/>
              <a:ext cx="2124574" cy="4077436"/>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0" name="二等辺三角形 19"/>
            <p:cNvSpPr/>
            <p:nvPr/>
          </p:nvSpPr>
          <p:spPr>
            <a:xfrm>
              <a:off x="858431" y="524813"/>
              <a:ext cx="1073308" cy="1925039"/>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1" name="正方形/長方形 20"/>
            <p:cNvSpPr/>
            <p:nvPr/>
          </p:nvSpPr>
          <p:spPr>
            <a:xfrm>
              <a:off x="677105" y="1412776"/>
              <a:ext cx="1518631" cy="4771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rPr>
                <a:t>HACCP</a:t>
              </a:r>
              <a:endParaRPr kumimoji="1" lang="ja-JP" altLang="en-US" sz="2800" b="1" dirty="0">
                <a:solidFill>
                  <a:schemeClr val="tx1"/>
                </a:solidFill>
              </a:endParaRPr>
            </a:p>
          </p:txBody>
        </p:sp>
        <p:sp>
          <p:nvSpPr>
            <p:cNvPr id="22" name="正方形/長方形 21"/>
            <p:cNvSpPr/>
            <p:nvPr/>
          </p:nvSpPr>
          <p:spPr>
            <a:xfrm>
              <a:off x="35496" y="3186310"/>
              <a:ext cx="2659366" cy="47713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一般衛生管理</a:t>
              </a:r>
            </a:p>
          </p:txBody>
        </p:sp>
        <p:sp>
          <p:nvSpPr>
            <p:cNvPr id="24" name="正方形/長方形 23"/>
            <p:cNvSpPr/>
            <p:nvPr/>
          </p:nvSpPr>
          <p:spPr>
            <a:xfrm>
              <a:off x="467544" y="4725144"/>
              <a:ext cx="1800199" cy="7964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安全な</a:t>
              </a:r>
            </a:p>
            <a:p>
              <a:pPr algn="ctr"/>
              <a:r>
                <a:rPr lang="ja-JP" altLang="en-US" sz="2800" b="1" dirty="0">
                  <a:solidFill>
                    <a:schemeClr val="tx1"/>
                  </a:solidFill>
                </a:rPr>
                <a:t>原材料</a:t>
              </a:r>
              <a:endParaRPr kumimoji="1" lang="ja-JP" altLang="en-US" sz="2800" b="1" dirty="0">
                <a:solidFill>
                  <a:schemeClr val="tx1"/>
                </a:solidFill>
              </a:endParaRPr>
            </a:p>
          </p:txBody>
        </p:sp>
      </p:grpSp>
      <p:sp>
        <p:nvSpPr>
          <p:cNvPr id="4" name="テキスト ボックス 3"/>
          <p:cNvSpPr txBox="1"/>
          <p:nvPr/>
        </p:nvSpPr>
        <p:spPr>
          <a:xfrm>
            <a:off x="3159923" y="1350436"/>
            <a:ext cx="5616624" cy="1384995"/>
          </a:xfrm>
          <a:prstGeom prst="rect">
            <a:avLst/>
          </a:prstGeom>
          <a:noFill/>
        </p:spPr>
        <p:txBody>
          <a:bodyPr wrap="square" rtlCol="0">
            <a:spAutoFit/>
          </a:bodyPr>
          <a:lstStyle/>
          <a:p>
            <a:pPr lvl="1"/>
            <a:r>
              <a:rPr lang="ja-JP" altLang="en-US" sz="2800" dirty="0"/>
              <a:t>一般衛生管理</a:t>
            </a:r>
            <a:r>
              <a:rPr lang="en-US" altLang="ja-JP" sz="2800" dirty="0"/>
              <a:t>(</a:t>
            </a:r>
            <a:r>
              <a:rPr lang="ja-JP" altLang="en-US" sz="2800" dirty="0"/>
              <a:t>前提条件プログラム</a:t>
            </a:r>
            <a:r>
              <a:rPr lang="en-US" altLang="ja-JP" sz="2800" dirty="0"/>
              <a:t>)</a:t>
            </a:r>
            <a:r>
              <a:rPr lang="ja-JP" altLang="en-US" sz="2800" dirty="0"/>
              <a:t>の中で、主に　</a:t>
            </a:r>
          </a:p>
          <a:p>
            <a:pPr lvl="1"/>
            <a:r>
              <a:rPr lang="ja-JP" altLang="en-US" sz="2800" dirty="0">
                <a:solidFill>
                  <a:srgbClr val="C00000"/>
                </a:solidFill>
              </a:rPr>
              <a:t>　周辺、建屋、設備</a:t>
            </a:r>
            <a:r>
              <a:rPr lang="ja-JP" altLang="en-US" sz="2800" dirty="0"/>
              <a:t>の管理</a:t>
            </a:r>
            <a:endParaRPr kumimoji="1" lang="ja-JP" altLang="en-US" sz="2800" dirty="0"/>
          </a:p>
        </p:txBody>
      </p:sp>
      <p:pic>
        <p:nvPicPr>
          <p:cNvPr id="8" name="図 7">
            <a:extLst>
              <a:ext uri="{FF2B5EF4-FFF2-40B4-BE49-F238E27FC236}">
                <a16:creationId xmlns:a16="http://schemas.microsoft.com/office/drawing/2014/main" id="{898A94E2-9217-4F2A-8060-051CFAF4A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83" y="2735431"/>
            <a:ext cx="2218302" cy="1619360"/>
          </a:xfrm>
          <a:prstGeom prst="rect">
            <a:avLst/>
          </a:prstGeom>
        </p:spPr>
      </p:pic>
      <p:pic>
        <p:nvPicPr>
          <p:cNvPr id="10" name="図 9">
            <a:extLst>
              <a:ext uri="{FF2B5EF4-FFF2-40B4-BE49-F238E27FC236}">
                <a16:creationId xmlns:a16="http://schemas.microsoft.com/office/drawing/2014/main" id="{142736A9-DD36-4679-B237-DFB4EAEFE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321" y="4270597"/>
            <a:ext cx="3696290" cy="2587403"/>
          </a:xfrm>
          <a:prstGeom prst="rect">
            <a:avLst/>
          </a:prstGeom>
        </p:spPr>
      </p:pic>
      <p:sp>
        <p:nvSpPr>
          <p:cNvPr id="5" name="スライド番号プレースホルダー 4">
            <a:extLst>
              <a:ext uri="{FF2B5EF4-FFF2-40B4-BE49-F238E27FC236}">
                <a16:creationId xmlns:a16="http://schemas.microsoft.com/office/drawing/2014/main" id="{06184063-0047-4165-9B76-4D1A4C05F10F}"/>
              </a:ext>
            </a:extLst>
          </p:cNvPr>
          <p:cNvSpPr>
            <a:spLocks noGrp="1"/>
          </p:cNvSpPr>
          <p:nvPr>
            <p:ph type="sldNum" sz="quarter" idx="12"/>
          </p:nvPr>
        </p:nvSpPr>
        <p:spPr/>
        <p:txBody>
          <a:bodyPr/>
          <a:lstStyle/>
          <a:p>
            <a:fld id="{FCB66738-8AB8-40F8-A10E-20B4A4DFAEBD}" type="slidenum">
              <a:rPr kumimoji="1" lang="ja-JP" altLang="en-US" smtClean="0"/>
              <a:t>2</a:t>
            </a:fld>
            <a:endParaRPr kumimoji="1" lang="ja-JP" altLang="en-US"/>
          </a:p>
        </p:txBody>
      </p:sp>
    </p:spTree>
    <p:extLst>
      <p:ext uri="{BB962C8B-B14F-4D97-AF65-F5344CB8AC3E}">
        <p14:creationId xmlns:p14="http://schemas.microsoft.com/office/powerpoint/2010/main" val="405889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0" y="2780928"/>
            <a:ext cx="9036496" cy="4824536"/>
          </a:xfrm>
        </p:spPr>
        <p:txBody>
          <a:bodyPr>
            <a:noAutofit/>
          </a:bodyPr>
          <a:lstStyle/>
          <a:p>
            <a:pPr marL="400050" lvl="1" indent="0">
              <a:buNone/>
            </a:pPr>
            <a:r>
              <a:rPr lang="ja-JP" altLang="en-US" sz="2400" dirty="0"/>
              <a:t>（３） 機械器具及び機械器具の部品の洗浄に洗剤を使用する場合は、適正な洗剤を適正な濃度で使用すること。</a:t>
            </a:r>
          </a:p>
          <a:p>
            <a:pPr marL="400050" lvl="1" indent="0">
              <a:buNone/>
            </a:pPr>
            <a:r>
              <a:rPr lang="ja-JP" altLang="en-US" sz="2400" dirty="0"/>
              <a:t>（４） 温度計、圧力計、流量計等の計器類及び滅菌、殺菌、除菌又は浄水に用いる装置について、その機能を定期的に点検し、その結果を記録すること。</a:t>
            </a:r>
          </a:p>
          <a:p>
            <a:pPr marL="400050" lvl="1" indent="0">
              <a:buNone/>
            </a:pPr>
            <a:r>
              <a:rPr lang="ja-JP" altLang="en-US" sz="2400" dirty="0"/>
              <a:t>（５） ふきん、包丁、まな板、保護防具等は、熱湯、蒸気、消毒剤等で消毒し、乾燥させること。</a:t>
            </a:r>
          </a:p>
          <a:p>
            <a:pPr marL="800100" lvl="2" indent="0">
              <a:buNone/>
            </a:pPr>
            <a:r>
              <a:rPr lang="ja-JP" altLang="en-US" dirty="0"/>
              <a:t>特に、食品に直接触れるまな板、ナイフ、保護防具等については、汚染の都度又は作業終了後に洗浄消毒を十分に行うこと。</a:t>
            </a:r>
          </a:p>
        </p:txBody>
      </p:sp>
      <p:sp>
        <p:nvSpPr>
          <p:cNvPr id="3" name="角丸四角形 2"/>
          <p:cNvSpPr/>
          <p:nvPr/>
        </p:nvSpPr>
        <p:spPr>
          <a:xfrm>
            <a:off x="5698263" y="1916832"/>
            <a:ext cx="33123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設備の衛生管理</a:t>
            </a:r>
          </a:p>
        </p:txBody>
      </p:sp>
      <p:sp>
        <p:nvSpPr>
          <p:cNvPr id="7" name="タイトル 1">
            <a:extLst>
              <a:ext uri="{FF2B5EF4-FFF2-40B4-BE49-F238E27FC236}">
                <a16:creationId xmlns:a16="http://schemas.microsoft.com/office/drawing/2014/main" id="{F835A37A-E3FA-4F35-9797-ADFA495D73D0}"/>
              </a:ext>
            </a:extLst>
          </p:cNvPr>
          <p:cNvSpPr txBox="1">
            <a:spLocks/>
          </p:cNvSpPr>
          <p:nvPr/>
        </p:nvSpPr>
        <p:spPr>
          <a:xfrm>
            <a:off x="0" y="836712"/>
            <a:ext cx="908794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lgn="ctr" rtl="0">
              <a:spcBef>
                <a:spcPct val="0"/>
              </a:spcBef>
            </a:pPr>
            <a:r>
              <a:rPr kumimoji="1" lang="ja-JP" altLang="en-US" sz="4000" kern="0" dirty="0"/>
              <a:t>食品等事業者が実施すべき管理運営基準に関する指針　詳細 </a:t>
            </a:r>
          </a:p>
        </p:txBody>
      </p:sp>
      <p:sp>
        <p:nvSpPr>
          <p:cNvPr id="4" name="スライド番号プレースホルダー 3">
            <a:extLst>
              <a:ext uri="{FF2B5EF4-FFF2-40B4-BE49-F238E27FC236}">
                <a16:creationId xmlns:a16="http://schemas.microsoft.com/office/drawing/2014/main" id="{C171DC94-2E07-470F-A673-8B7AEB419982}"/>
              </a:ext>
            </a:extLst>
          </p:cNvPr>
          <p:cNvSpPr>
            <a:spLocks noGrp="1"/>
          </p:cNvSpPr>
          <p:nvPr>
            <p:ph type="sldNum" sz="quarter" idx="12"/>
          </p:nvPr>
        </p:nvSpPr>
        <p:spPr/>
        <p:txBody>
          <a:bodyPr/>
          <a:lstStyle/>
          <a:p>
            <a:fld id="{FCB66738-8AB8-40F8-A10E-20B4A4DFAEBD}" type="slidenum">
              <a:rPr kumimoji="1" lang="ja-JP" altLang="en-US" smtClean="0"/>
              <a:t>20</a:t>
            </a:fld>
            <a:endParaRPr kumimoji="1" lang="ja-JP" altLang="en-US"/>
          </a:p>
        </p:txBody>
      </p:sp>
    </p:spTree>
    <p:extLst>
      <p:ext uri="{BB962C8B-B14F-4D97-AF65-F5344CB8AC3E}">
        <p14:creationId xmlns:p14="http://schemas.microsoft.com/office/powerpoint/2010/main" val="336603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7504" y="2780929"/>
            <a:ext cx="8928992" cy="4464496"/>
          </a:xfrm>
        </p:spPr>
        <p:txBody>
          <a:bodyPr>
            <a:noAutofit/>
          </a:bodyPr>
          <a:lstStyle/>
          <a:p>
            <a:pPr marL="0" indent="0">
              <a:buNone/>
            </a:pPr>
            <a:r>
              <a:rPr lang="ja-JP" altLang="en-US" dirty="0"/>
              <a:t>３ 食品取扱設備等の衛生管理</a:t>
            </a:r>
          </a:p>
          <a:p>
            <a:pPr marL="400050" lvl="1" indent="0">
              <a:buNone/>
            </a:pPr>
            <a:r>
              <a:rPr lang="ja-JP" altLang="en-US" sz="3200" dirty="0"/>
              <a:t>（６） 洗浄剤、消毒剤その他化学物質については、使用、保管等の取扱いに十分注意するとともに、必要に応じ容器に内容物の名称を表示する等食品への混入を防止すること。</a:t>
            </a:r>
          </a:p>
          <a:p>
            <a:pPr marL="400050" lvl="1" indent="0">
              <a:buNone/>
            </a:pPr>
            <a:r>
              <a:rPr lang="ja-JP" altLang="en-US" sz="3200" dirty="0"/>
              <a:t>（７） 施設、設備等の清掃用器材は、使用の都度洗浄し、乾燥させ、専用の場所に保管する事。</a:t>
            </a:r>
          </a:p>
        </p:txBody>
      </p:sp>
      <p:sp>
        <p:nvSpPr>
          <p:cNvPr id="3" name="角丸四角形 2"/>
          <p:cNvSpPr/>
          <p:nvPr/>
        </p:nvSpPr>
        <p:spPr>
          <a:xfrm>
            <a:off x="5894974" y="1881562"/>
            <a:ext cx="3112031"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設備の衛生管理</a:t>
            </a:r>
          </a:p>
        </p:txBody>
      </p:sp>
      <p:sp>
        <p:nvSpPr>
          <p:cNvPr id="7" name="タイトル 1">
            <a:extLst>
              <a:ext uri="{FF2B5EF4-FFF2-40B4-BE49-F238E27FC236}">
                <a16:creationId xmlns:a16="http://schemas.microsoft.com/office/drawing/2014/main" id="{6953E1EA-65E0-42AA-995F-7912B734B077}"/>
              </a:ext>
            </a:extLst>
          </p:cNvPr>
          <p:cNvSpPr txBox="1">
            <a:spLocks/>
          </p:cNvSpPr>
          <p:nvPr/>
        </p:nvSpPr>
        <p:spPr>
          <a:xfrm>
            <a:off x="0" y="836712"/>
            <a:ext cx="908794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lgn="ctr" rtl="0">
              <a:spcBef>
                <a:spcPct val="0"/>
              </a:spcBef>
            </a:pPr>
            <a:r>
              <a:rPr kumimoji="1" lang="ja-JP" altLang="en-US" sz="4000" kern="0" dirty="0"/>
              <a:t>食品等事業者が実施すべき管理運営基準に関する指針　詳細 </a:t>
            </a:r>
          </a:p>
        </p:txBody>
      </p:sp>
      <p:sp>
        <p:nvSpPr>
          <p:cNvPr id="4" name="スライド番号プレースホルダー 3">
            <a:extLst>
              <a:ext uri="{FF2B5EF4-FFF2-40B4-BE49-F238E27FC236}">
                <a16:creationId xmlns:a16="http://schemas.microsoft.com/office/drawing/2014/main" id="{3B8D3848-56D9-489D-8AC0-93DBEAF97942}"/>
              </a:ext>
            </a:extLst>
          </p:cNvPr>
          <p:cNvSpPr>
            <a:spLocks noGrp="1"/>
          </p:cNvSpPr>
          <p:nvPr>
            <p:ph type="sldNum" sz="quarter" idx="12"/>
          </p:nvPr>
        </p:nvSpPr>
        <p:spPr/>
        <p:txBody>
          <a:bodyPr/>
          <a:lstStyle/>
          <a:p>
            <a:fld id="{FCB66738-8AB8-40F8-A10E-20B4A4DFAEBD}" type="slidenum">
              <a:rPr kumimoji="1" lang="ja-JP" altLang="en-US" smtClean="0"/>
              <a:t>21</a:t>
            </a:fld>
            <a:endParaRPr kumimoji="1" lang="ja-JP" altLang="en-US"/>
          </a:p>
        </p:txBody>
      </p:sp>
    </p:spTree>
    <p:extLst>
      <p:ext uri="{BB962C8B-B14F-4D97-AF65-F5344CB8AC3E}">
        <p14:creationId xmlns:p14="http://schemas.microsoft.com/office/powerpoint/2010/main" val="1433408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7504" y="2924944"/>
            <a:ext cx="9001000" cy="5328592"/>
          </a:xfrm>
        </p:spPr>
        <p:txBody>
          <a:bodyPr>
            <a:noAutofit/>
          </a:bodyPr>
          <a:lstStyle/>
          <a:p>
            <a:pPr marL="400050" lvl="1" indent="0">
              <a:buNone/>
            </a:pPr>
            <a:r>
              <a:rPr lang="ja-JP" altLang="en-US" dirty="0"/>
              <a:t>（８） 手洗設備は、手指の洗浄及び乾燥が適切にできるよう維持するとともに、水を十分供給し、手洗いに適切な石けん、爪ブラシ、ペーパータオル、消毒剤等を備え、常に使用できる状態にしておくこと。</a:t>
            </a:r>
          </a:p>
          <a:p>
            <a:pPr marL="400050" lvl="1" indent="0">
              <a:buNone/>
            </a:pPr>
            <a:r>
              <a:rPr lang="ja-JP" altLang="en-US" dirty="0"/>
              <a:t>（９） 洗浄設備は、常に清潔に保つこと。</a:t>
            </a:r>
          </a:p>
          <a:p>
            <a:pPr marL="400050" lvl="1" indent="0">
              <a:buNone/>
            </a:pPr>
            <a:r>
              <a:rPr lang="ja-JP" altLang="en-US" dirty="0"/>
              <a:t>（１０） 食品の放射線照射業にあっては、１日１回以上化学線量計を用いて線量を確認し、その結果の記録を２年間保存すること。</a:t>
            </a:r>
          </a:p>
        </p:txBody>
      </p:sp>
      <p:sp>
        <p:nvSpPr>
          <p:cNvPr id="3" name="角丸四角形 2"/>
          <p:cNvSpPr/>
          <p:nvPr/>
        </p:nvSpPr>
        <p:spPr>
          <a:xfrm>
            <a:off x="5975909" y="2060848"/>
            <a:ext cx="3112031"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設備の衛生管理</a:t>
            </a:r>
          </a:p>
        </p:txBody>
      </p:sp>
      <p:sp>
        <p:nvSpPr>
          <p:cNvPr id="7" name="タイトル 1">
            <a:extLst>
              <a:ext uri="{FF2B5EF4-FFF2-40B4-BE49-F238E27FC236}">
                <a16:creationId xmlns:a16="http://schemas.microsoft.com/office/drawing/2014/main" id="{E68E8198-35F4-41FE-B6D2-DC32D5C638F8}"/>
              </a:ext>
            </a:extLst>
          </p:cNvPr>
          <p:cNvSpPr txBox="1">
            <a:spLocks/>
          </p:cNvSpPr>
          <p:nvPr/>
        </p:nvSpPr>
        <p:spPr>
          <a:xfrm>
            <a:off x="0" y="836712"/>
            <a:ext cx="908794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lgn="ctr" rtl="0">
              <a:spcBef>
                <a:spcPct val="0"/>
              </a:spcBef>
            </a:pPr>
            <a:r>
              <a:rPr kumimoji="1" lang="ja-JP" altLang="en-US" sz="4000" kern="0" dirty="0"/>
              <a:t>食品等事業者が実施すべき管理運営基準に関する指針　詳細 </a:t>
            </a:r>
          </a:p>
        </p:txBody>
      </p:sp>
      <p:sp>
        <p:nvSpPr>
          <p:cNvPr id="4" name="スライド番号プレースホルダー 3">
            <a:extLst>
              <a:ext uri="{FF2B5EF4-FFF2-40B4-BE49-F238E27FC236}">
                <a16:creationId xmlns:a16="http://schemas.microsoft.com/office/drawing/2014/main" id="{4385FD09-F8CF-4804-A9A3-CB2A0FFF8F86}"/>
              </a:ext>
            </a:extLst>
          </p:cNvPr>
          <p:cNvSpPr>
            <a:spLocks noGrp="1"/>
          </p:cNvSpPr>
          <p:nvPr>
            <p:ph type="sldNum" sz="quarter" idx="12"/>
          </p:nvPr>
        </p:nvSpPr>
        <p:spPr/>
        <p:txBody>
          <a:bodyPr/>
          <a:lstStyle/>
          <a:p>
            <a:fld id="{FCB66738-8AB8-40F8-A10E-20B4A4DFAEBD}" type="slidenum">
              <a:rPr kumimoji="1" lang="ja-JP" altLang="en-US" smtClean="0"/>
              <a:t>22</a:t>
            </a:fld>
            <a:endParaRPr kumimoji="1" lang="ja-JP" altLang="en-US"/>
          </a:p>
        </p:txBody>
      </p:sp>
    </p:spTree>
    <p:extLst>
      <p:ext uri="{BB962C8B-B14F-4D97-AF65-F5344CB8AC3E}">
        <p14:creationId xmlns:p14="http://schemas.microsoft.com/office/powerpoint/2010/main" val="204653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FC006ED-9A55-4A1D-BAA9-72DE7B298A15}"/>
              </a:ext>
            </a:extLst>
          </p:cNvPr>
          <p:cNvSpPr>
            <a:spLocks noGrp="1"/>
          </p:cNvSpPr>
          <p:nvPr>
            <p:ph type="body" idx="1"/>
          </p:nvPr>
        </p:nvSpPr>
        <p:spPr>
          <a:xfrm>
            <a:off x="914400" y="1914393"/>
            <a:ext cx="7772400" cy="1500187"/>
          </a:xfrm>
        </p:spPr>
        <p:txBody>
          <a:bodyPr>
            <a:normAutofit lnSpcReduction="10000"/>
          </a:bodyPr>
          <a:lstStyle/>
          <a:p>
            <a:r>
              <a:rPr lang="ja-JP" altLang="en-US" sz="4500" dirty="0">
                <a:solidFill>
                  <a:schemeClr val="tx1"/>
                </a:solidFill>
              </a:rPr>
              <a:t>内部発生虫　　と　　　　　　　　　　　　</a:t>
            </a:r>
            <a:endParaRPr lang="en-US" altLang="ja-JP" sz="4500" dirty="0">
              <a:solidFill>
                <a:schemeClr val="tx1"/>
              </a:solidFill>
            </a:endParaRPr>
          </a:p>
          <a:p>
            <a:r>
              <a:rPr lang="ja-JP" altLang="en-US" sz="4500" dirty="0">
                <a:solidFill>
                  <a:schemeClr val="tx1"/>
                </a:solidFill>
              </a:rPr>
              <a:t>　　　　　　外部よりの飛来虫</a:t>
            </a:r>
          </a:p>
        </p:txBody>
      </p:sp>
      <p:sp>
        <p:nvSpPr>
          <p:cNvPr id="4" name="スライド番号プレースホルダー 3">
            <a:extLst>
              <a:ext uri="{FF2B5EF4-FFF2-40B4-BE49-F238E27FC236}">
                <a16:creationId xmlns:a16="http://schemas.microsoft.com/office/drawing/2014/main" id="{5F3546EC-5A3F-4184-8075-197F6D6093D0}"/>
              </a:ext>
            </a:extLst>
          </p:cNvPr>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373749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5D7F8-5A9A-47E3-B693-8B6DBB179799}"/>
              </a:ext>
            </a:extLst>
          </p:cNvPr>
          <p:cNvSpPr>
            <a:spLocks noGrp="1"/>
          </p:cNvSpPr>
          <p:nvPr>
            <p:ph type="title"/>
          </p:nvPr>
        </p:nvSpPr>
        <p:spPr/>
        <p:txBody>
          <a:bodyPr/>
          <a:lstStyle/>
          <a:p>
            <a:r>
              <a:rPr kumimoji="1" lang="ja-JP" altLang="en-US" dirty="0"/>
              <a:t>内部発生虫　</a:t>
            </a:r>
            <a:endParaRPr lang="ja-JP" altLang="en-US" sz="2100" dirty="0"/>
          </a:p>
        </p:txBody>
      </p:sp>
      <p:sp>
        <p:nvSpPr>
          <p:cNvPr id="3" name="コンテンツ プレースホルダー 2">
            <a:extLst>
              <a:ext uri="{FF2B5EF4-FFF2-40B4-BE49-F238E27FC236}">
                <a16:creationId xmlns:a16="http://schemas.microsoft.com/office/drawing/2014/main" id="{79618020-A99C-41A1-AE22-5BDD8E3AE898}"/>
              </a:ext>
            </a:extLst>
          </p:cNvPr>
          <p:cNvSpPr>
            <a:spLocks noGrp="1"/>
          </p:cNvSpPr>
          <p:nvPr>
            <p:ph idx="1"/>
          </p:nvPr>
        </p:nvSpPr>
        <p:spPr/>
        <p:txBody>
          <a:bodyPr>
            <a:normAutofit/>
          </a:bodyPr>
          <a:lstStyle/>
          <a:p>
            <a:r>
              <a:rPr lang="en-US" altLang="ja-JP" sz="2100" dirty="0"/>
              <a:t>【</a:t>
            </a:r>
            <a:r>
              <a:rPr lang="ja-JP" altLang="en-US" sz="2100" dirty="0"/>
              <a:t>ウェットな場所で発生する内部発生虫</a:t>
            </a:r>
            <a:r>
              <a:rPr lang="en-US" altLang="ja-JP" sz="2100" dirty="0"/>
              <a:t>】</a:t>
            </a:r>
          </a:p>
          <a:p>
            <a:r>
              <a:rPr lang="ja-JP" altLang="en-US" sz="2100" dirty="0"/>
              <a:t>チョウバエ類、ニセケバエ類、ショウジョウバエ類、ノミバエ類、ハヤトビバエ類、ゴキブリ</a:t>
            </a:r>
            <a:endParaRPr lang="en-US" altLang="ja-JP" sz="2100" dirty="0"/>
          </a:p>
          <a:p>
            <a:endParaRPr lang="en-US" altLang="ja-JP" sz="2100" dirty="0"/>
          </a:p>
          <a:p>
            <a:r>
              <a:rPr lang="en-US" altLang="ja-JP" sz="2100" dirty="0"/>
              <a:t>【</a:t>
            </a:r>
            <a:r>
              <a:rPr lang="ja-JP" altLang="en-US" sz="2100" dirty="0"/>
              <a:t>ウェット／ドライな場所で発生する内部発生虫</a:t>
            </a:r>
            <a:r>
              <a:rPr lang="en-US" altLang="ja-JP" sz="2100" dirty="0"/>
              <a:t>】</a:t>
            </a:r>
          </a:p>
          <a:p>
            <a:r>
              <a:rPr lang="ja-JP" altLang="en-US" sz="2100" dirty="0"/>
              <a:t>ヒメマキムシ類（ウェット／ドライ）、チャタテムシ類（ウェット／ドライ）、カツオブシ類（ドライ）、</a:t>
            </a:r>
            <a:endParaRPr lang="en-US" altLang="ja-JP" sz="2100" dirty="0"/>
          </a:p>
          <a:p>
            <a:r>
              <a:rPr lang="ja-JP" altLang="en-US" sz="2100" dirty="0"/>
              <a:t>シバンムシ類（ドライ）</a:t>
            </a:r>
            <a:endParaRPr lang="en-US" altLang="ja-JP" sz="2100" dirty="0"/>
          </a:p>
          <a:p>
            <a:endParaRPr kumimoji="1" lang="ja-JP" altLang="en-US" dirty="0"/>
          </a:p>
        </p:txBody>
      </p:sp>
      <p:sp>
        <p:nvSpPr>
          <p:cNvPr id="4" name="スライド番号プレースホルダー 3">
            <a:extLst>
              <a:ext uri="{FF2B5EF4-FFF2-40B4-BE49-F238E27FC236}">
                <a16:creationId xmlns:a16="http://schemas.microsoft.com/office/drawing/2014/main" id="{90EB1370-196A-4B46-A0E5-0A98E39A2A73}"/>
              </a:ext>
            </a:extLst>
          </p:cNvPr>
          <p:cNvSpPr>
            <a:spLocks noGrp="1"/>
          </p:cNvSpPr>
          <p:nvPr>
            <p:ph type="sldNum" sz="quarter" idx="12"/>
          </p:nvPr>
        </p:nvSpPr>
        <p:spPr/>
        <p:txBody>
          <a:bodyPr/>
          <a:lstStyle/>
          <a:p>
            <a:fld id="{629637A9-119A-49DA-BD12-AAC58B377D80}" type="slidenum">
              <a:rPr lang="en-US" smtClean="0"/>
              <a:t>24</a:t>
            </a:fld>
            <a:endParaRPr lang="en-US" dirty="0"/>
          </a:p>
        </p:txBody>
      </p:sp>
    </p:spTree>
    <p:extLst>
      <p:ext uri="{BB962C8B-B14F-4D97-AF65-F5344CB8AC3E}">
        <p14:creationId xmlns:p14="http://schemas.microsoft.com/office/powerpoint/2010/main" val="323319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1ACDF-9B63-4647-9F81-956E84C77BE9}"/>
              </a:ext>
            </a:extLst>
          </p:cNvPr>
          <p:cNvSpPr>
            <a:spLocks noGrp="1"/>
          </p:cNvSpPr>
          <p:nvPr>
            <p:ph type="title"/>
          </p:nvPr>
        </p:nvSpPr>
        <p:spPr/>
        <p:txBody>
          <a:bodyPr/>
          <a:lstStyle/>
          <a:p>
            <a:r>
              <a:rPr kumimoji="1" lang="ja-JP" altLang="en-US" dirty="0"/>
              <a:t>外部よりの飛来虫　</a:t>
            </a:r>
          </a:p>
        </p:txBody>
      </p:sp>
      <p:sp>
        <p:nvSpPr>
          <p:cNvPr id="3" name="コンテンツ プレースホルダー 2">
            <a:extLst>
              <a:ext uri="{FF2B5EF4-FFF2-40B4-BE49-F238E27FC236}">
                <a16:creationId xmlns:a16="http://schemas.microsoft.com/office/drawing/2014/main" id="{9B6136E7-C9E5-42DF-828E-9CDD0B4782C6}"/>
              </a:ext>
            </a:extLst>
          </p:cNvPr>
          <p:cNvSpPr>
            <a:spLocks noGrp="1"/>
          </p:cNvSpPr>
          <p:nvPr>
            <p:ph idx="1"/>
          </p:nvPr>
        </p:nvSpPr>
        <p:spPr/>
        <p:txBody>
          <a:bodyPr>
            <a:normAutofit/>
          </a:bodyPr>
          <a:lstStyle/>
          <a:p>
            <a:r>
              <a:rPr lang="en-US" altLang="ja-JP" sz="2100" dirty="0"/>
              <a:t>【</a:t>
            </a:r>
            <a:r>
              <a:rPr lang="ja-JP" altLang="en-US" sz="2100" dirty="0"/>
              <a:t>匂い（臭い）による外部飛来虫</a:t>
            </a:r>
            <a:r>
              <a:rPr lang="en-US" altLang="ja-JP" sz="2100" dirty="0"/>
              <a:t>】</a:t>
            </a:r>
          </a:p>
          <a:p>
            <a:r>
              <a:rPr lang="ja-JP" altLang="en-US" sz="2100" dirty="0"/>
              <a:t>ミズアブ類、ニクバエ類、クロバエ類、イエバエ類、ガ</a:t>
            </a:r>
            <a:endParaRPr lang="en-US" altLang="ja-JP" sz="2100" dirty="0"/>
          </a:p>
          <a:p>
            <a:endParaRPr lang="en-US" altLang="ja-JP" sz="2100" dirty="0"/>
          </a:p>
          <a:p>
            <a:r>
              <a:rPr lang="en-US" altLang="ja-JP" sz="2100" dirty="0"/>
              <a:t>【</a:t>
            </a:r>
            <a:r>
              <a:rPr lang="ja-JP" altLang="en-US" sz="2100" dirty="0"/>
              <a:t>光による外部飛来虫</a:t>
            </a:r>
            <a:r>
              <a:rPr lang="en-US" altLang="ja-JP" sz="2100" dirty="0"/>
              <a:t>】</a:t>
            </a:r>
          </a:p>
          <a:p>
            <a:r>
              <a:rPr lang="ja-JP" altLang="en-US" sz="2100" dirty="0"/>
              <a:t>ウンカ・ヨコバイ類、ガガンボ類、アブラムシ類、ユスリカ類、トビゲラ類</a:t>
            </a:r>
          </a:p>
        </p:txBody>
      </p:sp>
      <p:sp>
        <p:nvSpPr>
          <p:cNvPr id="4" name="スライド番号プレースホルダー 3">
            <a:extLst>
              <a:ext uri="{FF2B5EF4-FFF2-40B4-BE49-F238E27FC236}">
                <a16:creationId xmlns:a16="http://schemas.microsoft.com/office/drawing/2014/main" id="{900AF83A-D173-4073-8FC3-1BBF75861966}"/>
              </a:ext>
            </a:extLst>
          </p:cNvPr>
          <p:cNvSpPr>
            <a:spLocks noGrp="1"/>
          </p:cNvSpPr>
          <p:nvPr>
            <p:ph type="sldNum" sz="quarter" idx="12"/>
          </p:nvPr>
        </p:nvSpPr>
        <p:spPr/>
        <p:txBody>
          <a:bodyPr/>
          <a:lstStyle/>
          <a:p>
            <a:fld id="{629637A9-119A-49DA-BD12-AAC58B377D80}" type="slidenum">
              <a:rPr lang="en-US" smtClean="0"/>
              <a:t>25</a:t>
            </a:fld>
            <a:endParaRPr lang="en-US" dirty="0"/>
          </a:p>
        </p:txBody>
      </p:sp>
    </p:spTree>
    <p:extLst>
      <p:ext uri="{BB962C8B-B14F-4D97-AF65-F5344CB8AC3E}">
        <p14:creationId xmlns:p14="http://schemas.microsoft.com/office/powerpoint/2010/main" val="8246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DA0240-C290-4087-9264-EC6A9011FF7D}"/>
              </a:ext>
            </a:extLst>
          </p:cNvPr>
          <p:cNvSpPr>
            <a:spLocks noGrp="1"/>
          </p:cNvSpPr>
          <p:nvPr>
            <p:ph type="title"/>
          </p:nvPr>
        </p:nvSpPr>
        <p:spPr/>
        <p:txBody>
          <a:bodyPr/>
          <a:lstStyle/>
          <a:p>
            <a:r>
              <a:rPr kumimoji="1" lang="ja-JP" altLang="en-US" dirty="0"/>
              <a:t>歩行性害虫　</a:t>
            </a:r>
          </a:p>
        </p:txBody>
      </p:sp>
      <p:sp>
        <p:nvSpPr>
          <p:cNvPr id="3" name="コンテンツ プレースホルダー 2">
            <a:extLst>
              <a:ext uri="{FF2B5EF4-FFF2-40B4-BE49-F238E27FC236}">
                <a16:creationId xmlns:a16="http://schemas.microsoft.com/office/drawing/2014/main" id="{01440DE0-E671-4059-969B-DE8462229EA8}"/>
              </a:ext>
            </a:extLst>
          </p:cNvPr>
          <p:cNvSpPr>
            <a:spLocks noGrp="1"/>
          </p:cNvSpPr>
          <p:nvPr>
            <p:ph idx="1"/>
          </p:nvPr>
        </p:nvSpPr>
        <p:spPr/>
        <p:txBody>
          <a:bodyPr>
            <a:normAutofit/>
          </a:bodyPr>
          <a:lstStyle/>
          <a:p>
            <a:r>
              <a:rPr lang="en-US" altLang="ja-JP" sz="2100" dirty="0"/>
              <a:t>【</a:t>
            </a:r>
            <a:r>
              <a:rPr lang="ja-JP" altLang="en-US" sz="2100" dirty="0"/>
              <a:t>歩くことで移動している昆虫　</a:t>
            </a:r>
            <a:r>
              <a:rPr lang="en-US" altLang="ja-JP" sz="2100" dirty="0"/>
              <a:t>】</a:t>
            </a:r>
          </a:p>
          <a:p>
            <a:r>
              <a:rPr lang="ja-JP" altLang="en-US" sz="2100" dirty="0"/>
              <a:t>工場周辺の緑地帯で発生し、工場中に入り込む</a:t>
            </a:r>
            <a:endParaRPr lang="en-US" altLang="ja-JP" sz="2100" dirty="0"/>
          </a:p>
          <a:p>
            <a:endParaRPr lang="en-US" altLang="ja-JP" sz="2100" dirty="0"/>
          </a:p>
          <a:p>
            <a:r>
              <a:rPr lang="ja-JP" altLang="en-US" sz="2100" dirty="0"/>
              <a:t>クロゴキブリ、ワモンゴキブリ</a:t>
            </a:r>
            <a:endParaRPr lang="en-US" altLang="ja-JP" sz="2100" dirty="0"/>
          </a:p>
          <a:p>
            <a:r>
              <a:rPr lang="ja-JP" altLang="en-US" sz="2100" dirty="0"/>
              <a:t>ゴミムシ、テントウムシ</a:t>
            </a:r>
            <a:endParaRPr lang="en-US" altLang="ja-JP" sz="2100" dirty="0"/>
          </a:p>
          <a:p>
            <a:r>
              <a:rPr lang="ja-JP" altLang="en-US" sz="2100" dirty="0"/>
              <a:t>アリ</a:t>
            </a:r>
            <a:endParaRPr lang="en-US" altLang="ja-JP" sz="2100" dirty="0"/>
          </a:p>
          <a:p>
            <a:r>
              <a:rPr lang="ja-JP" altLang="en-US" sz="2100" dirty="0"/>
              <a:t>コオロギ、カマドウマ</a:t>
            </a:r>
            <a:endParaRPr lang="en-US" altLang="ja-JP" sz="2100" dirty="0"/>
          </a:p>
          <a:p>
            <a:r>
              <a:rPr lang="ja-JP" altLang="en-US" sz="2100" dirty="0"/>
              <a:t>クモ</a:t>
            </a:r>
            <a:endParaRPr lang="en-US" altLang="ja-JP" sz="2100" dirty="0"/>
          </a:p>
          <a:p>
            <a:r>
              <a:rPr lang="ja-JP" altLang="en-US" sz="2100" dirty="0"/>
              <a:t>ゲジ、ヤスデ、ダンゴムシ、ワラジムシ</a:t>
            </a:r>
          </a:p>
        </p:txBody>
      </p:sp>
      <p:sp>
        <p:nvSpPr>
          <p:cNvPr id="4" name="スライド番号プレースホルダー 3">
            <a:extLst>
              <a:ext uri="{FF2B5EF4-FFF2-40B4-BE49-F238E27FC236}">
                <a16:creationId xmlns:a16="http://schemas.microsoft.com/office/drawing/2014/main" id="{F029FA8A-0C5B-4506-B22D-70754AFC336B}"/>
              </a:ext>
            </a:extLst>
          </p:cNvPr>
          <p:cNvSpPr>
            <a:spLocks noGrp="1"/>
          </p:cNvSpPr>
          <p:nvPr>
            <p:ph type="sldNum" sz="quarter" idx="12"/>
          </p:nvPr>
        </p:nvSpPr>
        <p:spPr/>
        <p:txBody>
          <a:bodyPr/>
          <a:lstStyle/>
          <a:p>
            <a:fld id="{629637A9-119A-49DA-BD12-AAC58B377D80}" type="slidenum">
              <a:rPr lang="en-US" smtClean="0"/>
              <a:t>26</a:t>
            </a:fld>
            <a:endParaRPr lang="en-US" dirty="0"/>
          </a:p>
        </p:txBody>
      </p:sp>
    </p:spTree>
    <p:extLst>
      <p:ext uri="{BB962C8B-B14F-4D97-AF65-F5344CB8AC3E}">
        <p14:creationId xmlns:p14="http://schemas.microsoft.com/office/powerpoint/2010/main" val="2568729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E8385529-409D-437B-9A9A-D312F71B2990}"/>
              </a:ext>
            </a:extLst>
          </p:cNvPr>
          <p:cNvSpPr>
            <a:spLocks noGrp="1"/>
          </p:cNvSpPr>
          <p:nvPr>
            <p:ph type="subTitle" idx="1"/>
          </p:nvPr>
        </p:nvSpPr>
        <p:spPr>
          <a:xfrm>
            <a:off x="800100" y="2276872"/>
            <a:ext cx="7543800" cy="1288806"/>
          </a:xfrm>
        </p:spPr>
        <p:txBody>
          <a:bodyPr>
            <a:normAutofit/>
          </a:bodyPr>
          <a:lstStyle/>
          <a:p>
            <a:r>
              <a:rPr lang="ja-JP" altLang="en-US" sz="4500" dirty="0">
                <a:solidFill>
                  <a:schemeClr val="tx1"/>
                </a:solidFill>
              </a:rPr>
              <a:t>モニタリング</a:t>
            </a:r>
            <a:endParaRPr lang="en-US" altLang="ja-JP" sz="4500" dirty="0">
              <a:solidFill>
                <a:schemeClr val="tx1"/>
              </a:solidFill>
            </a:endParaRPr>
          </a:p>
          <a:p>
            <a:r>
              <a:rPr lang="ja-JP" altLang="en-US" sz="2625" dirty="0">
                <a:solidFill>
                  <a:schemeClr val="tx1"/>
                </a:solidFill>
              </a:rPr>
              <a:t>対象とする施設の有害生物に関するデータ収集</a:t>
            </a:r>
          </a:p>
        </p:txBody>
      </p:sp>
      <p:sp>
        <p:nvSpPr>
          <p:cNvPr id="4" name="スライド番号プレースホルダー 3">
            <a:extLst>
              <a:ext uri="{FF2B5EF4-FFF2-40B4-BE49-F238E27FC236}">
                <a16:creationId xmlns:a16="http://schemas.microsoft.com/office/drawing/2014/main" id="{1B16C72E-7E99-4019-8BE8-7008B224FA35}"/>
              </a:ext>
            </a:extLst>
          </p:cNvPr>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62516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203BC1-3C7A-44F1-9B09-43A3EE75BA03}"/>
              </a:ext>
            </a:extLst>
          </p:cNvPr>
          <p:cNvSpPr>
            <a:spLocks noGrp="1"/>
          </p:cNvSpPr>
          <p:nvPr>
            <p:ph type="title"/>
          </p:nvPr>
        </p:nvSpPr>
        <p:spPr/>
        <p:txBody>
          <a:bodyPr/>
          <a:lstStyle/>
          <a:p>
            <a:r>
              <a:rPr kumimoji="1" lang="ja-JP" altLang="en-US" dirty="0"/>
              <a:t>トラップ調査</a:t>
            </a:r>
          </a:p>
        </p:txBody>
      </p:sp>
      <p:sp>
        <p:nvSpPr>
          <p:cNvPr id="3" name="コンテンツ プレースホルダー 2">
            <a:extLst>
              <a:ext uri="{FF2B5EF4-FFF2-40B4-BE49-F238E27FC236}">
                <a16:creationId xmlns:a16="http://schemas.microsoft.com/office/drawing/2014/main" id="{9B05709C-1FA9-402E-AF11-3E05778E62B8}"/>
              </a:ext>
            </a:extLst>
          </p:cNvPr>
          <p:cNvSpPr>
            <a:spLocks noGrp="1"/>
          </p:cNvSpPr>
          <p:nvPr>
            <p:ph idx="1"/>
          </p:nvPr>
        </p:nvSpPr>
        <p:spPr>
          <a:xfrm>
            <a:off x="822960" y="2241551"/>
            <a:ext cx="3642970" cy="3295599"/>
          </a:xfrm>
        </p:spPr>
        <p:txBody>
          <a:bodyPr>
            <a:normAutofit fontScale="47500" lnSpcReduction="20000"/>
          </a:bodyPr>
          <a:lstStyle/>
          <a:p>
            <a:r>
              <a:rPr kumimoji="1" lang="en-US" altLang="ja-JP" dirty="0">
                <a:highlight>
                  <a:srgbClr val="00FF00"/>
                </a:highlight>
              </a:rPr>
              <a:t>【</a:t>
            </a:r>
            <a:r>
              <a:rPr kumimoji="1" lang="ja-JP" altLang="en-US" dirty="0">
                <a:highlight>
                  <a:srgbClr val="00FF00"/>
                </a:highlight>
              </a:rPr>
              <a:t>粘着式トラップ</a:t>
            </a:r>
            <a:r>
              <a:rPr kumimoji="1" lang="en-US" altLang="ja-JP" dirty="0">
                <a:highlight>
                  <a:srgbClr val="00FF00"/>
                </a:highlight>
              </a:rPr>
              <a:t>】</a:t>
            </a:r>
            <a:r>
              <a:rPr lang="ja-JP" altLang="en-US" dirty="0"/>
              <a:t>ゴキブリなど歩行性の害虫</a:t>
            </a:r>
            <a:endParaRPr lang="en-US" altLang="ja-JP" dirty="0"/>
          </a:p>
          <a:p>
            <a:pPr>
              <a:buFont typeface="Wingdings" panose="05000000000000000000" pitchFamily="2" charset="2"/>
              <a:buChar char="l"/>
            </a:pPr>
            <a:r>
              <a:rPr kumimoji="1" lang="ja-JP" altLang="en-US" dirty="0"/>
              <a:t>山型の床置きトラップ</a:t>
            </a:r>
            <a:endParaRPr kumimoji="1" lang="en-US" altLang="ja-JP" dirty="0"/>
          </a:p>
          <a:p>
            <a:pPr>
              <a:buFont typeface="Wingdings" panose="05000000000000000000" pitchFamily="2" charset="2"/>
              <a:buChar char="l"/>
            </a:pPr>
            <a:r>
              <a:rPr kumimoji="1" lang="ja-JP" altLang="en-US" dirty="0"/>
              <a:t>狭い範囲でのモニタリングに適する</a:t>
            </a:r>
            <a:endParaRPr kumimoji="1" lang="en-US" altLang="ja-JP" dirty="0"/>
          </a:p>
          <a:p>
            <a:pPr>
              <a:buFont typeface="Wingdings" panose="05000000000000000000" pitchFamily="2" charset="2"/>
              <a:buChar char="l"/>
            </a:pPr>
            <a:r>
              <a:rPr kumimoji="1" lang="ja-JP" altLang="en-US" dirty="0"/>
              <a:t>出入口や水場周りのモニタリング</a:t>
            </a:r>
            <a:endParaRPr kumimoji="1" lang="en-US" altLang="ja-JP" dirty="0"/>
          </a:p>
          <a:p>
            <a:pPr marL="0" indent="0">
              <a:buNone/>
            </a:pPr>
            <a:endParaRPr kumimoji="1" lang="en-US" altLang="ja-JP" dirty="0"/>
          </a:p>
          <a:p>
            <a:r>
              <a:rPr lang="en-US" altLang="ja-JP" dirty="0">
                <a:highlight>
                  <a:srgbClr val="00FF00"/>
                </a:highlight>
              </a:rPr>
              <a:t>【</a:t>
            </a:r>
            <a:r>
              <a:rPr lang="ja-JP" altLang="en-US" dirty="0">
                <a:highlight>
                  <a:srgbClr val="00FF00"/>
                </a:highlight>
              </a:rPr>
              <a:t>フェロモントラップ</a:t>
            </a:r>
            <a:r>
              <a:rPr lang="en-US" altLang="ja-JP" dirty="0">
                <a:highlight>
                  <a:srgbClr val="00FF00"/>
                </a:highlight>
              </a:rPr>
              <a:t>】</a:t>
            </a:r>
            <a:r>
              <a:rPr lang="ja-JP" altLang="en-US" dirty="0"/>
              <a:t>　貯穀害虫</a:t>
            </a:r>
          </a:p>
          <a:p>
            <a:pPr>
              <a:buFont typeface="Wingdings" panose="05000000000000000000" pitchFamily="2" charset="2"/>
              <a:buChar char="l"/>
            </a:pPr>
            <a:r>
              <a:rPr kumimoji="1" lang="ja-JP" altLang="en-US" dirty="0"/>
              <a:t>対象害虫の種類により専用のトラップ</a:t>
            </a:r>
            <a:endParaRPr kumimoji="1" lang="en-US" altLang="ja-JP" dirty="0"/>
          </a:p>
          <a:p>
            <a:pPr>
              <a:buFont typeface="Wingdings" panose="05000000000000000000" pitchFamily="2" charset="2"/>
              <a:buChar char="l"/>
            </a:pPr>
            <a:r>
              <a:rPr kumimoji="1" lang="ja-JP" altLang="en-US" dirty="0"/>
              <a:t>出入口からは</a:t>
            </a:r>
            <a:r>
              <a:rPr kumimoji="1" lang="en-US" altLang="ja-JP" dirty="0"/>
              <a:t>10</a:t>
            </a:r>
            <a:r>
              <a:rPr kumimoji="1" lang="ja-JP" altLang="en-US" dirty="0"/>
              <a:t>～</a:t>
            </a:r>
            <a:r>
              <a:rPr kumimoji="1" lang="en-US" altLang="ja-JP" dirty="0"/>
              <a:t>20m</a:t>
            </a:r>
            <a:r>
              <a:rPr lang="ja-JP" altLang="en-US" dirty="0"/>
              <a:t>離して設置</a:t>
            </a:r>
            <a:endParaRPr lang="en-US" altLang="ja-JP" dirty="0"/>
          </a:p>
          <a:p>
            <a:r>
              <a:rPr kumimoji="1" lang="ja-JP" altLang="en-US" dirty="0"/>
              <a:t>（屋外からの誘引）</a:t>
            </a:r>
            <a:endParaRPr kumimoji="1" lang="en-US" altLang="ja-JP" dirty="0"/>
          </a:p>
        </p:txBody>
      </p:sp>
      <p:sp>
        <p:nvSpPr>
          <p:cNvPr id="4" name="スライド番号プレースホルダー 3">
            <a:extLst>
              <a:ext uri="{FF2B5EF4-FFF2-40B4-BE49-F238E27FC236}">
                <a16:creationId xmlns:a16="http://schemas.microsoft.com/office/drawing/2014/main" id="{C5963FD8-A006-4398-B652-B7E18EA5EAD4}"/>
              </a:ext>
            </a:extLst>
          </p:cNvPr>
          <p:cNvSpPr>
            <a:spLocks noGrp="1"/>
          </p:cNvSpPr>
          <p:nvPr>
            <p:ph type="sldNum" sz="quarter" idx="12"/>
          </p:nvPr>
        </p:nvSpPr>
        <p:spPr/>
        <p:txBody>
          <a:bodyPr/>
          <a:lstStyle/>
          <a:p>
            <a:fld id="{629637A9-119A-49DA-BD12-AAC58B377D80}" type="slidenum">
              <a:rPr lang="en-US" smtClean="0"/>
              <a:t>28</a:t>
            </a:fld>
            <a:endParaRPr lang="en-US" dirty="0"/>
          </a:p>
        </p:txBody>
      </p:sp>
      <p:sp>
        <p:nvSpPr>
          <p:cNvPr id="5" name="コンテンツ プレースホルダー 2">
            <a:extLst>
              <a:ext uri="{FF2B5EF4-FFF2-40B4-BE49-F238E27FC236}">
                <a16:creationId xmlns:a16="http://schemas.microsoft.com/office/drawing/2014/main" id="{0B9FBC58-BE82-4AAB-9095-5CD834C7895E}"/>
              </a:ext>
            </a:extLst>
          </p:cNvPr>
          <p:cNvSpPr txBox="1">
            <a:spLocks/>
          </p:cNvSpPr>
          <p:nvPr/>
        </p:nvSpPr>
        <p:spPr>
          <a:xfrm>
            <a:off x="4744447" y="2277893"/>
            <a:ext cx="3664916" cy="3306572"/>
          </a:xfrm>
          <a:prstGeom prst="rect">
            <a:avLst/>
          </a:prstGeom>
        </p:spPr>
        <p:txBody>
          <a:bodyPr vert="horz" lIns="0" tIns="34290" rIns="0" bIns="3429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en-US" altLang="ja-JP" sz="1500" dirty="0">
                <a:highlight>
                  <a:srgbClr val="00FF00"/>
                </a:highlight>
              </a:rPr>
              <a:t>【</a:t>
            </a:r>
            <a:r>
              <a:rPr lang="ja-JP" altLang="en-US" sz="1500" dirty="0">
                <a:highlight>
                  <a:srgbClr val="00FF00"/>
                </a:highlight>
              </a:rPr>
              <a:t>ライトトラップ</a:t>
            </a:r>
            <a:r>
              <a:rPr lang="en-US" altLang="ja-JP" sz="1500" dirty="0">
                <a:highlight>
                  <a:srgbClr val="00FF00"/>
                </a:highlight>
              </a:rPr>
              <a:t>】</a:t>
            </a:r>
            <a:r>
              <a:rPr lang="ja-JP" altLang="en-US" sz="1500" dirty="0"/>
              <a:t>光に集まってくる害虫</a:t>
            </a:r>
            <a:endParaRPr lang="en-US" altLang="ja-JP" sz="1500" dirty="0"/>
          </a:p>
          <a:p>
            <a:pPr>
              <a:buFont typeface="Wingdings" panose="05000000000000000000" pitchFamily="2" charset="2"/>
              <a:buChar char="l"/>
            </a:pPr>
            <a:r>
              <a:rPr lang="ja-JP" altLang="en-US" sz="1500" dirty="0"/>
              <a:t>屋外から見えないように設置</a:t>
            </a:r>
            <a:endParaRPr lang="en-US" altLang="ja-JP" sz="1500" dirty="0"/>
          </a:p>
          <a:p>
            <a:r>
              <a:rPr lang="ja-JP" altLang="en-US" sz="1500" dirty="0"/>
              <a:t>（屋外からの誘引・侵入）</a:t>
            </a:r>
            <a:endParaRPr lang="en-US" altLang="ja-JP" sz="1500" dirty="0"/>
          </a:p>
          <a:p>
            <a:pPr>
              <a:buFont typeface="Wingdings" panose="05000000000000000000" pitchFamily="2" charset="2"/>
              <a:buChar char="l"/>
            </a:pPr>
            <a:r>
              <a:rPr lang="ja-JP" altLang="en-US" sz="1500" dirty="0"/>
              <a:t>生産ライン、コンベアーの上に設置しない</a:t>
            </a:r>
            <a:endParaRPr lang="en-US" altLang="ja-JP" sz="1500" dirty="0"/>
          </a:p>
          <a:p>
            <a:r>
              <a:rPr lang="ja-JP" altLang="en-US" sz="1500" dirty="0"/>
              <a:t>（製品への混入）</a:t>
            </a:r>
            <a:endParaRPr lang="en-US" altLang="ja-JP" sz="1500" dirty="0"/>
          </a:p>
          <a:p>
            <a:pPr>
              <a:buFont typeface="Wingdings" panose="05000000000000000000" pitchFamily="2" charset="2"/>
              <a:buChar char="l"/>
            </a:pPr>
            <a:r>
              <a:rPr lang="ja-JP" altLang="en-US" sz="1500" dirty="0"/>
              <a:t>捕虫ランプは定期的に交換する</a:t>
            </a:r>
            <a:endParaRPr lang="en-US" altLang="ja-JP" sz="1500" dirty="0"/>
          </a:p>
          <a:p>
            <a:r>
              <a:rPr lang="ja-JP" altLang="en-US" sz="1500" dirty="0"/>
              <a:t>（誘虫効果の低下）</a:t>
            </a:r>
            <a:endParaRPr lang="en-US" altLang="ja-JP" sz="1500" dirty="0"/>
          </a:p>
          <a:p>
            <a:pPr>
              <a:buFont typeface="Wingdings" panose="05000000000000000000" pitchFamily="2" charset="2"/>
              <a:buChar char="l"/>
            </a:pPr>
            <a:r>
              <a:rPr lang="ja-JP" altLang="en-US" sz="1500" dirty="0"/>
              <a:t>ライトトラップ内の清掃</a:t>
            </a:r>
            <a:endParaRPr lang="en-US" altLang="ja-JP" sz="1500" dirty="0"/>
          </a:p>
          <a:p>
            <a:r>
              <a:rPr lang="ja-JP" altLang="en-US" sz="1500" dirty="0"/>
              <a:t>（二次害虫の発生）</a:t>
            </a:r>
            <a:endParaRPr lang="en-US" altLang="ja-JP" sz="1500" dirty="0"/>
          </a:p>
        </p:txBody>
      </p:sp>
    </p:spTree>
    <p:extLst>
      <p:ext uri="{BB962C8B-B14F-4D97-AF65-F5344CB8AC3E}">
        <p14:creationId xmlns:p14="http://schemas.microsoft.com/office/powerpoint/2010/main" val="3404443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2622E-5442-42DB-A1C7-764E8072DFF7}"/>
              </a:ext>
            </a:extLst>
          </p:cNvPr>
          <p:cNvSpPr>
            <a:spLocks noGrp="1"/>
          </p:cNvSpPr>
          <p:nvPr>
            <p:ph type="title"/>
          </p:nvPr>
        </p:nvSpPr>
        <p:spPr/>
        <p:txBody>
          <a:bodyPr/>
          <a:lstStyle/>
          <a:p>
            <a:r>
              <a:rPr kumimoji="1" lang="ja-JP" altLang="en-US" dirty="0"/>
              <a:t>目視調査①</a:t>
            </a:r>
          </a:p>
        </p:txBody>
      </p:sp>
      <p:sp>
        <p:nvSpPr>
          <p:cNvPr id="3" name="コンテンツ プレースホルダー 2">
            <a:extLst>
              <a:ext uri="{FF2B5EF4-FFF2-40B4-BE49-F238E27FC236}">
                <a16:creationId xmlns:a16="http://schemas.microsoft.com/office/drawing/2014/main" id="{24BC204C-2FA4-43E5-A4BF-9199462F45ED}"/>
              </a:ext>
            </a:extLst>
          </p:cNvPr>
          <p:cNvSpPr>
            <a:spLocks noGrp="1"/>
          </p:cNvSpPr>
          <p:nvPr>
            <p:ph idx="1"/>
          </p:nvPr>
        </p:nvSpPr>
        <p:spPr>
          <a:xfrm>
            <a:off x="683568" y="1852524"/>
            <a:ext cx="8003232" cy="3088644"/>
          </a:xfrm>
        </p:spPr>
        <p:txBody>
          <a:bodyPr>
            <a:noAutofit/>
          </a:bodyPr>
          <a:lstStyle/>
          <a:p>
            <a:r>
              <a:rPr lang="en-US" altLang="ja-JP" sz="2000" dirty="0"/>
              <a:t>【</a:t>
            </a:r>
            <a:r>
              <a:rPr lang="ja-JP" altLang="en-US" sz="2000" dirty="0"/>
              <a:t>屋内</a:t>
            </a:r>
            <a:r>
              <a:rPr lang="en-US" altLang="ja-JP" sz="2000" dirty="0"/>
              <a:t>】</a:t>
            </a:r>
          </a:p>
          <a:p>
            <a:r>
              <a:rPr lang="ja-JP" altLang="en-US" sz="2000" dirty="0"/>
              <a:t>水、粉塵、食品残渣が溜まりやすい場所</a:t>
            </a:r>
            <a:endParaRPr lang="en-US" altLang="ja-JP" sz="2000" dirty="0"/>
          </a:p>
          <a:p>
            <a:r>
              <a:rPr lang="ja-JP" altLang="en-US" sz="2000" dirty="0"/>
              <a:t>目の行き届かない所</a:t>
            </a:r>
            <a:endParaRPr lang="en-US" altLang="ja-JP" sz="2000" dirty="0"/>
          </a:p>
          <a:p>
            <a:r>
              <a:rPr lang="ja-JP" altLang="en-US" sz="2000" dirty="0"/>
              <a:t>製造装置の裏側や下、カバーの裏に食品残渣が溜まる場所はないか</a:t>
            </a:r>
            <a:endParaRPr lang="en-US" altLang="ja-JP" sz="2000" dirty="0"/>
          </a:p>
          <a:p>
            <a:r>
              <a:rPr lang="ja-JP" altLang="en-US" sz="2000" dirty="0"/>
              <a:t>排水溝の二の裏側や蛇腹ホースの中にヌメリはないか</a:t>
            </a:r>
            <a:endParaRPr lang="en-US" altLang="ja-JP" sz="2000" dirty="0"/>
          </a:p>
          <a:p>
            <a:r>
              <a:rPr lang="ja-JP" altLang="en-US" sz="2000" dirty="0"/>
              <a:t>配電ボックスや電線カバーの中</a:t>
            </a:r>
            <a:endParaRPr lang="en-US" altLang="ja-JP" sz="2000" dirty="0"/>
          </a:p>
          <a:p>
            <a:r>
              <a:rPr lang="ja-JP" altLang="en-US" sz="2000" dirty="0"/>
              <a:t>窓のレール</a:t>
            </a:r>
            <a:endParaRPr lang="en-US" altLang="ja-JP" sz="2000" dirty="0"/>
          </a:p>
          <a:p>
            <a:r>
              <a:rPr lang="ja-JP" altLang="en-US" sz="2000" dirty="0"/>
              <a:t>非常口の案内灯に虫が入り込んでいないか</a:t>
            </a:r>
            <a:endParaRPr lang="en-US" altLang="ja-JP"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0AE6BCAB-C9C5-4C18-AB0D-7BDCD42A072B}"/>
              </a:ext>
            </a:extLst>
          </p:cNvPr>
          <p:cNvSpPr>
            <a:spLocks noGrp="1"/>
          </p:cNvSpPr>
          <p:nvPr>
            <p:ph type="sldNum" sz="quarter" idx="12"/>
          </p:nvPr>
        </p:nvSpPr>
        <p:spPr/>
        <p:txBody>
          <a:bodyPr/>
          <a:lstStyle/>
          <a:p>
            <a:fld id="{629637A9-119A-49DA-BD12-AAC58B377D80}" type="slidenum">
              <a:rPr lang="en-US" smtClean="0"/>
              <a:t>29</a:t>
            </a:fld>
            <a:endParaRPr lang="en-US" dirty="0"/>
          </a:p>
        </p:txBody>
      </p:sp>
    </p:spTree>
    <p:extLst>
      <p:ext uri="{BB962C8B-B14F-4D97-AF65-F5344CB8AC3E}">
        <p14:creationId xmlns:p14="http://schemas.microsoft.com/office/powerpoint/2010/main" val="31379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5E3BD-71F3-4209-881E-637D426AAC13}"/>
              </a:ext>
            </a:extLst>
          </p:cNvPr>
          <p:cNvSpPr>
            <a:spLocks noGrp="1"/>
          </p:cNvSpPr>
          <p:nvPr>
            <p:ph type="title"/>
          </p:nvPr>
        </p:nvSpPr>
        <p:spPr/>
        <p:txBody>
          <a:bodyPr/>
          <a:lstStyle/>
          <a:p>
            <a:r>
              <a:rPr lang="ja-JP" altLang="en-US" dirty="0"/>
              <a:t>ペストコントロール</a:t>
            </a:r>
            <a:endParaRPr kumimoji="1" lang="ja-JP" altLang="en-US" dirty="0"/>
          </a:p>
        </p:txBody>
      </p:sp>
      <p:sp>
        <p:nvSpPr>
          <p:cNvPr id="3" name="コンテンツ プレースホルダー 2">
            <a:extLst>
              <a:ext uri="{FF2B5EF4-FFF2-40B4-BE49-F238E27FC236}">
                <a16:creationId xmlns:a16="http://schemas.microsoft.com/office/drawing/2014/main" id="{4B294854-54C9-4DA1-B7EE-D4443BBCD896}"/>
              </a:ext>
            </a:extLst>
          </p:cNvPr>
          <p:cNvSpPr>
            <a:spLocks noGrp="1"/>
          </p:cNvSpPr>
          <p:nvPr>
            <p:ph idx="1"/>
          </p:nvPr>
        </p:nvSpPr>
        <p:spPr>
          <a:xfrm>
            <a:off x="1043608" y="1612327"/>
            <a:ext cx="8229600" cy="4525963"/>
          </a:xfrm>
        </p:spPr>
        <p:txBody>
          <a:bodyPr>
            <a:noAutofit/>
          </a:bodyPr>
          <a:lstStyle/>
          <a:p>
            <a:pPr>
              <a:buFont typeface="Wingdings" panose="05000000000000000000" pitchFamily="2" charset="2"/>
              <a:buChar char="l"/>
            </a:pPr>
            <a:r>
              <a:rPr lang="ja-JP" altLang="en-US" dirty="0"/>
              <a:t>ペストコントロールとは</a:t>
            </a:r>
            <a:endParaRPr lang="en-US" altLang="ja-JP" dirty="0"/>
          </a:p>
          <a:p>
            <a:pPr>
              <a:buFont typeface="Wingdings" panose="05000000000000000000" pitchFamily="2" charset="2"/>
              <a:buChar char="l"/>
            </a:pPr>
            <a:r>
              <a:rPr lang="ja-JP" altLang="en-US" dirty="0"/>
              <a:t>関連法規と規格</a:t>
            </a:r>
            <a:endParaRPr lang="en-US" altLang="ja-JP" dirty="0"/>
          </a:p>
          <a:p>
            <a:pPr>
              <a:buFont typeface="Wingdings" panose="05000000000000000000" pitchFamily="2" charset="2"/>
              <a:buChar char="l"/>
            </a:pPr>
            <a:r>
              <a:rPr lang="ja-JP" altLang="en-US" dirty="0"/>
              <a:t>内部発生虫と外部飛来虫</a:t>
            </a:r>
            <a:endParaRPr lang="en-US" altLang="ja-JP" dirty="0"/>
          </a:p>
          <a:p>
            <a:pPr>
              <a:buFont typeface="Wingdings" panose="05000000000000000000" pitchFamily="2" charset="2"/>
              <a:buChar char="l"/>
            </a:pPr>
            <a:r>
              <a:rPr lang="ja-JP" altLang="en-US" dirty="0"/>
              <a:t>モニタリング</a:t>
            </a:r>
            <a:endParaRPr lang="en-US" altLang="ja-JP" dirty="0"/>
          </a:p>
          <a:p>
            <a:pPr>
              <a:buFont typeface="Wingdings" panose="05000000000000000000" pitchFamily="2" charset="2"/>
              <a:buChar char="l"/>
            </a:pPr>
            <a:r>
              <a:rPr lang="ja-JP" altLang="en-US" dirty="0"/>
              <a:t>ペストコントロール　管理</a:t>
            </a:r>
            <a:endParaRPr lang="en-US" altLang="ja-JP" dirty="0"/>
          </a:p>
          <a:p>
            <a:pPr>
              <a:buFont typeface="Wingdings" panose="05000000000000000000" pitchFamily="2" charset="2"/>
              <a:buChar char="l"/>
            </a:pPr>
            <a:r>
              <a:rPr lang="ja-JP" altLang="en-US" dirty="0"/>
              <a:t>ペストコントロール　駆除</a:t>
            </a:r>
            <a:endParaRPr lang="en-US" altLang="ja-JP" dirty="0"/>
          </a:p>
          <a:p>
            <a:pPr>
              <a:buFont typeface="Wingdings" panose="05000000000000000000" pitchFamily="2" charset="2"/>
              <a:buChar char="l"/>
            </a:pPr>
            <a:r>
              <a:rPr lang="ja-JP" altLang="en-US" dirty="0"/>
              <a:t>ペストコントロール　点検</a:t>
            </a:r>
            <a:endParaRPr lang="en-US" altLang="ja-JP" dirty="0"/>
          </a:p>
          <a:p>
            <a:pPr>
              <a:buFont typeface="Wingdings" panose="05000000000000000000" pitchFamily="2" charset="2"/>
              <a:buChar char="l"/>
            </a:pPr>
            <a:r>
              <a:rPr lang="ja-JP" altLang="en-US" dirty="0"/>
              <a:t>まとめ</a:t>
            </a:r>
          </a:p>
        </p:txBody>
      </p:sp>
      <p:sp>
        <p:nvSpPr>
          <p:cNvPr id="4" name="スライド番号プレースホルダー 3">
            <a:extLst>
              <a:ext uri="{FF2B5EF4-FFF2-40B4-BE49-F238E27FC236}">
                <a16:creationId xmlns:a16="http://schemas.microsoft.com/office/drawing/2014/main" id="{A3F513EE-96FD-46BA-84F0-970FDCCC419E}"/>
              </a:ext>
            </a:extLst>
          </p:cNvPr>
          <p:cNvSpPr>
            <a:spLocks noGrp="1"/>
          </p:cNvSpPr>
          <p:nvPr>
            <p:ph type="sldNum" sz="quarter" idx="12"/>
          </p:nvPr>
        </p:nvSpPr>
        <p:spPr/>
        <p:txBody>
          <a:bodyPr/>
          <a:lstStyle/>
          <a:p>
            <a:fld id="{629637A9-119A-49DA-BD12-AAC58B377D80}" type="slidenum">
              <a:rPr lang="en-US" smtClean="0"/>
              <a:t>3</a:t>
            </a:fld>
            <a:endParaRPr lang="en-US" dirty="0"/>
          </a:p>
        </p:txBody>
      </p:sp>
    </p:spTree>
    <p:extLst>
      <p:ext uri="{BB962C8B-B14F-4D97-AF65-F5344CB8AC3E}">
        <p14:creationId xmlns:p14="http://schemas.microsoft.com/office/powerpoint/2010/main" val="1033150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2622E-5442-42DB-A1C7-764E8072DFF7}"/>
              </a:ext>
            </a:extLst>
          </p:cNvPr>
          <p:cNvSpPr>
            <a:spLocks noGrp="1"/>
          </p:cNvSpPr>
          <p:nvPr>
            <p:ph type="title"/>
          </p:nvPr>
        </p:nvSpPr>
        <p:spPr/>
        <p:txBody>
          <a:bodyPr/>
          <a:lstStyle/>
          <a:p>
            <a:r>
              <a:rPr kumimoji="1" lang="ja-JP" altLang="en-US" dirty="0"/>
              <a:t>目視調査②</a:t>
            </a:r>
          </a:p>
        </p:txBody>
      </p:sp>
      <p:sp>
        <p:nvSpPr>
          <p:cNvPr id="3" name="コンテンツ プレースホルダー 2">
            <a:extLst>
              <a:ext uri="{FF2B5EF4-FFF2-40B4-BE49-F238E27FC236}">
                <a16:creationId xmlns:a16="http://schemas.microsoft.com/office/drawing/2014/main" id="{24BC204C-2FA4-43E5-A4BF-9199462F45ED}"/>
              </a:ext>
            </a:extLst>
          </p:cNvPr>
          <p:cNvSpPr>
            <a:spLocks noGrp="1"/>
          </p:cNvSpPr>
          <p:nvPr>
            <p:ph idx="1"/>
          </p:nvPr>
        </p:nvSpPr>
        <p:spPr>
          <a:xfrm>
            <a:off x="755576" y="2204865"/>
            <a:ext cx="8064896" cy="3024336"/>
          </a:xfrm>
        </p:spPr>
        <p:txBody>
          <a:bodyPr>
            <a:normAutofit/>
          </a:bodyPr>
          <a:lstStyle/>
          <a:p>
            <a:pPr marL="0" indent="0">
              <a:buNone/>
            </a:pPr>
            <a:r>
              <a:rPr lang="en-US" altLang="ja-JP" sz="2000" dirty="0"/>
              <a:t>【</a:t>
            </a:r>
            <a:r>
              <a:rPr lang="ja-JP" altLang="en-US" sz="2000" dirty="0"/>
              <a:t>屋外</a:t>
            </a:r>
            <a:r>
              <a:rPr lang="en-US" altLang="ja-JP" sz="2000" dirty="0"/>
              <a:t>】</a:t>
            </a:r>
          </a:p>
          <a:p>
            <a:r>
              <a:rPr lang="ja-JP" altLang="en-US" sz="2000" dirty="0"/>
              <a:t>草が伸び放題、落ち葉が溜まっていないか</a:t>
            </a:r>
            <a:endParaRPr lang="en-US" altLang="ja-JP" sz="2000" dirty="0"/>
          </a:p>
          <a:p>
            <a:r>
              <a:rPr lang="ja-JP" altLang="en-US" sz="2000" dirty="0"/>
              <a:t>水溜まりはできていないか</a:t>
            </a:r>
            <a:endParaRPr lang="en-US" altLang="ja-JP" sz="2000" dirty="0"/>
          </a:p>
          <a:p>
            <a:r>
              <a:rPr lang="ja-JP" altLang="en-US" sz="2000" dirty="0"/>
              <a:t>排水溝に落ち葉やゴミが溜まっていないか</a:t>
            </a:r>
            <a:endParaRPr lang="en-US" altLang="ja-JP" sz="2000" dirty="0"/>
          </a:p>
          <a:p>
            <a:r>
              <a:rPr lang="ja-JP" altLang="en-US" sz="2000" dirty="0"/>
              <a:t>自動販売機や空き缶捨て場に昆虫が集まっていないか</a:t>
            </a:r>
            <a:endParaRPr lang="en-US" altLang="ja-JP" sz="2000" dirty="0"/>
          </a:p>
          <a:p>
            <a:r>
              <a:rPr lang="ja-JP" altLang="en-US" sz="2000" dirty="0"/>
              <a:t>廃棄物置き場に昆虫が集まっていないか</a:t>
            </a:r>
            <a:endParaRPr lang="en-US" altLang="ja-JP" sz="2000" dirty="0"/>
          </a:p>
          <a:p>
            <a:r>
              <a:rPr lang="ja-JP" altLang="en-US" sz="2000" dirty="0"/>
              <a:t>パレットが雨にさらされていないか</a:t>
            </a:r>
          </a:p>
        </p:txBody>
      </p:sp>
      <p:sp>
        <p:nvSpPr>
          <p:cNvPr id="4" name="スライド番号プレースホルダー 3">
            <a:extLst>
              <a:ext uri="{FF2B5EF4-FFF2-40B4-BE49-F238E27FC236}">
                <a16:creationId xmlns:a16="http://schemas.microsoft.com/office/drawing/2014/main" id="{0AE6BCAB-C9C5-4C18-AB0D-7BDCD42A072B}"/>
              </a:ext>
            </a:extLst>
          </p:cNvPr>
          <p:cNvSpPr>
            <a:spLocks noGrp="1"/>
          </p:cNvSpPr>
          <p:nvPr>
            <p:ph type="sldNum" sz="quarter" idx="12"/>
          </p:nvPr>
        </p:nvSpPr>
        <p:spPr/>
        <p:txBody>
          <a:bodyPr/>
          <a:lstStyle/>
          <a:p>
            <a:fld id="{629637A9-119A-49DA-BD12-AAC58B377D80}" type="slidenum">
              <a:rPr lang="en-US" smtClean="0"/>
              <a:t>30</a:t>
            </a:fld>
            <a:endParaRPr lang="en-US" dirty="0"/>
          </a:p>
        </p:txBody>
      </p:sp>
    </p:spTree>
    <p:extLst>
      <p:ext uri="{BB962C8B-B14F-4D97-AF65-F5344CB8AC3E}">
        <p14:creationId xmlns:p14="http://schemas.microsoft.com/office/powerpoint/2010/main" val="3348978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E8385529-409D-437B-9A9A-D312F71B2990}"/>
              </a:ext>
            </a:extLst>
          </p:cNvPr>
          <p:cNvSpPr>
            <a:spLocks noGrp="1"/>
          </p:cNvSpPr>
          <p:nvPr>
            <p:ph type="subTitle" idx="1"/>
          </p:nvPr>
        </p:nvSpPr>
        <p:spPr>
          <a:xfrm>
            <a:off x="1371600" y="2996952"/>
            <a:ext cx="6400800" cy="1752600"/>
          </a:xfrm>
        </p:spPr>
        <p:txBody>
          <a:bodyPr>
            <a:normAutofit/>
          </a:bodyPr>
          <a:lstStyle/>
          <a:p>
            <a:r>
              <a:rPr lang="ja-JP" altLang="en-US" sz="4500" dirty="0">
                <a:solidFill>
                  <a:schemeClr val="tx1"/>
                </a:solidFill>
              </a:rPr>
              <a:t>管理</a:t>
            </a:r>
          </a:p>
        </p:txBody>
      </p:sp>
      <p:sp>
        <p:nvSpPr>
          <p:cNvPr id="4" name="スライド番号プレースホルダー 3">
            <a:extLst>
              <a:ext uri="{FF2B5EF4-FFF2-40B4-BE49-F238E27FC236}">
                <a16:creationId xmlns:a16="http://schemas.microsoft.com/office/drawing/2014/main" id="{1B16C72E-7E99-4019-8BE8-7008B224FA35}"/>
              </a:ext>
            </a:extLst>
          </p:cNvPr>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95069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3F09D-43B0-41A3-94F0-640304B40715}"/>
              </a:ext>
            </a:extLst>
          </p:cNvPr>
          <p:cNvSpPr>
            <a:spLocks noGrp="1"/>
          </p:cNvSpPr>
          <p:nvPr>
            <p:ph type="title"/>
          </p:nvPr>
        </p:nvSpPr>
        <p:spPr/>
        <p:txBody>
          <a:bodyPr/>
          <a:lstStyle/>
          <a:p>
            <a:r>
              <a:rPr kumimoji="1" lang="ja-JP" altLang="en-US" dirty="0"/>
              <a:t>施設の周辺の管理</a:t>
            </a:r>
          </a:p>
        </p:txBody>
      </p:sp>
      <p:sp>
        <p:nvSpPr>
          <p:cNvPr id="5" name="コンテンツ プレースホルダー 4">
            <a:extLst>
              <a:ext uri="{FF2B5EF4-FFF2-40B4-BE49-F238E27FC236}">
                <a16:creationId xmlns:a16="http://schemas.microsoft.com/office/drawing/2014/main" id="{F0452989-44C6-4D00-9251-9B383026293E}"/>
              </a:ext>
            </a:extLst>
          </p:cNvPr>
          <p:cNvSpPr>
            <a:spLocks noGrp="1"/>
          </p:cNvSpPr>
          <p:nvPr>
            <p:ph idx="1"/>
          </p:nvPr>
        </p:nvSpPr>
        <p:spPr>
          <a:xfrm>
            <a:off x="888798" y="2184253"/>
            <a:ext cx="7543800" cy="3017520"/>
          </a:xfrm>
        </p:spPr>
        <p:txBody>
          <a:bodyPr/>
          <a:lstStyle/>
          <a:p>
            <a:endParaRPr lang="ja-JP" altLang="en-US" dirty="0"/>
          </a:p>
        </p:txBody>
      </p:sp>
      <p:grpSp>
        <p:nvGrpSpPr>
          <p:cNvPr id="4" name="グループ化 3">
            <a:extLst>
              <a:ext uri="{FF2B5EF4-FFF2-40B4-BE49-F238E27FC236}">
                <a16:creationId xmlns:a16="http://schemas.microsoft.com/office/drawing/2014/main" id="{640E09B0-4C99-4681-9C7A-FE6F26649A10}"/>
              </a:ext>
            </a:extLst>
          </p:cNvPr>
          <p:cNvGrpSpPr/>
          <p:nvPr/>
        </p:nvGrpSpPr>
        <p:grpSpPr>
          <a:xfrm>
            <a:off x="888798" y="2184253"/>
            <a:ext cx="4597602" cy="3272257"/>
            <a:chOff x="2941906" y="1291105"/>
            <a:chExt cx="6935371" cy="5183389"/>
          </a:xfrm>
        </p:grpSpPr>
        <p:pic>
          <p:nvPicPr>
            <p:cNvPr id="6" name="図 5">
              <a:extLst>
                <a:ext uri="{FF2B5EF4-FFF2-40B4-BE49-F238E27FC236}">
                  <a16:creationId xmlns:a16="http://schemas.microsoft.com/office/drawing/2014/main" id="{9AC7A001-0AB3-4B29-AD95-36FCC872062F}"/>
                </a:ext>
              </a:extLst>
            </p:cNvPr>
            <p:cNvPicPr>
              <a:picLocks noChangeAspect="1"/>
            </p:cNvPicPr>
            <p:nvPr/>
          </p:nvPicPr>
          <p:blipFill>
            <a:blip r:embed="rId2"/>
            <a:stretch>
              <a:fillRect/>
            </a:stretch>
          </p:blipFill>
          <p:spPr>
            <a:xfrm>
              <a:off x="2941906" y="1291105"/>
              <a:ext cx="6935371" cy="5176910"/>
            </a:xfrm>
            <a:prstGeom prst="rect">
              <a:avLst/>
            </a:prstGeom>
          </p:spPr>
        </p:pic>
        <p:sp>
          <p:nvSpPr>
            <p:cNvPr id="7" name="正方形/長方形 6">
              <a:extLst>
                <a:ext uri="{FF2B5EF4-FFF2-40B4-BE49-F238E27FC236}">
                  <a16:creationId xmlns:a16="http://schemas.microsoft.com/office/drawing/2014/main" id="{1EC1B24F-7C34-430B-8BC9-72078D9477E6}"/>
                </a:ext>
              </a:extLst>
            </p:cNvPr>
            <p:cNvSpPr/>
            <p:nvPr/>
          </p:nvSpPr>
          <p:spPr>
            <a:xfrm>
              <a:off x="3010484" y="4315658"/>
              <a:ext cx="1215682" cy="749578"/>
            </a:xfrm>
            <a:prstGeom prst="rect">
              <a:avLst/>
            </a:prstGeom>
          </p:spPr>
          <p:txBody>
            <a:bodyPr wrap="square">
              <a:spAutoFit/>
            </a:bodyPr>
            <a:lstStyle/>
            <a:p>
              <a:pPr algn="ctr"/>
              <a:r>
                <a:rPr lang="ja-JP" altLang="en-US" sz="825" b="1" dirty="0">
                  <a:solidFill>
                    <a:srgbClr val="000000"/>
                  </a:solidFill>
                  <a:latin typeface="A-OTF Gothic MB101 Pro M"/>
                </a:rPr>
                <a:t>ポイント：</a:t>
              </a:r>
              <a:endParaRPr lang="ja-JP" altLang="en-US" sz="825" dirty="0">
                <a:solidFill>
                  <a:srgbClr val="000000"/>
                </a:solidFill>
                <a:latin typeface="A-OTF Gothic MB101 Pro M"/>
              </a:endParaRPr>
            </a:p>
            <a:p>
              <a:pPr algn="ctr"/>
              <a:r>
                <a:rPr lang="ja-JP" altLang="en-US" sz="825" b="1" dirty="0">
                  <a:solidFill>
                    <a:srgbClr val="000000"/>
                  </a:solidFill>
                  <a:latin typeface="A-OTF Gothic MB101 Pro M"/>
                </a:rPr>
                <a:t>鳥の生息箇所</a:t>
              </a:r>
              <a:endParaRPr lang="ja-JP" altLang="en-US" sz="825" dirty="0"/>
            </a:p>
          </p:txBody>
        </p:sp>
        <p:sp>
          <p:nvSpPr>
            <p:cNvPr id="8" name="正方形/長方形 7">
              <a:extLst>
                <a:ext uri="{FF2B5EF4-FFF2-40B4-BE49-F238E27FC236}">
                  <a16:creationId xmlns:a16="http://schemas.microsoft.com/office/drawing/2014/main" id="{6C082BC5-0537-4BD3-B376-5FC375D2A1F4}"/>
                </a:ext>
              </a:extLst>
            </p:cNvPr>
            <p:cNvSpPr/>
            <p:nvPr/>
          </p:nvSpPr>
          <p:spPr>
            <a:xfrm>
              <a:off x="4979964" y="5889457"/>
              <a:ext cx="1744394" cy="585037"/>
            </a:xfrm>
            <a:prstGeom prst="rect">
              <a:avLst/>
            </a:prstGeom>
          </p:spPr>
          <p:txBody>
            <a:bodyPr wrap="square">
              <a:spAutoFit/>
            </a:bodyPr>
            <a:lstStyle/>
            <a:p>
              <a:pPr algn="ctr"/>
              <a:r>
                <a:rPr lang="ja-JP" altLang="en-US" sz="900" b="1" dirty="0">
                  <a:solidFill>
                    <a:srgbClr val="000000"/>
                  </a:solidFill>
                  <a:latin typeface="A-OTF Gothic MB101 Pro M"/>
                </a:rPr>
                <a:t>ポイント：</a:t>
              </a:r>
              <a:endParaRPr lang="ja-JP" altLang="en-US" sz="900" dirty="0">
                <a:solidFill>
                  <a:srgbClr val="000000"/>
                </a:solidFill>
                <a:latin typeface="A-OTF Gothic MB101 Pro M"/>
              </a:endParaRPr>
            </a:p>
            <a:p>
              <a:pPr algn="ctr"/>
              <a:r>
                <a:rPr lang="ja-JP" altLang="en-US" sz="900" b="1" dirty="0">
                  <a:solidFill>
                    <a:srgbClr val="000000"/>
                  </a:solidFill>
                  <a:latin typeface="A-OTF Gothic MB101 Pro M"/>
                </a:rPr>
                <a:t>犬や猫の侵入</a:t>
              </a:r>
              <a:endParaRPr lang="ja-JP" altLang="en-US" sz="900" dirty="0"/>
            </a:p>
          </p:txBody>
        </p:sp>
        <p:sp>
          <p:nvSpPr>
            <p:cNvPr id="9" name="正方形/長方形 8">
              <a:extLst>
                <a:ext uri="{FF2B5EF4-FFF2-40B4-BE49-F238E27FC236}">
                  <a16:creationId xmlns:a16="http://schemas.microsoft.com/office/drawing/2014/main" id="{AA909E4F-5296-4E2C-9E33-F456716CF016}"/>
                </a:ext>
              </a:extLst>
            </p:cNvPr>
            <p:cNvSpPr/>
            <p:nvPr/>
          </p:nvSpPr>
          <p:spPr>
            <a:xfrm>
              <a:off x="6724358" y="1395287"/>
              <a:ext cx="2686929" cy="603318"/>
            </a:xfrm>
            <a:prstGeom prst="rect">
              <a:avLst/>
            </a:prstGeom>
          </p:spPr>
          <p:txBody>
            <a:bodyPr wrap="square">
              <a:spAutoFit/>
            </a:bodyPr>
            <a:lstStyle/>
            <a:p>
              <a:pPr algn="ctr"/>
              <a:r>
                <a:rPr lang="ja-JP" altLang="en-US" sz="1050" b="1" dirty="0">
                  <a:solidFill>
                    <a:srgbClr val="000000"/>
                  </a:solidFill>
                  <a:latin typeface="A-OTF Gothic MB101 Pro M"/>
                </a:rPr>
                <a:t>ポイント：近隣の施設</a:t>
              </a:r>
              <a:endParaRPr lang="ja-JP" altLang="en-US" sz="1050" dirty="0">
                <a:solidFill>
                  <a:srgbClr val="000000"/>
                </a:solidFill>
                <a:latin typeface="A-OTF Gothic MB101 Pro M"/>
              </a:endParaRPr>
            </a:p>
            <a:p>
              <a:pPr algn="ctr"/>
              <a:r>
                <a:rPr lang="ja-JP" altLang="en-US" sz="825" b="1" dirty="0">
                  <a:solidFill>
                    <a:srgbClr val="000000"/>
                  </a:solidFill>
                  <a:latin typeface="A-OTF Gothic MB101 Pro M"/>
                </a:rPr>
                <a:t>（臭気や危険物）</a:t>
              </a:r>
              <a:endParaRPr lang="ja-JP" altLang="en-US" sz="1200" dirty="0"/>
            </a:p>
          </p:txBody>
        </p:sp>
        <p:sp>
          <p:nvSpPr>
            <p:cNvPr id="10" name="正方形/長方形 9">
              <a:extLst>
                <a:ext uri="{FF2B5EF4-FFF2-40B4-BE49-F238E27FC236}">
                  <a16:creationId xmlns:a16="http://schemas.microsoft.com/office/drawing/2014/main" id="{2861A9FE-B9FA-4BDF-B29F-26945F74DD13}"/>
                </a:ext>
              </a:extLst>
            </p:cNvPr>
            <p:cNvSpPr/>
            <p:nvPr/>
          </p:nvSpPr>
          <p:spPr>
            <a:xfrm>
              <a:off x="3765452" y="1960201"/>
              <a:ext cx="1481797" cy="840991"/>
            </a:xfrm>
            <a:prstGeom prst="rect">
              <a:avLst/>
            </a:prstGeom>
          </p:spPr>
          <p:txBody>
            <a:bodyPr wrap="square">
              <a:spAutoFit/>
            </a:bodyPr>
            <a:lstStyle/>
            <a:p>
              <a:pPr algn="ctr"/>
              <a:r>
                <a:rPr lang="ja-JP" altLang="en-US" sz="1200" b="1" dirty="0">
                  <a:latin typeface="A-OTF Gothic MB101 Pro M"/>
                </a:rPr>
                <a:t>ポイント：川</a:t>
              </a:r>
              <a:endParaRPr lang="ja-JP" altLang="en-US" sz="1200" dirty="0">
                <a:latin typeface="A-OTF Gothic MB101 Pro M"/>
              </a:endParaRPr>
            </a:p>
            <a:p>
              <a:pPr algn="ctr"/>
              <a:r>
                <a:rPr lang="ja-JP" altLang="en-US" sz="825" b="1" dirty="0">
                  <a:latin typeface="A-OTF Gothic MB101 Pro M"/>
                </a:rPr>
                <a:t>（上流の環境など）</a:t>
              </a:r>
              <a:endParaRPr lang="ja-JP" altLang="en-US" sz="825" dirty="0"/>
            </a:p>
          </p:txBody>
        </p:sp>
        <p:sp>
          <p:nvSpPr>
            <p:cNvPr id="11" name="正方形/長方形 10">
              <a:extLst>
                <a:ext uri="{FF2B5EF4-FFF2-40B4-BE49-F238E27FC236}">
                  <a16:creationId xmlns:a16="http://schemas.microsoft.com/office/drawing/2014/main" id="{A6FC203A-7190-4AB9-8521-1182B479A526}"/>
                </a:ext>
              </a:extLst>
            </p:cNvPr>
            <p:cNvSpPr/>
            <p:nvPr/>
          </p:nvSpPr>
          <p:spPr>
            <a:xfrm>
              <a:off x="3010484" y="2901142"/>
              <a:ext cx="1116037" cy="658166"/>
            </a:xfrm>
            <a:prstGeom prst="rect">
              <a:avLst/>
            </a:prstGeom>
          </p:spPr>
          <p:txBody>
            <a:bodyPr wrap="square">
              <a:spAutoFit/>
            </a:bodyPr>
            <a:lstStyle/>
            <a:p>
              <a:pPr algn="ctr"/>
              <a:r>
                <a:rPr lang="ja-JP" altLang="en-US" sz="1050" b="1" dirty="0">
                  <a:latin typeface="A-OTF Gothic MB101 Pro M"/>
                </a:rPr>
                <a:t>ポイント：</a:t>
              </a:r>
              <a:endParaRPr lang="ja-JP" altLang="en-US" sz="1050" dirty="0">
                <a:latin typeface="A-OTF Gothic MB101 Pro M"/>
              </a:endParaRPr>
            </a:p>
            <a:p>
              <a:pPr algn="ctr"/>
              <a:r>
                <a:rPr lang="ja-JP" altLang="en-US" sz="1050" b="1" dirty="0">
                  <a:latin typeface="A-OTF Gothic MB101 Pro M"/>
                </a:rPr>
                <a:t>植樹</a:t>
              </a:r>
              <a:endParaRPr lang="ja-JP" altLang="en-US" sz="1050" dirty="0"/>
            </a:p>
          </p:txBody>
        </p:sp>
        <p:sp>
          <p:nvSpPr>
            <p:cNvPr id="12" name="正方形/長方形 11">
              <a:extLst>
                <a:ext uri="{FF2B5EF4-FFF2-40B4-BE49-F238E27FC236}">
                  <a16:creationId xmlns:a16="http://schemas.microsoft.com/office/drawing/2014/main" id="{A13287C9-A99F-4CEF-9EBD-1CB71EB8FE38}"/>
                </a:ext>
              </a:extLst>
            </p:cNvPr>
            <p:cNvSpPr/>
            <p:nvPr/>
          </p:nvSpPr>
          <p:spPr>
            <a:xfrm>
              <a:off x="8219050" y="2531808"/>
              <a:ext cx="1192237" cy="402213"/>
            </a:xfrm>
            <a:prstGeom prst="rect">
              <a:avLst/>
            </a:prstGeom>
          </p:spPr>
          <p:txBody>
            <a:bodyPr wrap="square">
              <a:spAutoFit/>
            </a:bodyPr>
            <a:lstStyle/>
            <a:p>
              <a:r>
                <a:rPr lang="ja-JP" altLang="en-US" sz="1050" dirty="0">
                  <a:solidFill>
                    <a:srgbClr val="000000"/>
                  </a:solidFill>
                  <a:latin typeface="A-OTF Gothic MB101 Pro R"/>
                </a:rPr>
                <a:t>排水設備</a:t>
              </a:r>
              <a:endParaRPr lang="ja-JP" altLang="en-US" sz="1050" dirty="0"/>
            </a:p>
          </p:txBody>
        </p:sp>
        <p:sp>
          <p:nvSpPr>
            <p:cNvPr id="13" name="正方形/長方形 12">
              <a:extLst>
                <a:ext uri="{FF2B5EF4-FFF2-40B4-BE49-F238E27FC236}">
                  <a16:creationId xmlns:a16="http://schemas.microsoft.com/office/drawing/2014/main" id="{3C508DAE-8351-4B56-9564-8BA9275A0188}"/>
                </a:ext>
              </a:extLst>
            </p:cNvPr>
            <p:cNvSpPr/>
            <p:nvPr/>
          </p:nvSpPr>
          <p:spPr>
            <a:xfrm>
              <a:off x="6875585" y="2531808"/>
              <a:ext cx="1192237" cy="402213"/>
            </a:xfrm>
            <a:prstGeom prst="rect">
              <a:avLst/>
            </a:prstGeom>
          </p:spPr>
          <p:txBody>
            <a:bodyPr wrap="square">
              <a:spAutoFit/>
            </a:bodyPr>
            <a:lstStyle/>
            <a:p>
              <a:r>
                <a:rPr lang="ja-JP" altLang="en-US" sz="1050" dirty="0">
                  <a:solidFill>
                    <a:srgbClr val="000000"/>
                  </a:solidFill>
                  <a:latin typeface="A-OTF Gothic MB101 Pro R"/>
                </a:rPr>
                <a:t>重油タンク</a:t>
              </a:r>
              <a:endParaRPr lang="ja-JP" altLang="en-US" sz="1050" dirty="0"/>
            </a:p>
          </p:txBody>
        </p:sp>
        <p:sp>
          <p:nvSpPr>
            <p:cNvPr id="14" name="正方形/長方形 13">
              <a:extLst>
                <a:ext uri="{FF2B5EF4-FFF2-40B4-BE49-F238E27FC236}">
                  <a16:creationId xmlns:a16="http://schemas.microsoft.com/office/drawing/2014/main" id="{E39FB022-FE97-4E3D-B991-E6FE3AABB1B7}"/>
                </a:ext>
              </a:extLst>
            </p:cNvPr>
            <p:cNvSpPr/>
            <p:nvPr/>
          </p:nvSpPr>
          <p:spPr>
            <a:xfrm>
              <a:off x="5560256" y="3016100"/>
              <a:ext cx="1192237" cy="402213"/>
            </a:xfrm>
            <a:prstGeom prst="rect">
              <a:avLst/>
            </a:prstGeom>
          </p:spPr>
          <p:txBody>
            <a:bodyPr wrap="square">
              <a:spAutoFit/>
            </a:bodyPr>
            <a:lstStyle/>
            <a:p>
              <a:r>
                <a:rPr lang="ja-JP" altLang="en-US" sz="1050" dirty="0">
                  <a:solidFill>
                    <a:srgbClr val="000000"/>
                  </a:solidFill>
                  <a:latin typeface="A-OTF Gothic MB101 Pro R"/>
                </a:rPr>
                <a:t>貯水タンク</a:t>
              </a:r>
              <a:endParaRPr lang="ja-JP" altLang="en-US" sz="1050" dirty="0"/>
            </a:p>
          </p:txBody>
        </p:sp>
        <p:sp>
          <p:nvSpPr>
            <p:cNvPr id="15" name="正方形/長方形 14">
              <a:extLst>
                <a:ext uri="{FF2B5EF4-FFF2-40B4-BE49-F238E27FC236}">
                  <a16:creationId xmlns:a16="http://schemas.microsoft.com/office/drawing/2014/main" id="{F7AE3313-6D40-4CAB-AF26-A73C73F81209}"/>
                </a:ext>
              </a:extLst>
            </p:cNvPr>
            <p:cNvSpPr/>
            <p:nvPr/>
          </p:nvSpPr>
          <p:spPr>
            <a:xfrm>
              <a:off x="4271303" y="4923708"/>
              <a:ext cx="1192237" cy="658166"/>
            </a:xfrm>
            <a:prstGeom prst="rect">
              <a:avLst/>
            </a:prstGeom>
          </p:spPr>
          <p:txBody>
            <a:bodyPr wrap="square">
              <a:spAutoFit/>
            </a:bodyPr>
            <a:lstStyle/>
            <a:p>
              <a:r>
                <a:rPr lang="ja-JP" altLang="en-US" sz="1050" dirty="0">
                  <a:solidFill>
                    <a:srgbClr val="000000"/>
                  </a:solidFill>
                  <a:latin typeface="A-OTF Gothic MB101 Pro R"/>
                </a:rPr>
                <a:t>廃棄物置場</a:t>
              </a:r>
              <a:endParaRPr lang="ja-JP" altLang="en-US" sz="1050" dirty="0"/>
            </a:p>
          </p:txBody>
        </p:sp>
        <p:sp>
          <p:nvSpPr>
            <p:cNvPr id="16" name="正方形/長方形 15">
              <a:extLst>
                <a:ext uri="{FF2B5EF4-FFF2-40B4-BE49-F238E27FC236}">
                  <a16:creationId xmlns:a16="http://schemas.microsoft.com/office/drawing/2014/main" id="{ACFFA202-0DFC-421D-BCEA-43CD6D59794A}"/>
                </a:ext>
              </a:extLst>
            </p:cNvPr>
            <p:cNvSpPr/>
            <p:nvPr/>
          </p:nvSpPr>
          <p:spPr>
            <a:xfrm>
              <a:off x="8618807" y="3788992"/>
              <a:ext cx="392723" cy="914120"/>
            </a:xfrm>
            <a:prstGeom prst="rect">
              <a:avLst/>
            </a:prstGeom>
          </p:spPr>
          <p:txBody>
            <a:bodyPr wrap="square">
              <a:spAutoFit/>
            </a:bodyPr>
            <a:lstStyle/>
            <a:p>
              <a:r>
                <a:rPr lang="ja-JP" altLang="en-US" sz="1050" dirty="0">
                  <a:solidFill>
                    <a:srgbClr val="000000"/>
                  </a:solidFill>
                  <a:latin typeface="A-OTF Gothic MB101 Pro R"/>
                </a:rPr>
                <a:t>駐車場</a:t>
              </a:r>
              <a:endParaRPr lang="ja-JP" altLang="en-US" sz="1050" dirty="0"/>
            </a:p>
          </p:txBody>
        </p:sp>
        <p:sp>
          <p:nvSpPr>
            <p:cNvPr id="17" name="正方形/長方形 16">
              <a:extLst>
                <a:ext uri="{FF2B5EF4-FFF2-40B4-BE49-F238E27FC236}">
                  <a16:creationId xmlns:a16="http://schemas.microsoft.com/office/drawing/2014/main" id="{6AEF6DD8-73DC-4158-BB18-A7DEE80C291E}"/>
                </a:ext>
              </a:extLst>
            </p:cNvPr>
            <p:cNvSpPr/>
            <p:nvPr/>
          </p:nvSpPr>
          <p:spPr>
            <a:xfrm>
              <a:off x="6441831" y="4165076"/>
              <a:ext cx="1155898" cy="402213"/>
            </a:xfrm>
            <a:prstGeom prst="rect">
              <a:avLst/>
            </a:prstGeom>
          </p:spPr>
          <p:txBody>
            <a:bodyPr wrap="square">
              <a:spAutoFit/>
            </a:bodyPr>
            <a:lstStyle/>
            <a:p>
              <a:r>
                <a:rPr lang="ja-JP" altLang="en-US" sz="1050" dirty="0">
                  <a:solidFill>
                    <a:srgbClr val="000000"/>
                  </a:solidFill>
                  <a:latin typeface="A-OTF Gothic MB101 Pro R"/>
                </a:rPr>
                <a:t>工場建屋</a:t>
              </a:r>
              <a:endParaRPr lang="ja-JP" altLang="en-US" sz="1050" dirty="0"/>
            </a:p>
          </p:txBody>
        </p:sp>
        <p:sp>
          <p:nvSpPr>
            <p:cNvPr id="18" name="正方形/長方形 17">
              <a:extLst>
                <a:ext uri="{FF2B5EF4-FFF2-40B4-BE49-F238E27FC236}">
                  <a16:creationId xmlns:a16="http://schemas.microsoft.com/office/drawing/2014/main" id="{58208D15-A9F2-4833-B01C-A42C732BD70F}"/>
                </a:ext>
              </a:extLst>
            </p:cNvPr>
            <p:cNvSpPr/>
            <p:nvPr/>
          </p:nvSpPr>
          <p:spPr>
            <a:xfrm>
              <a:off x="5859485" y="4700729"/>
              <a:ext cx="1192237" cy="658166"/>
            </a:xfrm>
            <a:prstGeom prst="rect">
              <a:avLst/>
            </a:prstGeom>
          </p:spPr>
          <p:txBody>
            <a:bodyPr wrap="square">
              <a:spAutoFit/>
            </a:bodyPr>
            <a:lstStyle/>
            <a:p>
              <a:r>
                <a:rPr lang="ja-JP" altLang="en-US" sz="1050" dirty="0"/>
                <a:t>管理事務棟</a:t>
              </a:r>
            </a:p>
          </p:txBody>
        </p:sp>
        <p:sp>
          <p:nvSpPr>
            <p:cNvPr id="19" name="正方形/長方形 18">
              <a:extLst>
                <a:ext uri="{FF2B5EF4-FFF2-40B4-BE49-F238E27FC236}">
                  <a16:creationId xmlns:a16="http://schemas.microsoft.com/office/drawing/2014/main" id="{0C1B11D2-6A0F-4CF4-9F12-F36E2AEB5CA4}"/>
                </a:ext>
              </a:extLst>
            </p:cNvPr>
            <p:cNvSpPr/>
            <p:nvPr/>
          </p:nvSpPr>
          <p:spPr>
            <a:xfrm>
              <a:off x="7622931" y="5587293"/>
              <a:ext cx="1192237" cy="402213"/>
            </a:xfrm>
            <a:prstGeom prst="rect">
              <a:avLst/>
            </a:prstGeom>
          </p:spPr>
          <p:txBody>
            <a:bodyPr wrap="square">
              <a:spAutoFit/>
            </a:bodyPr>
            <a:lstStyle/>
            <a:p>
              <a:r>
                <a:rPr lang="ja-JP" altLang="en-US" sz="1050" dirty="0">
                  <a:solidFill>
                    <a:srgbClr val="000000"/>
                  </a:solidFill>
                  <a:latin typeface="A-OTF Gothic MB101 Pro R"/>
                </a:rPr>
                <a:t>工場入口</a:t>
              </a:r>
              <a:endParaRPr lang="ja-JP" altLang="en-US" sz="1050" dirty="0"/>
            </a:p>
          </p:txBody>
        </p:sp>
      </p:grpSp>
      <p:sp>
        <p:nvSpPr>
          <p:cNvPr id="21" name="テキスト ボックス 20">
            <a:extLst>
              <a:ext uri="{FF2B5EF4-FFF2-40B4-BE49-F238E27FC236}">
                <a16:creationId xmlns:a16="http://schemas.microsoft.com/office/drawing/2014/main" id="{B731DC49-1725-4506-8019-077C1F75050E}"/>
              </a:ext>
            </a:extLst>
          </p:cNvPr>
          <p:cNvSpPr txBox="1"/>
          <p:nvPr/>
        </p:nvSpPr>
        <p:spPr>
          <a:xfrm>
            <a:off x="5437441" y="2250023"/>
            <a:ext cx="2985445" cy="3139321"/>
          </a:xfrm>
          <a:prstGeom prst="rect">
            <a:avLst/>
          </a:prstGeom>
          <a:solidFill>
            <a:schemeClr val="bg1"/>
          </a:solidFill>
        </p:spPr>
        <p:txBody>
          <a:bodyPr wrap="square" rtlCol="0">
            <a:spAutoFit/>
          </a:bodyPr>
          <a:lstStyle/>
          <a:p>
            <a:pPr defTabSz="685800">
              <a:defRPr/>
            </a:pPr>
            <a:r>
              <a:rPr lang="ja-JP" altLang="en-US" kern="0" dirty="0">
                <a:solidFill>
                  <a:prstClr val="black"/>
                </a:solidFill>
              </a:rPr>
              <a:t>施設周囲からの昆虫等侵入事例</a:t>
            </a:r>
            <a:endParaRPr lang="en-US" altLang="ja-JP" kern="0" dirty="0">
              <a:solidFill>
                <a:prstClr val="black"/>
              </a:solidFill>
            </a:endParaRPr>
          </a:p>
          <a:p>
            <a:pPr defTabSz="685800">
              <a:defRPr/>
            </a:pPr>
            <a:endParaRPr lang="en-US" altLang="ja-JP" kern="0" dirty="0">
              <a:solidFill>
                <a:prstClr val="black"/>
              </a:solidFill>
            </a:endParaRPr>
          </a:p>
          <a:p>
            <a:pPr marL="214313" indent="-214313" defTabSz="685800">
              <a:buFont typeface="Arial" panose="020B0604020202020204" pitchFamily="34" charset="0"/>
              <a:buChar char="•"/>
              <a:defRPr/>
            </a:pPr>
            <a:r>
              <a:rPr lang="ja-JP" altLang="en-US" kern="0" dirty="0">
                <a:solidFill>
                  <a:prstClr val="black"/>
                </a:solidFill>
              </a:rPr>
              <a:t>近隣の牧場などの家畜飼育施設から発生した昆虫等が侵入する。</a:t>
            </a:r>
            <a:endParaRPr lang="en-US" altLang="ja-JP" kern="0" dirty="0">
              <a:solidFill>
                <a:prstClr val="black"/>
              </a:solidFill>
            </a:endParaRPr>
          </a:p>
          <a:p>
            <a:pPr marL="214313" indent="-214313" defTabSz="685800">
              <a:buFont typeface="Arial" panose="020B0604020202020204" pitchFamily="34" charset="0"/>
              <a:buChar char="•"/>
              <a:defRPr/>
            </a:pPr>
            <a:r>
              <a:rPr lang="ja-JP" altLang="en-US" kern="0" dirty="0">
                <a:solidFill>
                  <a:prstClr val="black"/>
                </a:solidFill>
              </a:rPr>
              <a:t>近隣の山林や植樹から昆虫類が侵入する。</a:t>
            </a:r>
            <a:endParaRPr lang="en-US" altLang="ja-JP" kern="0" dirty="0">
              <a:solidFill>
                <a:prstClr val="black"/>
              </a:solidFill>
            </a:endParaRPr>
          </a:p>
          <a:p>
            <a:pPr marL="214313" indent="-214313" defTabSz="685800">
              <a:buFont typeface="Arial" panose="020B0604020202020204" pitchFamily="34" charset="0"/>
              <a:buChar char="•"/>
              <a:defRPr/>
            </a:pPr>
            <a:r>
              <a:rPr lang="ja-JP" altLang="en-US" kern="0" dirty="0">
                <a:solidFill>
                  <a:prstClr val="black"/>
                </a:solidFill>
              </a:rPr>
              <a:t>清掃が不十分な廃棄物置場や排水施設に昆虫類が発生する</a:t>
            </a:r>
            <a:r>
              <a:rPr lang="ja-JP" altLang="en-US" sz="1500" kern="0" dirty="0">
                <a:solidFill>
                  <a:prstClr val="black"/>
                </a:solidFill>
              </a:rPr>
              <a:t>。</a:t>
            </a:r>
            <a:endParaRPr lang="en-US" altLang="ja-JP" sz="1500" kern="0" dirty="0">
              <a:solidFill>
                <a:prstClr val="black"/>
              </a:solidFill>
            </a:endParaRPr>
          </a:p>
        </p:txBody>
      </p:sp>
      <p:sp>
        <p:nvSpPr>
          <p:cNvPr id="3" name="スライド番号プレースホルダー 2">
            <a:extLst>
              <a:ext uri="{FF2B5EF4-FFF2-40B4-BE49-F238E27FC236}">
                <a16:creationId xmlns:a16="http://schemas.microsoft.com/office/drawing/2014/main" id="{EB9670C0-93BD-4190-AB5A-1950E6CCC607}"/>
              </a:ext>
            </a:extLst>
          </p:cNvPr>
          <p:cNvSpPr>
            <a:spLocks noGrp="1"/>
          </p:cNvSpPr>
          <p:nvPr>
            <p:ph type="sldNum" sz="quarter" idx="12"/>
          </p:nvPr>
        </p:nvSpPr>
        <p:spPr/>
        <p:txBody>
          <a:bodyPr/>
          <a:lstStyle/>
          <a:p>
            <a:fld id="{629637A9-119A-49DA-BD12-AAC58B377D80}" type="slidenum">
              <a:rPr lang="en-US" smtClean="0"/>
              <a:t>32</a:t>
            </a:fld>
            <a:endParaRPr lang="en-US" dirty="0"/>
          </a:p>
        </p:txBody>
      </p:sp>
    </p:spTree>
    <p:extLst>
      <p:ext uri="{BB962C8B-B14F-4D97-AF65-F5344CB8AC3E}">
        <p14:creationId xmlns:p14="http://schemas.microsoft.com/office/powerpoint/2010/main" val="1868620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3F09D-43B0-41A3-94F0-640304B40715}"/>
              </a:ext>
            </a:extLst>
          </p:cNvPr>
          <p:cNvSpPr>
            <a:spLocks noGrp="1"/>
          </p:cNvSpPr>
          <p:nvPr>
            <p:ph type="title"/>
          </p:nvPr>
        </p:nvSpPr>
        <p:spPr/>
        <p:txBody>
          <a:bodyPr/>
          <a:lstStyle/>
          <a:p>
            <a:r>
              <a:rPr kumimoji="1" lang="ja-JP" altLang="en-US" dirty="0"/>
              <a:t>施設の周辺の管理</a:t>
            </a:r>
          </a:p>
        </p:txBody>
      </p:sp>
      <p:sp>
        <p:nvSpPr>
          <p:cNvPr id="5" name="コンテンツ プレースホルダー 4">
            <a:extLst>
              <a:ext uri="{FF2B5EF4-FFF2-40B4-BE49-F238E27FC236}">
                <a16:creationId xmlns:a16="http://schemas.microsoft.com/office/drawing/2014/main" id="{F0452989-44C6-4D00-9251-9B383026293E}"/>
              </a:ext>
            </a:extLst>
          </p:cNvPr>
          <p:cNvSpPr>
            <a:spLocks noGrp="1"/>
          </p:cNvSpPr>
          <p:nvPr>
            <p:ph idx="1"/>
          </p:nvPr>
        </p:nvSpPr>
        <p:spPr/>
        <p:txBody>
          <a:bodyPr>
            <a:normAutofit/>
          </a:bodyPr>
          <a:lstStyle/>
          <a:p>
            <a:r>
              <a:rPr lang="ja-JP" altLang="en-US" sz="1800" dirty="0"/>
              <a:t>そ族・昆虫の繁殖場所を排除し、施設内への侵入を防止する</a:t>
            </a:r>
            <a:endParaRPr lang="en-US" altLang="ja-JP" sz="1800" dirty="0"/>
          </a:p>
          <a:p>
            <a:pPr>
              <a:buFont typeface="Wingdings" panose="05000000000000000000" pitchFamily="2" charset="2"/>
              <a:buChar char="l"/>
            </a:pPr>
            <a:r>
              <a:rPr lang="ja-JP" altLang="en-US" sz="1800" dirty="0"/>
              <a:t>　植栽の手入れ、草刈</a:t>
            </a:r>
            <a:endParaRPr lang="en-US" altLang="ja-JP" sz="1800" dirty="0"/>
          </a:p>
          <a:p>
            <a:pPr>
              <a:buFont typeface="Wingdings" panose="05000000000000000000" pitchFamily="2" charset="2"/>
              <a:buChar char="l"/>
            </a:pPr>
            <a:r>
              <a:rPr lang="ja-JP" altLang="en-US" sz="1800" dirty="0"/>
              <a:t>　水溜まりの整備</a:t>
            </a:r>
            <a:endParaRPr lang="en-US" altLang="ja-JP" sz="1800" dirty="0"/>
          </a:p>
          <a:p>
            <a:pPr>
              <a:buFont typeface="Wingdings" panose="05000000000000000000" pitchFamily="2" charset="2"/>
              <a:buChar char="l"/>
            </a:pPr>
            <a:r>
              <a:rPr lang="ja-JP" altLang="en-US" sz="1800" dirty="0"/>
              <a:t>　廃棄物を放置しない</a:t>
            </a:r>
            <a:endParaRPr lang="en-US" altLang="ja-JP" sz="1800" dirty="0"/>
          </a:p>
          <a:p>
            <a:pPr>
              <a:buFont typeface="Wingdings" panose="05000000000000000000" pitchFamily="2" charset="2"/>
              <a:buChar char="l"/>
            </a:pPr>
            <a:r>
              <a:rPr lang="ja-JP" altLang="en-US" sz="1800" dirty="0"/>
              <a:t>　駐車場の管理（水溜まりなど）</a:t>
            </a:r>
            <a:endParaRPr lang="en-US" altLang="ja-JP" sz="1800" dirty="0"/>
          </a:p>
          <a:p>
            <a:pPr>
              <a:buFont typeface="Wingdings" panose="05000000000000000000" pitchFamily="2" charset="2"/>
              <a:buChar char="l"/>
            </a:pPr>
            <a:r>
              <a:rPr lang="ja-JP" altLang="en-US" sz="1800" dirty="0"/>
              <a:t>　屋外の照明は、昆虫が見えにくいとされる黄色や緑色の蛍光灯</a:t>
            </a:r>
            <a:endParaRPr lang="en-US" altLang="ja-JP" sz="1800" dirty="0"/>
          </a:p>
          <a:p>
            <a:pPr>
              <a:buFont typeface="Wingdings" panose="05000000000000000000" pitchFamily="2" charset="2"/>
              <a:buChar char="l"/>
            </a:pPr>
            <a:r>
              <a:rPr lang="ja-JP" altLang="en-US" sz="1800" dirty="0"/>
              <a:t>　外気吸収口の網戸、フィルターの点検</a:t>
            </a:r>
            <a:endParaRPr lang="en-US" altLang="ja-JP" sz="1800" dirty="0"/>
          </a:p>
          <a:p>
            <a:pPr>
              <a:buFont typeface="Wingdings" panose="05000000000000000000" pitchFamily="2" charset="2"/>
              <a:buChar char="l"/>
            </a:pPr>
            <a:r>
              <a:rPr lang="ja-JP" altLang="en-US" sz="1800" dirty="0"/>
              <a:t>　工場周辺の排水溝の末端部分に網や水封じで、</a:t>
            </a:r>
            <a:r>
              <a:rPr lang="ja-JP" altLang="en-US" sz="1800" dirty="0" err="1"/>
              <a:t>そ</a:t>
            </a:r>
            <a:r>
              <a:rPr lang="ja-JP" altLang="en-US" sz="1800" dirty="0"/>
              <a:t>族・昆虫の侵入防止</a:t>
            </a:r>
          </a:p>
        </p:txBody>
      </p:sp>
      <p:sp>
        <p:nvSpPr>
          <p:cNvPr id="3" name="スライド番号プレースホルダー 2">
            <a:extLst>
              <a:ext uri="{FF2B5EF4-FFF2-40B4-BE49-F238E27FC236}">
                <a16:creationId xmlns:a16="http://schemas.microsoft.com/office/drawing/2014/main" id="{1582A47B-BA6D-45AC-98F2-1DEC9747CC47}"/>
              </a:ext>
            </a:extLst>
          </p:cNvPr>
          <p:cNvSpPr>
            <a:spLocks noGrp="1"/>
          </p:cNvSpPr>
          <p:nvPr>
            <p:ph type="sldNum" sz="quarter" idx="12"/>
          </p:nvPr>
        </p:nvSpPr>
        <p:spPr/>
        <p:txBody>
          <a:bodyPr/>
          <a:lstStyle/>
          <a:p>
            <a:fld id="{629637A9-119A-49DA-BD12-AAC58B377D80}" type="slidenum">
              <a:rPr lang="en-US" smtClean="0"/>
              <a:t>33</a:t>
            </a:fld>
            <a:endParaRPr lang="en-US" dirty="0"/>
          </a:p>
        </p:txBody>
      </p:sp>
      <p:sp>
        <p:nvSpPr>
          <p:cNvPr id="6" name="円/楕円 10">
            <a:extLst>
              <a:ext uri="{FF2B5EF4-FFF2-40B4-BE49-F238E27FC236}">
                <a16:creationId xmlns:a16="http://schemas.microsoft.com/office/drawing/2014/main" id="{8328EF0B-B14F-4588-B81E-7BA6AFC4513B}"/>
              </a:ext>
            </a:extLst>
          </p:cNvPr>
          <p:cNvSpPr/>
          <p:nvPr/>
        </p:nvSpPr>
        <p:spPr>
          <a:xfrm>
            <a:off x="3178882" y="2038485"/>
            <a:ext cx="1201056" cy="783663"/>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穴埋め</a:t>
            </a:r>
          </a:p>
        </p:txBody>
      </p:sp>
      <p:sp>
        <p:nvSpPr>
          <p:cNvPr id="7" name="円/楕円 9">
            <a:extLst>
              <a:ext uri="{FF2B5EF4-FFF2-40B4-BE49-F238E27FC236}">
                <a16:creationId xmlns:a16="http://schemas.microsoft.com/office/drawing/2014/main" id="{C6F02925-4C53-4423-9439-683D5ABDBE9D}"/>
              </a:ext>
            </a:extLst>
          </p:cNvPr>
          <p:cNvSpPr/>
          <p:nvPr/>
        </p:nvSpPr>
        <p:spPr>
          <a:xfrm>
            <a:off x="4379938" y="2398428"/>
            <a:ext cx="1733703" cy="75339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ゴミの廃棄</a:t>
            </a:r>
          </a:p>
        </p:txBody>
      </p:sp>
      <p:sp>
        <p:nvSpPr>
          <p:cNvPr id="8" name="円/楕円 7">
            <a:extLst>
              <a:ext uri="{FF2B5EF4-FFF2-40B4-BE49-F238E27FC236}">
                <a16:creationId xmlns:a16="http://schemas.microsoft.com/office/drawing/2014/main" id="{E2F6CD77-19C7-4546-B7E8-26D2008D566D}"/>
              </a:ext>
            </a:extLst>
          </p:cNvPr>
          <p:cNvSpPr/>
          <p:nvPr/>
        </p:nvSpPr>
        <p:spPr>
          <a:xfrm>
            <a:off x="6553200" y="2430316"/>
            <a:ext cx="2255276" cy="858375"/>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防虫効果のあるライトの使用</a:t>
            </a:r>
          </a:p>
        </p:txBody>
      </p:sp>
      <p:sp>
        <p:nvSpPr>
          <p:cNvPr id="9" name="楕円 8">
            <a:extLst>
              <a:ext uri="{FF2B5EF4-FFF2-40B4-BE49-F238E27FC236}">
                <a16:creationId xmlns:a16="http://schemas.microsoft.com/office/drawing/2014/main" id="{8EFDF6E2-B31D-45EB-967A-88A0CDC8321C}"/>
              </a:ext>
            </a:extLst>
          </p:cNvPr>
          <p:cNvSpPr/>
          <p:nvPr/>
        </p:nvSpPr>
        <p:spPr>
          <a:xfrm>
            <a:off x="7222216" y="1290142"/>
            <a:ext cx="1574597" cy="795588"/>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工場外周の管理</a:t>
            </a:r>
          </a:p>
        </p:txBody>
      </p:sp>
    </p:spTree>
    <p:extLst>
      <p:ext uri="{BB962C8B-B14F-4D97-AF65-F5344CB8AC3E}">
        <p14:creationId xmlns:p14="http://schemas.microsoft.com/office/powerpoint/2010/main" val="4365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0155" y="1183204"/>
            <a:ext cx="7880546" cy="582230"/>
          </a:xfrm>
        </p:spPr>
        <p:txBody>
          <a:bodyPr>
            <a:normAutofit fontScale="90000"/>
          </a:bodyPr>
          <a:lstStyle/>
          <a:p>
            <a:r>
              <a:rPr lang="ja-JP" altLang="en-US" dirty="0"/>
              <a:t>施設の周辺の管理　</a:t>
            </a:r>
            <a:r>
              <a:rPr lang="ja-JP" altLang="en-US" sz="2400" dirty="0">
                <a:latin typeface="Meiryo UI" panose="020B0604030504040204" pitchFamily="50" charset="-128"/>
                <a:cs typeface="Meiryo UI" panose="020B0604030504040204" pitchFamily="50" charset="-128"/>
              </a:rPr>
              <a:t> 「防御」の道具あれこれ</a:t>
            </a:r>
          </a:p>
        </p:txBody>
      </p:sp>
      <p:sp>
        <p:nvSpPr>
          <p:cNvPr id="10" name="テキスト ボックス 9">
            <a:extLst>
              <a:ext uri="{FF2B5EF4-FFF2-40B4-BE49-F238E27FC236}">
                <a16:creationId xmlns:a16="http://schemas.microsoft.com/office/drawing/2014/main" id="{580F425F-0B84-4045-B0AC-6B7DDD645C8D}"/>
              </a:ext>
            </a:extLst>
          </p:cNvPr>
          <p:cNvSpPr txBox="1"/>
          <p:nvPr/>
        </p:nvSpPr>
        <p:spPr>
          <a:xfrm>
            <a:off x="1312606" y="4021840"/>
            <a:ext cx="1197573" cy="507831"/>
          </a:xfrm>
          <a:prstGeom prst="rect">
            <a:avLst/>
          </a:prstGeom>
          <a:noFill/>
        </p:spPr>
        <p:txBody>
          <a:bodyPr wrap="square" rtlCol="0">
            <a:spAutoFit/>
          </a:bodyPr>
          <a:lstStyle/>
          <a:p>
            <a:r>
              <a:rPr lang="ja-JP" altLang="en-US" sz="1350" dirty="0"/>
              <a:t>忌避灯の設置</a:t>
            </a:r>
          </a:p>
        </p:txBody>
      </p:sp>
      <p:pic>
        <p:nvPicPr>
          <p:cNvPr id="4" name="図 3">
            <a:extLst>
              <a:ext uri="{FF2B5EF4-FFF2-40B4-BE49-F238E27FC236}">
                <a16:creationId xmlns:a16="http://schemas.microsoft.com/office/drawing/2014/main" id="{321B84A1-BFEE-4258-8884-5D2DE42DB8BF}"/>
              </a:ext>
            </a:extLst>
          </p:cNvPr>
          <p:cNvPicPr>
            <a:picLocks noChangeAspect="1"/>
          </p:cNvPicPr>
          <p:nvPr/>
        </p:nvPicPr>
        <p:blipFill>
          <a:blip r:embed="rId3"/>
          <a:stretch>
            <a:fillRect/>
          </a:stretch>
        </p:blipFill>
        <p:spPr>
          <a:xfrm>
            <a:off x="830366" y="2216864"/>
            <a:ext cx="2024012" cy="1782000"/>
          </a:xfrm>
          <a:prstGeom prst="rect">
            <a:avLst/>
          </a:prstGeom>
        </p:spPr>
      </p:pic>
      <p:pic>
        <p:nvPicPr>
          <p:cNvPr id="11" name="図 10">
            <a:extLst>
              <a:ext uri="{FF2B5EF4-FFF2-40B4-BE49-F238E27FC236}">
                <a16:creationId xmlns:a16="http://schemas.microsoft.com/office/drawing/2014/main" id="{2B573F48-042B-4B45-A9AD-EAF84256CB9B}"/>
              </a:ext>
            </a:extLst>
          </p:cNvPr>
          <p:cNvPicPr>
            <a:picLocks noChangeAspect="1"/>
          </p:cNvPicPr>
          <p:nvPr/>
        </p:nvPicPr>
        <p:blipFill>
          <a:blip r:embed="rId4"/>
          <a:stretch>
            <a:fillRect/>
          </a:stretch>
        </p:blipFill>
        <p:spPr>
          <a:xfrm>
            <a:off x="3080477" y="2998315"/>
            <a:ext cx="2459902" cy="2165771"/>
          </a:xfrm>
          <a:prstGeom prst="rect">
            <a:avLst/>
          </a:prstGeom>
        </p:spPr>
      </p:pic>
      <p:pic>
        <p:nvPicPr>
          <p:cNvPr id="12" name="図 11">
            <a:extLst>
              <a:ext uri="{FF2B5EF4-FFF2-40B4-BE49-F238E27FC236}">
                <a16:creationId xmlns:a16="http://schemas.microsoft.com/office/drawing/2014/main" id="{00793294-DEAE-482A-A14A-20B733A4FD50}"/>
              </a:ext>
            </a:extLst>
          </p:cNvPr>
          <p:cNvPicPr>
            <a:picLocks noChangeAspect="1"/>
          </p:cNvPicPr>
          <p:nvPr/>
        </p:nvPicPr>
        <p:blipFill>
          <a:blip r:embed="rId5"/>
          <a:stretch>
            <a:fillRect/>
          </a:stretch>
        </p:blipFill>
        <p:spPr>
          <a:xfrm>
            <a:off x="5713871" y="2299200"/>
            <a:ext cx="2592539" cy="2305604"/>
          </a:xfrm>
          <a:prstGeom prst="rect">
            <a:avLst/>
          </a:prstGeom>
          <a:ln>
            <a:solidFill>
              <a:schemeClr val="tx1"/>
            </a:solidFill>
          </a:ln>
        </p:spPr>
      </p:pic>
      <p:sp>
        <p:nvSpPr>
          <p:cNvPr id="17" name="テキスト ボックス 16">
            <a:extLst>
              <a:ext uri="{FF2B5EF4-FFF2-40B4-BE49-F238E27FC236}">
                <a16:creationId xmlns:a16="http://schemas.microsoft.com/office/drawing/2014/main" id="{4794B426-7EB3-4ED0-8157-0F98066D95F1}"/>
              </a:ext>
            </a:extLst>
          </p:cNvPr>
          <p:cNvSpPr txBox="1"/>
          <p:nvPr/>
        </p:nvSpPr>
        <p:spPr>
          <a:xfrm>
            <a:off x="3515541" y="5227488"/>
            <a:ext cx="1804989" cy="300082"/>
          </a:xfrm>
          <a:prstGeom prst="rect">
            <a:avLst/>
          </a:prstGeom>
          <a:noFill/>
        </p:spPr>
        <p:txBody>
          <a:bodyPr wrap="square" rtlCol="0">
            <a:spAutoFit/>
          </a:bodyPr>
          <a:lstStyle/>
          <a:p>
            <a:r>
              <a:rPr lang="ja-JP" altLang="en-US" sz="1350" dirty="0"/>
              <a:t>防虫カーテンの設置</a:t>
            </a:r>
          </a:p>
        </p:txBody>
      </p:sp>
      <p:sp>
        <p:nvSpPr>
          <p:cNvPr id="18" name="テキスト ボックス 17">
            <a:extLst>
              <a:ext uri="{FF2B5EF4-FFF2-40B4-BE49-F238E27FC236}">
                <a16:creationId xmlns:a16="http://schemas.microsoft.com/office/drawing/2014/main" id="{2F3076D3-B653-4A40-8BDC-B4E49D59B5EF}"/>
              </a:ext>
            </a:extLst>
          </p:cNvPr>
          <p:cNvSpPr txBox="1"/>
          <p:nvPr/>
        </p:nvSpPr>
        <p:spPr>
          <a:xfrm>
            <a:off x="6183588" y="4727219"/>
            <a:ext cx="2067113" cy="300082"/>
          </a:xfrm>
          <a:prstGeom prst="rect">
            <a:avLst/>
          </a:prstGeom>
          <a:noFill/>
        </p:spPr>
        <p:txBody>
          <a:bodyPr wrap="square" rtlCol="0">
            <a:spAutoFit/>
          </a:bodyPr>
          <a:lstStyle/>
          <a:p>
            <a:r>
              <a:rPr lang="ja-JP" altLang="en-US" sz="1350" dirty="0"/>
              <a:t>吸排気口の網戸設置</a:t>
            </a:r>
          </a:p>
        </p:txBody>
      </p:sp>
      <p:pic>
        <p:nvPicPr>
          <p:cNvPr id="13" name="Picture 9">
            <a:extLst>
              <a:ext uri="{FF2B5EF4-FFF2-40B4-BE49-F238E27FC236}">
                <a16:creationId xmlns:a16="http://schemas.microsoft.com/office/drawing/2014/main" id="{5B12FBBB-3266-4701-B9EB-6F49BDC6D26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6423" y="4374919"/>
            <a:ext cx="1812992" cy="125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08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直線矢印コネクタ 4">
            <a:extLst>
              <a:ext uri="{FF2B5EF4-FFF2-40B4-BE49-F238E27FC236}">
                <a16:creationId xmlns:a16="http://schemas.microsoft.com/office/drawing/2014/main" id="{7E302FB9-17CF-48DF-B043-6204574D5F82}"/>
              </a:ext>
            </a:extLst>
          </p:cNvPr>
          <p:cNvCxnSpPr/>
          <p:nvPr/>
        </p:nvCxnSpPr>
        <p:spPr>
          <a:xfrm flipH="1">
            <a:off x="1180215" y="3269340"/>
            <a:ext cx="92704" cy="11055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A33E0900-1C8B-4C69-A37B-0C77B62B28C2}"/>
              </a:ext>
            </a:extLst>
          </p:cNvPr>
          <p:cNvSpPr>
            <a:spLocks noGrp="1"/>
          </p:cNvSpPr>
          <p:nvPr>
            <p:ph type="sldNum" sz="quarter" idx="12"/>
          </p:nvPr>
        </p:nvSpPr>
        <p:spPr/>
        <p:txBody>
          <a:bodyPr/>
          <a:lstStyle/>
          <a:p>
            <a:fld id="{629637A9-119A-49DA-BD12-AAC58B377D80}" type="slidenum">
              <a:rPr lang="en-US" smtClean="0"/>
              <a:t>34</a:t>
            </a:fld>
            <a:endParaRPr lang="en-US" dirty="0"/>
          </a:p>
        </p:txBody>
      </p:sp>
    </p:spTree>
    <p:extLst>
      <p:ext uri="{BB962C8B-B14F-4D97-AF65-F5344CB8AC3E}">
        <p14:creationId xmlns:p14="http://schemas.microsoft.com/office/powerpoint/2010/main" val="15644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FBC2B-D046-4EAC-9836-902E1E4B567C}"/>
              </a:ext>
            </a:extLst>
          </p:cNvPr>
          <p:cNvSpPr>
            <a:spLocks noGrp="1"/>
          </p:cNvSpPr>
          <p:nvPr>
            <p:ph type="title"/>
          </p:nvPr>
        </p:nvSpPr>
        <p:spPr>
          <a:xfrm>
            <a:off x="174340" y="398543"/>
            <a:ext cx="8795320" cy="1044852"/>
          </a:xfrm>
        </p:spPr>
        <p:txBody>
          <a:bodyPr>
            <a:normAutofit fontScale="90000"/>
          </a:bodyPr>
          <a:lstStyle/>
          <a:p>
            <a:r>
              <a:rPr kumimoji="1" lang="ja-JP" altLang="en-US" dirty="0"/>
              <a:t>製造・加工施設：扉・窓・換気扇の管理</a:t>
            </a:r>
          </a:p>
        </p:txBody>
      </p:sp>
      <p:sp>
        <p:nvSpPr>
          <p:cNvPr id="3" name="コンテンツ プレースホルダー 2">
            <a:extLst>
              <a:ext uri="{FF2B5EF4-FFF2-40B4-BE49-F238E27FC236}">
                <a16:creationId xmlns:a16="http://schemas.microsoft.com/office/drawing/2014/main" id="{B090F2D5-E4FD-4458-97AF-74328107A8F5}"/>
              </a:ext>
            </a:extLst>
          </p:cNvPr>
          <p:cNvSpPr>
            <a:spLocks noGrp="1"/>
          </p:cNvSpPr>
          <p:nvPr>
            <p:ph idx="1"/>
          </p:nvPr>
        </p:nvSpPr>
        <p:spPr>
          <a:xfrm>
            <a:off x="452149" y="2060848"/>
            <a:ext cx="4882896" cy="3224276"/>
          </a:xfrm>
        </p:spPr>
        <p:txBody>
          <a:bodyPr>
            <a:noAutofit/>
          </a:bodyPr>
          <a:lstStyle/>
          <a:p>
            <a:r>
              <a:rPr lang="en-US" altLang="ja-JP" sz="2000" dirty="0"/>
              <a:t>【</a:t>
            </a:r>
            <a:r>
              <a:rPr lang="ja-JP" altLang="en-US" sz="2000" dirty="0"/>
              <a:t>扉</a:t>
            </a:r>
            <a:r>
              <a:rPr lang="en-US" altLang="ja-JP" sz="2000" dirty="0"/>
              <a:t>】</a:t>
            </a:r>
          </a:p>
          <a:p>
            <a:r>
              <a:rPr lang="ja-JP" altLang="en-US" sz="2000" dirty="0"/>
              <a:t>必要時以外は従業員や物の出入り口を閉鎖する</a:t>
            </a:r>
            <a:endParaRPr lang="en-US" altLang="ja-JP" sz="2000" dirty="0"/>
          </a:p>
          <a:p>
            <a:r>
              <a:rPr lang="ja-JP" altLang="en-US" sz="2000" dirty="0"/>
              <a:t>扉やシャッターにビニールカーテンやエアカーテンを設置</a:t>
            </a:r>
            <a:endParaRPr lang="en-US" altLang="ja-JP" sz="2000" dirty="0"/>
          </a:p>
          <a:p>
            <a:r>
              <a:rPr lang="ja-JP" altLang="en-US" sz="2000" dirty="0"/>
              <a:t>シャッターの下部や脇にブラシ（隙間をつくらない）</a:t>
            </a:r>
            <a:endParaRPr lang="en-US" altLang="ja-JP" sz="2000" dirty="0"/>
          </a:p>
          <a:p>
            <a:r>
              <a:rPr lang="en-US" altLang="ja-JP" sz="2000" dirty="0"/>
              <a:t>【</a:t>
            </a:r>
            <a:r>
              <a:rPr lang="ja-JP" altLang="en-US" sz="2000" dirty="0"/>
              <a:t>窓</a:t>
            </a:r>
            <a:r>
              <a:rPr lang="en-US" altLang="ja-JP" sz="2000" dirty="0"/>
              <a:t>】</a:t>
            </a:r>
          </a:p>
          <a:p>
            <a:r>
              <a:rPr lang="ja-JP" altLang="en-US" sz="2000" dirty="0"/>
              <a:t>開閉しない窓は隙間を埋める、撤去</a:t>
            </a:r>
            <a:endParaRPr lang="en-US" altLang="ja-JP" sz="2000" dirty="0"/>
          </a:p>
          <a:p>
            <a:r>
              <a:rPr lang="ja-JP" altLang="en-US" sz="2000" dirty="0"/>
              <a:t>網戸を設置</a:t>
            </a:r>
            <a:endParaRPr lang="en-US" altLang="ja-JP" sz="2000" dirty="0"/>
          </a:p>
          <a:p>
            <a:r>
              <a:rPr lang="ja-JP" altLang="en-US" sz="2000" dirty="0"/>
              <a:t>遮光フィルムや防虫シートを窓に貼る</a:t>
            </a:r>
            <a:endParaRPr lang="en-US" altLang="ja-JP" sz="2000" dirty="0"/>
          </a:p>
        </p:txBody>
      </p:sp>
      <p:sp>
        <p:nvSpPr>
          <p:cNvPr id="4" name="スライド番号プレースホルダー 3">
            <a:extLst>
              <a:ext uri="{FF2B5EF4-FFF2-40B4-BE49-F238E27FC236}">
                <a16:creationId xmlns:a16="http://schemas.microsoft.com/office/drawing/2014/main" id="{2AD456B6-15EA-4B8C-A8D4-9E2FC60428A7}"/>
              </a:ext>
            </a:extLst>
          </p:cNvPr>
          <p:cNvSpPr>
            <a:spLocks noGrp="1"/>
          </p:cNvSpPr>
          <p:nvPr>
            <p:ph type="sldNum" sz="quarter" idx="12"/>
          </p:nvPr>
        </p:nvSpPr>
        <p:spPr/>
        <p:txBody>
          <a:bodyPr/>
          <a:lstStyle/>
          <a:p>
            <a:fld id="{629637A9-119A-49DA-BD12-AAC58B377D80}" type="slidenum">
              <a:rPr lang="en-US" smtClean="0"/>
              <a:t>35</a:t>
            </a:fld>
            <a:endParaRPr lang="en-US" dirty="0"/>
          </a:p>
        </p:txBody>
      </p:sp>
      <p:pic>
        <p:nvPicPr>
          <p:cNvPr id="5" name="図 4">
            <a:extLst>
              <a:ext uri="{FF2B5EF4-FFF2-40B4-BE49-F238E27FC236}">
                <a16:creationId xmlns:a16="http://schemas.microsoft.com/office/drawing/2014/main" id="{AE3AA0CA-833B-41D5-800F-F4400D8D3DD6}"/>
              </a:ext>
            </a:extLst>
          </p:cNvPr>
          <p:cNvPicPr>
            <a:picLocks noChangeAspect="1"/>
          </p:cNvPicPr>
          <p:nvPr/>
        </p:nvPicPr>
        <p:blipFill>
          <a:blip r:embed="rId2"/>
          <a:stretch>
            <a:fillRect/>
          </a:stretch>
        </p:blipFill>
        <p:spPr>
          <a:xfrm>
            <a:off x="6309544" y="3022417"/>
            <a:ext cx="1292504" cy="860501"/>
          </a:xfrm>
          <a:prstGeom prst="rect">
            <a:avLst/>
          </a:prstGeom>
        </p:spPr>
      </p:pic>
      <p:pic>
        <p:nvPicPr>
          <p:cNvPr id="6" name="図 5">
            <a:extLst>
              <a:ext uri="{FF2B5EF4-FFF2-40B4-BE49-F238E27FC236}">
                <a16:creationId xmlns:a16="http://schemas.microsoft.com/office/drawing/2014/main" id="{5DAE7019-6E8C-4762-83B2-53DFC0E73B1B}"/>
              </a:ext>
            </a:extLst>
          </p:cNvPr>
          <p:cNvPicPr>
            <a:picLocks noChangeAspect="1"/>
          </p:cNvPicPr>
          <p:nvPr/>
        </p:nvPicPr>
        <p:blipFill>
          <a:blip r:embed="rId3"/>
          <a:stretch>
            <a:fillRect/>
          </a:stretch>
        </p:blipFill>
        <p:spPr>
          <a:xfrm>
            <a:off x="4722830" y="4062485"/>
            <a:ext cx="2232966" cy="847224"/>
          </a:xfrm>
          <a:prstGeom prst="rect">
            <a:avLst/>
          </a:prstGeom>
        </p:spPr>
      </p:pic>
      <p:sp>
        <p:nvSpPr>
          <p:cNvPr id="7" name="円/楕円 7">
            <a:extLst>
              <a:ext uri="{FF2B5EF4-FFF2-40B4-BE49-F238E27FC236}">
                <a16:creationId xmlns:a16="http://schemas.microsoft.com/office/drawing/2014/main" id="{1B8E64D1-1BAB-423E-961F-C02A3A3DDA6D}"/>
              </a:ext>
            </a:extLst>
          </p:cNvPr>
          <p:cNvSpPr/>
          <p:nvPr/>
        </p:nvSpPr>
        <p:spPr>
          <a:xfrm>
            <a:off x="6853685" y="4582778"/>
            <a:ext cx="1743505" cy="87345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防虫効果のあるライトの使用</a:t>
            </a:r>
          </a:p>
        </p:txBody>
      </p:sp>
      <p:sp>
        <p:nvSpPr>
          <p:cNvPr id="9" name="正方形/長方形 8">
            <a:extLst>
              <a:ext uri="{FF2B5EF4-FFF2-40B4-BE49-F238E27FC236}">
                <a16:creationId xmlns:a16="http://schemas.microsoft.com/office/drawing/2014/main" id="{DCEC1C75-405B-4033-9DD2-512FB73C193F}"/>
              </a:ext>
            </a:extLst>
          </p:cNvPr>
          <p:cNvSpPr/>
          <p:nvPr/>
        </p:nvSpPr>
        <p:spPr>
          <a:xfrm>
            <a:off x="5839313" y="2060848"/>
            <a:ext cx="2457017" cy="646331"/>
          </a:xfrm>
          <a:prstGeom prst="rect">
            <a:avLst/>
          </a:prstGeom>
        </p:spPr>
        <p:txBody>
          <a:bodyPr wrap="square">
            <a:spAutoFit/>
          </a:bodyPr>
          <a:lstStyle/>
          <a:p>
            <a:r>
              <a:rPr lang="en-US" altLang="ja-JP" sz="1350" dirty="0"/>
              <a:t>【</a:t>
            </a:r>
            <a:r>
              <a:rPr lang="ja-JP" altLang="en-US" dirty="0"/>
              <a:t>換気扇</a:t>
            </a:r>
            <a:r>
              <a:rPr lang="en-US" altLang="ja-JP" dirty="0"/>
              <a:t>】</a:t>
            </a:r>
          </a:p>
          <a:p>
            <a:r>
              <a:rPr lang="ja-JP" altLang="en-US" dirty="0"/>
              <a:t>外側に網を設置</a:t>
            </a:r>
          </a:p>
        </p:txBody>
      </p:sp>
    </p:spTree>
    <p:extLst>
      <p:ext uri="{BB962C8B-B14F-4D97-AF65-F5344CB8AC3E}">
        <p14:creationId xmlns:p14="http://schemas.microsoft.com/office/powerpoint/2010/main" val="3669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A0A552-9775-4670-A72F-8F31D07095D6}"/>
              </a:ext>
            </a:extLst>
          </p:cNvPr>
          <p:cNvSpPr>
            <a:spLocks noGrp="1"/>
          </p:cNvSpPr>
          <p:nvPr>
            <p:ph type="title"/>
          </p:nvPr>
        </p:nvSpPr>
        <p:spPr>
          <a:xfrm>
            <a:off x="251520" y="908719"/>
            <a:ext cx="8892479" cy="641283"/>
          </a:xfrm>
        </p:spPr>
        <p:txBody>
          <a:bodyPr>
            <a:normAutofit fontScale="90000"/>
          </a:bodyPr>
          <a:lstStyle/>
          <a:p>
            <a:r>
              <a:rPr lang="ja-JP" altLang="en-US" dirty="0"/>
              <a:t>製造・加工施設：扉・窓・換気扇の管理</a:t>
            </a:r>
            <a:endParaRPr kumimoji="1" lang="ja-JP" altLang="en-US" dirty="0"/>
          </a:p>
        </p:txBody>
      </p:sp>
      <p:pic>
        <p:nvPicPr>
          <p:cNvPr id="5" name="コンテンツ プレースホルダー 4">
            <a:extLst>
              <a:ext uri="{FF2B5EF4-FFF2-40B4-BE49-F238E27FC236}">
                <a16:creationId xmlns:a16="http://schemas.microsoft.com/office/drawing/2014/main" id="{C2075C01-20E1-44F7-88A8-E949B1E87CD2}"/>
              </a:ext>
            </a:extLst>
          </p:cNvPr>
          <p:cNvPicPr>
            <a:picLocks noGrp="1" noChangeAspect="1"/>
          </p:cNvPicPr>
          <p:nvPr>
            <p:ph idx="1"/>
          </p:nvPr>
        </p:nvPicPr>
        <p:blipFill>
          <a:blip r:embed="rId2"/>
          <a:stretch>
            <a:fillRect/>
          </a:stretch>
        </p:blipFill>
        <p:spPr>
          <a:xfrm>
            <a:off x="822960" y="2004809"/>
            <a:ext cx="2400623" cy="1720538"/>
          </a:xfrm>
          <a:prstGeom prst="rect">
            <a:avLst/>
          </a:prstGeom>
        </p:spPr>
      </p:pic>
      <p:sp>
        <p:nvSpPr>
          <p:cNvPr id="4" name="スライド番号プレースホルダー 3">
            <a:extLst>
              <a:ext uri="{FF2B5EF4-FFF2-40B4-BE49-F238E27FC236}">
                <a16:creationId xmlns:a16="http://schemas.microsoft.com/office/drawing/2014/main" id="{2374F115-EBA4-43D6-915D-64CD2C5E265A}"/>
              </a:ext>
            </a:extLst>
          </p:cNvPr>
          <p:cNvSpPr>
            <a:spLocks noGrp="1"/>
          </p:cNvSpPr>
          <p:nvPr>
            <p:ph type="sldNum" sz="quarter" idx="12"/>
          </p:nvPr>
        </p:nvSpPr>
        <p:spPr/>
        <p:txBody>
          <a:bodyPr/>
          <a:lstStyle/>
          <a:p>
            <a:fld id="{629637A9-119A-49DA-BD12-AAC58B377D80}" type="slidenum">
              <a:rPr lang="en-US" smtClean="0"/>
              <a:t>36</a:t>
            </a:fld>
            <a:endParaRPr lang="en-US" dirty="0"/>
          </a:p>
        </p:txBody>
      </p:sp>
      <p:pic>
        <p:nvPicPr>
          <p:cNvPr id="7" name="図 6">
            <a:extLst>
              <a:ext uri="{FF2B5EF4-FFF2-40B4-BE49-F238E27FC236}">
                <a16:creationId xmlns:a16="http://schemas.microsoft.com/office/drawing/2014/main" id="{CCB41187-F015-4B12-9A2F-A911EE765B66}"/>
              </a:ext>
            </a:extLst>
          </p:cNvPr>
          <p:cNvPicPr>
            <a:picLocks noChangeAspect="1"/>
          </p:cNvPicPr>
          <p:nvPr/>
        </p:nvPicPr>
        <p:blipFill>
          <a:blip r:embed="rId3"/>
          <a:stretch>
            <a:fillRect/>
          </a:stretch>
        </p:blipFill>
        <p:spPr>
          <a:xfrm>
            <a:off x="5922442" y="2000301"/>
            <a:ext cx="1938348" cy="1736347"/>
          </a:xfrm>
          <a:prstGeom prst="rect">
            <a:avLst/>
          </a:prstGeom>
        </p:spPr>
      </p:pic>
      <p:pic>
        <p:nvPicPr>
          <p:cNvPr id="8" name="図 7">
            <a:extLst>
              <a:ext uri="{FF2B5EF4-FFF2-40B4-BE49-F238E27FC236}">
                <a16:creationId xmlns:a16="http://schemas.microsoft.com/office/drawing/2014/main" id="{7EFCBDCA-0AAC-45E3-B399-0B008CA3A04D}"/>
              </a:ext>
            </a:extLst>
          </p:cNvPr>
          <p:cNvPicPr>
            <a:picLocks noChangeAspect="1"/>
          </p:cNvPicPr>
          <p:nvPr/>
        </p:nvPicPr>
        <p:blipFill>
          <a:blip r:embed="rId4"/>
          <a:stretch>
            <a:fillRect/>
          </a:stretch>
        </p:blipFill>
        <p:spPr>
          <a:xfrm>
            <a:off x="3508810" y="1977361"/>
            <a:ext cx="2128403" cy="1747986"/>
          </a:xfrm>
          <a:prstGeom prst="rect">
            <a:avLst/>
          </a:prstGeom>
        </p:spPr>
      </p:pic>
      <p:pic>
        <p:nvPicPr>
          <p:cNvPr id="9" name="図 8">
            <a:extLst>
              <a:ext uri="{FF2B5EF4-FFF2-40B4-BE49-F238E27FC236}">
                <a16:creationId xmlns:a16="http://schemas.microsoft.com/office/drawing/2014/main" id="{C2E4A822-4D40-4A2B-9D87-4E72C53440AB}"/>
              </a:ext>
            </a:extLst>
          </p:cNvPr>
          <p:cNvPicPr>
            <a:picLocks noChangeAspect="1"/>
          </p:cNvPicPr>
          <p:nvPr/>
        </p:nvPicPr>
        <p:blipFill>
          <a:blip r:embed="rId5"/>
          <a:stretch>
            <a:fillRect/>
          </a:stretch>
        </p:blipFill>
        <p:spPr>
          <a:xfrm>
            <a:off x="6131356" y="3833174"/>
            <a:ext cx="2587976" cy="370364"/>
          </a:xfrm>
          <a:prstGeom prst="rect">
            <a:avLst/>
          </a:prstGeom>
        </p:spPr>
      </p:pic>
      <p:sp>
        <p:nvSpPr>
          <p:cNvPr id="10" name="テキスト ボックス 9">
            <a:extLst>
              <a:ext uri="{FF2B5EF4-FFF2-40B4-BE49-F238E27FC236}">
                <a16:creationId xmlns:a16="http://schemas.microsoft.com/office/drawing/2014/main" id="{6B1D0178-C7D7-4CA8-B376-C848F6541EE3}"/>
              </a:ext>
            </a:extLst>
          </p:cNvPr>
          <p:cNvSpPr txBox="1"/>
          <p:nvPr/>
        </p:nvSpPr>
        <p:spPr>
          <a:xfrm>
            <a:off x="3612990" y="3622919"/>
            <a:ext cx="1777594" cy="300082"/>
          </a:xfrm>
          <a:prstGeom prst="rect">
            <a:avLst/>
          </a:prstGeom>
          <a:noFill/>
        </p:spPr>
        <p:txBody>
          <a:bodyPr wrap="square" rtlCol="0">
            <a:spAutoFit/>
          </a:bodyPr>
          <a:lstStyle/>
          <a:p>
            <a:r>
              <a:rPr lang="ja-JP" altLang="en-US" sz="1350" dirty="0"/>
              <a:t>シャッター脇のブラシ</a:t>
            </a:r>
          </a:p>
        </p:txBody>
      </p:sp>
      <p:pic>
        <p:nvPicPr>
          <p:cNvPr id="11" name="図 10">
            <a:extLst>
              <a:ext uri="{FF2B5EF4-FFF2-40B4-BE49-F238E27FC236}">
                <a16:creationId xmlns:a16="http://schemas.microsoft.com/office/drawing/2014/main" id="{E26D83D2-684C-40AF-A9AA-DDA36A9F445F}"/>
              </a:ext>
            </a:extLst>
          </p:cNvPr>
          <p:cNvPicPr>
            <a:picLocks noChangeAspect="1"/>
          </p:cNvPicPr>
          <p:nvPr/>
        </p:nvPicPr>
        <p:blipFill>
          <a:blip r:embed="rId6"/>
          <a:stretch>
            <a:fillRect/>
          </a:stretch>
        </p:blipFill>
        <p:spPr>
          <a:xfrm>
            <a:off x="3508811" y="3912392"/>
            <a:ext cx="1854873" cy="1633085"/>
          </a:xfrm>
          <a:prstGeom prst="rect">
            <a:avLst/>
          </a:prstGeom>
        </p:spPr>
      </p:pic>
      <p:sp>
        <p:nvSpPr>
          <p:cNvPr id="12" name="テキスト ボックス 11">
            <a:extLst>
              <a:ext uri="{FF2B5EF4-FFF2-40B4-BE49-F238E27FC236}">
                <a16:creationId xmlns:a16="http://schemas.microsoft.com/office/drawing/2014/main" id="{17D9E2E8-E1DD-4821-A8B4-06F19C9C926B}"/>
              </a:ext>
            </a:extLst>
          </p:cNvPr>
          <p:cNvSpPr txBox="1"/>
          <p:nvPr/>
        </p:nvSpPr>
        <p:spPr>
          <a:xfrm>
            <a:off x="5432247" y="5029021"/>
            <a:ext cx="2348438" cy="507831"/>
          </a:xfrm>
          <a:prstGeom prst="rect">
            <a:avLst/>
          </a:prstGeom>
          <a:noFill/>
        </p:spPr>
        <p:txBody>
          <a:bodyPr wrap="square" rtlCol="0">
            <a:spAutoFit/>
          </a:bodyPr>
          <a:lstStyle/>
          <a:p>
            <a:r>
              <a:rPr lang="ja-JP" altLang="en-US" sz="1350" dirty="0"/>
              <a:t>エアーカーテン</a:t>
            </a:r>
            <a:endParaRPr lang="en-US" altLang="ja-JP" sz="1350" dirty="0"/>
          </a:p>
          <a:p>
            <a:r>
              <a:rPr lang="ja-JP" altLang="en-US" sz="1350" dirty="0"/>
              <a:t>（使用方法に注意必要）</a:t>
            </a:r>
          </a:p>
        </p:txBody>
      </p:sp>
      <p:sp>
        <p:nvSpPr>
          <p:cNvPr id="3" name="テキスト ボックス 2">
            <a:extLst>
              <a:ext uri="{FF2B5EF4-FFF2-40B4-BE49-F238E27FC236}">
                <a16:creationId xmlns:a16="http://schemas.microsoft.com/office/drawing/2014/main" id="{83C7CC20-9E66-46FC-9E23-E46D34512275}"/>
              </a:ext>
            </a:extLst>
          </p:cNvPr>
          <p:cNvSpPr txBox="1"/>
          <p:nvPr/>
        </p:nvSpPr>
        <p:spPr>
          <a:xfrm>
            <a:off x="847345" y="3899919"/>
            <a:ext cx="2376238" cy="1408078"/>
          </a:xfrm>
          <a:prstGeom prst="rect">
            <a:avLst/>
          </a:prstGeom>
          <a:noFill/>
        </p:spPr>
        <p:txBody>
          <a:bodyPr wrap="square" rtlCol="0">
            <a:spAutoFit/>
          </a:bodyPr>
          <a:lstStyle/>
          <a:p>
            <a:r>
              <a:rPr lang="ja-JP" altLang="en-US" dirty="0"/>
              <a:t>網戸のメッシュ</a:t>
            </a:r>
            <a:endParaRPr lang="en-US" altLang="ja-JP" dirty="0"/>
          </a:p>
          <a:p>
            <a:r>
              <a:rPr lang="en-US" altLang="ja-JP" dirty="0"/>
              <a:t>20</a:t>
            </a:r>
            <a:r>
              <a:rPr lang="ja-JP" altLang="en-US" dirty="0"/>
              <a:t>メッシュ以上（目開き</a:t>
            </a:r>
            <a:r>
              <a:rPr lang="en-US" altLang="ja-JP" dirty="0"/>
              <a:t>1.0mm</a:t>
            </a:r>
            <a:r>
              <a:rPr lang="ja-JP" altLang="en-US" dirty="0"/>
              <a:t>）で小さな昆虫の侵入を避ける</a:t>
            </a:r>
            <a:endParaRPr lang="en-US" altLang="ja-JP" dirty="0"/>
          </a:p>
          <a:p>
            <a:endParaRPr lang="ja-JP" altLang="en-US" sz="1350" dirty="0"/>
          </a:p>
        </p:txBody>
      </p:sp>
    </p:spTree>
    <p:extLst>
      <p:ext uri="{BB962C8B-B14F-4D97-AF65-F5344CB8AC3E}">
        <p14:creationId xmlns:p14="http://schemas.microsoft.com/office/powerpoint/2010/main" val="275787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B537-AB44-4D81-9889-5EF614B17973}"/>
              </a:ext>
            </a:extLst>
          </p:cNvPr>
          <p:cNvSpPr>
            <a:spLocks noGrp="1"/>
          </p:cNvSpPr>
          <p:nvPr>
            <p:ph type="title"/>
          </p:nvPr>
        </p:nvSpPr>
        <p:spPr/>
        <p:txBody>
          <a:bodyPr/>
          <a:lstStyle/>
          <a:p>
            <a:r>
              <a:rPr kumimoji="1" lang="ja-JP" altLang="en-US" dirty="0"/>
              <a:t>製造・加工施設：内部の管理</a:t>
            </a:r>
          </a:p>
        </p:txBody>
      </p:sp>
      <p:sp>
        <p:nvSpPr>
          <p:cNvPr id="3" name="コンテンツ プレースホルダー 2">
            <a:extLst>
              <a:ext uri="{FF2B5EF4-FFF2-40B4-BE49-F238E27FC236}">
                <a16:creationId xmlns:a16="http://schemas.microsoft.com/office/drawing/2014/main" id="{D2DD4B6D-509F-4030-A5A0-3F8CB2D57130}"/>
              </a:ext>
            </a:extLst>
          </p:cNvPr>
          <p:cNvSpPr>
            <a:spLocks noGrp="1"/>
          </p:cNvSpPr>
          <p:nvPr>
            <p:ph idx="1"/>
          </p:nvPr>
        </p:nvSpPr>
        <p:spPr/>
        <p:txBody>
          <a:bodyPr>
            <a:normAutofit/>
          </a:bodyPr>
          <a:lstStyle/>
          <a:p>
            <a:r>
              <a:rPr lang="ja-JP" altLang="en-US" sz="2100" dirty="0"/>
              <a:t>側溝内の排水・残渣の滞留をなくす、食材の堆積をなくす</a:t>
            </a:r>
            <a:endParaRPr lang="en-US" altLang="ja-JP" sz="2100" dirty="0"/>
          </a:p>
          <a:p>
            <a:r>
              <a:rPr lang="ja-JP" altLang="en-US" sz="2100" dirty="0"/>
              <a:t>壁と床の隙間を埋める</a:t>
            </a:r>
            <a:endParaRPr lang="en-US" altLang="ja-JP" sz="2100" dirty="0"/>
          </a:p>
          <a:p>
            <a:r>
              <a:rPr lang="ja-JP" altLang="en-US" sz="2100" dirty="0"/>
              <a:t>腰張りと壁の間の隙間を埋める</a:t>
            </a:r>
            <a:endParaRPr lang="en-US" altLang="ja-JP" sz="2100" dirty="0"/>
          </a:p>
          <a:p>
            <a:endParaRPr lang="en-US" altLang="ja-JP" sz="2100" dirty="0"/>
          </a:p>
          <a:p>
            <a:r>
              <a:rPr lang="ja-JP" altLang="en-US" sz="2100" dirty="0"/>
              <a:t>捕虫器は、外から光が見えない位置に設置</a:t>
            </a:r>
          </a:p>
        </p:txBody>
      </p:sp>
      <p:sp>
        <p:nvSpPr>
          <p:cNvPr id="4" name="スライド番号プレースホルダー 3">
            <a:extLst>
              <a:ext uri="{FF2B5EF4-FFF2-40B4-BE49-F238E27FC236}">
                <a16:creationId xmlns:a16="http://schemas.microsoft.com/office/drawing/2014/main" id="{021B1112-2C8C-4981-982C-68706850E11A}"/>
              </a:ext>
            </a:extLst>
          </p:cNvPr>
          <p:cNvSpPr>
            <a:spLocks noGrp="1"/>
          </p:cNvSpPr>
          <p:nvPr>
            <p:ph type="sldNum" sz="quarter" idx="12"/>
          </p:nvPr>
        </p:nvSpPr>
        <p:spPr/>
        <p:txBody>
          <a:bodyPr/>
          <a:lstStyle/>
          <a:p>
            <a:fld id="{629637A9-119A-49DA-BD12-AAC58B377D80}" type="slidenum">
              <a:rPr lang="en-US" smtClean="0"/>
              <a:t>37</a:t>
            </a:fld>
            <a:endParaRPr lang="en-US" dirty="0"/>
          </a:p>
        </p:txBody>
      </p:sp>
      <p:sp>
        <p:nvSpPr>
          <p:cNvPr id="5" name="円/楕円 6">
            <a:extLst>
              <a:ext uri="{FF2B5EF4-FFF2-40B4-BE49-F238E27FC236}">
                <a16:creationId xmlns:a16="http://schemas.microsoft.com/office/drawing/2014/main" id="{D5B41C7C-8E5F-4907-8377-33D1F9FD56E8}"/>
              </a:ext>
            </a:extLst>
          </p:cNvPr>
          <p:cNvSpPr/>
          <p:nvPr/>
        </p:nvSpPr>
        <p:spPr>
          <a:xfrm>
            <a:off x="6033400" y="2459348"/>
            <a:ext cx="1452344" cy="831722"/>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清掃・洗浄</a:t>
            </a:r>
          </a:p>
        </p:txBody>
      </p:sp>
      <p:sp>
        <p:nvSpPr>
          <p:cNvPr id="6" name="円/楕円 10">
            <a:extLst>
              <a:ext uri="{FF2B5EF4-FFF2-40B4-BE49-F238E27FC236}">
                <a16:creationId xmlns:a16="http://schemas.microsoft.com/office/drawing/2014/main" id="{A31E8752-689B-4374-9828-FFBBC6185034}"/>
              </a:ext>
            </a:extLst>
          </p:cNvPr>
          <p:cNvSpPr/>
          <p:nvPr/>
        </p:nvSpPr>
        <p:spPr>
          <a:xfrm>
            <a:off x="7579696" y="2483378"/>
            <a:ext cx="1201056" cy="783663"/>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穴埋め</a:t>
            </a:r>
          </a:p>
        </p:txBody>
      </p:sp>
      <p:pic>
        <p:nvPicPr>
          <p:cNvPr id="7" name="図 6">
            <a:extLst>
              <a:ext uri="{FF2B5EF4-FFF2-40B4-BE49-F238E27FC236}">
                <a16:creationId xmlns:a16="http://schemas.microsoft.com/office/drawing/2014/main" id="{A8A1AA05-913D-4B2A-93AB-E60EA17F4D44}"/>
              </a:ext>
            </a:extLst>
          </p:cNvPr>
          <p:cNvPicPr>
            <a:picLocks noChangeAspect="1"/>
          </p:cNvPicPr>
          <p:nvPr/>
        </p:nvPicPr>
        <p:blipFill>
          <a:blip r:embed="rId2"/>
          <a:stretch>
            <a:fillRect/>
          </a:stretch>
        </p:blipFill>
        <p:spPr>
          <a:xfrm>
            <a:off x="5904337" y="3750311"/>
            <a:ext cx="2275887" cy="1649194"/>
          </a:xfrm>
          <a:prstGeom prst="rect">
            <a:avLst/>
          </a:prstGeom>
        </p:spPr>
      </p:pic>
      <p:sp>
        <p:nvSpPr>
          <p:cNvPr id="8" name="テキスト ボックス 7">
            <a:extLst>
              <a:ext uri="{FF2B5EF4-FFF2-40B4-BE49-F238E27FC236}">
                <a16:creationId xmlns:a16="http://schemas.microsoft.com/office/drawing/2014/main" id="{E3B62DCF-8615-4B42-86CC-55B966AED1D9}"/>
              </a:ext>
            </a:extLst>
          </p:cNvPr>
          <p:cNvSpPr txBox="1"/>
          <p:nvPr/>
        </p:nvSpPr>
        <p:spPr>
          <a:xfrm>
            <a:off x="6360760" y="5363236"/>
            <a:ext cx="1556593" cy="300082"/>
          </a:xfrm>
          <a:prstGeom prst="rect">
            <a:avLst/>
          </a:prstGeom>
          <a:noFill/>
        </p:spPr>
        <p:txBody>
          <a:bodyPr wrap="square" rtlCol="0">
            <a:spAutoFit/>
          </a:bodyPr>
          <a:lstStyle/>
          <a:p>
            <a:r>
              <a:rPr lang="ja-JP" altLang="en-US" sz="1350" dirty="0"/>
              <a:t>誘引式捕虫器</a:t>
            </a:r>
          </a:p>
        </p:txBody>
      </p:sp>
      <p:sp>
        <p:nvSpPr>
          <p:cNvPr id="9" name="楕円 8">
            <a:extLst>
              <a:ext uri="{FF2B5EF4-FFF2-40B4-BE49-F238E27FC236}">
                <a16:creationId xmlns:a16="http://schemas.microsoft.com/office/drawing/2014/main" id="{3C2CAC71-F522-43C1-82A6-73E7D1F4EBCA}"/>
              </a:ext>
            </a:extLst>
          </p:cNvPr>
          <p:cNvSpPr/>
          <p:nvPr/>
        </p:nvSpPr>
        <p:spPr>
          <a:xfrm>
            <a:off x="1173684" y="4396342"/>
            <a:ext cx="1085640" cy="86272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捕虫器の設置</a:t>
            </a:r>
          </a:p>
        </p:txBody>
      </p:sp>
      <p:sp>
        <p:nvSpPr>
          <p:cNvPr id="10" name="楕円 9">
            <a:extLst>
              <a:ext uri="{FF2B5EF4-FFF2-40B4-BE49-F238E27FC236}">
                <a16:creationId xmlns:a16="http://schemas.microsoft.com/office/drawing/2014/main" id="{8E0204C5-CA0A-4702-8696-BCA28766906C}"/>
              </a:ext>
            </a:extLst>
          </p:cNvPr>
          <p:cNvSpPr/>
          <p:nvPr/>
        </p:nvSpPr>
        <p:spPr>
          <a:xfrm>
            <a:off x="2513630" y="4429912"/>
            <a:ext cx="1623116" cy="829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捕獲の</a:t>
            </a:r>
            <a:endParaRPr lang="en-US" altLang="ja-JP" sz="1500" dirty="0">
              <a:solidFill>
                <a:schemeClr val="tx1"/>
              </a:solidFill>
            </a:endParaRPr>
          </a:p>
          <a:p>
            <a:pPr algn="ctr"/>
            <a:r>
              <a:rPr lang="ja-JP" altLang="en-US" sz="1500" dirty="0">
                <a:solidFill>
                  <a:schemeClr val="tx1"/>
                </a:solidFill>
              </a:rPr>
              <a:t>モニタリング</a:t>
            </a:r>
          </a:p>
        </p:txBody>
      </p:sp>
    </p:spTree>
    <p:extLst>
      <p:ext uri="{BB962C8B-B14F-4D97-AF65-F5344CB8AC3E}">
        <p14:creationId xmlns:p14="http://schemas.microsoft.com/office/powerpoint/2010/main" val="13230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931A9-991D-469D-99BD-D8F25DF49EBB}"/>
              </a:ext>
            </a:extLst>
          </p:cNvPr>
          <p:cNvSpPr>
            <a:spLocks noGrp="1"/>
          </p:cNvSpPr>
          <p:nvPr>
            <p:ph type="title"/>
          </p:nvPr>
        </p:nvSpPr>
        <p:spPr/>
        <p:txBody>
          <a:bodyPr/>
          <a:lstStyle/>
          <a:p>
            <a:r>
              <a:rPr kumimoji="1" lang="ja-JP" altLang="en-US" dirty="0"/>
              <a:t>搬入される害虫への対策</a:t>
            </a:r>
          </a:p>
        </p:txBody>
      </p:sp>
      <p:sp>
        <p:nvSpPr>
          <p:cNvPr id="3" name="コンテンツ プレースホルダー 2">
            <a:extLst>
              <a:ext uri="{FF2B5EF4-FFF2-40B4-BE49-F238E27FC236}">
                <a16:creationId xmlns:a16="http://schemas.microsoft.com/office/drawing/2014/main" id="{A01D8C5B-21D8-4366-A293-A3A4C9262087}"/>
              </a:ext>
            </a:extLst>
          </p:cNvPr>
          <p:cNvSpPr>
            <a:spLocks noGrp="1"/>
          </p:cNvSpPr>
          <p:nvPr>
            <p:ph idx="1"/>
          </p:nvPr>
        </p:nvSpPr>
        <p:spPr>
          <a:xfrm>
            <a:off x="822961" y="2300174"/>
            <a:ext cx="3621024" cy="3242462"/>
          </a:xfrm>
        </p:spPr>
        <p:txBody>
          <a:bodyPr>
            <a:normAutofit fontScale="92500" lnSpcReduction="10000"/>
          </a:bodyPr>
          <a:lstStyle/>
          <a:p>
            <a:r>
              <a:rPr lang="en-US" altLang="ja-JP" sz="1800" dirty="0">
                <a:highlight>
                  <a:srgbClr val="00FF00"/>
                </a:highlight>
              </a:rPr>
              <a:t>【</a:t>
            </a:r>
            <a:r>
              <a:rPr lang="ja-JP" altLang="en-US" sz="1800" dirty="0">
                <a:highlight>
                  <a:srgbClr val="00FF00"/>
                </a:highlight>
              </a:rPr>
              <a:t>包装資材</a:t>
            </a:r>
            <a:r>
              <a:rPr lang="en-US" altLang="ja-JP" sz="1800" dirty="0">
                <a:highlight>
                  <a:srgbClr val="00FF00"/>
                </a:highlight>
              </a:rPr>
              <a:t>】</a:t>
            </a:r>
            <a:r>
              <a:rPr lang="ja-JP" altLang="en-US" sz="1800" dirty="0"/>
              <a:t>ゴキブリ、チャタテムシ</a:t>
            </a:r>
            <a:endParaRPr lang="en-US" altLang="ja-JP" sz="1800" dirty="0"/>
          </a:p>
          <a:p>
            <a:r>
              <a:rPr lang="ja-JP" altLang="en-US" sz="1800" dirty="0"/>
              <a:t>包装資材の受入検査で破損、汚れ、濡れなどをチェックする</a:t>
            </a:r>
            <a:endParaRPr lang="en-US" altLang="ja-JP" sz="1800" dirty="0"/>
          </a:p>
          <a:p>
            <a:r>
              <a:rPr lang="ja-JP" altLang="en-US" sz="1800" dirty="0"/>
              <a:t>害虫の付着が確認された場合は、隔離して他の資材への汚染を広げないようにする</a:t>
            </a:r>
            <a:endParaRPr lang="en-US" altLang="ja-JP" sz="1800" dirty="0"/>
          </a:p>
          <a:p>
            <a:endParaRPr lang="en-US" altLang="ja-JP" sz="1800" dirty="0"/>
          </a:p>
          <a:p>
            <a:r>
              <a:rPr lang="en-US" altLang="ja-JP" sz="1800" dirty="0">
                <a:highlight>
                  <a:srgbClr val="00FF00"/>
                </a:highlight>
              </a:rPr>
              <a:t>【</a:t>
            </a:r>
            <a:r>
              <a:rPr lang="ja-JP" altLang="en-US" sz="1800" dirty="0">
                <a:highlight>
                  <a:srgbClr val="00FF00"/>
                </a:highlight>
              </a:rPr>
              <a:t>原材料</a:t>
            </a:r>
            <a:r>
              <a:rPr lang="en-US" altLang="ja-JP" sz="1800" dirty="0">
                <a:highlight>
                  <a:srgbClr val="00FF00"/>
                </a:highlight>
              </a:rPr>
              <a:t>】</a:t>
            </a:r>
          </a:p>
          <a:p>
            <a:r>
              <a:rPr lang="ja-JP" altLang="en-US" sz="1800" dirty="0"/>
              <a:t>穀物由来の原材料は、低温条件で管理する　タンクは、定期的に清掃</a:t>
            </a:r>
            <a:endParaRPr lang="en-US" altLang="ja-JP" sz="1800"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0008CC3-D0EC-48BD-8F22-997C948B270E}"/>
              </a:ext>
            </a:extLst>
          </p:cNvPr>
          <p:cNvSpPr>
            <a:spLocks noGrp="1"/>
          </p:cNvSpPr>
          <p:nvPr>
            <p:ph type="sldNum" sz="quarter" idx="12"/>
          </p:nvPr>
        </p:nvSpPr>
        <p:spPr/>
        <p:txBody>
          <a:bodyPr/>
          <a:lstStyle/>
          <a:p>
            <a:fld id="{629637A9-119A-49DA-BD12-AAC58B377D80}" type="slidenum">
              <a:rPr lang="en-US" smtClean="0"/>
              <a:t>38</a:t>
            </a:fld>
            <a:endParaRPr lang="en-US" dirty="0"/>
          </a:p>
        </p:txBody>
      </p:sp>
      <p:sp>
        <p:nvSpPr>
          <p:cNvPr id="5" name="コンテンツ プレースホルダー 2">
            <a:extLst>
              <a:ext uri="{FF2B5EF4-FFF2-40B4-BE49-F238E27FC236}">
                <a16:creationId xmlns:a16="http://schemas.microsoft.com/office/drawing/2014/main" id="{8BA57F7F-7FD1-4E91-AF88-28C3094D945E}"/>
              </a:ext>
            </a:extLst>
          </p:cNvPr>
          <p:cNvSpPr txBox="1">
            <a:spLocks/>
          </p:cNvSpPr>
          <p:nvPr/>
        </p:nvSpPr>
        <p:spPr>
          <a:xfrm>
            <a:off x="4728363" y="2300174"/>
            <a:ext cx="3752698" cy="3242462"/>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en-US" altLang="ja-JP" sz="1800" dirty="0">
                <a:highlight>
                  <a:srgbClr val="00FF00"/>
                </a:highlight>
              </a:rPr>
              <a:t>【</a:t>
            </a:r>
            <a:r>
              <a:rPr lang="ja-JP" altLang="en-US" sz="1800" dirty="0">
                <a:highlight>
                  <a:srgbClr val="00FF00"/>
                </a:highlight>
              </a:rPr>
              <a:t>受け入れ時の留意点</a:t>
            </a:r>
            <a:r>
              <a:rPr lang="en-US" altLang="ja-JP" sz="1800" dirty="0">
                <a:highlight>
                  <a:srgbClr val="00FF00"/>
                </a:highlight>
              </a:rPr>
              <a:t>】</a:t>
            </a:r>
          </a:p>
          <a:p>
            <a:r>
              <a:rPr lang="ja-JP" altLang="en-US" sz="1800" dirty="0"/>
              <a:t>屋外の仮置きは避ける（害虫の付着）</a:t>
            </a:r>
            <a:endParaRPr lang="en-US" altLang="ja-JP" sz="1800" dirty="0"/>
          </a:p>
          <a:p>
            <a:r>
              <a:rPr lang="ja-JP" altLang="en-US" sz="1800" dirty="0"/>
              <a:t>屋内に搬入するときには、エアー吹きで付着した害虫を除去</a:t>
            </a:r>
            <a:endParaRPr lang="en-US" altLang="ja-JP" sz="1800" dirty="0"/>
          </a:p>
          <a:p>
            <a:endParaRPr lang="en-US" altLang="ja-JP" sz="1800" dirty="0"/>
          </a:p>
          <a:p>
            <a:r>
              <a:rPr lang="en-US" altLang="ja-JP" sz="1800" dirty="0">
                <a:highlight>
                  <a:srgbClr val="00FF00"/>
                </a:highlight>
              </a:rPr>
              <a:t>【</a:t>
            </a:r>
            <a:r>
              <a:rPr lang="ja-JP" altLang="en-US" sz="1800" dirty="0">
                <a:highlight>
                  <a:srgbClr val="00FF00"/>
                </a:highlight>
              </a:rPr>
              <a:t>倉庫の管理</a:t>
            </a:r>
            <a:r>
              <a:rPr lang="en-US" altLang="ja-JP" sz="1800" dirty="0">
                <a:highlight>
                  <a:srgbClr val="00FF00"/>
                </a:highlight>
              </a:rPr>
              <a:t>】</a:t>
            </a:r>
          </a:p>
          <a:p>
            <a:r>
              <a:rPr lang="ja-JP" altLang="en-US" sz="1800" dirty="0"/>
              <a:t>原材料は壁や天井から離して保管</a:t>
            </a:r>
            <a:endParaRPr lang="en-US" altLang="ja-JP" sz="1800" dirty="0"/>
          </a:p>
          <a:p>
            <a:r>
              <a:rPr lang="ja-JP" altLang="en-US" sz="1800" dirty="0"/>
              <a:t>パレットの検査</a:t>
            </a:r>
            <a:endParaRPr lang="en-US" altLang="ja-JP" sz="1800" dirty="0"/>
          </a:p>
          <a:p>
            <a:endParaRPr lang="ja-JP" altLang="en-US" sz="1500" dirty="0"/>
          </a:p>
        </p:txBody>
      </p:sp>
    </p:spTree>
    <p:extLst>
      <p:ext uri="{BB962C8B-B14F-4D97-AF65-F5344CB8AC3E}">
        <p14:creationId xmlns:p14="http://schemas.microsoft.com/office/powerpoint/2010/main" val="1661466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F5987A3-9ABA-4D53-9EB7-4D29EF6D1663}"/>
              </a:ext>
            </a:extLst>
          </p:cNvPr>
          <p:cNvSpPr>
            <a:spLocks noGrp="1"/>
          </p:cNvSpPr>
          <p:nvPr>
            <p:ph type="body" idx="1"/>
          </p:nvPr>
        </p:nvSpPr>
        <p:spPr>
          <a:xfrm>
            <a:off x="3733800" y="2420888"/>
            <a:ext cx="7772400" cy="1500187"/>
          </a:xfrm>
        </p:spPr>
        <p:txBody>
          <a:bodyPr>
            <a:normAutofit/>
          </a:bodyPr>
          <a:lstStyle/>
          <a:p>
            <a:r>
              <a:rPr lang="ja-JP" altLang="en-US" sz="4500" dirty="0">
                <a:solidFill>
                  <a:schemeClr val="tx1"/>
                </a:solidFill>
              </a:rPr>
              <a:t>駆除</a:t>
            </a:r>
          </a:p>
        </p:txBody>
      </p:sp>
      <p:sp>
        <p:nvSpPr>
          <p:cNvPr id="4" name="スライド番号プレースホルダー 3">
            <a:extLst>
              <a:ext uri="{FF2B5EF4-FFF2-40B4-BE49-F238E27FC236}">
                <a16:creationId xmlns:a16="http://schemas.microsoft.com/office/drawing/2014/main" id="{1B14EDBC-ECD3-4338-BCEC-BA7181DE1B1F}"/>
              </a:ext>
            </a:extLst>
          </p:cNvPr>
          <p:cNvSpPr>
            <a:spLocks noGrp="1"/>
          </p:cNvSpPr>
          <p:nvPr>
            <p:ph type="sldNum" sz="quarter" idx="12"/>
          </p:nvPr>
        </p:nvSpPr>
        <p:spPr/>
        <p:txBody>
          <a:bodyPr/>
          <a:lstStyle/>
          <a:p>
            <a:fld id="{4FAB73BC-B049-4115-A692-8D63A059BFB8}" type="slidenum">
              <a:rPr lang="en-US" smtClean="0"/>
              <a:t>39</a:t>
            </a:fld>
            <a:endParaRPr lang="en-US" dirty="0"/>
          </a:p>
        </p:txBody>
      </p:sp>
    </p:spTree>
    <p:extLst>
      <p:ext uri="{BB962C8B-B14F-4D97-AF65-F5344CB8AC3E}">
        <p14:creationId xmlns:p14="http://schemas.microsoft.com/office/powerpoint/2010/main" val="322134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FC006ED-9A55-4A1D-BAA9-72DE7B298A15}"/>
              </a:ext>
            </a:extLst>
          </p:cNvPr>
          <p:cNvSpPr>
            <a:spLocks noGrp="1"/>
          </p:cNvSpPr>
          <p:nvPr>
            <p:ph type="body" idx="1"/>
          </p:nvPr>
        </p:nvSpPr>
        <p:spPr>
          <a:xfrm>
            <a:off x="1547664" y="2492896"/>
            <a:ext cx="7772400" cy="1500187"/>
          </a:xfrm>
        </p:spPr>
        <p:txBody>
          <a:bodyPr>
            <a:normAutofit/>
          </a:bodyPr>
          <a:lstStyle/>
          <a:p>
            <a:r>
              <a:rPr lang="ja-JP" altLang="en-US" sz="4500" dirty="0">
                <a:solidFill>
                  <a:schemeClr val="tx1"/>
                </a:solidFill>
              </a:rPr>
              <a:t>ペストコントロールとは</a:t>
            </a:r>
          </a:p>
        </p:txBody>
      </p:sp>
      <p:sp>
        <p:nvSpPr>
          <p:cNvPr id="4" name="スライド番号プレースホルダー 3">
            <a:extLst>
              <a:ext uri="{FF2B5EF4-FFF2-40B4-BE49-F238E27FC236}">
                <a16:creationId xmlns:a16="http://schemas.microsoft.com/office/drawing/2014/main" id="{5F3546EC-5A3F-4184-8075-197F6D6093D0}"/>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897215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3124" y="586408"/>
            <a:ext cx="7317694" cy="920818"/>
          </a:xfrm>
        </p:spPr>
        <p:txBody>
          <a:bodyPr>
            <a:normAutofit/>
          </a:bodyPr>
          <a:lstStyle/>
          <a:p>
            <a:r>
              <a:rPr lang="ja-JP" altLang="en-US" sz="3300" dirty="0">
                <a:latin typeface="Meiryo UI" panose="020B0604030504040204" pitchFamily="50" charset="-128"/>
                <a:cs typeface="Meiryo UI" panose="020B0604030504040204" pitchFamily="50" charset="-128"/>
              </a:rPr>
              <a:t>殺鼠・殺虫の薬剤散布の管理</a:t>
            </a:r>
          </a:p>
        </p:txBody>
      </p:sp>
      <p:pic>
        <p:nvPicPr>
          <p:cNvPr id="5" name="図 4">
            <a:extLst>
              <a:ext uri="{FF2B5EF4-FFF2-40B4-BE49-F238E27FC236}">
                <a16:creationId xmlns:a16="http://schemas.microsoft.com/office/drawing/2014/main" id="{A9B40952-BA35-4796-9F7D-8515E82D437C}"/>
              </a:ext>
            </a:extLst>
          </p:cNvPr>
          <p:cNvPicPr>
            <a:picLocks noChangeAspect="1"/>
          </p:cNvPicPr>
          <p:nvPr/>
        </p:nvPicPr>
        <p:blipFill rotWithShape="1">
          <a:blip r:embed="rId3"/>
          <a:srcRect l="5840" t="15619" r="60865" b="10771"/>
          <a:stretch/>
        </p:blipFill>
        <p:spPr>
          <a:xfrm>
            <a:off x="370155" y="2309888"/>
            <a:ext cx="4429780" cy="3186333"/>
          </a:xfrm>
          <a:prstGeom prst="rect">
            <a:avLst/>
          </a:prstGeom>
          <a:ln w="19050">
            <a:solidFill>
              <a:schemeClr val="tx1"/>
            </a:solidFill>
          </a:ln>
        </p:spPr>
      </p:pic>
      <p:sp>
        <p:nvSpPr>
          <p:cNvPr id="4" name="テキスト ボックス 3">
            <a:extLst>
              <a:ext uri="{FF2B5EF4-FFF2-40B4-BE49-F238E27FC236}">
                <a16:creationId xmlns:a16="http://schemas.microsoft.com/office/drawing/2014/main" id="{A56ACFE7-851F-486A-86B3-8BE0417E0D03}"/>
              </a:ext>
            </a:extLst>
          </p:cNvPr>
          <p:cNvSpPr txBox="1"/>
          <p:nvPr/>
        </p:nvSpPr>
        <p:spPr>
          <a:xfrm>
            <a:off x="4946797" y="1412776"/>
            <a:ext cx="3740003" cy="5355312"/>
          </a:xfrm>
          <a:prstGeom prst="rect">
            <a:avLst/>
          </a:prstGeom>
          <a:noFill/>
        </p:spPr>
        <p:txBody>
          <a:bodyPr wrap="square" rtlCol="0">
            <a:spAutoFit/>
          </a:bodyPr>
          <a:lstStyle/>
          <a:p>
            <a:pPr marL="214313" indent="-214313">
              <a:buFont typeface="Arial" panose="020B0604020202020204" pitchFamily="34" charset="0"/>
              <a:buChar char="•"/>
            </a:pPr>
            <a:r>
              <a:rPr lang="ja-JP" altLang="en-US" dirty="0"/>
              <a:t>害虫を工場内に「棲みつかせない」対策として、工場内外の清掃が重要な業務であるが、</a:t>
            </a:r>
            <a:r>
              <a:rPr lang="ja-JP" altLang="en-US" dirty="0">
                <a:solidFill>
                  <a:srgbClr val="FF0000"/>
                </a:solidFill>
              </a:rPr>
              <a:t>殺虫剤の使用による対策</a:t>
            </a:r>
            <a:r>
              <a:rPr lang="ja-JP" altLang="en-US" dirty="0"/>
              <a:t>を行うこともある。</a:t>
            </a:r>
            <a:endParaRPr lang="en-US" altLang="ja-JP" dirty="0"/>
          </a:p>
          <a:p>
            <a:pPr marL="214313" indent="-214313">
              <a:buFont typeface="Arial" panose="020B0604020202020204" pitchFamily="34" charset="0"/>
              <a:buChar char="•"/>
            </a:pPr>
            <a:r>
              <a:rPr lang="ja-JP" altLang="en-US" dirty="0"/>
              <a:t>法律や食品安全の規格などでは、殺虫剤の使用を禁止しているわけではない。しかし、</a:t>
            </a:r>
            <a:r>
              <a:rPr lang="ja-JP" altLang="en-US" dirty="0">
                <a:solidFill>
                  <a:srgbClr val="FF0000"/>
                </a:solidFill>
              </a:rPr>
              <a:t>原料や製品中に殺虫剤が混入するリスクは避けなければならない。</a:t>
            </a:r>
            <a:endParaRPr lang="en-US" altLang="ja-JP" dirty="0">
              <a:solidFill>
                <a:srgbClr val="FF0000"/>
              </a:solidFill>
            </a:endParaRPr>
          </a:p>
          <a:p>
            <a:pPr marL="214313" indent="-214313">
              <a:buFont typeface="Arial" panose="020B0604020202020204" pitchFamily="34" charset="0"/>
              <a:buChar char="•"/>
            </a:pPr>
            <a:r>
              <a:rPr lang="ja-JP" altLang="en-US" dirty="0"/>
              <a:t>ただし、有機原料・製品を取り扱う工場では、殺虫剤使用については規制がある。（有機</a:t>
            </a:r>
            <a:r>
              <a:rPr lang="en-US" altLang="ja-JP" dirty="0"/>
              <a:t>JAS</a:t>
            </a:r>
            <a:r>
              <a:rPr lang="ja-JP" altLang="en-US" dirty="0"/>
              <a:t>法、認証団体の規約確認要）</a:t>
            </a:r>
            <a:endParaRPr lang="en-US" altLang="ja-JP" dirty="0"/>
          </a:p>
          <a:p>
            <a:pPr marL="214313" indent="-214313">
              <a:buFont typeface="Arial" panose="020B0604020202020204" pitchFamily="34" charset="0"/>
              <a:buChar char="•"/>
            </a:pPr>
            <a:r>
              <a:rPr lang="ja-JP" altLang="en-US" dirty="0"/>
              <a:t>殺虫剤の使用にあたって</a:t>
            </a:r>
            <a:r>
              <a:rPr lang="ja-JP" altLang="en-US" dirty="0">
                <a:solidFill>
                  <a:srgbClr val="FF0000"/>
                </a:solidFill>
              </a:rPr>
              <a:t>「使用記録」</a:t>
            </a:r>
            <a:r>
              <a:rPr lang="ja-JP" altLang="en-US" dirty="0"/>
              <a:t>をつけることが必要である。（左図参照）</a:t>
            </a:r>
            <a:endParaRPr lang="en-US" altLang="ja-JP" dirty="0"/>
          </a:p>
          <a:p>
            <a:pPr marL="214313" indent="-214313">
              <a:buFont typeface="Arial" panose="020B0604020202020204" pitchFamily="34" charset="0"/>
              <a:buChar char="•"/>
            </a:pPr>
            <a:r>
              <a:rPr lang="ja-JP" altLang="en-US" dirty="0"/>
              <a:t>万一殺虫剤が混入した場合、「使用記録」があると影響を受けた対象が明確にある。</a:t>
            </a:r>
          </a:p>
        </p:txBody>
      </p:sp>
      <p:cxnSp>
        <p:nvCxnSpPr>
          <p:cNvPr id="10" name="直線コネクタ 9">
            <a:extLst>
              <a:ext uri="{FF2B5EF4-FFF2-40B4-BE49-F238E27FC236}">
                <a16:creationId xmlns:a16="http://schemas.microsoft.com/office/drawing/2014/main" id="{C56DC3A3-92C7-4224-953A-24F5E1DB9851}"/>
              </a:ext>
            </a:extLst>
          </p:cNvPr>
          <p:cNvCxnSpPr>
            <a:cxnSpLocks/>
          </p:cNvCxnSpPr>
          <p:nvPr/>
        </p:nvCxnSpPr>
        <p:spPr>
          <a:xfrm flipV="1">
            <a:off x="933007" y="2994395"/>
            <a:ext cx="3086100" cy="18181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04C184CB-4B23-4FCD-9CF1-18453B6D98AD}"/>
              </a:ext>
            </a:extLst>
          </p:cNvPr>
          <p:cNvSpPr>
            <a:spLocks noGrp="1"/>
          </p:cNvSpPr>
          <p:nvPr>
            <p:ph type="sldNum" sz="quarter" idx="12"/>
          </p:nvPr>
        </p:nvSpPr>
        <p:spPr/>
        <p:txBody>
          <a:bodyPr/>
          <a:lstStyle/>
          <a:p>
            <a:fld id="{629637A9-119A-49DA-BD12-AAC58B377D80}" type="slidenum">
              <a:rPr lang="en-US" smtClean="0"/>
              <a:t>40</a:t>
            </a:fld>
            <a:endParaRPr lang="en-US" dirty="0"/>
          </a:p>
        </p:txBody>
      </p:sp>
    </p:spTree>
    <p:extLst>
      <p:ext uri="{BB962C8B-B14F-4D97-AF65-F5344CB8AC3E}">
        <p14:creationId xmlns:p14="http://schemas.microsoft.com/office/powerpoint/2010/main" val="347899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7EE914-5F6E-4612-9955-A69B9CAC1311}"/>
              </a:ext>
            </a:extLst>
          </p:cNvPr>
          <p:cNvSpPr>
            <a:spLocks noGrp="1"/>
          </p:cNvSpPr>
          <p:nvPr>
            <p:ph type="title"/>
          </p:nvPr>
        </p:nvSpPr>
        <p:spPr/>
        <p:txBody>
          <a:bodyPr/>
          <a:lstStyle/>
          <a:p>
            <a:r>
              <a:rPr lang="ja-JP" altLang="en-US" dirty="0">
                <a:latin typeface="Meiryo UI" panose="020B0604030504040204" pitchFamily="50" charset="-128"/>
                <a:cs typeface="Meiryo UI" panose="020B0604030504040204" pitchFamily="50" charset="-128"/>
              </a:rPr>
              <a:t>殺鼠・殺虫の薬剤散布の管理①</a:t>
            </a:r>
            <a:endParaRPr kumimoji="1" lang="ja-JP" altLang="en-US" dirty="0"/>
          </a:p>
        </p:txBody>
      </p:sp>
      <p:sp>
        <p:nvSpPr>
          <p:cNvPr id="3" name="コンテンツ プレースホルダー 2">
            <a:extLst>
              <a:ext uri="{FF2B5EF4-FFF2-40B4-BE49-F238E27FC236}">
                <a16:creationId xmlns:a16="http://schemas.microsoft.com/office/drawing/2014/main" id="{D96E5981-795A-4CDB-B331-C6CFFCC46207}"/>
              </a:ext>
            </a:extLst>
          </p:cNvPr>
          <p:cNvSpPr>
            <a:spLocks noGrp="1"/>
          </p:cNvSpPr>
          <p:nvPr>
            <p:ph idx="1"/>
          </p:nvPr>
        </p:nvSpPr>
        <p:spPr>
          <a:xfrm>
            <a:off x="822960" y="2241551"/>
            <a:ext cx="7818120" cy="3017520"/>
          </a:xfrm>
        </p:spPr>
        <p:txBody>
          <a:bodyPr>
            <a:normAutofit/>
          </a:bodyPr>
          <a:lstStyle/>
          <a:p>
            <a:pPr>
              <a:buFont typeface="Wingdings" panose="05000000000000000000" pitchFamily="2" charset="2"/>
              <a:buChar char="l"/>
            </a:pPr>
            <a:r>
              <a:rPr lang="ja-JP" altLang="en-US" sz="1800" dirty="0">
                <a:highlight>
                  <a:srgbClr val="00FF00"/>
                </a:highlight>
              </a:rPr>
              <a:t>駆除の手順を設定する</a:t>
            </a:r>
            <a:endParaRPr lang="en-US" altLang="ja-JP" sz="1800" dirty="0">
              <a:highlight>
                <a:srgbClr val="00FF00"/>
              </a:highlight>
            </a:endParaRPr>
          </a:p>
          <a:p>
            <a:pPr marL="0" indent="0">
              <a:buNone/>
            </a:pPr>
            <a:r>
              <a:rPr lang="ja-JP" altLang="en-US" sz="1800" dirty="0"/>
              <a:t>　薬剤管理の手順、散布手順、散布後の製造・加工の開始の際の手順</a:t>
            </a:r>
            <a:endParaRPr lang="en-US" altLang="ja-JP" sz="1800" dirty="0"/>
          </a:p>
          <a:p>
            <a:pPr marL="0" indent="0">
              <a:buNone/>
            </a:pPr>
            <a:endParaRPr lang="en-US" altLang="ja-JP" sz="1800" dirty="0"/>
          </a:p>
          <a:p>
            <a:pPr>
              <a:buFont typeface="Wingdings" panose="05000000000000000000" pitchFamily="2" charset="2"/>
              <a:buChar char="l"/>
            </a:pPr>
            <a:r>
              <a:rPr lang="ja-JP" altLang="en-US" sz="1800" dirty="0">
                <a:highlight>
                  <a:srgbClr val="00FF00"/>
                </a:highlight>
              </a:rPr>
              <a:t>そ族、昆虫等の発生を認めた時には、製品等に影響を及ぼさないように直ちに駆除し、実施状況を記録し、保管する</a:t>
            </a:r>
            <a:endParaRPr lang="en-US" altLang="ja-JP" sz="1800" dirty="0">
              <a:highlight>
                <a:srgbClr val="00FF00"/>
              </a:highlight>
            </a:endParaRPr>
          </a:p>
          <a:p>
            <a:pPr marL="0" indent="0">
              <a:buNone/>
            </a:pPr>
            <a:r>
              <a:rPr lang="ja-JP" altLang="en-US" sz="1800" dirty="0"/>
              <a:t>　散布時の養生、散布のための道具、</a:t>
            </a:r>
            <a:endParaRPr lang="en-US" altLang="ja-JP" sz="1800" dirty="0"/>
          </a:p>
          <a:p>
            <a:pPr marL="0" indent="0">
              <a:buNone/>
            </a:pPr>
            <a:r>
              <a:rPr lang="ja-JP" altLang="en-US" sz="1800" dirty="0"/>
              <a:t>　薬剤の散布は、製造・加工の終了後や休日に実施、養生の撤去時の注意</a:t>
            </a:r>
            <a:endParaRPr lang="en-US" altLang="ja-JP" sz="1800" dirty="0"/>
          </a:p>
          <a:p>
            <a:pPr marL="0" indent="0">
              <a:buNone/>
            </a:pPr>
            <a:endParaRPr lang="en-US" altLang="ja-JP" sz="1800" dirty="0"/>
          </a:p>
          <a:p>
            <a:pPr>
              <a:buFont typeface="Wingdings" panose="05000000000000000000" pitchFamily="2" charset="2"/>
              <a:buChar char="l"/>
            </a:pPr>
            <a:r>
              <a:rPr lang="ja-JP" altLang="en-US" sz="1800" dirty="0">
                <a:highlight>
                  <a:srgbClr val="00FF00"/>
                </a:highlight>
              </a:rPr>
              <a:t>駆除作業（専門業者への委託も含む）を定期的に実施する</a:t>
            </a:r>
            <a:endParaRPr lang="en-US" altLang="ja-JP" sz="1800" dirty="0">
              <a:highlight>
                <a:srgbClr val="00FF00"/>
              </a:highlight>
            </a:endParaRPr>
          </a:p>
        </p:txBody>
      </p:sp>
      <p:sp>
        <p:nvSpPr>
          <p:cNvPr id="4" name="スライド番号プレースホルダー 3">
            <a:extLst>
              <a:ext uri="{FF2B5EF4-FFF2-40B4-BE49-F238E27FC236}">
                <a16:creationId xmlns:a16="http://schemas.microsoft.com/office/drawing/2014/main" id="{4E716E66-524C-4684-B882-B510F6FBE037}"/>
              </a:ext>
            </a:extLst>
          </p:cNvPr>
          <p:cNvSpPr>
            <a:spLocks noGrp="1"/>
          </p:cNvSpPr>
          <p:nvPr>
            <p:ph type="sldNum" sz="quarter" idx="12"/>
          </p:nvPr>
        </p:nvSpPr>
        <p:spPr/>
        <p:txBody>
          <a:bodyPr/>
          <a:lstStyle/>
          <a:p>
            <a:fld id="{629637A9-119A-49DA-BD12-AAC58B377D80}" type="slidenum">
              <a:rPr lang="en-US" smtClean="0"/>
              <a:t>41</a:t>
            </a:fld>
            <a:endParaRPr lang="en-US" dirty="0"/>
          </a:p>
        </p:txBody>
      </p:sp>
      <p:sp>
        <p:nvSpPr>
          <p:cNvPr id="5" name="楕円 4">
            <a:extLst>
              <a:ext uri="{FF2B5EF4-FFF2-40B4-BE49-F238E27FC236}">
                <a16:creationId xmlns:a16="http://schemas.microsoft.com/office/drawing/2014/main" id="{AA81E139-F2F4-440A-BFA5-45E6846F524C}"/>
              </a:ext>
            </a:extLst>
          </p:cNvPr>
          <p:cNvSpPr/>
          <p:nvPr/>
        </p:nvSpPr>
        <p:spPr>
          <a:xfrm>
            <a:off x="7864758" y="2104610"/>
            <a:ext cx="1211932" cy="738377"/>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500" dirty="0"/>
              <a:t>害虫の駆除</a:t>
            </a:r>
          </a:p>
        </p:txBody>
      </p:sp>
      <p:sp>
        <p:nvSpPr>
          <p:cNvPr id="6" name="楕円 5">
            <a:extLst>
              <a:ext uri="{FF2B5EF4-FFF2-40B4-BE49-F238E27FC236}">
                <a16:creationId xmlns:a16="http://schemas.microsoft.com/office/drawing/2014/main" id="{A8993E28-67B7-46A5-AB07-AA8CCEC021D3}"/>
              </a:ext>
            </a:extLst>
          </p:cNvPr>
          <p:cNvSpPr/>
          <p:nvPr/>
        </p:nvSpPr>
        <p:spPr>
          <a:xfrm>
            <a:off x="7210356" y="4629514"/>
            <a:ext cx="1430724" cy="81530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薬剤散布</a:t>
            </a:r>
          </a:p>
        </p:txBody>
      </p:sp>
    </p:spTree>
    <p:extLst>
      <p:ext uri="{BB962C8B-B14F-4D97-AF65-F5344CB8AC3E}">
        <p14:creationId xmlns:p14="http://schemas.microsoft.com/office/powerpoint/2010/main" val="3385961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7EE914-5F6E-4612-9955-A69B9CAC1311}"/>
              </a:ext>
            </a:extLst>
          </p:cNvPr>
          <p:cNvSpPr>
            <a:spLocks noGrp="1"/>
          </p:cNvSpPr>
          <p:nvPr>
            <p:ph type="title"/>
          </p:nvPr>
        </p:nvSpPr>
        <p:spPr/>
        <p:txBody>
          <a:bodyPr/>
          <a:lstStyle/>
          <a:p>
            <a:r>
              <a:rPr lang="ja-JP" altLang="en-US" dirty="0">
                <a:latin typeface="Meiryo UI" panose="020B0604030504040204" pitchFamily="50" charset="-128"/>
                <a:cs typeface="Meiryo UI" panose="020B0604030504040204" pitchFamily="50" charset="-128"/>
              </a:rPr>
              <a:t>殺鼠・殺虫の薬剤散布の管理②</a:t>
            </a:r>
            <a:endParaRPr kumimoji="1" lang="ja-JP" altLang="en-US" dirty="0"/>
          </a:p>
        </p:txBody>
      </p:sp>
      <p:sp>
        <p:nvSpPr>
          <p:cNvPr id="3" name="コンテンツ プレースホルダー 2">
            <a:extLst>
              <a:ext uri="{FF2B5EF4-FFF2-40B4-BE49-F238E27FC236}">
                <a16:creationId xmlns:a16="http://schemas.microsoft.com/office/drawing/2014/main" id="{D96E5981-795A-4CDB-B331-C6CFFCC46207}"/>
              </a:ext>
            </a:extLst>
          </p:cNvPr>
          <p:cNvSpPr>
            <a:spLocks noGrp="1"/>
          </p:cNvSpPr>
          <p:nvPr>
            <p:ph idx="1"/>
          </p:nvPr>
        </p:nvSpPr>
        <p:spPr>
          <a:xfrm>
            <a:off x="683057" y="2327780"/>
            <a:ext cx="7612380" cy="3083183"/>
          </a:xfrm>
        </p:spPr>
        <p:txBody>
          <a:bodyPr>
            <a:noAutofit/>
          </a:bodyPr>
          <a:lstStyle/>
          <a:p>
            <a:pPr>
              <a:buFont typeface="Wingdings" panose="05000000000000000000" pitchFamily="2" charset="2"/>
              <a:buChar char="l"/>
            </a:pPr>
            <a:r>
              <a:rPr lang="ja-JP" altLang="en-US" sz="2100" dirty="0" err="1">
                <a:highlight>
                  <a:srgbClr val="00FF00"/>
                </a:highlight>
              </a:rPr>
              <a:t>殺そ</a:t>
            </a:r>
            <a:r>
              <a:rPr lang="ja-JP" altLang="en-US" sz="2100" dirty="0">
                <a:highlight>
                  <a:srgbClr val="00FF00"/>
                </a:highlight>
              </a:rPr>
              <a:t>、殺虫剤を使用する者は、訓練された担当者に制限し、製品等に影響を及ぼさないように取り扱う</a:t>
            </a:r>
            <a:endParaRPr lang="en-US" altLang="ja-JP" sz="2100" dirty="0">
              <a:highlight>
                <a:srgbClr val="00FF00"/>
              </a:highlight>
            </a:endParaRPr>
          </a:p>
          <a:p>
            <a:pPr marL="0" indent="0">
              <a:buNone/>
            </a:pPr>
            <a:r>
              <a:rPr lang="ja-JP" altLang="en-US" sz="2100" dirty="0"/>
              <a:t>　　効果的な</a:t>
            </a:r>
            <a:r>
              <a:rPr lang="ja-JP" altLang="en-US" sz="2100" dirty="0" err="1"/>
              <a:t>殺そ</a:t>
            </a:r>
            <a:r>
              <a:rPr lang="ja-JP" altLang="en-US" sz="2100" dirty="0"/>
              <a:t>、殺虫剤の選定、効果的な使用方法、薬剤の使用　上の注意点</a:t>
            </a:r>
            <a:endParaRPr lang="en-US" altLang="ja-JP" sz="2100" dirty="0"/>
          </a:p>
          <a:p>
            <a:pPr>
              <a:buFont typeface="Wingdings" panose="05000000000000000000" pitchFamily="2" charset="2"/>
              <a:buChar char="l"/>
            </a:pPr>
            <a:r>
              <a:rPr lang="ja-JP" altLang="en-US" sz="2100" dirty="0" err="1">
                <a:highlight>
                  <a:srgbClr val="00FF00"/>
                </a:highlight>
              </a:rPr>
              <a:t>殺そ</a:t>
            </a:r>
            <a:r>
              <a:rPr lang="ja-JP" altLang="en-US" sz="2100" dirty="0">
                <a:highlight>
                  <a:srgbClr val="00FF00"/>
                </a:highlight>
              </a:rPr>
              <a:t>、殺虫剤を使用する場合には、種類・量・使用濃度を記録し、保管する</a:t>
            </a:r>
            <a:endParaRPr lang="en-US" altLang="ja-JP" sz="2100" dirty="0">
              <a:highlight>
                <a:srgbClr val="00FF00"/>
              </a:highlight>
            </a:endParaRPr>
          </a:p>
          <a:p>
            <a:pPr marL="0" indent="0">
              <a:buNone/>
            </a:pPr>
            <a:r>
              <a:rPr lang="ja-JP" altLang="en-US" sz="2100" dirty="0"/>
              <a:t>　　使用した薬剤の種類、使用量、使用濃度（希釈倍率）、散布日時、散布場所、使用者の記録、対象害虫</a:t>
            </a:r>
            <a:endParaRPr lang="en-US" altLang="ja-JP" sz="2100" dirty="0"/>
          </a:p>
        </p:txBody>
      </p:sp>
      <p:sp>
        <p:nvSpPr>
          <p:cNvPr id="4" name="スライド番号プレースホルダー 3">
            <a:extLst>
              <a:ext uri="{FF2B5EF4-FFF2-40B4-BE49-F238E27FC236}">
                <a16:creationId xmlns:a16="http://schemas.microsoft.com/office/drawing/2014/main" id="{4E716E66-524C-4684-B882-B510F6FBE037}"/>
              </a:ext>
            </a:extLst>
          </p:cNvPr>
          <p:cNvSpPr>
            <a:spLocks noGrp="1"/>
          </p:cNvSpPr>
          <p:nvPr>
            <p:ph type="sldNum" sz="quarter" idx="12"/>
          </p:nvPr>
        </p:nvSpPr>
        <p:spPr/>
        <p:txBody>
          <a:bodyPr/>
          <a:lstStyle/>
          <a:p>
            <a:fld id="{629637A9-119A-49DA-BD12-AAC58B377D80}" type="slidenum">
              <a:rPr lang="en-US" smtClean="0"/>
              <a:t>42</a:t>
            </a:fld>
            <a:endParaRPr lang="en-US" dirty="0"/>
          </a:p>
        </p:txBody>
      </p:sp>
      <p:sp>
        <p:nvSpPr>
          <p:cNvPr id="5" name="円/楕円 11">
            <a:extLst>
              <a:ext uri="{FF2B5EF4-FFF2-40B4-BE49-F238E27FC236}">
                <a16:creationId xmlns:a16="http://schemas.microsoft.com/office/drawing/2014/main" id="{1C376A26-06A7-4389-AF19-57B912AF5AA5}"/>
              </a:ext>
            </a:extLst>
          </p:cNvPr>
          <p:cNvSpPr/>
          <p:nvPr/>
        </p:nvSpPr>
        <p:spPr>
          <a:xfrm>
            <a:off x="5076056" y="5073070"/>
            <a:ext cx="1328186" cy="675786"/>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薬剤管理</a:t>
            </a:r>
          </a:p>
        </p:txBody>
      </p:sp>
      <p:sp>
        <p:nvSpPr>
          <p:cNvPr id="6" name="楕円 5">
            <a:extLst>
              <a:ext uri="{FF2B5EF4-FFF2-40B4-BE49-F238E27FC236}">
                <a16:creationId xmlns:a16="http://schemas.microsoft.com/office/drawing/2014/main" id="{7A8F852C-5F46-49AD-B9D8-D954737FF503}"/>
              </a:ext>
            </a:extLst>
          </p:cNvPr>
          <p:cNvSpPr/>
          <p:nvPr/>
        </p:nvSpPr>
        <p:spPr>
          <a:xfrm>
            <a:off x="6553200" y="5027217"/>
            <a:ext cx="1300162" cy="76749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薬剤散布</a:t>
            </a:r>
          </a:p>
        </p:txBody>
      </p:sp>
    </p:spTree>
    <p:extLst>
      <p:ext uri="{BB962C8B-B14F-4D97-AF65-F5344CB8AC3E}">
        <p14:creationId xmlns:p14="http://schemas.microsoft.com/office/powerpoint/2010/main" val="38260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7EE914-5F6E-4612-9955-A69B9CAC1311}"/>
              </a:ext>
            </a:extLst>
          </p:cNvPr>
          <p:cNvSpPr>
            <a:spLocks noGrp="1"/>
          </p:cNvSpPr>
          <p:nvPr>
            <p:ph type="title"/>
          </p:nvPr>
        </p:nvSpPr>
        <p:spPr/>
        <p:txBody>
          <a:bodyPr/>
          <a:lstStyle/>
          <a:p>
            <a:r>
              <a:rPr lang="ja-JP" altLang="en-US" dirty="0">
                <a:latin typeface="Meiryo UI" panose="020B0604030504040204" pitchFamily="50" charset="-128"/>
                <a:cs typeface="Meiryo UI" panose="020B0604030504040204" pitchFamily="50" charset="-128"/>
              </a:rPr>
              <a:t>殺鼠・殺虫の薬剤散布の管理③</a:t>
            </a:r>
            <a:endParaRPr kumimoji="1" lang="ja-JP" altLang="en-US" dirty="0"/>
          </a:p>
        </p:txBody>
      </p:sp>
      <p:sp>
        <p:nvSpPr>
          <p:cNvPr id="3" name="コンテンツ プレースホルダー 2">
            <a:extLst>
              <a:ext uri="{FF2B5EF4-FFF2-40B4-BE49-F238E27FC236}">
                <a16:creationId xmlns:a16="http://schemas.microsoft.com/office/drawing/2014/main" id="{D96E5981-795A-4CDB-B331-C6CFFCC46207}"/>
              </a:ext>
            </a:extLst>
          </p:cNvPr>
          <p:cNvSpPr>
            <a:spLocks noGrp="1"/>
          </p:cNvSpPr>
          <p:nvPr>
            <p:ph idx="1"/>
          </p:nvPr>
        </p:nvSpPr>
        <p:spPr>
          <a:xfrm>
            <a:off x="683057" y="2327780"/>
            <a:ext cx="7612380" cy="3083183"/>
          </a:xfrm>
        </p:spPr>
        <p:txBody>
          <a:bodyPr>
            <a:noAutofit/>
          </a:bodyPr>
          <a:lstStyle/>
          <a:p>
            <a:pPr>
              <a:buFont typeface="Wingdings" panose="05000000000000000000" pitchFamily="2" charset="2"/>
              <a:buChar char="l"/>
            </a:pPr>
            <a:r>
              <a:rPr lang="ja-JP" altLang="en-US" sz="1800" dirty="0">
                <a:highlight>
                  <a:srgbClr val="00FF00"/>
                </a:highlight>
              </a:rPr>
              <a:t>薬剤の管理をしっかりとする</a:t>
            </a:r>
            <a:endParaRPr lang="en-US" altLang="ja-JP" sz="1800" dirty="0">
              <a:highlight>
                <a:srgbClr val="00FF00"/>
              </a:highlight>
            </a:endParaRPr>
          </a:p>
          <a:p>
            <a:pPr marL="0" indent="0">
              <a:buNone/>
            </a:pPr>
            <a:r>
              <a:rPr lang="ja-JP" altLang="en-US" sz="1800" dirty="0"/>
              <a:t>　　　使用薬剤のリスト</a:t>
            </a:r>
            <a:endParaRPr lang="en-US" altLang="ja-JP" sz="1800" dirty="0"/>
          </a:p>
          <a:p>
            <a:pPr marL="0" indent="0">
              <a:buNone/>
            </a:pPr>
            <a:r>
              <a:rPr lang="ja-JP" altLang="en-US" sz="1800" dirty="0"/>
              <a:t>　　　使用方法が記された書類（ラベル等）、安全データシート（</a:t>
            </a:r>
            <a:r>
              <a:rPr lang="en-US" altLang="ja-JP" sz="1800" dirty="0"/>
              <a:t>SDS</a:t>
            </a:r>
            <a:r>
              <a:rPr lang="ja-JP" altLang="en-US" sz="1800" dirty="0"/>
              <a:t>）の保管</a:t>
            </a:r>
            <a:endParaRPr lang="en-US" altLang="ja-JP" sz="1800" dirty="0"/>
          </a:p>
          <a:p>
            <a:pPr marL="0" indent="0">
              <a:buNone/>
            </a:pPr>
            <a:r>
              <a:rPr lang="ja-JP" altLang="en-US" sz="1800" dirty="0"/>
              <a:t>　　　入出庫管理</a:t>
            </a:r>
            <a:endParaRPr lang="en-US" altLang="ja-JP" sz="1800" dirty="0"/>
          </a:p>
          <a:p>
            <a:pPr marL="0" indent="0">
              <a:buNone/>
            </a:pPr>
            <a:r>
              <a:rPr lang="ja-JP" altLang="en-US" sz="1800" dirty="0"/>
              <a:t>　　　製造・加工場からの隔離</a:t>
            </a:r>
            <a:endParaRPr lang="en-US" altLang="ja-JP" sz="1800" dirty="0"/>
          </a:p>
          <a:p>
            <a:pPr marL="0" indent="0">
              <a:buNone/>
            </a:pPr>
            <a:r>
              <a:rPr lang="ja-JP" altLang="en-US" sz="1800" dirty="0"/>
              <a:t>　　　施錠保管</a:t>
            </a:r>
            <a:endParaRPr lang="en-US" altLang="ja-JP" sz="1800" dirty="0"/>
          </a:p>
          <a:p>
            <a:pPr marL="0" indent="0">
              <a:buNone/>
            </a:pPr>
            <a:endParaRPr lang="en-US" altLang="ja-JP" sz="1800" dirty="0"/>
          </a:p>
          <a:p>
            <a:pPr marL="0" indent="0">
              <a:buNone/>
            </a:pPr>
            <a:r>
              <a:rPr lang="ja-JP" altLang="en-US" sz="1800" dirty="0"/>
              <a:t>　　</a:t>
            </a:r>
            <a:r>
              <a:rPr lang="ja-JP" altLang="en-US" sz="1800" u="sng" dirty="0"/>
              <a:t>殺虫剤の選定に迷ったときには、害虫防除専門業者や薬剤メーカーに相談</a:t>
            </a:r>
            <a:endParaRPr lang="en-US" altLang="ja-JP" sz="1800" u="sng" dirty="0"/>
          </a:p>
        </p:txBody>
      </p:sp>
      <p:sp>
        <p:nvSpPr>
          <p:cNvPr id="4" name="スライド番号プレースホルダー 3">
            <a:extLst>
              <a:ext uri="{FF2B5EF4-FFF2-40B4-BE49-F238E27FC236}">
                <a16:creationId xmlns:a16="http://schemas.microsoft.com/office/drawing/2014/main" id="{4E716E66-524C-4684-B882-B510F6FBE037}"/>
              </a:ext>
            </a:extLst>
          </p:cNvPr>
          <p:cNvSpPr>
            <a:spLocks noGrp="1"/>
          </p:cNvSpPr>
          <p:nvPr>
            <p:ph type="sldNum" sz="quarter" idx="12"/>
          </p:nvPr>
        </p:nvSpPr>
        <p:spPr/>
        <p:txBody>
          <a:bodyPr/>
          <a:lstStyle/>
          <a:p>
            <a:fld id="{629637A9-119A-49DA-BD12-AAC58B377D80}" type="slidenum">
              <a:rPr lang="en-US" smtClean="0"/>
              <a:t>43</a:t>
            </a:fld>
            <a:endParaRPr lang="en-US" dirty="0"/>
          </a:p>
        </p:txBody>
      </p:sp>
      <p:sp>
        <p:nvSpPr>
          <p:cNvPr id="5" name="円/楕円 11">
            <a:extLst>
              <a:ext uri="{FF2B5EF4-FFF2-40B4-BE49-F238E27FC236}">
                <a16:creationId xmlns:a16="http://schemas.microsoft.com/office/drawing/2014/main" id="{1C376A26-06A7-4389-AF19-57B912AF5AA5}"/>
              </a:ext>
            </a:extLst>
          </p:cNvPr>
          <p:cNvSpPr/>
          <p:nvPr/>
        </p:nvSpPr>
        <p:spPr>
          <a:xfrm>
            <a:off x="3802777" y="3726638"/>
            <a:ext cx="1372940" cy="889843"/>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薬剤管理</a:t>
            </a:r>
          </a:p>
        </p:txBody>
      </p:sp>
    </p:spTree>
    <p:extLst>
      <p:ext uri="{BB962C8B-B14F-4D97-AF65-F5344CB8AC3E}">
        <p14:creationId xmlns:p14="http://schemas.microsoft.com/office/powerpoint/2010/main" val="33213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6DE3810-59AB-46F8-BEF7-7D1A6DBFBE96}"/>
              </a:ext>
            </a:extLst>
          </p:cNvPr>
          <p:cNvSpPr>
            <a:spLocks noGrp="1"/>
          </p:cNvSpPr>
          <p:nvPr>
            <p:ph type="body" idx="1"/>
          </p:nvPr>
        </p:nvSpPr>
        <p:spPr>
          <a:xfrm>
            <a:off x="3733800" y="2276872"/>
            <a:ext cx="7772400" cy="1500187"/>
          </a:xfrm>
        </p:spPr>
        <p:txBody>
          <a:bodyPr>
            <a:normAutofit/>
          </a:bodyPr>
          <a:lstStyle/>
          <a:p>
            <a:r>
              <a:rPr lang="ja-JP" altLang="en-US" sz="4500" dirty="0">
                <a:solidFill>
                  <a:schemeClr val="tx1"/>
                </a:solidFill>
              </a:rPr>
              <a:t>点検</a:t>
            </a:r>
          </a:p>
        </p:txBody>
      </p:sp>
      <p:sp>
        <p:nvSpPr>
          <p:cNvPr id="4" name="スライド番号プレースホルダー 3">
            <a:extLst>
              <a:ext uri="{FF2B5EF4-FFF2-40B4-BE49-F238E27FC236}">
                <a16:creationId xmlns:a16="http://schemas.microsoft.com/office/drawing/2014/main" id="{3D83F78A-B043-4CE7-8F05-0025A4195E15}"/>
              </a:ext>
            </a:extLst>
          </p:cNvPr>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2608301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B0991-2EAF-4622-9163-FC8B76AB5F94}"/>
              </a:ext>
            </a:extLst>
          </p:cNvPr>
          <p:cNvSpPr>
            <a:spLocks noGrp="1"/>
          </p:cNvSpPr>
          <p:nvPr>
            <p:ph type="title"/>
          </p:nvPr>
        </p:nvSpPr>
        <p:spPr/>
        <p:txBody>
          <a:bodyPr/>
          <a:lstStyle/>
          <a:p>
            <a:r>
              <a:rPr kumimoji="1" lang="ja-JP" altLang="en-US" dirty="0"/>
              <a:t>そ族・昆虫等対策の点検</a:t>
            </a:r>
          </a:p>
        </p:txBody>
      </p:sp>
      <p:sp>
        <p:nvSpPr>
          <p:cNvPr id="3" name="コンテンツ プレースホルダー 2">
            <a:extLst>
              <a:ext uri="{FF2B5EF4-FFF2-40B4-BE49-F238E27FC236}">
                <a16:creationId xmlns:a16="http://schemas.microsoft.com/office/drawing/2014/main" id="{CE6717B6-F311-4E11-A93B-710205EF33F6}"/>
              </a:ext>
            </a:extLst>
          </p:cNvPr>
          <p:cNvSpPr>
            <a:spLocks noGrp="1"/>
          </p:cNvSpPr>
          <p:nvPr>
            <p:ph idx="1"/>
          </p:nvPr>
        </p:nvSpPr>
        <p:spPr>
          <a:xfrm>
            <a:off x="822960" y="2241550"/>
            <a:ext cx="7543800" cy="3229762"/>
          </a:xfrm>
        </p:spPr>
        <p:txBody>
          <a:bodyPr>
            <a:noAutofit/>
          </a:bodyPr>
          <a:lstStyle/>
          <a:p>
            <a:r>
              <a:rPr lang="en-US" altLang="ja-JP" sz="2000" dirty="0"/>
              <a:t>【</a:t>
            </a:r>
            <a:r>
              <a:rPr lang="ja-JP" altLang="en-US" sz="2000" dirty="0"/>
              <a:t>外部からの侵入の可能性</a:t>
            </a:r>
            <a:r>
              <a:rPr lang="en-US" altLang="ja-JP" sz="2000" dirty="0"/>
              <a:t>】</a:t>
            </a:r>
          </a:p>
          <a:p>
            <a:pPr>
              <a:buFont typeface="Wingdings" panose="05000000000000000000" pitchFamily="2" charset="2"/>
              <a:buChar char="l"/>
            </a:pPr>
            <a:r>
              <a:rPr lang="ja-JP" altLang="en-US" sz="2000" dirty="0"/>
              <a:t>シャッター、扉の隙間の有無、網戸の取り付け状態の破れの有無</a:t>
            </a:r>
            <a:endParaRPr lang="en-US" altLang="ja-JP" sz="2000" dirty="0"/>
          </a:p>
          <a:p>
            <a:pPr>
              <a:buFont typeface="Wingdings" panose="05000000000000000000" pitchFamily="2" charset="2"/>
              <a:buChar char="l"/>
            </a:pPr>
            <a:r>
              <a:rPr lang="ja-JP" altLang="en-US" sz="2000" dirty="0"/>
              <a:t>夜間の施設の外に明かりが漏れていないかどうか</a:t>
            </a:r>
            <a:endParaRPr lang="en-US" altLang="ja-JP" sz="2000" dirty="0"/>
          </a:p>
          <a:p>
            <a:pPr marL="0" indent="0">
              <a:buNone/>
            </a:pPr>
            <a:endParaRPr lang="en-US" altLang="ja-JP" sz="2000" dirty="0"/>
          </a:p>
          <a:p>
            <a:r>
              <a:rPr lang="en-US" altLang="ja-JP" sz="2000" dirty="0"/>
              <a:t>【</a:t>
            </a:r>
            <a:r>
              <a:rPr lang="ja-JP" altLang="en-US" sz="2000" dirty="0"/>
              <a:t>内部発生の可能性</a:t>
            </a:r>
            <a:r>
              <a:rPr lang="en-US" altLang="ja-JP" sz="2000" dirty="0"/>
              <a:t>】</a:t>
            </a:r>
          </a:p>
          <a:p>
            <a:pPr>
              <a:buFont typeface="Wingdings" panose="05000000000000000000" pitchFamily="2" charset="2"/>
              <a:buChar char="l"/>
            </a:pPr>
            <a:r>
              <a:rPr lang="ja-JP" altLang="en-US" sz="2000" dirty="0"/>
              <a:t>水溜まりや食品の残渣の有無、カビ発生の有無、壁と床・腰張りの隙間や破損の有無</a:t>
            </a:r>
            <a:endParaRPr lang="en-US" altLang="ja-JP" sz="2000" dirty="0"/>
          </a:p>
          <a:p>
            <a:pPr>
              <a:buFont typeface="Wingdings" panose="05000000000000000000" pitchFamily="2" charset="2"/>
              <a:buChar char="l"/>
            </a:pPr>
            <a:r>
              <a:rPr lang="ja-JP" altLang="en-US" sz="2000" dirty="0"/>
              <a:t>配電盤の中</a:t>
            </a:r>
            <a:endParaRPr lang="en-US" altLang="ja-JP" sz="2000" dirty="0"/>
          </a:p>
          <a:p>
            <a:pPr>
              <a:buFont typeface="Wingdings" panose="05000000000000000000" pitchFamily="2" charset="2"/>
              <a:buChar char="l"/>
            </a:pPr>
            <a:r>
              <a:rPr lang="ja-JP" altLang="en-US" sz="2000" dirty="0"/>
              <a:t>そ族などによるかじった痕</a:t>
            </a:r>
          </a:p>
        </p:txBody>
      </p:sp>
      <p:sp>
        <p:nvSpPr>
          <p:cNvPr id="4" name="スライド番号プレースホルダー 3">
            <a:extLst>
              <a:ext uri="{FF2B5EF4-FFF2-40B4-BE49-F238E27FC236}">
                <a16:creationId xmlns:a16="http://schemas.microsoft.com/office/drawing/2014/main" id="{FB907715-B0CC-4D48-A567-120CF1649FC5}"/>
              </a:ext>
            </a:extLst>
          </p:cNvPr>
          <p:cNvSpPr>
            <a:spLocks noGrp="1"/>
          </p:cNvSpPr>
          <p:nvPr>
            <p:ph type="sldNum" sz="quarter" idx="12"/>
          </p:nvPr>
        </p:nvSpPr>
        <p:spPr/>
        <p:txBody>
          <a:bodyPr/>
          <a:lstStyle/>
          <a:p>
            <a:fld id="{629637A9-119A-49DA-BD12-AAC58B377D80}" type="slidenum">
              <a:rPr lang="en-US" smtClean="0"/>
              <a:t>45</a:t>
            </a:fld>
            <a:endParaRPr lang="en-US" dirty="0"/>
          </a:p>
        </p:txBody>
      </p:sp>
    </p:spTree>
    <p:extLst>
      <p:ext uri="{BB962C8B-B14F-4D97-AF65-F5344CB8AC3E}">
        <p14:creationId xmlns:p14="http://schemas.microsoft.com/office/powerpoint/2010/main" val="1352773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B0991-2EAF-4622-9163-FC8B76AB5F94}"/>
              </a:ext>
            </a:extLst>
          </p:cNvPr>
          <p:cNvSpPr>
            <a:spLocks noGrp="1"/>
          </p:cNvSpPr>
          <p:nvPr>
            <p:ph type="title"/>
          </p:nvPr>
        </p:nvSpPr>
        <p:spPr/>
        <p:txBody>
          <a:bodyPr/>
          <a:lstStyle/>
          <a:p>
            <a:r>
              <a:rPr kumimoji="1" lang="ja-JP" altLang="en-US" dirty="0"/>
              <a:t>そ族・昆虫等対策の点検</a:t>
            </a:r>
          </a:p>
        </p:txBody>
      </p:sp>
      <p:sp>
        <p:nvSpPr>
          <p:cNvPr id="3" name="コンテンツ プレースホルダー 2">
            <a:extLst>
              <a:ext uri="{FF2B5EF4-FFF2-40B4-BE49-F238E27FC236}">
                <a16:creationId xmlns:a16="http://schemas.microsoft.com/office/drawing/2014/main" id="{CE6717B6-F311-4E11-A93B-710205EF33F6}"/>
              </a:ext>
            </a:extLst>
          </p:cNvPr>
          <p:cNvSpPr>
            <a:spLocks noGrp="1"/>
          </p:cNvSpPr>
          <p:nvPr>
            <p:ph idx="1"/>
          </p:nvPr>
        </p:nvSpPr>
        <p:spPr>
          <a:xfrm>
            <a:off x="523211" y="1375647"/>
            <a:ext cx="7543800" cy="3399840"/>
          </a:xfrm>
        </p:spPr>
        <p:txBody>
          <a:bodyPr>
            <a:noAutofit/>
          </a:bodyPr>
          <a:lstStyle/>
          <a:p>
            <a:r>
              <a:rPr lang="en-US" altLang="ja-JP" sz="2000" dirty="0"/>
              <a:t>【</a:t>
            </a:r>
            <a:r>
              <a:rPr lang="ja-JP" altLang="en-US" sz="2000" dirty="0"/>
              <a:t>工場の点検</a:t>
            </a:r>
            <a:r>
              <a:rPr lang="en-US" altLang="ja-JP" sz="2000" dirty="0"/>
              <a:t>】</a:t>
            </a:r>
          </a:p>
          <a:p>
            <a:pPr>
              <a:buFont typeface="Wingdings" panose="05000000000000000000" pitchFamily="2" charset="2"/>
              <a:buChar char="l"/>
            </a:pPr>
            <a:r>
              <a:rPr lang="ja-JP" altLang="en-US" sz="2000" dirty="0"/>
              <a:t>侵入箇所や内部発生の箇所の有無</a:t>
            </a:r>
            <a:endParaRPr lang="en-US" altLang="ja-JP" sz="2000" dirty="0"/>
          </a:p>
          <a:p>
            <a:pPr>
              <a:buFont typeface="Wingdings" panose="05000000000000000000" pitchFamily="2" charset="2"/>
              <a:buChar char="l"/>
            </a:pPr>
            <a:r>
              <a:rPr lang="ja-JP" altLang="en-US" sz="2000" dirty="0"/>
              <a:t>そ族・昆虫等の捕獲数や種類の変化を読み取り、対策を講じる</a:t>
            </a:r>
            <a:endParaRPr lang="en-US" altLang="ja-JP" sz="2000" dirty="0"/>
          </a:p>
          <a:p>
            <a:pPr>
              <a:buFont typeface="Wingdings" panose="05000000000000000000" pitchFamily="2" charset="2"/>
              <a:buChar char="l"/>
            </a:pPr>
            <a:r>
              <a:rPr lang="ja-JP" altLang="en-US" sz="2000" dirty="0"/>
              <a:t>ラットサインの確認</a:t>
            </a:r>
            <a:endParaRPr lang="en-US" altLang="ja-JP" sz="2000" dirty="0"/>
          </a:p>
          <a:p>
            <a:endParaRPr lang="en-US" altLang="ja-JP" sz="2000" dirty="0"/>
          </a:p>
          <a:p>
            <a:r>
              <a:rPr lang="en-US" altLang="ja-JP" sz="2000" dirty="0"/>
              <a:t>【</a:t>
            </a:r>
            <a:r>
              <a:rPr lang="ja-JP" altLang="en-US" sz="2000" dirty="0"/>
              <a:t>そ族・昆虫の検知器や捕獲器の管理</a:t>
            </a:r>
            <a:r>
              <a:rPr lang="en-US" altLang="ja-JP" sz="2000" dirty="0"/>
              <a:t>】</a:t>
            </a:r>
          </a:p>
          <a:p>
            <a:pPr>
              <a:buFont typeface="Wingdings" panose="05000000000000000000" pitchFamily="2" charset="2"/>
              <a:buChar char="l"/>
            </a:pPr>
            <a:r>
              <a:rPr lang="ja-JP" altLang="en-US" sz="2000" dirty="0"/>
              <a:t>製造・加工場の付近や、原材料・製品、食品取扱者の動線上には</a:t>
            </a:r>
            <a:endParaRPr lang="en-US" altLang="ja-JP" sz="2000" dirty="0"/>
          </a:p>
          <a:p>
            <a:r>
              <a:rPr lang="ja-JP" altLang="en-US" sz="2000" dirty="0"/>
              <a:t>設置しない</a:t>
            </a:r>
            <a:endParaRPr lang="en-US" altLang="ja-JP" sz="2000" dirty="0"/>
          </a:p>
          <a:p>
            <a:pPr>
              <a:buFont typeface="Wingdings" panose="05000000000000000000" pitchFamily="2" charset="2"/>
              <a:buChar char="l"/>
            </a:pPr>
            <a:r>
              <a:rPr lang="ja-JP" altLang="en-US" sz="2000" dirty="0"/>
              <a:t>検知器、捕獲器の効果が維持されているかどうか定期的に点検</a:t>
            </a:r>
          </a:p>
        </p:txBody>
      </p:sp>
      <p:sp>
        <p:nvSpPr>
          <p:cNvPr id="4" name="スライド番号プレースホルダー 3">
            <a:extLst>
              <a:ext uri="{FF2B5EF4-FFF2-40B4-BE49-F238E27FC236}">
                <a16:creationId xmlns:a16="http://schemas.microsoft.com/office/drawing/2014/main" id="{FB907715-B0CC-4D48-A567-120CF1649FC5}"/>
              </a:ext>
            </a:extLst>
          </p:cNvPr>
          <p:cNvSpPr>
            <a:spLocks noGrp="1"/>
          </p:cNvSpPr>
          <p:nvPr>
            <p:ph type="sldNum" sz="quarter" idx="12"/>
          </p:nvPr>
        </p:nvSpPr>
        <p:spPr/>
        <p:txBody>
          <a:bodyPr/>
          <a:lstStyle/>
          <a:p>
            <a:fld id="{629637A9-119A-49DA-BD12-AAC58B377D80}" type="slidenum">
              <a:rPr lang="en-US" smtClean="0"/>
              <a:t>46</a:t>
            </a:fld>
            <a:endParaRPr lang="en-US" dirty="0"/>
          </a:p>
        </p:txBody>
      </p:sp>
      <p:pic>
        <p:nvPicPr>
          <p:cNvPr id="5" name="図 4">
            <a:extLst>
              <a:ext uri="{FF2B5EF4-FFF2-40B4-BE49-F238E27FC236}">
                <a16:creationId xmlns:a16="http://schemas.microsoft.com/office/drawing/2014/main" id="{9043508B-62BC-4E80-833F-1B2A5E6F1DD2}"/>
              </a:ext>
            </a:extLst>
          </p:cNvPr>
          <p:cNvPicPr>
            <a:picLocks noChangeAspect="1"/>
          </p:cNvPicPr>
          <p:nvPr/>
        </p:nvPicPr>
        <p:blipFill>
          <a:blip r:embed="rId2"/>
          <a:stretch>
            <a:fillRect/>
          </a:stretch>
        </p:blipFill>
        <p:spPr>
          <a:xfrm>
            <a:off x="3603945" y="4793016"/>
            <a:ext cx="1936110" cy="1966179"/>
          </a:xfrm>
          <a:prstGeom prst="rect">
            <a:avLst/>
          </a:prstGeom>
          <a:ln>
            <a:solidFill>
              <a:schemeClr val="tx1"/>
            </a:solidFill>
          </a:ln>
        </p:spPr>
      </p:pic>
      <p:sp>
        <p:nvSpPr>
          <p:cNvPr id="6" name="テキスト ボックス 5">
            <a:extLst>
              <a:ext uri="{FF2B5EF4-FFF2-40B4-BE49-F238E27FC236}">
                <a16:creationId xmlns:a16="http://schemas.microsoft.com/office/drawing/2014/main" id="{B8BE53D8-23C2-410F-84C0-B94D56435188}"/>
              </a:ext>
            </a:extLst>
          </p:cNvPr>
          <p:cNvSpPr txBox="1"/>
          <p:nvPr/>
        </p:nvSpPr>
        <p:spPr>
          <a:xfrm>
            <a:off x="5806480" y="4907696"/>
            <a:ext cx="2880320" cy="1631216"/>
          </a:xfrm>
          <a:prstGeom prst="rect">
            <a:avLst/>
          </a:prstGeom>
          <a:noFill/>
        </p:spPr>
        <p:txBody>
          <a:bodyPr wrap="square" rtlCol="0">
            <a:spAutoFit/>
          </a:bodyPr>
          <a:lstStyle/>
          <a:p>
            <a:r>
              <a:rPr lang="ja-JP" altLang="en-US" sz="2000" dirty="0"/>
              <a:t>ラットサイン（ネズミが通った跡）</a:t>
            </a:r>
            <a:endParaRPr lang="en-US" altLang="ja-JP" sz="2000" dirty="0"/>
          </a:p>
          <a:p>
            <a:r>
              <a:rPr lang="ja-JP" altLang="en-US" sz="2000" dirty="0"/>
              <a:t>定期的な点検でこのような汚れがない確認が重要</a:t>
            </a:r>
          </a:p>
        </p:txBody>
      </p:sp>
    </p:spTree>
    <p:extLst>
      <p:ext uri="{BB962C8B-B14F-4D97-AF65-F5344CB8AC3E}">
        <p14:creationId xmlns:p14="http://schemas.microsoft.com/office/powerpoint/2010/main" val="3343093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6DE3810-59AB-46F8-BEF7-7D1A6DBFBE96}"/>
              </a:ext>
            </a:extLst>
          </p:cNvPr>
          <p:cNvSpPr>
            <a:spLocks noGrp="1"/>
          </p:cNvSpPr>
          <p:nvPr>
            <p:ph type="body" idx="1"/>
          </p:nvPr>
        </p:nvSpPr>
        <p:spPr>
          <a:xfrm>
            <a:off x="3563888" y="2348880"/>
            <a:ext cx="7772400" cy="1500187"/>
          </a:xfrm>
        </p:spPr>
        <p:txBody>
          <a:bodyPr>
            <a:normAutofit/>
          </a:bodyPr>
          <a:lstStyle/>
          <a:p>
            <a:r>
              <a:rPr lang="ja-JP" altLang="en-US" sz="4500" dirty="0">
                <a:solidFill>
                  <a:schemeClr val="tx1"/>
                </a:solidFill>
              </a:rPr>
              <a:t>まとめ</a:t>
            </a:r>
          </a:p>
        </p:txBody>
      </p:sp>
      <p:sp>
        <p:nvSpPr>
          <p:cNvPr id="4" name="スライド番号プレースホルダー 3">
            <a:extLst>
              <a:ext uri="{FF2B5EF4-FFF2-40B4-BE49-F238E27FC236}">
                <a16:creationId xmlns:a16="http://schemas.microsoft.com/office/drawing/2014/main" id="{3D83F78A-B043-4CE7-8F05-0025A4195E15}"/>
              </a:ext>
            </a:extLst>
          </p:cNvPr>
          <p:cNvSpPr>
            <a:spLocks noGrp="1"/>
          </p:cNvSpPr>
          <p:nvPr>
            <p:ph type="sldNum" sz="quarter" idx="12"/>
          </p:nvPr>
        </p:nvSpPr>
        <p:spPr/>
        <p:txBody>
          <a:bodyPr/>
          <a:lstStyle/>
          <a:p>
            <a:fld id="{4FAB73BC-B049-4115-A692-8D63A059BFB8}" type="slidenum">
              <a:rPr lang="en-US" smtClean="0"/>
              <a:t>47</a:t>
            </a:fld>
            <a:endParaRPr lang="en-US" dirty="0"/>
          </a:p>
        </p:txBody>
      </p:sp>
    </p:spTree>
    <p:extLst>
      <p:ext uri="{BB962C8B-B14F-4D97-AF65-F5344CB8AC3E}">
        <p14:creationId xmlns:p14="http://schemas.microsoft.com/office/powerpoint/2010/main" val="968440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943660" y="1688617"/>
            <a:ext cx="7461505" cy="400139"/>
          </a:xfrm>
        </p:spPr>
        <p:txBody>
          <a:bodyPr>
            <a:normAutofit fontScale="40000" lnSpcReduction="20000"/>
          </a:bodyPr>
          <a:lstStyle/>
          <a:p>
            <a:r>
              <a:rPr kumimoji="1" lang="ja-JP" altLang="en-US" dirty="0"/>
              <a:t>ペストコントロールは、業者まかせではありませんね。自社でしていること、たくさんあります。</a:t>
            </a:r>
          </a:p>
        </p:txBody>
      </p:sp>
      <p:sp>
        <p:nvSpPr>
          <p:cNvPr id="5" name="円/楕円 4"/>
          <p:cNvSpPr/>
          <p:nvPr/>
        </p:nvSpPr>
        <p:spPr>
          <a:xfrm>
            <a:off x="4054332" y="4077446"/>
            <a:ext cx="1303512" cy="91694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開閉管理</a:t>
            </a:r>
          </a:p>
        </p:txBody>
      </p:sp>
      <p:sp>
        <p:nvSpPr>
          <p:cNvPr id="6" name="円/楕円 5"/>
          <p:cNvSpPr/>
          <p:nvPr/>
        </p:nvSpPr>
        <p:spPr>
          <a:xfrm>
            <a:off x="4019442" y="2556217"/>
            <a:ext cx="1431752" cy="7416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整理整頓</a:t>
            </a:r>
          </a:p>
        </p:txBody>
      </p:sp>
      <p:sp>
        <p:nvSpPr>
          <p:cNvPr id="7" name="円/楕円 6"/>
          <p:cNvSpPr/>
          <p:nvPr/>
        </p:nvSpPr>
        <p:spPr>
          <a:xfrm>
            <a:off x="5844870" y="2477054"/>
            <a:ext cx="1501968" cy="64822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清掃・洗浄</a:t>
            </a:r>
          </a:p>
        </p:txBody>
      </p:sp>
      <p:sp>
        <p:nvSpPr>
          <p:cNvPr id="8" name="円/楕円 7"/>
          <p:cNvSpPr/>
          <p:nvPr/>
        </p:nvSpPr>
        <p:spPr>
          <a:xfrm>
            <a:off x="5274267" y="3850922"/>
            <a:ext cx="1743505" cy="87345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防虫効果のあるライトの使用</a:t>
            </a:r>
          </a:p>
        </p:txBody>
      </p:sp>
      <p:sp>
        <p:nvSpPr>
          <p:cNvPr id="9" name="円/楕円 8"/>
          <p:cNvSpPr/>
          <p:nvPr/>
        </p:nvSpPr>
        <p:spPr>
          <a:xfrm>
            <a:off x="1208734" y="4482863"/>
            <a:ext cx="1867193" cy="96906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rPr>
              <a:t>間口に防虫のれん（カーテン）の設置</a:t>
            </a:r>
          </a:p>
        </p:txBody>
      </p:sp>
      <p:sp>
        <p:nvSpPr>
          <p:cNvPr id="10" name="円/楕円 9"/>
          <p:cNvSpPr/>
          <p:nvPr/>
        </p:nvSpPr>
        <p:spPr>
          <a:xfrm>
            <a:off x="5913373" y="4687331"/>
            <a:ext cx="1521110" cy="72208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ゴミの廃棄</a:t>
            </a:r>
          </a:p>
        </p:txBody>
      </p:sp>
      <p:sp>
        <p:nvSpPr>
          <p:cNvPr id="11" name="円/楕円 10"/>
          <p:cNvSpPr/>
          <p:nvPr/>
        </p:nvSpPr>
        <p:spPr>
          <a:xfrm>
            <a:off x="7056397" y="3810793"/>
            <a:ext cx="1181309" cy="857060"/>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穴埋め</a:t>
            </a:r>
          </a:p>
        </p:txBody>
      </p:sp>
      <p:sp>
        <p:nvSpPr>
          <p:cNvPr id="12" name="円/楕円 11"/>
          <p:cNvSpPr/>
          <p:nvPr/>
        </p:nvSpPr>
        <p:spPr>
          <a:xfrm>
            <a:off x="4717793" y="4892939"/>
            <a:ext cx="1335876" cy="675786"/>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薬剤管理</a:t>
            </a:r>
          </a:p>
        </p:txBody>
      </p:sp>
      <p:sp>
        <p:nvSpPr>
          <p:cNvPr id="15" name="タイトル 1"/>
          <p:cNvSpPr>
            <a:spLocks noGrp="1"/>
          </p:cNvSpPr>
          <p:nvPr>
            <p:ph type="title"/>
          </p:nvPr>
        </p:nvSpPr>
        <p:spPr>
          <a:xfrm>
            <a:off x="1288793" y="531635"/>
            <a:ext cx="6858000" cy="684956"/>
          </a:xfrm>
        </p:spPr>
        <p:txBody>
          <a:bodyPr>
            <a:normAutofit fontScale="90000"/>
          </a:bodyPr>
          <a:lstStyle/>
          <a:p>
            <a:r>
              <a:rPr lang="ja-JP" altLang="en-US" dirty="0">
                <a:latin typeface="+mn-ea"/>
              </a:rPr>
              <a:t>ペストコントロール（防虫管理）の全体像</a:t>
            </a:r>
            <a:endParaRPr kumimoji="1" lang="ja-JP" altLang="en-US" dirty="0"/>
          </a:p>
        </p:txBody>
      </p:sp>
      <p:sp>
        <p:nvSpPr>
          <p:cNvPr id="2" name="楕円 1">
            <a:extLst>
              <a:ext uri="{FF2B5EF4-FFF2-40B4-BE49-F238E27FC236}">
                <a16:creationId xmlns:a16="http://schemas.microsoft.com/office/drawing/2014/main" id="{D0F59A1F-6C18-4026-9ADA-B5485482BBA4}"/>
              </a:ext>
            </a:extLst>
          </p:cNvPr>
          <p:cNvSpPr/>
          <p:nvPr/>
        </p:nvSpPr>
        <p:spPr>
          <a:xfrm>
            <a:off x="1771383" y="3678382"/>
            <a:ext cx="1211932" cy="738377"/>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500" dirty="0"/>
              <a:t>害虫の駆除</a:t>
            </a:r>
          </a:p>
        </p:txBody>
      </p:sp>
      <p:sp>
        <p:nvSpPr>
          <p:cNvPr id="13" name="楕円 12">
            <a:extLst>
              <a:ext uri="{FF2B5EF4-FFF2-40B4-BE49-F238E27FC236}">
                <a16:creationId xmlns:a16="http://schemas.microsoft.com/office/drawing/2014/main" id="{489537AE-0D35-44D8-8DC1-6C993D12F5FC}"/>
              </a:ext>
            </a:extLst>
          </p:cNvPr>
          <p:cNvSpPr/>
          <p:nvPr/>
        </p:nvSpPr>
        <p:spPr>
          <a:xfrm>
            <a:off x="4318983" y="3281973"/>
            <a:ext cx="1430724" cy="81530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薬剤散布</a:t>
            </a:r>
          </a:p>
        </p:txBody>
      </p:sp>
      <p:sp>
        <p:nvSpPr>
          <p:cNvPr id="16" name="楕円 15">
            <a:extLst>
              <a:ext uri="{FF2B5EF4-FFF2-40B4-BE49-F238E27FC236}">
                <a16:creationId xmlns:a16="http://schemas.microsoft.com/office/drawing/2014/main" id="{6E457B6C-D977-4F50-8BA2-9AC770EB316C}"/>
              </a:ext>
            </a:extLst>
          </p:cNvPr>
          <p:cNvSpPr/>
          <p:nvPr/>
        </p:nvSpPr>
        <p:spPr>
          <a:xfrm>
            <a:off x="6061253" y="3183829"/>
            <a:ext cx="1412810" cy="728227"/>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工場外周の管理</a:t>
            </a:r>
          </a:p>
        </p:txBody>
      </p:sp>
      <p:sp>
        <p:nvSpPr>
          <p:cNvPr id="17" name="楕円 16">
            <a:extLst>
              <a:ext uri="{FF2B5EF4-FFF2-40B4-BE49-F238E27FC236}">
                <a16:creationId xmlns:a16="http://schemas.microsoft.com/office/drawing/2014/main" id="{3B83D22B-3A53-4012-BCD0-FFA644E1C9D0}"/>
              </a:ext>
            </a:extLst>
          </p:cNvPr>
          <p:cNvSpPr/>
          <p:nvPr/>
        </p:nvSpPr>
        <p:spPr>
          <a:xfrm>
            <a:off x="904138" y="2927158"/>
            <a:ext cx="1635662" cy="7155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捕獲の</a:t>
            </a:r>
            <a:endParaRPr lang="en-US" altLang="ja-JP" sz="1500" dirty="0">
              <a:solidFill>
                <a:schemeClr val="tx1"/>
              </a:solidFill>
            </a:endParaRPr>
          </a:p>
          <a:p>
            <a:pPr algn="ctr"/>
            <a:r>
              <a:rPr lang="ja-JP" altLang="en-US" sz="1500" dirty="0">
                <a:solidFill>
                  <a:schemeClr val="tx1"/>
                </a:solidFill>
              </a:rPr>
              <a:t>モニタリング</a:t>
            </a:r>
          </a:p>
        </p:txBody>
      </p:sp>
      <p:sp>
        <p:nvSpPr>
          <p:cNvPr id="18" name="楕円 17">
            <a:extLst>
              <a:ext uri="{FF2B5EF4-FFF2-40B4-BE49-F238E27FC236}">
                <a16:creationId xmlns:a16="http://schemas.microsoft.com/office/drawing/2014/main" id="{79939E85-FEE3-4506-B049-0B3C4AAA4AC1}"/>
              </a:ext>
            </a:extLst>
          </p:cNvPr>
          <p:cNvSpPr/>
          <p:nvPr/>
        </p:nvSpPr>
        <p:spPr>
          <a:xfrm>
            <a:off x="625044" y="3708807"/>
            <a:ext cx="1085640" cy="86272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捕虫器の設置</a:t>
            </a:r>
          </a:p>
        </p:txBody>
      </p:sp>
      <p:sp>
        <p:nvSpPr>
          <p:cNvPr id="19" name="楕円 18">
            <a:extLst>
              <a:ext uri="{FF2B5EF4-FFF2-40B4-BE49-F238E27FC236}">
                <a16:creationId xmlns:a16="http://schemas.microsoft.com/office/drawing/2014/main" id="{488DCC54-C0C9-4AE1-B5F1-53569BD817B5}"/>
              </a:ext>
            </a:extLst>
          </p:cNvPr>
          <p:cNvSpPr/>
          <p:nvPr/>
        </p:nvSpPr>
        <p:spPr>
          <a:xfrm>
            <a:off x="2985701" y="3114857"/>
            <a:ext cx="1299941" cy="1421991"/>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防虫計画立案・見直し</a:t>
            </a:r>
          </a:p>
        </p:txBody>
      </p:sp>
      <p:sp>
        <p:nvSpPr>
          <p:cNvPr id="14" name="楕円 13">
            <a:extLst>
              <a:ext uri="{FF2B5EF4-FFF2-40B4-BE49-F238E27FC236}">
                <a16:creationId xmlns:a16="http://schemas.microsoft.com/office/drawing/2014/main" id="{938E5DEB-6E6D-4E2F-AA4C-F3EC6FA0B312}"/>
              </a:ext>
            </a:extLst>
          </p:cNvPr>
          <p:cNvSpPr/>
          <p:nvPr/>
        </p:nvSpPr>
        <p:spPr>
          <a:xfrm>
            <a:off x="542683" y="2206905"/>
            <a:ext cx="3480128" cy="3363617"/>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350"/>
          </a:p>
        </p:txBody>
      </p:sp>
      <p:sp>
        <p:nvSpPr>
          <p:cNvPr id="20" name="楕円 19">
            <a:extLst>
              <a:ext uri="{FF2B5EF4-FFF2-40B4-BE49-F238E27FC236}">
                <a16:creationId xmlns:a16="http://schemas.microsoft.com/office/drawing/2014/main" id="{E8280970-0E0D-4E37-9AF3-EE8BFA73C7F0}"/>
              </a:ext>
            </a:extLst>
          </p:cNvPr>
          <p:cNvSpPr/>
          <p:nvPr/>
        </p:nvSpPr>
        <p:spPr>
          <a:xfrm>
            <a:off x="2934335" y="2156884"/>
            <a:ext cx="5821070" cy="3411842"/>
          </a:xfrm>
          <a:prstGeom prst="ellipse">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350"/>
          </a:p>
        </p:txBody>
      </p:sp>
      <p:sp>
        <p:nvSpPr>
          <p:cNvPr id="21" name="テキスト ボックス 20">
            <a:extLst>
              <a:ext uri="{FF2B5EF4-FFF2-40B4-BE49-F238E27FC236}">
                <a16:creationId xmlns:a16="http://schemas.microsoft.com/office/drawing/2014/main" id="{8A506873-DC7F-4A88-94B6-5843F15F20DC}"/>
              </a:ext>
            </a:extLst>
          </p:cNvPr>
          <p:cNvSpPr txBox="1"/>
          <p:nvPr/>
        </p:nvSpPr>
        <p:spPr>
          <a:xfrm>
            <a:off x="1796721" y="2345314"/>
            <a:ext cx="1155073" cy="323165"/>
          </a:xfrm>
          <a:prstGeom prst="rect">
            <a:avLst/>
          </a:prstGeom>
          <a:noFill/>
          <a:ln w="38100">
            <a:solidFill>
              <a:schemeClr val="accent1"/>
            </a:solidFill>
          </a:ln>
        </p:spPr>
        <p:txBody>
          <a:bodyPr wrap="square" rtlCol="0">
            <a:spAutoFit/>
          </a:bodyPr>
          <a:lstStyle/>
          <a:p>
            <a:pPr algn="ctr"/>
            <a:r>
              <a:rPr lang="ja-JP" altLang="en-US" sz="1500" dirty="0"/>
              <a:t>業者委託</a:t>
            </a:r>
          </a:p>
        </p:txBody>
      </p:sp>
      <p:sp>
        <p:nvSpPr>
          <p:cNvPr id="22" name="テキスト ボックス 21">
            <a:extLst>
              <a:ext uri="{FF2B5EF4-FFF2-40B4-BE49-F238E27FC236}">
                <a16:creationId xmlns:a16="http://schemas.microsoft.com/office/drawing/2014/main" id="{F9E71259-0C70-4D48-BBEE-8170E6915B57}"/>
              </a:ext>
            </a:extLst>
          </p:cNvPr>
          <p:cNvSpPr txBox="1"/>
          <p:nvPr/>
        </p:nvSpPr>
        <p:spPr>
          <a:xfrm>
            <a:off x="5306128" y="2314798"/>
            <a:ext cx="615695" cy="323165"/>
          </a:xfrm>
          <a:prstGeom prst="rect">
            <a:avLst/>
          </a:prstGeom>
          <a:noFill/>
          <a:ln w="38100">
            <a:solidFill>
              <a:schemeClr val="accent5">
                <a:lumMod val="75000"/>
              </a:schemeClr>
            </a:solidFill>
          </a:ln>
        </p:spPr>
        <p:txBody>
          <a:bodyPr wrap="square" rtlCol="0">
            <a:spAutoFit/>
          </a:bodyPr>
          <a:lstStyle/>
          <a:p>
            <a:r>
              <a:rPr lang="ja-JP" altLang="en-US" sz="1500" dirty="0"/>
              <a:t>自社</a:t>
            </a:r>
          </a:p>
        </p:txBody>
      </p:sp>
      <p:sp>
        <p:nvSpPr>
          <p:cNvPr id="4" name="矢印: 左 3">
            <a:extLst>
              <a:ext uri="{FF2B5EF4-FFF2-40B4-BE49-F238E27FC236}">
                <a16:creationId xmlns:a16="http://schemas.microsoft.com/office/drawing/2014/main" id="{24CC84C0-E5AE-4FFD-BE7F-7DB941C9504D}"/>
              </a:ext>
            </a:extLst>
          </p:cNvPr>
          <p:cNvSpPr/>
          <p:nvPr/>
        </p:nvSpPr>
        <p:spPr>
          <a:xfrm>
            <a:off x="3080258" y="2206447"/>
            <a:ext cx="1890421" cy="4084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監督・指示</a:t>
            </a:r>
          </a:p>
        </p:txBody>
      </p:sp>
      <p:sp>
        <p:nvSpPr>
          <p:cNvPr id="23" name="スライド番号プレースホルダー 22">
            <a:extLst>
              <a:ext uri="{FF2B5EF4-FFF2-40B4-BE49-F238E27FC236}">
                <a16:creationId xmlns:a16="http://schemas.microsoft.com/office/drawing/2014/main" id="{1D6A921B-B513-42B6-94DA-DB938E214EB3}"/>
              </a:ext>
            </a:extLst>
          </p:cNvPr>
          <p:cNvSpPr>
            <a:spLocks noGrp="1"/>
          </p:cNvSpPr>
          <p:nvPr>
            <p:ph type="sldNum" sz="quarter" idx="12"/>
          </p:nvPr>
        </p:nvSpPr>
        <p:spPr/>
        <p:txBody>
          <a:bodyPr/>
          <a:lstStyle/>
          <a:p>
            <a:fld id="{FCB66738-8AB8-40F8-A10E-20B4A4DFAEBD}" type="slidenum">
              <a:rPr kumimoji="1" lang="ja-JP" altLang="en-US" smtClean="0"/>
              <a:t>48</a:t>
            </a:fld>
            <a:endParaRPr kumimoji="1" lang="ja-JP" altLang="en-US"/>
          </a:p>
        </p:txBody>
      </p:sp>
    </p:spTree>
    <p:extLst>
      <p:ext uri="{BB962C8B-B14F-4D97-AF65-F5344CB8AC3E}">
        <p14:creationId xmlns:p14="http://schemas.microsoft.com/office/powerpoint/2010/main" val="16094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580" y="698929"/>
            <a:ext cx="7880546" cy="582230"/>
          </a:xfrm>
        </p:spPr>
        <p:txBody>
          <a:bodyPr>
            <a:normAutofit/>
          </a:bodyPr>
          <a:lstStyle/>
          <a:p>
            <a:r>
              <a:rPr lang="ja-JP" altLang="en-US" sz="3000" dirty="0">
                <a:latin typeface="Meiryo UI" panose="020B0604030504040204" pitchFamily="50" charset="-128"/>
                <a:cs typeface="Meiryo UI" panose="020B0604030504040204" pitchFamily="50" charset="-128"/>
              </a:rPr>
              <a:t>まとめ</a:t>
            </a:r>
          </a:p>
        </p:txBody>
      </p:sp>
      <p:sp>
        <p:nvSpPr>
          <p:cNvPr id="4" name="テキスト ボックス 3">
            <a:extLst>
              <a:ext uri="{FF2B5EF4-FFF2-40B4-BE49-F238E27FC236}">
                <a16:creationId xmlns:a16="http://schemas.microsoft.com/office/drawing/2014/main" id="{A56ACFE7-851F-486A-86B3-8BE0417E0D03}"/>
              </a:ext>
            </a:extLst>
          </p:cNvPr>
          <p:cNvSpPr txBox="1"/>
          <p:nvPr/>
        </p:nvSpPr>
        <p:spPr>
          <a:xfrm>
            <a:off x="676580" y="2220804"/>
            <a:ext cx="7865744" cy="3647152"/>
          </a:xfrm>
          <a:prstGeom prst="rect">
            <a:avLst/>
          </a:prstGeom>
          <a:noFill/>
        </p:spPr>
        <p:txBody>
          <a:bodyPr wrap="square" rtlCol="0">
            <a:spAutoFit/>
          </a:bodyPr>
          <a:lstStyle/>
          <a:p>
            <a:pPr marL="214313" indent="-214313">
              <a:buFont typeface="Arial" panose="020B0604020202020204" pitchFamily="34" charset="0"/>
              <a:buChar char="•"/>
            </a:pPr>
            <a:r>
              <a:rPr lang="ja-JP" altLang="en-US" sz="2100" dirty="0"/>
              <a:t>防虫管理の仕事は、防虫業者ではなく自社でほとんど実施している。</a:t>
            </a:r>
            <a:endParaRPr lang="en-US" altLang="ja-JP" sz="2100" dirty="0"/>
          </a:p>
          <a:p>
            <a:pPr marL="214313" indent="-214313">
              <a:buFont typeface="Arial" panose="020B0604020202020204" pitchFamily="34" charset="0"/>
              <a:buChar char="•"/>
            </a:pPr>
            <a:r>
              <a:rPr lang="ja-JP" altLang="en-US" sz="2100" dirty="0"/>
              <a:t>目的を理解して、</a:t>
            </a:r>
            <a:r>
              <a:rPr lang="en-US" altLang="ja-JP" sz="2100" dirty="0"/>
              <a:t>SDS</a:t>
            </a:r>
            <a:r>
              <a:rPr lang="ja-JP" altLang="en-US" sz="2100" dirty="0"/>
              <a:t>やラベル、記録を残す。（あくまでも消費者のための記録保存であることを忘れない。</a:t>
            </a:r>
            <a:endParaRPr lang="en-US" altLang="ja-JP" sz="2100" dirty="0"/>
          </a:p>
          <a:p>
            <a:pPr marL="214313" indent="-214313">
              <a:buFont typeface="Arial" panose="020B0604020202020204" pitchFamily="34" charset="0"/>
              <a:buChar char="•"/>
            </a:pPr>
            <a:r>
              <a:rPr lang="ja-JP" altLang="en-US" sz="2100" dirty="0"/>
              <a:t>殺虫剤の取扱いはルールと知識が必要。そのための社内教育も重要である。</a:t>
            </a:r>
            <a:endParaRPr lang="en-US" altLang="ja-JP" sz="2100" dirty="0"/>
          </a:p>
          <a:p>
            <a:pPr marL="214313" indent="-214313">
              <a:buFont typeface="Arial" panose="020B0604020202020204" pitchFamily="34" charset="0"/>
              <a:buChar char="•"/>
            </a:pPr>
            <a:r>
              <a:rPr lang="ja-JP" altLang="en-US" sz="2100" dirty="0"/>
              <a:t>「目標」設定だけで終わらず、具体的な活動に結び付けて防虫管理業務を体系的に進める。（「害虫が発生しないように頑張る」というような無意味や活動や、オーバースペック・効果がないムダな活動を抑制するためにも重要なポイント）</a:t>
            </a:r>
            <a:endParaRPr lang="en-US" altLang="ja-JP" sz="2100" dirty="0"/>
          </a:p>
          <a:p>
            <a:pPr marL="214313" indent="-214313">
              <a:buFont typeface="Arial" panose="020B0604020202020204" pitchFamily="34" charset="0"/>
              <a:buChar char="•"/>
            </a:pPr>
            <a:r>
              <a:rPr lang="ja-JP" altLang="en-US" sz="2100" dirty="0"/>
              <a:t>防虫業者と「協創」する体制づくりが重要である。</a:t>
            </a:r>
            <a:endParaRPr lang="en-US" altLang="ja-JP" sz="2100" dirty="0"/>
          </a:p>
        </p:txBody>
      </p:sp>
      <p:sp>
        <p:nvSpPr>
          <p:cNvPr id="3" name="スライド番号プレースホルダー 2">
            <a:extLst>
              <a:ext uri="{FF2B5EF4-FFF2-40B4-BE49-F238E27FC236}">
                <a16:creationId xmlns:a16="http://schemas.microsoft.com/office/drawing/2014/main" id="{D941DA4A-A15B-4C10-AE2C-5B43DFE626A8}"/>
              </a:ext>
            </a:extLst>
          </p:cNvPr>
          <p:cNvSpPr>
            <a:spLocks noGrp="1"/>
          </p:cNvSpPr>
          <p:nvPr>
            <p:ph type="sldNum" sz="quarter" idx="12"/>
          </p:nvPr>
        </p:nvSpPr>
        <p:spPr/>
        <p:txBody>
          <a:bodyPr/>
          <a:lstStyle/>
          <a:p>
            <a:fld id="{FCB66738-8AB8-40F8-A10E-20B4A4DFAEBD}" type="slidenum">
              <a:rPr kumimoji="1" lang="ja-JP" altLang="en-US" smtClean="0"/>
              <a:t>49</a:t>
            </a:fld>
            <a:endParaRPr kumimoji="1" lang="ja-JP" altLang="en-US"/>
          </a:p>
        </p:txBody>
      </p:sp>
    </p:spTree>
    <p:extLst>
      <p:ext uri="{BB962C8B-B14F-4D97-AF65-F5344CB8AC3E}">
        <p14:creationId xmlns:p14="http://schemas.microsoft.com/office/powerpoint/2010/main" val="214412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D67AF6D-18CA-4B04-A684-E5DA1E61C793}"/>
              </a:ext>
            </a:extLst>
          </p:cNvPr>
          <p:cNvGrpSpPr/>
          <p:nvPr/>
        </p:nvGrpSpPr>
        <p:grpSpPr>
          <a:xfrm>
            <a:off x="1187624" y="692696"/>
            <a:ext cx="6840760" cy="5189774"/>
            <a:chOff x="1475656" y="1161093"/>
            <a:chExt cx="6840760" cy="5189774"/>
          </a:xfrm>
        </p:grpSpPr>
        <p:sp>
          <p:nvSpPr>
            <p:cNvPr id="2" name="楕円 1">
              <a:extLst>
                <a:ext uri="{FF2B5EF4-FFF2-40B4-BE49-F238E27FC236}">
                  <a16:creationId xmlns:a16="http://schemas.microsoft.com/office/drawing/2014/main" id="{FB3EC8C3-D311-46DD-B2B8-59C9DC2B74D0}"/>
                </a:ext>
              </a:extLst>
            </p:cNvPr>
            <p:cNvSpPr/>
            <p:nvPr/>
          </p:nvSpPr>
          <p:spPr>
            <a:xfrm>
              <a:off x="2871674" y="2219129"/>
              <a:ext cx="3528392" cy="3384376"/>
            </a:xfrm>
            <a:prstGeom prst="ellipse">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1475656" y="3892679"/>
              <a:ext cx="68407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1475656" y="3136267"/>
              <a:ext cx="877163" cy="369332"/>
            </a:xfrm>
            <a:prstGeom prst="rect">
              <a:avLst/>
            </a:prstGeom>
            <a:noFill/>
          </p:spPr>
          <p:txBody>
            <a:bodyPr wrap="none" rtlCol="0">
              <a:spAutoFit/>
            </a:bodyPr>
            <a:lstStyle/>
            <a:p>
              <a:r>
                <a:rPr kumimoji="1" lang="ja-JP" altLang="en-US" dirty="0"/>
                <a:t>原材料</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6988767" y="3148099"/>
              <a:ext cx="646331" cy="369332"/>
            </a:xfrm>
            <a:prstGeom prst="rect">
              <a:avLst/>
            </a:prstGeom>
            <a:noFill/>
          </p:spPr>
          <p:txBody>
            <a:bodyPr wrap="none" rtlCol="0">
              <a:spAutoFit/>
            </a:bodyPr>
            <a:lstStyle/>
            <a:p>
              <a:r>
                <a:rPr lang="ja-JP" altLang="en-US" dirty="0"/>
                <a:t>製品</a:t>
              </a:r>
              <a:endParaRPr kumimoji="1" lang="ja-JP" altLang="en-US"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948663" y="3147689"/>
              <a:ext cx="2808312" cy="131694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2942997" y="1161093"/>
              <a:ext cx="510076" cy="369332"/>
            </a:xfrm>
            <a:prstGeom prst="rect">
              <a:avLst/>
            </a:prstGeom>
            <a:noFill/>
          </p:spPr>
          <p:txBody>
            <a:bodyPr wrap="none" rtlCol="0">
              <a:spAutoFit/>
            </a:bodyPr>
            <a:lstStyle/>
            <a:p>
              <a:r>
                <a:rPr kumimoji="1" lang="ja-JP" altLang="en-US" dirty="0"/>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032312" y="1521701"/>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514765" y="3264384"/>
              <a:ext cx="2808312" cy="125659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6198618" y="5546869"/>
              <a:ext cx="1731564" cy="369332"/>
            </a:xfrm>
            <a:prstGeom prst="rect">
              <a:avLst/>
            </a:prstGeom>
            <a:noFill/>
          </p:spPr>
          <p:txBody>
            <a:bodyPr wrap="none" rtlCol="0">
              <a:spAutoFit/>
            </a:bodyPr>
            <a:lstStyle/>
            <a:p>
              <a:r>
                <a:rPr lang="ja-JP" altLang="en-US" dirty="0"/>
                <a:t>ユーティリティー</a:t>
              </a:r>
              <a:endParaRPr kumimoji="1" lang="ja-JP" altLang="en-US"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047226" y="4066409"/>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矢印: 上 2">
            <a:extLst>
              <a:ext uri="{FF2B5EF4-FFF2-40B4-BE49-F238E27FC236}">
                <a16:creationId xmlns:a16="http://schemas.microsoft.com/office/drawing/2014/main" id="{AD20BF8D-53B2-4364-A30C-49722DBC31D1}"/>
              </a:ext>
            </a:extLst>
          </p:cNvPr>
          <p:cNvSpPr/>
          <p:nvPr/>
        </p:nvSpPr>
        <p:spPr>
          <a:xfrm>
            <a:off x="3995936" y="4077072"/>
            <a:ext cx="864096" cy="201622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 15">
            <a:extLst>
              <a:ext uri="{FF2B5EF4-FFF2-40B4-BE49-F238E27FC236}">
                <a16:creationId xmlns:a16="http://schemas.microsoft.com/office/drawing/2014/main" id="{6DA432F4-16AB-4D3B-81FF-B96EA395FCEB}"/>
              </a:ext>
            </a:extLst>
          </p:cNvPr>
          <p:cNvSpPr/>
          <p:nvPr/>
        </p:nvSpPr>
        <p:spPr>
          <a:xfrm>
            <a:off x="3915790" y="810939"/>
            <a:ext cx="864096" cy="201622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22ACB3D-B5FD-4F75-ACDF-13E1C1D127E9}"/>
              </a:ext>
            </a:extLst>
          </p:cNvPr>
          <p:cNvSpPr txBox="1"/>
          <p:nvPr/>
        </p:nvSpPr>
        <p:spPr>
          <a:xfrm>
            <a:off x="2910003" y="6289961"/>
            <a:ext cx="3499676" cy="461665"/>
          </a:xfrm>
          <a:prstGeom prst="rect">
            <a:avLst/>
          </a:prstGeom>
          <a:noFill/>
        </p:spPr>
        <p:txBody>
          <a:bodyPr wrap="none" rtlCol="0">
            <a:spAutoFit/>
          </a:bodyPr>
          <a:lstStyle/>
          <a:p>
            <a:r>
              <a:rPr kumimoji="1" lang="ja-JP" altLang="en-US" dirty="0"/>
              <a:t>空気、水、熱、</a:t>
            </a:r>
            <a:r>
              <a:rPr lang="ja-JP" altLang="en-US" dirty="0"/>
              <a:t>微生物、</a:t>
            </a:r>
            <a:r>
              <a:rPr lang="ja-JP" altLang="en-US" sz="2400" b="1" dirty="0">
                <a:solidFill>
                  <a:srgbClr val="FF0000"/>
                </a:solidFill>
              </a:rPr>
              <a:t>虫・動物</a:t>
            </a:r>
            <a:endParaRPr kumimoji="1" lang="ja-JP" altLang="en-US" sz="2400" b="1" dirty="0">
              <a:solidFill>
                <a:srgbClr val="FF0000"/>
              </a:solidFill>
            </a:endParaRPr>
          </a:p>
        </p:txBody>
      </p:sp>
      <p:sp>
        <p:nvSpPr>
          <p:cNvPr id="12" name="楕円 11">
            <a:extLst>
              <a:ext uri="{FF2B5EF4-FFF2-40B4-BE49-F238E27FC236}">
                <a16:creationId xmlns:a16="http://schemas.microsoft.com/office/drawing/2014/main" id="{C9FC5FC6-8AEE-49C0-AF6B-406DFB70CA46}"/>
              </a:ext>
            </a:extLst>
          </p:cNvPr>
          <p:cNvSpPr/>
          <p:nvPr/>
        </p:nvSpPr>
        <p:spPr>
          <a:xfrm>
            <a:off x="3428273" y="2570261"/>
            <a:ext cx="1872208" cy="17181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6839150-9D03-44B7-B3E3-097AA52A2E26}"/>
              </a:ext>
            </a:extLst>
          </p:cNvPr>
          <p:cNvSpPr txBox="1"/>
          <p:nvPr/>
        </p:nvSpPr>
        <p:spPr>
          <a:xfrm>
            <a:off x="2688923" y="249623"/>
            <a:ext cx="3499676" cy="461665"/>
          </a:xfrm>
          <a:prstGeom prst="rect">
            <a:avLst/>
          </a:prstGeom>
          <a:noFill/>
        </p:spPr>
        <p:txBody>
          <a:bodyPr wrap="none" rtlCol="0">
            <a:spAutoFit/>
          </a:bodyPr>
          <a:lstStyle/>
          <a:p>
            <a:r>
              <a:rPr kumimoji="1" lang="ja-JP" altLang="en-US" dirty="0"/>
              <a:t>空気、水、熱、</a:t>
            </a:r>
            <a:r>
              <a:rPr lang="ja-JP" altLang="en-US" dirty="0"/>
              <a:t>微生物、</a:t>
            </a:r>
            <a:r>
              <a:rPr lang="ja-JP" altLang="en-US" sz="2400" b="1" dirty="0">
                <a:solidFill>
                  <a:srgbClr val="FF0000"/>
                </a:solidFill>
              </a:rPr>
              <a:t>虫・動物</a:t>
            </a:r>
            <a:endParaRPr kumimoji="1" lang="ja-JP" altLang="en-US" sz="2400" b="1" dirty="0">
              <a:solidFill>
                <a:srgbClr val="FF0000"/>
              </a:solidFill>
            </a:endParaRPr>
          </a:p>
        </p:txBody>
      </p:sp>
      <p:sp>
        <p:nvSpPr>
          <p:cNvPr id="7" name="スライド番号プレースホルダー 6">
            <a:extLst>
              <a:ext uri="{FF2B5EF4-FFF2-40B4-BE49-F238E27FC236}">
                <a16:creationId xmlns:a16="http://schemas.microsoft.com/office/drawing/2014/main" id="{DC4F35F1-FA40-4DA3-A75A-1181DB72CBEB}"/>
              </a:ext>
            </a:extLst>
          </p:cNvPr>
          <p:cNvSpPr>
            <a:spLocks noGrp="1"/>
          </p:cNvSpPr>
          <p:nvPr>
            <p:ph type="sldNum" sz="quarter" idx="12"/>
          </p:nvPr>
        </p:nvSpPr>
        <p:spPr/>
        <p:txBody>
          <a:bodyPr/>
          <a:lstStyle/>
          <a:p>
            <a:fld id="{FCB66738-8AB8-40F8-A10E-20B4A4DFAEBD}" type="slidenum">
              <a:rPr kumimoji="1" lang="ja-JP" altLang="en-US" smtClean="0"/>
              <a:t>5</a:t>
            </a:fld>
            <a:endParaRPr kumimoji="1" lang="ja-JP" altLang="en-US"/>
          </a:p>
        </p:txBody>
      </p:sp>
    </p:spTree>
    <p:extLst>
      <p:ext uri="{BB962C8B-B14F-4D97-AF65-F5344CB8AC3E}">
        <p14:creationId xmlns:p14="http://schemas.microsoft.com/office/powerpoint/2010/main" val="56415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6DFF20-ABC0-45F5-BBE5-521DF5ACDE23}"/>
              </a:ext>
            </a:extLst>
          </p:cNvPr>
          <p:cNvSpPr>
            <a:spLocks noGrp="1"/>
          </p:cNvSpPr>
          <p:nvPr>
            <p:ph type="title"/>
          </p:nvPr>
        </p:nvSpPr>
        <p:spPr>
          <a:xfrm>
            <a:off x="774948" y="155997"/>
            <a:ext cx="7543800" cy="761627"/>
          </a:xfrm>
        </p:spPr>
        <p:txBody>
          <a:bodyPr>
            <a:noAutofit/>
          </a:bodyPr>
          <a:lstStyle/>
          <a:p>
            <a:r>
              <a:rPr lang="ja-JP" altLang="en-US" dirty="0">
                <a:latin typeface="+mj-ea"/>
              </a:rPr>
              <a:t>ぺストコントロールとは</a:t>
            </a:r>
          </a:p>
        </p:txBody>
      </p:sp>
      <p:sp>
        <p:nvSpPr>
          <p:cNvPr id="4" name="コンテンツ プレースホルダー 3">
            <a:extLst>
              <a:ext uri="{FF2B5EF4-FFF2-40B4-BE49-F238E27FC236}">
                <a16:creationId xmlns:a16="http://schemas.microsoft.com/office/drawing/2014/main" id="{4D043FAD-CECF-441D-BEA7-EA4BA3E30133}"/>
              </a:ext>
            </a:extLst>
          </p:cNvPr>
          <p:cNvSpPr>
            <a:spLocks noGrp="1"/>
          </p:cNvSpPr>
          <p:nvPr>
            <p:ph idx="1"/>
          </p:nvPr>
        </p:nvSpPr>
        <p:spPr>
          <a:xfrm>
            <a:off x="800100" y="1052736"/>
            <a:ext cx="7886700" cy="3263504"/>
          </a:xfrm>
        </p:spPr>
        <p:txBody>
          <a:bodyPr>
            <a:noAutofit/>
          </a:bodyPr>
          <a:lstStyle/>
          <a:p>
            <a:r>
              <a:rPr lang="ja-JP" altLang="en-US" sz="2800" dirty="0"/>
              <a:t>食品への昆虫やその死骸の混入を防止すること、ネズミ、鳥、その他の小動物等による、食品への危害要因（生物学的）の汚染を防ぐための食品の衛生・品質管理上、重要な整備事項の一つ。</a:t>
            </a:r>
            <a:endParaRPr lang="en-US" altLang="ja-JP" sz="2800" dirty="0"/>
          </a:p>
          <a:p>
            <a:r>
              <a:rPr lang="ja-JP" altLang="en-US" sz="2800" dirty="0"/>
              <a:t>ペスト　（ドイツ語</a:t>
            </a:r>
            <a:r>
              <a:rPr lang="en-US" altLang="ja-JP" sz="2800" dirty="0"/>
              <a:t>: Pest, </a:t>
            </a:r>
            <a:r>
              <a:rPr lang="ja-JP" altLang="en-US" sz="2800" dirty="0"/>
              <a:t>英語</a:t>
            </a:r>
            <a:r>
              <a:rPr lang="en-US" altLang="ja-JP" sz="2800" dirty="0"/>
              <a:t>: plague</a:t>
            </a:r>
            <a:r>
              <a:rPr lang="ja-JP" altLang="en-US" sz="2800" dirty="0"/>
              <a:t>）</a:t>
            </a:r>
          </a:p>
          <a:p>
            <a:r>
              <a:rPr lang="ja-JP" altLang="en-US" sz="2800" dirty="0"/>
              <a:t>ヒトの体にペスト菌の感染による伝染病</a:t>
            </a:r>
          </a:p>
          <a:p>
            <a:r>
              <a:rPr lang="ja-JP" altLang="en-US" sz="2800" dirty="0"/>
              <a:t>黒死病（英語</a:t>
            </a:r>
            <a:r>
              <a:rPr lang="en-US" altLang="ja-JP" sz="2800" dirty="0"/>
              <a:t>: Black Death</a:t>
            </a:r>
            <a:r>
              <a:rPr lang="ja-JP" altLang="en-US" sz="2800" dirty="0"/>
              <a:t>）とも言われる。　</a:t>
            </a:r>
          </a:p>
          <a:p>
            <a:r>
              <a:rPr lang="en-US" altLang="ja-JP" sz="2800" dirty="0"/>
              <a:t>13</a:t>
            </a:r>
            <a:r>
              <a:rPr lang="ja-JP" altLang="en-US" sz="2800" dirty="0"/>
              <a:t>～</a:t>
            </a:r>
            <a:r>
              <a:rPr lang="en-US" altLang="ja-JP" sz="2800" dirty="0"/>
              <a:t>14</a:t>
            </a:r>
            <a:r>
              <a:rPr lang="ja-JP" altLang="en-US" sz="2800" dirty="0"/>
              <a:t>世紀のヨーロッパで大流行。当時のヨーロッパの人達の</a:t>
            </a:r>
            <a:r>
              <a:rPr lang="en-US" altLang="ja-JP" sz="2800" dirty="0"/>
              <a:t>1/3</a:t>
            </a:r>
            <a:r>
              <a:rPr lang="ja-JP" altLang="en-US" sz="2800" dirty="0"/>
              <a:t>が亡くなったといわれる怖い病気</a:t>
            </a:r>
          </a:p>
          <a:p>
            <a:r>
              <a:rPr lang="ja-JP" altLang="en-US" sz="2800" dirty="0"/>
              <a:t>ネズミやノミから感染</a:t>
            </a:r>
          </a:p>
        </p:txBody>
      </p:sp>
      <p:sp>
        <p:nvSpPr>
          <p:cNvPr id="3" name="スライド番号プレースホルダー 2">
            <a:extLst>
              <a:ext uri="{FF2B5EF4-FFF2-40B4-BE49-F238E27FC236}">
                <a16:creationId xmlns:a16="http://schemas.microsoft.com/office/drawing/2014/main" id="{6EA35C06-D9E3-42BA-AADA-6D1D8F14C036}"/>
              </a:ext>
            </a:extLst>
          </p:cNvPr>
          <p:cNvSpPr>
            <a:spLocks noGrp="1"/>
          </p:cNvSpPr>
          <p:nvPr>
            <p:ph type="sldNum" sz="quarter" idx="12"/>
          </p:nvPr>
        </p:nvSpPr>
        <p:spPr/>
        <p:txBody>
          <a:bodyPr/>
          <a:lstStyle/>
          <a:p>
            <a:fld id="{629637A9-119A-49DA-BD12-AAC58B377D80}" type="slidenum">
              <a:rPr lang="en-US" smtClean="0"/>
              <a:t>6</a:t>
            </a:fld>
            <a:endParaRPr lang="en-US" dirty="0"/>
          </a:p>
        </p:txBody>
      </p:sp>
    </p:spTree>
    <p:extLst>
      <p:ext uri="{BB962C8B-B14F-4D97-AF65-F5344CB8AC3E}">
        <p14:creationId xmlns:p14="http://schemas.microsoft.com/office/powerpoint/2010/main" val="203939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A6EEA-8262-4B15-A6B2-026A0C357D4D}"/>
              </a:ext>
            </a:extLst>
          </p:cNvPr>
          <p:cNvSpPr>
            <a:spLocks noGrp="1"/>
          </p:cNvSpPr>
          <p:nvPr>
            <p:ph type="title"/>
          </p:nvPr>
        </p:nvSpPr>
        <p:spPr>
          <a:xfrm>
            <a:off x="680314" y="574875"/>
            <a:ext cx="8229600" cy="1143000"/>
          </a:xfrm>
        </p:spPr>
        <p:txBody>
          <a:bodyPr>
            <a:noAutofit/>
          </a:bodyPr>
          <a:lstStyle/>
          <a:p>
            <a:r>
              <a:rPr lang="ja-JP" altLang="en-US" sz="3200" dirty="0"/>
              <a:t>ペストコントロール とは　</a:t>
            </a:r>
            <a:br>
              <a:rPr lang="en-US" altLang="ja-JP" sz="3200" dirty="0"/>
            </a:br>
            <a:r>
              <a:rPr lang="ja-JP" altLang="en-US" sz="3200" dirty="0"/>
              <a:t>公益社団法人日本ペストコントロール協会</a:t>
            </a:r>
            <a:r>
              <a:rPr lang="en-US" altLang="ja-JP" sz="3200" dirty="0"/>
              <a:t>http://www.pestcontrol.or.jp/association/archive/tabid/122/Default.aspx</a:t>
            </a:r>
            <a:endParaRPr lang="ja-JP" altLang="en-US" sz="3200" dirty="0"/>
          </a:p>
        </p:txBody>
      </p:sp>
      <p:sp>
        <p:nvSpPr>
          <p:cNvPr id="6" name="コンテンツ プレースホルダー 5">
            <a:extLst>
              <a:ext uri="{FF2B5EF4-FFF2-40B4-BE49-F238E27FC236}">
                <a16:creationId xmlns:a16="http://schemas.microsoft.com/office/drawing/2014/main" id="{A418B400-17FE-40DC-A38C-B5C50EB77E99}"/>
              </a:ext>
            </a:extLst>
          </p:cNvPr>
          <p:cNvSpPr>
            <a:spLocks noGrp="1"/>
          </p:cNvSpPr>
          <p:nvPr>
            <p:ph idx="1"/>
          </p:nvPr>
        </p:nvSpPr>
        <p:spPr>
          <a:xfrm>
            <a:off x="680314" y="1916832"/>
            <a:ext cx="5129784" cy="4156427"/>
          </a:xfrm>
        </p:spPr>
        <p:txBody>
          <a:bodyPr>
            <a:noAutofit/>
          </a:bodyPr>
          <a:lstStyle/>
          <a:p>
            <a:r>
              <a:rPr lang="en-US" altLang="ja-JP" sz="2000" dirty="0"/>
              <a:t>【</a:t>
            </a:r>
            <a:r>
              <a:rPr lang="ja-JP" altLang="en-US" sz="2000" dirty="0"/>
              <a:t>ペスト</a:t>
            </a:r>
            <a:r>
              <a:rPr lang="en-US" altLang="ja-JP" sz="2000" dirty="0"/>
              <a:t>】</a:t>
            </a:r>
          </a:p>
          <a:p>
            <a:r>
              <a:rPr lang="ja-JP" altLang="en-US" sz="2000" dirty="0"/>
              <a:t>ヒトにとって恐ろしい病気。病気を流行させる原因はネズミやノミ。</a:t>
            </a:r>
          </a:p>
          <a:p>
            <a:r>
              <a:rPr lang="ja-JP" altLang="en-US" sz="2000" dirty="0"/>
              <a:t>⇒　現在では「害虫」や「さまざまな有害生物」という意味でも使われている。　</a:t>
            </a:r>
          </a:p>
          <a:p>
            <a:r>
              <a:rPr lang="ja-JP" altLang="en-US" sz="2000" dirty="0"/>
              <a:t>　　　疾病を媒介、吸血、刺咬、皮膚炎、アレルギー等々</a:t>
            </a:r>
            <a:endParaRPr lang="en-US" altLang="ja-JP" sz="2000" dirty="0"/>
          </a:p>
          <a:p>
            <a:r>
              <a:rPr lang="en-US" altLang="ja-JP" sz="2000" dirty="0"/>
              <a:t>【</a:t>
            </a:r>
            <a:r>
              <a:rPr lang="ja-JP" altLang="en-US" sz="2000" dirty="0"/>
              <a:t>コントロール　</a:t>
            </a:r>
            <a:r>
              <a:rPr lang="en-US" altLang="ja-JP" sz="2000" dirty="0"/>
              <a:t>(</a:t>
            </a:r>
            <a:r>
              <a:rPr lang="ja-JP" altLang="en-US" sz="2000" dirty="0"/>
              <a:t>管理、　制御</a:t>
            </a:r>
            <a:r>
              <a:rPr lang="en-US" altLang="ja-JP" sz="2000" dirty="0"/>
              <a:t>)】</a:t>
            </a:r>
          </a:p>
          <a:p>
            <a:r>
              <a:rPr lang="ja-JP" altLang="en-US" sz="2000" dirty="0"/>
              <a:t>有害生物を、影響や不快でない範囲までに減らしたり、繁殖させない。</a:t>
            </a:r>
          </a:p>
          <a:p>
            <a:r>
              <a:rPr lang="ja-JP" altLang="en-US" sz="2000" dirty="0"/>
              <a:t>全滅は困難。また、大きな生態系から見れば有意義かも。</a:t>
            </a:r>
            <a:br>
              <a:rPr lang="ja-JP" altLang="en-US" sz="2000" dirty="0"/>
            </a:br>
            <a:r>
              <a:rPr lang="ja-JP" altLang="en-US" sz="2000" dirty="0"/>
              <a:t> ⇒　人に害のないレベルに押さえ込めば良い。</a:t>
            </a:r>
            <a:endParaRPr lang="en-US" altLang="ja-JP" sz="2000" dirty="0"/>
          </a:p>
          <a:p>
            <a:endParaRPr lang="ja-JP" altLang="en-US" sz="2000" dirty="0"/>
          </a:p>
          <a:p>
            <a:endParaRPr lang="ja-JP" altLang="en-US" sz="2000" dirty="0"/>
          </a:p>
        </p:txBody>
      </p:sp>
      <p:sp>
        <p:nvSpPr>
          <p:cNvPr id="3" name="スライド番号プレースホルダー 2">
            <a:extLst>
              <a:ext uri="{FF2B5EF4-FFF2-40B4-BE49-F238E27FC236}">
                <a16:creationId xmlns:a16="http://schemas.microsoft.com/office/drawing/2014/main" id="{CDCA7FD0-1B2F-4BF4-B7E8-45192FEF7BD2}"/>
              </a:ext>
            </a:extLst>
          </p:cNvPr>
          <p:cNvSpPr>
            <a:spLocks noGrp="1"/>
          </p:cNvSpPr>
          <p:nvPr>
            <p:ph type="sldNum" sz="quarter" idx="12"/>
          </p:nvPr>
        </p:nvSpPr>
        <p:spPr/>
        <p:txBody>
          <a:bodyPr/>
          <a:lstStyle/>
          <a:p>
            <a:fld id="{629637A9-119A-49DA-BD12-AAC58B377D80}" type="slidenum">
              <a:rPr lang="en-US" smtClean="0"/>
              <a:t>7</a:t>
            </a:fld>
            <a:endParaRPr lang="en-US" dirty="0"/>
          </a:p>
        </p:txBody>
      </p:sp>
      <p:sp>
        <p:nvSpPr>
          <p:cNvPr id="4" name="テキスト ボックス 3">
            <a:extLst>
              <a:ext uri="{FF2B5EF4-FFF2-40B4-BE49-F238E27FC236}">
                <a16:creationId xmlns:a16="http://schemas.microsoft.com/office/drawing/2014/main" id="{161832DD-FD67-4696-9FB5-0A414ED24103}"/>
              </a:ext>
            </a:extLst>
          </p:cNvPr>
          <p:cNvSpPr txBox="1"/>
          <p:nvPr/>
        </p:nvSpPr>
        <p:spPr>
          <a:xfrm>
            <a:off x="6792163" y="2587594"/>
            <a:ext cx="2117751" cy="2585323"/>
          </a:xfrm>
          <a:prstGeom prst="rect">
            <a:avLst/>
          </a:prstGeom>
          <a:noFill/>
          <a:ln w="66675">
            <a:solidFill>
              <a:schemeClr val="accent1"/>
            </a:solidFill>
          </a:ln>
        </p:spPr>
        <p:txBody>
          <a:bodyPr wrap="square" rtlCol="0">
            <a:spAutoFit/>
          </a:bodyPr>
          <a:lstStyle/>
          <a:p>
            <a:r>
              <a:rPr lang="en-US" altLang="ja-JP" dirty="0"/>
              <a:t>【</a:t>
            </a:r>
            <a:r>
              <a:rPr lang="ja-JP" altLang="en-US" dirty="0"/>
              <a:t>ペストコントロール</a:t>
            </a:r>
            <a:r>
              <a:rPr lang="en-US" altLang="ja-JP" dirty="0"/>
              <a:t>】</a:t>
            </a:r>
            <a:endParaRPr lang="ja-JP" altLang="en-US" dirty="0"/>
          </a:p>
          <a:p>
            <a:r>
              <a:rPr lang="ja-JP" altLang="en-US" dirty="0"/>
              <a:t>人に有害な生物の活動を、人の生活を害さないレベルまでに制御する技術　</a:t>
            </a:r>
            <a:endParaRPr lang="en-US" altLang="ja-JP" dirty="0"/>
          </a:p>
          <a:p>
            <a:r>
              <a:rPr lang="ja-JP" altLang="en-US" dirty="0"/>
              <a:t>シロアリ、ダニ、ハチ、ネズミ、ゴキブリ・・・</a:t>
            </a:r>
          </a:p>
        </p:txBody>
      </p:sp>
      <p:sp>
        <p:nvSpPr>
          <p:cNvPr id="5" name="矢印: 右 4">
            <a:extLst>
              <a:ext uri="{FF2B5EF4-FFF2-40B4-BE49-F238E27FC236}">
                <a16:creationId xmlns:a16="http://schemas.microsoft.com/office/drawing/2014/main" id="{CA7600D1-9D5C-4108-A118-ACACC6FA8793}"/>
              </a:ext>
            </a:extLst>
          </p:cNvPr>
          <p:cNvSpPr/>
          <p:nvPr/>
        </p:nvSpPr>
        <p:spPr>
          <a:xfrm>
            <a:off x="6004228" y="3642571"/>
            <a:ext cx="581558" cy="395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45258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47B15-BC2E-4D53-B386-2C00A1ECEB0F}"/>
              </a:ext>
            </a:extLst>
          </p:cNvPr>
          <p:cNvSpPr>
            <a:spLocks noGrp="1"/>
          </p:cNvSpPr>
          <p:nvPr>
            <p:ph type="title"/>
          </p:nvPr>
        </p:nvSpPr>
        <p:spPr/>
        <p:txBody>
          <a:bodyPr>
            <a:normAutofit/>
          </a:bodyPr>
          <a:lstStyle/>
          <a:p>
            <a:r>
              <a:rPr lang="en-US" altLang="ja-JP" sz="3300" dirty="0">
                <a:latin typeface="+mj-ea"/>
              </a:rPr>
              <a:t>IPM(Integrated Pest Management)</a:t>
            </a:r>
            <a:br>
              <a:rPr lang="en-US" altLang="ja-JP" sz="3300" dirty="0">
                <a:latin typeface="+mj-ea"/>
              </a:rPr>
            </a:br>
            <a:r>
              <a:rPr lang="ja-JP" altLang="en-US" sz="3300" dirty="0">
                <a:latin typeface="+mj-ea"/>
              </a:rPr>
              <a:t>総合防除という考え方</a:t>
            </a:r>
          </a:p>
        </p:txBody>
      </p:sp>
      <p:sp>
        <p:nvSpPr>
          <p:cNvPr id="3" name="コンテンツ プレースホルダー 2">
            <a:extLst>
              <a:ext uri="{FF2B5EF4-FFF2-40B4-BE49-F238E27FC236}">
                <a16:creationId xmlns:a16="http://schemas.microsoft.com/office/drawing/2014/main" id="{35E08FEB-38AC-4C27-B373-CDE1E387712E}"/>
              </a:ext>
            </a:extLst>
          </p:cNvPr>
          <p:cNvSpPr>
            <a:spLocks noGrp="1"/>
          </p:cNvSpPr>
          <p:nvPr>
            <p:ph idx="1"/>
          </p:nvPr>
        </p:nvSpPr>
        <p:spPr>
          <a:xfrm>
            <a:off x="457200" y="1600201"/>
            <a:ext cx="8435280" cy="4421088"/>
          </a:xfrm>
        </p:spPr>
        <p:txBody>
          <a:bodyPr>
            <a:normAutofit/>
          </a:bodyPr>
          <a:lstStyle/>
          <a:p>
            <a:r>
              <a:rPr lang="ja-JP" altLang="en-US" sz="2800" dirty="0"/>
              <a:t>総合的に有害生物を管理する</a:t>
            </a:r>
            <a:endParaRPr lang="en-US" altLang="ja-JP" sz="2800" dirty="0"/>
          </a:p>
          <a:p>
            <a:r>
              <a:rPr lang="ja-JP" altLang="en-US" sz="2800" dirty="0"/>
              <a:t>環境的対策＝有害生物の住みにくい環境に改善する</a:t>
            </a:r>
            <a:endParaRPr lang="en-US" altLang="ja-JP" sz="2800" dirty="0"/>
          </a:p>
          <a:p>
            <a:r>
              <a:rPr lang="ja-JP" altLang="en-US" sz="2800" dirty="0"/>
              <a:t>物理的対策＝機械や器具で追い払ったり、やっつけたりする</a:t>
            </a:r>
            <a:endParaRPr lang="en-US" altLang="ja-JP" sz="2800" dirty="0"/>
          </a:p>
          <a:p>
            <a:r>
              <a:rPr lang="ja-JP" altLang="en-US" sz="2800" dirty="0"/>
              <a:t>化学的対策＝薬品で追い払ったり、やっつけたりする</a:t>
            </a:r>
            <a:endParaRPr lang="en-US" altLang="ja-JP" sz="2800" dirty="0"/>
          </a:p>
          <a:p>
            <a:r>
              <a:rPr lang="ja-JP" altLang="en-US" sz="2800" dirty="0"/>
              <a:t>生物的対策＝天敵でやっつける</a:t>
            </a:r>
            <a:endParaRPr lang="en-US" altLang="ja-JP" sz="2800" dirty="0"/>
          </a:p>
          <a:p>
            <a:endParaRPr lang="en-US" altLang="ja-JP" sz="2800" dirty="0"/>
          </a:p>
          <a:p>
            <a:endParaRPr kumimoji="1" lang="ja-JP" altLang="en-US" sz="2800" dirty="0"/>
          </a:p>
        </p:txBody>
      </p:sp>
      <p:sp>
        <p:nvSpPr>
          <p:cNvPr id="4" name="スライド番号プレースホルダー 3">
            <a:extLst>
              <a:ext uri="{FF2B5EF4-FFF2-40B4-BE49-F238E27FC236}">
                <a16:creationId xmlns:a16="http://schemas.microsoft.com/office/drawing/2014/main" id="{3632763F-9CA4-4A85-BCEA-A1B8B266F139}"/>
              </a:ext>
            </a:extLst>
          </p:cNvPr>
          <p:cNvSpPr>
            <a:spLocks noGrp="1"/>
          </p:cNvSpPr>
          <p:nvPr>
            <p:ph type="sldNum" sz="quarter" idx="12"/>
          </p:nvPr>
        </p:nvSpPr>
        <p:spPr/>
        <p:txBody>
          <a:bodyPr/>
          <a:lstStyle/>
          <a:p>
            <a:fld id="{629637A9-119A-49DA-BD12-AAC58B377D80}" type="slidenum">
              <a:rPr lang="en-US" smtClean="0"/>
              <a:t>8</a:t>
            </a:fld>
            <a:endParaRPr lang="en-US" dirty="0"/>
          </a:p>
        </p:txBody>
      </p:sp>
    </p:spTree>
    <p:extLst>
      <p:ext uri="{BB962C8B-B14F-4D97-AF65-F5344CB8AC3E}">
        <p14:creationId xmlns:p14="http://schemas.microsoft.com/office/powerpoint/2010/main" val="59102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201029" y="1759528"/>
            <a:ext cx="6518336" cy="400139"/>
          </a:xfrm>
        </p:spPr>
        <p:txBody>
          <a:bodyPr>
            <a:normAutofit fontScale="40000" lnSpcReduction="20000"/>
          </a:bodyPr>
          <a:lstStyle/>
          <a:p>
            <a:r>
              <a:rPr kumimoji="1" lang="ja-JP" altLang="en-US" dirty="0"/>
              <a:t>皆さんは</a:t>
            </a:r>
            <a:r>
              <a:rPr lang="ja-JP" altLang="en-US" dirty="0"/>
              <a:t>、どのような</a:t>
            </a:r>
            <a:r>
              <a:rPr lang="ja-JP" altLang="en-US" b="1" dirty="0"/>
              <a:t>防虫管理</a:t>
            </a:r>
            <a:r>
              <a:rPr lang="ja-JP" altLang="en-US" dirty="0"/>
              <a:t>を実施していますか？　最低３つ挙げてください。</a:t>
            </a:r>
            <a:endParaRPr kumimoji="1" lang="en-US" altLang="ja-JP" dirty="0"/>
          </a:p>
          <a:p>
            <a:endParaRPr kumimoji="1" lang="ja-JP" altLang="en-US" dirty="0"/>
          </a:p>
        </p:txBody>
      </p:sp>
      <p:sp>
        <p:nvSpPr>
          <p:cNvPr id="5" name="円/楕円 4"/>
          <p:cNvSpPr/>
          <p:nvPr/>
        </p:nvSpPr>
        <p:spPr>
          <a:xfrm>
            <a:off x="5081083" y="3716767"/>
            <a:ext cx="1645832" cy="91038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開閉管理</a:t>
            </a:r>
          </a:p>
        </p:txBody>
      </p:sp>
      <p:sp>
        <p:nvSpPr>
          <p:cNvPr id="6" name="円/楕円 5"/>
          <p:cNvSpPr/>
          <p:nvPr/>
        </p:nvSpPr>
        <p:spPr>
          <a:xfrm>
            <a:off x="3313505" y="3723242"/>
            <a:ext cx="1746823" cy="9381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整理整頓</a:t>
            </a:r>
          </a:p>
        </p:txBody>
      </p:sp>
      <p:sp>
        <p:nvSpPr>
          <p:cNvPr id="7" name="円/楕円 6"/>
          <p:cNvSpPr/>
          <p:nvPr/>
        </p:nvSpPr>
        <p:spPr>
          <a:xfrm>
            <a:off x="5159908" y="2248326"/>
            <a:ext cx="1906629" cy="891059"/>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清掃・洗浄</a:t>
            </a:r>
          </a:p>
        </p:txBody>
      </p:sp>
      <p:sp>
        <p:nvSpPr>
          <p:cNvPr id="8" name="円/楕円 7"/>
          <p:cNvSpPr/>
          <p:nvPr/>
        </p:nvSpPr>
        <p:spPr>
          <a:xfrm>
            <a:off x="4085461" y="4528264"/>
            <a:ext cx="2020571" cy="1061186"/>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防虫効果のあるライトの使用</a:t>
            </a:r>
          </a:p>
        </p:txBody>
      </p:sp>
      <p:sp>
        <p:nvSpPr>
          <p:cNvPr id="9" name="円/楕円 8"/>
          <p:cNvSpPr/>
          <p:nvPr/>
        </p:nvSpPr>
        <p:spPr>
          <a:xfrm>
            <a:off x="721297" y="3544544"/>
            <a:ext cx="2610950" cy="108554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間口に防虫のれん（カーテン）の設置</a:t>
            </a:r>
          </a:p>
        </p:txBody>
      </p:sp>
      <p:sp>
        <p:nvSpPr>
          <p:cNvPr id="10" name="円/楕円 9"/>
          <p:cNvSpPr/>
          <p:nvPr/>
        </p:nvSpPr>
        <p:spPr>
          <a:xfrm>
            <a:off x="6144769" y="4592014"/>
            <a:ext cx="1757219" cy="93368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ゴミの廃棄</a:t>
            </a:r>
          </a:p>
        </p:txBody>
      </p:sp>
      <p:sp>
        <p:nvSpPr>
          <p:cNvPr id="11" name="円/楕円 10"/>
          <p:cNvSpPr/>
          <p:nvPr/>
        </p:nvSpPr>
        <p:spPr>
          <a:xfrm>
            <a:off x="1082881" y="4667302"/>
            <a:ext cx="1311257" cy="859475"/>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穴埋め</a:t>
            </a:r>
          </a:p>
        </p:txBody>
      </p:sp>
      <p:sp>
        <p:nvSpPr>
          <p:cNvPr id="12" name="円/楕円 11"/>
          <p:cNvSpPr/>
          <p:nvPr/>
        </p:nvSpPr>
        <p:spPr>
          <a:xfrm>
            <a:off x="2394138" y="4591445"/>
            <a:ext cx="1697038" cy="87265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薬剤管理</a:t>
            </a:r>
          </a:p>
        </p:txBody>
      </p:sp>
      <p:sp>
        <p:nvSpPr>
          <p:cNvPr id="15" name="タイトル 1"/>
          <p:cNvSpPr>
            <a:spLocks noGrp="1"/>
          </p:cNvSpPr>
          <p:nvPr>
            <p:ph type="title"/>
          </p:nvPr>
        </p:nvSpPr>
        <p:spPr>
          <a:xfrm>
            <a:off x="1426458" y="615562"/>
            <a:ext cx="6858000" cy="684956"/>
          </a:xfrm>
        </p:spPr>
        <p:txBody>
          <a:bodyPr>
            <a:normAutofit fontScale="90000"/>
          </a:bodyPr>
          <a:lstStyle/>
          <a:p>
            <a:r>
              <a:rPr lang="ja-JP" altLang="en-US" dirty="0">
                <a:latin typeface="+mn-ea"/>
              </a:rPr>
              <a:t>ペストコントロール（防虫管理）の全体像</a:t>
            </a:r>
            <a:endParaRPr kumimoji="1" lang="ja-JP" altLang="en-US" dirty="0"/>
          </a:p>
        </p:txBody>
      </p:sp>
      <p:sp>
        <p:nvSpPr>
          <p:cNvPr id="2" name="楕円 1">
            <a:extLst>
              <a:ext uri="{FF2B5EF4-FFF2-40B4-BE49-F238E27FC236}">
                <a16:creationId xmlns:a16="http://schemas.microsoft.com/office/drawing/2014/main" id="{D0F59A1F-6C18-4026-9ADA-B5485482BBA4}"/>
              </a:ext>
            </a:extLst>
          </p:cNvPr>
          <p:cNvSpPr/>
          <p:nvPr/>
        </p:nvSpPr>
        <p:spPr>
          <a:xfrm>
            <a:off x="1403863" y="2526874"/>
            <a:ext cx="1442048" cy="96012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害虫の駆除</a:t>
            </a:r>
          </a:p>
        </p:txBody>
      </p:sp>
      <p:sp>
        <p:nvSpPr>
          <p:cNvPr id="13" name="楕円 12">
            <a:extLst>
              <a:ext uri="{FF2B5EF4-FFF2-40B4-BE49-F238E27FC236}">
                <a16:creationId xmlns:a16="http://schemas.microsoft.com/office/drawing/2014/main" id="{489537AE-0D35-44D8-8DC1-6C993D12F5FC}"/>
              </a:ext>
            </a:extLst>
          </p:cNvPr>
          <p:cNvSpPr/>
          <p:nvPr/>
        </p:nvSpPr>
        <p:spPr>
          <a:xfrm>
            <a:off x="2716816" y="3020069"/>
            <a:ext cx="1574597" cy="795588"/>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薬剤散布</a:t>
            </a:r>
          </a:p>
        </p:txBody>
      </p:sp>
      <p:sp>
        <p:nvSpPr>
          <p:cNvPr id="16" name="楕円 15">
            <a:extLst>
              <a:ext uri="{FF2B5EF4-FFF2-40B4-BE49-F238E27FC236}">
                <a16:creationId xmlns:a16="http://schemas.microsoft.com/office/drawing/2014/main" id="{6E457B6C-D977-4F50-8BA2-9AC770EB316C}"/>
              </a:ext>
            </a:extLst>
          </p:cNvPr>
          <p:cNvSpPr/>
          <p:nvPr/>
        </p:nvSpPr>
        <p:spPr>
          <a:xfrm>
            <a:off x="6083869" y="3077687"/>
            <a:ext cx="1574597" cy="795588"/>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工場外周の管理</a:t>
            </a:r>
          </a:p>
        </p:txBody>
      </p:sp>
      <p:sp>
        <p:nvSpPr>
          <p:cNvPr id="17" name="楕円 16">
            <a:extLst>
              <a:ext uri="{FF2B5EF4-FFF2-40B4-BE49-F238E27FC236}">
                <a16:creationId xmlns:a16="http://schemas.microsoft.com/office/drawing/2014/main" id="{3B83D22B-3A53-4012-BCD0-FFA644E1C9D0}"/>
              </a:ext>
            </a:extLst>
          </p:cNvPr>
          <p:cNvSpPr/>
          <p:nvPr/>
        </p:nvSpPr>
        <p:spPr>
          <a:xfrm>
            <a:off x="6760104" y="3832179"/>
            <a:ext cx="1918522" cy="79558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捕獲の</a:t>
            </a:r>
            <a:endParaRPr lang="en-US" altLang="ja-JP" dirty="0">
              <a:solidFill>
                <a:schemeClr val="tx1"/>
              </a:solidFill>
            </a:endParaRPr>
          </a:p>
          <a:p>
            <a:pPr algn="ctr"/>
            <a:r>
              <a:rPr lang="ja-JP" altLang="en-US" dirty="0">
                <a:solidFill>
                  <a:schemeClr val="tx1"/>
                </a:solidFill>
              </a:rPr>
              <a:t>モニタリング</a:t>
            </a:r>
          </a:p>
        </p:txBody>
      </p:sp>
      <p:sp>
        <p:nvSpPr>
          <p:cNvPr id="18" name="楕円 17">
            <a:extLst>
              <a:ext uri="{FF2B5EF4-FFF2-40B4-BE49-F238E27FC236}">
                <a16:creationId xmlns:a16="http://schemas.microsoft.com/office/drawing/2014/main" id="{79939E85-FEE3-4506-B049-0B3C4AAA4AC1}"/>
              </a:ext>
            </a:extLst>
          </p:cNvPr>
          <p:cNvSpPr/>
          <p:nvPr/>
        </p:nvSpPr>
        <p:spPr>
          <a:xfrm>
            <a:off x="4308448" y="3020069"/>
            <a:ext cx="1574597" cy="79558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捕虫器の設置</a:t>
            </a:r>
          </a:p>
        </p:txBody>
      </p:sp>
      <p:sp>
        <p:nvSpPr>
          <p:cNvPr id="19" name="楕円 18">
            <a:extLst>
              <a:ext uri="{FF2B5EF4-FFF2-40B4-BE49-F238E27FC236}">
                <a16:creationId xmlns:a16="http://schemas.microsoft.com/office/drawing/2014/main" id="{488DCC54-C0C9-4AE1-B5F1-53569BD817B5}"/>
              </a:ext>
            </a:extLst>
          </p:cNvPr>
          <p:cNvSpPr/>
          <p:nvPr/>
        </p:nvSpPr>
        <p:spPr>
          <a:xfrm>
            <a:off x="2762217" y="2130379"/>
            <a:ext cx="2379479" cy="86342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防虫計画立案・見直し</a:t>
            </a:r>
          </a:p>
        </p:txBody>
      </p:sp>
      <p:sp>
        <p:nvSpPr>
          <p:cNvPr id="4" name="スライド番号プレースホルダー 3">
            <a:extLst>
              <a:ext uri="{FF2B5EF4-FFF2-40B4-BE49-F238E27FC236}">
                <a16:creationId xmlns:a16="http://schemas.microsoft.com/office/drawing/2014/main" id="{5E9B9BC6-6BF6-4FDE-B7A0-981AB073AF8C}"/>
              </a:ext>
            </a:extLst>
          </p:cNvPr>
          <p:cNvSpPr>
            <a:spLocks noGrp="1"/>
          </p:cNvSpPr>
          <p:nvPr>
            <p:ph type="sldNum" sz="quarter" idx="12"/>
          </p:nvPr>
        </p:nvSpPr>
        <p:spPr/>
        <p:txBody>
          <a:bodyPr/>
          <a:lstStyle/>
          <a:p>
            <a:fld id="{FCB66738-8AB8-40F8-A10E-20B4A4DFAEBD}" type="slidenum">
              <a:rPr kumimoji="1" lang="ja-JP" altLang="en-US" smtClean="0"/>
              <a:t>9</a:t>
            </a:fld>
            <a:endParaRPr kumimoji="1" lang="ja-JP" altLang="en-US"/>
          </a:p>
        </p:txBody>
      </p:sp>
    </p:spTree>
    <p:extLst>
      <p:ext uri="{BB962C8B-B14F-4D97-AF65-F5344CB8AC3E}">
        <p14:creationId xmlns:p14="http://schemas.microsoft.com/office/powerpoint/2010/main" val="8725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4542</Words>
  <Application>Microsoft Office PowerPoint</Application>
  <PresentationFormat>画面に合わせる (4:3)</PresentationFormat>
  <Paragraphs>511</Paragraphs>
  <Slides>49</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49</vt:i4>
      </vt:variant>
    </vt:vector>
  </HeadingPairs>
  <TitlesOfParts>
    <vt:vector size="57" baseType="lpstr">
      <vt:lpstr>A-OTF Gothic MB101 Pro M</vt:lpstr>
      <vt:lpstr>A-OTF Gothic MB101 Pro R</vt:lpstr>
      <vt:lpstr>Meiryo UI</vt:lpstr>
      <vt:lpstr>ＭＳ Ｐゴシック</vt:lpstr>
      <vt:lpstr>Arial</vt:lpstr>
      <vt:lpstr>Calibri</vt:lpstr>
      <vt:lpstr>Wingdings</vt:lpstr>
      <vt:lpstr>Office ​​テーマ</vt:lpstr>
      <vt:lpstr>ペストコントロール</vt:lpstr>
      <vt:lpstr>環境衛生</vt:lpstr>
      <vt:lpstr>ペストコントロール</vt:lpstr>
      <vt:lpstr>PowerPoint プレゼンテーション</vt:lpstr>
      <vt:lpstr>PowerPoint プレゼンテーション</vt:lpstr>
      <vt:lpstr>ぺストコントロールとは</vt:lpstr>
      <vt:lpstr>ペストコントロール とは　 公益社団法人日本ペストコントロール協会http://www.pestcontrol.or.jp/association/archive/tabid/122/Default.aspx</vt:lpstr>
      <vt:lpstr>IPM(Integrated Pest Management) 総合防除という考え方</vt:lpstr>
      <vt:lpstr>ペストコントロール（防虫管理）の全体像</vt:lpstr>
      <vt:lpstr>PowerPoint プレゼンテーション</vt:lpstr>
      <vt:lpstr>ペストコントロールについての法規など</vt:lpstr>
      <vt:lpstr>PowerPoint プレゼンテーション</vt:lpstr>
      <vt:lpstr>５そ族及び昆虫対策</vt:lpstr>
      <vt:lpstr>食品等事業者が実施すべき管理運営基準に関する指針 </vt:lpstr>
      <vt:lpstr>食品等事業者が実施すべき管理運営基準に関する指針　詳細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内部発生虫　</vt:lpstr>
      <vt:lpstr>外部よりの飛来虫　</vt:lpstr>
      <vt:lpstr>歩行性害虫　</vt:lpstr>
      <vt:lpstr>PowerPoint プレゼンテーション</vt:lpstr>
      <vt:lpstr>トラップ調査</vt:lpstr>
      <vt:lpstr>目視調査①</vt:lpstr>
      <vt:lpstr>目視調査②</vt:lpstr>
      <vt:lpstr>PowerPoint プレゼンテーション</vt:lpstr>
      <vt:lpstr>施設の周辺の管理</vt:lpstr>
      <vt:lpstr>施設の周辺の管理</vt:lpstr>
      <vt:lpstr>施設の周辺の管理　 「防御」の道具あれこれ</vt:lpstr>
      <vt:lpstr>製造・加工施設：扉・窓・換気扇の管理</vt:lpstr>
      <vt:lpstr>製造・加工施設：扉・窓・換気扇の管理</vt:lpstr>
      <vt:lpstr>製造・加工施設：内部の管理</vt:lpstr>
      <vt:lpstr>搬入される害虫への対策</vt:lpstr>
      <vt:lpstr>PowerPoint プレゼンテーション</vt:lpstr>
      <vt:lpstr>殺鼠・殺虫の薬剤散布の管理</vt:lpstr>
      <vt:lpstr>殺鼠・殺虫の薬剤散布の管理①</vt:lpstr>
      <vt:lpstr>殺鼠・殺虫の薬剤散布の管理②</vt:lpstr>
      <vt:lpstr>殺鼠・殺虫の薬剤散布の管理③</vt:lpstr>
      <vt:lpstr>PowerPoint プレゼンテーション</vt:lpstr>
      <vt:lpstr>そ族・昆虫等対策の点検</vt:lpstr>
      <vt:lpstr>そ族・昆虫等対策の点検</vt:lpstr>
      <vt:lpstr>PowerPoint プレゼンテーション</vt:lpstr>
      <vt:lpstr>ペストコントロール（防虫管理）の全体像</vt:lpstr>
      <vt:lpstr>まとめ</vt:lpstr>
    </vt:vector>
  </TitlesOfParts>
  <Company>メロディアン株式会社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HACCPトレーニング セミナー 　 製品仕様書・フローダイヤグラム</dc:title>
  <dc:creator>s鈴木　英雄</dc:creator>
  <cp:lastModifiedBy>広田 鉄磨</cp:lastModifiedBy>
  <cp:revision>179</cp:revision>
  <cp:lastPrinted>2017-09-27T04:06:50Z</cp:lastPrinted>
  <dcterms:created xsi:type="dcterms:W3CDTF">2017-05-16T00:18:31Z</dcterms:created>
  <dcterms:modified xsi:type="dcterms:W3CDTF">2021-05-13T09:03:59Z</dcterms:modified>
</cp:coreProperties>
</file>