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6"/>
  </p:notesMasterIdLst>
  <p:sldIdLst>
    <p:sldId id="256" r:id="rId2"/>
    <p:sldId id="425" r:id="rId3"/>
    <p:sldId id="426" r:id="rId4"/>
    <p:sldId id="398" r:id="rId5"/>
    <p:sldId id="428" r:id="rId6"/>
    <p:sldId id="404" r:id="rId7"/>
    <p:sldId id="429" r:id="rId8"/>
    <p:sldId id="466" r:id="rId9"/>
    <p:sldId id="465" r:id="rId10"/>
    <p:sldId id="430" r:id="rId11"/>
    <p:sldId id="453" r:id="rId12"/>
    <p:sldId id="467" r:id="rId13"/>
    <p:sldId id="433" r:id="rId14"/>
    <p:sldId id="645" r:id="rId15"/>
    <p:sldId id="435" r:id="rId16"/>
    <p:sldId id="436" r:id="rId17"/>
    <p:sldId id="437" r:id="rId18"/>
    <p:sldId id="438" r:id="rId19"/>
    <p:sldId id="439" r:id="rId20"/>
    <p:sldId id="440" r:id="rId21"/>
    <p:sldId id="441" r:id="rId22"/>
    <p:sldId id="442" r:id="rId23"/>
    <p:sldId id="443" r:id="rId24"/>
    <p:sldId id="444" r:id="rId25"/>
    <p:sldId id="445" r:id="rId26"/>
    <p:sldId id="446" r:id="rId27"/>
    <p:sldId id="447" r:id="rId28"/>
    <p:sldId id="448" r:id="rId29"/>
    <p:sldId id="449" r:id="rId30"/>
    <p:sldId id="450" r:id="rId31"/>
    <p:sldId id="451" r:id="rId32"/>
    <p:sldId id="452" r:id="rId33"/>
    <p:sldId id="277" r:id="rId34"/>
    <p:sldId id="276" r:id="rId35"/>
    <p:sldId id="278" r:id="rId36"/>
    <p:sldId id="279" r:id="rId37"/>
    <p:sldId id="280" r:id="rId38"/>
    <p:sldId id="281" r:id="rId39"/>
    <p:sldId id="282" r:id="rId40"/>
    <p:sldId id="283" r:id="rId41"/>
    <p:sldId id="284" r:id="rId42"/>
    <p:sldId id="285" r:id="rId43"/>
    <p:sldId id="286" r:id="rId44"/>
    <p:sldId id="287" r:id="rId45"/>
    <p:sldId id="288" r:id="rId46"/>
    <p:sldId id="468" r:id="rId47"/>
    <p:sldId id="308" r:id="rId48"/>
    <p:sldId id="309" r:id="rId49"/>
    <p:sldId id="469" r:id="rId50"/>
    <p:sldId id="314" r:id="rId51"/>
    <p:sldId id="348" r:id="rId52"/>
    <p:sldId id="368" r:id="rId53"/>
    <p:sldId id="310" r:id="rId54"/>
    <p:sldId id="311" r:id="rId55"/>
    <p:sldId id="316" r:id="rId56"/>
    <p:sldId id="317" r:id="rId57"/>
    <p:sldId id="405" r:id="rId58"/>
    <p:sldId id="422" r:id="rId59"/>
    <p:sldId id="318" r:id="rId60"/>
    <p:sldId id="319" r:id="rId61"/>
    <p:sldId id="646" r:id="rId62"/>
    <p:sldId id="647" r:id="rId63"/>
    <p:sldId id="651" r:id="rId64"/>
    <p:sldId id="652" r:id="rId65"/>
    <p:sldId id="653" r:id="rId66"/>
    <p:sldId id="654" r:id="rId67"/>
    <p:sldId id="655" r:id="rId68"/>
    <p:sldId id="1438" r:id="rId69"/>
    <p:sldId id="1442" r:id="rId70"/>
    <p:sldId id="1443" r:id="rId71"/>
    <p:sldId id="1440" r:id="rId72"/>
    <p:sldId id="1446" r:id="rId73"/>
    <p:sldId id="320" r:id="rId74"/>
    <p:sldId id="321" r:id="rId75"/>
    <p:sldId id="322" r:id="rId76"/>
    <p:sldId id="326" r:id="rId77"/>
    <p:sldId id="327" r:id="rId78"/>
    <p:sldId id="328" r:id="rId79"/>
    <p:sldId id="331" r:id="rId80"/>
    <p:sldId id="419" r:id="rId81"/>
    <p:sldId id="420" r:id="rId82"/>
    <p:sldId id="421" r:id="rId83"/>
    <p:sldId id="424" r:id="rId84"/>
    <p:sldId id="334" r:id="rId85"/>
    <p:sldId id="335" r:id="rId86"/>
    <p:sldId id="423" r:id="rId87"/>
    <p:sldId id="336" r:id="rId88"/>
    <p:sldId id="337" r:id="rId89"/>
    <p:sldId id="338" r:id="rId90"/>
    <p:sldId id="340" r:id="rId91"/>
    <p:sldId id="341" r:id="rId92"/>
    <p:sldId id="342" r:id="rId93"/>
    <p:sldId id="339" r:id="rId94"/>
    <p:sldId id="332" r:id="rId95"/>
    <p:sldId id="333" r:id="rId96"/>
    <p:sldId id="635" r:id="rId97"/>
    <p:sldId id="636" r:id="rId98"/>
    <p:sldId id="637" r:id="rId99"/>
    <p:sldId id="462" r:id="rId100"/>
    <p:sldId id="463" r:id="rId101"/>
    <p:sldId id="464" r:id="rId102"/>
    <p:sldId id="343" r:id="rId103"/>
    <p:sldId id="458" r:id="rId104"/>
    <p:sldId id="360" r:id="rId105"/>
    <p:sldId id="361" r:id="rId106"/>
    <p:sldId id="362" r:id="rId107"/>
    <p:sldId id="363" r:id="rId108"/>
    <p:sldId id="364" r:id="rId109"/>
    <p:sldId id="366" r:id="rId110"/>
    <p:sldId id="365" r:id="rId111"/>
    <p:sldId id="367" r:id="rId112"/>
    <p:sldId id="369" r:id="rId113"/>
    <p:sldId id="370" r:id="rId114"/>
    <p:sldId id="459" r:id="rId115"/>
    <p:sldId id="460" r:id="rId116"/>
    <p:sldId id="461" r:id="rId117"/>
    <p:sldId id="640" r:id="rId118"/>
    <p:sldId id="641" r:id="rId119"/>
    <p:sldId id="648" r:id="rId120"/>
    <p:sldId id="371" r:id="rId121"/>
    <p:sldId id="373" r:id="rId122"/>
    <p:sldId id="374" r:id="rId123"/>
    <p:sldId id="377" r:id="rId124"/>
    <p:sldId id="375" r:id="rId125"/>
    <p:sldId id="376" r:id="rId126"/>
    <p:sldId id="378" r:id="rId127"/>
    <p:sldId id="379" r:id="rId128"/>
    <p:sldId id="380" r:id="rId129"/>
    <p:sldId id="638" r:id="rId130"/>
    <p:sldId id="381" r:id="rId131"/>
    <p:sldId id="382" r:id="rId132"/>
    <p:sldId id="639" r:id="rId133"/>
    <p:sldId id="383" r:id="rId134"/>
    <p:sldId id="385" r:id="rId135"/>
    <p:sldId id="386" r:id="rId136"/>
    <p:sldId id="387" r:id="rId137"/>
    <p:sldId id="388" r:id="rId138"/>
    <p:sldId id="650" r:id="rId139"/>
    <p:sldId id="409" r:id="rId140"/>
    <p:sldId id="643" r:id="rId141"/>
    <p:sldId id="644" r:id="rId142"/>
    <p:sldId id="649" r:id="rId143"/>
    <p:sldId id="471" r:id="rId144"/>
    <p:sldId id="632" r:id="rId145"/>
    <p:sldId id="633" r:id="rId146"/>
    <p:sldId id="509" r:id="rId147"/>
    <p:sldId id="510" r:id="rId148"/>
    <p:sldId id="519" r:id="rId149"/>
    <p:sldId id="520" r:id="rId150"/>
    <p:sldId id="521" r:id="rId151"/>
    <p:sldId id="522" r:id="rId152"/>
    <p:sldId id="523" r:id="rId153"/>
    <p:sldId id="524" r:id="rId154"/>
    <p:sldId id="525" r:id="rId155"/>
    <p:sldId id="526" r:id="rId156"/>
    <p:sldId id="527" r:id="rId157"/>
    <p:sldId id="528" r:id="rId158"/>
    <p:sldId id="529" r:id="rId159"/>
    <p:sldId id="620" r:id="rId160"/>
    <p:sldId id="616" r:id="rId161"/>
    <p:sldId id="617" r:id="rId162"/>
    <p:sldId id="618" r:id="rId163"/>
    <p:sldId id="605" r:id="rId164"/>
    <p:sldId id="615" r:id="rId165"/>
    <p:sldId id="547" r:id="rId166"/>
    <p:sldId id="580" r:id="rId167"/>
    <p:sldId id="511" r:id="rId168"/>
    <p:sldId id="512" r:id="rId169"/>
    <p:sldId id="513" r:id="rId170"/>
    <p:sldId id="515" r:id="rId171"/>
    <p:sldId id="514" r:id="rId172"/>
    <p:sldId id="603" r:id="rId173"/>
    <p:sldId id="604" r:id="rId174"/>
    <p:sldId id="516" r:id="rId175"/>
    <p:sldId id="518" r:id="rId176"/>
    <p:sldId id="548" r:id="rId177"/>
    <p:sldId id="611" r:id="rId178"/>
    <p:sldId id="530" r:id="rId179"/>
    <p:sldId id="533" r:id="rId180"/>
    <p:sldId id="531" r:id="rId181"/>
    <p:sldId id="534" r:id="rId182"/>
    <p:sldId id="565" r:id="rId183"/>
    <p:sldId id="550" r:id="rId184"/>
    <p:sldId id="551" r:id="rId185"/>
    <p:sldId id="619" r:id="rId186"/>
    <p:sldId id="500" r:id="rId187"/>
    <p:sldId id="499" r:id="rId188"/>
    <p:sldId id="535" r:id="rId189"/>
    <p:sldId id="536" r:id="rId190"/>
    <p:sldId id="258" r:id="rId191"/>
    <p:sldId id="538" r:id="rId192"/>
    <p:sldId id="257" r:id="rId193"/>
    <p:sldId id="540" r:id="rId194"/>
    <p:sldId id="622" r:id="rId195"/>
    <p:sldId id="552" r:id="rId196"/>
    <p:sldId id="591" r:id="rId197"/>
    <p:sldId id="592" r:id="rId198"/>
    <p:sldId id="593" r:id="rId199"/>
    <p:sldId id="595" r:id="rId200"/>
    <p:sldId id="596" r:id="rId201"/>
    <p:sldId id="597" r:id="rId202"/>
    <p:sldId id="598" r:id="rId203"/>
    <p:sldId id="599" r:id="rId204"/>
    <p:sldId id="600" r:id="rId205"/>
    <p:sldId id="601" r:id="rId206"/>
    <p:sldId id="541" r:id="rId207"/>
    <p:sldId id="265" r:id="rId208"/>
    <p:sldId id="566" r:id="rId209"/>
    <p:sldId id="588" r:id="rId210"/>
    <p:sldId id="582" r:id="rId211"/>
    <p:sldId id="567" r:id="rId212"/>
    <p:sldId id="569" r:id="rId213"/>
    <p:sldId id="623" r:id="rId214"/>
    <p:sldId id="624" r:id="rId215"/>
    <p:sldId id="473" r:id="rId216"/>
    <p:sldId id="474" r:id="rId217"/>
    <p:sldId id="498" r:id="rId218"/>
    <p:sldId id="508" r:id="rId219"/>
    <p:sldId id="475" r:id="rId220"/>
    <p:sldId id="476" r:id="rId221"/>
    <p:sldId id="477" r:id="rId222"/>
    <p:sldId id="570" r:id="rId223"/>
    <p:sldId id="626" r:id="rId224"/>
    <p:sldId id="627" r:id="rId225"/>
    <p:sldId id="631" r:id="rId226"/>
    <p:sldId id="628" r:id="rId227"/>
    <p:sldId id="629" r:id="rId228"/>
    <p:sldId id="630" r:id="rId229"/>
    <p:sldId id="553" r:id="rId230"/>
    <p:sldId id="621" r:id="rId231"/>
    <p:sldId id="612" r:id="rId232"/>
    <p:sldId id="613" r:id="rId233"/>
    <p:sldId id="614" r:id="rId234"/>
    <p:sldId id="558" r:id="rId235"/>
    <p:sldId id="266" r:id="rId236"/>
    <p:sldId id="554" r:id="rId237"/>
    <p:sldId id="625" r:id="rId238"/>
    <p:sldId id="549" r:id="rId239"/>
    <p:sldId id="555" r:id="rId240"/>
    <p:sldId id="478" r:id="rId241"/>
    <p:sldId id="479" r:id="rId242"/>
    <p:sldId id="480" r:id="rId243"/>
    <p:sldId id="457" r:id="rId244"/>
    <p:sldId id="571" r:id="rId245"/>
    <p:sldId id="543" r:id="rId246"/>
    <p:sldId id="546" r:id="rId247"/>
    <p:sldId id="545" r:id="rId248"/>
    <p:sldId id="642" r:id="rId249"/>
    <p:sldId id="544" r:id="rId250"/>
    <p:sldId id="556" r:id="rId251"/>
    <p:sldId id="557" r:id="rId252"/>
    <p:sldId id="559" r:id="rId253"/>
    <p:sldId id="560" r:id="rId254"/>
    <p:sldId id="584" r:id="rId255"/>
    <p:sldId id="585" r:id="rId256"/>
    <p:sldId id="561" r:id="rId257"/>
    <p:sldId id="586" r:id="rId258"/>
    <p:sldId id="587" r:id="rId259"/>
    <p:sldId id="583" r:id="rId260"/>
    <p:sldId id="608" r:id="rId261"/>
    <p:sldId id="634" r:id="rId262"/>
    <p:sldId id="609" r:id="rId263"/>
    <p:sldId id="610" r:id="rId264"/>
    <p:sldId id="562" r:id="rId2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7C80"/>
    <a:srgbClr val="000000"/>
    <a:srgbClr val="EF19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500" autoAdjust="0"/>
    <p:restoredTop sz="94660"/>
  </p:normalViewPr>
  <p:slideViewPr>
    <p:cSldViewPr snapToGrid="0">
      <p:cViewPr varScale="1">
        <p:scale>
          <a:sx n="85" d="100"/>
          <a:sy n="85" d="100"/>
        </p:scale>
        <p:origin x="318" y="-78"/>
      </p:cViewPr>
      <p:guideLst/>
    </p:cSldViewPr>
  </p:slideViewPr>
  <p:notesTextViewPr>
    <p:cViewPr>
      <p:scale>
        <a:sx n="3" d="2"/>
        <a:sy n="3" d="2"/>
      </p:scale>
      <p:origin x="0" y="0"/>
    </p:cViewPr>
  </p:notesTextViewPr>
  <p:sorterViewPr>
    <p:cViewPr>
      <p:scale>
        <a:sx n="118" d="100"/>
        <a:sy n="118" d="100"/>
      </p:scale>
      <p:origin x="0" y="-4141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tableStyles" Target="tableStyle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notesMaster" Target="notesMasters/notesMaster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presProps" Target="presProps.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F626F-7742-40C6-BD92-C0A36E0AC414}" type="datetimeFigureOut">
              <a:rPr kumimoji="1" lang="ja-JP" altLang="en-US" smtClean="0"/>
              <a:t>2021/8/5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251B55-52AF-4803-BC04-D5C65FDFC6F0}" type="slidenum">
              <a:rPr kumimoji="1" lang="ja-JP" altLang="en-US" smtClean="0"/>
              <a:t>‹#›</a:t>
            </a:fld>
            <a:endParaRPr kumimoji="1" lang="ja-JP" altLang="en-US"/>
          </a:p>
        </p:txBody>
      </p:sp>
    </p:spTree>
    <p:extLst>
      <p:ext uri="{BB962C8B-B14F-4D97-AF65-F5344CB8AC3E}">
        <p14:creationId xmlns:p14="http://schemas.microsoft.com/office/powerpoint/2010/main" val="36129761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25C2A3-A41C-4CCC-84E2-A2DD622B701B}" type="slidenum">
              <a:rPr kumimoji="1" lang="ja-JP" altLang="en-US" smtClean="0"/>
              <a:t>242</a:t>
            </a:fld>
            <a:endParaRPr kumimoji="1" lang="ja-JP" altLang="en-US"/>
          </a:p>
        </p:txBody>
      </p:sp>
    </p:spTree>
    <p:extLst>
      <p:ext uri="{BB962C8B-B14F-4D97-AF65-F5344CB8AC3E}">
        <p14:creationId xmlns:p14="http://schemas.microsoft.com/office/powerpoint/2010/main" val="133679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D6936B6-303F-4785-8B31-4ADA92EC07CF}" type="datetime1">
              <a:rPr kumimoji="1" lang="ja-JP" altLang="en-US" smtClean="0"/>
              <a:t>2021/8/5</a:t>
            </a:fld>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kumimoji="1" lang="zh-TW" altLang="en-US"/>
              <a:t>飲食</a:t>
            </a:r>
            <a:r>
              <a:rPr kumimoji="1" lang="en-US" altLang="zh-TW"/>
              <a:t>HACCP2020</a:t>
            </a:r>
            <a:r>
              <a:rPr kumimoji="1" lang="zh-TW" altLang="en-US"/>
              <a:t>広田鉄磨</a:t>
            </a:r>
            <a:endParaRPr kumimoji="1" lang="ja-JP" alt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DEB1CE3-1C5F-41CD-BB8F-3FC54467DBCF}" type="slidenum">
              <a:rPr kumimoji="1" lang="ja-JP" altLang="en-US" smtClean="0"/>
              <a:pPr/>
              <a:t>‹#›</a:t>
            </a:fld>
            <a:endParaRPr kumimoji="1" lang="ja-JP" altLang="en-US" dirty="0"/>
          </a:p>
        </p:txBody>
      </p:sp>
    </p:spTree>
    <p:extLst>
      <p:ext uri="{BB962C8B-B14F-4D97-AF65-F5344CB8AC3E}">
        <p14:creationId xmlns:p14="http://schemas.microsoft.com/office/powerpoint/2010/main" val="2113469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5651D58-A7CE-4842-9E83-42448E6A2F6F}" type="datetime1">
              <a:rPr kumimoji="1" lang="ja-JP" altLang="en-US" smtClean="0"/>
              <a:t>2021/8/5</a:t>
            </a:fld>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kumimoji="1" lang="zh-TW" altLang="en-US"/>
              <a:t>飲食</a:t>
            </a:r>
            <a:r>
              <a:rPr kumimoji="1" lang="en-US" altLang="zh-TW"/>
              <a:t>HACCP2020</a:t>
            </a:r>
            <a:r>
              <a:rPr kumimoji="1" lang="zh-TW" altLang="en-US"/>
              <a:t>広田鉄磨</a:t>
            </a:r>
            <a:endParaRPr kumimoji="1" lang="ja-JP" altLang="en-US"/>
          </a:p>
        </p:txBody>
      </p:sp>
      <p:sp>
        <p:nvSpPr>
          <p:cNvPr id="6" name="Slide Number Placeholder 5"/>
          <p:cNvSpPr>
            <a:spLocks noGrp="1"/>
          </p:cNvSpPr>
          <p:nvPr>
            <p:ph type="sldNum" sz="quarter" idx="12"/>
          </p:nvPr>
        </p:nvSpPr>
        <p:spPr/>
        <p:txBody>
          <a:bodyPr/>
          <a:lstStyle/>
          <a:p>
            <a:fld id="{EDEB1CE3-1C5F-41CD-BB8F-3FC54467DBCF}" type="slidenum">
              <a:rPr kumimoji="1" lang="ja-JP" altLang="en-US" smtClean="0"/>
              <a:t>‹#›</a:t>
            </a:fld>
            <a:endParaRPr kumimoji="1" lang="ja-JP" altLang="en-US"/>
          </a:p>
        </p:txBody>
      </p:sp>
    </p:spTree>
    <p:extLst>
      <p:ext uri="{BB962C8B-B14F-4D97-AF65-F5344CB8AC3E}">
        <p14:creationId xmlns:p14="http://schemas.microsoft.com/office/powerpoint/2010/main" val="1151245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9C4E71D-4DDA-4092-B808-C7A1FCF3F7A3}" type="datetime1">
              <a:rPr kumimoji="1" lang="ja-JP" altLang="en-US" smtClean="0"/>
              <a:t>2021/8/5</a:t>
            </a:fld>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kumimoji="1" lang="zh-TW" altLang="en-US"/>
              <a:t>飲食</a:t>
            </a:r>
            <a:r>
              <a:rPr kumimoji="1" lang="en-US" altLang="zh-TW"/>
              <a:t>HACCP2020</a:t>
            </a:r>
            <a:r>
              <a:rPr kumimoji="1" lang="zh-TW" altLang="en-US"/>
              <a:t>広田鉄磨</a:t>
            </a:r>
            <a:endParaRPr kumimoji="1" lang="ja-JP" altLang="en-US"/>
          </a:p>
        </p:txBody>
      </p:sp>
      <p:sp>
        <p:nvSpPr>
          <p:cNvPr id="6" name="Slide Number Placeholder 5"/>
          <p:cNvSpPr>
            <a:spLocks noGrp="1"/>
          </p:cNvSpPr>
          <p:nvPr>
            <p:ph type="sldNum" sz="quarter" idx="12"/>
          </p:nvPr>
        </p:nvSpPr>
        <p:spPr/>
        <p:txBody>
          <a:bodyPr/>
          <a:lstStyle/>
          <a:p>
            <a:fld id="{EDEB1CE3-1C5F-41CD-BB8F-3FC54467DBCF}" type="slidenum">
              <a:rPr kumimoji="1" lang="ja-JP" altLang="en-US" smtClean="0"/>
              <a:t>‹#›</a:t>
            </a:fld>
            <a:endParaRPr kumimoji="1" lang="ja-JP" altLang="en-US"/>
          </a:p>
        </p:txBody>
      </p:sp>
    </p:spTree>
    <p:extLst>
      <p:ext uri="{BB962C8B-B14F-4D97-AF65-F5344CB8AC3E}">
        <p14:creationId xmlns:p14="http://schemas.microsoft.com/office/powerpoint/2010/main" val="375974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0CF188F-19DF-4D76-ABBD-FE91BB550E13}" type="datetime1">
              <a:rPr kumimoji="1" lang="ja-JP" altLang="en-US" smtClean="0"/>
              <a:t>2021/8/5</a:t>
            </a:fld>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kumimoji="1" lang="zh-TW" altLang="en-US"/>
              <a:t>飲食</a:t>
            </a:r>
            <a:r>
              <a:rPr kumimoji="1" lang="en-US" altLang="zh-TW"/>
              <a:t>HACCP2020</a:t>
            </a:r>
            <a:r>
              <a:rPr kumimoji="1" lang="zh-TW" altLang="en-US"/>
              <a:t>広田鉄磨</a:t>
            </a:r>
            <a:endParaRPr kumimoji="1" lang="ja-JP" altLang="en-US"/>
          </a:p>
        </p:txBody>
      </p:sp>
      <p:sp>
        <p:nvSpPr>
          <p:cNvPr id="6" name="Slide Number Placeholder 5"/>
          <p:cNvSpPr>
            <a:spLocks noGrp="1"/>
          </p:cNvSpPr>
          <p:nvPr>
            <p:ph type="sldNum" sz="quarter" idx="12"/>
          </p:nvPr>
        </p:nvSpPr>
        <p:spPr/>
        <p:txBody>
          <a:bodyPr/>
          <a:lstStyle/>
          <a:p>
            <a:fld id="{EDEB1CE3-1C5F-41CD-BB8F-3FC54467DBCF}" type="slidenum">
              <a:rPr kumimoji="1" lang="ja-JP" altLang="en-US" smtClean="0"/>
              <a:t>‹#›</a:t>
            </a:fld>
            <a:endParaRPr kumimoji="1" lang="ja-JP" altLang="en-US"/>
          </a:p>
        </p:txBody>
      </p:sp>
    </p:spTree>
    <p:extLst>
      <p:ext uri="{BB962C8B-B14F-4D97-AF65-F5344CB8AC3E}">
        <p14:creationId xmlns:p14="http://schemas.microsoft.com/office/powerpoint/2010/main" val="2906103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2F0ECE1-5712-4BF9-B95B-9D2C09734B87}" type="datetime1">
              <a:rPr kumimoji="1" lang="ja-JP" altLang="en-US" smtClean="0"/>
              <a:t>2021/8/5</a:t>
            </a:fld>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kumimoji="1" lang="zh-TW" altLang="en-US"/>
              <a:t>飲食</a:t>
            </a:r>
            <a:r>
              <a:rPr kumimoji="1" lang="en-US" altLang="zh-TW"/>
              <a:t>HACCP2020</a:t>
            </a:r>
            <a:r>
              <a:rPr kumimoji="1" lang="zh-TW" altLang="en-US"/>
              <a:t>広田鉄磨</a:t>
            </a:r>
            <a:endParaRPr kumimoji="1" lang="ja-JP" altLang="en-US"/>
          </a:p>
        </p:txBody>
      </p:sp>
      <p:sp>
        <p:nvSpPr>
          <p:cNvPr id="6" name="Slide Number Placeholder 5"/>
          <p:cNvSpPr>
            <a:spLocks noGrp="1"/>
          </p:cNvSpPr>
          <p:nvPr>
            <p:ph type="sldNum" sz="quarter" idx="12"/>
          </p:nvPr>
        </p:nvSpPr>
        <p:spPr/>
        <p:txBody>
          <a:bodyPr/>
          <a:lstStyle/>
          <a:p>
            <a:fld id="{EDEB1CE3-1C5F-41CD-BB8F-3FC54467DBCF}" type="slidenum">
              <a:rPr kumimoji="1" lang="ja-JP" altLang="en-US" smtClean="0"/>
              <a:t>‹#›</a:t>
            </a:fld>
            <a:endParaRPr kumimoji="1" lang="ja-JP" altLang="en-US"/>
          </a:p>
        </p:txBody>
      </p:sp>
    </p:spTree>
    <p:extLst>
      <p:ext uri="{BB962C8B-B14F-4D97-AF65-F5344CB8AC3E}">
        <p14:creationId xmlns:p14="http://schemas.microsoft.com/office/powerpoint/2010/main" val="2805126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D50AAAB-DBE7-46E7-B2DB-F485A80B1324}" type="datetime1">
              <a:rPr kumimoji="1" lang="ja-JP" altLang="en-US" smtClean="0"/>
              <a:t>2021/8/5</a:t>
            </a:fld>
            <a:endParaRPr kumimoji="1" lang="ja-JP"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kumimoji="1" lang="zh-TW" altLang="en-US"/>
              <a:t>飲食</a:t>
            </a:r>
            <a:r>
              <a:rPr kumimoji="1" lang="en-US" altLang="zh-TW"/>
              <a:t>HACCP2020</a:t>
            </a:r>
            <a:r>
              <a:rPr kumimoji="1" lang="zh-TW" altLang="en-US"/>
              <a:t>広田鉄磨</a:t>
            </a:r>
            <a:endParaRPr kumimoji="1" lang="ja-JP" altLang="en-US"/>
          </a:p>
        </p:txBody>
      </p:sp>
      <p:sp>
        <p:nvSpPr>
          <p:cNvPr id="7" name="Slide Number Placeholder 6"/>
          <p:cNvSpPr>
            <a:spLocks noGrp="1"/>
          </p:cNvSpPr>
          <p:nvPr>
            <p:ph type="sldNum" sz="quarter" idx="12"/>
          </p:nvPr>
        </p:nvSpPr>
        <p:spPr/>
        <p:txBody>
          <a:bodyPr/>
          <a:lstStyle/>
          <a:p>
            <a:fld id="{EDEB1CE3-1C5F-41CD-BB8F-3FC54467DBCF}" type="slidenum">
              <a:rPr kumimoji="1" lang="ja-JP" altLang="en-US" smtClean="0"/>
              <a:t>‹#›</a:t>
            </a:fld>
            <a:endParaRPr kumimoji="1" lang="ja-JP" altLang="en-US"/>
          </a:p>
        </p:txBody>
      </p:sp>
    </p:spTree>
    <p:extLst>
      <p:ext uri="{BB962C8B-B14F-4D97-AF65-F5344CB8AC3E}">
        <p14:creationId xmlns:p14="http://schemas.microsoft.com/office/powerpoint/2010/main" val="3463577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19F74E8-1A25-4356-9A4C-0C3B053D030A}" type="datetime1">
              <a:rPr kumimoji="1" lang="ja-JP" altLang="en-US" smtClean="0"/>
              <a:t>2021/8/5</a:t>
            </a:fld>
            <a:endParaRPr kumimoji="1" lang="ja-JP" alt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r>
              <a:rPr kumimoji="1" lang="zh-TW" altLang="en-US"/>
              <a:t>飲食</a:t>
            </a:r>
            <a:r>
              <a:rPr kumimoji="1" lang="en-US" altLang="zh-TW"/>
              <a:t>HACCP2020</a:t>
            </a:r>
            <a:r>
              <a:rPr kumimoji="1" lang="zh-TW" altLang="en-US"/>
              <a:t>広田鉄磨</a:t>
            </a:r>
            <a:endParaRPr kumimoji="1" lang="ja-JP" altLang="en-US"/>
          </a:p>
        </p:txBody>
      </p:sp>
      <p:sp>
        <p:nvSpPr>
          <p:cNvPr id="9" name="Slide Number Placeholder 8"/>
          <p:cNvSpPr>
            <a:spLocks noGrp="1"/>
          </p:cNvSpPr>
          <p:nvPr>
            <p:ph type="sldNum" sz="quarter" idx="12"/>
          </p:nvPr>
        </p:nvSpPr>
        <p:spPr/>
        <p:txBody>
          <a:bodyPr/>
          <a:lstStyle/>
          <a:p>
            <a:fld id="{EDEB1CE3-1C5F-41CD-BB8F-3FC54467DBCF}" type="slidenum">
              <a:rPr kumimoji="1" lang="ja-JP" altLang="en-US" smtClean="0"/>
              <a:t>‹#›</a:t>
            </a:fld>
            <a:endParaRPr kumimoji="1" lang="ja-JP" altLang="en-US"/>
          </a:p>
        </p:txBody>
      </p:sp>
    </p:spTree>
    <p:extLst>
      <p:ext uri="{BB962C8B-B14F-4D97-AF65-F5344CB8AC3E}">
        <p14:creationId xmlns:p14="http://schemas.microsoft.com/office/powerpoint/2010/main" val="3408762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4678F42-BEAD-4CA2-948F-CCFCEB517CCF}" type="datetime1">
              <a:rPr kumimoji="1" lang="ja-JP" altLang="en-US" smtClean="0"/>
              <a:t>2021/8/5</a:t>
            </a:fld>
            <a:endParaRPr kumimoji="1" lang="ja-JP" alt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kumimoji="1" lang="zh-TW" altLang="en-US"/>
              <a:t>飲食</a:t>
            </a:r>
            <a:r>
              <a:rPr kumimoji="1" lang="en-US" altLang="zh-TW"/>
              <a:t>HACCP2020</a:t>
            </a:r>
            <a:r>
              <a:rPr kumimoji="1" lang="zh-TW" altLang="en-US"/>
              <a:t>広田鉄磨</a:t>
            </a:r>
            <a:endParaRPr kumimoji="1" lang="ja-JP" altLang="en-US"/>
          </a:p>
        </p:txBody>
      </p:sp>
      <p:sp>
        <p:nvSpPr>
          <p:cNvPr id="5" name="Slide Number Placeholder 4"/>
          <p:cNvSpPr>
            <a:spLocks noGrp="1"/>
          </p:cNvSpPr>
          <p:nvPr>
            <p:ph type="sldNum" sz="quarter" idx="12"/>
          </p:nvPr>
        </p:nvSpPr>
        <p:spPr/>
        <p:txBody>
          <a:bodyPr/>
          <a:lstStyle/>
          <a:p>
            <a:fld id="{EDEB1CE3-1C5F-41CD-BB8F-3FC54467DBCF}" type="slidenum">
              <a:rPr kumimoji="1" lang="ja-JP" altLang="en-US" smtClean="0"/>
              <a:t>‹#›</a:t>
            </a:fld>
            <a:endParaRPr kumimoji="1" lang="ja-JP" altLang="en-US"/>
          </a:p>
        </p:txBody>
      </p:sp>
    </p:spTree>
    <p:extLst>
      <p:ext uri="{BB962C8B-B14F-4D97-AF65-F5344CB8AC3E}">
        <p14:creationId xmlns:p14="http://schemas.microsoft.com/office/powerpoint/2010/main" val="4054095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95B2C-D189-4E19-B05F-9DDA42265229}" type="datetime1">
              <a:rPr kumimoji="1" lang="ja-JP" altLang="en-US" smtClean="0"/>
              <a:t>2021/8/5</a:t>
            </a:fld>
            <a:endParaRPr kumimoji="1" lang="ja-JP" altLang="en-US"/>
          </a:p>
        </p:txBody>
      </p:sp>
      <p:sp>
        <p:nvSpPr>
          <p:cNvPr id="4" name="Slide Number Placeholder 3"/>
          <p:cNvSpPr>
            <a:spLocks noGrp="1"/>
          </p:cNvSpPr>
          <p:nvPr>
            <p:ph type="sldNum" sz="quarter" idx="12"/>
          </p:nvPr>
        </p:nvSpPr>
        <p:spPr/>
        <p:txBody>
          <a:bodyPr/>
          <a:lstStyle/>
          <a:p>
            <a:fld id="{EDEB1CE3-1C5F-41CD-BB8F-3FC54467DBCF}" type="slidenum">
              <a:rPr kumimoji="1" lang="ja-JP" altLang="en-US" smtClean="0"/>
              <a:t>‹#›</a:t>
            </a:fld>
            <a:endParaRPr kumimoji="1" lang="ja-JP" altLang="en-US"/>
          </a:p>
        </p:txBody>
      </p:sp>
    </p:spTree>
    <p:extLst>
      <p:ext uri="{BB962C8B-B14F-4D97-AF65-F5344CB8AC3E}">
        <p14:creationId xmlns:p14="http://schemas.microsoft.com/office/powerpoint/2010/main" val="350251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D118E1E-E7E5-489B-8E6C-63555D3251C4}" type="datetime1">
              <a:rPr kumimoji="1" lang="ja-JP" altLang="en-US" smtClean="0"/>
              <a:t>2021/8/5</a:t>
            </a:fld>
            <a:endParaRPr kumimoji="1" lang="ja-JP"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kumimoji="1" lang="zh-TW" altLang="en-US"/>
              <a:t>飲食</a:t>
            </a:r>
            <a:r>
              <a:rPr kumimoji="1" lang="en-US" altLang="zh-TW"/>
              <a:t>HACCP2020</a:t>
            </a:r>
            <a:r>
              <a:rPr kumimoji="1" lang="zh-TW" altLang="en-US"/>
              <a:t>広田鉄磨</a:t>
            </a:r>
            <a:endParaRPr kumimoji="1" lang="ja-JP" altLang="en-US"/>
          </a:p>
        </p:txBody>
      </p:sp>
      <p:sp>
        <p:nvSpPr>
          <p:cNvPr id="7" name="Slide Number Placeholder 6"/>
          <p:cNvSpPr>
            <a:spLocks noGrp="1"/>
          </p:cNvSpPr>
          <p:nvPr>
            <p:ph type="sldNum" sz="quarter" idx="12"/>
          </p:nvPr>
        </p:nvSpPr>
        <p:spPr/>
        <p:txBody>
          <a:bodyPr/>
          <a:lstStyle/>
          <a:p>
            <a:fld id="{EDEB1CE3-1C5F-41CD-BB8F-3FC54467DBCF}" type="slidenum">
              <a:rPr kumimoji="1" lang="ja-JP" altLang="en-US" smtClean="0"/>
              <a:t>‹#›</a:t>
            </a:fld>
            <a:endParaRPr kumimoji="1" lang="ja-JP" altLang="en-US"/>
          </a:p>
        </p:txBody>
      </p:sp>
    </p:spTree>
    <p:extLst>
      <p:ext uri="{BB962C8B-B14F-4D97-AF65-F5344CB8AC3E}">
        <p14:creationId xmlns:p14="http://schemas.microsoft.com/office/powerpoint/2010/main" val="2074331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B2F656C-BB89-4244-915A-462CC3A30510}" type="datetime1">
              <a:rPr kumimoji="1" lang="ja-JP" altLang="en-US" smtClean="0"/>
              <a:t>2021/8/5</a:t>
            </a:fld>
            <a:endParaRPr kumimoji="1" lang="ja-JP"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kumimoji="1" lang="zh-TW" altLang="en-US"/>
              <a:t>飲食</a:t>
            </a:r>
            <a:r>
              <a:rPr kumimoji="1" lang="en-US" altLang="zh-TW"/>
              <a:t>HACCP2020</a:t>
            </a:r>
            <a:r>
              <a:rPr kumimoji="1" lang="zh-TW" altLang="en-US"/>
              <a:t>広田鉄磨</a:t>
            </a:r>
            <a:endParaRPr kumimoji="1" lang="ja-JP" altLang="en-US"/>
          </a:p>
        </p:txBody>
      </p:sp>
      <p:sp>
        <p:nvSpPr>
          <p:cNvPr id="7" name="Slide Number Placeholder 6"/>
          <p:cNvSpPr>
            <a:spLocks noGrp="1"/>
          </p:cNvSpPr>
          <p:nvPr>
            <p:ph type="sldNum" sz="quarter" idx="12"/>
          </p:nvPr>
        </p:nvSpPr>
        <p:spPr/>
        <p:txBody>
          <a:bodyPr/>
          <a:lstStyle/>
          <a:p>
            <a:fld id="{EDEB1CE3-1C5F-41CD-BB8F-3FC54467DBCF}" type="slidenum">
              <a:rPr kumimoji="1" lang="ja-JP" altLang="en-US" smtClean="0"/>
              <a:t>‹#›</a:t>
            </a:fld>
            <a:endParaRPr kumimoji="1" lang="ja-JP" altLang="en-US"/>
          </a:p>
        </p:txBody>
      </p:sp>
    </p:spTree>
    <p:extLst>
      <p:ext uri="{BB962C8B-B14F-4D97-AF65-F5344CB8AC3E}">
        <p14:creationId xmlns:p14="http://schemas.microsoft.com/office/powerpoint/2010/main" val="809982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A15B48-1A00-4A17-BC18-06CDA3308A26}" type="datetime1">
              <a:rPr kumimoji="1" lang="ja-JP" altLang="en-US" smtClean="0"/>
              <a:t>2021/8/5</a:t>
            </a:fld>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4400">
                <a:solidFill>
                  <a:schemeClr val="tx1"/>
                </a:solidFill>
              </a:defRPr>
            </a:lvl1pPr>
          </a:lstStyle>
          <a:p>
            <a:fld id="{EDEB1CE3-1C5F-41CD-BB8F-3FC54467DBCF}" type="slidenum">
              <a:rPr kumimoji="1" lang="ja-JP" altLang="en-US" smtClean="0"/>
              <a:pPr/>
              <a:t>‹#›</a:t>
            </a:fld>
            <a:endParaRPr kumimoji="1" lang="ja-JP" altLang="en-US" dirty="0"/>
          </a:p>
        </p:txBody>
      </p:sp>
    </p:spTree>
    <p:extLst>
      <p:ext uri="{BB962C8B-B14F-4D97-AF65-F5344CB8AC3E}">
        <p14:creationId xmlns:p14="http://schemas.microsoft.com/office/powerpoint/2010/main" val="640843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www.youtube.com/watch?v=prw-olhOAyI" TargetMode="Externa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www.youtube.com/watch?v=51Z4Yk9jxfg" TargetMode="Externa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12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www.youtube.com/watch?v=msG6iykusRA"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www.youtube.com/watch?v=NaEdimrzsDQ&amp;t=14s"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13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s://www.youtube.com/watch?v=1m6h59wI_yI"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s://www.youtube.com/watch?v=1m6h59wI_yI" TargetMode="Externa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s://www.youtube.com/watch?v=H-egR_z1L4c" TargetMode="Externa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hyperlink" Target="https://corona.go.jp/prevention/pdf/guideline.pdf%EF%BC%89" TargetMode="External"/><Relationship Id="rId2" Type="http://schemas.openxmlformats.org/officeDocument/2006/relationships/hyperlink" Target="http://www.pref.osaka.lg.jp/attach/38579/00000000/1-restaurant.pdf%EF%BC%89%E3%81%AF%E3%80%81" TargetMode="Externa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7.xml"/><Relationship Id="rId4" Type="http://schemas.openxmlformats.org/officeDocument/2006/relationships/image" Target="../media/image192.jpeg"/></Relationships>
</file>

<file path=ppt/slides/_rels/slide20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hyperlink" Target="https://chemeng.web.fc2.com/ce/termvel_js.html" TargetMode="Externa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hyperlink" Target="https://chemeng.web.fc2.com/ce/termvel_js.html" TargetMode="External"/><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hyperlink" Target="https://chemeng.web.fc2.com/ce/termvel_js.html" TargetMode="External"/><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hyperlink" Target="https://www.google.co.jp/url?sa=i&amp;rct=j&amp;q=&amp;esrc=s&amp;source=images&amp;cd=&amp;cad=rja&amp;uact=8&amp;ved=2ahUKEwjg7sG5zcneAhUJgLwKHfRcBpIQjRx6BAgBEAU&amp;url=https://ameblo.jp/chu008/entry-12207148985.html&amp;psig=AOvVaw2xKpvXg_MsqKv9wcbw8oeF&amp;ust=1541931710529544" TargetMode="Externa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8" Type="http://schemas.openxmlformats.org/officeDocument/2006/relationships/hyperlink" Target="https://en.wikipedia.org/wiki/Particulates" TargetMode="External"/><Relationship Id="rId13" Type="http://schemas.openxmlformats.org/officeDocument/2006/relationships/hyperlink" Target="https://en.wikipedia.org/wiki/Pressure_drop" TargetMode="External"/><Relationship Id="rId18" Type="http://schemas.openxmlformats.org/officeDocument/2006/relationships/hyperlink" Target="https://en.wikipedia.org/wiki/N95_mask#cite_note-VOADeliver-5" TargetMode="External"/><Relationship Id="rId3" Type="http://schemas.openxmlformats.org/officeDocument/2006/relationships/hyperlink" Target="https://en.wikipedia.org/wiki/NIOSH_air_filtration_rating" TargetMode="External"/><Relationship Id="rId21" Type="http://schemas.openxmlformats.org/officeDocument/2006/relationships/image" Target="../media/image201.jpg"/><Relationship Id="rId7" Type="http://schemas.openxmlformats.org/officeDocument/2006/relationships/hyperlink" Target="https://en.wikipedia.org/wiki/Mechanical_filter_respirator" TargetMode="External"/><Relationship Id="rId12" Type="http://schemas.openxmlformats.org/officeDocument/2006/relationships/hyperlink" Target="https://en.wikipedia.org/wiki/FFP_mask" TargetMode="External"/><Relationship Id="rId17" Type="http://schemas.openxmlformats.org/officeDocument/2006/relationships/hyperlink" Target="https://en.wikipedia.org/wiki/Nonwoven_polypropylene" TargetMode="External"/><Relationship Id="rId2" Type="http://schemas.openxmlformats.org/officeDocument/2006/relationships/hyperlink" Target="https://en.wikipedia.org/wiki/Respirator" TargetMode="External"/><Relationship Id="rId16" Type="http://schemas.openxmlformats.org/officeDocument/2006/relationships/hyperlink" Target="https://en.wikipedia.org/wiki/Synthetic_polymer" TargetMode="External"/><Relationship Id="rId20" Type="http://schemas.openxmlformats.org/officeDocument/2006/relationships/hyperlink" Target="https://en.wikipedia.org/wiki/N95_mask#cite_note-6" TargetMode="External"/><Relationship Id="rId1" Type="http://schemas.openxmlformats.org/officeDocument/2006/relationships/slideLayout" Target="../slideLayouts/slideLayout7.xml"/><Relationship Id="rId6" Type="http://schemas.openxmlformats.org/officeDocument/2006/relationships/hyperlink" Target="https://en.wikipedia.org/wiki/N95_mask#cite_note-1" TargetMode="External"/><Relationship Id="rId11" Type="http://schemas.openxmlformats.org/officeDocument/2006/relationships/hyperlink" Target="https://en.wikipedia.org/wiki/N95_mask#cite_note-2" TargetMode="External"/><Relationship Id="rId5" Type="http://schemas.openxmlformats.org/officeDocument/2006/relationships/hyperlink" Target="https://en.wikipedia.org/wiki/Oil" TargetMode="External"/><Relationship Id="rId15" Type="http://schemas.openxmlformats.org/officeDocument/2006/relationships/hyperlink" Target="https://en.wikipedia.org/wiki/N95_mask#cite_note-:1-4" TargetMode="External"/><Relationship Id="rId10" Type="http://schemas.openxmlformats.org/officeDocument/2006/relationships/hyperlink" Target="https://en.wikipedia.org/wiki/Vapor" TargetMode="External"/><Relationship Id="rId19" Type="http://schemas.openxmlformats.org/officeDocument/2006/relationships/hyperlink" Target="https://en.wikipedia.org/wiki/Melt_blowing" TargetMode="External"/><Relationship Id="rId4" Type="http://schemas.openxmlformats.org/officeDocument/2006/relationships/hyperlink" Target="https://en.wikipedia.org/wiki/Airborne_particles" TargetMode="External"/><Relationship Id="rId9" Type="http://schemas.openxmlformats.org/officeDocument/2006/relationships/hyperlink" Target="https://en.wikipedia.org/wiki/Gas" TargetMode="External"/><Relationship Id="rId14" Type="http://schemas.openxmlformats.org/officeDocument/2006/relationships/hyperlink" Target="https://en.wikipedia.org/wiki/N95_mask#cite_note-3" TargetMode="External"/><Relationship Id="rId22" Type="http://schemas.openxmlformats.org/officeDocument/2006/relationships/image" Target="../media/image197.jpg"/></Relationships>
</file>

<file path=ppt/slides/_rels/slide21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7.xml"/><Relationship Id="rId4" Type="http://schemas.openxmlformats.org/officeDocument/2006/relationships/image" Target="../media/image204.jpg"/></Relationships>
</file>

<file path=ppt/slides/_rels/slide218.xml.rels><?xml version="1.0" encoding="UTF-8" standalone="yes"?>
<Relationships xmlns="http://schemas.openxmlformats.org/package/2006/relationships"><Relationship Id="rId3" Type="http://schemas.openxmlformats.org/officeDocument/2006/relationships/hyperlink" Target="https://www.ncbi.nlm.nih.gov/pmc/articles/PMC6756464/#R27" TargetMode="External"/><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20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hyperlink" Target="https://www.yomiuri.co.jp/media/2020/10/20201023-OYT1I50021-1.jpg" TargetMode="Externa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hyperlink" Target="https://www.yomiuri.co.jp/feature/titlelist/%E6%96%B0%E5%9E%8B%E3%82%B3%E3%83%AD%E3%83%8A/" TargetMode="Externa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213.gif"/><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image" Target="../media/image214.jpg"/><Relationship Id="rId1" Type="http://schemas.openxmlformats.org/officeDocument/2006/relationships/slideLayout" Target="../slideLayouts/slideLayout7.xml"/><Relationship Id="rId4" Type="http://schemas.openxmlformats.org/officeDocument/2006/relationships/image" Target="../media/image216.jp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hyperlink" Target="https://www.jaast.jp/new/about_aerosol.html" TargetMode="Externa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hyperlink" Target="https://news.yahoo.co.jp/articles/e91128708bfe7e7080f2865211db5741b38cc7f7/images/000" TargetMode="External"/><Relationship Id="rId1" Type="http://schemas.openxmlformats.org/officeDocument/2006/relationships/slideLayout" Target="../slideLayouts/slideLayout7.xml"/><Relationship Id="rId5" Type="http://schemas.openxmlformats.org/officeDocument/2006/relationships/image" Target="../media/image224.jpeg"/><Relationship Id="rId4" Type="http://schemas.openxmlformats.org/officeDocument/2006/relationships/hyperlink" Target="https://news.yahoo.co.jp/articles/e91128708bfe7e7080f2865211db5741b38cc7f7/images/001" TargetMode="External"/></Relationships>
</file>

<file path=ppt/slides/_rels/slide246.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hyperlink" Target="https://www.youtube.com/watch?v=u5naf_15XpQ&amp;t=190s" TargetMode="Externa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237.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zq8WiB1qjCk"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hyperlink" Target="https://www.city.osaka.lg.jp/kenko/page/0000428429.html"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youtube.com/watch?v=6vYwVPQ77J4" TargetMode="Externa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youtube.com/watch?v=SK6GTy1ougQ" TargetMode="Externa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www.youtube.com/watch?v=SQvsJNQ_sPw"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youtube.com/watch?v=YRPFfXshJcw" TargetMode="Externa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twitter.com/intent/tweet?text=%E9%B9%BF%E5%85%90%E5%B3%B6%E7%9C%8C%E5%86%85%E3%81%A7%E9%A3%9F%E4%B8%AD%E6%AF%92%E7%9B%B8%E6%AC%A1%E3%81%90(MBC%E5%8D%97%E6%97%A5%E6%9C%AC%E6%94%BE%E9%80%81)%0A%23Yahoo%E3%83%8B%E3%83%A5%E3%83%BC%E3%82%B9%0Ahttps%3A%2F%2Fnews.yahoo.co.jp%2Farticles%2Ff83c10b033bf9b0964681c1fd9ce68d182906219" TargetMode="Externa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hyperlink" Target="http://www.mbc.co.jp/new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7328EA-DBD3-497F-AF1C-EC3E70689986}"/>
              </a:ext>
            </a:extLst>
          </p:cNvPr>
          <p:cNvSpPr>
            <a:spLocks noGrp="1"/>
          </p:cNvSpPr>
          <p:nvPr>
            <p:ph type="ctrTitle"/>
          </p:nvPr>
        </p:nvSpPr>
        <p:spPr>
          <a:xfrm>
            <a:off x="0" y="1202636"/>
            <a:ext cx="9236765" cy="2226364"/>
          </a:xfrm>
        </p:spPr>
        <p:txBody>
          <a:bodyPr/>
          <a:lstStyle/>
          <a:p>
            <a:r>
              <a:rPr kumimoji="1" lang="ja-JP" altLang="en-US" b="1" dirty="0">
                <a:latin typeface="+mn-ea"/>
                <a:ea typeface="+mn-ea"/>
              </a:rPr>
              <a:t>何でもこいの飲食　　（</a:t>
            </a:r>
            <a:r>
              <a:rPr kumimoji="1" lang="en-US" altLang="ja-JP" b="1" dirty="0">
                <a:latin typeface="+mn-ea"/>
                <a:ea typeface="+mn-ea"/>
              </a:rPr>
              <a:t>RTE)</a:t>
            </a:r>
            <a:r>
              <a:rPr kumimoji="1" lang="ja-JP" altLang="en-US" b="1" dirty="0">
                <a:latin typeface="+mn-ea"/>
                <a:ea typeface="+mn-ea"/>
              </a:rPr>
              <a:t>ＨＡＣＣＰ　</a:t>
            </a:r>
          </a:p>
        </p:txBody>
      </p:sp>
      <p:sp>
        <p:nvSpPr>
          <p:cNvPr id="3" name="字幕 2">
            <a:extLst>
              <a:ext uri="{FF2B5EF4-FFF2-40B4-BE49-F238E27FC236}">
                <a16:creationId xmlns:a16="http://schemas.microsoft.com/office/drawing/2014/main" id="{2EE74A12-1543-4BD3-AB36-B1AC41F5E2BA}"/>
              </a:ext>
            </a:extLst>
          </p:cNvPr>
          <p:cNvSpPr>
            <a:spLocks noGrp="1"/>
          </p:cNvSpPr>
          <p:nvPr>
            <p:ph type="subTitle" idx="1"/>
          </p:nvPr>
        </p:nvSpPr>
        <p:spPr>
          <a:xfrm>
            <a:off x="1275522" y="4794733"/>
            <a:ext cx="6858000" cy="1655762"/>
          </a:xfrm>
        </p:spPr>
        <p:txBody>
          <a:bodyPr/>
          <a:lstStyle/>
          <a:p>
            <a:r>
              <a:rPr kumimoji="1" lang="ja-JP" altLang="en-US" b="1" dirty="0">
                <a:latin typeface="+mn-ea"/>
              </a:rPr>
              <a:t>（一社）食品品質プロフェッショナルズ</a:t>
            </a:r>
            <a:endParaRPr kumimoji="1" lang="en-US" altLang="ja-JP" b="1" dirty="0">
              <a:latin typeface="+mn-ea"/>
            </a:endParaRPr>
          </a:p>
          <a:p>
            <a:r>
              <a:rPr lang="ja-JP" altLang="en-US" b="1" dirty="0">
                <a:latin typeface="+mn-ea"/>
              </a:rPr>
              <a:t>広田　鉄磨</a:t>
            </a:r>
            <a:endParaRPr kumimoji="1" lang="en-US" altLang="ja-JP" b="1" dirty="0">
              <a:latin typeface="+mn-ea"/>
            </a:endParaRPr>
          </a:p>
        </p:txBody>
      </p:sp>
      <p:sp>
        <p:nvSpPr>
          <p:cNvPr id="5" name="スライド番号プレースホルダー 4">
            <a:extLst>
              <a:ext uri="{FF2B5EF4-FFF2-40B4-BE49-F238E27FC236}">
                <a16:creationId xmlns:a16="http://schemas.microsoft.com/office/drawing/2014/main" id="{1A40BFBB-8780-4B84-A5B7-F9258BB6BB0B}"/>
              </a:ext>
            </a:extLst>
          </p:cNvPr>
          <p:cNvSpPr>
            <a:spLocks noGrp="1"/>
          </p:cNvSpPr>
          <p:nvPr>
            <p:ph type="sldNum" sz="quarter" idx="12"/>
          </p:nvPr>
        </p:nvSpPr>
        <p:spPr/>
        <p:txBody>
          <a:bodyPr/>
          <a:lstStyle/>
          <a:p>
            <a:fld id="{EDEB1CE3-1C5F-41CD-BB8F-3FC54467DBCF}" type="slidenum">
              <a:rPr kumimoji="1" lang="ja-JP" altLang="en-US" smtClean="0"/>
              <a:t>1</a:t>
            </a:fld>
            <a:endParaRPr kumimoji="1" lang="ja-JP" altLang="en-US"/>
          </a:p>
        </p:txBody>
      </p:sp>
    </p:spTree>
    <p:extLst>
      <p:ext uri="{BB962C8B-B14F-4D97-AF65-F5344CB8AC3E}">
        <p14:creationId xmlns:p14="http://schemas.microsoft.com/office/powerpoint/2010/main" val="4066455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FE75DF8-23F1-4D41-ABC3-E974DFEFE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022"/>
            <a:ext cx="4572000" cy="3429000"/>
          </a:xfrm>
          <a:prstGeom prst="rect">
            <a:avLst/>
          </a:prstGeom>
        </p:spPr>
      </p:pic>
      <p:pic>
        <p:nvPicPr>
          <p:cNvPr id="5" name="図 4">
            <a:extLst>
              <a:ext uri="{FF2B5EF4-FFF2-40B4-BE49-F238E27FC236}">
                <a16:creationId xmlns:a16="http://schemas.microsoft.com/office/drawing/2014/main" id="{06311D40-DCE5-4B91-8E7B-25569DB9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051" y="1896995"/>
            <a:ext cx="6306160" cy="4459356"/>
          </a:xfrm>
          <a:prstGeom prst="rect">
            <a:avLst/>
          </a:prstGeom>
        </p:spPr>
      </p:pic>
      <p:sp>
        <p:nvSpPr>
          <p:cNvPr id="4" name="スライド番号プレースホルダー 3">
            <a:extLst>
              <a:ext uri="{FF2B5EF4-FFF2-40B4-BE49-F238E27FC236}">
                <a16:creationId xmlns:a16="http://schemas.microsoft.com/office/drawing/2014/main" id="{4C95B042-70C8-4E36-9E49-624E88CD269B}"/>
              </a:ext>
            </a:extLst>
          </p:cNvPr>
          <p:cNvSpPr>
            <a:spLocks noGrp="1"/>
          </p:cNvSpPr>
          <p:nvPr>
            <p:ph type="sldNum" sz="quarter" idx="12"/>
          </p:nvPr>
        </p:nvSpPr>
        <p:spPr/>
        <p:txBody>
          <a:bodyPr/>
          <a:lstStyle/>
          <a:p>
            <a:fld id="{EDEB1CE3-1C5F-41CD-BB8F-3FC54467DBCF}" type="slidenum">
              <a:rPr kumimoji="1" lang="ja-JP" altLang="en-US" smtClean="0"/>
              <a:t>10</a:t>
            </a:fld>
            <a:endParaRPr kumimoji="1" lang="ja-JP" altLang="en-US"/>
          </a:p>
        </p:txBody>
      </p:sp>
    </p:spTree>
    <p:extLst>
      <p:ext uri="{BB962C8B-B14F-4D97-AF65-F5344CB8AC3E}">
        <p14:creationId xmlns:p14="http://schemas.microsoft.com/office/powerpoint/2010/main" val="32141710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255898B-114A-4C3C-87AE-776A00917DBA}"/>
              </a:ext>
            </a:extLst>
          </p:cNvPr>
          <p:cNvSpPr>
            <a:spLocks noGrp="1"/>
          </p:cNvSpPr>
          <p:nvPr>
            <p:ph type="sldNum" sz="quarter" idx="12"/>
          </p:nvPr>
        </p:nvSpPr>
        <p:spPr/>
        <p:txBody>
          <a:bodyPr/>
          <a:lstStyle/>
          <a:p>
            <a:fld id="{EDEB1CE3-1C5F-41CD-BB8F-3FC54467DBCF}" type="slidenum">
              <a:rPr kumimoji="1" lang="ja-JP" altLang="en-US" smtClean="0"/>
              <a:t>100</a:t>
            </a:fld>
            <a:endParaRPr kumimoji="1" lang="ja-JP" altLang="en-US"/>
          </a:p>
        </p:txBody>
      </p:sp>
      <p:pic>
        <p:nvPicPr>
          <p:cNvPr id="4" name="図 3">
            <a:extLst>
              <a:ext uri="{FF2B5EF4-FFF2-40B4-BE49-F238E27FC236}">
                <a16:creationId xmlns:a16="http://schemas.microsoft.com/office/drawing/2014/main" id="{42298E4D-0A33-424B-B0AB-75B2721FDEE9}"/>
              </a:ext>
            </a:extLst>
          </p:cNvPr>
          <p:cNvPicPr>
            <a:picLocks noChangeAspect="1"/>
          </p:cNvPicPr>
          <p:nvPr/>
        </p:nvPicPr>
        <p:blipFill>
          <a:blip r:embed="rId2"/>
          <a:stretch>
            <a:fillRect/>
          </a:stretch>
        </p:blipFill>
        <p:spPr>
          <a:xfrm>
            <a:off x="1952625" y="490537"/>
            <a:ext cx="5238750" cy="5876925"/>
          </a:xfrm>
          <a:prstGeom prst="rect">
            <a:avLst/>
          </a:prstGeom>
        </p:spPr>
      </p:pic>
    </p:spTree>
    <p:extLst>
      <p:ext uri="{BB962C8B-B14F-4D97-AF65-F5344CB8AC3E}">
        <p14:creationId xmlns:p14="http://schemas.microsoft.com/office/powerpoint/2010/main" val="35323709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0131409-CE45-442F-8EC5-3A7B86266C0C}"/>
              </a:ext>
            </a:extLst>
          </p:cNvPr>
          <p:cNvSpPr>
            <a:spLocks noGrp="1"/>
          </p:cNvSpPr>
          <p:nvPr>
            <p:ph type="sldNum" sz="quarter" idx="12"/>
          </p:nvPr>
        </p:nvSpPr>
        <p:spPr/>
        <p:txBody>
          <a:bodyPr/>
          <a:lstStyle/>
          <a:p>
            <a:fld id="{EDEB1CE3-1C5F-41CD-BB8F-3FC54467DBCF}" type="slidenum">
              <a:rPr kumimoji="1" lang="ja-JP" altLang="en-US" smtClean="0"/>
              <a:t>101</a:t>
            </a:fld>
            <a:endParaRPr kumimoji="1" lang="ja-JP" altLang="en-US"/>
          </a:p>
        </p:txBody>
      </p:sp>
      <p:pic>
        <p:nvPicPr>
          <p:cNvPr id="4" name="図 3">
            <a:extLst>
              <a:ext uri="{FF2B5EF4-FFF2-40B4-BE49-F238E27FC236}">
                <a16:creationId xmlns:a16="http://schemas.microsoft.com/office/drawing/2014/main" id="{A65CA580-6D44-4F88-823A-456F68F7C52B}"/>
              </a:ext>
            </a:extLst>
          </p:cNvPr>
          <p:cNvPicPr>
            <a:picLocks noChangeAspect="1"/>
          </p:cNvPicPr>
          <p:nvPr/>
        </p:nvPicPr>
        <p:blipFill>
          <a:blip r:embed="rId2"/>
          <a:stretch>
            <a:fillRect/>
          </a:stretch>
        </p:blipFill>
        <p:spPr>
          <a:xfrm>
            <a:off x="166687" y="1042987"/>
            <a:ext cx="8810625" cy="4772025"/>
          </a:xfrm>
          <a:prstGeom prst="rect">
            <a:avLst/>
          </a:prstGeom>
        </p:spPr>
      </p:pic>
    </p:spTree>
    <p:extLst>
      <p:ext uri="{BB962C8B-B14F-4D97-AF65-F5344CB8AC3E}">
        <p14:creationId xmlns:p14="http://schemas.microsoft.com/office/powerpoint/2010/main" val="34237577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92F5872-7E79-4309-8615-4CEAD1EB83CF}"/>
              </a:ext>
            </a:extLst>
          </p:cNvPr>
          <p:cNvSpPr/>
          <p:nvPr/>
        </p:nvSpPr>
        <p:spPr>
          <a:xfrm>
            <a:off x="477078" y="598825"/>
            <a:ext cx="8468139" cy="5940088"/>
          </a:xfrm>
          <a:prstGeom prst="rect">
            <a:avLst/>
          </a:prstGeom>
        </p:spPr>
        <p:txBody>
          <a:bodyPr wrap="square">
            <a:spAutoFit/>
          </a:bodyPr>
          <a:lstStyle/>
          <a:p>
            <a:pPr algn="just">
              <a:spcAft>
                <a:spcPts val="0"/>
              </a:spcAft>
            </a:pPr>
            <a:r>
              <a:rPr lang="ja-JP" altLang="ja-JP" sz="2000" kern="100" dirty="0">
                <a:latin typeface="游ゴシック" panose="020B0400000000000000" pitchFamily="50" charset="-128"/>
                <a:ea typeface="游ゴシック" panose="020B0400000000000000" pitchFamily="50" charset="-128"/>
                <a:cs typeface="Times New Roman" panose="02020603050405020304" pitchFamily="18" charset="0"/>
              </a:rPr>
              <a:t>このテーマにつきましては　しかしながら　次のように　鳥刺しがよく食べられている宮崎県でのセミナーにおいても　事業者への啓もうは困難を極め、セミナーの後でも　受講した事業者からは　（手指の）「アルコール殺菌を強化したい」とか、（かえってカンピロバクタ―が生残するのを助けかねない、冷蔵庫の）「温度管理をしっかりしていきたい」　などのコメントが出る始末で　</a:t>
            </a:r>
            <a:r>
              <a:rPr lang="ja-JP" altLang="ja-JP" sz="2800" kern="100" dirty="0">
                <a:highlight>
                  <a:srgbClr val="FF7C80"/>
                </a:highlight>
                <a:latin typeface="游ゴシック" panose="020B0400000000000000" pitchFamily="50" charset="-128"/>
                <a:ea typeface="游ゴシック" panose="020B0400000000000000" pitchFamily="50" charset="-128"/>
                <a:cs typeface="Times New Roman" panose="02020603050405020304" pitchFamily="18" charset="0"/>
              </a:rPr>
              <a:t>鳥刺しを提供したいという意識を強く持つと　カンピロバクターのリスクを過少評価するバイアスがかかり　効果がない対策であっても　それを実施し　何らかの努力している姿勢を示すことで　鳥刺し提供を正当化する方向へといざなっていくもののようです。このように　自分は何とかして鳥刺し提供を正当化したいとおもっている人間であることを客観的に見つめなおし　マネジメントレビューにおいてはきびしめの評価をするように自らを叱咤しなければなりません。</a:t>
            </a:r>
          </a:p>
        </p:txBody>
      </p:sp>
      <p:sp>
        <p:nvSpPr>
          <p:cNvPr id="4" name="スライド番号プレースホルダー 3">
            <a:extLst>
              <a:ext uri="{FF2B5EF4-FFF2-40B4-BE49-F238E27FC236}">
                <a16:creationId xmlns:a16="http://schemas.microsoft.com/office/drawing/2014/main" id="{D5C7DAB8-DC0D-4FB8-BBFF-E744BF31736F}"/>
              </a:ext>
            </a:extLst>
          </p:cNvPr>
          <p:cNvSpPr>
            <a:spLocks noGrp="1"/>
          </p:cNvSpPr>
          <p:nvPr>
            <p:ph type="sldNum" sz="quarter" idx="12"/>
          </p:nvPr>
        </p:nvSpPr>
        <p:spPr/>
        <p:txBody>
          <a:bodyPr/>
          <a:lstStyle/>
          <a:p>
            <a:fld id="{EDEB1CE3-1C5F-41CD-BB8F-3FC54467DBCF}" type="slidenum">
              <a:rPr kumimoji="1" lang="ja-JP" altLang="en-US" smtClean="0"/>
              <a:t>102</a:t>
            </a:fld>
            <a:endParaRPr kumimoji="1" lang="ja-JP" altLang="en-US"/>
          </a:p>
        </p:txBody>
      </p:sp>
    </p:spTree>
    <p:extLst>
      <p:ext uri="{BB962C8B-B14F-4D97-AF65-F5344CB8AC3E}">
        <p14:creationId xmlns:p14="http://schemas.microsoft.com/office/powerpoint/2010/main" val="30744368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スライド番号プレースホルダー 22">
            <a:extLst>
              <a:ext uri="{FF2B5EF4-FFF2-40B4-BE49-F238E27FC236}">
                <a16:creationId xmlns:a16="http://schemas.microsoft.com/office/drawing/2014/main" id="{769312C3-6C89-4538-BF33-FC6D0F209313}"/>
              </a:ext>
            </a:extLst>
          </p:cNvPr>
          <p:cNvSpPr>
            <a:spLocks noGrp="1"/>
          </p:cNvSpPr>
          <p:nvPr>
            <p:ph type="sldNum" sz="quarter" idx="12"/>
          </p:nvPr>
        </p:nvSpPr>
        <p:spPr/>
        <p:txBody>
          <a:bodyPr/>
          <a:lstStyle/>
          <a:p>
            <a:fld id="{EDEB1CE3-1C5F-41CD-BB8F-3FC54467DBCF}" type="slidenum">
              <a:rPr kumimoji="1" lang="ja-JP" altLang="en-US" smtClean="0"/>
              <a:t>103</a:t>
            </a:fld>
            <a:endParaRPr kumimoji="1" lang="ja-JP" altLang="en-US"/>
          </a:p>
        </p:txBody>
      </p:sp>
      <p:grpSp>
        <p:nvGrpSpPr>
          <p:cNvPr id="37" name="グループ化 36">
            <a:extLst>
              <a:ext uri="{FF2B5EF4-FFF2-40B4-BE49-F238E27FC236}">
                <a16:creationId xmlns:a16="http://schemas.microsoft.com/office/drawing/2014/main" id="{CD4F6CD0-A22D-4351-BD20-1663D051B145}"/>
              </a:ext>
            </a:extLst>
          </p:cNvPr>
          <p:cNvGrpSpPr/>
          <p:nvPr/>
        </p:nvGrpSpPr>
        <p:grpSpPr>
          <a:xfrm>
            <a:off x="1936762" y="911726"/>
            <a:ext cx="4521188" cy="5640952"/>
            <a:chOff x="2091599" y="659140"/>
            <a:chExt cx="4521188" cy="5640952"/>
          </a:xfrm>
        </p:grpSpPr>
        <p:sp>
          <p:nvSpPr>
            <p:cNvPr id="2" name="正方形/長方形 1">
              <a:extLst>
                <a:ext uri="{FF2B5EF4-FFF2-40B4-BE49-F238E27FC236}">
                  <a16:creationId xmlns:a16="http://schemas.microsoft.com/office/drawing/2014/main" id="{AA4737E9-98A7-4C73-AF05-BD68091FD081}"/>
                </a:ext>
              </a:extLst>
            </p:cNvPr>
            <p:cNvSpPr/>
            <p:nvPr/>
          </p:nvSpPr>
          <p:spPr>
            <a:xfrm>
              <a:off x="4321114" y="659140"/>
              <a:ext cx="2252869" cy="875510"/>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過去に重大事件は　　　　　　頻繁に起きているか</a:t>
              </a:r>
            </a:p>
          </p:txBody>
        </p:sp>
        <p:sp>
          <p:nvSpPr>
            <p:cNvPr id="3" name="フローチャート: 判断 2">
              <a:extLst>
                <a:ext uri="{FF2B5EF4-FFF2-40B4-BE49-F238E27FC236}">
                  <a16:creationId xmlns:a16="http://schemas.microsoft.com/office/drawing/2014/main" id="{0659EB5A-3750-4A83-97E1-BBE2DB57EF1E}"/>
                </a:ext>
              </a:extLst>
            </p:cNvPr>
            <p:cNvSpPr/>
            <p:nvPr/>
          </p:nvSpPr>
          <p:spPr>
            <a:xfrm>
              <a:off x="4529899" y="2177000"/>
              <a:ext cx="1835303" cy="1000851"/>
            </a:xfrm>
            <a:prstGeom prst="flowChartDecision">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起きている</a:t>
              </a:r>
            </a:p>
          </p:txBody>
        </p:sp>
        <p:cxnSp>
          <p:nvCxnSpPr>
            <p:cNvPr id="4" name="直線矢印コネクタ 3">
              <a:extLst>
                <a:ext uri="{FF2B5EF4-FFF2-40B4-BE49-F238E27FC236}">
                  <a16:creationId xmlns:a16="http://schemas.microsoft.com/office/drawing/2014/main" id="{38A772CD-BADD-4162-AD8F-259A8EB2E276}"/>
                </a:ext>
              </a:extLst>
            </p:cNvPr>
            <p:cNvCxnSpPr>
              <a:cxnSpLocks/>
              <a:stCxn id="2" idx="2"/>
              <a:endCxn id="3" idx="0"/>
            </p:cNvCxnSpPr>
            <p:nvPr/>
          </p:nvCxnSpPr>
          <p:spPr>
            <a:xfrm>
              <a:off x="5447549" y="1534650"/>
              <a:ext cx="2" cy="642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B5375164-39E1-44CC-84D6-F8617413EE13}"/>
                </a:ext>
              </a:extLst>
            </p:cNvPr>
            <p:cNvSpPr txBox="1"/>
            <p:nvPr/>
          </p:nvSpPr>
          <p:spPr>
            <a:xfrm>
              <a:off x="5495569" y="3199480"/>
              <a:ext cx="455574" cy="369332"/>
            </a:xfrm>
            <a:prstGeom prst="rect">
              <a:avLst/>
            </a:prstGeom>
            <a:noFill/>
          </p:spPr>
          <p:txBody>
            <a:bodyPr wrap="none" rtlCol="0">
              <a:spAutoFit/>
            </a:bodyPr>
            <a:lstStyle/>
            <a:p>
              <a:r>
                <a:rPr kumimoji="1" lang="en-US" altLang="ja-JP" dirty="0"/>
                <a:t>No</a:t>
              </a:r>
              <a:endParaRPr kumimoji="1" lang="ja-JP" altLang="en-US" dirty="0"/>
            </a:p>
          </p:txBody>
        </p:sp>
        <p:sp>
          <p:nvSpPr>
            <p:cNvPr id="9" name="テキスト ボックス 8">
              <a:extLst>
                <a:ext uri="{FF2B5EF4-FFF2-40B4-BE49-F238E27FC236}">
                  <a16:creationId xmlns:a16="http://schemas.microsoft.com/office/drawing/2014/main" id="{A03881C3-67FA-4B2C-B5F4-3029652DE327}"/>
                </a:ext>
              </a:extLst>
            </p:cNvPr>
            <p:cNvSpPr txBox="1"/>
            <p:nvPr/>
          </p:nvSpPr>
          <p:spPr>
            <a:xfrm>
              <a:off x="3932759" y="2722968"/>
              <a:ext cx="485518" cy="369332"/>
            </a:xfrm>
            <a:prstGeom prst="rect">
              <a:avLst/>
            </a:prstGeom>
            <a:noFill/>
          </p:spPr>
          <p:txBody>
            <a:bodyPr wrap="none" rtlCol="0">
              <a:spAutoFit/>
            </a:bodyPr>
            <a:lstStyle/>
            <a:p>
              <a:r>
                <a:rPr kumimoji="1" lang="en-US" altLang="ja-JP" dirty="0"/>
                <a:t>Yes</a:t>
              </a:r>
              <a:endParaRPr kumimoji="1" lang="ja-JP" altLang="en-US" dirty="0"/>
            </a:p>
          </p:txBody>
        </p:sp>
        <p:sp>
          <p:nvSpPr>
            <p:cNvPr id="11" name="正方形/長方形 10">
              <a:extLst>
                <a:ext uri="{FF2B5EF4-FFF2-40B4-BE49-F238E27FC236}">
                  <a16:creationId xmlns:a16="http://schemas.microsoft.com/office/drawing/2014/main" id="{30D48084-0DA2-4B6C-99B4-20BCFD36855D}"/>
                </a:ext>
              </a:extLst>
            </p:cNvPr>
            <p:cNvSpPr/>
            <p:nvPr/>
          </p:nvSpPr>
          <p:spPr>
            <a:xfrm>
              <a:off x="2091599" y="5319105"/>
              <a:ext cx="2498829" cy="980987"/>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重大事件に配慮した　衛生管理計画</a:t>
              </a:r>
            </a:p>
          </p:txBody>
        </p:sp>
        <p:cxnSp>
          <p:nvCxnSpPr>
            <p:cNvPr id="14" name="直線矢印コネクタ 13">
              <a:extLst>
                <a:ext uri="{FF2B5EF4-FFF2-40B4-BE49-F238E27FC236}">
                  <a16:creationId xmlns:a16="http://schemas.microsoft.com/office/drawing/2014/main" id="{B8C4D1EC-6A0E-42FD-9A36-715D7605D4CD}"/>
                </a:ext>
              </a:extLst>
            </p:cNvPr>
            <p:cNvCxnSpPr>
              <a:cxnSpLocks/>
            </p:cNvCxnSpPr>
            <p:nvPr/>
          </p:nvCxnSpPr>
          <p:spPr>
            <a:xfrm>
              <a:off x="3393406" y="4445765"/>
              <a:ext cx="0" cy="8595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3D8657C8-E42E-49E1-A8C7-1AE32093FC5E}"/>
                </a:ext>
              </a:extLst>
            </p:cNvPr>
            <p:cNvSpPr/>
            <p:nvPr/>
          </p:nvSpPr>
          <p:spPr>
            <a:xfrm>
              <a:off x="2160106" y="3472159"/>
              <a:ext cx="2498829" cy="973606"/>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事件防止のための調理重要管理項目リストアップ</a:t>
              </a:r>
            </a:p>
          </p:txBody>
        </p:sp>
        <p:cxnSp>
          <p:nvCxnSpPr>
            <p:cNvPr id="17" name="直線矢印コネクタ 16">
              <a:extLst>
                <a:ext uri="{FF2B5EF4-FFF2-40B4-BE49-F238E27FC236}">
                  <a16:creationId xmlns:a16="http://schemas.microsoft.com/office/drawing/2014/main" id="{8F6F6067-BD53-4469-9337-00789304F98D}"/>
                </a:ext>
              </a:extLst>
            </p:cNvPr>
            <p:cNvCxnSpPr>
              <a:cxnSpLocks/>
              <a:stCxn id="3" idx="2"/>
            </p:cNvCxnSpPr>
            <p:nvPr/>
          </p:nvCxnSpPr>
          <p:spPr>
            <a:xfrm flipH="1">
              <a:off x="5447549" y="3177851"/>
              <a:ext cx="2" cy="21322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6F1B2B86-A3D7-4351-9FA5-C85687FD34A9}"/>
                </a:ext>
              </a:extLst>
            </p:cNvPr>
            <p:cNvSpPr/>
            <p:nvPr/>
          </p:nvSpPr>
          <p:spPr>
            <a:xfrm>
              <a:off x="4658935" y="5319105"/>
              <a:ext cx="1953852" cy="973607"/>
            </a:xfrm>
            <a:prstGeom prst="rect">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ごく一般的な　　　　衛生管理計画</a:t>
              </a:r>
            </a:p>
          </p:txBody>
        </p:sp>
        <p:cxnSp>
          <p:nvCxnSpPr>
            <p:cNvPr id="32" name="コネクタ: カギ線 31">
              <a:extLst>
                <a:ext uri="{FF2B5EF4-FFF2-40B4-BE49-F238E27FC236}">
                  <a16:creationId xmlns:a16="http://schemas.microsoft.com/office/drawing/2014/main" id="{D23A8A3E-B4DB-444E-8827-554324B3F08F}"/>
                </a:ext>
              </a:extLst>
            </p:cNvPr>
            <p:cNvCxnSpPr>
              <a:cxnSpLocks/>
              <a:endCxn id="15" idx="0"/>
            </p:cNvCxnSpPr>
            <p:nvPr/>
          </p:nvCxnSpPr>
          <p:spPr>
            <a:xfrm rot="10800000" flipV="1">
              <a:off x="3409522" y="2653417"/>
              <a:ext cx="1091989" cy="818742"/>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正方形/長方形 15">
            <a:extLst>
              <a:ext uri="{FF2B5EF4-FFF2-40B4-BE49-F238E27FC236}">
                <a16:creationId xmlns:a16="http://schemas.microsoft.com/office/drawing/2014/main" id="{36AABC30-C0DA-4B81-8989-31ADC76D7FA1}"/>
              </a:ext>
            </a:extLst>
          </p:cNvPr>
          <p:cNvSpPr/>
          <p:nvPr/>
        </p:nvSpPr>
        <p:spPr>
          <a:xfrm>
            <a:off x="1345165" y="272261"/>
            <a:ext cx="6827254" cy="584775"/>
          </a:xfrm>
          <a:prstGeom prst="rect">
            <a:avLst/>
          </a:prstGeom>
        </p:spPr>
        <p:txBody>
          <a:bodyPr wrap="none">
            <a:spAutoFit/>
          </a:bodyPr>
          <a:lstStyle/>
          <a:p>
            <a:r>
              <a:rPr lang="en-US" altLang="ja-JP" sz="3200" dirty="0"/>
              <a:t>QPFS/FSA </a:t>
            </a:r>
            <a:r>
              <a:rPr lang="ja-JP" altLang="en-US" sz="3200" dirty="0"/>
              <a:t>提供　焼き鳥屋向け手順書</a:t>
            </a:r>
          </a:p>
        </p:txBody>
      </p:sp>
    </p:spTree>
    <p:extLst>
      <p:ext uri="{BB962C8B-B14F-4D97-AF65-F5344CB8AC3E}">
        <p14:creationId xmlns:p14="http://schemas.microsoft.com/office/powerpoint/2010/main" val="995812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D69A7AF-6269-41A9-B758-DACA95F23217}"/>
              </a:ext>
            </a:extLst>
          </p:cNvPr>
          <p:cNvSpPr/>
          <p:nvPr/>
        </p:nvSpPr>
        <p:spPr>
          <a:xfrm>
            <a:off x="2831584" y="84389"/>
            <a:ext cx="3877985" cy="584775"/>
          </a:xfrm>
          <a:prstGeom prst="rect">
            <a:avLst/>
          </a:prstGeom>
        </p:spPr>
        <p:txBody>
          <a:bodyPr wrap="none">
            <a:spAutoFit/>
          </a:bodyPr>
          <a:lstStyle/>
          <a:p>
            <a:r>
              <a:rPr lang="ja-JP" altLang="en-US" sz="3200" dirty="0"/>
              <a:t>おまけ：ラーメン屋</a:t>
            </a:r>
          </a:p>
        </p:txBody>
      </p:sp>
      <p:pic>
        <p:nvPicPr>
          <p:cNvPr id="4" name="図 3">
            <a:extLst>
              <a:ext uri="{FF2B5EF4-FFF2-40B4-BE49-F238E27FC236}">
                <a16:creationId xmlns:a16="http://schemas.microsoft.com/office/drawing/2014/main" id="{FA0F98DC-55CD-49F9-8395-3230E4E4AF98}"/>
              </a:ext>
            </a:extLst>
          </p:cNvPr>
          <p:cNvPicPr>
            <a:picLocks noChangeAspect="1"/>
          </p:cNvPicPr>
          <p:nvPr/>
        </p:nvPicPr>
        <p:blipFill>
          <a:blip r:embed="rId2"/>
          <a:stretch>
            <a:fillRect/>
          </a:stretch>
        </p:blipFill>
        <p:spPr>
          <a:xfrm>
            <a:off x="2600758" y="669164"/>
            <a:ext cx="4339636" cy="6052312"/>
          </a:xfrm>
          <a:prstGeom prst="rect">
            <a:avLst/>
          </a:prstGeom>
        </p:spPr>
      </p:pic>
      <p:sp>
        <p:nvSpPr>
          <p:cNvPr id="6" name="スライド番号プレースホルダー 5">
            <a:extLst>
              <a:ext uri="{FF2B5EF4-FFF2-40B4-BE49-F238E27FC236}">
                <a16:creationId xmlns:a16="http://schemas.microsoft.com/office/drawing/2014/main" id="{9BEAFF07-FD3E-4012-BC5F-CF6FE9B46425}"/>
              </a:ext>
            </a:extLst>
          </p:cNvPr>
          <p:cNvSpPr>
            <a:spLocks noGrp="1"/>
          </p:cNvSpPr>
          <p:nvPr>
            <p:ph type="sldNum" sz="quarter" idx="12"/>
          </p:nvPr>
        </p:nvSpPr>
        <p:spPr/>
        <p:txBody>
          <a:bodyPr/>
          <a:lstStyle/>
          <a:p>
            <a:fld id="{EDEB1CE3-1C5F-41CD-BB8F-3FC54467DBCF}" type="slidenum">
              <a:rPr kumimoji="1" lang="ja-JP" altLang="en-US" smtClean="0"/>
              <a:t>104</a:t>
            </a:fld>
            <a:endParaRPr kumimoji="1" lang="ja-JP" altLang="en-US"/>
          </a:p>
        </p:txBody>
      </p:sp>
    </p:spTree>
    <p:extLst>
      <p:ext uri="{BB962C8B-B14F-4D97-AF65-F5344CB8AC3E}">
        <p14:creationId xmlns:p14="http://schemas.microsoft.com/office/powerpoint/2010/main" val="24248863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B39F386-B4B5-4010-B46F-DB11ADCA5665}"/>
              </a:ext>
            </a:extLst>
          </p:cNvPr>
          <p:cNvPicPr>
            <a:picLocks noChangeAspect="1"/>
          </p:cNvPicPr>
          <p:nvPr/>
        </p:nvPicPr>
        <p:blipFill>
          <a:blip r:embed="rId2"/>
          <a:stretch>
            <a:fillRect/>
          </a:stretch>
        </p:blipFill>
        <p:spPr>
          <a:xfrm>
            <a:off x="276225" y="1600200"/>
            <a:ext cx="8591550" cy="3657600"/>
          </a:xfrm>
          <a:prstGeom prst="rect">
            <a:avLst/>
          </a:prstGeom>
        </p:spPr>
      </p:pic>
      <p:sp>
        <p:nvSpPr>
          <p:cNvPr id="4" name="スライド番号プレースホルダー 3">
            <a:extLst>
              <a:ext uri="{FF2B5EF4-FFF2-40B4-BE49-F238E27FC236}">
                <a16:creationId xmlns:a16="http://schemas.microsoft.com/office/drawing/2014/main" id="{88104CB3-F068-4612-B9CF-F14B7449FCA3}"/>
              </a:ext>
            </a:extLst>
          </p:cNvPr>
          <p:cNvSpPr>
            <a:spLocks noGrp="1"/>
          </p:cNvSpPr>
          <p:nvPr>
            <p:ph type="sldNum" sz="quarter" idx="12"/>
          </p:nvPr>
        </p:nvSpPr>
        <p:spPr/>
        <p:txBody>
          <a:bodyPr/>
          <a:lstStyle/>
          <a:p>
            <a:fld id="{EDEB1CE3-1C5F-41CD-BB8F-3FC54467DBCF}" type="slidenum">
              <a:rPr kumimoji="1" lang="ja-JP" altLang="en-US" smtClean="0"/>
              <a:t>105</a:t>
            </a:fld>
            <a:endParaRPr kumimoji="1" lang="ja-JP" altLang="en-US"/>
          </a:p>
        </p:txBody>
      </p:sp>
    </p:spTree>
    <p:extLst>
      <p:ext uri="{BB962C8B-B14F-4D97-AF65-F5344CB8AC3E}">
        <p14:creationId xmlns:p14="http://schemas.microsoft.com/office/powerpoint/2010/main" val="6201201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E810074-15B1-4EE0-8480-3B29C3FEB1F5}"/>
              </a:ext>
            </a:extLst>
          </p:cNvPr>
          <p:cNvPicPr>
            <a:picLocks noChangeAspect="1"/>
          </p:cNvPicPr>
          <p:nvPr/>
        </p:nvPicPr>
        <p:blipFill>
          <a:blip r:embed="rId2"/>
          <a:stretch>
            <a:fillRect/>
          </a:stretch>
        </p:blipFill>
        <p:spPr>
          <a:xfrm>
            <a:off x="90487" y="245165"/>
            <a:ext cx="8963025" cy="4724400"/>
          </a:xfrm>
          <a:prstGeom prst="rect">
            <a:avLst/>
          </a:prstGeom>
        </p:spPr>
      </p:pic>
      <p:pic>
        <p:nvPicPr>
          <p:cNvPr id="3" name="図 2">
            <a:extLst>
              <a:ext uri="{FF2B5EF4-FFF2-40B4-BE49-F238E27FC236}">
                <a16:creationId xmlns:a16="http://schemas.microsoft.com/office/drawing/2014/main" id="{A46E4589-6981-4A1B-8F3F-91D1FE16D628}"/>
              </a:ext>
            </a:extLst>
          </p:cNvPr>
          <p:cNvPicPr>
            <a:picLocks noChangeAspect="1"/>
          </p:cNvPicPr>
          <p:nvPr/>
        </p:nvPicPr>
        <p:blipFill>
          <a:blip r:embed="rId3"/>
          <a:stretch>
            <a:fillRect/>
          </a:stretch>
        </p:blipFill>
        <p:spPr>
          <a:xfrm>
            <a:off x="104894" y="5151161"/>
            <a:ext cx="8948618" cy="1090613"/>
          </a:xfrm>
          <a:prstGeom prst="rect">
            <a:avLst/>
          </a:prstGeom>
        </p:spPr>
      </p:pic>
      <p:sp>
        <p:nvSpPr>
          <p:cNvPr id="5" name="スライド番号プレースホルダー 4">
            <a:extLst>
              <a:ext uri="{FF2B5EF4-FFF2-40B4-BE49-F238E27FC236}">
                <a16:creationId xmlns:a16="http://schemas.microsoft.com/office/drawing/2014/main" id="{C74BD4E5-7D91-4756-8428-04A9B7D9DFC7}"/>
              </a:ext>
            </a:extLst>
          </p:cNvPr>
          <p:cNvSpPr>
            <a:spLocks noGrp="1"/>
          </p:cNvSpPr>
          <p:nvPr>
            <p:ph type="sldNum" sz="quarter" idx="12"/>
          </p:nvPr>
        </p:nvSpPr>
        <p:spPr/>
        <p:txBody>
          <a:bodyPr/>
          <a:lstStyle/>
          <a:p>
            <a:fld id="{EDEB1CE3-1C5F-41CD-BB8F-3FC54467DBCF}" type="slidenum">
              <a:rPr kumimoji="1" lang="ja-JP" altLang="en-US" smtClean="0"/>
              <a:t>106</a:t>
            </a:fld>
            <a:endParaRPr kumimoji="1" lang="ja-JP" altLang="en-US"/>
          </a:p>
        </p:txBody>
      </p:sp>
    </p:spTree>
    <p:extLst>
      <p:ext uri="{BB962C8B-B14F-4D97-AF65-F5344CB8AC3E}">
        <p14:creationId xmlns:p14="http://schemas.microsoft.com/office/powerpoint/2010/main" val="7407584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079E475-363E-4E0B-B534-4A59AFBC56A0}"/>
              </a:ext>
            </a:extLst>
          </p:cNvPr>
          <p:cNvPicPr>
            <a:picLocks noChangeAspect="1"/>
          </p:cNvPicPr>
          <p:nvPr/>
        </p:nvPicPr>
        <p:blipFill>
          <a:blip r:embed="rId2"/>
          <a:stretch>
            <a:fillRect/>
          </a:stretch>
        </p:blipFill>
        <p:spPr>
          <a:xfrm>
            <a:off x="202627" y="1113183"/>
            <a:ext cx="8751247" cy="4638260"/>
          </a:xfrm>
          <a:prstGeom prst="rect">
            <a:avLst/>
          </a:prstGeom>
        </p:spPr>
      </p:pic>
      <p:sp>
        <p:nvSpPr>
          <p:cNvPr id="4" name="スライド番号プレースホルダー 3">
            <a:extLst>
              <a:ext uri="{FF2B5EF4-FFF2-40B4-BE49-F238E27FC236}">
                <a16:creationId xmlns:a16="http://schemas.microsoft.com/office/drawing/2014/main" id="{3EC6339F-1D58-49BB-BE06-E624152EA25F}"/>
              </a:ext>
            </a:extLst>
          </p:cNvPr>
          <p:cNvSpPr>
            <a:spLocks noGrp="1"/>
          </p:cNvSpPr>
          <p:nvPr>
            <p:ph type="sldNum" sz="quarter" idx="12"/>
          </p:nvPr>
        </p:nvSpPr>
        <p:spPr/>
        <p:txBody>
          <a:bodyPr/>
          <a:lstStyle/>
          <a:p>
            <a:fld id="{EDEB1CE3-1C5F-41CD-BB8F-3FC54467DBCF}" type="slidenum">
              <a:rPr kumimoji="1" lang="ja-JP" altLang="en-US" smtClean="0"/>
              <a:t>107</a:t>
            </a:fld>
            <a:endParaRPr kumimoji="1" lang="ja-JP" altLang="en-US"/>
          </a:p>
        </p:txBody>
      </p:sp>
    </p:spTree>
    <p:extLst>
      <p:ext uri="{BB962C8B-B14F-4D97-AF65-F5344CB8AC3E}">
        <p14:creationId xmlns:p14="http://schemas.microsoft.com/office/powerpoint/2010/main" val="21003851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1D5999-D721-43DA-A385-C79414E6AE5D}"/>
              </a:ext>
            </a:extLst>
          </p:cNvPr>
          <p:cNvSpPr>
            <a:spLocks noGrp="1"/>
          </p:cNvSpPr>
          <p:nvPr>
            <p:ph type="title"/>
          </p:nvPr>
        </p:nvSpPr>
        <p:spPr/>
        <p:txBody>
          <a:bodyPr/>
          <a:lstStyle/>
          <a:p>
            <a:r>
              <a:rPr kumimoji="1" lang="ja-JP" altLang="en-US" dirty="0"/>
              <a:t>実際のところは・・・</a:t>
            </a:r>
          </a:p>
        </p:txBody>
      </p:sp>
      <p:sp>
        <p:nvSpPr>
          <p:cNvPr id="3" name="コンテンツ プレースホルダー 2">
            <a:extLst>
              <a:ext uri="{FF2B5EF4-FFF2-40B4-BE49-F238E27FC236}">
                <a16:creationId xmlns:a16="http://schemas.microsoft.com/office/drawing/2014/main" id="{E94C7210-71A2-49FF-BB4A-E8D2ED4F6C46}"/>
              </a:ext>
            </a:extLst>
          </p:cNvPr>
          <p:cNvSpPr>
            <a:spLocks noGrp="1"/>
          </p:cNvSpPr>
          <p:nvPr>
            <p:ph idx="1"/>
          </p:nvPr>
        </p:nvSpPr>
        <p:spPr/>
        <p:txBody>
          <a:bodyPr>
            <a:normAutofit lnSpcReduction="10000"/>
          </a:bodyPr>
          <a:lstStyle/>
          <a:p>
            <a:r>
              <a:rPr kumimoji="1" lang="ja-JP" altLang="en-US" dirty="0"/>
              <a:t>（焼きめしの）セレウス</a:t>
            </a:r>
            <a:endParaRPr kumimoji="1" lang="en-US" altLang="ja-JP" dirty="0"/>
          </a:p>
          <a:p>
            <a:r>
              <a:rPr lang="ja-JP" altLang="en-US" dirty="0"/>
              <a:t>（チャーシューの）黄色ブドウ球菌、ウェルシュ</a:t>
            </a:r>
            <a:endParaRPr kumimoji="1" lang="en-US" altLang="ja-JP" dirty="0"/>
          </a:p>
          <a:p>
            <a:r>
              <a:rPr kumimoji="1" lang="ja-JP" altLang="en-US" dirty="0"/>
              <a:t>黄色ブドウ球菌</a:t>
            </a:r>
            <a:endParaRPr kumimoji="1" lang="en-US" altLang="ja-JP" dirty="0"/>
          </a:p>
          <a:p>
            <a:r>
              <a:rPr lang="ja-JP" altLang="en-US" dirty="0"/>
              <a:t>サルモネラ</a:t>
            </a:r>
            <a:endParaRPr lang="en-US" altLang="ja-JP" dirty="0"/>
          </a:p>
          <a:p>
            <a:r>
              <a:rPr kumimoji="1" lang="ja-JP" altLang="en-US" dirty="0"/>
              <a:t>腸管出血性大腸菌</a:t>
            </a:r>
            <a:endParaRPr kumimoji="1" lang="en-US" altLang="ja-JP" dirty="0"/>
          </a:p>
          <a:p>
            <a:endParaRPr lang="en-US" altLang="ja-JP" dirty="0"/>
          </a:p>
          <a:p>
            <a:pPr marL="0" indent="0">
              <a:buNone/>
            </a:pPr>
            <a:r>
              <a:rPr kumimoji="1" lang="ja-JP" altLang="en-US" dirty="0"/>
              <a:t>など　かなり広範囲の菌種ででているが</a:t>
            </a:r>
            <a:endParaRPr kumimoji="1" lang="en-US" altLang="ja-JP" dirty="0"/>
          </a:p>
          <a:p>
            <a:pPr marL="0" indent="0">
              <a:buNone/>
            </a:pPr>
            <a:r>
              <a:rPr lang="ja-JP" altLang="en-US" dirty="0"/>
              <a:t>　　　　　</a:t>
            </a:r>
            <a:r>
              <a:rPr lang="en-US" altLang="ja-JP" dirty="0"/>
              <a:t>…</a:t>
            </a:r>
            <a:r>
              <a:rPr lang="ja-JP" altLang="en-US" dirty="0"/>
              <a:t>散発的</a:t>
            </a:r>
            <a:endParaRPr kumimoji="1" lang="ja-JP" altLang="en-US" dirty="0"/>
          </a:p>
        </p:txBody>
      </p:sp>
      <p:sp>
        <p:nvSpPr>
          <p:cNvPr id="5" name="スライド番号プレースホルダー 4">
            <a:extLst>
              <a:ext uri="{FF2B5EF4-FFF2-40B4-BE49-F238E27FC236}">
                <a16:creationId xmlns:a16="http://schemas.microsoft.com/office/drawing/2014/main" id="{8BE1D301-D602-457B-B32D-AC15484CFC0B}"/>
              </a:ext>
            </a:extLst>
          </p:cNvPr>
          <p:cNvSpPr>
            <a:spLocks noGrp="1"/>
          </p:cNvSpPr>
          <p:nvPr>
            <p:ph type="sldNum" sz="quarter" idx="12"/>
          </p:nvPr>
        </p:nvSpPr>
        <p:spPr/>
        <p:txBody>
          <a:bodyPr/>
          <a:lstStyle/>
          <a:p>
            <a:fld id="{EDEB1CE3-1C5F-41CD-BB8F-3FC54467DBCF}" type="slidenum">
              <a:rPr kumimoji="1" lang="ja-JP" altLang="en-US" smtClean="0"/>
              <a:t>108</a:t>
            </a:fld>
            <a:endParaRPr kumimoji="1" lang="ja-JP" altLang="en-US"/>
          </a:p>
        </p:txBody>
      </p:sp>
    </p:spTree>
    <p:extLst>
      <p:ext uri="{BB962C8B-B14F-4D97-AF65-F5344CB8AC3E}">
        <p14:creationId xmlns:p14="http://schemas.microsoft.com/office/powerpoint/2010/main" val="37996235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3A5D6AC-97C2-4A4F-A146-17DC18D967BE}"/>
              </a:ext>
            </a:extLst>
          </p:cNvPr>
          <p:cNvSpPr/>
          <p:nvPr/>
        </p:nvSpPr>
        <p:spPr>
          <a:xfrm>
            <a:off x="271669" y="1324167"/>
            <a:ext cx="8415131" cy="4401205"/>
          </a:xfrm>
          <a:prstGeom prst="rect">
            <a:avLst/>
          </a:prstGeom>
        </p:spPr>
        <p:txBody>
          <a:bodyPr wrap="square">
            <a:spAutoFit/>
          </a:bodyPr>
          <a:lstStyle/>
          <a:p>
            <a:r>
              <a:rPr lang="ja-JP" altLang="ja-JP" sz="2800" kern="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ラーメン店の場合　発生事例における原因菌の種類は非常に多彩で　（古典的ともいえるチャーハンでの）セレウス菌中毒まで加えると　ありとあらゆる食中毒が　ラーメン店で起きているような印象を与えるかもしれませんが、全国で</a:t>
            </a:r>
            <a:r>
              <a:rPr lang="en-US" altLang="ja-JP" sz="2800" kern="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3</a:t>
            </a:r>
            <a:r>
              <a:rPr lang="ja-JP" altLang="ja-JP" sz="2800" kern="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万軒以上あるという割には　発生件数は少なく　しかもラーメン店特有というべき傾向が確認できます。この傾向に着目して管理のポイントをつかめば　ラーメン店での食中毒発生は　意外と簡単に防止できるということになります。</a:t>
            </a:r>
            <a:endParaRPr lang="ja-JP" altLang="ja-JP" sz="28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 name="正方形/長方形 2">
            <a:extLst>
              <a:ext uri="{FF2B5EF4-FFF2-40B4-BE49-F238E27FC236}">
                <a16:creationId xmlns:a16="http://schemas.microsoft.com/office/drawing/2014/main" id="{6EE7C887-2B9C-40EA-B6A2-4C6721C09B15}"/>
              </a:ext>
            </a:extLst>
          </p:cNvPr>
          <p:cNvSpPr/>
          <p:nvPr/>
        </p:nvSpPr>
        <p:spPr>
          <a:xfrm>
            <a:off x="2594664" y="108414"/>
            <a:ext cx="3954672" cy="584775"/>
          </a:xfrm>
          <a:prstGeom prst="rect">
            <a:avLst/>
          </a:prstGeom>
        </p:spPr>
        <p:txBody>
          <a:bodyPr wrap="none">
            <a:spAutoFit/>
          </a:bodyPr>
          <a:lstStyle/>
          <a:p>
            <a:r>
              <a:rPr lang="en-US" altLang="ja-JP" sz="3200" dirty="0"/>
              <a:t>QPFS/FSA </a:t>
            </a:r>
            <a:r>
              <a:rPr lang="ja-JP" altLang="en-US" sz="3200" dirty="0"/>
              <a:t>提供手順書</a:t>
            </a:r>
          </a:p>
        </p:txBody>
      </p:sp>
      <p:sp>
        <p:nvSpPr>
          <p:cNvPr id="5" name="スライド番号プレースホルダー 4">
            <a:extLst>
              <a:ext uri="{FF2B5EF4-FFF2-40B4-BE49-F238E27FC236}">
                <a16:creationId xmlns:a16="http://schemas.microsoft.com/office/drawing/2014/main" id="{F5E36B30-8368-4E58-B623-E6E10C0A4C1A}"/>
              </a:ext>
            </a:extLst>
          </p:cNvPr>
          <p:cNvSpPr>
            <a:spLocks noGrp="1"/>
          </p:cNvSpPr>
          <p:nvPr>
            <p:ph type="sldNum" sz="quarter" idx="12"/>
          </p:nvPr>
        </p:nvSpPr>
        <p:spPr/>
        <p:txBody>
          <a:bodyPr/>
          <a:lstStyle/>
          <a:p>
            <a:fld id="{EDEB1CE3-1C5F-41CD-BB8F-3FC54467DBCF}" type="slidenum">
              <a:rPr kumimoji="1" lang="ja-JP" altLang="en-US" smtClean="0"/>
              <a:t>109</a:t>
            </a:fld>
            <a:endParaRPr kumimoji="1" lang="ja-JP" altLang="en-US"/>
          </a:p>
        </p:txBody>
      </p:sp>
    </p:spTree>
    <p:extLst>
      <p:ext uri="{BB962C8B-B14F-4D97-AF65-F5344CB8AC3E}">
        <p14:creationId xmlns:p14="http://schemas.microsoft.com/office/powerpoint/2010/main" val="607703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AB12A6-1236-4D37-A81B-C0E593011353}"/>
              </a:ext>
            </a:extLst>
          </p:cNvPr>
          <p:cNvSpPr>
            <a:spLocks noGrp="1"/>
          </p:cNvSpPr>
          <p:nvPr>
            <p:ph type="title"/>
          </p:nvPr>
        </p:nvSpPr>
        <p:spPr/>
        <p:txBody>
          <a:bodyPr/>
          <a:lstStyle/>
          <a:p>
            <a:r>
              <a:rPr kumimoji="1" lang="ja-JP" altLang="en-US" b="1" dirty="0">
                <a:latin typeface="+mn-ea"/>
                <a:ea typeface="+mn-ea"/>
              </a:rPr>
              <a:t>アジェンダ</a:t>
            </a:r>
          </a:p>
        </p:txBody>
      </p:sp>
      <p:sp>
        <p:nvSpPr>
          <p:cNvPr id="3" name="コンテンツ プレースホルダー 2">
            <a:extLst>
              <a:ext uri="{FF2B5EF4-FFF2-40B4-BE49-F238E27FC236}">
                <a16:creationId xmlns:a16="http://schemas.microsoft.com/office/drawing/2014/main" id="{4C1E659C-FBC9-4DD0-BBF5-D9E6F53AF2E4}"/>
              </a:ext>
            </a:extLst>
          </p:cNvPr>
          <p:cNvSpPr>
            <a:spLocks noGrp="1"/>
          </p:cNvSpPr>
          <p:nvPr>
            <p:ph idx="1"/>
          </p:nvPr>
        </p:nvSpPr>
        <p:spPr>
          <a:xfrm>
            <a:off x="628650" y="1690689"/>
            <a:ext cx="7886700" cy="4351338"/>
          </a:xfrm>
        </p:spPr>
        <p:txBody>
          <a:bodyPr/>
          <a:lstStyle/>
          <a:p>
            <a:pPr marL="514350" indent="-514350">
              <a:lnSpc>
                <a:spcPct val="150000"/>
              </a:lnSpc>
              <a:buFont typeface="+mj-lt"/>
              <a:buAutoNum type="arabicPeriod"/>
            </a:pPr>
            <a:r>
              <a:rPr kumimoji="1" lang="ja-JP" altLang="en-US" b="1" dirty="0">
                <a:latin typeface="+mn-ea"/>
              </a:rPr>
              <a:t>現在上梓されている飲食向け手引書類</a:t>
            </a:r>
            <a:endParaRPr kumimoji="1" lang="en-US" altLang="ja-JP" b="1" dirty="0">
              <a:latin typeface="+mn-ea"/>
            </a:endParaRPr>
          </a:p>
          <a:p>
            <a:pPr marL="514350" indent="-514350">
              <a:lnSpc>
                <a:spcPct val="150000"/>
              </a:lnSpc>
              <a:buFont typeface="+mj-lt"/>
              <a:buAutoNum type="arabicPeriod"/>
            </a:pPr>
            <a:r>
              <a:rPr lang="ja-JP" altLang="en-US" b="1" dirty="0">
                <a:latin typeface="+mn-ea"/>
              </a:rPr>
              <a:t>その問題点と解決への処方箋</a:t>
            </a:r>
            <a:endParaRPr lang="en-US" altLang="ja-JP" b="1" dirty="0">
              <a:latin typeface="+mn-ea"/>
            </a:endParaRPr>
          </a:p>
          <a:p>
            <a:pPr marL="514350" indent="-514350">
              <a:lnSpc>
                <a:spcPct val="150000"/>
              </a:lnSpc>
              <a:buFont typeface="+mj-lt"/>
              <a:buAutoNum type="arabicPeriod"/>
            </a:pPr>
            <a:r>
              <a:rPr kumimoji="1" lang="ja-JP" altLang="en-US" b="1" dirty="0">
                <a:latin typeface="+mn-ea"/>
              </a:rPr>
              <a:t>焼き鳥屋事例をもとにした考察</a:t>
            </a:r>
            <a:endParaRPr lang="en-US" altLang="ja-JP" b="1" dirty="0">
              <a:latin typeface="+mn-ea"/>
            </a:endParaRPr>
          </a:p>
          <a:p>
            <a:pPr marL="514350" indent="-514350">
              <a:lnSpc>
                <a:spcPct val="150000"/>
              </a:lnSpc>
              <a:buFont typeface="+mj-lt"/>
              <a:buAutoNum type="arabicPeriod"/>
            </a:pPr>
            <a:r>
              <a:rPr lang="ja-JP" altLang="en-US" b="1" dirty="0">
                <a:latin typeface="+mn-ea"/>
              </a:rPr>
              <a:t>そのうえでの衛生管理計画の提案</a:t>
            </a:r>
            <a:endParaRPr lang="en-US" altLang="ja-JP" b="1" dirty="0">
              <a:latin typeface="+mn-ea"/>
            </a:endParaRPr>
          </a:p>
          <a:p>
            <a:pPr marL="514350" indent="-514350">
              <a:lnSpc>
                <a:spcPct val="150000"/>
              </a:lnSpc>
              <a:buFont typeface="+mj-lt"/>
              <a:buAutoNum type="arabicPeriod"/>
            </a:pPr>
            <a:r>
              <a:rPr kumimoji="1" lang="ja-JP" altLang="en-US" b="1" dirty="0">
                <a:latin typeface="+mn-ea"/>
              </a:rPr>
              <a:t>感染症対策</a:t>
            </a:r>
            <a:endParaRPr kumimoji="1" lang="en-US" altLang="ja-JP" b="1" dirty="0">
              <a:latin typeface="+mn-ea"/>
            </a:endParaRPr>
          </a:p>
          <a:p>
            <a:pPr>
              <a:lnSpc>
                <a:spcPct val="150000"/>
              </a:lnSpc>
            </a:pPr>
            <a:endParaRPr kumimoji="1" lang="ja-JP" altLang="en-US" dirty="0">
              <a:latin typeface="+mn-ea"/>
            </a:endParaRPr>
          </a:p>
        </p:txBody>
      </p:sp>
      <p:sp>
        <p:nvSpPr>
          <p:cNvPr id="5" name="スライド番号プレースホルダー 4">
            <a:extLst>
              <a:ext uri="{FF2B5EF4-FFF2-40B4-BE49-F238E27FC236}">
                <a16:creationId xmlns:a16="http://schemas.microsoft.com/office/drawing/2014/main" id="{9FE89B6E-AAF6-45B4-8E21-54984294FD8B}"/>
              </a:ext>
            </a:extLst>
          </p:cNvPr>
          <p:cNvSpPr>
            <a:spLocks noGrp="1"/>
          </p:cNvSpPr>
          <p:nvPr>
            <p:ph type="sldNum" sz="quarter" idx="12"/>
          </p:nvPr>
        </p:nvSpPr>
        <p:spPr/>
        <p:txBody>
          <a:bodyPr/>
          <a:lstStyle/>
          <a:p>
            <a:fld id="{EDEB1CE3-1C5F-41CD-BB8F-3FC54467DBCF}" type="slidenum">
              <a:rPr kumimoji="1" lang="ja-JP" altLang="en-US" smtClean="0"/>
              <a:t>11</a:t>
            </a:fld>
            <a:endParaRPr kumimoji="1" lang="ja-JP" altLang="en-US"/>
          </a:p>
        </p:txBody>
      </p:sp>
    </p:spTree>
    <p:extLst>
      <p:ext uri="{BB962C8B-B14F-4D97-AF65-F5344CB8AC3E}">
        <p14:creationId xmlns:p14="http://schemas.microsoft.com/office/powerpoint/2010/main" val="23733778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a:extLst>
              <a:ext uri="{FF2B5EF4-FFF2-40B4-BE49-F238E27FC236}">
                <a16:creationId xmlns:a16="http://schemas.microsoft.com/office/drawing/2014/main" id="{F8B0863E-F768-4EFD-8BC0-C9C9FFD18838}"/>
              </a:ext>
            </a:extLst>
          </p:cNvPr>
          <p:cNvGrpSpPr/>
          <p:nvPr/>
        </p:nvGrpSpPr>
        <p:grpSpPr>
          <a:xfrm>
            <a:off x="349318" y="783671"/>
            <a:ext cx="8445363" cy="5290658"/>
            <a:chOff x="-269595" y="197749"/>
            <a:chExt cx="9655862" cy="5980805"/>
          </a:xfrm>
        </p:grpSpPr>
        <p:sp>
          <p:nvSpPr>
            <p:cNvPr id="2" name="正方形/長方形 1">
              <a:extLst>
                <a:ext uri="{FF2B5EF4-FFF2-40B4-BE49-F238E27FC236}">
                  <a16:creationId xmlns:a16="http://schemas.microsoft.com/office/drawing/2014/main" id="{AA4737E9-98A7-4C73-AF05-BD68091FD081}"/>
                </a:ext>
              </a:extLst>
            </p:cNvPr>
            <p:cNvSpPr/>
            <p:nvPr/>
          </p:nvSpPr>
          <p:spPr>
            <a:xfrm>
              <a:off x="4147931" y="197749"/>
              <a:ext cx="3313044" cy="1020417"/>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どんな事件が起きているのか</a:t>
              </a:r>
            </a:p>
          </p:txBody>
        </p:sp>
        <p:sp>
          <p:nvSpPr>
            <p:cNvPr id="3" name="フローチャート: 判断 2">
              <a:extLst>
                <a:ext uri="{FF2B5EF4-FFF2-40B4-BE49-F238E27FC236}">
                  <a16:creationId xmlns:a16="http://schemas.microsoft.com/office/drawing/2014/main" id="{0659EB5A-3750-4A83-97E1-BBE2DB57EF1E}"/>
                </a:ext>
              </a:extLst>
            </p:cNvPr>
            <p:cNvSpPr/>
            <p:nvPr/>
          </p:nvSpPr>
          <p:spPr>
            <a:xfrm>
              <a:off x="4678021" y="1566451"/>
              <a:ext cx="2247071" cy="1184408"/>
            </a:xfrm>
            <a:prstGeom prst="flowChartDecision">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頻度高いか？</a:t>
              </a:r>
            </a:p>
          </p:txBody>
        </p:sp>
        <p:cxnSp>
          <p:nvCxnSpPr>
            <p:cNvPr id="4" name="直線矢印コネクタ 3">
              <a:extLst>
                <a:ext uri="{FF2B5EF4-FFF2-40B4-BE49-F238E27FC236}">
                  <a16:creationId xmlns:a16="http://schemas.microsoft.com/office/drawing/2014/main" id="{38A772CD-BADD-4162-AD8F-259A8EB2E276}"/>
                </a:ext>
              </a:extLst>
            </p:cNvPr>
            <p:cNvCxnSpPr>
              <a:cxnSpLocks/>
              <a:stCxn id="2" idx="2"/>
              <a:endCxn id="3" idx="0"/>
            </p:cNvCxnSpPr>
            <p:nvPr/>
          </p:nvCxnSpPr>
          <p:spPr>
            <a:xfrm flipH="1">
              <a:off x="5801557" y="1218166"/>
              <a:ext cx="2896" cy="3482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a:extLst>
                <a:ext uri="{FF2B5EF4-FFF2-40B4-BE49-F238E27FC236}">
                  <a16:creationId xmlns:a16="http://schemas.microsoft.com/office/drawing/2014/main" id="{00CB9986-1AA2-4EF0-90CD-EA8ABE5360EF}"/>
                </a:ext>
              </a:extLst>
            </p:cNvPr>
            <p:cNvCxnSpPr>
              <a:cxnSpLocks/>
              <a:stCxn id="3" idx="2"/>
            </p:cNvCxnSpPr>
            <p:nvPr/>
          </p:nvCxnSpPr>
          <p:spPr>
            <a:xfrm>
              <a:off x="5801557" y="2750859"/>
              <a:ext cx="0" cy="6994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B5375164-39E1-44CC-84D6-F8617413EE13}"/>
                </a:ext>
              </a:extLst>
            </p:cNvPr>
            <p:cNvSpPr txBox="1"/>
            <p:nvPr/>
          </p:nvSpPr>
          <p:spPr>
            <a:xfrm>
              <a:off x="5916788" y="2780263"/>
              <a:ext cx="738972" cy="417510"/>
            </a:xfrm>
            <a:prstGeom prst="rect">
              <a:avLst/>
            </a:prstGeom>
            <a:noFill/>
          </p:spPr>
          <p:txBody>
            <a:bodyPr wrap="none" rtlCol="0">
              <a:spAutoFit/>
            </a:bodyPr>
            <a:lstStyle/>
            <a:p>
              <a:r>
                <a:rPr kumimoji="1" lang="ja-JP" altLang="en-US" b="1" dirty="0"/>
                <a:t>低い</a:t>
              </a:r>
            </a:p>
          </p:txBody>
        </p:sp>
        <p:sp>
          <p:nvSpPr>
            <p:cNvPr id="7" name="フローチャート: 判断 6">
              <a:extLst>
                <a:ext uri="{FF2B5EF4-FFF2-40B4-BE49-F238E27FC236}">
                  <a16:creationId xmlns:a16="http://schemas.microsoft.com/office/drawing/2014/main" id="{9EE6BDEF-540F-4E84-ACAA-89DBF70BD220}"/>
                </a:ext>
              </a:extLst>
            </p:cNvPr>
            <p:cNvSpPr/>
            <p:nvPr/>
          </p:nvSpPr>
          <p:spPr>
            <a:xfrm>
              <a:off x="2086393" y="3450261"/>
              <a:ext cx="2419349" cy="1122703"/>
            </a:xfrm>
            <a:prstGeom prst="flowChartDecision">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重篤度高いか？</a:t>
              </a:r>
            </a:p>
          </p:txBody>
        </p:sp>
        <p:cxnSp>
          <p:nvCxnSpPr>
            <p:cNvPr id="8" name="コネクタ: カギ線 7">
              <a:extLst>
                <a:ext uri="{FF2B5EF4-FFF2-40B4-BE49-F238E27FC236}">
                  <a16:creationId xmlns:a16="http://schemas.microsoft.com/office/drawing/2014/main" id="{DEE050B0-9AE9-480B-BFF9-61DBA07615D3}"/>
                </a:ext>
              </a:extLst>
            </p:cNvPr>
            <p:cNvCxnSpPr>
              <a:cxnSpLocks/>
              <a:stCxn id="3" idx="1"/>
              <a:endCxn id="7" idx="0"/>
            </p:cNvCxnSpPr>
            <p:nvPr/>
          </p:nvCxnSpPr>
          <p:spPr>
            <a:xfrm rot="10800000" flipV="1">
              <a:off x="3296069" y="2158655"/>
              <a:ext cx="1381953" cy="1291606"/>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A03881C3-67FA-4B2C-B5F4-3029652DE327}"/>
                </a:ext>
              </a:extLst>
            </p:cNvPr>
            <p:cNvSpPr txBox="1"/>
            <p:nvPr/>
          </p:nvSpPr>
          <p:spPr>
            <a:xfrm>
              <a:off x="3741882" y="2358412"/>
              <a:ext cx="738972" cy="417510"/>
            </a:xfrm>
            <a:prstGeom prst="rect">
              <a:avLst/>
            </a:prstGeom>
            <a:noFill/>
          </p:spPr>
          <p:txBody>
            <a:bodyPr wrap="none" rtlCol="0">
              <a:spAutoFit/>
            </a:bodyPr>
            <a:lstStyle/>
            <a:p>
              <a:r>
                <a:rPr kumimoji="1" lang="ja-JP" altLang="en-US" b="1" dirty="0"/>
                <a:t>高い</a:t>
              </a:r>
            </a:p>
          </p:txBody>
        </p:sp>
        <p:sp>
          <p:nvSpPr>
            <p:cNvPr id="10" name="フローチャート: 判断 9">
              <a:extLst>
                <a:ext uri="{FF2B5EF4-FFF2-40B4-BE49-F238E27FC236}">
                  <a16:creationId xmlns:a16="http://schemas.microsoft.com/office/drawing/2014/main" id="{6A3C4E11-FA82-4838-9119-DA9B8FD652DB}"/>
                </a:ext>
              </a:extLst>
            </p:cNvPr>
            <p:cNvSpPr/>
            <p:nvPr/>
          </p:nvSpPr>
          <p:spPr>
            <a:xfrm>
              <a:off x="4678021" y="3446393"/>
              <a:ext cx="2247067" cy="1122703"/>
            </a:xfrm>
            <a:prstGeom prst="flowChartDecision">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重篤度高いか？</a:t>
              </a:r>
            </a:p>
          </p:txBody>
        </p:sp>
        <p:sp>
          <p:nvSpPr>
            <p:cNvPr id="11" name="正方形/長方形 10">
              <a:extLst>
                <a:ext uri="{FF2B5EF4-FFF2-40B4-BE49-F238E27FC236}">
                  <a16:creationId xmlns:a16="http://schemas.microsoft.com/office/drawing/2014/main" id="{30D48084-0DA2-4B6C-99B4-20BCFD36855D}"/>
                </a:ext>
              </a:extLst>
            </p:cNvPr>
            <p:cNvSpPr/>
            <p:nvPr/>
          </p:nvSpPr>
          <p:spPr>
            <a:xfrm>
              <a:off x="-269595" y="5362512"/>
              <a:ext cx="1931091" cy="81604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徹底した管理</a:t>
              </a:r>
            </a:p>
          </p:txBody>
        </p:sp>
        <p:cxnSp>
          <p:nvCxnSpPr>
            <p:cNvPr id="12" name="コネクタ: カギ線 11">
              <a:extLst>
                <a:ext uri="{FF2B5EF4-FFF2-40B4-BE49-F238E27FC236}">
                  <a16:creationId xmlns:a16="http://schemas.microsoft.com/office/drawing/2014/main" id="{BEF5AA85-2B19-4134-8EBA-ABB520AA3BD3}"/>
                </a:ext>
              </a:extLst>
            </p:cNvPr>
            <p:cNvCxnSpPr>
              <a:cxnSpLocks/>
            </p:cNvCxnSpPr>
            <p:nvPr/>
          </p:nvCxnSpPr>
          <p:spPr>
            <a:xfrm rot="10800000" flipV="1">
              <a:off x="695952" y="4025556"/>
              <a:ext cx="1381953" cy="1291606"/>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26D4A296-E025-4D62-9EDC-B3D3DC411E30}"/>
                </a:ext>
              </a:extLst>
            </p:cNvPr>
            <p:cNvSpPr txBox="1"/>
            <p:nvPr/>
          </p:nvSpPr>
          <p:spPr>
            <a:xfrm>
              <a:off x="3572978" y="4651449"/>
              <a:ext cx="738972" cy="417510"/>
            </a:xfrm>
            <a:prstGeom prst="rect">
              <a:avLst/>
            </a:prstGeom>
            <a:noFill/>
          </p:spPr>
          <p:txBody>
            <a:bodyPr wrap="none" rtlCol="0">
              <a:spAutoFit/>
            </a:bodyPr>
            <a:lstStyle/>
            <a:p>
              <a:r>
                <a:rPr kumimoji="1" lang="ja-JP" altLang="en-US" b="1" dirty="0"/>
                <a:t>低い</a:t>
              </a:r>
            </a:p>
          </p:txBody>
        </p:sp>
        <p:cxnSp>
          <p:nvCxnSpPr>
            <p:cNvPr id="14" name="直線矢印コネクタ 13">
              <a:extLst>
                <a:ext uri="{FF2B5EF4-FFF2-40B4-BE49-F238E27FC236}">
                  <a16:creationId xmlns:a16="http://schemas.microsoft.com/office/drawing/2014/main" id="{B8C4D1EC-6A0E-42FD-9A36-715D7605D4CD}"/>
                </a:ext>
              </a:extLst>
            </p:cNvPr>
            <p:cNvCxnSpPr>
              <a:cxnSpLocks/>
            </p:cNvCxnSpPr>
            <p:nvPr/>
          </p:nvCxnSpPr>
          <p:spPr>
            <a:xfrm>
              <a:off x="3286545" y="4569096"/>
              <a:ext cx="0" cy="6994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3D8657C8-E42E-49E1-A8C7-1AE32093FC5E}"/>
                </a:ext>
              </a:extLst>
            </p:cNvPr>
            <p:cNvSpPr/>
            <p:nvPr/>
          </p:nvSpPr>
          <p:spPr>
            <a:xfrm>
              <a:off x="2216840" y="5317162"/>
              <a:ext cx="1931091" cy="81604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ＡＬＡＲＡ　または保持</a:t>
              </a:r>
            </a:p>
          </p:txBody>
        </p:sp>
        <p:sp>
          <p:nvSpPr>
            <p:cNvPr id="16" name="テキスト ボックス 15">
              <a:extLst>
                <a:ext uri="{FF2B5EF4-FFF2-40B4-BE49-F238E27FC236}">
                  <a16:creationId xmlns:a16="http://schemas.microsoft.com/office/drawing/2014/main" id="{FF66CE73-74E6-4D23-97F6-B533C6E9A2A3}"/>
                </a:ext>
              </a:extLst>
            </p:cNvPr>
            <p:cNvSpPr txBox="1"/>
            <p:nvPr/>
          </p:nvSpPr>
          <p:spPr>
            <a:xfrm>
              <a:off x="867197" y="4531705"/>
              <a:ext cx="738972" cy="417510"/>
            </a:xfrm>
            <a:prstGeom prst="rect">
              <a:avLst/>
            </a:prstGeom>
            <a:noFill/>
          </p:spPr>
          <p:txBody>
            <a:bodyPr wrap="none" rtlCol="0">
              <a:spAutoFit/>
            </a:bodyPr>
            <a:lstStyle/>
            <a:p>
              <a:r>
                <a:rPr kumimoji="1" lang="ja-JP" altLang="en-US" b="1" dirty="0"/>
                <a:t>高い</a:t>
              </a:r>
            </a:p>
          </p:txBody>
        </p:sp>
        <p:cxnSp>
          <p:nvCxnSpPr>
            <p:cNvPr id="17" name="直線矢印コネクタ 16">
              <a:extLst>
                <a:ext uri="{FF2B5EF4-FFF2-40B4-BE49-F238E27FC236}">
                  <a16:creationId xmlns:a16="http://schemas.microsoft.com/office/drawing/2014/main" id="{8F6F6067-BD53-4469-9337-00789304F98D}"/>
                </a:ext>
              </a:extLst>
            </p:cNvPr>
            <p:cNvCxnSpPr>
              <a:cxnSpLocks/>
            </p:cNvCxnSpPr>
            <p:nvPr/>
          </p:nvCxnSpPr>
          <p:spPr>
            <a:xfrm>
              <a:off x="5801554" y="4574794"/>
              <a:ext cx="0" cy="6994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A8E1D27D-3AB6-4264-8317-B01E5D749A01}"/>
                </a:ext>
              </a:extLst>
            </p:cNvPr>
            <p:cNvSpPr txBox="1"/>
            <p:nvPr/>
          </p:nvSpPr>
          <p:spPr>
            <a:xfrm>
              <a:off x="5934018" y="4535715"/>
              <a:ext cx="2586400" cy="730643"/>
            </a:xfrm>
            <a:prstGeom prst="rect">
              <a:avLst/>
            </a:prstGeom>
            <a:noFill/>
          </p:spPr>
          <p:txBody>
            <a:bodyPr wrap="none" rtlCol="0">
              <a:spAutoFit/>
            </a:bodyPr>
            <a:lstStyle/>
            <a:p>
              <a:r>
                <a:rPr kumimoji="1" lang="ja-JP" altLang="en-US" b="1" dirty="0"/>
                <a:t>高い（サルモネラ</a:t>
              </a:r>
              <a:endParaRPr kumimoji="1" lang="en-US" altLang="ja-JP" b="1" dirty="0"/>
            </a:p>
            <a:p>
              <a:r>
                <a:rPr kumimoji="1" lang="ja-JP" altLang="en-US" b="1" dirty="0"/>
                <a:t>腸管出血性大腸菌）</a:t>
              </a:r>
            </a:p>
          </p:txBody>
        </p:sp>
        <p:sp>
          <p:nvSpPr>
            <p:cNvPr id="19" name="正方形/長方形 18">
              <a:extLst>
                <a:ext uri="{FF2B5EF4-FFF2-40B4-BE49-F238E27FC236}">
                  <a16:creationId xmlns:a16="http://schemas.microsoft.com/office/drawing/2014/main" id="{6F1B2B86-A3D7-4351-9FA5-C85687FD34A9}"/>
                </a:ext>
              </a:extLst>
            </p:cNvPr>
            <p:cNvSpPr/>
            <p:nvPr/>
          </p:nvSpPr>
          <p:spPr>
            <a:xfrm>
              <a:off x="4836008" y="5284821"/>
              <a:ext cx="1931091" cy="816042"/>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ＡＬＡＲＡ</a:t>
              </a:r>
            </a:p>
          </p:txBody>
        </p:sp>
        <p:cxnSp>
          <p:nvCxnSpPr>
            <p:cNvPr id="21" name="コネクタ: カギ線 20">
              <a:extLst>
                <a:ext uri="{FF2B5EF4-FFF2-40B4-BE49-F238E27FC236}">
                  <a16:creationId xmlns:a16="http://schemas.microsoft.com/office/drawing/2014/main" id="{FFF85318-E047-46F6-9F1D-EFFAFA0AF3FA}"/>
                </a:ext>
              </a:extLst>
            </p:cNvPr>
            <p:cNvCxnSpPr>
              <a:cxnSpLocks/>
              <a:endCxn id="22" idx="0"/>
            </p:cNvCxnSpPr>
            <p:nvPr/>
          </p:nvCxnSpPr>
          <p:spPr>
            <a:xfrm>
              <a:off x="6891844" y="3996148"/>
              <a:ext cx="1528878" cy="1321014"/>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CCC9C83F-D21C-4DF0-962C-247DC753D543}"/>
                </a:ext>
              </a:extLst>
            </p:cNvPr>
            <p:cNvSpPr/>
            <p:nvPr/>
          </p:nvSpPr>
          <p:spPr>
            <a:xfrm>
              <a:off x="7455176" y="5317162"/>
              <a:ext cx="1931091" cy="816042"/>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保持</a:t>
              </a:r>
            </a:p>
          </p:txBody>
        </p:sp>
      </p:grpSp>
      <p:sp>
        <p:nvSpPr>
          <p:cNvPr id="25" name="テキスト ボックス 24">
            <a:extLst>
              <a:ext uri="{FF2B5EF4-FFF2-40B4-BE49-F238E27FC236}">
                <a16:creationId xmlns:a16="http://schemas.microsoft.com/office/drawing/2014/main" id="{BE2E1A74-CEBA-4A2D-935D-C0D29B43439B}"/>
              </a:ext>
            </a:extLst>
          </p:cNvPr>
          <p:cNvSpPr txBox="1"/>
          <p:nvPr/>
        </p:nvSpPr>
        <p:spPr>
          <a:xfrm>
            <a:off x="6488837" y="3421883"/>
            <a:ext cx="2723823" cy="646331"/>
          </a:xfrm>
          <a:prstGeom prst="rect">
            <a:avLst/>
          </a:prstGeom>
          <a:noFill/>
        </p:spPr>
        <p:txBody>
          <a:bodyPr wrap="none" rtlCol="0">
            <a:spAutoFit/>
          </a:bodyPr>
          <a:lstStyle/>
          <a:p>
            <a:r>
              <a:rPr kumimoji="1" lang="ja-JP" altLang="en-US" b="1" dirty="0"/>
              <a:t>低い（黄色ブドウ球菌</a:t>
            </a:r>
            <a:endParaRPr kumimoji="1" lang="en-US" altLang="ja-JP" b="1" dirty="0"/>
          </a:p>
          <a:p>
            <a:r>
              <a:rPr kumimoji="1" lang="ja-JP" altLang="en-US" b="1" dirty="0"/>
              <a:t>セレウス、ウェルシュ）</a:t>
            </a:r>
          </a:p>
        </p:txBody>
      </p:sp>
      <p:sp>
        <p:nvSpPr>
          <p:cNvPr id="23" name="正方形/長方形 22">
            <a:extLst>
              <a:ext uri="{FF2B5EF4-FFF2-40B4-BE49-F238E27FC236}">
                <a16:creationId xmlns:a16="http://schemas.microsoft.com/office/drawing/2014/main" id="{6E0C4924-E6C9-485D-97F5-FF52C965F2B4}"/>
              </a:ext>
            </a:extLst>
          </p:cNvPr>
          <p:cNvSpPr/>
          <p:nvPr/>
        </p:nvSpPr>
        <p:spPr>
          <a:xfrm>
            <a:off x="2594664" y="108414"/>
            <a:ext cx="3954672" cy="584775"/>
          </a:xfrm>
          <a:prstGeom prst="rect">
            <a:avLst/>
          </a:prstGeom>
        </p:spPr>
        <p:txBody>
          <a:bodyPr wrap="none">
            <a:spAutoFit/>
          </a:bodyPr>
          <a:lstStyle/>
          <a:p>
            <a:r>
              <a:rPr lang="en-US" altLang="ja-JP" sz="3200" dirty="0"/>
              <a:t>QPFS/FSA </a:t>
            </a:r>
            <a:r>
              <a:rPr lang="ja-JP" altLang="en-US" sz="3200" dirty="0"/>
              <a:t>提供手順書</a:t>
            </a:r>
          </a:p>
        </p:txBody>
      </p:sp>
      <p:sp>
        <p:nvSpPr>
          <p:cNvPr id="26" name="スライド番号プレースホルダー 25">
            <a:extLst>
              <a:ext uri="{FF2B5EF4-FFF2-40B4-BE49-F238E27FC236}">
                <a16:creationId xmlns:a16="http://schemas.microsoft.com/office/drawing/2014/main" id="{3F3F28AC-A794-4759-895D-51930BB02CFF}"/>
              </a:ext>
            </a:extLst>
          </p:cNvPr>
          <p:cNvSpPr>
            <a:spLocks noGrp="1"/>
          </p:cNvSpPr>
          <p:nvPr>
            <p:ph type="sldNum" sz="quarter" idx="12"/>
          </p:nvPr>
        </p:nvSpPr>
        <p:spPr/>
        <p:txBody>
          <a:bodyPr/>
          <a:lstStyle/>
          <a:p>
            <a:fld id="{EDEB1CE3-1C5F-41CD-BB8F-3FC54467DBCF}" type="slidenum">
              <a:rPr kumimoji="1" lang="ja-JP" altLang="en-US" smtClean="0"/>
              <a:t>110</a:t>
            </a:fld>
            <a:endParaRPr kumimoji="1" lang="ja-JP" altLang="en-US"/>
          </a:p>
        </p:txBody>
      </p:sp>
    </p:spTree>
    <p:extLst>
      <p:ext uri="{BB962C8B-B14F-4D97-AF65-F5344CB8AC3E}">
        <p14:creationId xmlns:p14="http://schemas.microsoft.com/office/powerpoint/2010/main" val="39429523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2432BE1-CC80-4E45-9E09-848B750FC0E3}"/>
              </a:ext>
            </a:extLst>
          </p:cNvPr>
          <p:cNvSpPr/>
          <p:nvPr/>
        </p:nvSpPr>
        <p:spPr>
          <a:xfrm>
            <a:off x="298174" y="1182129"/>
            <a:ext cx="8547651" cy="4893647"/>
          </a:xfrm>
          <a:prstGeom prst="rect">
            <a:avLst/>
          </a:prstGeom>
        </p:spPr>
        <p:txBody>
          <a:bodyPr wrap="square">
            <a:spAutoFit/>
          </a:bodyPr>
          <a:lstStyle/>
          <a:p>
            <a:pPr marL="342900" lvl="0" indent="-342900">
              <a:buFont typeface="+mj-lt"/>
              <a:buAutoNum type="arabicPeriod"/>
            </a:pPr>
            <a:r>
              <a:rPr lang="ja-JP" altLang="ja-JP" sz="2400" kern="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チャーシューという動物タンパク系トッピングの製造過程での加熱後の冷却不良による芽胞菌の「増殖」（</a:t>
            </a:r>
            <a:r>
              <a:rPr lang="ja-JP" altLang="ja-JP" sz="2400" kern="0" dirty="0">
                <a:solidFill>
                  <a:srgbClr val="000000"/>
                </a:solidFill>
                <a:highlight>
                  <a:srgbClr val="00FF00"/>
                </a:highlight>
                <a:latin typeface="游ゴシック" panose="020B0400000000000000" pitchFamily="50" charset="-128"/>
                <a:ea typeface="游ゴシック" panose="020B0400000000000000" pitchFamily="50" charset="-128"/>
                <a:cs typeface="Times New Roman" panose="02020603050405020304" pitchFamily="18" charset="0"/>
              </a:rPr>
              <a:t>ウエルシュ菌</a:t>
            </a:r>
            <a:r>
              <a:rPr lang="ja-JP" altLang="ja-JP" sz="2400" kern="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ja-JP" sz="24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342900" lvl="0" indent="-342900">
              <a:buFont typeface="+mj-lt"/>
              <a:buAutoNum type="arabicPeriod"/>
            </a:pPr>
            <a:r>
              <a:rPr lang="ja-JP" altLang="ja-JP" sz="2400" kern="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刻み葱の汚染（洗浄不足、殺菌不足による「除去」の不十分、その後　保管温度が高めで推移した時間が長いことによる「増殖」が加えられることもある）（腸管出血性大腸菌）、チャーシュー、もやし、ホウレンソウ、刻み葱、煮卵など　トッピング具材の汚染（汚れた手・器具による「付着」、その後　保管温度が高めで推移した時間が長いことによる「増殖」が加えられることもある）（</a:t>
            </a:r>
            <a:r>
              <a:rPr lang="ja-JP" altLang="ja-JP" sz="2400" kern="0" dirty="0">
                <a:solidFill>
                  <a:srgbClr val="000000"/>
                </a:solidFill>
                <a:highlight>
                  <a:srgbClr val="00FF00"/>
                </a:highlight>
                <a:latin typeface="游ゴシック" panose="020B0400000000000000" pitchFamily="50" charset="-128"/>
                <a:ea typeface="游ゴシック" panose="020B0400000000000000" pitchFamily="50" charset="-128"/>
                <a:cs typeface="Times New Roman" panose="02020603050405020304" pitchFamily="18" charset="0"/>
              </a:rPr>
              <a:t>黄色ブドウ球菌、サルモネラ、腸管出血性大腸菌</a:t>
            </a:r>
            <a:r>
              <a:rPr lang="ja-JP" altLang="ja-JP" sz="2400" kern="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ja-JP" sz="24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342900" lvl="0" indent="-342900">
              <a:buFont typeface="+mj-lt"/>
              <a:buAutoNum type="arabicPeriod"/>
            </a:pPr>
            <a:r>
              <a:rPr lang="ja-JP" altLang="ja-JP" sz="2400" kern="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作り置きチャーハンの中での芽胞菌の「増殖」（</a:t>
            </a:r>
            <a:r>
              <a:rPr lang="ja-JP" altLang="ja-JP" sz="2400" kern="0" dirty="0">
                <a:solidFill>
                  <a:srgbClr val="000000"/>
                </a:solidFill>
                <a:highlight>
                  <a:srgbClr val="00FF00"/>
                </a:highlight>
                <a:latin typeface="游ゴシック" panose="020B0400000000000000" pitchFamily="50" charset="-128"/>
                <a:ea typeface="游ゴシック" panose="020B0400000000000000" pitchFamily="50" charset="-128"/>
                <a:cs typeface="Times New Roman" panose="02020603050405020304" pitchFamily="18" charset="0"/>
              </a:rPr>
              <a:t>セレウス</a:t>
            </a:r>
            <a:r>
              <a:rPr lang="ja-JP" altLang="ja-JP" sz="2400" kern="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ja-JP" sz="24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 name="正方形/長方形 2">
            <a:extLst>
              <a:ext uri="{FF2B5EF4-FFF2-40B4-BE49-F238E27FC236}">
                <a16:creationId xmlns:a16="http://schemas.microsoft.com/office/drawing/2014/main" id="{610748C7-D353-466F-9782-A27D9CC3546A}"/>
              </a:ext>
            </a:extLst>
          </p:cNvPr>
          <p:cNvSpPr/>
          <p:nvPr/>
        </p:nvSpPr>
        <p:spPr>
          <a:xfrm>
            <a:off x="2594664" y="108414"/>
            <a:ext cx="3954672" cy="584775"/>
          </a:xfrm>
          <a:prstGeom prst="rect">
            <a:avLst/>
          </a:prstGeom>
        </p:spPr>
        <p:txBody>
          <a:bodyPr wrap="none">
            <a:spAutoFit/>
          </a:bodyPr>
          <a:lstStyle/>
          <a:p>
            <a:r>
              <a:rPr lang="en-US" altLang="ja-JP" sz="3200" dirty="0"/>
              <a:t>QPFS/FSA </a:t>
            </a:r>
            <a:r>
              <a:rPr lang="ja-JP" altLang="en-US" sz="3200" dirty="0"/>
              <a:t>提供手順書</a:t>
            </a:r>
          </a:p>
        </p:txBody>
      </p:sp>
      <p:sp>
        <p:nvSpPr>
          <p:cNvPr id="5" name="スライド番号プレースホルダー 4">
            <a:extLst>
              <a:ext uri="{FF2B5EF4-FFF2-40B4-BE49-F238E27FC236}">
                <a16:creationId xmlns:a16="http://schemas.microsoft.com/office/drawing/2014/main" id="{867AB94B-8576-457D-B0EA-26DE9C5ECAEE}"/>
              </a:ext>
            </a:extLst>
          </p:cNvPr>
          <p:cNvSpPr>
            <a:spLocks noGrp="1"/>
          </p:cNvSpPr>
          <p:nvPr>
            <p:ph type="sldNum" sz="quarter" idx="12"/>
          </p:nvPr>
        </p:nvSpPr>
        <p:spPr/>
        <p:txBody>
          <a:bodyPr/>
          <a:lstStyle/>
          <a:p>
            <a:fld id="{EDEB1CE3-1C5F-41CD-BB8F-3FC54467DBCF}" type="slidenum">
              <a:rPr kumimoji="1" lang="ja-JP" altLang="en-US" smtClean="0"/>
              <a:t>111</a:t>
            </a:fld>
            <a:endParaRPr kumimoji="1" lang="ja-JP" altLang="en-US"/>
          </a:p>
        </p:txBody>
      </p:sp>
    </p:spTree>
    <p:extLst>
      <p:ext uri="{BB962C8B-B14F-4D97-AF65-F5344CB8AC3E}">
        <p14:creationId xmlns:p14="http://schemas.microsoft.com/office/powerpoint/2010/main" val="20644942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ED69F1E-F7BF-4661-897E-7F7F114262D8}"/>
              </a:ext>
            </a:extLst>
          </p:cNvPr>
          <p:cNvSpPr/>
          <p:nvPr/>
        </p:nvSpPr>
        <p:spPr>
          <a:xfrm>
            <a:off x="2594664" y="108414"/>
            <a:ext cx="3954672" cy="584775"/>
          </a:xfrm>
          <a:prstGeom prst="rect">
            <a:avLst/>
          </a:prstGeom>
        </p:spPr>
        <p:txBody>
          <a:bodyPr wrap="none">
            <a:spAutoFit/>
          </a:bodyPr>
          <a:lstStyle/>
          <a:p>
            <a:r>
              <a:rPr lang="en-US" altLang="ja-JP" sz="3200" dirty="0"/>
              <a:t>QPFS/FSA </a:t>
            </a:r>
            <a:r>
              <a:rPr lang="ja-JP" altLang="en-US" sz="3200" dirty="0"/>
              <a:t>提供手順書</a:t>
            </a:r>
          </a:p>
        </p:txBody>
      </p:sp>
      <p:sp>
        <p:nvSpPr>
          <p:cNvPr id="3" name="テキスト ボックス 2">
            <a:extLst>
              <a:ext uri="{FF2B5EF4-FFF2-40B4-BE49-F238E27FC236}">
                <a16:creationId xmlns:a16="http://schemas.microsoft.com/office/drawing/2014/main" id="{86C6356C-0837-4650-B1B6-F4488FDD2F1B}"/>
              </a:ext>
            </a:extLst>
          </p:cNvPr>
          <p:cNvSpPr txBox="1"/>
          <p:nvPr/>
        </p:nvSpPr>
        <p:spPr>
          <a:xfrm>
            <a:off x="556590" y="1078108"/>
            <a:ext cx="3262432" cy="461665"/>
          </a:xfrm>
          <a:prstGeom prst="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2400" dirty="0"/>
              <a:t>業務上の制約の理解：</a:t>
            </a:r>
          </a:p>
        </p:txBody>
      </p:sp>
      <p:sp>
        <p:nvSpPr>
          <p:cNvPr id="4" name="正方形/長方形 3">
            <a:extLst>
              <a:ext uri="{FF2B5EF4-FFF2-40B4-BE49-F238E27FC236}">
                <a16:creationId xmlns:a16="http://schemas.microsoft.com/office/drawing/2014/main" id="{2E1300DE-88FA-4C34-82A8-7005401D5642}"/>
              </a:ext>
            </a:extLst>
          </p:cNvPr>
          <p:cNvSpPr/>
          <p:nvPr/>
        </p:nvSpPr>
        <p:spPr>
          <a:xfrm>
            <a:off x="556590" y="1876004"/>
            <a:ext cx="8388626" cy="4524315"/>
          </a:xfrm>
          <a:prstGeom prst="rect">
            <a:avLst/>
          </a:prstGeom>
        </p:spPr>
        <p:txBody>
          <a:bodyPr wrap="square">
            <a:spAutoFit/>
          </a:bodyPr>
          <a:lstStyle/>
          <a:p>
            <a:r>
              <a:rPr lang="ja-JP" altLang="ja-JP" sz="2400" dirty="0">
                <a:latin typeface="+mn-ea"/>
                <a:cs typeface="Times New Roman" panose="02020603050405020304" pitchFamily="18" charset="0"/>
              </a:rPr>
              <a:t>ラーメン店における生物学的危害要因（</a:t>
            </a:r>
            <a:r>
              <a:rPr lang="ja-JP" altLang="ja-JP" sz="2400" kern="0" dirty="0">
                <a:solidFill>
                  <a:srgbClr val="000000"/>
                </a:solidFill>
                <a:latin typeface="+mn-ea"/>
                <a:cs typeface="Times New Roman" panose="02020603050405020304" pitchFamily="18" charset="0"/>
              </a:rPr>
              <a:t>黄色ブドウ球菌、サルモネラ、腸管出血性大腸菌）</a:t>
            </a:r>
            <a:r>
              <a:rPr lang="ja-JP" altLang="ja-JP" sz="2400" dirty="0">
                <a:latin typeface="+mn-ea"/>
                <a:cs typeface="Times New Roman" panose="02020603050405020304" pitchFamily="18" charset="0"/>
              </a:rPr>
              <a:t>の多くは　店員の手指（あるいは手指の触れた器具）由来のものです　その対策としては　手指・器具の洗浄・殺菌がとても有効です。しかしながら　手指の洗浄についていえば　ランチタイムなど営業のピーク時に　自分の持ち場を離れることなどできないでしょうから　一時間に一回などと期限を切って　定期的に手洗いを行うということは事実上不可能といっていいでしょう。また　いくら手洗いを頻繁にしたとしても　ラーメン店の厨房は暑く　湿気も高いため　麺をゆでる「てぼ」の把手などは　始業後一時間もたたぬうちに菌の巣となっていることを覚悟しなければなりません。</a:t>
            </a:r>
            <a:endParaRPr lang="ja-JP" altLang="en-US" sz="2400" dirty="0">
              <a:latin typeface="+mn-ea"/>
            </a:endParaRPr>
          </a:p>
        </p:txBody>
      </p:sp>
      <p:sp>
        <p:nvSpPr>
          <p:cNvPr id="6" name="スライド番号プレースホルダー 5">
            <a:extLst>
              <a:ext uri="{FF2B5EF4-FFF2-40B4-BE49-F238E27FC236}">
                <a16:creationId xmlns:a16="http://schemas.microsoft.com/office/drawing/2014/main" id="{76A65B71-9576-4B1C-B40F-62BF0F40865C}"/>
              </a:ext>
            </a:extLst>
          </p:cNvPr>
          <p:cNvSpPr>
            <a:spLocks noGrp="1"/>
          </p:cNvSpPr>
          <p:nvPr>
            <p:ph type="sldNum" sz="quarter" idx="12"/>
          </p:nvPr>
        </p:nvSpPr>
        <p:spPr/>
        <p:txBody>
          <a:bodyPr/>
          <a:lstStyle/>
          <a:p>
            <a:fld id="{EDEB1CE3-1C5F-41CD-BB8F-3FC54467DBCF}" type="slidenum">
              <a:rPr kumimoji="1" lang="ja-JP" altLang="en-US" smtClean="0"/>
              <a:t>112</a:t>
            </a:fld>
            <a:endParaRPr kumimoji="1" lang="ja-JP" altLang="en-US"/>
          </a:p>
        </p:txBody>
      </p:sp>
    </p:spTree>
    <p:extLst>
      <p:ext uri="{BB962C8B-B14F-4D97-AF65-F5344CB8AC3E}">
        <p14:creationId xmlns:p14="http://schemas.microsoft.com/office/powerpoint/2010/main" val="24848068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テボ ラーメン」の画像検索結果">
            <a:extLst>
              <a:ext uri="{FF2B5EF4-FFF2-40B4-BE49-F238E27FC236}">
                <a16:creationId xmlns:a16="http://schemas.microsoft.com/office/drawing/2014/main" id="{D545CE41-C1D7-49B0-82C5-9AE0757F190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899" y="2073275"/>
            <a:ext cx="4442101" cy="3631095"/>
          </a:xfrm>
          <a:prstGeom prst="rect">
            <a:avLst/>
          </a:prstGeom>
          <a:noFill/>
          <a:ln>
            <a:noFill/>
          </a:ln>
        </p:spPr>
      </p:pic>
      <p:sp>
        <p:nvSpPr>
          <p:cNvPr id="3" name="正方形/長方形 2">
            <a:extLst>
              <a:ext uri="{FF2B5EF4-FFF2-40B4-BE49-F238E27FC236}">
                <a16:creationId xmlns:a16="http://schemas.microsoft.com/office/drawing/2014/main" id="{120C1340-0696-4E7C-A9E3-B37CE57D3607}"/>
              </a:ext>
            </a:extLst>
          </p:cNvPr>
          <p:cNvSpPr/>
          <p:nvPr/>
        </p:nvSpPr>
        <p:spPr>
          <a:xfrm>
            <a:off x="5658680" y="1914816"/>
            <a:ext cx="3061252" cy="4093428"/>
          </a:xfrm>
          <a:prstGeom prst="rect">
            <a:avLst/>
          </a:prstGeom>
        </p:spPr>
        <p:txBody>
          <a:bodyPr wrap="square">
            <a:spAutoFit/>
          </a:bodyPr>
          <a:lstStyle/>
          <a:p>
            <a:pPr algn="just">
              <a:spcAft>
                <a:spcPts val="0"/>
              </a:spcAft>
            </a:pPr>
            <a:r>
              <a:rPr lang="ja-JP" altLang="ja-JP" sz="2000" kern="100" dirty="0">
                <a:latin typeface="游ゴシック" panose="020B0400000000000000" pitchFamily="50" charset="-128"/>
                <a:ea typeface="游ゴシック" panose="020B0400000000000000" pitchFamily="50" charset="-128"/>
                <a:cs typeface="Times New Roman" panose="02020603050405020304" pitchFamily="18" charset="0"/>
              </a:rPr>
              <a:t>しかしながら「てぼ」を頻繁に取り換えて洗浄殺菌することなど　土台無理な話ですので　ラーメン店においては　従業員の手指は　常に触るものからの転写による汚染にさらされていることを意識し、頻繁に手洗いできないのであれば　頻繁に（アルコール噴霧）殺菌をするという代替措置を採用すべきです。</a:t>
            </a:r>
          </a:p>
        </p:txBody>
      </p:sp>
      <p:sp>
        <p:nvSpPr>
          <p:cNvPr id="4" name="正方形/長方形 3">
            <a:extLst>
              <a:ext uri="{FF2B5EF4-FFF2-40B4-BE49-F238E27FC236}">
                <a16:creationId xmlns:a16="http://schemas.microsoft.com/office/drawing/2014/main" id="{8A1AC0CB-1F40-45C7-BDC2-E0D403E2A820}"/>
              </a:ext>
            </a:extLst>
          </p:cNvPr>
          <p:cNvSpPr/>
          <p:nvPr/>
        </p:nvSpPr>
        <p:spPr>
          <a:xfrm>
            <a:off x="2594664" y="108414"/>
            <a:ext cx="3954672" cy="584775"/>
          </a:xfrm>
          <a:prstGeom prst="rect">
            <a:avLst/>
          </a:prstGeom>
        </p:spPr>
        <p:txBody>
          <a:bodyPr wrap="none">
            <a:spAutoFit/>
          </a:bodyPr>
          <a:lstStyle/>
          <a:p>
            <a:r>
              <a:rPr lang="en-US" altLang="ja-JP" sz="3200" dirty="0"/>
              <a:t>QPFS/FSA </a:t>
            </a:r>
            <a:r>
              <a:rPr lang="ja-JP" altLang="en-US" sz="3200" dirty="0"/>
              <a:t>提供手順書</a:t>
            </a:r>
          </a:p>
        </p:txBody>
      </p:sp>
      <p:sp>
        <p:nvSpPr>
          <p:cNvPr id="6" name="スライド番号プレースホルダー 5">
            <a:extLst>
              <a:ext uri="{FF2B5EF4-FFF2-40B4-BE49-F238E27FC236}">
                <a16:creationId xmlns:a16="http://schemas.microsoft.com/office/drawing/2014/main" id="{21B94DF2-FB73-4A64-881D-716CC5D29AF9}"/>
              </a:ext>
            </a:extLst>
          </p:cNvPr>
          <p:cNvSpPr>
            <a:spLocks noGrp="1"/>
          </p:cNvSpPr>
          <p:nvPr>
            <p:ph type="sldNum" sz="quarter" idx="12"/>
          </p:nvPr>
        </p:nvSpPr>
        <p:spPr/>
        <p:txBody>
          <a:bodyPr/>
          <a:lstStyle/>
          <a:p>
            <a:fld id="{EDEB1CE3-1C5F-41CD-BB8F-3FC54467DBCF}" type="slidenum">
              <a:rPr kumimoji="1" lang="ja-JP" altLang="en-US" smtClean="0"/>
              <a:t>113</a:t>
            </a:fld>
            <a:endParaRPr kumimoji="1" lang="ja-JP" altLang="en-US"/>
          </a:p>
        </p:txBody>
      </p:sp>
    </p:spTree>
    <p:extLst>
      <p:ext uri="{BB962C8B-B14F-4D97-AF65-F5344CB8AC3E}">
        <p14:creationId xmlns:p14="http://schemas.microsoft.com/office/powerpoint/2010/main" val="31267981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0CEEC0B-1387-4225-8E80-E419D283C61E}"/>
              </a:ext>
            </a:extLst>
          </p:cNvPr>
          <p:cNvSpPr>
            <a:spLocks noGrp="1"/>
          </p:cNvSpPr>
          <p:nvPr>
            <p:ph type="sldNum" sz="quarter" idx="12"/>
          </p:nvPr>
        </p:nvSpPr>
        <p:spPr/>
        <p:txBody>
          <a:bodyPr/>
          <a:lstStyle/>
          <a:p>
            <a:fld id="{EDEB1CE3-1C5F-41CD-BB8F-3FC54467DBCF}" type="slidenum">
              <a:rPr kumimoji="1" lang="ja-JP" altLang="en-US" smtClean="0"/>
              <a:t>114</a:t>
            </a:fld>
            <a:endParaRPr kumimoji="1" lang="ja-JP" altLang="en-US"/>
          </a:p>
        </p:txBody>
      </p:sp>
      <p:pic>
        <p:nvPicPr>
          <p:cNvPr id="3" name="図 2">
            <a:extLst>
              <a:ext uri="{FF2B5EF4-FFF2-40B4-BE49-F238E27FC236}">
                <a16:creationId xmlns:a16="http://schemas.microsoft.com/office/drawing/2014/main" id="{E054D9AB-B777-4618-A468-8B3992210892}"/>
              </a:ext>
            </a:extLst>
          </p:cNvPr>
          <p:cNvPicPr>
            <a:picLocks noChangeAspect="1"/>
          </p:cNvPicPr>
          <p:nvPr/>
        </p:nvPicPr>
        <p:blipFill>
          <a:blip r:embed="rId2"/>
          <a:stretch>
            <a:fillRect/>
          </a:stretch>
        </p:blipFill>
        <p:spPr>
          <a:xfrm>
            <a:off x="114300" y="1981200"/>
            <a:ext cx="8915400" cy="2895600"/>
          </a:xfrm>
          <a:prstGeom prst="rect">
            <a:avLst/>
          </a:prstGeom>
        </p:spPr>
      </p:pic>
      <p:sp>
        <p:nvSpPr>
          <p:cNvPr id="5" name="テキスト ボックス 4">
            <a:extLst>
              <a:ext uri="{FF2B5EF4-FFF2-40B4-BE49-F238E27FC236}">
                <a16:creationId xmlns:a16="http://schemas.microsoft.com/office/drawing/2014/main" id="{C1392BAD-9D81-43D9-8BC4-EAF3B9E461E9}"/>
              </a:ext>
            </a:extLst>
          </p:cNvPr>
          <p:cNvSpPr txBox="1"/>
          <p:nvPr/>
        </p:nvSpPr>
        <p:spPr>
          <a:xfrm>
            <a:off x="709404" y="873798"/>
            <a:ext cx="7725192" cy="523220"/>
          </a:xfrm>
          <a:prstGeom prst="rect">
            <a:avLst/>
          </a:prstGeom>
          <a:solidFill>
            <a:schemeClr val="accent6">
              <a:lumMod val="40000"/>
              <a:lumOff val="60000"/>
            </a:schemeClr>
          </a:solidFill>
          <a:scene3d>
            <a:camera prst="orthographicFront"/>
            <a:lightRig rig="threePt" dir="t"/>
          </a:scene3d>
          <a:sp3d>
            <a:bevelT w="165100" prst="coolSlant"/>
          </a:sp3d>
        </p:spPr>
        <p:txBody>
          <a:bodyPr wrap="none" rtlCol="0">
            <a:spAutoFit/>
          </a:bodyPr>
          <a:lstStyle/>
          <a:p>
            <a:r>
              <a:rPr kumimoji="1" lang="ja-JP" altLang="en-US" sz="2800" dirty="0"/>
              <a:t>ほかの団体はどんなこと言ってるんでしょう？</a:t>
            </a:r>
          </a:p>
        </p:txBody>
      </p:sp>
    </p:spTree>
    <p:extLst>
      <p:ext uri="{BB962C8B-B14F-4D97-AF65-F5344CB8AC3E}">
        <p14:creationId xmlns:p14="http://schemas.microsoft.com/office/powerpoint/2010/main" val="2832341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E5E08FA-DE97-4366-9CBA-EFF347DBD6C8}"/>
              </a:ext>
            </a:extLst>
          </p:cNvPr>
          <p:cNvSpPr>
            <a:spLocks noGrp="1"/>
          </p:cNvSpPr>
          <p:nvPr>
            <p:ph type="sldNum" sz="quarter" idx="12"/>
          </p:nvPr>
        </p:nvSpPr>
        <p:spPr/>
        <p:txBody>
          <a:bodyPr/>
          <a:lstStyle/>
          <a:p>
            <a:fld id="{EDEB1CE3-1C5F-41CD-BB8F-3FC54467DBCF}" type="slidenum">
              <a:rPr kumimoji="1" lang="ja-JP" altLang="en-US" smtClean="0"/>
              <a:t>115</a:t>
            </a:fld>
            <a:endParaRPr kumimoji="1" lang="ja-JP" altLang="en-US"/>
          </a:p>
        </p:txBody>
      </p:sp>
      <p:sp>
        <p:nvSpPr>
          <p:cNvPr id="3" name="テキスト ボックス 2">
            <a:extLst>
              <a:ext uri="{FF2B5EF4-FFF2-40B4-BE49-F238E27FC236}">
                <a16:creationId xmlns:a16="http://schemas.microsoft.com/office/drawing/2014/main" id="{2A4F5CBD-669E-42CC-A16E-33009553C6E0}"/>
              </a:ext>
            </a:extLst>
          </p:cNvPr>
          <p:cNvSpPr txBox="1"/>
          <p:nvPr/>
        </p:nvSpPr>
        <p:spPr>
          <a:xfrm>
            <a:off x="628650" y="629603"/>
            <a:ext cx="7759976" cy="5909310"/>
          </a:xfrm>
          <a:prstGeom prst="rect">
            <a:avLst/>
          </a:prstGeom>
          <a:noFill/>
        </p:spPr>
        <p:txBody>
          <a:bodyPr wrap="square" rtlCol="0">
            <a:spAutoFit/>
          </a:bodyPr>
          <a:lstStyle/>
          <a:p>
            <a:r>
              <a:rPr lang="ja-JP" altLang="en-US" dirty="0"/>
              <a:t>ラーメン屋ではどんな食材を使っているでしょうか。めん、豚肉、スープ原料、ネギ、たまご、メンマなど数多くの原材料がありますね。豚肉は一般にサルモネラ菌やエルシニア菌、また肝炎ウイルスなどの汚染が知られています。これら微生物は豚肉をチャーシューに調理する段階で「適切な加熱」により殺滅することができます。卵もサルモネラ菌が知られていますが日本の卵は生食用として流通していますからそのまま食べられます。しかし割り置きをしていたらほんのわずかの菌も倍々に増殖して食中毒を発症する菌数まで増えてしまうかもしれません。</a:t>
            </a:r>
          </a:p>
          <a:p>
            <a:r>
              <a:rPr lang="ja-JP" altLang="en-US" dirty="0"/>
              <a:t>　加熱済みのチャーシューやたまご、メンマやネギも提供時には包丁でスライスをします。スライスする包丁は刃がかけると重大な危害を起こす硬質異物になり得ます。また生の豚肉を切った包丁をきちんと洗浄消毒せずに使用すれば生の豚肉の微生物ハザードが、”そのまま食べられる食品”に移行してしまうかもしれません。</a:t>
            </a:r>
          </a:p>
          <a:p>
            <a:r>
              <a:rPr lang="ja-JP" altLang="en-US" dirty="0"/>
              <a:t>　加熱済みのチャーシューは生の豚肉にいた微生物が殺滅されていますが、これを常温で放置すればもちろん細菌が増殖します。冷蔵すれば常温よりも長く保存できますが通常、提供時に冷えたチャーシューを出したくないので常温で一時保管されているお店が多いのではないでしょうか。そうすると常温保管の時間管理がとても大事になってきますし、常温放置したチャーシューの残り品を冷蔵庫に戻して次の営業日に再使用するようなことは危険です。</a:t>
            </a:r>
          </a:p>
          <a:p>
            <a:endParaRPr kumimoji="1" lang="ja-JP" altLang="en-US" dirty="0"/>
          </a:p>
        </p:txBody>
      </p:sp>
    </p:spTree>
    <p:extLst>
      <p:ext uri="{BB962C8B-B14F-4D97-AF65-F5344CB8AC3E}">
        <p14:creationId xmlns:p14="http://schemas.microsoft.com/office/powerpoint/2010/main" val="22440622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E7AC887-582B-45CC-85D4-378786DF5B4C}"/>
              </a:ext>
            </a:extLst>
          </p:cNvPr>
          <p:cNvSpPr>
            <a:spLocks noGrp="1"/>
          </p:cNvSpPr>
          <p:nvPr>
            <p:ph type="sldNum" sz="quarter" idx="12"/>
          </p:nvPr>
        </p:nvSpPr>
        <p:spPr/>
        <p:txBody>
          <a:bodyPr/>
          <a:lstStyle/>
          <a:p>
            <a:fld id="{EDEB1CE3-1C5F-41CD-BB8F-3FC54467DBCF}" type="slidenum">
              <a:rPr kumimoji="1" lang="ja-JP" altLang="en-US" smtClean="0"/>
              <a:t>116</a:t>
            </a:fld>
            <a:endParaRPr kumimoji="1" lang="ja-JP" altLang="en-US"/>
          </a:p>
        </p:txBody>
      </p:sp>
      <p:sp>
        <p:nvSpPr>
          <p:cNvPr id="3" name="テキスト ボックス 2">
            <a:extLst>
              <a:ext uri="{FF2B5EF4-FFF2-40B4-BE49-F238E27FC236}">
                <a16:creationId xmlns:a16="http://schemas.microsoft.com/office/drawing/2014/main" id="{A835F3AD-55D6-4639-AACA-21B1BDC8AE8F}"/>
              </a:ext>
            </a:extLst>
          </p:cNvPr>
          <p:cNvSpPr txBox="1"/>
          <p:nvPr/>
        </p:nvSpPr>
        <p:spPr>
          <a:xfrm>
            <a:off x="351065" y="849085"/>
            <a:ext cx="8164286" cy="3139321"/>
          </a:xfrm>
          <a:prstGeom prst="rect">
            <a:avLst/>
          </a:prstGeom>
          <a:noFill/>
        </p:spPr>
        <p:txBody>
          <a:bodyPr wrap="square" rtlCol="0">
            <a:spAutoFit/>
          </a:bodyPr>
          <a:lstStyle/>
          <a:p>
            <a:r>
              <a:rPr lang="ja-JP" altLang="en-US" dirty="0"/>
              <a:t>めんはゆで上げて即時提供するので細菌は確実に殺滅されますのでそれほど心配する必要はないかもしれません。しかし製麺時に生地が管理不備でたとえば黄色ブドウ球菌が耐熱性の毒素を生成させるほど不衛生であったならば加熱しても毒素が残ってしまいかねません。</a:t>
            </a:r>
          </a:p>
          <a:p>
            <a:r>
              <a:rPr lang="ja-JP" altLang="en-US" dirty="0"/>
              <a:t>　一方で、調理人自身が食中毒になってしまった場合、トイレに行った後にきちんと手を洗っていなければ食中毒の原因になり得ます。病原性大腸菌やノロウイルスが従事者の不衛生で事故の原因になる事例は多発しています。また小麦やたまごは人によって食物アレルギーの原因にもなり得ますからたまごをカットした包丁やまな板は必ず洗ってから別の食材に使う必要があります。そして洗浄に使う洗剤も適切に保管しておかないと食品を汚染することがあり得ます。</a:t>
            </a:r>
          </a:p>
        </p:txBody>
      </p:sp>
      <p:grpSp>
        <p:nvGrpSpPr>
          <p:cNvPr id="6" name="グループ化 5">
            <a:extLst>
              <a:ext uri="{FF2B5EF4-FFF2-40B4-BE49-F238E27FC236}">
                <a16:creationId xmlns:a16="http://schemas.microsoft.com/office/drawing/2014/main" id="{9AED7259-7161-40EC-9C8A-F2012F83840F}"/>
              </a:ext>
            </a:extLst>
          </p:cNvPr>
          <p:cNvGrpSpPr/>
          <p:nvPr/>
        </p:nvGrpSpPr>
        <p:grpSpPr>
          <a:xfrm>
            <a:off x="628649" y="3760305"/>
            <a:ext cx="8116758" cy="3566160"/>
            <a:chOff x="398592" y="3429000"/>
            <a:chExt cx="8116758" cy="3566160"/>
          </a:xfrm>
        </p:grpSpPr>
        <p:pic>
          <p:nvPicPr>
            <p:cNvPr id="4" name="図 3">
              <a:extLst>
                <a:ext uri="{FF2B5EF4-FFF2-40B4-BE49-F238E27FC236}">
                  <a16:creationId xmlns:a16="http://schemas.microsoft.com/office/drawing/2014/main" id="{2D5115F7-866F-4AF8-8472-5552BD739C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9190" y="3429000"/>
              <a:ext cx="3566160" cy="3566160"/>
            </a:xfrm>
            <a:prstGeom prst="rect">
              <a:avLst/>
            </a:prstGeom>
          </p:spPr>
        </p:pic>
        <p:sp>
          <p:nvSpPr>
            <p:cNvPr id="5" name="テキスト ボックス 4">
              <a:extLst>
                <a:ext uri="{FF2B5EF4-FFF2-40B4-BE49-F238E27FC236}">
                  <a16:creationId xmlns:a16="http://schemas.microsoft.com/office/drawing/2014/main" id="{8D59A149-7B03-4D3F-BF1E-B0DD0D2E3D3F}"/>
                </a:ext>
              </a:extLst>
            </p:cNvPr>
            <p:cNvSpPr txBox="1"/>
            <p:nvPr/>
          </p:nvSpPr>
          <p:spPr>
            <a:xfrm rot="20982471">
              <a:off x="398592" y="4990908"/>
              <a:ext cx="5493812" cy="923330"/>
            </a:xfrm>
            <a:prstGeom prst="rect">
              <a:avLst/>
            </a:prstGeom>
            <a:ln/>
          </p:spPr>
          <p:style>
            <a:lnRef idx="0">
              <a:schemeClr val="dk1"/>
            </a:lnRef>
            <a:fillRef idx="3">
              <a:schemeClr val="dk1"/>
            </a:fillRef>
            <a:effectRef idx="3">
              <a:schemeClr val="dk1"/>
            </a:effectRef>
            <a:fontRef idx="minor">
              <a:schemeClr val="lt1"/>
            </a:fontRef>
          </p:style>
          <p:txBody>
            <a:bodyPr wrap="none" rtlCol="0">
              <a:spAutoFit/>
            </a:bodyPr>
            <a:lstStyle/>
            <a:p>
              <a:pPr algn="ctr"/>
              <a:r>
                <a:rPr kumimoji="1" lang="ja-JP" altLang="en-US" dirty="0"/>
                <a:t>「あーでもないったら　こーでもない」　　　　　</a:t>
              </a:r>
              <a:endParaRPr kumimoji="1" lang="en-US" altLang="ja-JP" dirty="0"/>
            </a:p>
            <a:p>
              <a:pPr algn="ctr"/>
              <a:r>
                <a:rPr kumimoji="1" lang="ja-JP" altLang="en-US" dirty="0"/>
                <a:t>酔っぱらったオッサンが</a:t>
              </a:r>
              <a:endParaRPr kumimoji="1" lang="en-US" altLang="ja-JP" dirty="0"/>
            </a:p>
            <a:p>
              <a:pPr algn="ctr"/>
              <a:r>
                <a:rPr kumimoji="1" lang="ja-JP" altLang="en-US" dirty="0"/>
                <a:t>知ったかぶりの長口舌</a:t>
              </a:r>
              <a:endParaRPr kumimoji="1" lang="en-US" altLang="ja-JP" dirty="0"/>
            </a:p>
          </p:txBody>
        </p:sp>
      </p:grpSp>
    </p:spTree>
    <p:extLst>
      <p:ext uri="{BB962C8B-B14F-4D97-AF65-F5344CB8AC3E}">
        <p14:creationId xmlns:p14="http://schemas.microsoft.com/office/powerpoint/2010/main" val="55983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4642249-88C7-4F78-B944-40DBF8FA6B39}"/>
              </a:ext>
            </a:extLst>
          </p:cNvPr>
          <p:cNvSpPr>
            <a:spLocks noGrp="1"/>
          </p:cNvSpPr>
          <p:nvPr>
            <p:ph type="sldNum" sz="quarter" idx="12"/>
          </p:nvPr>
        </p:nvSpPr>
        <p:spPr/>
        <p:txBody>
          <a:bodyPr/>
          <a:lstStyle/>
          <a:p>
            <a:fld id="{EDEB1CE3-1C5F-41CD-BB8F-3FC54467DBCF}" type="slidenum">
              <a:rPr kumimoji="1" lang="ja-JP" altLang="en-US" smtClean="0"/>
              <a:t>117</a:t>
            </a:fld>
            <a:endParaRPr kumimoji="1" lang="ja-JP" altLang="en-US"/>
          </a:p>
        </p:txBody>
      </p:sp>
      <p:sp>
        <p:nvSpPr>
          <p:cNvPr id="5" name="フローチャート: 順次アクセス記憶 4">
            <a:extLst>
              <a:ext uri="{FF2B5EF4-FFF2-40B4-BE49-F238E27FC236}">
                <a16:creationId xmlns:a16="http://schemas.microsoft.com/office/drawing/2014/main" id="{5A52B213-0D60-416A-BD0F-FD378CC81CC1}"/>
              </a:ext>
            </a:extLst>
          </p:cNvPr>
          <p:cNvSpPr/>
          <p:nvPr/>
        </p:nvSpPr>
        <p:spPr>
          <a:xfrm>
            <a:off x="266286" y="288785"/>
            <a:ext cx="628650" cy="561149"/>
          </a:xfrm>
          <a:prstGeom prst="flowChartMagneticTape">
            <a:avLst/>
          </a:prstGeom>
          <a:solidFill>
            <a:schemeClr val="accent2">
              <a:lumMod val="7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14FA828-3F0B-4E01-9F09-E8E22971BD00}"/>
              </a:ext>
            </a:extLst>
          </p:cNvPr>
          <p:cNvSpPr txBox="1"/>
          <p:nvPr/>
        </p:nvSpPr>
        <p:spPr>
          <a:xfrm>
            <a:off x="658734" y="1649570"/>
            <a:ext cx="7826531" cy="646331"/>
          </a:xfrm>
          <a:prstGeom prst="rect">
            <a:avLst/>
          </a:prstGeom>
          <a:noFill/>
        </p:spPr>
        <p:txBody>
          <a:bodyPr wrap="square">
            <a:spAutoFit/>
          </a:bodyPr>
          <a:lstStyle/>
          <a:p>
            <a:r>
              <a:rPr lang="en-US" altLang="ja-JP" dirty="0">
                <a:hlinkClick r:id="rId2"/>
              </a:rPr>
              <a:t>(6) </a:t>
            </a:r>
            <a:r>
              <a:rPr lang="ja-JP" altLang="en-US" dirty="0">
                <a:hlinkClick r:id="rId2"/>
              </a:rPr>
              <a:t>消滅する屋台ラーメンの職人技</a:t>
            </a:r>
            <a:r>
              <a:rPr lang="en-US" altLang="ja-JP" dirty="0">
                <a:hlinkClick r:id="rId2"/>
              </a:rPr>
              <a:t>【</a:t>
            </a:r>
            <a:r>
              <a:rPr lang="ja-JP" altLang="en-US" dirty="0">
                <a:hlinkClick r:id="rId2"/>
              </a:rPr>
              <a:t>幸っちゃん</a:t>
            </a:r>
            <a:r>
              <a:rPr lang="en-US" altLang="ja-JP" dirty="0">
                <a:hlinkClick r:id="rId2"/>
              </a:rPr>
              <a:t>】</a:t>
            </a:r>
            <a:r>
              <a:rPr lang="ja-JP" altLang="en-US" dirty="0">
                <a:hlinkClick r:id="rId2"/>
              </a:rPr>
              <a:t>ラーメンの作り方一部始終 </a:t>
            </a:r>
            <a:r>
              <a:rPr lang="en-US" altLang="ja-JP" dirty="0">
                <a:hlinkClick r:id="rId2"/>
              </a:rPr>
              <a:t>| Old Style Ramen Stall in Tokyo | Japanese Street Food | </a:t>
            </a:r>
            <a:r>
              <a:rPr lang="ja-JP" altLang="en-US" dirty="0">
                <a:hlinkClick r:id="rId2"/>
              </a:rPr>
              <a:t>拉面 </a:t>
            </a:r>
            <a:r>
              <a:rPr lang="en-US" altLang="ja-JP" dirty="0">
                <a:hlinkClick r:id="rId2"/>
              </a:rPr>
              <a:t>- YouTube</a:t>
            </a:r>
            <a:endParaRPr lang="ja-JP" altLang="en-US" dirty="0"/>
          </a:p>
        </p:txBody>
      </p:sp>
      <p:pic>
        <p:nvPicPr>
          <p:cNvPr id="2054" name="Picture 6">
            <a:extLst>
              <a:ext uri="{FF2B5EF4-FFF2-40B4-BE49-F238E27FC236}">
                <a16:creationId xmlns:a16="http://schemas.microsoft.com/office/drawing/2014/main" id="{9F4EC3DF-69EC-4DC0-80BD-EDF6268FF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515" y="2464682"/>
            <a:ext cx="4074231" cy="4074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7666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4642249-88C7-4F78-B944-40DBF8FA6B39}"/>
              </a:ext>
            </a:extLst>
          </p:cNvPr>
          <p:cNvSpPr>
            <a:spLocks noGrp="1"/>
          </p:cNvSpPr>
          <p:nvPr>
            <p:ph type="sldNum" sz="quarter" idx="12"/>
          </p:nvPr>
        </p:nvSpPr>
        <p:spPr/>
        <p:txBody>
          <a:bodyPr/>
          <a:lstStyle/>
          <a:p>
            <a:fld id="{EDEB1CE3-1C5F-41CD-BB8F-3FC54467DBCF}" type="slidenum">
              <a:rPr kumimoji="1" lang="ja-JP" altLang="en-US" smtClean="0"/>
              <a:t>118</a:t>
            </a:fld>
            <a:endParaRPr kumimoji="1" lang="ja-JP" altLang="en-US"/>
          </a:p>
        </p:txBody>
      </p:sp>
      <p:sp>
        <p:nvSpPr>
          <p:cNvPr id="5" name="フローチャート: 順次アクセス記憶 4">
            <a:extLst>
              <a:ext uri="{FF2B5EF4-FFF2-40B4-BE49-F238E27FC236}">
                <a16:creationId xmlns:a16="http://schemas.microsoft.com/office/drawing/2014/main" id="{5A52B213-0D60-416A-BD0F-FD378CC81CC1}"/>
              </a:ext>
            </a:extLst>
          </p:cNvPr>
          <p:cNvSpPr/>
          <p:nvPr/>
        </p:nvSpPr>
        <p:spPr>
          <a:xfrm>
            <a:off x="266286" y="288785"/>
            <a:ext cx="628650" cy="561149"/>
          </a:xfrm>
          <a:prstGeom prst="flowChartMagneticTape">
            <a:avLst/>
          </a:prstGeom>
          <a:solidFill>
            <a:schemeClr val="accent2">
              <a:lumMod val="7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56CE5AA-2CBB-4EFB-81B1-B532478F828F}"/>
              </a:ext>
            </a:extLst>
          </p:cNvPr>
          <p:cNvSpPr txBox="1"/>
          <p:nvPr/>
        </p:nvSpPr>
        <p:spPr>
          <a:xfrm>
            <a:off x="1740846" y="1621210"/>
            <a:ext cx="6251688" cy="369332"/>
          </a:xfrm>
          <a:prstGeom prst="rect">
            <a:avLst/>
          </a:prstGeom>
          <a:noFill/>
        </p:spPr>
        <p:txBody>
          <a:bodyPr wrap="square">
            <a:spAutoFit/>
          </a:bodyPr>
          <a:lstStyle/>
          <a:p>
            <a:r>
              <a:rPr lang="en-US" altLang="ja-JP" dirty="0">
                <a:hlinkClick r:id="rId2"/>
              </a:rPr>
              <a:t>(6) Fried Rice with </a:t>
            </a:r>
            <a:r>
              <a:rPr lang="en-US" altLang="ja-JP" dirty="0" err="1">
                <a:hlinkClick r:id="rId2"/>
              </a:rPr>
              <a:t>Omelette</a:t>
            </a:r>
            <a:r>
              <a:rPr lang="en-US" altLang="ja-JP" dirty="0">
                <a:hlinkClick r:id="rId2"/>
              </a:rPr>
              <a:t> Japanese Style - YouTube</a:t>
            </a:r>
            <a:endParaRPr lang="ja-JP" altLang="en-US" dirty="0"/>
          </a:p>
        </p:txBody>
      </p:sp>
      <p:pic>
        <p:nvPicPr>
          <p:cNvPr id="3074" name="Picture 2">
            <a:extLst>
              <a:ext uri="{FF2B5EF4-FFF2-40B4-BE49-F238E27FC236}">
                <a16:creationId xmlns:a16="http://schemas.microsoft.com/office/drawing/2014/main" id="{E7A8ADD6-5FD9-487E-A957-2F66E69E0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8370" y="2271565"/>
            <a:ext cx="3803763" cy="380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394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AB12A6-1236-4D37-A81B-C0E593011353}"/>
              </a:ext>
            </a:extLst>
          </p:cNvPr>
          <p:cNvSpPr>
            <a:spLocks noGrp="1"/>
          </p:cNvSpPr>
          <p:nvPr>
            <p:ph type="title"/>
          </p:nvPr>
        </p:nvSpPr>
        <p:spPr/>
        <p:txBody>
          <a:bodyPr/>
          <a:lstStyle/>
          <a:p>
            <a:r>
              <a:rPr kumimoji="1" lang="ja-JP" altLang="en-US" b="1" dirty="0">
                <a:latin typeface="+mn-ea"/>
                <a:ea typeface="+mn-ea"/>
              </a:rPr>
              <a:t>アジェンダ</a:t>
            </a:r>
          </a:p>
        </p:txBody>
      </p:sp>
      <p:sp>
        <p:nvSpPr>
          <p:cNvPr id="3" name="コンテンツ プレースホルダー 2">
            <a:extLst>
              <a:ext uri="{FF2B5EF4-FFF2-40B4-BE49-F238E27FC236}">
                <a16:creationId xmlns:a16="http://schemas.microsoft.com/office/drawing/2014/main" id="{4C1E659C-FBC9-4DD0-BBF5-D9E6F53AF2E4}"/>
              </a:ext>
            </a:extLst>
          </p:cNvPr>
          <p:cNvSpPr>
            <a:spLocks noGrp="1"/>
          </p:cNvSpPr>
          <p:nvPr>
            <p:ph idx="1"/>
          </p:nvPr>
        </p:nvSpPr>
        <p:spPr>
          <a:xfrm>
            <a:off x="628650" y="1690689"/>
            <a:ext cx="7886700" cy="4351338"/>
          </a:xfrm>
        </p:spPr>
        <p:txBody>
          <a:bodyPr/>
          <a:lstStyle/>
          <a:p>
            <a:pPr marL="514350" indent="-514350">
              <a:lnSpc>
                <a:spcPct val="150000"/>
              </a:lnSpc>
              <a:buFont typeface="+mj-lt"/>
              <a:buAutoNum type="arabicPeriod"/>
            </a:pPr>
            <a:r>
              <a:rPr kumimoji="1" lang="ja-JP" altLang="en-US" b="1" dirty="0">
                <a:solidFill>
                  <a:schemeClr val="tx1">
                    <a:lumMod val="50000"/>
                    <a:lumOff val="50000"/>
                  </a:schemeClr>
                </a:solidFill>
                <a:latin typeface="+mn-ea"/>
              </a:rPr>
              <a:t>現在上梓されている飲食向け手引書類</a:t>
            </a:r>
            <a:endParaRPr kumimoji="1" lang="en-US" altLang="ja-JP" b="1" dirty="0">
              <a:solidFill>
                <a:schemeClr val="tx1">
                  <a:lumMod val="50000"/>
                  <a:lumOff val="50000"/>
                </a:schemeClr>
              </a:solidFill>
              <a:latin typeface="+mn-ea"/>
            </a:endParaRPr>
          </a:p>
          <a:p>
            <a:pPr marL="514350" indent="-514350">
              <a:lnSpc>
                <a:spcPct val="150000"/>
              </a:lnSpc>
              <a:buFont typeface="+mj-lt"/>
              <a:buAutoNum type="arabicPeriod"/>
            </a:pPr>
            <a:r>
              <a:rPr lang="ja-JP" altLang="en-US" b="1" dirty="0">
                <a:solidFill>
                  <a:schemeClr val="tx1">
                    <a:lumMod val="50000"/>
                    <a:lumOff val="50000"/>
                  </a:schemeClr>
                </a:solidFill>
                <a:latin typeface="+mn-ea"/>
              </a:rPr>
              <a:t>その問題点と解決への処方箋</a:t>
            </a:r>
            <a:endParaRPr lang="en-US" altLang="ja-JP" b="1" dirty="0">
              <a:solidFill>
                <a:schemeClr val="tx1">
                  <a:lumMod val="50000"/>
                  <a:lumOff val="50000"/>
                </a:schemeClr>
              </a:solidFill>
              <a:latin typeface="+mn-ea"/>
            </a:endParaRPr>
          </a:p>
          <a:p>
            <a:pPr marL="514350" indent="-514350">
              <a:lnSpc>
                <a:spcPct val="150000"/>
              </a:lnSpc>
              <a:buFont typeface="+mj-lt"/>
              <a:buAutoNum type="arabicPeriod"/>
            </a:pPr>
            <a:r>
              <a:rPr kumimoji="1" lang="ja-JP" altLang="en-US" b="1" dirty="0">
                <a:solidFill>
                  <a:schemeClr val="tx1">
                    <a:lumMod val="50000"/>
                    <a:lumOff val="50000"/>
                  </a:schemeClr>
                </a:solidFill>
                <a:latin typeface="+mn-ea"/>
              </a:rPr>
              <a:t>焼き鳥屋事例をもとにした考察</a:t>
            </a:r>
            <a:endParaRPr lang="en-US" altLang="ja-JP" b="1" dirty="0">
              <a:solidFill>
                <a:schemeClr val="tx1">
                  <a:lumMod val="50000"/>
                  <a:lumOff val="50000"/>
                </a:schemeClr>
              </a:solidFill>
              <a:latin typeface="+mn-ea"/>
            </a:endParaRPr>
          </a:p>
          <a:p>
            <a:pPr marL="514350" indent="-514350">
              <a:lnSpc>
                <a:spcPct val="150000"/>
              </a:lnSpc>
              <a:buFont typeface="+mj-lt"/>
              <a:buAutoNum type="arabicPeriod"/>
            </a:pPr>
            <a:r>
              <a:rPr lang="ja-JP" altLang="en-US" b="1" dirty="0">
                <a:latin typeface="+mn-ea"/>
              </a:rPr>
              <a:t>そのうえでの衛生管理計画の提案</a:t>
            </a:r>
            <a:endParaRPr lang="en-US" altLang="ja-JP" b="1" dirty="0">
              <a:latin typeface="+mn-ea"/>
            </a:endParaRPr>
          </a:p>
          <a:p>
            <a:pPr marL="514350" indent="-514350">
              <a:lnSpc>
                <a:spcPct val="150000"/>
              </a:lnSpc>
              <a:buFont typeface="+mj-lt"/>
              <a:buAutoNum type="arabicPeriod"/>
            </a:pPr>
            <a:r>
              <a:rPr kumimoji="1" lang="ja-JP" altLang="en-US" b="1" dirty="0">
                <a:solidFill>
                  <a:schemeClr val="bg2">
                    <a:lumMod val="50000"/>
                  </a:schemeClr>
                </a:solidFill>
                <a:latin typeface="+mn-ea"/>
              </a:rPr>
              <a:t>感染症対策</a:t>
            </a:r>
            <a:endParaRPr kumimoji="1" lang="en-US" altLang="ja-JP" b="1" dirty="0">
              <a:solidFill>
                <a:schemeClr val="bg2">
                  <a:lumMod val="50000"/>
                </a:schemeClr>
              </a:solidFill>
              <a:latin typeface="+mn-ea"/>
            </a:endParaRPr>
          </a:p>
          <a:p>
            <a:pPr>
              <a:lnSpc>
                <a:spcPct val="150000"/>
              </a:lnSpc>
            </a:pPr>
            <a:endParaRPr kumimoji="1" lang="ja-JP" altLang="en-US" dirty="0">
              <a:latin typeface="+mn-ea"/>
            </a:endParaRPr>
          </a:p>
        </p:txBody>
      </p:sp>
      <p:sp>
        <p:nvSpPr>
          <p:cNvPr id="5" name="スライド番号プレースホルダー 4">
            <a:extLst>
              <a:ext uri="{FF2B5EF4-FFF2-40B4-BE49-F238E27FC236}">
                <a16:creationId xmlns:a16="http://schemas.microsoft.com/office/drawing/2014/main" id="{9FE89B6E-AAF6-45B4-8E21-54984294FD8B}"/>
              </a:ext>
            </a:extLst>
          </p:cNvPr>
          <p:cNvSpPr>
            <a:spLocks noGrp="1"/>
          </p:cNvSpPr>
          <p:nvPr>
            <p:ph type="sldNum" sz="quarter" idx="12"/>
          </p:nvPr>
        </p:nvSpPr>
        <p:spPr/>
        <p:txBody>
          <a:bodyPr/>
          <a:lstStyle/>
          <a:p>
            <a:fld id="{EDEB1CE3-1C5F-41CD-BB8F-3FC54467DBCF}" type="slidenum">
              <a:rPr kumimoji="1" lang="ja-JP" altLang="en-US" smtClean="0"/>
              <a:t>119</a:t>
            </a:fld>
            <a:endParaRPr kumimoji="1" lang="ja-JP" altLang="en-US"/>
          </a:p>
        </p:txBody>
      </p:sp>
    </p:spTree>
    <p:extLst>
      <p:ext uri="{BB962C8B-B14F-4D97-AF65-F5344CB8AC3E}">
        <p14:creationId xmlns:p14="http://schemas.microsoft.com/office/powerpoint/2010/main" val="2501382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AB12A6-1236-4D37-A81B-C0E593011353}"/>
              </a:ext>
            </a:extLst>
          </p:cNvPr>
          <p:cNvSpPr>
            <a:spLocks noGrp="1"/>
          </p:cNvSpPr>
          <p:nvPr>
            <p:ph type="title"/>
          </p:nvPr>
        </p:nvSpPr>
        <p:spPr/>
        <p:txBody>
          <a:bodyPr/>
          <a:lstStyle/>
          <a:p>
            <a:r>
              <a:rPr kumimoji="1" lang="ja-JP" altLang="en-US" b="1" dirty="0">
                <a:latin typeface="+mn-ea"/>
                <a:ea typeface="+mn-ea"/>
              </a:rPr>
              <a:t>アジェンダ</a:t>
            </a:r>
          </a:p>
        </p:txBody>
      </p:sp>
      <p:sp>
        <p:nvSpPr>
          <p:cNvPr id="3" name="コンテンツ プレースホルダー 2">
            <a:extLst>
              <a:ext uri="{FF2B5EF4-FFF2-40B4-BE49-F238E27FC236}">
                <a16:creationId xmlns:a16="http://schemas.microsoft.com/office/drawing/2014/main" id="{4C1E659C-FBC9-4DD0-BBF5-D9E6F53AF2E4}"/>
              </a:ext>
            </a:extLst>
          </p:cNvPr>
          <p:cNvSpPr>
            <a:spLocks noGrp="1"/>
          </p:cNvSpPr>
          <p:nvPr>
            <p:ph idx="1"/>
          </p:nvPr>
        </p:nvSpPr>
        <p:spPr>
          <a:xfrm>
            <a:off x="628650" y="1690689"/>
            <a:ext cx="7886700" cy="4351338"/>
          </a:xfrm>
        </p:spPr>
        <p:txBody>
          <a:bodyPr/>
          <a:lstStyle/>
          <a:p>
            <a:pPr marL="514350" indent="-514350">
              <a:lnSpc>
                <a:spcPct val="150000"/>
              </a:lnSpc>
              <a:buFont typeface="+mj-lt"/>
              <a:buAutoNum type="arabicPeriod"/>
            </a:pPr>
            <a:r>
              <a:rPr kumimoji="1" lang="ja-JP" altLang="en-US" b="1" dirty="0">
                <a:latin typeface="+mn-ea"/>
              </a:rPr>
              <a:t>現在上梓されている飲食向け手引書類</a:t>
            </a:r>
            <a:endParaRPr kumimoji="1" lang="en-US" altLang="ja-JP" b="1" dirty="0">
              <a:latin typeface="+mn-ea"/>
            </a:endParaRPr>
          </a:p>
          <a:p>
            <a:pPr marL="514350" indent="-514350">
              <a:lnSpc>
                <a:spcPct val="150000"/>
              </a:lnSpc>
              <a:buFont typeface="+mj-lt"/>
              <a:buAutoNum type="arabicPeriod"/>
            </a:pPr>
            <a:r>
              <a:rPr lang="ja-JP" altLang="en-US" b="1" dirty="0">
                <a:solidFill>
                  <a:schemeClr val="bg2">
                    <a:lumMod val="50000"/>
                  </a:schemeClr>
                </a:solidFill>
                <a:latin typeface="+mn-ea"/>
              </a:rPr>
              <a:t>その問題点と解決への処方箋</a:t>
            </a:r>
            <a:endParaRPr lang="en-US" altLang="ja-JP" b="1" dirty="0">
              <a:solidFill>
                <a:schemeClr val="bg2">
                  <a:lumMod val="50000"/>
                </a:schemeClr>
              </a:solidFill>
              <a:latin typeface="+mn-ea"/>
            </a:endParaRPr>
          </a:p>
          <a:p>
            <a:pPr marL="514350" indent="-514350">
              <a:lnSpc>
                <a:spcPct val="150000"/>
              </a:lnSpc>
              <a:buFont typeface="+mj-lt"/>
              <a:buAutoNum type="arabicPeriod"/>
            </a:pPr>
            <a:r>
              <a:rPr kumimoji="1" lang="ja-JP" altLang="en-US" b="1" dirty="0">
                <a:solidFill>
                  <a:schemeClr val="bg2">
                    <a:lumMod val="50000"/>
                  </a:schemeClr>
                </a:solidFill>
                <a:latin typeface="+mn-ea"/>
              </a:rPr>
              <a:t>焼き鳥屋事例をもとにした考察</a:t>
            </a:r>
            <a:endParaRPr lang="en-US" altLang="ja-JP" b="1" dirty="0">
              <a:solidFill>
                <a:schemeClr val="bg2">
                  <a:lumMod val="50000"/>
                </a:schemeClr>
              </a:solidFill>
              <a:latin typeface="+mn-ea"/>
            </a:endParaRPr>
          </a:p>
          <a:p>
            <a:pPr marL="514350" indent="-514350">
              <a:lnSpc>
                <a:spcPct val="150000"/>
              </a:lnSpc>
              <a:buFont typeface="+mj-lt"/>
              <a:buAutoNum type="arabicPeriod"/>
            </a:pPr>
            <a:r>
              <a:rPr lang="ja-JP" altLang="en-US" b="1" dirty="0">
                <a:solidFill>
                  <a:schemeClr val="bg2">
                    <a:lumMod val="50000"/>
                  </a:schemeClr>
                </a:solidFill>
                <a:latin typeface="+mn-ea"/>
              </a:rPr>
              <a:t>そのうえでの衛生管理計画の提案</a:t>
            </a:r>
            <a:endParaRPr lang="en-US" altLang="ja-JP" b="1" dirty="0">
              <a:solidFill>
                <a:schemeClr val="bg2">
                  <a:lumMod val="50000"/>
                </a:schemeClr>
              </a:solidFill>
              <a:latin typeface="+mn-ea"/>
            </a:endParaRPr>
          </a:p>
          <a:p>
            <a:pPr marL="514350" indent="-514350">
              <a:lnSpc>
                <a:spcPct val="150000"/>
              </a:lnSpc>
              <a:buFont typeface="+mj-lt"/>
              <a:buAutoNum type="arabicPeriod"/>
            </a:pPr>
            <a:r>
              <a:rPr kumimoji="1" lang="ja-JP" altLang="en-US" b="1" dirty="0">
                <a:solidFill>
                  <a:schemeClr val="bg2">
                    <a:lumMod val="50000"/>
                  </a:schemeClr>
                </a:solidFill>
                <a:latin typeface="+mn-ea"/>
              </a:rPr>
              <a:t>感染症対策</a:t>
            </a:r>
            <a:endParaRPr kumimoji="1" lang="en-US" altLang="ja-JP" b="1" dirty="0">
              <a:solidFill>
                <a:schemeClr val="bg2">
                  <a:lumMod val="50000"/>
                </a:schemeClr>
              </a:solidFill>
              <a:latin typeface="+mn-ea"/>
            </a:endParaRPr>
          </a:p>
          <a:p>
            <a:pPr>
              <a:lnSpc>
                <a:spcPct val="150000"/>
              </a:lnSpc>
            </a:pPr>
            <a:endParaRPr kumimoji="1" lang="ja-JP" altLang="en-US" dirty="0">
              <a:latin typeface="+mn-ea"/>
            </a:endParaRPr>
          </a:p>
        </p:txBody>
      </p:sp>
      <p:sp>
        <p:nvSpPr>
          <p:cNvPr id="5" name="スライド番号プレースホルダー 4">
            <a:extLst>
              <a:ext uri="{FF2B5EF4-FFF2-40B4-BE49-F238E27FC236}">
                <a16:creationId xmlns:a16="http://schemas.microsoft.com/office/drawing/2014/main" id="{9FE89B6E-AAF6-45B4-8E21-54984294FD8B}"/>
              </a:ext>
            </a:extLst>
          </p:cNvPr>
          <p:cNvSpPr>
            <a:spLocks noGrp="1"/>
          </p:cNvSpPr>
          <p:nvPr>
            <p:ph type="sldNum" sz="quarter" idx="12"/>
          </p:nvPr>
        </p:nvSpPr>
        <p:spPr/>
        <p:txBody>
          <a:bodyPr/>
          <a:lstStyle/>
          <a:p>
            <a:fld id="{EDEB1CE3-1C5F-41CD-BB8F-3FC54467DBCF}" type="slidenum">
              <a:rPr kumimoji="1" lang="ja-JP" altLang="en-US" smtClean="0"/>
              <a:t>12</a:t>
            </a:fld>
            <a:endParaRPr kumimoji="1" lang="ja-JP" altLang="en-US"/>
          </a:p>
        </p:txBody>
      </p:sp>
    </p:spTree>
    <p:extLst>
      <p:ext uri="{BB962C8B-B14F-4D97-AF65-F5344CB8AC3E}">
        <p14:creationId xmlns:p14="http://schemas.microsoft.com/office/powerpoint/2010/main" val="41288816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DEA6B18-B916-4BAE-A37E-EAC375DD56EB}"/>
              </a:ext>
            </a:extLst>
          </p:cNvPr>
          <p:cNvSpPr/>
          <p:nvPr/>
        </p:nvSpPr>
        <p:spPr>
          <a:xfrm>
            <a:off x="1205626" y="399040"/>
            <a:ext cx="6288901" cy="676788"/>
          </a:xfrm>
          <a:prstGeom prst="rect">
            <a:avLst/>
          </a:prstGeom>
        </p:spPr>
        <p:txBody>
          <a:bodyPr wrap="none">
            <a:spAutoFit/>
          </a:bodyPr>
          <a:lstStyle/>
          <a:p>
            <a:pPr>
              <a:lnSpc>
                <a:spcPct val="150000"/>
              </a:lnSpc>
            </a:pPr>
            <a:r>
              <a:rPr lang="ja-JP" altLang="en-US" sz="2800" b="1" dirty="0"/>
              <a:t>４．そのうえでの衛生管理計画の提案</a:t>
            </a:r>
            <a:endParaRPr kumimoji="1" lang="en-US" altLang="ja-JP" sz="2800" b="1" dirty="0"/>
          </a:p>
        </p:txBody>
      </p:sp>
      <p:sp>
        <p:nvSpPr>
          <p:cNvPr id="3" name="正方形/長方形 2">
            <a:extLst>
              <a:ext uri="{FF2B5EF4-FFF2-40B4-BE49-F238E27FC236}">
                <a16:creationId xmlns:a16="http://schemas.microsoft.com/office/drawing/2014/main" id="{B3118126-5CB6-48FE-967D-DA684B4B36B0}"/>
              </a:ext>
            </a:extLst>
          </p:cNvPr>
          <p:cNvSpPr/>
          <p:nvPr/>
        </p:nvSpPr>
        <p:spPr>
          <a:xfrm>
            <a:off x="515102" y="1620487"/>
            <a:ext cx="8337349" cy="1200329"/>
          </a:xfrm>
          <a:prstGeom prst="rect">
            <a:avLst/>
          </a:prstGeom>
          <a:solidFill>
            <a:schemeClr val="bg2">
              <a:lumMod val="90000"/>
            </a:schemeClr>
          </a:solidFill>
          <a:ln>
            <a:solidFill>
              <a:schemeClr val="tx1"/>
            </a:solidFill>
          </a:ln>
        </p:spPr>
        <p:txBody>
          <a:bodyPr wrap="square">
            <a:spAutoFit/>
          </a:bodyPr>
          <a:lstStyle/>
          <a:p>
            <a:r>
              <a:rPr lang="ja-JP" altLang="ja-JP" sz="2400" dirty="0">
                <a:latin typeface="ＭＳ ゴシック" panose="020B0609070205080204" pitchFamily="49" charset="-128"/>
                <a:ea typeface="ＭＳ ゴシック" panose="020B0609070205080204" pitchFamily="49" charset="-128"/>
                <a:cs typeface="Times New Roman" panose="02020603050405020304" pitchFamily="18" charset="0"/>
              </a:rPr>
              <a:t>物理的危害要因</a:t>
            </a:r>
            <a:r>
              <a:rPr lang="ja-JP" altLang="en-US" sz="2400" dirty="0">
                <a:latin typeface="ＭＳ ゴシック" panose="020B0609070205080204" pitchFamily="49" charset="-128"/>
                <a:ea typeface="ＭＳ ゴシック" panose="020B0609070205080204" pitchFamily="49" charset="-128"/>
                <a:cs typeface="Times New Roman" panose="02020603050405020304" pitchFamily="18" charset="0"/>
              </a:rPr>
              <a:t>全般については　起きても散発的であり　　かつ危害も小さいため　</a:t>
            </a:r>
            <a:r>
              <a:rPr lang="ja-JP" altLang="en-US" sz="2400" dirty="0">
                <a:latin typeface="ＭＳ ゴシック" panose="020B0609070205080204" pitchFamily="49" charset="-128"/>
                <a:ea typeface="ＭＳ ゴシック" panose="020B0609070205080204" pitchFamily="49" charset="-128"/>
              </a:rPr>
              <a:t>通常の一般的な管理体制で対応する</a:t>
            </a:r>
          </a:p>
        </p:txBody>
      </p:sp>
      <p:sp>
        <p:nvSpPr>
          <p:cNvPr id="4" name="正方形/長方形 3">
            <a:extLst>
              <a:ext uri="{FF2B5EF4-FFF2-40B4-BE49-F238E27FC236}">
                <a16:creationId xmlns:a16="http://schemas.microsoft.com/office/drawing/2014/main" id="{D7EEFEFB-546C-4E6F-8EFE-5FF4C3663AEA}"/>
              </a:ext>
            </a:extLst>
          </p:cNvPr>
          <p:cNvSpPr/>
          <p:nvPr/>
        </p:nvSpPr>
        <p:spPr>
          <a:xfrm>
            <a:off x="515102" y="3428999"/>
            <a:ext cx="8337350" cy="2746513"/>
          </a:xfrm>
          <a:prstGeom prst="rect">
            <a:avLst/>
          </a:prstGeom>
          <a:solidFill>
            <a:schemeClr val="bg2">
              <a:lumMod val="90000"/>
            </a:schemeClr>
          </a:solidFill>
          <a:ln>
            <a:solidFill>
              <a:schemeClr val="tx1"/>
            </a:solidFill>
          </a:ln>
        </p:spPr>
        <p:txBody>
          <a:bodyPr wrap="square">
            <a:spAutoFit/>
          </a:bodyPr>
          <a:lstStyle/>
          <a:p>
            <a:r>
              <a:rPr lang="ja-JP" altLang="en-US" sz="2400" dirty="0">
                <a:latin typeface="ＭＳ ゴシック" panose="020B0609070205080204" pitchFamily="49" charset="-128"/>
                <a:ea typeface="ＭＳ ゴシック" panose="020B0609070205080204" pitchFamily="49" charset="-128"/>
                <a:cs typeface="Times New Roman" panose="02020603050405020304" pitchFamily="18" charset="0"/>
              </a:rPr>
              <a:t>しかし　化学的危害要因の中で　アレルゲンについては　　　　（実は）大きな懸念だが、　飲食店といった作業環境の中で（微量の）交差汚染の防止は不可能。</a:t>
            </a:r>
            <a:endParaRPr lang="en-US" altLang="ja-JP" sz="2400" dirty="0">
              <a:latin typeface="ＭＳ ゴシック" panose="020B0609070205080204" pitchFamily="49" charset="-128"/>
              <a:ea typeface="ＭＳ ゴシック" panose="020B0609070205080204" pitchFamily="49" charset="-128"/>
              <a:cs typeface="Times New Roman" panose="02020603050405020304" pitchFamily="18" charset="0"/>
            </a:endParaRPr>
          </a:p>
          <a:p>
            <a:endParaRPr lang="en-US" altLang="ja-JP" sz="2400" dirty="0">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en-US" sz="2400" dirty="0">
                <a:latin typeface="ＭＳ ゴシック" panose="020B0609070205080204" pitchFamily="49" charset="-128"/>
                <a:ea typeface="ＭＳ ゴシック" panose="020B0609070205080204" pitchFamily="49" charset="-128"/>
                <a:cs typeface="Times New Roman" panose="02020603050405020304" pitchFamily="18" charset="0"/>
              </a:rPr>
              <a:t>素材としては使用していないという程度の説明にとどめ、「まったく入っていない」「保証する」などといった説明は慎むこと</a:t>
            </a:r>
            <a:endParaRPr lang="ja-JP" altLang="en-US" sz="2400" dirty="0">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6798E39F-916F-48FD-B3E5-14FE10C639F5}"/>
              </a:ext>
            </a:extLst>
          </p:cNvPr>
          <p:cNvSpPr>
            <a:spLocks noGrp="1"/>
          </p:cNvSpPr>
          <p:nvPr>
            <p:ph type="sldNum" sz="quarter" idx="12"/>
          </p:nvPr>
        </p:nvSpPr>
        <p:spPr/>
        <p:txBody>
          <a:bodyPr/>
          <a:lstStyle/>
          <a:p>
            <a:fld id="{EDEB1CE3-1C5F-41CD-BB8F-3FC54467DBCF}" type="slidenum">
              <a:rPr kumimoji="1" lang="ja-JP" altLang="en-US" smtClean="0"/>
              <a:t>120</a:t>
            </a:fld>
            <a:endParaRPr kumimoji="1" lang="ja-JP" altLang="en-US"/>
          </a:p>
        </p:txBody>
      </p:sp>
    </p:spTree>
    <p:extLst>
      <p:ext uri="{BB962C8B-B14F-4D97-AF65-F5344CB8AC3E}">
        <p14:creationId xmlns:p14="http://schemas.microsoft.com/office/powerpoint/2010/main" val="7036779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D8EB0A6-4B66-46D7-86E8-665C29672D1A}"/>
              </a:ext>
            </a:extLst>
          </p:cNvPr>
          <p:cNvPicPr/>
          <p:nvPr/>
        </p:nvPicPr>
        <p:blipFill>
          <a:blip r:embed="rId2"/>
          <a:stretch>
            <a:fillRect/>
          </a:stretch>
        </p:blipFill>
        <p:spPr>
          <a:xfrm>
            <a:off x="880044" y="267667"/>
            <a:ext cx="6957390" cy="6453809"/>
          </a:xfrm>
          <a:prstGeom prst="rect">
            <a:avLst/>
          </a:prstGeom>
        </p:spPr>
      </p:pic>
      <p:sp>
        <p:nvSpPr>
          <p:cNvPr id="4" name="スライド番号プレースホルダー 3">
            <a:extLst>
              <a:ext uri="{FF2B5EF4-FFF2-40B4-BE49-F238E27FC236}">
                <a16:creationId xmlns:a16="http://schemas.microsoft.com/office/drawing/2014/main" id="{E098ACE2-E1A0-43C8-8002-252DF1F96CB4}"/>
              </a:ext>
            </a:extLst>
          </p:cNvPr>
          <p:cNvSpPr>
            <a:spLocks noGrp="1"/>
          </p:cNvSpPr>
          <p:nvPr>
            <p:ph type="sldNum" sz="quarter" idx="12"/>
          </p:nvPr>
        </p:nvSpPr>
        <p:spPr/>
        <p:txBody>
          <a:bodyPr/>
          <a:lstStyle/>
          <a:p>
            <a:fld id="{EDEB1CE3-1C5F-41CD-BB8F-3FC54467DBCF}" type="slidenum">
              <a:rPr kumimoji="1" lang="ja-JP" altLang="en-US" smtClean="0"/>
              <a:t>121</a:t>
            </a:fld>
            <a:endParaRPr kumimoji="1" lang="ja-JP" altLang="en-US"/>
          </a:p>
        </p:txBody>
      </p:sp>
    </p:spTree>
    <p:extLst>
      <p:ext uri="{BB962C8B-B14F-4D97-AF65-F5344CB8AC3E}">
        <p14:creationId xmlns:p14="http://schemas.microsoft.com/office/powerpoint/2010/main" val="25378979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ソース画像を表示">
            <a:extLst>
              <a:ext uri="{FF2B5EF4-FFF2-40B4-BE49-F238E27FC236}">
                <a16:creationId xmlns:a16="http://schemas.microsoft.com/office/drawing/2014/main" id="{427EAF85-1B09-45A5-9C01-B755C684E17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32460" y="312507"/>
            <a:ext cx="7023653" cy="4823790"/>
          </a:xfrm>
          <a:prstGeom prst="rect">
            <a:avLst/>
          </a:prstGeom>
          <a:noFill/>
          <a:ln>
            <a:noFill/>
          </a:ln>
        </p:spPr>
      </p:pic>
      <p:sp>
        <p:nvSpPr>
          <p:cNvPr id="3" name="正方形/長方形 2">
            <a:extLst>
              <a:ext uri="{FF2B5EF4-FFF2-40B4-BE49-F238E27FC236}">
                <a16:creationId xmlns:a16="http://schemas.microsoft.com/office/drawing/2014/main" id="{72C8281B-85B4-4A0B-B23A-FA9379F54D41}"/>
              </a:ext>
            </a:extLst>
          </p:cNvPr>
          <p:cNvSpPr/>
          <p:nvPr/>
        </p:nvSpPr>
        <p:spPr>
          <a:xfrm>
            <a:off x="5608652" y="5126480"/>
            <a:ext cx="2262158" cy="369332"/>
          </a:xfrm>
          <a:prstGeom prst="rect">
            <a:avLst/>
          </a:prstGeom>
        </p:spPr>
        <p:txBody>
          <a:bodyPr wrap="none">
            <a:spAutoFit/>
          </a:bodyPr>
          <a:lstStyle/>
          <a:p>
            <a:r>
              <a:rPr lang="ja-JP" altLang="ja-JP" dirty="0">
                <a:highlight>
                  <a:srgbClr val="00FF00"/>
                </a:highlight>
                <a:ea typeface="游明朝" panose="02020400000000000000" pitchFamily="18" charset="-128"/>
                <a:cs typeface="Times New Roman" panose="02020603050405020304" pitchFamily="18" charset="0"/>
              </a:rPr>
              <a:t>プラス　アーモンド</a:t>
            </a:r>
            <a:endParaRPr lang="ja-JP" altLang="en-US" dirty="0">
              <a:highlight>
                <a:srgbClr val="00FF00"/>
              </a:highlight>
            </a:endParaRPr>
          </a:p>
        </p:txBody>
      </p:sp>
      <p:sp>
        <p:nvSpPr>
          <p:cNvPr id="4" name="テキスト ボックス 3">
            <a:extLst>
              <a:ext uri="{FF2B5EF4-FFF2-40B4-BE49-F238E27FC236}">
                <a16:creationId xmlns:a16="http://schemas.microsoft.com/office/drawing/2014/main" id="{A8760983-9A23-42C4-8C3B-ABAE63BE7C8B}"/>
              </a:ext>
            </a:extLst>
          </p:cNvPr>
          <p:cNvSpPr txBox="1"/>
          <p:nvPr/>
        </p:nvSpPr>
        <p:spPr>
          <a:xfrm>
            <a:off x="636270" y="5705655"/>
            <a:ext cx="7879080" cy="461665"/>
          </a:xfrm>
          <a:prstGeom prst="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2400" dirty="0"/>
              <a:t>日本とＥＵとの間でもアレルゲンの定義が大きく異なる</a:t>
            </a:r>
          </a:p>
        </p:txBody>
      </p:sp>
      <p:sp>
        <p:nvSpPr>
          <p:cNvPr id="6" name="スライド番号プレースホルダー 5">
            <a:extLst>
              <a:ext uri="{FF2B5EF4-FFF2-40B4-BE49-F238E27FC236}">
                <a16:creationId xmlns:a16="http://schemas.microsoft.com/office/drawing/2014/main" id="{6148401A-939A-4D94-BFB1-D944082F4BB0}"/>
              </a:ext>
            </a:extLst>
          </p:cNvPr>
          <p:cNvSpPr>
            <a:spLocks noGrp="1"/>
          </p:cNvSpPr>
          <p:nvPr>
            <p:ph type="sldNum" sz="quarter" idx="12"/>
          </p:nvPr>
        </p:nvSpPr>
        <p:spPr/>
        <p:txBody>
          <a:bodyPr/>
          <a:lstStyle/>
          <a:p>
            <a:fld id="{EDEB1CE3-1C5F-41CD-BB8F-3FC54467DBCF}" type="slidenum">
              <a:rPr kumimoji="1" lang="ja-JP" altLang="en-US" smtClean="0"/>
              <a:t>122</a:t>
            </a:fld>
            <a:endParaRPr kumimoji="1" lang="ja-JP" altLang="en-US"/>
          </a:p>
        </p:txBody>
      </p:sp>
    </p:spTree>
    <p:extLst>
      <p:ext uri="{BB962C8B-B14F-4D97-AF65-F5344CB8AC3E}">
        <p14:creationId xmlns:p14="http://schemas.microsoft.com/office/powerpoint/2010/main" val="23789962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6D21032-2F66-4112-A36A-74AC0207AEE6}"/>
              </a:ext>
            </a:extLst>
          </p:cNvPr>
          <p:cNvPicPr/>
          <p:nvPr/>
        </p:nvPicPr>
        <p:blipFill>
          <a:blip r:embed="rId2"/>
          <a:stretch>
            <a:fillRect/>
          </a:stretch>
        </p:blipFill>
        <p:spPr>
          <a:xfrm>
            <a:off x="628650" y="136524"/>
            <a:ext cx="7886700" cy="6055047"/>
          </a:xfrm>
          <a:prstGeom prst="rect">
            <a:avLst/>
          </a:prstGeom>
        </p:spPr>
      </p:pic>
      <p:sp>
        <p:nvSpPr>
          <p:cNvPr id="3" name="テキスト ボックス 2">
            <a:extLst>
              <a:ext uri="{FF2B5EF4-FFF2-40B4-BE49-F238E27FC236}">
                <a16:creationId xmlns:a16="http://schemas.microsoft.com/office/drawing/2014/main" id="{AB8E0BD8-408B-4AB3-B554-13611001E63B}"/>
              </a:ext>
            </a:extLst>
          </p:cNvPr>
          <p:cNvSpPr txBox="1"/>
          <p:nvPr/>
        </p:nvSpPr>
        <p:spPr>
          <a:xfrm>
            <a:off x="3157512" y="3591339"/>
            <a:ext cx="748923" cy="215444"/>
          </a:xfrm>
          <a:prstGeom prst="rect">
            <a:avLst/>
          </a:prstGeom>
          <a:noFill/>
        </p:spPr>
        <p:txBody>
          <a:bodyPr wrap="none" rtlCol="0">
            <a:spAutoFit/>
          </a:bodyPr>
          <a:lstStyle/>
          <a:p>
            <a:r>
              <a:rPr kumimoji="1" lang="en-US" altLang="ja-JP" sz="800" dirty="0"/>
              <a:t>+</a:t>
            </a:r>
            <a:r>
              <a:rPr kumimoji="1" lang="ja-JP" altLang="en-US" sz="800" dirty="0"/>
              <a:t>アーモンド</a:t>
            </a:r>
          </a:p>
        </p:txBody>
      </p:sp>
      <p:sp>
        <p:nvSpPr>
          <p:cNvPr id="5" name="スライド番号プレースホルダー 4">
            <a:extLst>
              <a:ext uri="{FF2B5EF4-FFF2-40B4-BE49-F238E27FC236}">
                <a16:creationId xmlns:a16="http://schemas.microsoft.com/office/drawing/2014/main" id="{526B9E1A-5053-4D99-98AE-C002848E46D3}"/>
              </a:ext>
            </a:extLst>
          </p:cNvPr>
          <p:cNvSpPr>
            <a:spLocks noGrp="1"/>
          </p:cNvSpPr>
          <p:nvPr>
            <p:ph type="sldNum" sz="quarter" idx="12"/>
          </p:nvPr>
        </p:nvSpPr>
        <p:spPr/>
        <p:txBody>
          <a:bodyPr/>
          <a:lstStyle/>
          <a:p>
            <a:fld id="{EDEB1CE3-1C5F-41CD-BB8F-3FC54467DBCF}" type="slidenum">
              <a:rPr kumimoji="1" lang="ja-JP" altLang="en-US" smtClean="0"/>
              <a:t>123</a:t>
            </a:fld>
            <a:endParaRPr kumimoji="1" lang="ja-JP" altLang="en-US"/>
          </a:p>
        </p:txBody>
      </p:sp>
    </p:spTree>
    <p:extLst>
      <p:ext uri="{BB962C8B-B14F-4D97-AF65-F5344CB8AC3E}">
        <p14:creationId xmlns:p14="http://schemas.microsoft.com/office/powerpoint/2010/main" val="6640923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20D98E-770F-44A6-9AC4-FDCE3BBB4664}"/>
              </a:ext>
            </a:extLst>
          </p:cNvPr>
          <p:cNvSpPr>
            <a:spLocks noGrp="1"/>
          </p:cNvSpPr>
          <p:nvPr>
            <p:ph type="title"/>
          </p:nvPr>
        </p:nvSpPr>
        <p:spPr/>
        <p:txBody>
          <a:bodyPr/>
          <a:lstStyle/>
          <a:p>
            <a:r>
              <a:rPr kumimoji="1" lang="ja-JP" altLang="en-US" b="1" dirty="0"/>
              <a:t>構成として・・・</a:t>
            </a:r>
          </a:p>
        </p:txBody>
      </p:sp>
      <p:sp>
        <p:nvSpPr>
          <p:cNvPr id="3" name="コンテンツ プレースホルダー 2">
            <a:extLst>
              <a:ext uri="{FF2B5EF4-FFF2-40B4-BE49-F238E27FC236}">
                <a16:creationId xmlns:a16="http://schemas.microsoft.com/office/drawing/2014/main" id="{7349BC5D-9653-4AD2-A6D1-49F982B7D67E}"/>
              </a:ext>
            </a:extLst>
          </p:cNvPr>
          <p:cNvSpPr>
            <a:spLocks noGrp="1"/>
          </p:cNvSpPr>
          <p:nvPr>
            <p:ph idx="1"/>
          </p:nvPr>
        </p:nvSpPr>
        <p:spPr/>
        <p:txBody>
          <a:bodyPr/>
          <a:lstStyle/>
          <a:p>
            <a:r>
              <a:rPr kumimoji="1" lang="ja-JP" altLang="en-US" b="1" dirty="0"/>
              <a:t>まずは調理品目別の注意喚起</a:t>
            </a:r>
            <a:endParaRPr kumimoji="1" lang="en-US" altLang="ja-JP" b="1" dirty="0"/>
          </a:p>
          <a:p>
            <a:r>
              <a:rPr lang="ja-JP" altLang="en-US" b="1" dirty="0"/>
              <a:t>そののちに衛生管理計画に落とし込む</a:t>
            </a:r>
            <a:endParaRPr kumimoji="1" lang="ja-JP" altLang="en-US" b="1" dirty="0"/>
          </a:p>
        </p:txBody>
      </p:sp>
      <p:sp>
        <p:nvSpPr>
          <p:cNvPr id="5" name="スライド番号プレースホルダー 4">
            <a:extLst>
              <a:ext uri="{FF2B5EF4-FFF2-40B4-BE49-F238E27FC236}">
                <a16:creationId xmlns:a16="http://schemas.microsoft.com/office/drawing/2014/main" id="{E1134EE0-90D2-460D-9B4C-2BAEAE616A4E}"/>
              </a:ext>
            </a:extLst>
          </p:cNvPr>
          <p:cNvSpPr>
            <a:spLocks noGrp="1"/>
          </p:cNvSpPr>
          <p:nvPr>
            <p:ph type="sldNum" sz="quarter" idx="12"/>
          </p:nvPr>
        </p:nvSpPr>
        <p:spPr/>
        <p:txBody>
          <a:bodyPr/>
          <a:lstStyle/>
          <a:p>
            <a:fld id="{EDEB1CE3-1C5F-41CD-BB8F-3FC54467DBCF}" type="slidenum">
              <a:rPr kumimoji="1" lang="ja-JP" altLang="en-US" smtClean="0"/>
              <a:t>124</a:t>
            </a:fld>
            <a:endParaRPr kumimoji="1" lang="ja-JP" altLang="en-US"/>
          </a:p>
        </p:txBody>
      </p:sp>
    </p:spTree>
    <p:extLst>
      <p:ext uri="{BB962C8B-B14F-4D97-AF65-F5344CB8AC3E}">
        <p14:creationId xmlns:p14="http://schemas.microsoft.com/office/powerpoint/2010/main" val="32234654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3812C1C2-5C2B-4D55-B188-1D7F7F06284F}"/>
              </a:ext>
            </a:extLst>
          </p:cNvPr>
          <p:cNvPicPr>
            <a:picLocks noChangeAspect="1"/>
          </p:cNvPicPr>
          <p:nvPr/>
        </p:nvPicPr>
        <p:blipFill>
          <a:blip r:embed="rId2"/>
          <a:stretch>
            <a:fillRect/>
          </a:stretch>
        </p:blipFill>
        <p:spPr>
          <a:xfrm>
            <a:off x="1253067" y="781714"/>
            <a:ext cx="6888865" cy="5449753"/>
          </a:xfrm>
          <a:prstGeom prst="rect">
            <a:avLst/>
          </a:prstGeom>
        </p:spPr>
      </p:pic>
      <p:sp>
        <p:nvSpPr>
          <p:cNvPr id="19" name="スライド番号プレースホルダー 18">
            <a:extLst>
              <a:ext uri="{FF2B5EF4-FFF2-40B4-BE49-F238E27FC236}">
                <a16:creationId xmlns:a16="http://schemas.microsoft.com/office/drawing/2014/main" id="{0FE621BE-3F5C-4FAD-8298-A95E6703C948}"/>
              </a:ext>
            </a:extLst>
          </p:cNvPr>
          <p:cNvSpPr>
            <a:spLocks noGrp="1"/>
          </p:cNvSpPr>
          <p:nvPr>
            <p:ph type="sldNum" sz="quarter" idx="12"/>
          </p:nvPr>
        </p:nvSpPr>
        <p:spPr/>
        <p:txBody>
          <a:bodyPr/>
          <a:lstStyle/>
          <a:p>
            <a:fld id="{EDEB1CE3-1C5F-41CD-BB8F-3FC54467DBCF}" type="slidenum">
              <a:rPr kumimoji="1" lang="ja-JP" altLang="en-US" smtClean="0"/>
              <a:t>125</a:t>
            </a:fld>
            <a:endParaRPr kumimoji="1" lang="ja-JP" altLang="en-US"/>
          </a:p>
        </p:txBody>
      </p:sp>
      <p:sp>
        <p:nvSpPr>
          <p:cNvPr id="2" name="テキスト ボックス 1">
            <a:extLst>
              <a:ext uri="{FF2B5EF4-FFF2-40B4-BE49-F238E27FC236}">
                <a16:creationId xmlns:a16="http://schemas.microsoft.com/office/drawing/2014/main" id="{B81EB6E6-619D-438E-B885-1C2635D65E46}"/>
              </a:ext>
            </a:extLst>
          </p:cNvPr>
          <p:cNvSpPr txBox="1"/>
          <p:nvPr/>
        </p:nvSpPr>
        <p:spPr>
          <a:xfrm>
            <a:off x="2935111" y="214489"/>
            <a:ext cx="4134465" cy="523220"/>
          </a:xfrm>
          <a:prstGeom prst="rect">
            <a:avLst/>
          </a:prstGeom>
          <a:noFill/>
        </p:spPr>
        <p:txBody>
          <a:bodyPr wrap="none" rtlCol="0">
            <a:spAutoFit/>
          </a:bodyPr>
          <a:lstStyle/>
          <a:p>
            <a:r>
              <a:rPr kumimoji="1" lang="ja-JP" altLang="en-US" sz="2800" b="1" dirty="0"/>
              <a:t>ラーメン屋の例でいえば</a:t>
            </a:r>
          </a:p>
        </p:txBody>
      </p:sp>
    </p:spTree>
    <p:extLst>
      <p:ext uri="{BB962C8B-B14F-4D97-AF65-F5344CB8AC3E}">
        <p14:creationId xmlns:p14="http://schemas.microsoft.com/office/powerpoint/2010/main" val="19682994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0AAF07E-334C-40DE-B76D-6BF6ACBDA064}"/>
              </a:ext>
            </a:extLst>
          </p:cNvPr>
          <p:cNvPicPr>
            <a:picLocks noChangeAspect="1"/>
          </p:cNvPicPr>
          <p:nvPr/>
        </p:nvPicPr>
        <p:blipFill>
          <a:blip r:embed="rId2"/>
          <a:stretch>
            <a:fillRect/>
          </a:stretch>
        </p:blipFill>
        <p:spPr>
          <a:xfrm>
            <a:off x="311074" y="1447728"/>
            <a:ext cx="8327958" cy="4178142"/>
          </a:xfrm>
          <a:prstGeom prst="rect">
            <a:avLst/>
          </a:prstGeom>
        </p:spPr>
      </p:pic>
      <p:pic>
        <p:nvPicPr>
          <p:cNvPr id="6" name="図 5">
            <a:extLst>
              <a:ext uri="{FF2B5EF4-FFF2-40B4-BE49-F238E27FC236}">
                <a16:creationId xmlns:a16="http://schemas.microsoft.com/office/drawing/2014/main" id="{05FF2999-B9E8-449E-BE87-6593EE65CDC2}"/>
              </a:ext>
            </a:extLst>
          </p:cNvPr>
          <p:cNvPicPr>
            <a:picLocks noChangeAspect="1"/>
          </p:cNvPicPr>
          <p:nvPr/>
        </p:nvPicPr>
        <p:blipFill>
          <a:blip r:embed="rId3"/>
          <a:stretch>
            <a:fillRect/>
          </a:stretch>
        </p:blipFill>
        <p:spPr>
          <a:xfrm>
            <a:off x="311074" y="5625870"/>
            <a:ext cx="8424905" cy="384894"/>
          </a:xfrm>
          <a:prstGeom prst="rect">
            <a:avLst/>
          </a:prstGeom>
        </p:spPr>
      </p:pic>
      <p:sp>
        <p:nvSpPr>
          <p:cNvPr id="8" name="スライド番号プレースホルダー 7">
            <a:extLst>
              <a:ext uri="{FF2B5EF4-FFF2-40B4-BE49-F238E27FC236}">
                <a16:creationId xmlns:a16="http://schemas.microsoft.com/office/drawing/2014/main" id="{FBBE5DC5-5A89-43B0-87BD-0D2ACBEA750A}"/>
              </a:ext>
            </a:extLst>
          </p:cNvPr>
          <p:cNvSpPr>
            <a:spLocks noGrp="1"/>
          </p:cNvSpPr>
          <p:nvPr>
            <p:ph type="sldNum" sz="quarter" idx="12"/>
          </p:nvPr>
        </p:nvSpPr>
        <p:spPr/>
        <p:txBody>
          <a:bodyPr/>
          <a:lstStyle/>
          <a:p>
            <a:fld id="{EDEB1CE3-1C5F-41CD-BB8F-3FC54467DBCF}" type="slidenum">
              <a:rPr kumimoji="1" lang="ja-JP" altLang="en-US" smtClean="0"/>
              <a:t>126</a:t>
            </a:fld>
            <a:endParaRPr kumimoji="1" lang="ja-JP" altLang="en-US"/>
          </a:p>
        </p:txBody>
      </p:sp>
      <p:sp>
        <p:nvSpPr>
          <p:cNvPr id="7" name="テキスト ボックス 6">
            <a:extLst>
              <a:ext uri="{FF2B5EF4-FFF2-40B4-BE49-F238E27FC236}">
                <a16:creationId xmlns:a16="http://schemas.microsoft.com/office/drawing/2014/main" id="{84E85A3A-98AE-4F42-8BDA-65AAEB91EF58}"/>
              </a:ext>
            </a:extLst>
          </p:cNvPr>
          <p:cNvSpPr txBox="1"/>
          <p:nvPr/>
        </p:nvSpPr>
        <p:spPr>
          <a:xfrm>
            <a:off x="2935111" y="214489"/>
            <a:ext cx="4134465" cy="523220"/>
          </a:xfrm>
          <a:prstGeom prst="rect">
            <a:avLst/>
          </a:prstGeom>
          <a:noFill/>
        </p:spPr>
        <p:txBody>
          <a:bodyPr wrap="none" rtlCol="0">
            <a:spAutoFit/>
          </a:bodyPr>
          <a:lstStyle/>
          <a:p>
            <a:r>
              <a:rPr kumimoji="1" lang="ja-JP" altLang="en-US" sz="2800" b="1" dirty="0"/>
              <a:t>ラーメン屋の例でいえば</a:t>
            </a:r>
          </a:p>
        </p:txBody>
      </p:sp>
    </p:spTree>
    <p:extLst>
      <p:ext uri="{BB962C8B-B14F-4D97-AF65-F5344CB8AC3E}">
        <p14:creationId xmlns:p14="http://schemas.microsoft.com/office/powerpoint/2010/main" val="27600022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95E8610-99E4-4464-9C48-631D287C89A7}"/>
              </a:ext>
            </a:extLst>
          </p:cNvPr>
          <p:cNvPicPr>
            <a:picLocks noChangeAspect="1"/>
          </p:cNvPicPr>
          <p:nvPr/>
        </p:nvPicPr>
        <p:blipFill>
          <a:blip r:embed="rId2"/>
          <a:stretch>
            <a:fillRect/>
          </a:stretch>
        </p:blipFill>
        <p:spPr>
          <a:xfrm>
            <a:off x="185530" y="1471155"/>
            <a:ext cx="8788152" cy="3922480"/>
          </a:xfrm>
          <a:prstGeom prst="rect">
            <a:avLst/>
          </a:prstGeom>
        </p:spPr>
      </p:pic>
      <p:sp>
        <p:nvSpPr>
          <p:cNvPr id="4" name="スライド番号プレースホルダー 3">
            <a:extLst>
              <a:ext uri="{FF2B5EF4-FFF2-40B4-BE49-F238E27FC236}">
                <a16:creationId xmlns:a16="http://schemas.microsoft.com/office/drawing/2014/main" id="{22047E1D-7346-4D70-A7D4-6013B4B9CA81}"/>
              </a:ext>
            </a:extLst>
          </p:cNvPr>
          <p:cNvSpPr>
            <a:spLocks noGrp="1"/>
          </p:cNvSpPr>
          <p:nvPr>
            <p:ph type="sldNum" sz="quarter" idx="12"/>
          </p:nvPr>
        </p:nvSpPr>
        <p:spPr/>
        <p:txBody>
          <a:bodyPr/>
          <a:lstStyle/>
          <a:p>
            <a:fld id="{EDEB1CE3-1C5F-41CD-BB8F-3FC54467DBCF}" type="slidenum">
              <a:rPr kumimoji="1" lang="ja-JP" altLang="en-US" smtClean="0"/>
              <a:t>127</a:t>
            </a:fld>
            <a:endParaRPr kumimoji="1" lang="ja-JP" altLang="en-US"/>
          </a:p>
        </p:txBody>
      </p:sp>
      <p:sp>
        <p:nvSpPr>
          <p:cNvPr id="5" name="テキスト ボックス 4">
            <a:extLst>
              <a:ext uri="{FF2B5EF4-FFF2-40B4-BE49-F238E27FC236}">
                <a16:creationId xmlns:a16="http://schemas.microsoft.com/office/drawing/2014/main" id="{8CCA6B55-2546-4DD7-BB67-F27BD9C2AEF7}"/>
              </a:ext>
            </a:extLst>
          </p:cNvPr>
          <p:cNvSpPr txBox="1"/>
          <p:nvPr/>
        </p:nvSpPr>
        <p:spPr>
          <a:xfrm>
            <a:off x="2935111" y="214489"/>
            <a:ext cx="4134465" cy="523220"/>
          </a:xfrm>
          <a:prstGeom prst="rect">
            <a:avLst/>
          </a:prstGeom>
          <a:noFill/>
        </p:spPr>
        <p:txBody>
          <a:bodyPr wrap="none" rtlCol="0">
            <a:spAutoFit/>
          </a:bodyPr>
          <a:lstStyle/>
          <a:p>
            <a:r>
              <a:rPr kumimoji="1" lang="ja-JP" altLang="en-US" sz="2800" b="1" dirty="0"/>
              <a:t>ラーメン屋の例でいえば</a:t>
            </a:r>
          </a:p>
        </p:txBody>
      </p:sp>
    </p:spTree>
    <p:extLst>
      <p:ext uri="{BB962C8B-B14F-4D97-AF65-F5344CB8AC3E}">
        <p14:creationId xmlns:p14="http://schemas.microsoft.com/office/powerpoint/2010/main" val="29753907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016FB18A-127F-42DA-92C6-F177ADC3AB19}"/>
              </a:ext>
            </a:extLst>
          </p:cNvPr>
          <p:cNvSpPr txBox="1">
            <a:spLocks/>
          </p:cNvSpPr>
          <p:nvPr/>
        </p:nvSpPr>
        <p:spPr>
          <a:xfrm>
            <a:off x="959955" y="404882"/>
            <a:ext cx="7886700" cy="132556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b="1" dirty="0"/>
              <a:t>衛生管理計画への落とし込み</a:t>
            </a:r>
          </a:p>
        </p:txBody>
      </p:sp>
      <p:pic>
        <p:nvPicPr>
          <p:cNvPr id="6" name="図 5">
            <a:extLst>
              <a:ext uri="{FF2B5EF4-FFF2-40B4-BE49-F238E27FC236}">
                <a16:creationId xmlns:a16="http://schemas.microsoft.com/office/drawing/2014/main" id="{34591D76-ECA0-45D2-93BA-EA2D6F1E97B3}"/>
              </a:ext>
            </a:extLst>
          </p:cNvPr>
          <p:cNvPicPr>
            <a:picLocks noChangeAspect="1"/>
          </p:cNvPicPr>
          <p:nvPr/>
        </p:nvPicPr>
        <p:blipFill>
          <a:blip r:embed="rId2"/>
          <a:stretch>
            <a:fillRect/>
          </a:stretch>
        </p:blipFill>
        <p:spPr>
          <a:xfrm>
            <a:off x="807379" y="926616"/>
            <a:ext cx="7529241" cy="1869592"/>
          </a:xfrm>
          <a:prstGeom prst="rect">
            <a:avLst/>
          </a:prstGeom>
        </p:spPr>
      </p:pic>
      <p:pic>
        <p:nvPicPr>
          <p:cNvPr id="8" name="図 7">
            <a:extLst>
              <a:ext uri="{FF2B5EF4-FFF2-40B4-BE49-F238E27FC236}">
                <a16:creationId xmlns:a16="http://schemas.microsoft.com/office/drawing/2014/main" id="{92CF29F1-4BB7-401F-BD62-44E119E00F3D}"/>
              </a:ext>
            </a:extLst>
          </p:cNvPr>
          <p:cNvPicPr>
            <a:picLocks noChangeAspect="1"/>
          </p:cNvPicPr>
          <p:nvPr/>
        </p:nvPicPr>
        <p:blipFill>
          <a:blip r:embed="rId3"/>
          <a:stretch>
            <a:fillRect/>
          </a:stretch>
        </p:blipFill>
        <p:spPr>
          <a:xfrm>
            <a:off x="807379" y="3278301"/>
            <a:ext cx="7459108" cy="3437786"/>
          </a:xfrm>
          <a:prstGeom prst="rect">
            <a:avLst/>
          </a:prstGeom>
        </p:spPr>
      </p:pic>
      <p:pic>
        <p:nvPicPr>
          <p:cNvPr id="9" name="図 8">
            <a:extLst>
              <a:ext uri="{FF2B5EF4-FFF2-40B4-BE49-F238E27FC236}">
                <a16:creationId xmlns:a16="http://schemas.microsoft.com/office/drawing/2014/main" id="{1EA1C23F-D890-4B92-8FF5-DD99817A56DB}"/>
              </a:ext>
            </a:extLst>
          </p:cNvPr>
          <p:cNvPicPr>
            <a:picLocks noChangeAspect="1"/>
          </p:cNvPicPr>
          <p:nvPr/>
        </p:nvPicPr>
        <p:blipFill>
          <a:blip r:embed="rId4"/>
          <a:stretch>
            <a:fillRect/>
          </a:stretch>
        </p:blipFill>
        <p:spPr>
          <a:xfrm>
            <a:off x="959955" y="2675303"/>
            <a:ext cx="6526598" cy="438957"/>
          </a:xfrm>
          <a:prstGeom prst="rect">
            <a:avLst/>
          </a:prstGeom>
        </p:spPr>
      </p:pic>
      <p:sp>
        <p:nvSpPr>
          <p:cNvPr id="11" name="スライド番号プレースホルダー 10">
            <a:extLst>
              <a:ext uri="{FF2B5EF4-FFF2-40B4-BE49-F238E27FC236}">
                <a16:creationId xmlns:a16="http://schemas.microsoft.com/office/drawing/2014/main" id="{2F978833-9E10-4C8A-A4D6-BD80B5519CC6}"/>
              </a:ext>
            </a:extLst>
          </p:cNvPr>
          <p:cNvSpPr>
            <a:spLocks noGrp="1"/>
          </p:cNvSpPr>
          <p:nvPr>
            <p:ph type="sldNum" sz="quarter" idx="12"/>
          </p:nvPr>
        </p:nvSpPr>
        <p:spPr/>
        <p:txBody>
          <a:bodyPr/>
          <a:lstStyle/>
          <a:p>
            <a:fld id="{EDEB1CE3-1C5F-41CD-BB8F-3FC54467DBCF}" type="slidenum">
              <a:rPr kumimoji="1" lang="ja-JP" altLang="en-US" smtClean="0"/>
              <a:t>128</a:t>
            </a:fld>
            <a:endParaRPr kumimoji="1" lang="ja-JP" altLang="en-US"/>
          </a:p>
        </p:txBody>
      </p:sp>
    </p:spTree>
    <p:extLst>
      <p:ext uri="{BB962C8B-B14F-4D97-AF65-F5344CB8AC3E}">
        <p14:creationId xmlns:p14="http://schemas.microsoft.com/office/powerpoint/2010/main" val="41093268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47DD1A-3104-4155-B0EB-6E6FAD83BF69}"/>
              </a:ext>
            </a:extLst>
          </p:cNvPr>
          <p:cNvSpPr>
            <a:spLocks noGrp="1"/>
          </p:cNvSpPr>
          <p:nvPr>
            <p:ph type="title"/>
          </p:nvPr>
        </p:nvSpPr>
        <p:spPr>
          <a:xfrm>
            <a:off x="1881716" y="308682"/>
            <a:ext cx="6099527" cy="1337556"/>
          </a:xfrm>
        </p:spPr>
        <p:txBody>
          <a:bodyPr/>
          <a:lstStyle/>
          <a:p>
            <a:r>
              <a:rPr kumimoji="1" lang="ja-JP" altLang="en-US" dirty="0"/>
              <a:t>エアコンクリーニングが　いかに危険か</a:t>
            </a:r>
          </a:p>
        </p:txBody>
      </p:sp>
      <p:sp>
        <p:nvSpPr>
          <p:cNvPr id="4" name="スライド番号プレースホルダー 3">
            <a:extLst>
              <a:ext uri="{FF2B5EF4-FFF2-40B4-BE49-F238E27FC236}">
                <a16:creationId xmlns:a16="http://schemas.microsoft.com/office/drawing/2014/main" id="{636DA9CF-4535-4FFD-9C66-5A445CD4EBFA}"/>
              </a:ext>
            </a:extLst>
          </p:cNvPr>
          <p:cNvSpPr>
            <a:spLocks noGrp="1"/>
          </p:cNvSpPr>
          <p:nvPr>
            <p:ph type="sldNum" sz="quarter" idx="12"/>
          </p:nvPr>
        </p:nvSpPr>
        <p:spPr/>
        <p:txBody>
          <a:bodyPr/>
          <a:lstStyle/>
          <a:p>
            <a:fld id="{EDEB1CE3-1C5F-41CD-BB8F-3FC54467DBCF}" type="slidenum">
              <a:rPr kumimoji="1" lang="ja-JP" altLang="en-US" smtClean="0"/>
              <a:t>129</a:t>
            </a:fld>
            <a:endParaRPr kumimoji="1" lang="ja-JP" altLang="en-US"/>
          </a:p>
        </p:txBody>
      </p:sp>
      <p:sp>
        <p:nvSpPr>
          <p:cNvPr id="5" name="フローチャート: 順次アクセス記憶 4">
            <a:extLst>
              <a:ext uri="{FF2B5EF4-FFF2-40B4-BE49-F238E27FC236}">
                <a16:creationId xmlns:a16="http://schemas.microsoft.com/office/drawing/2014/main" id="{1DC96039-DE6E-4D7F-95DD-660C15787204}"/>
              </a:ext>
            </a:extLst>
          </p:cNvPr>
          <p:cNvSpPr/>
          <p:nvPr/>
        </p:nvSpPr>
        <p:spPr>
          <a:xfrm>
            <a:off x="314325" y="308682"/>
            <a:ext cx="628650" cy="561149"/>
          </a:xfrm>
          <a:prstGeom prst="flowChartMagneticTape">
            <a:avLst/>
          </a:prstGeom>
          <a:solidFill>
            <a:schemeClr val="accent2">
              <a:lumMod val="7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6293E33-0665-4708-A42D-B2C77885FCCE}"/>
              </a:ext>
            </a:extLst>
          </p:cNvPr>
          <p:cNvSpPr txBox="1"/>
          <p:nvPr/>
        </p:nvSpPr>
        <p:spPr>
          <a:xfrm>
            <a:off x="1977191" y="1646238"/>
            <a:ext cx="11288296" cy="369332"/>
          </a:xfrm>
          <a:prstGeom prst="rect">
            <a:avLst/>
          </a:prstGeom>
          <a:noFill/>
        </p:spPr>
        <p:txBody>
          <a:bodyPr wrap="square">
            <a:spAutoFit/>
          </a:bodyPr>
          <a:lstStyle/>
          <a:p>
            <a:r>
              <a:rPr lang="en-US" altLang="ja-JP" dirty="0">
                <a:hlinkClick r:id="rId2"/>
              </a:rPr>
              <a:t>(6) 88</a:t>
            </a:r>
            <a:r>
              <a:rPr lang="ja-JP" altLang="en-US" dirty="0">
                <a:hlinkClick r:id="rId2"/>
              </a:rPr>
              <a:t>　厨房用天吊型　アイシン</a:t>
            </a:r>
            <a:r>
              <a:rPr lang="en-US" altLang="ja-JP" dirty="0">
                <a:hlinkClick r:id="rId2"/>
              </a:rPr>
              <a:t>AXTP80M - YouTube</a:t>
            </a:r>
            <a:endParaRPr lang="ja-JP" altLang="en-US" dirty="0"/>
          </a:p>
        </p:txBody>
      </p:sp>
      <p:pic>
        <p:nvPicPr>
          <p:cNvPr id="2050" name="Picture 2">
            <a:extLst>
              <a:ext uri="{FF2B5EF4-FFF2-40B4-BE49-F238E27FC236}">
                <a16:creationId xmlns:a16="http://schemas.microsoft.com/office/drawing/2014/main" id="{3932BF8A-ED4F-49B6-9195-42E1090FE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4586" y="2399843"/>
            <a:ext cx="3913364" cy="3913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308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40A655-7768-4D1B-AC5F-01EC7139308E}"/>
              </a:ext>
            </a:extLst>
          </p:cNvPr>
          <p:cNvSpPr>
            <a:spLocks noGrp="1"/>
          </p:cNvSpPr>
          <p:nvPr>
            <p:ph type="title"/>
          </p:nvPr>
        </p:nvSpPr>
        <p:spPr>
          <a:xfrm>
            <a:off x="469624" y="404883"/>
            <a:ext cx="8329818" cy="1278143"/>
          </a:xfrm>
        </p:spPr>
        <p:txBody>
          <a:bodyPr>
            <a:normAutofit/>
          </a:bodyPr>
          <a:lstStyle/>
          <a:p>
            <a:r>
              <a:rPr kumimoji="1" lang="ja-JP" altLang="en-US" sz="3200" b="1" dirty="0">
                <a:latin typeface="+mn-ea"/>
                <a:ea typeface="+mn-ea"/>
              </a:rPr>
              <a:t>１．</a:t>
            </a:r>
            <a:r>
              <a:rPr lang="ja-JP" altLang="en-US" sz="3200" b="1" dirty="0">
                <a:latin typeface="+mn-ea"/>
                <a:ea typeface="+mn-ea"/>
              </a:rPr>
              <a:t>現在上梓されている飲食向け手引書類</a:t>
            </a:r>
            <a:br>
              <a:rPr lang="en-US" altLang="ja-JP" sz="3200" b="1" dirty="0">
                <a:latin typeface="+mn-ea"/>
                <a:ea typeface="+mn-ea"/>
              </a:rPr>
            </a:br>
            <a:endParaRPr kumimoji="1" lang="ja-JP" altLang="en-US" sz="3200" b="1" dirty="0">
              <a:latin typeface="+mn-ea"/>
              <a:ea typeface="+mn-ea"/>
            </a:endParaRPr>
          </a:p>
        </p:txBody>
      </p:sp>
      <p:sp>
        <p:nvSpPr>
          <p:cNvPr id="3" name="コンテンツ プレースホルダー 2">
            <a:extLst>
              <a:ext uri="{FF2B5EF4-FFF2-40B4-BE49-F238E27FC236}">
                <a16:creationId xmlns:a16="http://schemas.microsoft.com/office/drawing/2014/main" id="{C0E57D03-AC9C-4B07-BCAD-6FFCD17D5ADE}"/>
              </a:ext>
            </a:extLst>
          </p:cNvPr>
          <p:cNvSpPr>
            <a:spLocks noGrp="1"/>
          </p:cNvSpPr>
          <p:nvPr>
            <p:ph idx="1"/>
          </p:nvPr>
        </p:nvSpPr>
        <p:spPr>
          <a:xfrm>
            <a:off x="354081" y="1683026"/>
            <a:ext cx="8598008" cy="4571018"/>
          </a:xfrm>
          <a:solidFill>
            <a:srgbClr val="A2FA66"/>
          </a:solidFill>
          <a:ln>
            <a:solidFill>
              <a:schemeClr val="tx1"/>
            </a:solidFill>
          </a:ln>
        </p:spPr>
        <p:txBody>
          <a:bodyPr>
            <a:normAutofit fontScale="92500" lnSpcReduction="10000"/>
          </a:bodyPr>
          <a:lstStyle/>
          <a:p>
            <a:pPr marL="0" indent="0">
              <a:buNone/>
            </a:pPr>
            <a:endParaRPr lang="en-US" altLang="ja-JP" sz="2400" b="1" dirty="0">
              <a:latin typeface="+mn-ea"/>
            </a:endParaRPr>
          </a:p>
          <a:p>
            <a:pPr marL="0" indent="0">
              <a:buNone/>
            </a:pPr>
            <a:r>
              <a:rPr lang="en-US" altLang="ja-JP" sz="2100" b="1" dirty="0">
                <a:latin typeface="BIZ UDゴシック" panose="020B0400000000000000" pitchFamily="49" charset="-128"/>
                <a:ea typeface="BIZ UDゴシック" panose="020B0400000000000000" pitchFamily="49" charset="-128"/>
              </a:rPr>
              <a:t>1-a</a:t>
            </a:r>
            <a:r>
              <a:rPr lang="ja-JP" altLang="en-US" sz="2100" b="1" dirty="0">
                <a:latin typeface="BIZ UDゴシック" panose="020B0400000000000000" pitchFamily="49" charset="-128"/>
                <a:ea typeface="BIZ UDゴシック" panose="020B0400000000000000" pitchFamily="49" charset="-128"/>
              </a:rPr>
              <a:t>    厚生労働省：大量調理施設における食品の調理編</a:t>
            </a:r>
            <a:endParaRPr lang="en-US" altLang="ja-JP" sz="2100" b="1" dirty="0">
              <a:latin typeface="BIZ UDゴシック" panose="020B0400000000000000" pitchFamily="49" charset="-128"/>
              <a:ea typeface="BIZ UDゴシック" panose="020B0400000000000000" pitchFamily="49" charset="-128"/>
            </a:endParaRPr>
          </a:p>
          <a:p>
            <a:pPr marL="0" indent="0">
              <a:buNone/>
            </a:pPr>
            <a:r>
              <a:rPr lang="en-US" altLang="ja-JP" sz="2100" b="1" dirty="0">
                <a:latin typeface="BIZ UDゴシック" panose="020B0400000000000000" pitchFamily="49" charset="-128"/>
                <a:ea typeface="BIZ UDゴシック" panose="020B0400000000000000" pitchFamily="49" charset="-128"/>
              </a:rPr>
              <a:t>1-b    </a:t>
            </a:r>
            <a:r>
              <a:rPr lang="ja-JP" altLang="en-US" sz="2100" b="1" dirty="0">
                <a:latin typeface="BIZ UDゴシック" panose="020B0400000000000000" pitchFamily="49" charset="-128"/>
                <a:ea typeface="BIZ UDゴシック" panose="020B0400000000000000" pitchFamily="49" charset="-128"/>
              </a:rPr>
              <a:t>食品衛生協会：小規模な一般飲食店事業者向け</a:t>
            </a:r>
            <a:endParaRPr lang="en-US" altLang="ja-JP" sz="2100" b="1" dirty="0">
              <a:latin typeface="BIZ UDゴシック" panose="020B0400000000000000" pitchFamily="49" charset="-128"/>
              <a:ea typeface="BIZ UDゴシック" panose="020B0400000000000000" pitchFamily="49" charset="-128"/>
            </a:endParaRPr>
          </a:p>
          <a:p>
            <a:pPr marL="0" indent="0">
              <a:buNone/>
            </a:pPr>
            <a:r>
              <a:rPr lang="en-US" altLang="ja-JP" sz="2100" b="1" dirty="0">
                <a:latin typeface="BIZ UDゴシック" panose="020B0400000000000000" pitchFamily="49" charset="-128"/>
                <a:ea typeface="BIZ UDゴシック" panose="020B0400000000000000" pitchFamily="49" charset="-128"/>
              </a:rPr>
              <a:t>1-c</a:t>
            </a:r>
            <a:r>
              <a:rPr lang="ja-JP" altLang="en-US" sz="2100" b="1" dirty="0">
                <a:latin typeface="BIZ UDゴシック" panose="020B0400000000000000" pitchFamily="49" charset="-128"/>
                <a:ea typeface="BIZ UDゴシック" panose="020B0400000000000000" pitchFamily="49" charset="-128"/>
              </a:rPr>
              <a:t>　フードサービス協会：多店舗展開</a:t>
            </a:r>
            <a:endParaRPr lang="en-US" altLang="ja-JP" sz="2100" b="1" dirty="0">
              <a:latin typeface="BIZ UDゴシック" panose="020B0400000000000000" pitchFamily="49" charset="-128"/>
              <a:ea typeface="BIZ UDゴシック" panose="020B0400000000000000" pitchFamily="49" charset="-128"/>
            </a:endParaRPr>
          </a:p>
          <a:p>
            <a:pPr marL="0" indent="0">
              <a:buNone/>
            </a:pPr>
            <a:r>
              <a:rPr lang="en-US" altLang="ja-JP" sz="2100" b="1" dirty="0">
                <a:latin typeface="BIZ UDゴシック" panose="020B0400000000000000" pitchFamily="49" charset="-128"/>
                <a:ea typeface="BIZ UDゴシック" panose="020B0400000000000000" pitchFamily="49" charset="-128"/>
              </a:rPr>
              <a:t>1-d   </a:t>
            </a:r>
            <a:r>
              <a:rPr lang="ja-JP" altLang="en-US" sz="2100" b="1" dirty="0">
                <a:latin typeface="BIZ UDゴシック" panose="020B0400000000000000" pitchFamily="49" charset="-128"/>
                <a:ea typeface="BIZ UDゴシック" panose="020B0400000000000000" pitchFamily="49" charset="-128"/>
              </a:rPr>
              <a:t>全国スーパーマーケット協会：スーパー（惣菜部門）</a:t>
            </a:r>
            <a:endParaRPr lang="en-US" altLang="ja-JP" sz="2100" b="1" dirty="0">
              <a:latin typeface="BIZ UDゴシック" panose="020B0400000000000000" pitchFamily="49" charset="-128"/>
              <a:ea typeface="BIZ UDゴシック" panose="020B0400000000000000" pitchFamily="49" charset="-128"/>
            </a:endParaRPr>
          </a:p>
          <a:p>
            <a:pPr marL="0" indent="0">
              <a:buNone/>
            </a:pPr>
            <a:r>
              <a:rPr lang="en-US" altLang="ja-JP" sz="2100" b="1" dirty="0">
                <a:latin typeface="BIZ UDゴシック" panose="020B0400000000000000" pitchFamily="49" charset="-128"/>
                <a:ea typeface="BIZ UDゴシック" panose="020B0400000000000000" pitchFamily="49" charset="-128"/>
              </a:rPr>
              <a:t>1-e   </a:t>
            </a:r>
            <a:r>
              <a:rPr lang="ja-JP" altLang="en-US" sz="2100" b="1" dirty="0">
                <a:latin typeface="BIZ UDゴシック" panose="020B0400000000000000" pitchFamily="49" charset="-128"/>
                <a:ea typeface="BIZ UDゴシック" panose="020B0400000000000000" pitchFamily="49" charset="-128"/>
              </a:rPr>
              <a:t>惣菜協会：小規模総菜工場</a:t>
            </a:r>
            <a:endParaRPr lang="en-US" altLang="ja-JP" sz="2100" b="1" dirty="0">
              <a:latin typeface="BIZ UDゴシック" panose="020B0400000000000000" pitchFamily="49" charset="-128"/>
              <a:ea typeface="BIZ UDゴシック" panose="020B0400000000000000" pitchFamily="49" charset="-128"/>
            </a:endParaRPr>
          </a:p>
          <a:p>
            <a:pPr marL="0" indent="0">
              <a:buNone/>
            </a:pPr>
            <a:r>
              <a:rPr lang="en-US" altLang="ja-JP" sz="2100" b="1" dirty="0">
                <a:latin typeface="BIZ UDゴシック" panose="020B0400000000000000" pitchFamily="49" charset="-128"/>
                <a:ea typeface="BIZ UDゴシック" panose="020B0400000000000000" pitchFamily="49" charset="-128"/>
              </a:rPr>
              <a:t>1-f    </a:t>
            </a:r>
            <a:r>
              <a:rPr lang="ja-JP" altLang="en-US" sz="2100" b="1" dirty="0">
                <a:latin typeface="BIZ UDゴシック" panose="020B0400000000000000" pitchFamily="49" charset="-128"/>
                <a:ea typeface="BIZ UDゴシック" panose="020B0400000000000000" pitchFamily="49" charset="-128"/>
              </a:rPr>
              <a:t>旅館ホテル生活衛生同業組合連合会：宿泊者に提供する </a:t>
            </a:r>
            <a:endParaRPr lang="en-US" altLang="ja-JP" sz="2100" b="1" dirty="0">
              <a:latin typeface="BIZ UDゴシック" panose="020B0400000000000000" pitchFamily="49" charset="-128"/>
              <a:ea typeface="BIZ UDゴシック" panose="020B0400000000000000" pitchFamily="49" charset="-128"/>
            </a:endParaRPr>
          </a:p>
          <a:p>
            <a:pPr marL="0" indent="0">
              <a:buNone/>
            </a:pPr>
            <a:r>
              <a:rPr lang="en-US" altLang="ja-JP" sz="2100" b="1" dirty="0">
                <a:latin typeface="BIZ UDゴシック" panose="020B0400000000000000" pitchFamily="49" charset="-128"/>
                <a:ea typeface="BIZ UDゴシック" panose="020B0400000000000000" pitchFamily="49" charset="-128"/>
              </a:rPr>
              <a:t>             </a:t>
            </a:r>
            <a:r>
              <a:rPr lang="ja-JP" altLang="en-US" sz="2100" b="1" dirty="0">
                <a:latin typeface="BIZ UDゴシック" panose="020B0400000000000000" pitchFamily="49" charset="-128"/>
                <a:ea typeface="BIZ UDゴシック" panose="020B0400000000000000" pitchFamily="49" charset="-128"/>
              </a:rPr>
              <a:t>夕食・朝食</a:t>
            </a:r>
            <a:endParaRPr lang="en-US" altLang="ja-JP" sz="2100" b="1" dirty="0">
              <a:latin typeface="BIZ UDゴシック" panose="020B0400000000000000" pitchFamily="49" charset="-128"/>
              <a:ea typeface="BIZ UDゴシック" panose="020B0400000000000000" pitchFamily="49" charset="-128"/>
            </a:endParaRPr>
          </a:p>
          <a:p>
            <a:pPr marL="0" indent="0">
              <a:buNone/>
            </a:pPr>
            <a:r>
              <a:rPr lang="en-US" altLang="ja-JP" sz="2100" b="1" dirty="0">
                <a:latin typeface="BIZ UDゴシック" panose="020B0400000000000000" pitchFamily="49" charset="-128"/>
                <a:ea typeface="BIZ UDゴシック" panose="020B0400000000000000" pitchFamily="49" charset="-128"/>
              </a:rPr>
              <a:t>1-g   </a:t>
            </a:r>
            <a:r>
              <a:rPr lang="ja-JP" altLang="en-US" sz="2100" b="1" dirty="0">
                <a:latin typeface="BIZ UDゴシック" panose="020B0400000000000000" pitchFamily="49" charset="-128"/>
                <a:ea typeface="BIZ UDゴシック" panose="020B0400000000000000" pitchFamily="49" charset="-128"/>
              </a:rPr>
              <a:t>医療福祉セントラルキッチン協会：医療福祉施設セント　　</a:t>
            </a:r>
            <a:endParaRPr lang="en-US" altLang="ja-JP" sz="2100" b="1" dirty="0">
              <a:latin typeface="BIZ UDゴシック" panose="020B0400000000000000" pitchFamily="49" charset="-128"/>
              <a:ea typeface="BIZ UDゴシック" panose="020B0400000000000000" pitchFamily="49" charset="-128"/>
            </a:endParaRPr>
          </a:p>
          <a:p>
            <a:pPr marL="0" indent="0">
              <a:buNone/>
            </a:pPr>
            <a:r>
              <a:rPr lang="ja-JP" altLang="en-US" sz="2100" b="1" dirty="0">
                <a:latin typeface="BIZ UDゴシック" panose="020B0400000000000000" pitchFamily="49" charset="-128"/>
                <a:ea typeface="BIZ UDゴシック" panose="020B0400000000000000" pitchFamily="49" charset="-128"/>
              </a:rPr>
              <a:t>　　　ラルキッチン</a:t>
            </a:r>
            <a:endParaRPr lang="en-US" altLang="ja-JP" sz="2100" b="1" dirty="0">
              <a:latin typeface="BIZ UDゴシック" panose="020B0400000000000000" pitchFamily="49" charset="-128"/>
              <a:ea typeface="BIZ UDゴシック" panose="020B0400000000000000" pitchFamily="49" charset="-128"/>
            </a:endParaRPr>
          </a:p>
          <a:p>
            <a:pPr marL="0" indent="0">
              <a:buNone/>
            </a:pPr>
            <a:r>
              <a:rPr lang="en-US" altLang="ja-JP" sz="2100" b="1" dirty="0">
                <a:latin typeface="BIZ UDゴシック" panose="020B0400000000000000" pitchFamily="49" charset="-128"/>
                <a:ea typeface="BIZ UDゴシック" panose="020B0400000000000000" pitchFamily="49" charset="-128"/>
              </a:rPr>
              <a:t>1-h   </a:t>
            </a:r>
            <a:r>
              <a:rPr lang="ja-JP" altLang="en-US" sz="2100" b="1" dirty="0">
                <a:latin typeface="BIZ UDゴシック" panose="020B0400000000000000" pitchFamily="49" charset="-128"/>
                <a:ea typeface="BIZ UDゴシック" panose="020B0400000000000000" pitchFamily="49" charset="-128"/>
              </a:rPr>
              <a:t>全国焼肉協会：　焼肉店向け</a:t>
            </a:r>
            <a:endParaRPr lang="en-US" altLang="ja-JP" sz="2100" b="1" dirty="0">
              <a:latin typeface="BIZ UDゴシック" panose="020B0400000000000000" pitchFamily="49" charset="-128"/>
              <a:ea typeface="BIZ UDゴシック" panose="020B0400000000000000" pitchFamily="49" charset="-128"/>
            </a:endParaRPr>
          </a:p>
          <a:p>
            <a:pPr marL="0" indent="0">
              <a:buNone/>
            </a:pPr>
            <a:r>
              <a:rPr kumimoji="1" lang="en-US" altLang="ja-JP" sz="2100" b="1" dirty="0">
                <a:latin typeface="BIZ UDゴシック" panose="020B0400000000000000" pitchFamily="49" charset="-128"/>
                <a:ea typeface="BIZ UDゴシック" panose="020B0400000000000000" pitchFamily="49" charset="-128"/>
              </a:rPr>
              <a:t>1-I   </a:t>
            </a:r>
            <a:r>
              <a:rPr kumimoji="1" lang="ja-JP" altLang="en-US" sz="2100" b="1" dirty="0">
                <a:latin typeface="BIZ UDゴシック" panose="020B0400000000000000" pitchFamily="49" charset="-128"/>
                <a:ea typeface="BIZ UDゴシック" panose="020B0400000000000000" pitchFamily="49" charset="-128"/>
              </a:rPr>
              <a:t>日本ホテル協会：　</a:t>
            </a:r>
            <a:r>
              <a:rPr lang="ja-JP" altLang="en-US" sz="2100" b="1" dirty="0">
                <a:latin typeface="BIZ UDゴシック" panose="020B0400000000000000" pitchFamily="49" charset="-128"/>
                <a:ea typeface="BIZ UDゴシック" panose="020B0400000000000000" pitchFamily="49" charset="-128"/>
              </a:rPr>
              <a:t>ホテル 事業者が 実施する</a:t>
            </a:r>
            <a:endParaRPr kumimoji="1" lang="ja-JP" altLang="en-US" sz="2100" b="1" dirty="0">
              <a:latin typeface="BIZ UDゴシック" panose="020B0400000000000000" pitchFamily="49" charset="-128"/>
              <a:ea typeface="BIZ UDゴシック" panose="020B0400000000000000" pitchFamily="49" charset="-128"/>
            </a:endParaRPr>
          </a:p>
        </p:txBody>
      </p:sp>
      <p:sp>
        <p:nvSpPr>
          <p:cNvPr id="5" name="スライド番号プレースホルダー 4">
            <a:extLst>
              <a:ext uri="{FF2B5EF4-FFF2-40B4-BE49-F238E27FC236}">
                <a16:creationId xmlns:a16="http://schemas.microsoft.com/office/drawing/2014/main" id="{BB812C28-2EFC-4B05-9208-2898680C344D}"/>
              </a:ext>
            </a:extLst>
          </p:cNvPr>
          <p:cNvSpPr>
            <a:spLocks noGrp="1"/>
          </p:cNvSpPr>
          <p:nvPr>
            <p:ph type="sldNum" sz="quarter" idx="12"/>
          </p:nvPr>
        </p:nvSpPr>
        <p:spPr/>
        <p:txBody>
          <a:bodyPr/>
          <a:lstStyle/>
          <a:p>
            <a:fld id="{EDEB1CE3-1C5F-41CD-BB8F-3FC54467DBCF}" type="slidenum">
              <a:rPr kumimoji="1" lang="ja-JP" altLang="en-US" smtClean="0"/>
              <a:t>13</a:t>
            </a:fld>
            <a:endParaRPr kumimoji="1" lang="ja-JP" altLang="en-US"/>
          </a:p>
        </p:txBody>
      </p:sp>
    </p:spTree>
    <p:extLst>
      <p:ext uri="{BB962C8B-B14F-4D97-AF65-F5344CB8AC3E}">
        <p14:creationId xmlns:p14="http://schemas.microsoft.com/office/powerpoint/2010/main" val="469076780"/>
      </p:ext>
    </p:extLst>
  </p:cSld>
  <p:clrMapOvr>
    <a:masterClrMapping/>
  </p:clrMapOvr>
  <p:transition spd="slow">
    <p:randomBar dir="vert"/>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F9E9B38-9391-4E07-B0F4-B49A52C8CE70}"/>
              </a:ext>
            </a:extLst>
          </p:cNvPr>
          <p:cNvPicPr>
            <a:picLocks noChangeAspect="1"/>
          </p:cNvPicPr>
          <p:nvPr/>
        </p:nvPicPr>
        <p:blipFill>
          <a:blip r:embed="rId2"/>
          <a:stretch>
            <a:fillRect/>
          </a:stretch>
        </p:blipFill>
        <p:spPr>
          <a:xfrm>
            <a:off x="728871" y="651557"/>
            <a:ext cx="8028536" cy="5802252"/>
          </a:xfrm>
          <a:prstGeom prst="rect">
            <a:avLst/>
          </a:prstGeom>
        </p:spPr>
      </p:pic>
      <p:sp>
        <p:nvSpPr>
          <p:cNvPr id="5" name="スライド番号プレースホルダー 4">
            <a:extLst>
              <a:ext uri="{FF2B5EF4-FFF2-40B4-BE49-F238E27FC236}">
                <a16:creationId xmlns:a16="http://schemas.microsoft.com/office/drawing/2014/main" id="{8C57A758-A57F-46A5-A6CD-B2C37CAB020B}"/>
              </a:ext>
            </a:extLst>
          </p:cNvPr>
          <p:cNvSpPr>
            <a:spLocks noGrp="1"/>
          </p:cNvSpPr>
          <p:nvPr>
            <p:ph type="sldNum" sz="quarter" idx="12"/>
          </p:nvPr>
        </p:nvSpPr>
        <p:spPr/>
        <p:txBody>
          <a:bodyPr/>
          <a:lstStyle/>
          <a:p>
            <a:fld id="{EDEB1CE3-1C5F-41CD-BB8F-3FC54467DBCF}" type="slidenum">
              <a:rPr kumimoji="1" lang="ja-JP" altLang="en-US" smtClean="0"/>
              <a:t>130</a:t>
            </a:fld>
            <a:endParaRPr kumimoji="1" lang="ja-JP" altLang="en-US"/>
          </a:p>
        </p:txBody>
      </p:sp>
    </p:spTree>
    <p:extLst>
      <p:ext uri="{BB962C8B-B14F-4D97-AF65-F5344CB8AC3E}">
        <p14:creationId xmlns:p14="http://schemas.microsoft.com/office/powerpoint/2010/main" val="2295320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8AA4DAF-6E4A-40E6-84AB-C9C2AF4928C0}"/>
              </a:ext>
            </a:extLst>
          </p:cNvPr>
          <p:cNvPicPr>
            <a:picLocks noChangeAspect="1"/>
          </p:cNvPicPr>
          <p:nvPr/>
        </p:nvPicPr>
        <p:blipFill>
          <a:blip r:embed="rId2"/>
          <a:stretch>
            <a:fillRect/>
          </a:stretch>
        </p:blipFill>
        <p:spPr>
          <a:xfrm>
            <a:off x="630789" y="1904793"/>
            <a:ext cx="7882422" cy="1394999"/>
          </a:xfrm>
          <a:prstGeom prst="rect">
            <a:avLst/>
          </a:prstGeom>
        </p:spPr>
      </p:pic>
      <p:pic>
        <p:nvPicPr>
          <p:cNvPr id="4" name="図 3">
            <a:extLst>
              <a:ext uri="{FF2B5EF4-FFF2-40B4-BE49-F238E27FC236}">
                <a16:creationId xmlns:a16="http://schemas.microsoft.com/office/drawing/2014/main" id="{336B6EFD-DF8A-4820-8AB8-92CCDA330A85}"/>
              </a:ext>
            </a:extLst>
          </p:cNvPr>
          <p:cNvPicPr>
            <a:picLocks noChangeAspect="1"/>
          </p:cNvPicPr>
          <p:nvPr/>
        </p:nvPicPr>
        <p:blipFill>
          <a:blip r:embed="rId3"/>
          <a:stretch>
            <a:fillRect/>
          </a:stretch>
        </p:blipFill>
        <p:spPr>
          <a:xfrm>
            <a:off x="630789" y="3089507"/>
            <a:ext cx="7915917" cy="3082900"/>
          </a:xfrm>
          <a:prstGeom prst="rect">
            <a:avLst/>
          </a:prstGeom>
        </p:spPr>
      </p:pic>
      <p:sp>
        <p:nvSpPr>
          <p:cNvPr id="6" name="スライド番号プレースホルダー 5">
            <a:extLst>
              <a:ext uri="{FF2B5EF4-FFF2-40B4-BE49-F238E27FC236}">
                <a16:creationId xmlns:a16="http://schemas.microsoft.com/office/drawing/2014/main" id="{6EADAF4B-D594-4C02-A907-8D879ECF7198}"/>
              </a:ext>
            </a:extLst>
          </p:cNvPr>
          <p:cNvSpPr>
            <a:spLocks noGrp="1"/>
          </p:cNvSpPr>
          <p:nvPr>
            <p:ph type="sldNum" sz="quarter" idx="12"/>
          </p:nvPr>
        </p:nvSpPr>
        <p:spPr/>
        <p:txBody>
          <a:bodyPr/>
          <a:lstStyle/>
          <a:p>
            <a:fld id="{EDEB1CE3-1C5F-41CD-BB8F-3FC54467DBCF}" type="slidenum">
              <a:rPr kumimoji="1" lang="ja-JP" altLang="en-US" smtClean="0"/>
              <a:t>131</a:t>
            </a:fld>
            <a:endParaRPr kumimoji="1" lang="ja-JP" altLang="en-US"/>
          </a:p>
        </p:txBody>
      </p:sp>
    </p:spTree>
    <p:extLst>
      <p:ext uri="{BB962C8B-B14F-4D97-AF65-F5344CB8AC3E}">
        <p14:creationId xmlns:p14="http://schemas.microsoft.com/office/powerpoint/2010/main" val="404953682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89EA9A-CFAB-4228-ABDC-67A5B762216D}"/>
              </a:ext>
            </a:extLst>
          </p:cNvPr>
          <p:cNvSpPr>
            <a:spLocks noGrp="1"/>
          </p:cNvSpPr>
          <p:nvPr>
            <p:ph type="title"/>
          </p:nvPr>
        </p:nvSpPr>
        <p:spPr>
          <a:xfrm>
            <a:off x="1407583" y="320674"/>
            <a:ext cx="6167261" cy="1192037"/>
          </a:xfrm>
        </p:spPr>
        <p:txBody>
          <a:bodyPr>
            <a:normAutofit fontScale="90000"/>
          </a:bodyPr>
          <a:lstStyle/>
          <a:p>
            <a:r>
              <a:rPr kumimoji="1" lang="ja-JP" altLang="en-US" dirty="0"/>
              <a:t>グリストラップ掃除が　　　　いかに危険か</a:t>
            </a:r>
          </a:p>
        </p:txBody>
      </p:sp>
      <p:sp>
        <p:nvSpPr>
          <p:cNvPr id="4" name="スライド番号プレースホルダー 3">
            <a:extLst>
              <a:ext uri="{FF2B5EF4-FFF2-40B4-BE49-F238E27FC236}">
                <a16:creationId xmlns:a16="http://schemas.microsoft.com/office/drawing/2014/main" id="{72FCDC59-4BB9-4FE3-AAF4-1C69DC57CE13}"/>
              </a:ext>
            </a:extLst>
          </p:cNvPr>
          <p:cNvSpPr>
            <a:spLocks noGrp="1"/>
          </p:cNvSpPr>
          <p:nvPr>
            <p:ph type="sldNum" sz="quarter" idx="12"/>
          </p:nvPr>
        </p:nvSpPr>
        <p:spPr/>
        <p:txBody>
          <a:bodyPr/>
          <a:lstStyle/>
          <a:p>
            <a:fld id="{EDEB1CE3-1C5F-41CD-BB8F-3FC54467DBCF}" type="slidenum">
              <a:rPr kumimoji="1" lang="ja-JP" altLang="en-US" smtClean="0"/>
              <a:t>132</a:t>
            </a:fld>
            <a:endParaRPr kumimoji="1" lang="ja-JP" altLang="en-US"/>
          </a:p>
        </p:txBody>
      </p:sp>
      <p:sp>
        <p:nvSpPr>
          <p:cNvPr id="5" name="フローチャート: 順次アクセス記憶 4">
            <a:extLst>
              <a:ext uri="{FF2B5EF4-FFF2-40B4-BE49-F238E27FC236}">
                <a16:creationId xmlns:a16="http://schemas.microsoft.com/office/drawing/2014/main" id="{525FCB1D-0154-49E5-B0B7-0B16A3D4624E}"/>
              </a:ext>
            </a:extLst>
          </p:cNvPr>
          <p:cNvSpPr/>
          <p:nvPr/>
        </p:nvSpPr>
        <p:spPr>
          <a:xfrm>
            <a:off x="190148" y="266285"/>
            <a:ext cx="628650" cy="561149"/>
          </a:xfrm>
          <a:prstGeom prst="flowChartMagneticTape">
            <a:avLst/>
          </a:prstGeom>
          <a:solidFill>
            <a:schemeClr val="accent2">
              <a:lumMod val="7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EA763DB-404B-4B73-9DF5-872FD0FA7FB8}"/>
              </a:ext>
            </a:extLst>
          </p:cNvPr>
          <p:cNvSpPr txBox="1"/>
          <p:nvPr/>
        </p:nvSpPr>
        <p:spPr>
          <a:xfrm>
            <a:off x="1536346" y="1685198"/>
            <a:ext cx="5683956" cy="369332"/>
          </a:xfrm>
          <a:prstGeom prst="rect">
            <a:avLst/>
          </a:prstGeom>
          <a:noFill/>
        </p:spPr>
        <p:txBody>
          <a:bodyPr wrap="square">
            <a:spAutoFit/>
          </a:bodyPr>
          <a:lstStyle/>
          <a:p>
            <a:r>
              <a:rPr lang="en-US" altLang="ja-JP" dirty="0">
                <a:hlinkClick r:id="rId2"/>
              </a:rPr>
              <a:t>(6) </a:t>
            </a:r>
            <a:r>
              <a:rPr lang="ja-JP" altLang="en-US" dirty="0">
                <a:hlinkClick r:id="rId2"/>
              </a:rPr>
              <a:t>グリストラップ清掃のプロ集団 </a:t>
            </a:r>
            <a:r>
              <a:rPr lang="en-US" altLang="ja-JP" dirty="0">
                <a:hlinkClick r:id="rId2"/>
              </a:rPr>
              <a:t>- YouTube</a:t>
            </a:r>
            <a:endParaRPr lang="ja-JP" altLang="en-US" dirty="0"/>
          </a:p>
        </p:txBody>
      </p:sp>
      <p:pic>
        <p:nvPicPr>
          <p:cNvPr id="3074" name="Picture 2">
            <a:extLst>
              <a:ext uri="{FF2B5EF4-FFF2-40B4-BE49-F238E27FC236}">
                <a16:creationId xmlns:a16="http://schemas.microsoft.com/office/drawing/2014/main" id="{D3B9E316-C9D6-4C09-9050-804606629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1493" y="2428169"/>
            <a:ext cx="3768374" cy="3768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35907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B3036BC-4340-4A57-91D6-A6F0B399A21A}"/>
              </a:ext>
            </a:extLst>
          </p:cNvPr>
          <p:cNvPicPr>
            <a:picLocks noChangeAspect="1"/>
          </p:cNvPicPr>
          <p:nvPr/>
        </p:nvPicPr>
        <p:blipFill>
          <a:blip r:embed="rId2"/>
          <a:stretch>
            <a:fillRect/>
          </a:stretch>
        </p:blipFill>
        <p:spPr>
          <a:xfrm>
            <a:off x="601378" y="526451"/>
            <a:ext cx="7941244" cy="5805098"/>
          </a:xfrm>
          <a:prstGeom prst="rect">
            <a:avLst/>
          </a:prstGeom>
        </p:spPr>
      </p:pic>
      <p:sp>
        <p:nvSpPr>
          <p:cNvPr id="4" name="スライド番号プレースホルダー 3">
            <a:extLst>
              <a:ext uri="{FF2B5EF4-FFF2-40B4-BE49-F238E27FC236}">
                <a16:creationId xmlns:a16="http://schemas.microsoft.com/office/drawing/2014/main" id="{4719A277-E06B-46C2-B72D-0D9ACC3AAFA9}"/>
              </a:ext>
            </a:extLst>
          </p:cNvPr>
          <p:cNvSpPr>
            <a:spLocks noGrp="1"/>
          </p:cNvSpPr>
          <p:nvPr>
            <p:ph type="sldNum" sz="quarter" idx="12"/>
          </p:nvPr>
        </p:nvSpPr>
        <p:spPr/>
        <p:txBody>
          <a:bodyPr/>
          <a:lstStyle/>
          <a:p>
            <a:fld id="{EDEB1CE3-1C5F-41CD-BB8F-3FC54467DBCF}" type="slidenum">
              <a:rPr kumimoji="1" lang="ja-JP" altLang="en-US" smtClean="0"/>
              <a:t>133</a:t>
            </a:fld>
            <a:endParaRPr kumimoji="1" lang="ja-JP" altLang="en-US"/>
          </a:p>
        </p:txBody>
      </p:sp>
    </p:spTree>
    <p:extLst>
      <p:ext uri="{BB962C8B-B14F-4D97-AF65-F5344CB8AC3E}">
        <p14:creationId xmlns:p14="http://schemas.microsoft.com/office/powerpoint/2010/main" val="18303105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45B4FD1-CBE3-40CC-B4B8-7C033BDDFF04}"/>
              </a:ext>
            </a:extLst>
          </p:cNvPr>
          <p:cNvPicPr>
            <a:picLocks noChangeAspect="1"/>
          </p:cNvPicPr>
          <p:nvPr/>
        </p:nvPicPr>
        <p:blipFill>
          <a:blip r:embed="rId2"/>
          <a:stretch>
            <a:fillRect/>
          </a:stretch>
        </p:blipFill>
        <p:spPr>
          <a:xfrm>
            <a:off x="581024" y="898663"/>
            <a:ext cx="7981950" cy="2286000"/>
          </a:xfrm>
          <a:prstGeom prst="rect">
            <a:avLst/>
          </a:prstGeom>
        </p:spPr>
      </p:pic>
      <p:pic>
        <p:nvPicPr>
          <p:cNvPr id="5" name="図 4">
            <a:extLst>
              <a:ext uri="{FF2B5EF4-FFF2-40B4-BE49-F238E27FC236}">
                <a16:creationId xmlns:a16="http://schemas.microsoft.com/office/drawing/2014/main" id="{225B5707-4333-4CA5-ADAD-C67D624A72DA}"/>
              </a:ext>
            </a:extLst>
          </p:cNvPr>
          <p:cNvPicPr>
            <a:picLocks noChangeAspect="1"/>
          </p:cNvPicPr>
          <p:nvPr/>
        </p:nvPicPr>
        <p:blipFill>
          <a:blip r:embed="rId3"/>
          <a:stretch>
            <a:fillRect/>
          </a:stretch>
        </p:blipFill>
        <p:spPr>
          <a:xfrm>
            <a:off x="581024" y="3673337"/>
            <a:ext cx="7820025" cy="1724025"/>
          </a:xfrm>
          <a:prstGeom prst="rect">
            <a:avLst/>
          </a:prstGeom>
        </p:spPr>
      </p:pic>
      <p:pic>
        <p:nvPicPr>
          <p:cNvPr id="6" name="図 5">
            <a:extLst>
              <a:ext uri="{FF2B5EF4-FFF2-40B4-BE49-F238E27FC236}">
                <a16:creationId xmlns:a16="http://schemas.microsoft.com/office/drawing/2014/main" id="{10FDA5BF-9129-4188-A0D9-278841CE6DB3}"/>
              </a:ext>
            </a:extLst>
          </p:cNvPr>
          <p:cNvPicPr>
            <a:picLocks noChangeAspect="1"/>
          </p:cNvPicPr>
          <p:nvPr/>
        </p:nvPicPr>
        <p:blipFill>
          <a:blip r:embed="rId4"/>
          <a:stretch>
            <a:fillRect/>
          </a:stretch>
        </p:blipFill>
        <p:spPr>
          <a:xfrm>
            <a:off x="581024" y="5337727"/>
            <a:ext cx="7820025" cy="390525"/>
          </a:xfrm>
          <a:prstGeom prst="rect">
            <a:avLst/>
          </a:prstGeom>
        </p:spPr>
      </p:pic>
      <p:sp>
        <p:nvSpPr>
          <p:cNvPr id="8" name="スライド番号プレースホルダー 7">
            <a:extLst>
              <a:ext uri="{FF2B5EF4-FFF2-40B4-BE49-F238E27FC236}">
                <a16:creationId xmlns:a16="http://schemas.microsoft.com/office/drawing/2014/main" id="{CA23C563-CCC4-4A8F-8FBB-A49FE80C5906}"/>
              </a:ext>
            </a:extLst>
          </p:cNvPr>
          <p:cNvSpPr>
            <a:spLocks noGrp="1"/>
          </p:cNvSpPr>
          <p:nvPr>
            <p:ph type="sldNum" sz="quarter" idx="12"/>
          </p:nvPr>
        </p:nvSpPr>
        <p:spPr/>
        <p:txBody>
          <a:bodyPr/>
          <a:lstStyle/>
          <a:p>
            <a:fld id="{EDEB1CE3-1C5F-41CD-BB8F-3FC54467DBCF}" type="slidenum">
              <a:rPr kumimoji="1" lang="ja-JP" altLang="en-US" smtClean="0"/>
              <a:t>134</a:t>
            </a:fld>
            <a:endParaRPr kumimoji="1" lang="ja-JP" altLang="en-US"/>
          </a:p>
        </p:txBody>
      </p:sp>
    </p:spTree>
    <p:extLst>
      <p:ext uri="{BB962C8B-B14F-4D97-AF65-F5344CB8AC3E}">
        <p14:creationId xmlns:p14="http://schemas.microsoft.com/office/powerpoint/2010/main" val="420692883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EB082F4-F9F5-465B-A3E3-AAF57B138EDA}"/>
              </a:ext>
            </a:extLst>
          </p:cNvPr>
          <p:cNvPicPr>
            <a:picLocks noChangeAspect="1"/>
          </p:cNvPicPr>
          <p:nvPr/>
        </p:nvPicPr>
        <p:blipFill>
          <a:blip r:embed="rId2"/>
          <a:stretch>
            <a:fillRect/>
          </a:stretch>
        </p:blipFill>
        <p:spPr>
          <a:xfrm>
            <a:off x="412779" y="1887193"/>
            <a:ext cx="8318442" cy="2853772"/>
          </a:xfrm>
          <a:prstGeom prst="rect">
            <a:avLst/>
          </a:prstGeom>
        </p:spPr>
      </p:pic>
      <p:sp>
        <p:nvSpPr>
          <p:cNvPr id="5" name="スライド番号プレースホルダー 4">
            <a:extLst>
              <a:ext uri="{FF2B5EF4-FFF2-40B4-BE49-F238E27FC236}">
                <a16:creationId xmlns:a16="http://schemas.microsoft.com/office/drawing/2014/main" id="{A4CDCEEF-3AD1-437E-8D7A-32B5F913DF4B}"/>
              </a:ext>
            </a:extLst>
          </p:cNvPr>
          <p:cNvSpPr>
            <a:spLocks noGrp="1"/>
          </p:cNvSpPr>
          <p:nvPr>
            <p:ph type="sldNum" sz="quarter" idx="12"/>
          </p:nvPr>
        </p:nvSpPr>
        <p:spPr/>
        <p:txBody>
          <a:bodyPr/>
          <a:lstStyle/>
          <a:p>
            <a:fld id="{EDEB1CE3-1C5F-41CD-BB8F-3FC54467DBCF}" type="slidenum">
              <a:rPr kumimoji="1" lang="ja-JP" altLang="en-US" smtClean="0"/>
              <a:t>135</a:t>
            </a:fld>
            <a:endParaRPr kumimoji="1" lang="ja-JP" altLang="en-US"/>
          </a:p>
        </p:txBody>
      </p:sp>
    </p:spTree>
    <p:extLst>
      <p:ext uri="{BB962C8B-B14F-4D97-AF65-F5344CB8AC3E}">
        <p14:creationId xmlns:p14="http://schemas.microsoft.com/office/powerpoint/2010/main" val="55755017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2A6D1C8-D3C1-4A37-BFE8-C110A504DBDF}"/>
              </a:ext>
            </a:extLst>
          </p:cNvPr>
          <p:cNvPicPr>
            <a:picLocks noChangeAspect="1"/>
          </p:cNvPicPr>
          <p:nvPr/>
        </p:nvPicPr>
        <p:blipFill>
          <a:blip r:embed="rId2"/>
          <a:stretch>
            <a:fillRect/>
          </a:stretch>
        </p:blipFill>
        <p:spPr>
          <a:xfrm>
            <a:off x="502838" y="887897"/>
            <a:ext cx="8424810" cy="5261112"/>
          </a:xfrm>
          <a:prstGeom prst="rect">
            <a:avLst/>
          </a:prstGeom>
        </p:spPr>
      </p:pic>
      <p:sp>
        <p:nvSpPr>
          <p:cNvPr id="4" name="スライド番号プレースホルダー 3">
            <a:extLst>
              <a:ext uri="{FF2B5EF4-FFF2-40B4-BE49-F238E27FC236}">
                <a16:creationId xmlns:a16="http://schemas.microsoft.com/office/drawing/2014/main" id="{A02EE580-842E-42D3-83C7-94178C58BE03}"/>
              </a:ext>
            </a:extLst>
          </p:cNvPr>
          <p:cNvSpPr>
            <a:spLocks noGrp="1"/>
          </p:cNvSpPr>
          <p:nvPr>
            <p:ph type="sldNum" sz="quarter" idx="12"/>
          </p:nvPr>
        </p:nvSpPr>
        <p:spPr/>
        <p:txBody>
          <a:bodyPr/>
          <a:lstStyle/>
          <a:p>
            <a:fld id="{EDEB1CE3-1C5F-41CD-BB8F-3FC54467DBCF}" type="slidenum">
              <a:rPr kumimoji="1" lang="ja-JP" altLang="en-US" smtClean="0"/>
              <a:t>136</a:t>
            </a:fld>
            <a:endParaRPr kumimoji="1" lang="ja-JP" altLang="en-US"/>
          </a:p>
        </p:txBody>
      </p:sp>
    </p:spTree>
    <p:extLst>
      <p:ext uri="{BB962C8B-B14F-4D97-AF65-F5344CB8AC3E}">
        <p14:creationId xmlns:p14="http://schemas.microsoft.com/office/powerpoint/2010/main" val="325366480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48D90770-ACCB-4308-93BE-939BBBDC1A49}"/>
              </a:ext>
            </a:extLst>
          </p:cNvPr>
          <p:cNvGrpSpPr/>
          <p:nvPr/>
        </p:nvGrpSpPr>
        <p:grpSpPr>
          <a:xfrm>
            <a:off x="1309511" y="643467"/>
            <a:ext cx="6655047" cy="5565422"/>
            <a:chOff x="1691680" y="1124744"/>
            <a:chExt cx="5760000" cy="4965517"/>
          </a:xfrm>
        </p:grpSpPr>
        <p:grpSp>
          <p:nvGrpSpPr>
            <p:cNvPr id="3" name="グループ化 2">
              <a:extLst>
                <a:ext uri="{FF2B5EF4-FFF2-40B4-BE49-F238E27FC236}">
                  <a16:creationId xmlns:a16="http://schemas.microsoft.com/office/drawing/2014/main" id="{B8AD33A8-DF43-4A2A-8321-79FA6477C7E5}"/>
                </a:ext>
              </a:extLst>
            </p:cNvPr>
            <p:cNvGrpSpPr/>
            <p:nvPr/>
          </p:nvGrpSpPr>
          <p:grpSpPr>
            <a:xfrm>
              <a:off x="1691680" y="1124744"/>
              <a:ext cx="5760000" cy="4965517"/>
              <a:chOff x="5473058" y="1205948"/>
              <a:chExt cx="5760000" cy="4965517"/>
            </a:xfrm>
          </p:grpSpPr>
          <p:sp>
            <p:nvSpPr>
              <p:cNvPr id="8" name="二等辺三角形 7">
                <a:extLst>
                  <a:ext uri="{FF2B5EF4-FFF2-40B4-BE49-F238E27FC236}">
                    <a16:creationId xmlns:a16="http://schemas.microsoft.com/office/drawing/2014/main" id="{8E855376-491E-4571-85BF-F7DF36DA8AE4}"/>
                  </a:ext>
                </a:extLst>
              </p:cNvPr>
              <p:cNvSpPr>
                <a:spLocks noChangeAspect="1"/>
              </p:cNvSpPr>
              <p:nvPr/>
            </p:nvSpPr>
            <p:spPr>
              <a:xfrm>
                <a:off x="5473058" y="1205948"/>
                <a:ext cx="5760000" cy="4965517"/>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二等辺三角形 8">
                <a:extLst>
                  <a:ext uri="{FF2B5EF4-FFF2-40B4-BE49-F238E27FC236}">
                    <a16:creationId xmlns:a16="http://schemas.microsoft.com/office/drawing/2014/main" id="{63401F70-A325-42DD-B92A-71452D693600}"/>
                  </a:ext>
                </a:extLst>
              </p:cNvPr>
              <p:cNvSpPr>
                <a:spLocks noChangeAspect="1"/>
              </p:cNvSpPr>
              <p:nvPr/>
            </p:nvSpPr>
            <p:spPr>
              <a:xfrm>
                <a:off x="6193058" y="1205948"/>
                <a:ext cx="4320000" cy="3724139"/>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二等辺三角形 9">
                <a:extLst>
                  <a:ext uri="{FF2B5EF4-FFF2-40B4-BE49-F238E27FC236}">
                    <a16:creationId xmlns:a16="http://schemas.microsoft.com/office/drawing/2014/main" id="{5AA28F93-B5A8-482C-BA2E-1B92F6EE248C}"/>
                  </a:ext>
                </a:extLst>
              </p:cNvPr>
              <p:cNvSpPr>
                <a:spLocks noChangeAspect="1"/>
              </p:cNvSpPr>
              <p:nvPr/>
            </p:nvSpPr>
            <p:spPr>
              <a:xfrm>
                <a:off x="6913058" y="1205948"/>
                <a:ext cx="2880000" cy="2482759"/>
              </a:xfrm>
              <a:prstGeom prst="triangl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二等辺三角形 10">
                <a:extLst>
                  <a:ext uri="{FF2B5EF4-FFF2-40B4-BE49-F238E27FC236}">
                    <a16:creationId xmlns:a16="http://schemas.microsoft.com/office/drawing/2014/main" id="{BE2E47D0-7365-47B4-A6B0-B83279AF5696}"/>
                  </a:ext>
                </a:extLst>
              </p:cNvPr>
              <p:cNvSpPr>
                <a:spLocks noChangeAspect="1"/>
              </p:cNvSpPr>
              <p:nvPr/>
            </p:nvSpPr>
            <p:spPr>
              <a:xfrm>
                <a:off x="7633058" y="1205948"/>
                <a:ext cx="1440000" cy="1241379"/>
              </a:xfrm>
              <a:prstGeom prst="triangle">
                <a:avLst/>
              </a:prstGeom>
              <a:solidFill>
                <a:srgbClr val="121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a:extLst>
                <a:ext uri="{FF2B5EF4-FFF2-40B4-BE49-F238E27FC236}">
                  <a16:creationId xmlns:a16="http://schemas.microsoft.com/office/drawing/2014/main" id="{2D6EFF49-C97B-4916-B69A-1C5426E4901D}"/>
                </a:ext>
              </a:extLst>
            </p:cNvPr>
            <p:cNvSpPr txBox="1"/>
            <p:nvPr/>
          </p:nvSpPr>
          <p:spPr>
            <a:xfrm>
              <a:off x="3413196" y="5231123"/>
              <a:ext cx="2316968" cy="523220"/>
            </a:xfrm>
            <a:prstGeom prst="rect">
              <a:avLst/>
            </a:prstGeom>
            <a:solidFill>
              <a:schemeClr val="bg1"/>
            </a:solidFill>
          </p:spPr>
          <p:txBody>
            <a:bodyPr wrap="square" rtlCol="0" anchor="ctr" anchorCtr="1">
              <a:spAutoFit/>
            </a:bodyPr>
            <a:lstStyle/>
            <a:p>
              <a:pPr algn="ctr" defTabSz="457200" fontAlgn="auto">
                <a:spcBef>
                  <a:spcPts val="0"/>
                </a:spcBef>
                <a:spcAft>
                  <a:spcPts val="0"/>
                </a:spcAft>
              </a:pPr>
              <a:r>
                <a:rPr lang="ja-JP" altLang="en-US" sz="2800" b="1" dirty="0">
                  <a:solidFill>
                    <a:prstClr val="black"/>
                  </a:solidFill>
                  <a:latin typeface="UD デジタル 教科書体 NK-B" panose="02020700000000000000" pitchFamily="18" charset="-128"/>
                  <a:ea typeface="UD デジタル 教科書体 NK-B" panose="02020700000000000000" pitchFamily="18" charset="-128"/>
                </a:rPr>
                <a:t>個人健康管理</a:t>
              </a:r>
            </a:p>
          </p:txBody>
        </p:sp>
        <p:sp>
          <p:nvSpPr>
            <p:cNvPr id="5" name="テキスト ボックス 4">
              <a:extLst>
                <a:ext uri="{FF2B5EF4-FFF2-40B4-BE49-F238E27FC236}">
                  <a16:creationId xmlns:a16="http://schemas.microsoft.com/office/drawing/2014/main" id="{82AF17D3-1969-448E-8B4D-5B2DDF14B5B0}"/>
                </a:ext>
              </a:extLst>
            </p:cNvPr>
            <p:cNvSpPr txBox="1"/>
            <p:nvPr/>
          </p:nvSpPr>
          <p:spPr>
            <a:xfrm>
              <a:off x="3480173" y="3979150"/>
              <a:ext cx="2292803" cy="423429"/>
            </a:xfrm>
            <a:prstGeom prst="rect">
              <a:avLst/>
            </a:prstGeom>
            <a:solidFill>
              <a:schemeClr val="bg1"/>
            </a:solidFill>
          </p:spPr>
          <p:txBody>
            <a:bodyPr wrap="square" rtlCol="0" anchor="ctr" anchorCtr="1">
              <a:spAutoFit/>
            </a:bodyPr>
            <a:lstStyle/>
            <a:p>
              <a:pPr algn="ctr" defTabSz="457200" fontAlgn="auto">
                <a:spcBef>
                  <a:spcPts val="0"/>
                </a:spcBef>
                <a:spcAft>
                  <a:spcPts val="0"/>
                </a:spcAft>
              </a:pPr>
              <a:r>
                <a:rPr lang="ja-JP" altLang="en-US" sz="2800" b="1" dirty="0">
                  <a:solidFill>
                    <a:prstClr val="black"/>
                  </a:solidFill>
                  <a:latin typeface="UD デジタル 教科書体 NK-B" panose="02020700000000000000" pitchFamily="18" charset="-128"/>
                  <a:ea typeface="UD デジタル 教科書体 NK-B" panose="02020700000000000000" pitchFamily="18" charset="-128"/>
                </a:rPr>
                <a:t>個人衛生管理</a:t>
              </a:r>
            </a:p>
          </p:txBody>
        </p:sp>
        <p:sp>
          <p:nvSpPr>
            <p:cNvPr id="6" name="テキスト ボックス 5">
              <a:extLst>
                <a:ext uri="{FF2B5EF4-FFF2-40B4-BE49-F238E27FC236}">
                  <a16:creationId xmlns:a16="http://schemas.microsoft.com/office/drawing/2014/main" id="{2F692A1D-B5C8-4EA4-82C6-E7243E9D9470}"/>
                </a:ext>
              </a:extLst>
            </p:cNvPr>
            <p:cNvSpPr txBox="1"/>
            <p:nvPr/>
          </p:nvSpPr>
          <p:spPr>
            <a:xfrm>
              <a:off x="2909471" y="2769395"/>
              <a:ext cx="3324419" cy="423429"/>
            </a:xfrm>
            <a:prstGeom prst="rect">
              <a:avLst/>
            </a:prstGeom>
            <a:solidFill>
              <a:schemeClr val="bg1"/>
            </a:solidFill>
            <a:ln>
              <a:solidFill>
                <a:srgbClr val="009900"/>
              </a:solidFill>
            </a:ln>
          </p:spPr>
          <p:txBody>
            <a:bodyPr wrap="square" rtlCol="0" anchor="ctr" anchorCtr="1">
              <a:spAutoFit/>
            </a:bodyPr>
            <a:lstStyle/>
            <a:p>
              <a:pPr algn="ctr" defTabSz="457200" fontAlgn="auto">
                <a:spcBef>
                  <a:spcPts val="0"/>
                </a:spcBef>
                <a:spcAft>
                  <a:spcPts val="0"/>
                </a:spcAft>
              </a:pPr>
              <a:r>
                <a:rPr lang="ja-JP" altLang="en-US" sz="2800" b="1" dirty="0">
                  <a:solidFill>
                    <a:prstClr val="black"/>
                  </a:solidFill>
                  <a:latin typeface="UD デジタル 教科書体 NK-B" panose="02020700000000000000" pitchFamily="18" charset="-128"/>
                  <a:ea typeface="UD デジタル 教科書体 NK-B" panose="02020700000000000000" pitchFamily="18" charset="-128"/>
                </a:rPr>
                <a:t>設備・器具衛生管理</a:t>
              </a:r>
              <a:endParaRPr lang="en-US" altLang="ja-JP" sz="2800" b="1"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7" name="テキスト ボックス 6">
              <a:extLst>
                <a:ext uri="{FF2B5EF4-FFF2-40B4-BE49-F238E27FC236}">
                  <a16:creationId xmlns:a16="http://schemas.microsoft.com/office/drawing/2014/main" id="{BB16FB05-1626-4527-AE2A-DD9771EFF2AD}"/>
                </a:ext>
              </a:extLst>
            </p:cNvPr>
            <p:cNvSpPr txBox="1"/>
            <p:nvPr/>
          </p:nvSpPr>
          <p:spPr>
            <a:xfrm>
              <a:off x="2861744" y="1594121"/>
              <a:ext cx="3419872" cy="423429"/>
            </a:xfrm>
            <a:prstGeom prst="rect">
              <a:avLst/>
            </a:prstGeom>
            <a:solidFill>
              <a:schemeClr val="bg1"/>
            </a:solidFill>
            <a:ln>
              <a:solidFill>
                <a:srgbClr val="6699FF"/>
              </a:solidFill>
            </a:ln>
          </p:spPr>
          <p:txBody>
            <a:bodyPr wrap="square" rtlCol="0" anchor="ctr" anchorCtr="1">
              <a:spAutoFit/>
            </a:bodyPr>
            <a:lstStyle/>
            <a:p>
              <a:pPr algn="ctr" defTabSz="457200" fontAlgn="auto">
                <a:spcBef>
                  <a:spcPts val="0"/>
                </a:spcBef>
                <a:spcAft>
                  <a:spcPts val="0"/>
                </a:spcAft>
              </a:pPr>
              <a:r>
                <a:rPr lang="ja-JP" altLang="en-US" sz="2800" b="1" dirty="0">
                  <a:solidFill>
                    <a:prstClr val="black"/>
                  </a:solidFill>
                  <a:latin typeface="UD デジタル 教科書体 NK-B" panose="02020700000000000000" pitchFamily="18" charset="-128"/>
                  <a:ea typeface="UD デジタル 教科書体 NK-B" panose="02020700000000000000" pitchFamily="18" charset="-128"/>
                </a:rPr>
                <a:t>ＣＣＰ／ＯＰＲＰの機能</a:t>
              </a:r>
            </a:p>
          </p:txBody>
        </p:sp>
      </p:grpSp>
      <p:sp>
        <p:nvSpPr>
          <p:cNvPr id="12" name="矢印: 上下 11">
            <a:extLst>
              <a:ext uri="{FF2B5EF4-FFF2-40B4-BE49-F238E27FC236}">
                <a16:creationId xmlns:a16="http://schemas.microsoft.com/office/drawing/2014/main" id="{1B609661-E2A0-473A-B064-38FEC826E497}"/>
              </a:ext>
            </a:extLst>
          </p:cNvPr>
          <p:cNvSpPr/>
          <p:nvPr/>
        </p:nvSpPr>
        <p:spPr>
          <a:xfrm>
            <a:off x="456813" y="1070327"/>
            <a:ext cx="458827" cy="4336560"/>
          </a:xfrm>
          <a:prstGeom prst="upDownArrow">
            <a:avLst/>
          </a:pr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path path="circle">
              <a:fillToRect l="50000" t="50000" r="50000" b="50000"/>
            </a:path>
            <a:tileRect/>
          </a:gra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D4916223-5372-4135-BE53-755131EDFEDD}"/>
              </a:ext>
            </a:extLst>
          </p:cNvPr>
          <p:cNvSpPr txBox="1"/>
          <p:nvPr/>
        </p:nvSpPr>
        <p:spPr>
          <a:xfrm>
            <a:off x="1000353" y="1669064"/>
            <a:ext cx="923330" cy="4218673"/>
          </a:xfrm>
          <a:prstGeom prst="rect">
            <a:avLst/>
          </a:prstGeom>
          <a:noFill/>
        </p:spPr>
        <p:txBody>
          <a:bodyPr vert="eaVert" wrap="square" rtlCol="0">
            <a:spAutoFit/>
          </a:bodyPr>
          <a:lstStyle/>
          <a:p>
            <a:pPr algn="ctr"/>
            <a:r>
              <a:rPr kumimoji="1" lang="ja-JP" altLang="en-US" sz="2400" b="1" dirty="0">
                <a:latin typeface="+mn-ea"/>
              </a:rPr>
              <a:t>既存の衛生管理計画では</a:t>
            </a:r>
            <a:endParaRPr kumimoji="1" lang="en-US" altLang="ja-JP" sz="2400" b="1" dirty="0">
              <a:latin typeface="+mn-ea"/>
            </a:endParaRPr>
          </a:p>
          <a:p>
            <a:pPr algn="ctr"/>
            <a:r>
              <a:rPr kumimoji="1" lang="ja-JP" altLang="en-US" sz="2400" b="1" dirty="0">
                <a:latin typeface="+mn-ea"/>
              </a:rPr>
              <a:t>５Ｗ１Ｈ・相互関係が不明確</a:t>
            </a:r>
            <a:endParaRPr kumimoji="1" lang="en-US" altLang="ja-JP" sz="2400" b="1" dirty="0">
              <a:latin typeface="+mn-ea"/>
            </a:endParaRPr>
          </a:p>
        </p:txBody>
      </p:sp>
      <p:sp>
        <p:nvSpPr>
          <p:cNvPr id="14" name="矢印: 上下 13">
            <a:extLst>
              <a:ext uri="{FF2B5EF4-FFF2-40B4-BE49-F238E27FC236}">
                <a16:creationId xmlns:a16="http://schemas.microsoft.com/office/drawing/2014/main" id="{4CB89DCC-AAE3-4798-8320-9410430E9BAA}"/>
              </a:ext>
            </a:extLst>
          </p:cNvPr>
          <p:cNvSpPr/>
          <p:nvPr/>
        </p:nvSpPr>
        <p:spPr>
          <a:xfrm>
            <a:off x="8041551" y="745067"/>
            <a:ext cx="645636" cy="5463822"/>
          </a:xfrm>
          <a:prstGeom prst="upDownArrow">
            <a:avLst/>
          </a:prstGeom>
          <a:gradFill flip="none" rotWithShape="1">
            <a:gsLst>
              <a:gs pos="0">
                <a:srgbClr val="FFFF00"/>
              </a:gs>
              <a:gs pos="100000">
                <a:srgbClr val="FF0000"/>
              </a:gs>
            </a:gsLst>
            <a:path path="circle">
              <a:fillToRect l="50000" t="50000" r="50000" b="50000"/>
            </a:path>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9B5508B4-81F1-4DF7-B6F8-6C30F1756086}"/>
              </a:ext>
            </a:extLst>
          </p:cNvPr>
          <p:cNvSpPr txBox="1"/>
          <p:nvPr/>
        </p:nvSpPr>
        <p:spPr>
          <a:xfrm>
            <a:off x="7041228" y="1232452"/>
            <a:ext cx="923330" cy="4601819"/>
          </a:xfrm>
          <a:prstGeom prst="rect">
            <a:avLst/>
          </a:prstGeom>
          <a:noFill/>
        </p:spPr>
        <p:txBody>
          <a:bodyPr vert="eaVert" wrap="square" rtlCol="0">
            <a:spAutoFit/>
          </a:bodyPr>
          <a:lstStyle/>
          <a:p>
            <a:pPr algn="ctr"/>
            <a:r>
              <a:rPr kumimoji="1" lang="ja-JP" altLang="en-US" sz="2400" b="1" dirty="0">
                <a:latin typeface="+mn-ea"/>
              </a:rPr>
              <a:t>ＱＰＦＳ手順書では　　　　　完璧にカバー</a:t>
            </a:r>
            <a:endParaRPr kumimoji="1" lang="en-US" altLang="ja-JP" sz="2400" b="1" dirty="0">
              <a:latin typeface="+mn-ea"/>
            </a:endParaRPr>
          </a:p>
        </p:txBody>
      </p:sp>
      <p:sp>
        <p:nvSpPr>
          <p:cNvPr id="17" name="スライド番号プレースホルダー 16">
            <a:extLst>
              <a:ext uri="{FF2B5EF4-FFF2-40B4-BE49-F238E27FC236}">
                <a16:creationId xmlns:a16="http://schemas.microsoft.com/office/drawing/2014/main" id="{D469197C-8BCC-4892-A405-78A837B44225}"/>
              </a:ext>
            </a:extLst>
          </p:cNvPr>
          <p:cNvSpPr>
            <a:spLocks noGrp="1"/>
          </p:cNvSpPr>
          <p:nvPr>
            <p:ph type="sldNum" sz="quarter" idx="12"/>
          </p:nvPr>
        </p:nvSpPr>
        <p:spPr/>
        <p:txBody>
          <a:bodyPr/>
          <a:lstStyle/>
          <a:p>
            <a:fld id="{EDEB1CE3-1C5F-41CD-BB8F-3FC54467DBCF}" type="slidenum">
              <a:rPr kumimoji="1" lang="ja-JP" altLang="en-US" smtClean="0"/>
              <a:t>137</a:t>
            </a:fld>
            <a:endParaRPr kumimoji="1" lang="ja-JP" altLang="en-US"/>
          </a:p>
        </p:txBody>
      </p:sp>
    </p:spTree>
    <p:extLst>
      <p:ext uri="{BB962C8B-B14F-4D97-AF65-F5344CB8AC3E}">
        <p14:creationId xmlns:p14="http://schemas.microsoft.com/office/powerpoint/2010/main" val="27660654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BCB5ED-20A2-4022-A3C5-46FBF82C6351}"/>
              </a:ext>
            </a:extLst>
          </p:cNvPr>
          <p:cNvSpPr>
            <a:spLocks noGrp="1"/>
          </p:cNvSpPr>
          <p:nvPr>
            <p:ph type="title"/>
          </p:nvPr>
        </p:nvSpPr>
        <p:spPr/>
        <p:txBody>
          <a:bodyPr>
            <a:normAutofit/>
          </a:bodyPr>
          <a:lstStyle/>
          <a:p>
            <a:r>
              <a:rPr kumimoji="1" lang="ja-JP" altLang="en-US" sz="4000" b="1" dirty="0"/>
              <a:t>典型的な食中毒の無い業種の場合</a:t>
            </a:r>
          </a:p>
        </p:txBody>
      </p:sp>
      <p:sp>
        <p:nvSpPr>
          <p:cNvPr id="3" name="コンテンツ プレースホルダー 2">
            <a:extLst>
              <a:ext uri="{FF2B5EF4-FFF2-40B4-BE49-F238E27FC236}">
                <a16:creationId xmlns:a16="http://schemas.microsoft.com/office/drawing/2014/main" id="{BFEFFE67-9D31-4942-B3E5-0132E1ECE98B}"/>
              </a:ext>
            </a:extLst>
          </p:cNvPr>
          <p:cNvSpPr>
            <a:spLocks noGrp="1"/>
          </p:cNvSpPr>
          <p:nvPr>
            <p:ph idx="1"/>
          </p:nvPr>
        </p:nvSpPr>
        <p:spPr/>
        <p:txBody>
          <a:bodyPr/>
          <a:lstStyle/>
          <a:p>
            <a:r>
              <a:rPr kumimoji="1" lang="ja-JP" altLang="en-US" dirty="0">
                <a:highlight>
                  <a:srgbClr val="00FF00"/>
                </a:highlight>
              </a:rPr>
              <a:t>腸管出血性大腸菌</a:t>
            </a:r>
            <a:r>
              <a:rPr kumimoji="1" lang="ja-JP" altLang="en-US" dirty="0"/>
              <a:t>を第一義に</a:t>
            </a:r>
            <a:endParaRPr kumimoji="1" lang="en-US" altLang="ja-JP" dirty="0"/>
          </a:p>
          <a:p>
            <a:pPr marL="0" indent="0">
              <a:buNone/>
            </a:pPr>
            <a:r>
              <a:rPr lang="ja-JP" altLang="en-US" dirty="0"/>
              <a:t>　　　　　　　ヒト、肉、きゅうり</a:t>
            </a:r>
            <a:endParaRPr lang="en-US" altLang="ja-JP" dirty="0"/>
          </a:p>
          <a:p>
            <a:r>
              <a:rPr kumimoji="1" lang="ja-JP" altLang="en-US" dirty="0"/>
              <a:t>ついで　</a:t>
            </a:r>
            <a:r>
              <a:rPr kumimoji="1" lang="ja-JP" altLang="en-US" dirty="0">
                <a:highlight>
                  <a:srgbClr val="00FFFF"/>
                </a:highlight>
              </a:rPr>
              <a:t>ノロ</a:t>
            </a:r>
            <a:r>
              <a:rPr kumimoji="1" lang="ja-JP" altLang="en-US" dirty="0"/>
              <a:t>だが　重篤度は低い　</a:t>
            </a:r>
            <a:endParaRPr kumimoji="1" lang="en-US" altLang="ja-JP" dirty="0"/>
          </a:p>
          <a:p>
            <a:pPr marL="0" indent="0">
              <a:buNone/>
            </a:pPr>
            <a:r>
              <a:rPr kumimoji="1" lang="ja-JP" altLang="en-US" dirty="0"/>
              <a:t>　　　　　　　</a:t>
            </a:r>
            <a:r>
              <a:rPr kumimoji="1" lang="en-US" altLang="ja-JP" dirty="0"/>
              <a:t>ALARA</a:t>
            </a:r>
            <a:r>
              <a:rPr kumimoji="1" lang="ja-JP" altLang="en-US" dirty="0"/>
              <a:t>、保持</a:t>
            </a:r>
            <a:endParaRPr kumimoji="1" lang="en-US" altLang="ja-JP" dirty="0"/>
          </a:p>
          <a:p>
            <a:r>
              <a:rPr lang="ja-JP" altLang="en-US" dirty="0"/>
              <a:t>あとは　</a:t>
            </a:r>
            <a:r>
              <a:rPr lang="en-US" altLang="ja-JP" dirty="0"/>
              <a:t>Google</a:t>
            </a:r>
            <a:r>
              <a:rPr lang="ja-JP" altLang="en-US" dirty="0"/>
              <a:t>で　稀でも重篤度の高い　</a:t>
            </a:r>
            <a:r>
              <a:rPr lang="ja-JP" altLang="en-US" dirty="0">
                <a:highlight>
                  <a:srgbClr val="00FFFF"/>
                </a:highlight>
              </a:rPr>
              <a:t>サルモネラ</a:t>
            </a:r>
            <a:r>
              <a:rPr lang="ja-JP" altLang="en-US" dirty="0"/>
              <a:t>、</a:t>
            </a:r>
            <a:r>
              <a:rPr lang="ja-JP" altLang="en-US" dirty="0">
                <a:highlight>
                  <a:srgbClr val="00FFFF"/>
                </a:highlight>
              </a:rPr>
              <a:t>カンピロ</a:t>
            </a:r>
            <a:r>
              <a:rPr lang="ja-JP" altLang="en-US" dirty="0"/>
              <a:t>事例の有無を検索</a:t>
            </a:r>
            <a:endParaRPr lang="en-US" altLang="ja-JP" dirty="0"/>
          </a:p>
          <a:p>
            <a:r>
              <a:rPr kumimoji="1" lang="ja-JP" altLang="en-US" dirty="0"/>
              <a:t>重篤度の低い　</a:t>
            </a:r>
            <a:r>
              <a:rPr kumimoji="1" lang="ja-JP" altLang="en-US" dirty="0">
                <a:highlight>
                  <a:srgbClr val="C0C0C0"/>
                </a:highlight>
              </a:rPr>
              <a:t>ウェルシュ</a:t>
            </a:r>
            <a:r>
              <a:rPr kumimoji="1" lang="ja-JP" altLang="en-US" dirty="0"/>
              <a:t>、</a:t>
            </a:r>
            <a:r>
              <a:rPr kumimoji="1" lang="ja-JP" altLang="en-US" dirty="0">
                <a:highlight>
                  <a:srgbClr val="C0C0C0"/>
                </a:highlight>
              </a:rPr>
              <a:t>セレウス</a:t>
            </a:r>
            <a:r>
              <a:rPr kumimoji="1" lang="ja-JP" altLang="en-US" dirty="0"/>
              <a:t>事例の有無</a:t>
            </a:r>
          </a:p>
        </p:txBody>
      </p:sp>
      <p:sp>
        <p:nvSpPr>
          <p:cNvPr id="4" name="スライド番号プレースホルダー 3">
            <a:extLst>
              <a:ext uri="{FF2B5EF4-FFF2-40B4-BE49-F238E27FC236}">
                <a16:creationId xmlns:a16="http://schemas.microsoft.com/office/drawing/2014/main" id="{8E4BBD33-0BBF-4D00-ABC1-102227E06031}"/>
              </a:ext>
            </a:extLst>
          </p:cNvPr>
          <p:cNvSpPr>
            <a:spLocks noGrp="1"/>
          </p:cNvSpPr>
          <p:nvPr>
            <p:ph type="sldNum" sz="quarter" idx="12"/>
          </p:nvPr>
        </p:nvSpPr>
        <p:spPr/>
        <p:txBody>
          <a:bodyPr/>
          <a:lstStyle/>
          <a:p>
            <a:fld id="{EDEB1CE3-1C5F-41CD-BB8F-3FC54467DBCF}" type="slidenum">
              <a:rPr kumimoji="1" lang="ja-JP" altLang="en-US" smtClean="0"/>
              <a:t>138</a:t>
            </a:fld>
            <a:endParaRPr kumimoji="1" lang="ja-JP" altLang="en-US"/>
          </a:p>
        </p:txBody>
      </p:sp>
    </p:spTree>
    <p:extLst>
      <p:ext uri="{BB962C8B-B14F-4D97-AF65-F5344CB8AC3E}">
        <p14:creationId xmlns:p14="http://schemas.microsoft.com/office/powerpoint/2010/main" val="232357432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FF83A3-D7A7-4D92-A34F-D8A9F20AE29D}"/>
              </a:ext>
            </a:extLst>
          </p:cNvPr>
          <p:cNvSpPr>
            <a:spLocks noGrp="1"/>
          </p:cNvSpPr>
          <p:nvPr>
            <p:ph type="title"/>
          </p:nvPr>
        </p:nvSpPr>
        <p:spPr>
          <a:xfrm>
            <a:off x="628650" y="1065038"/>
            <a:ext cx="7886700" cy="1325563"/>
          </a:xfrm>
        </p:spPr>
        <p:txBody>
          <a:bodyPr>
            <a:normAutofit fontScale="90000"/>
          </a:bodyPr>
          <a:lstStyle/>
          <a:p>
            <a:r>
              <a:rPr kumimoji="1" lang="ja-JP" altLang="en-US" dirty="0"/>
              <a:t>おまけ・・・最高の衛生水準を達成しているという機内食メーカーでも・・・</a:t>
            </a:r>
          </a:p>
        </p:txBody>
      </p:sp>
      <p:sp>
        <p:nvSpPr>
          <p:cNvPr id="4" name="スライド番号プレースホルダー 3">
            <a:extLst>
              <a:ext uri="{FF2B5EF4-FFF2-40B4-BE49-F238E27FC236}">
                <a16:creationId xmlns:a16="http://schemas.microsoft.com/office/drawing/2014/main" id="{5DD41306-9395-4585-B2E5-EE2DB964D0A4}"/>
              </a:ext>
            </a:extLst>
          </p:cNvPr>
          <p:cNvSpPr>
            <a:spLocks noGrp="1"/>
          </p:cNvSpPr>
          <p:nvPr>
            <p:ph type="sldNum" sz="quarter" idx="12"/>
          </p:nvPr>
        </p:nvSpPr>
        <p:spPr/>
        <p:txBody>
          <a:bodyPr/>
          <a:lstStyle/>
          <a:p>
            <a:fld id="{EDEB1CE3-1C5F-41CD-BB8F-3FC54467DBCF}" type="slidenum">
              <a:rPr kumimoji="1" lang="ja-JP" altLang="en-US" smtClean="0"/>
              <a:t>139</a:t>
            </a:fld>
            <a:endParaRPr kumimoji="1" lang="ja-JP" altLang="en-US"/>
          </a:p>
        </p:txBody>
      </p:sp>
      <p:sp>
        <p:nvSpPr>
          <p:cNvPr id="5" name="フローチャート: 順次アクセス記憶 4">
            <a:extLst>
              <a:ext uri="{FF2B5EF4-FFF2-40B4-BE49-F238E27FC236}">
                <a16:creationId xmlns:a16="http://schemas.microsoft.com/office/drawing/2014/main" id="{62C4B1E6-0961-430D-A17B-2FF76048C266}"/>
              </a:ext>
            </a:extLst>
          </p:cNvPr>
          <p:cNvSpPr/>
          <p:nvPr/>
        </p:nvSpPr>
        <p:spPr>
          <a:xfrm>
            <a:off x="228930" y="193292"/>
            <a:ext cx="628650" cy="561149"/>
          </a:xfrm>
          <a:prstGeom prst="flowChartMagneticTape">
            <a:avLst/>
          </a:prstGeom>
          <a:solidFill>
            <a:schemeClr val="accent2">
              <a:lumMod val="7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763EE1E-6901-4AC2-8A6B-3DDACC1D8099}"/>
              </a:ext>
            </a:extLst>
          </p:cNvPr>
          <p:cNvSpPr txBox="1"/>
          <p:nvPr/>
        </p:nvSpPr>
        <p:spPr>
          <a:xfrm>
            <a:off x="857580" y="2795720"/>
            <a:ext cx="7886700" cy="369332"/>
          </a:xfrm>
          <a:prstGeom prst="rect">
            <a:avLst/>
          </a:prstGeom>
          <a:noFill/>
        </p:spPr>
        <p:txBody>
          <a:bodyPr wrap="square">
            <a:spAutoFit/>
          </a:bodyPr>
          <a:lstStyle/>
          <a:p>
            <a:r>
              <a:rPr lang="en-US" altLang="ja-JP" dirty="0">
                <a:hlinkClick r:id="rId2"/>
              </a:rPr>
              <a:t>(6) How Airplane Food is Made? Inside Gate Gourmet Kitchen - YouTube</a:t>
            </a:r>
            <a:endParaRPr lang="ja-JP" altLang="en-US" dirty="0"/>
          </a:p>
        </p:txBody>
      </p:sp>
      <p:pic>
        <p:nvPicPr>
          <p:cNvPr id="1026" name="Picture 2">
            <a:extLst>
              <a:ext uri="{FF2B5EF4-FFF2-40B4-BE49-F238E27FC236}">
                <a16:creationId xmlns:a16="http://schemas.microsoft.com/office/drawing/2014/main" id="{6306BD8C-F3DB-483E-8720-97D16C121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913" y="3165052"/>
            <a:ext cx="3570818" cy="3570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210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40A655-7768-4D1B-AC5F-01EC7139308E}"/>
              </a:ext>
            </a:extLst>
          </p:cNvPr>
          <p:cNvSpPr>
            <a:spLocks noGrp="1"/>
          </p:cNvSpPr>
          <p:nvPr>
            <p:ph type="title"/>
          </p:nvPr>
        </p:nvSpPr>
        <p:spPr>
          <a:xfrm>
            <a:off x="469624" y="404883"/>
            <a:ext cx="8329818" cy="1278143"/>
          </a:xfrm>
        </p:spPr>
        <p:txBody>
          <a:bodyPr>
            <a:normAutofit/>
          </a:bodyPr>
          <a:lstStyle/>
          <a:p>
            <a:r>
              <a:rPr kumimoji="1" lang="ja-JP" altLang="en-US" sz="3200" b="1" dirty="0">
                <a:latin typeface="+mn-ea"/>
                <a:ea typeface="+mn-ea"/>
              </a:rPr>
              <a:t>１．</a:t>
            </a:r>
            <a:r>
              <a:rPr lang="ja-JP" altLang="en-US" sz="3200" b="1" dirty="0">
                <a:latin typeface="+mn-ea"/>
                <a:ea typeface="+mn-ea"/>
              </a:rPr>
              <a:t>現在上梓されている飲食向け手引書類</a:t>
            </a:r>
            <a:br>
              <a:rPr lang="en-US" altLang="ja-JP" sz="3200" b="1" dirty="0">
                <a:latin typeface="+mn-ea"/>
                <a:ea typeface="+mn-ea"/>
              </a:rPr>
            </a:br>
            <a:endParaRPr kumimoji="1" lang="ja-JP" altLang="en-US" sz="3200" b="1" dirty="0">
              <a:latin typeface="+mn-ea"/>
              <a:ea typeface="+mn-ea"/>
            </a:endParaRPr>
          </a:p>
        </p:txBody>
      </p:sp>
      <p:sp>
        <p:nvSpPr>
          <p:cNvPr id="3" name="コンテンツ プレースホルダー 2">
            <a:extLst>
              <a:ext uri="{FF2B5EF4-FFF2-40B4-BE49-F238E27FC236}">
                <a16:creationId xmlns:a16="http://schemas.microsoft.com/office/drawing/2014/main" id="{C0E57D03-AC9C-4B07-BCAD-6FFCD17D5ADE}"/>
              </a:ext>
            </a:extLst>
          </p:cNvPr>
          <p:cNvSpPr>
            <a:spLocks noGrp="1"/>
          </p:cNvSpPr>
          <p:nvPr>
            <p:ph idx="1"/>
          </p:nvPr>
        </p:nvSpPr>
        <p:spPr>
          <a:xfrm>
            <a:off x="354081" y="1683026"/>
            <a:ext cx="8598008" cy="4571018"/>
          </a:xfrm>
          <a:solidFill>
            <a:srgbClr val="A2FA66"/>
          </a:solidFill>
          <a:ln>
            <a:solidFill>
              <a:schemeClr val="tx1"/>
            </a:solidFill>
          </a:ln>
        </p:spPr>
        <p:txBody>
          <a:bodyPr>
            <a:normAutofit fontScale="92500" lnSpcReduction="10000"/>
          </a:bodyPr>
          <a:lstStyle/>
          <a:p>
            <a:pPr marL="0" indent="0">
              <a:buNone/>
            </a:pPr>
            <a:endParaRPr lang="en-US" altLang="ja-JP" sz="2400" b="1" dirty="0">
              <a:latin typeface="+mn-ea"/>
            </a:endParaRPr>
          </a:p>
          <a:p>
            <a:pPr marL="0" indent="0">
              <a:buNone/>
            </a:pPr>
            <a:r>
              <a:rPr lang="en-US" altLang="ja-JP" sz="2100" b="1" dirty="0">
                <a:latin typeface="BIZ UDゴシック" panose="020B0400000000000000" pitchFamily="49" charset="-128"/>
                <a:ea typeface="BIZ UDゴシック" panose="020B0400000000000000" pitchFamily="49" charset="-128"/>
              </a:rPr>
              <a:t>1-a</a:t>
            </a:r>
            <a:r>
              <a:rPr lang="ja-JP" altLang="en-US" sz="2100" b="1" dirty="0">
                <a:latin typeface="BIZ UDゴシック" panose="020B0400000000000000" pitchFamily="49" charset="-128"/>
                <a:ea typeface="BIZ UDゴシック" panose="020B0400000000000000" pitchFamily="49" charset="-128"/>
              </a:rPr>
              <a:t>    厚生労働省：大量調理施設における食品の調理編</a:t>
            </a:r>
            <a:endParaRPr lang="en-US" altLang="ja-JP" sz="2100" b="1" dirty="0">
              <a:latin typeface="BIZ UDゴシック" panose="020B0400000000000000" pitchFamily="49" charset="-128"/>
              <a:ea typeface="BIZ UDゴシック" panose="020B0400000000000000" pitchFamily="49" charset="-128"/>
            </a:endParaRPr>
          </a:p>
          <a:p>
            <a:pPr marL="0" indent="0">
              <a:buNone/>
            </a:pPr>
            <a:r>
              <a:rPr lang="en-US" altLang="ja-JP" sz="2100" b="1" dirty="0">
                <a:latin typeface="BIZ UDゴシック" panose="020B0400000000000000" pitchFamily="49" charset="-128"/>
                <a:ea typeface="BIZ UDゴシック" panose="020B0400000000000000" pitchFamily="49" charset="-128"/>
              </a:rPr>
              <a:t>1-b    </a:t>
            </a:r>
            <a:r>
              <a:rPr lang="ja-JP" altLang="en-US" sz="2100" b="1" dirty="0">
                <a:latin typeface="BIZ UDゴシック" panose="020B0400000000000000" pitchFamily="49" charset="-128"/>
                <a:ea typeface="BIZ UDゴシック" panose="020B0400000000000000" pitchFamily="49" charset="-128"/>
              </a:rPr>
              <a:t>食品衛生協会：小規模な一般飲食店事業者向け</a:t>
            </a:r>
            <a:endParaRPr lang="en-US" altLang="ja-JP" sz="2100" b="1" dirty="0">
              <a:latin typeface="BIZ UDゴシック" panose="020B0400000000000000" pitchFamily="49" charset="-128"/>
              <a:ea typeface="BIZ UDゴシック" panose="020B0400000000000000" pitchFamily="49" charset="-128"/>
            </a:endParaRPr>
          </a:p>
          <a:p>
            <a:pPr marL="0" indent="0">
              <a:buNone/>
            </a:pPr>
            <a:r>
              <a:rPr lang="en-US" altLang="ja-JP" sz="2100" b="1" dirty="0">
                <a:solidFill>
                  <a:schemeClr val="accent6">
                    <a:lumMod val="50000"/>
                  </a:schemeClr>
                </a:solidFill>
                <a:latin typeface="BIZ UDゴシック" panose="020B0400000000000000" pitchFamily="49" charset="-128"/>
                <a:ea typeface="BIZ UDゴシック" panose="020B0400000000000000" pitchFamily="49" charset="-128"/>
              </a:rPr>
              <a:t>1-c</a:t>
            </a:r>
            <a:r>
              <a:rPr lang="ja-JP" altLang="en-US" sz="2100" b="1" dirty="0">
                <a:solidFill>
                  <a:schemeClr val="accent6">
                    <a:lumMod val="50000"/>
                  </a:schemeClr>
                </a:solidFill>
                <a:latin typeface="BIZ UDゴシック" panose="020B0400000000000000" pitchFamily="49" charset="-128"/>
                <a:ea typeface="BIZ UDゴシック" panose="020B0400000000000000" pitchFamily="49" charset="-128"/>
              </a:rPr>
              <a:t>　フードサービス協会：多店舗展開</a:t>
            </a:r>
            <a:endParaRPr lang="en-US" altLang="ja-JP" sz="2100" b="1" dirty="0">
              <a:solidFill>
                <a:schemeClr val="accent6">
                  <a:lumMod val="50000"/>
                </a:schemeClr>
              </a:solidFill>
              <a:latin typeface="BIZ UDゴシック" panose="020B0400000000000000" pitchFamily="49" charset="-128"/>
              <a:ea typeface="BIZ UDゴシック" panose="020B0400000000000000" pitchFamily="49" charset="-128"/>
            </a:endParaRPr>
          </a:p>
          <a:p>
            <a:pPr marL="0" indent="0">
              <a:buNone/>
            </a:pPr>
            <a:r>
              <a:rPr lang="en-US" altLang="ja-JP" sz="2100" b="1" dirty="0">
                <a:solidFill>
                  <a:schemeClr val="accent6">
                    <a:lumMod val="50000"/>
                  </a:schemeClr>
                </a:solidFill>
                <a:latin typeface="BIZ UDゴシック" panose="020B0400000000000000" pitchFamily="49" charset="-128"/>
                <a:ea typeface="BIZ UDゴシック" panose="020B0400000000000000" pitchFamily="49" charset="-128"/>
              </a:rPr>
              <a:t>1-d   </a:t>
            </a:r>
            <a:r>
              <a:rPr lang="ja-JP" altLang="en-US" sz="2100" b="1" dirty="0">
                <a:solidFill>
                  <a:schemeClr val="accent6">
                    <a:lumMod val="50000"/>
                  </a:schemeClr>
                </a:solidFill>
                <a:latin typeface="BIZ UDゴシック" panose="020B0400000000000000" pitchFamily="49" charset="-128"/>
                <a:ea typeface="BIZ UDゴシック" panose="020B0400000000000000" pitchFamily="49" charset="-128"/>
              </a:rPr>
              <a:t>全国スーパーマーケット協会：スーパー（惣菜部門）</a:t>
            </a:r>
            <a:endParaRPr lang="en-US" altLang="ja-JP" sz="2100" b="1" dirty="0">
              <a:solidFill>
                <a:schemeClr val="accent6">
                  <a:lumMod val="50000"/>
                </a:schemeClr>
              </a:solidFill>
              <a:latin typeface="BIZ UDゴシック" panose="020B0400000000000000" pitchFamily="49" charset="-128"/>
              <a:ea typeface="BIZ UDゴシック" panose="020B0400000000000000" pitchFamily="49" charset="-128"/>
            </a:endParaRPr>
          </a:p>
          <a:p>
            <a:pPr marL="0" indent="0">
              <a:buNone/>
            </a:pPr>
            <a:r>
              <a:rPr lang="en-US" altLang="ja-JP" sz="2100" b="1" dirty="0">
                <a:solidFill>
                  <a:schemeClr val="accent6">
                    <a:lumMod val="50000"/>
                  </a:schemeClr>
                </a:solidFill>
                <a:latin typeface="BIZ UDゴシック" panose="020B0400000000000000" pitchFamily="49" charset="-128"/>
                <a:ea typeface="BIZ UDゴシック" panose="020B0400000000000000" pitchFamily="49" charset="-128"/>
              </a:rPr>
              <a:t>1-e   </a:t>
            </a:r>
            <a:r>
              <a:rPr lang="ja-JP" altLang="en-US" sz="2100" b="1" dirty="0">
                <a:solidFill>
                  <a:schemeClr val="accent6">
                    <a:lumMod val="50000"/>
                  </a:schemeClr>
                </a:solidFill>
                <a:latin typeface="BIZ UDゴシック" panose="020B0400000000000000" pitchFamily="49" charset="-128"/>
                <a:ea typeface="BIZ UDゴシック" panose="020B0400000000000000" pitchFamily="49" charset="-128"/>
              </a:rPr>
              <a:t>惣菜協会：小規模総菜工場</a:t>
            </a:r>
            <a:endParaRPr lang="en-US" altLang="ja-JP" sz="2100" b="1" dirty="0">
              <a:solidFill>
                <a:schemeClr val="accent6">
                  <a:lumMod val="50000"/>
                </a:schemeClr>
              </a:solidFill>
              <a:latin typeface="BIZ UDゴシック" panose="020B0400000000000000" pitchFamily="49" charset="-128"/>
              <a:ea typeface="BIZ UDゴシック" panose="020B0400000000000000" pitchFamily="49" charset="-128"/>
            </a:endParaRPr>
          </a:p>
          <a:p>
            <a:pPr marL="0" indent="0">
              <a:buNone/>
            </a:pPr>
            <a:r>
              <a:rPr lang="en-US" altLang="ja-JP" sz="2100" b="1" dirty="0">
                <a:solidFill>
                  <a:schemeClr val="accent6">
                    <a:lumMod val="50000"/>
                  </a:schemeClr>
                </a:solidFill>
                <a:latin typeface="BIZ UDゴシック" panose="020B0400000000000000" pitchFamily="49" charset="-128"/>
                <a:ea typeface="BIZ UDゴシック" panose="020B0400000000000000" pitchFamily="49" charset="-128"/>
              </a:rPr>
              <a:t>1-f    </a:t>
            </a:r>
            <a:r>
              <a:rPr lang="ja-JP" altLang="en-US" sz="2100" b="1" dirty="0">
                <a:solidFill>
                  <a:schemeClr val="accent6">
                    <a:lumMod val="50000"/>
                  </a:schemeClr>
                </a:solidFill>
                <a:latin typeface="BIZ UDゴシック" panose="020B0400000000000000" pitchFamily="49" charset="-128"/>
                <a:ea typeface="BIZ UDゴシック" panose="020B0400000000000000" pitchFamily="49" charset="-128"/>
              </a:rPr>
              <a:t>旅館ホテル生活衛生同業組合連合会：宿泊者に提供する </a:t>
            </a:r>
            <a:endParaRPr lang="en-US" altLang="ja-JP" sz="2100" b="1" dirty="0">
              <a:solidFill>
                <a:schemeClr val="accent6">
                  <a:lumMod val="50000"/>
                </a:schemeClr>
              </a:solidFill>
              <a:latin typeface="BIZ UDゴシック" panose="020B0400000000000000" pitchFamily="49" charset="-128"/>
              <a:ea typeface="BIZ UDゴシック" panose="020B0400000000000000" pitchFamily="49" charset="-128"/>
            </a:endParaRPr>
          </a:p>
          <a:p>
            <a:pPr marL="0" indent="0">
              <a:buNone/>
            </a:pPr>
            <a:r>
              <a:rPr lang="en-US" altLang="ja-JP" sz="2100" b="1" dirty="0">
                <a:solidFill>
                  <a:schemeClr val="accent6">
                    <a:lumMod val="50000"/>
                  </a:schemeClr>
                </a:solidFill>
                <a:latin typeface="BIZ UDゴシック" panose="020B0400000000000000" pitchFamily="49" charset="-128"/>
                <a:ea typeface="BIZ UDゴシック" panose="020B0400000000000000" pitchFamily="49" charset="-128"/>
              </a:rPr>
              <a:t>             </a:t>
            </a:r>
            <a:r>
              <a:rPr lang="ja-JP" altLang="en-US" sz="2100" b="1" dirty="0">
                <a:solidFill>
                  <a:schemeClr val="accent6">
                    <a:lumMod val="50000"/>
                  </a:schemeClr>
                </a:solidFill>
                <a:latin typeface="BIZ UDゴシック" panose="020B0400000000000000" pitchFamily="49" charset="-128"/>
                <a:ea typeface="BIZ UDゴシック" panose="020B0400000000000000" pitchFamily="49" charset="-128"/>
              </a:rPr>
              <a:t>夕食・朝食</a:t>
            </a:r>
            <a:endParaRPr lang="en-US" altLang="ja-JP" sz="2100" b="1" dirty="0">
              <a:solidFill>
                <a:schemeClr val="accent6">
                  <a:lumMod val="50000"/>
                </a:schemeClr>
              </a:solidFill>
              <a:latin typeface="BIZ UDゴシック" panose="020B0400000000000000" pitchFamily="49" charset="-128"/>
              <a:ea typeface="BIZ UDゴシック" panose="020B0400000000000000" pitchFamily="49" charset="-128"/>
            </a:endParaRPr>
          </a:p>
          <a:p>
            <a:pPr marL="0" indent="0">
              <a:buNone/>
            </a:pPr>
            <a:r>
              <a:rPr lang="en-US" altLang="ja-JP" sz="2100" b="1" dirty="0">
                <a:solidFill>
                  <a:schemeClr val="accent6">
                    <a:lumMod val="50000"/>
                  </a:schemeClr>
                </a:solidFill>
                <a:latin typeface="BIZ UDゴシック" panose="020B0400000000000000" pitchFamily="49" charset="-128"/>
                <a:ea typeface="BIZ UDゴシック" panose="020B0400000000000000" pitchFamily="49" charset="-128"/>
              </a:rPr>
              <a:t>1-g   </a:t>
            </a:r>
            <a:r>
              <a:rPr lang="ja-JP" altLang="en-US" sz="2100" b="1" dirty="0">
                <a:solidFill>
                  <a:schemeClr val="accent6">
                    <a:lumMod val="50000"/>
                  </a:schemeClr>
                </a:solidFill>
                <a:latin typeface="BIZ UDゴシック" panose="020B0400000000000000" pitchFamily="49" charset="-128"/>
                <a:ea typeface="BIZ UDゴシック" panose="020B0400000000000000" pitchFamily="49" charset="-128"/>
              </a:rPr>
              <a:t>医療福祉セントラルキッチン協会：医療福祉施設セント　　</a:t>
            </a:r>
            <a:endParaRPr lang="en-US" altLang="ja-JP" sz="2100" b="1" dirty="0">
              <a:solidFill>
                <a:schemeClr val="accent6">
                  <a:lumMod val="50000"/>
                </a:schemeClr>
              </a:solidFill>
              <a:latin typeface="BIZ UDゴシック" panose="020B0400000000000000" pitchFamily="49" charset="-128"/>
              <a:ea typeface="BIZ UDゴシック" panose="020B0400000000000000" pitchFamily="49" charset="-128"/>
            </a:endParaRPr>
          </a:p>
          <a:p>
            <a:pPr marL="0" indent="0">
              <a:buNone/>
            </a:pPr>
            <a:r>
              <a:rPr lang="ja-JP" altLang="en-US" sz="2100" b="1" dirty="0">
                <a:solidFill>
                  <a:schemeClr val="accent6">
                    <a:lumMod val="50000"/>
                  </a:schemeClr>
                </a:solidFill>
                <a:latin typeface="BIZ UDゴシック" panose="020B0400000000000000" pitchFamily="49" charset="-128"/>
                <a:ea typeface="BIZ UDゴシック" panose="020B0400000000000000" pitchFamily="49" charset="-128"/>
              </a:rPr>
              <a:t>　　　ラルキッチン</a:t>
            </a:r>
            <a:endParaRPr lang="en-US" altLang="ja-JP" sz="2100" b="1" dirty="0">
              <a:solidFill>
                <a:schemeClr val="accent6">
                  <a:lumMod val="50000"/>
                </a:schemeClr>
              </a:solidFill>
              <a:latin typeface="BIZ UDゴシック" panose="020B0400000000000000" pitchFamily="49" charset="-128"/>
              <a:ea typeface="BIZ UDゴシック" panose="020B0400000000000000" pitchFamily="49" charset="-128"/>
            </a:endParaRPr>
          </a:p>
          <a:p>
            <a:pPr marL="0" indent="0">
              <a:buNone/>
            </a:pPr>
            <a:r>
              <a:rPr lang="en-US" altLang="ja-JP" sz="2100" b="1" dirty="0">
                <a:solidFill>
                  <a:schemeClr val="accent6">
                    <a:lumMod val="50000"/>
                  </a:schemeClr>
                </a:solidFill>
                <a:latin typeface="BIZ UDゴシック" panose="020B0400000000000000" pitchFamily="49" charset="-128"/>
                <a:ea typeface="BIZ UDゴシック" panose="020B0400000000000000" pitchFamily="49" charset="-128"/>
              </a:rPr>
              <a:t>1-h   </a:t>
            </a:r>
            <a:r>
              <a:rPr lang="ja-JP" altLang="en-US" sz="2100" b="1" dirty="0">
                <a:solidFill>
                  <a:schemeClr val="accent6">
                    <a:lumMod val="50000"/>
                  </a:schemeClr>
                </a:solidFill>
                <a:latin typeface="BIZ UDゴシック" panose="020B0400000000000000" pitchFamily="49" charset="-128"/>
                <a:ea typeface="BIZ UDゴシック" panose="020B0400000000000000" pitchFamily="49" charset="-128"/>
              </a:rPr>
              <a:t>全国焼肉協会：　焼肉店向け</a:t>
            </a:r>
            <a:endParaRPr lang="en-US" altLang="ja-JP" sz="2100" b="1" dirty="0">
              <a:solidFill>
                <a:schemeClr val="accent6">
                  <a:lumMod val="50000"/>
                </a:schemeClr>
              </a:solidFill>
              <a:latin typeface="BIZ UDゴシック" panose="020B0400000000000000" pitchFamily="49" charset="-128"/>
              <a:ea typeface="BIZ UDゴシック" panose="020B0400000000000000" pitchFamily="49" charset="-128"/>
            </a:endParaRPr>
          </a:p>
          <a:p>
            <a:pPr marL="0" indent="0">
              <a:buNone/>
            </a:pPr>
            <a:r>
              <a:rPr kumimoji="1" lang="en-US" altLang="ja-JP" sz="2100" b="1" dirty="0">
                <a:solidFill>
                  <a:schemeClr val="accent6">
                    <a:lumMod val="50000"/>
                  </a:schemeClr>
                </a:solidFill>
                <a:latin typeface="BIZ UDゴシック" panose="020B0400000000000000" pitchFamily="49" charset="-128"/>
                <a:ea typeface="BIZ UDゴシック" panose="020B0400000000000000" pitchFamily="49" charset="-128"/>
              </a:rPr>
              <a:t>1-I   </a:t>
            </a:r>
            <a:r>
              <a:rPr kumimoji="1" lang="ja-JP" altLang="en-US" sz="2100" b="1" dirty="0">
                <a:solidFill>
                  <a:schemeClr val="accent6">
                    <a:lumMod val="50000"/>
                  </a:schemeClr>
                </a:solidFill>
                <a:latin typeface="BIZ UDゴシック" panose="020B0400000000000000" pitchFamily="49" charset="-128"/>
                <a:ea typeface="BIZ UDゴシック" panose="020B0400000000000000" pitchFamily="49" charset="-128"/>
              </a:rPr>
              <a:t>日本ホテル協会：　</a:t>
            </a:r>
            <a:r>
              <a:rPr lang="ja-JP" altLang="en-US" sz="2100" b="1" dirty="0">
                <a:solidFill>
                  <a:schemeClr val="accent6">
                    <a:lumMod val="50000"/>
                  </a:schemeClr>
                </a:solidFill>
                <a:latin typeface="BIZ UDゴシック" panose="020B0400000000000000" pitchFamily="49" charset="-128"/>
                <a:ea typeface="BIZ UDゴシック" panose="020B0400000000000000" pitchFamily="49" charset="-128"/>
              </a:rPr>
              <a:t>ホテル 事業者が 実施する</a:t>
            </a:r>
            <a:endParaRPr kumimoji="1" lang="ja-JP" altLang="en-US" sz="210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5" name="スライド番号プレースホルダー 4">
            <a:extLst>
              <a:ext uri="{FF2B5EF4-FFF2-40B4-BE49-F238E27FC236}">
                <a16:creationId xmlns:a16="http://schemas.microsoft.com/office/drawing/2014/main" id="{BB812C28-2EFC-4B05-9208-2898680C344D}"/>
              </a:ext>
            </a:extLst>
          </p:cNvPr>
          <p:cNvSpPr>
            <a:spLocks noGrp="1"/>
          </p:cNvSpPr>
          <p:nvPr>
            <p:ph type="sldNum" sz="quarter" idx="12"/>
          </p:nvPr>
        </p:nvSpPr>
        <p:spPr/>
        <p:txBody>
          <a:bodyPr/>
          <a:lstStyle/>
          <a:p>
            <a:fld id="{EDEB1CE3-1C5F-41CD-BB8F-3FC54467DBCF}" type="slidenum">
              <a:rPr kumimoji="1" lang="ja-JP" altLang="en-US" smtClean="0"/>
              <a:t>14</a:t>
            </a:fld>
            <a:endParaRPr kumimoji="1" lang="ja-JP" altLang="en-US"/>
          </a:p>
        </p:txBody>
      </p:sp>
    </p:spTree>
    <p:extLst>
      <p:ext uri="{BB962C8B-B14F-4D97-AF65-F5344CB8AC3E}">
        <p14:creationId xmlns:p14="http://schemas.microsoft.com/office/powerpoint/2010/main" val="800586459"/>
      </p:ext>
    </p:extLst>
  </p:cSld>
  <p:clrMapOvr>
    <a:masterClrMapping/>
  </p:clrMapOvr>
  <p:transition spd="slow">
    <p:randomBar dir="vert"/>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FF83A3-D7A7-4D92-A34F-D8A9F20AE29D}"/>
              </a:ext>
            </a:extLst>
          </p:cNvPr>
          <p:cNvSpPr>
            <a:spLocks noGrp="1"/>
          </p:cNvSpPr>
          <p:nvPr>
            <p:ph type="title"/>
          </p:nvPr>
        </p:nvSpPr>
        <p:spPr>
          <a:xfrm>
            <a:off x="628650" y="1065038"/>
            <a:ext cx="7886700" cy="1325563"/>
          </a:xfrm>
        </p:spPr>
        <p:txBody>
          <a:bodyPr>
            <a:normAutofit fontScale="90000"/>
          </a:bodyPr>
          <a:lstStyle/>
          <a:p>
            <a:r>
              <a:rPr kumimoji="1" lang="ja-JP" altLang="en-US" dirty="0"/>
              <a:t>おまけ・・・最高の衛生水準を達成しているという機内食メーカーでも・・・</a:t>
            </a:r>
          </a:p>
        </p:txBody>
      </p:sp>
      <p:sp>
        <p:nvSpPr>
          <p:cNvPr id="4" name="スライド番号プレースホルダー 3">
            <a:extLst>
              <a:ext uri="{FF2B5EF4-FFF2-40B4-BE49-F238E27FC236}">
                <a16:creationId xmlns:a16="http://schemas.microsoft.com/office/drawing/2014/main" id="{5DD41306-9395-4585-B2E5-EE2DB964D0A4}"/>
              </a:ext>
            </a:extLst>
          </p:cNvPr>
          <p:cNvSpPr>
            <a:spLocks noGrp="1"/>
          </p:cNvSpPr>
          <p:nvPr>
            <p:ph type="sldNum" sz="quarter" idx="12"/>
          </p:nvPr>
        </p:nvSpPr>
        <p:spPr/>
        <p:txBody>
          <a:bodyPr/>
          <a:lstStyle/>
          <a:p>
            <a:fld id="{EDEB1CE3-1C5F-41CD-BB8F-3FC54467DBCF}" type="slidenum">
              <a:rPr kumimoji="1" lang="ja-JP" altLang="en-US" smtClean="0"/>
              <a:t>140</a:t>
            </a:fld>
            <a:endParaRPr kumimoji="1" lang="ja-JP" altLang="en-US"/>
          </a:p>
        </p:txBody>
      </p:sp>
      <p:sp>
        <p:nvSpPr>
          <p:cNvPr id="5" name="フローチャート: 順次アクセス記憶 4">
            <a:extLst>
              <a:ext uri="{FF2B5EF4-FFF2-40B4-BE49-F238E27FC236}">
                <a16:creationId xmlns:a16="http://schemas.microsoft.com/office/drawing/2014/main" id="{62C4B1E6-0961-430D-A17B-2FF76048C266}"/>
              </a:ext>
            </a:extLst>
          </p:cNvPr>
          <p:cNvSpPr/>
          <p:nvPr/>
        </p:nvSpPr>
        <p:spPr>
          <a:xfrm>
            <a:off x="228930" y="193292"/>
            <a:ext cx="628650" cy="561149"/>
          </a:xfrm>
          <a:prstGeom prst="flowChartMagneticTape">
            <a:avLst/>
          </a:prstGeom>
          <a:solidFill>
            <a:schemeClr val="accent2">
              <a:lumMod val="7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763EE1E-6901-4AC2-8A6B-3DDACC1D8099}"/>
              </a:ext>
            </a:extLst>
          </p:cNvPr>
          <p:cNvSpPr txBox="1"/>
          <p:nvPr/>
        </p:nvSpPr>
        <p:spPr>
          <a:xfrm>
            <a:off x="857580" y="2795720"/>
            <a:ext cx="7886700" cy="369332"/>
          </a:xfrm>
          <a:prstGeom prst="rect">
            <a:avLst/>
          </a:prstGeom>
          <a:noFill/>
        </p:spPr>
        <p:txBody>
          <a:bodyPr wrap="square">
            <a:spAutoFit/>
          </a:bodyPr>
          <a:lstStyle/>
          <a:p>
            <a:r>
              <a:rPr lang="en-US" altLang="ja-JP" dirty="0">
                <a:hlinkClick r:id="rId2"/>
              </a:rPr>
              <a:t>(6) How Airplane Food is Made? Inside Gate Gourmet Kitchen - YouTube</a:t>
            </a:r>
            <a:endParaRPr lang="ja-JP" altLang="en-US" dirty="0"/>
          </a:p>
        </p:txBody>
      </p:sp>
      <p:pic>
        <p:nvPicPr>
          <p:cNvPr id="1026" name="Picture 2">
            <a:extLst>
              <a:ext uri="{FF2B5EF4-FFF2-40B4-BE49-F238E27FC236}">
                <a16:creationId xmlns:a16="http://schemas.microsoft.com/office/drawing/2014/main" id="{6306BD8C-F3DB-483E-8720-97D16C121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913" y="3165052"/>
            <a:ext cx="3570818" cy="3570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7689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FF83A3-D7A7-4D92-A34F-D8A9F20AE29D}"/>
              </a:ext>
            </a:extLst>
          </p:cNvPr>
          <p:cNvSpPr>
            <a:spLocks noGrp="1"/>
          </p:cNvSpPr>
          <p:nvPr>
            <p:ph type="title"/>
          </p:nvPr>
        </p:nvSpPr>
        <p:spPr>
          <a:xfrm>
            <a:off x="628650" y="1065038"/>
            <a:ext cx="7886700" cy="1325563"/>
          </a:xfrm>
        </p:spPr>
        <p:txBody>
          <a:bodyPr>
            <a:normAutofit fontScale="90000"/>
          </a:bodyPr>
          <a:lstStyle/>
          <a:p>
            <a:r>
              <a:rPr kumimoji="1" lang="ja-JP" altLang="en-US" dirty="0"/>
              <a:t>おまけ・・・最高の衛生水準を達成しているという機内食メーカーでも・・・</a:t>
            </a:r>
          </a:p>
        </p:txBody>
      </p:sp>
      <p:sp>
        <p:nvSpPr>
          <p:cNvPr id="4" name="スライド番号プレースホルダー 3">
            <a:extLst>
              <a:ext uri="{FF2B5EF4-FFF2-40B4-BE49-F238E27FC236}">
                <a16:creationId xmlns:a16="http://schemas.microsoft.com/office/drawing/2014/main" id="{5DD41306-9395-4585-B2E5-EE2DB964D0A4}"/>
              </a:ext>
            </a:extLst>
          </p:cNvPr>
          <p:cNvSpPr>
            <a:spLocks noGrp="1"/>
          </p:cNvSpPr>
          <p:nvPr>
            <p:ph type="sldNum" sz="quarter" idx="12"/>
          </p:nvPr>
        </p:nvSpPr>
        <p:spPr/>
        <p:txBody>
          <a:bodyPr/>
          <a:lstStyle/>
          <a:p>
            <a:fld id="{EDEB1CE3-1C5F-41CD-BB8F-3FC54467DBCF}" type="slidenum">
              <a:rPr kumimoji="1" lang="ja-JP" altLang="en-US" smtClean="0"/>
              <a:t>141</a:t>
            </a:fld>
            <a:endParaRPr kumimoji="1" lang="ja-JP" altLang="en-US"/>
          </a:p>
        </p:txBody>
      </p:sp>
      <p:sp>
        <p:nvSpPr>
          <p:cNvPr id="5" name="フローチャート: 順次アクセス記憶 4">
            <a:extLst>
              <a:ext uri="{FF2B5EF4-FFF2-40B4-BE49-F238E27FC236}">
                <a16:creationId xmlns:a16="http://schemas.microsoft.com/office/drawing/2014/main" id="{62C4B1E6-0961-430D-A17B-2FF76048C266}"/>
              </a:ext>
            </a:extLst>
          </p:cNvPr>
          <p:cNvSpPr/>
          <p:nvPr/>
        </p:nvSpPr>
        <p:spPr>
          <a:xfrm>
            <a:off x="228930" y="193292"/>
            <a:ext cx="628650" cy="561149"/>
          </a:xfrm>
          <a:prstGeom prst="flowChartMagneticTape">
            <a:avLst/>
          </a:prstGeom>
          <a:solidFill>
            <a:schemeClr val="accent2">
              <a:lumMod val="7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8C972F8-9680-42E2-845F-35AB8F806C0A}"/>
              </a:ext>
            </a:extLst>
          </p:cNvPr>
          <p:cNvSpPr txBox="1"/>
          <p:nvPr/>
        </p:nvSpPr>
        <p:spPr>
          <a:xfrm>
            <a:off x="1908204" y="2745344"/>
            <a:ext cx="7235796" cy="369332"/>
          </a:xfrm>
          <a:prstGeom prst="rect">
            <a:avLst/>
          </a:prstGeom>
          <a:noFill/>
        </p:spPr>
        <p:txBody>
          <a:bodyPr wrap="square">
            <a:spAutoFit/>
          </a:bodyPr>
          <a:lstStyle/>
          <a:p>
            <a:r>
              <a:rPr lang="en-US" altLang="ja-JP" dirty="0">
                <a:hlinkClick r:id="rId2"/>
              </a:rPr>
              <a:t>(6) Emirates Flight Catering - YouTube</a:t>
            </a:r>
            <a:endParaRPr lang="ja-JP" altLang="en-US" dirty="0"/>
          </a:p>
        </p:txBody>
      </p:sp>
      <p:pic>
        <p:nvPicPr>
          <p:cNvPr id="7" name="Picture 2">
            <a:extLst>
              <a:ext uri="{FF2B5EF4-FFF2-40B4-BE49-F238E27FC236}">
                <a16:creationId xmlns:a16="http://schemas.microsoft.com/office/drawing/2014/main" id="{F59A4423-724C-439A-8597-D27502BC0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051" y="3140076"/>
            <a:ext cx="3647016" cy="3647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03845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AB12A6-1236-4D37-A81B-C0E593011353}"/>
              </a:ext>
            </a:extLst>
          </p:cNvPr>
          <p:cNvSpPr>
            <a:spLocks noGrp="1"/>
          </p:cNvSpPr>
          <p:nvPr>
            <p:ph type="title"/>
          </p:nvPr>
        </p:nvSpPr>
        <p:spPr/>
        <p:txBody>
          <a:bodyPr/>
          <a:lstStyle/>
          <a:p>
            <a:r>
              <a:rPr kumimoji="1" lang="ja-JP" altLang="en-US" b="1" dirty="0">
                <a:latin typeface="+mn-ea"/>
                <a:ea typeface="+mn-ea"/>
              </a:rPr>
              <a:t>アジェンダ</a:t>
            </a:r>
          </a:p>
        </p:txBody>
      </p:sp>
      <p:sp>
        <p:nvSpPr>
          <p:cNvPr id="3" name="コンテンツ プレースホルダー 2">
            <a:extLst>
              <a:ext uri="{FF2B5EF4-FFF2-40B4-BE49-F238E27FC236}">
                <a16:creationId xmlns:a16="http://schemas.microsoft.com/office/drawing/2014/main" id="{4C1E659C-FBC9-4DD0-BBF5-D9E6F53AF2E4}"/>
              </a:ext>
            </a:extLst>
          </p:cNvPr>
          <p:cNvSpPr>
            <a:spLocks noGrp="1"/>
          </p:cNvSpPr>
          <p:nvPr>
            <p:ph idx="1"/>
          </p:nvPr>
        </p:nvSpPr>
        <p:spPr>
          <a:xfrm>
            <a:off x="628650" y="1690689"/>
            <a:ext cx="7886700" cy="4351338"/>
          </a:xfrm>
        </p:spPr>
        <p:txBody>
          <a:bodyPr/>
          <a:lstStyle/>
          <a:p>
            <a:pPr marL="514350" indent="-514350">
              <a:lnSpc>
                <a:spcPct val="150000"/>
              </a:lnSpc>
              <a:buFont typeface="+mj-lt"/>
              <a:buAutoNum type="arabicPeriod"/>
            </a:pPr>
            <a:r>
              <a:rPr kumimoji="1" lang="ja-JP" altLang="en-US" b="1" dirty="0">
                <a:solidFill>
                  <a:schemeClr val="tx1">
                    <a:lumMod val="50000"/>
                    <a:lumOff val="50000"/>
                  </a:schemeClr>
                </a:solidFill>
                <a:latin typeface="+mn-ea"/>
              </a:rPr>
              <a:t>現在上梓されている飲食向け手引書類</a:t>
            </a:r>
            <a:endParaRPr kumimoji="1" lang="en-US" altLang="ja-JP" b="1" dirty="0">
              <a:solidFill>
                <a:schemeClr val="tx1">
                  <a:lumMod val="50000"/>
                  <a:lumOff val="50000"/>
                </a:schemeClr>
              </a:solidFill>
              <a:latin typeface="+mn-ea"/>
            </a:endParaRPr>
          </a:p>
          <a:p>
            <a:pPr marL="514350" indent="-514350">
              <a:lnSpc>
                <a:spcPct val="150000"/>
              </a:lnSpc>
              <a:buFont typeface="+mj-lt"/>
              <a:buAutoNum type="arabicPeriod"/>
            </a:pPr>
            <a:r>
              <a:rPr lang="ja-JP" altLang="en-US" b="1" dirty="0">
                <a:solidFill>
                  <a:schemeClr val="tx1">
                    <a:lumMod val="50000"/>
                    <a:lumOff val="50000"/>
                  </a:schemeClr>
                </a:solidFill>
                <a:latin typeface="+mn-ea"/>
              </a:rPr>
              <a:t>その問題点と解決への処方箋</a:t>
            </a:r>
            <a:endParaRPr lang="en-US" altLang="ja-JP" b="1" dirty="0">
              <a:solidFill>
                <a:schemeClr val="tx1">
                  <a:lumMod val="50000"/>
                  <a:lumOff val="50000"/>
                </a:schemeClr>
              </a:solidFill>
              <a:latin typeface="+mn-ea"/>
            </a:endParaRPr>
          </a:p>
          <a:p>
            <a:pPr marL="514350" indent="-514350">
              <a:lnSpc>
                <a:spcPct val="150000"/>
              </a:lnSpc>
              <a:buFont typeface="+mj-lt"/>
              <a:buAutoNum type="arabicPeriod"/>
            </a:pPr>
            <a:r>
              <a:rPr kumimoji="1" lang="ja-JP" altLang="en-US" b="1" dirty="0">
                <a:solidFill>
                  <a:schemeClr val="tx1">
                    <a:lumMod val="50000"/>
                    <a:lumOff val="50000"/>
                  </a:schemeClr>
                </a:solidFill>
                <a:latin typeface="+mn-ea"/>
              </a:rPr>
              <a:t>焼き鳥屋事例をもとにした考察</a:t>
            </a:r>
            <a:endParaRPr lang="en-US" altLang="ja-JP" b="1" dirty="0">
              <a:solidFill>
                <a:schemeClr val="tx1">
                  <a:lumMod val="50000"/>
                  <a:lumOff val="50000"/>
                </a:schemeClr>
              </a:solidFill>
              <a:latin typeface="+mn-ea"/>
            </a:endParaRPr>
          </a:p>
          <a:p>
            <a:pPr marL="514350" indent="-514350">
              <a:lnSpc>
                <a:spcPct val="150000"/>
              </a:lnSpc>
              <a:buFont typeface="+mj-lt"/>
              <a:buAutoNum type="arabicPeriod"/>
            </a:pPr>
            <a:r>
              <a:rPr lang="ja-JP" altLang="en-US" b="1" dirty="0">
                <a:solidFill>
                  <a:schemeClr val="bg2">
                    <a:lumMod val="50000"/>
                  </a:schemeClr>
                </a:solidFill>
                <a:latin typeface="+mn-ea"/>
              </a:rPr>
              <a:t>そのうえでの衛生管理計画の提案</a:t>
            </a:r>
            <a:endParaRPr lang="en-US" altLang="ja-JP" b="1" dirty="0">
              <a:solidFill>
                <a:schemeClr val="bg2">
                  <a:lumMod val="50000"/>
                </a:schemeClr>
              </a:solidFill>
              <a:latin typeface="+mn-ea"/>
            </a:endParaRPr>
          </a:p>
          <a:p>
            <a:pPr marL="514350" indent="-514350">
              <a:lnSpc>
                <a:spcPct val="150000"/>
              </a:lnSpc>
              <a:buFont typeface="+mj-lt"/>
              <a:buAutoNum type="arabicPeriod"/>
            </a:pPr>
            <a:r>
              <a:rPr kumimoji="1" lang="ja-JP" altLang="en-US" b="1" dirty="0">
                <a:latin typeface="+mn-ea"/>
              </a:rPr>
              <a:t>感染症対策</a:t>
            </a:r>
            <a:endParaRPr kumimoji="1" lang="en-US" altLang="ja-JP" b="1" dirty="0">
              <a:latin typeface="+mn-ea"/>
            </a:endParaRPr>
          </a:p>
          <a:p>
            <a:pPr>
              <a:lnSpc>
                <a:spcPct val="150000"/>
              </a:lnSpc>
            </a:pPr>
            <a:endParaRPr kumimoji="1" lang="ja-JP" altLang="en-US" dirty="0">
              <a:latin typeface="+mn-ea"/>
            </a:endParaRPr>
          </a:p>
        </p:txBody>
      </p:sp>
      <p:sp>
        <p:nvSpPr>
          <p:cNvPr id="5" name="スライド番号プレースホルダー 4">
            <a:extLst>
              <a:ext uri="{FF2B5EF4-FFF2-40B4-BE49-F238E27FC236}">
                <a16:creationId xmlns:a16="http://schemas.microsoft.com/office/drawing/2014/main" id="{9FE89B6E-AAF6-45B4-8E21-54984294FD8B}"/>
              </a:ext>
            </a:extLst>
          </p:cNvPr>
          <p:cNvSpPr>
            <a:spLocks noGrp="1"/>
          </p:cNvSpPr>
          <p:nvPr>
            <p:ph type="sldNum" sz="quarter" idx="12"/>
          </p:nvPr>
        </p:nvSpPr>
        <p:spPr/>
        <p:txBody>
          <a:bodyPr/>
          <a:lstStyle/>
          <a:p>
            <a:fld id="{EDEB1CE3-1C5F-41CD-BB8F-3FC54467DBCF}" type="slidenum">
              <a:rPr kumimoji="1" lang="ja-JP" altLang="en-US" smtClean="0"/>
              <a:t>142</a:t>
            </a:fld>
            <a:endParaRPr kumimoji="1" lang="ja-JP" altLang="en-US"/>
          </a:p>
        </p:txBody>
      </p:sp>
    </p:spTree>
    <p:extLst>
      <p:ext uri="{BB962C8B-B14F-4D97-AF65-F5344CB8AC3E}">
        <p14:creationId xmlns:p14="http://schemas.microsoft.com/office/powerpoint/2010/main" val="213253427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284CEA-70BE-4325-892F-ADC882EB6444}"/>
              </a:ext>
            </a:extLst>
          </p:cNvPr>
          <p:cNvSpPr>
            <a:spLocks noGrp="1"/>
          </p:cNvSpPr>
          <p:nvPr>
            <p:ph type="ctrTitle"/>
          </p:nvPr>
        </p:nvSpPr>
        <p:spPr>
          <a:xfrm>
            <a:off x="685800" y="868362"/>
            <a:ext cx="7772400" cy="2387600"/>
          </a:xfrm>
        </p:spPr>
        <p:txBody>
          <a:bodyPr>
            <a:normAutofit/>
          </a:bodyPr>
          <a:lstStyle/>
          <a:p>
            <a:r>
              <a:rPr kumimoji="1" lang="ja-JP" altLang="en-US" sz="5400" dirty="0">
                <a:latin typeface="HGP創英角ｺﾞｼｯｸUB" panose="020B0900000000000000" pitchFamily="50" charset="-128"/>
                <a:ea typeface="HGP創英角ｺﾞｼｯｸUB" panose="020B0900000000000000" pitchFamily="50" charset="-128"/>
              </a:rPr>
              <a:t>コロナ対策は換気が</a:t>
            </a:r>
            <a:r>
              <a:rPr lang="ja-JP" altLang="en-US" sz="5400" dirty="0">
                <a:latin typeface="HGP創英角ｺﾞｼｯｸUB" panose="020B0900000000000000" pitchFamily="50" charset="-128"/>
                <a:ea typeface="HGP創英角ｺﾞｼｯｸUB" panose="020B0900000000000000" pitchFamily="50" charset="-128"/>
              </a:rPr>
              <a:t>一番</a:t>
            </a:r>
            <a:endParaRPr kumimoji="1" lang="ja-JP" altLang="en-US" sz="5400" dirty="0">
              <a:latin typeface="HGP創英角ｺﾞｼｯｸUB" panose="020B0900000000000000" pitchFamily="50" charset="-128"/>
              <a:ea typeface="HGP創英角ｺﾞｼｯｸUB" panose="020B0900000000000000" pitchFamily="50" charset="-128"/>
            </a:endParaRPr>
          </a:p>
        </p:txBody>
      </p:sp>
      <p:sp>
        <p:nvSpPr>
          <p:cNvPr id="3" name="字幕 2">
            <a:extLst>
              <a:ext uri="{FF2B5EF4-FFF2-40B4-BE49-F238E27FC236}">
                <a16:creationId xmlns:a16="http://schemas.microsoft.com/office/drawing/2014/main" id="{D95F32AE-8AB7-4D13-8C8B-568234BE8459}"/>
              </a:ext>
            </a:extLst>
          </p:cNvPr>
          <p:cNvSpPr>
            <a:spLocks noGrp="1"/>
          </p:cNvSpPr>
          <p:nvPr>
            <p:ph type="subTitle"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（一社）食品品質プロフェッショナルズ</a:t>
            </a:r>
            <a:endParaRPr kumimoji="1"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広田　鉄磨</a:t>
            </a:r>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03772147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90830AC-349E-4B9D-A8E8-8738F020DBAC}"/>
              </a:ext>
            </a:extLst>
          </p:cNvPr>
          <p:cNvPicPr>
            <a:picLocks noChangeAspect="1"/>
          </p:cNvPicPr>
          <p:nvPr/>
        </p:nvPicPr>
        <p:blipFill>
          <a:blip r:embed="rId2"/>
          <a:stretch>
            <a:fillRect/>
          </a:stretch>
        </p:blipFill>
        <p:spPr>
          <a:xfrm>
            <a:off x="119270" y="886261"/>
            <a:ext cx="5128591" cy="4370533"/>
          </a:xfrm>
          <a:prstGeom prst="rect">
            <a:avLst/>
          </a:prstGeom>
        </p:spPr>
      </p:pic>
      <p:pic>
        <p:nvPicPr>
          <p:cNvPr id="2" name="図 1">
            <a:extLst>
              <a:ext uri="{FF2B5EF4-FFF2-40B4-BE49-F238E27FC236}">
                <a16:creationId xmlns:a16="http://schemas.microsoft.com/office/drawing/2014/main" id="{90AE46ED-EEDC-4B7F-B6D4-8865FA55AD92}"/>
              </a:ext>
            </a:extLst>
          </p:cNvPr>
          <p:cNvPicPr>
            <a:picLocks noChangeAspect="1"/>
          </p:cNvPicPr>
          <p:nvPr/>
        </p:nvPicPr>
        <p:blipFill>
          <a:blip r:embed="rId3"/>
          <a:stretch>
            <a:fillRect/>
          </a:stretch>
        </p:blipFill>
        <p:spPr>
          <a:xfrm>
            <a:off x="4853521" y="1601206"/>
            <a:ext cx="3864792" cy="3434077"/>
          </a:xfrm>
          <a:prstGeom prst="rect">
            <a:avLst/>
          </a:prstGeom>
        </p:spPr>
      </p:pic>
      <p:sp>
        <p:nvSpPr>
          <p:cNvPr id="5" name="正方形/長方形 4">
            <a:extLst>
              <a:ext uri="{FF2B5EF4-FFF2-40B4-BE49-F238E27FC236}">
                <a16:creationId xmlns:a16="http://schemas.microsoft.com/office/drawing/2014/main" id="{42CEB011-7481-4CF1-ADA6-0B68FDB9F609}"/>
              </a:ext>
            </a:extLst>
          </p:cNvPr>
          <p:cNvSpPr/>
          <p:nvPr/>
        </p:nvSpPr>
        <p:spPr>
          <a:xfrm>
            <a:off x="795130" y="1007165"/>
            <a:ext cx="3776870" cy="384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a:extLst>
              <a:ext uri="{FF2B5EF4-FFF2-40B4-BE49-F238E27FC236}">
                <a16:creationId xmlns:a16="http://schemas.microsoft.com/office/drawing/2014/main" id="{F9527C29-1D6C-400E-8456-6F71EEABCEA3}"/>
              </a:ext>
            </a:extLst>
          </p:cNvPr>
          <p:cNvSpPr>
            <a:spLocks noGrp="1"/>
          </p:cNvSpPr>
          <p:nvPr>
            <p:ph type="sldNum" sz="quarter" idx="12"/>
          </p:nvPr>
        </p:nvSpPr>
        <p:spPr/>
        <p:txBody>
          <a:bodyPr/>
          <a:lstStyle/>
          <a:p>
            <a:fld id="{3316EC9C-1B7B-4ECD-9772-A2A27B2D89F8}" type="slidenum">
              <a:rPr kumimoji="1" lang="ja-JP" altLang="en-US" smtClean="0"/>
              <a:t>144</a:t>
            </a:fld>
            <a:endParaRPr kumimoji="1" lang="ja-JP" altLang="en-US"/>
          </a:p>
        </p:txBody>
      </p:sp>
    </p:spTree>
    <p:extLst>
      <p:ext uri="{BB962C8B-B14F-4D97-AF65-F5344CB8AC3E}">
        <p14:creationId xmlns:p14="http://schemas.microsoft.com/office/powerpoint/2010/main" val="222102557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A9A7441-57D0-4E80-8889-1B760052F52D}"/>
              </a:ext>
            </a:extLst>
          </p:cNvPr>
          <p:cNvSpPr txBox="1"/>
          <p:nvPr/>
        </p:nvSpPr>
        <p:spPr>
          <a:xfrm>
            <a:off x="445223" y="2709102"/>
            <a:ext cx="3689003" cy="769441"/>
          </a:xfrm>
          <a:prstGeom prst="rect">
            <a:avLst/>
          </a:prstGeom>
          <a:solidFill>
            <a:srgbClr val="92D050"/>
          </a:solidFill>
          <a:ln w="57150">
            <a:solidFill>
              <a:srgbClr val="000000"/>
            </a:solidFill>
          </a:ln>
        </p:spPr>
        <p:txBody>
          <a:bodyPr wrap="square" rtlCol="0">
            <a:spAutoFit/>
          </a:bodyPr>
          <a:lstStyle/>
          <a:p>
            <a:r>
              <a:rPr kumimoji="1" lang="ja-JP" altLang="en-US" sz="4400" dirty="0"/>
              <a:t>ディスタンス</a:t>
            </a:r>
          </a:p>
        </p:txBody>
      </p:sp>
      <p:sp>
        <p:nvSpPr>
          <p:cNvPr id="4" name="テキスト ボックス 3">
            <a:extLst>
              <a:ext uri="{FF2B5EF4-FFF2-40B4-BE49-F238E27FC236}">
                <a16:creationId xmlns:a16="http://schemas.microsoft.com/office/drawing/2014/main" id="{428056C4-5783-4998-80A0-AB138EC2000C}"/>
              </a:ext>
            </a:extLst>
          </p:cNvPr>
          <p:cNvSpPr txBox="1"/>
          <p:nvPr/>
        </p:nvSpPr>
        <p:spPr>
          <a:xfrm rot="3669931">
            <a:off x="4121081" y="4746420"/>
            <a:ext cx="2294243" cy="830997"/>
          </a:xfrm>
          <a:prstGeom prst="rect">
            <a:avLst/>
          </a:prstGeom>
          <a:solidFill>
            <a:srgbClr val="92D050"/>
          </a:solidFill>
          <a:ln w="57150">
            <a:solidFill>
              <a:schemeClr val="tx1"/>
            </a:solidFill>
          </a:ln>
        </p:spPr>
        <p:txBody>
          <a:bodyPr wrap="square" rtlCol="0">
            <a:spAutoFit/>
          </a:bodyPr>
          <a:lstStyle/>
          <a:p>
            <a:r>
              <a:rPr kumimoji="1" lang="ja-JP" altLang="en-US" sz="4800" dirty="0"/>
              <a:t>マスク</a:t>
            </a:r>
          </a:p>
        </p:txBody>
      </p:sp>
      <p:sp>
        <p:nvSpPr>
          <p:cNvPr id="6" name="テキスト ボックス 5">
            <a:extLst>
              <a:ext uri="{FF2B5EF4-FFF2-40B4-BE49-F238E27FC236}">
                <a16:creationId xmlns:a16="http://schemas.microsoft.com/office/drawing/2014/main" id="{68FE4D84-CB91-4AC5-869B-BF9168036E67}"/>
              </a:ext>
            </a:extLst>
          </p:cNvPr>
          <p:cNvSpPr txBox="1"/>
          <p:nvPr/>
        </p:nvSpPr>
        <p:spPr>
          <a:xfrm rot="2209557">
            <a:off x="4161441" y="3968982"/>
            <a:ext cx="4398347" cy="769862"/>
          </a:xfrm>
          <a:prstGeom prst="rect">
            <a:avLst/>
          </a:prstGeom>
          <a:solidFill>
            <a:srgbClr val="92D050"/>
          </a:solidFill>
          <a:ln w="57150">
            <a:solidFill>
              <a:schemeClr val="tx1"/>
            </a:solidFill>
          </a:ln>
        </p:spPr>
        <p:txBody>
          <a:bodyPr wrap="square" rtlCol="0">
            <a:spAutoFit/>
          </a:bodyPr>
          <a:lstStyle/>
          <a:p>
            <a:r>
              <a:rPr kumimoji="1" lang="ja-JP" altLang="en-US" sz="4400" dirty="0"/>
              <a:t>アルコール消毒</a:t>
            </a:r>
          </a:p>
        </p:txBody>
      </p:sp>
      <p:sp>
        <p:nvSpPr>
          <p:cNvPr id="3" name="テキスト ボックス 2">
            <a:extLst>
              <a:ext uri="{FF2B5EF4-FFF2-40B4-BE49-F238E27FC236}">
                <a16:creationId xmlns:a16="http://schemas.microsoft.com/office/drawing/2014/main" id="{E0AA82E1-0B2E-432E-A177-D4A032FF42EE}"/>
              </a:ext>
            </a:extLst>
          </p:cNvPr>
          <p:cNvSpPr txBox="1"/>
          <p:nvPr/>
        </p:nvSpPr>
        <p:spPr>
          <a:xfrm>
            <a:off x="7496960" y="2510532"/>
            <a:ext cx="1090043" cy="584775"/>
          </a:xfrm>
          <a:prstGeom prst="rect">
            <a:avLst/>
          </a:prstGeom>
          <a:solidFill>
            <a:schemeClr val="bg1">
              <a:lumMod val="75000"/>
            </a:schemeClr>
          </a:solidFill>
          <a:ln w="57150">
            <a:solidFill>
              <a:srgbClr val="000000"/>
            </a:solidFill>
          </a:ln>
        </p:spPr>
        <p:txBody>
          <a:bodyPr wrap="square" rtlCol="0">
            <a:spAutoFit/>
          </a:bodyPr>
          <a:lstStyle/>
          <a:p>
            <a:r>
              <a:rPr kumimoji="1" lang="ja-JP" altLang="en-US" sz="3200" dirty="0"/>
              <a:t>換気</a:t>
            </a:r>
          </a:p>
        </p:txBody>
      </p:sp>
      <p:sp>
        <p:nvSpPr>
          <p:cNvPr id="5" name="テキスト ボックス 4">
            <a:extLst>
              <a:ext uri="{FF2B5EF4-FFF2-40B4-BE49-F238E27FC236}">
                <a16:creationId xmlns:a16="http://schemas.microsoft.com/office/drawing/2014/main" id="{0D7F89DA-FF35-4FE1-A946-BC4063CA11A9}"/>
              </a:ext>
            </a:extLst>
          </p:cNvPr>
          <p:cNvSpPr txBox="1"/>
          <p:nvPr/>
        </p:nvSpPr>
        <p:spPr>
          <a:xfrm rot="1456600">
            <a:off x="6080174" y="3247260"/>
            <a:ext cx="1960762" cy="769441"/>
          </a:xfrm>
          <a:prstGeom prst="rect">
            <a:avLst/>
          </a:prstGeom>
          <a:solidFill>
            <a:schemeClr val="accent4">
              <a:lumMod val="20000"/>
              <a:lumOff val="80000"/>
            </a:schemeClr>
          </a:solidFill>
          <a:ln w="57150">
            <a:solidFill>
              <a:schemeClr val="tx1"/>
            </a:solidFill>
          </a:ln>
        </p:spPr>
        <p:txBody>
          <a:bodyPr wrap="square" rtlCol="0">
            <a:spAutoFit/>
          </a:bodyPr>
          <a:lstStyle/>
          <a:p>
            <a:r>
              <a:rPr kumimoji="1" lang="ja-JP" altLang="en-US" sz="4400" dirty="0"/>
              <a:t>手洗い</a:t>
            </a:r>
          </a:p>
        </p:txBody>
      </p:sp>
      <p:sp>
        <p:nvSpPr>
          <p:cNvPr id="12" name="テキスト ボックス 11">
            <a:extLst>
              <a:ext uri="{FF2B5EF4-FFF2-40B4-BE49-F238E27FC236}">
                <a16:creationId xmlns:a16="http://schemas.microsoft.com/office/drawing/2014/main" id="{AB43D3D2-1B32-4A06-B2CE-B2F576B241AE}"/>
              </a:ext>
            </a:extLst>
          </p:cNvPr>
          <p:cNvSpPr txBox="1"/>
          <p:nvPr/>
        </p:nvSpPr>
        <p:spPr>
          <a:xfrm rot="19381226">
            <a:off x="1242504" y="4132408"/>
            <a:ext cx="3087340" cy="1569660"/>
          </a:xfrm>
          <a:prstGeom prst="rect">
            <a:avLst/>
          </a:prstGeom>
          <a:solidFill>
            <a:srgbClr val="92D050"/>
          </a:solidFill>
          <a:ln w="57150">
            <a:solidFill>
              <a:schemeClr val="tx1"/>
            </a:solidFill>
          </a:ln>
        </p:spPr>
        <p:txBody>
          <a:bodyPr wrap="square" rtlCol="0">
            <a:spAutoFit/>
          </a:bodyPr>
          <a:lstStyle/>
          <a:p>
            <a:r>
              <a:rPr kumimoji="1" lang="ja-JP" altLang="en-US" sz="4800" dirty="0"/>
              <a:t>パーティション</a:t>
            </a:r>
          </a:p>
        </p:txBody>
      </p:sp>
      <p:sp>
        <p:nvSpPr>
          <p:cNvPr id="13" name="矢印: 右 12">
            <a:extLst>
              <a:ext uri="{FF2B5EF4-FFF2-40B4-BE49-F238E27FC236}">
                <a16:creationId xmlns:a16="http://schemas.microsoft.com/office/drawing/2014/main" id="{BC88F45C-2107-41F3-B037-4CF330C3747A}"/>
              </a:ext>
            </a:extLst>
          </p:cNvPr>
          <p:cNvSpPr/>
          <p:nvPr/>
        </p:nvSpPr>
        <p:spPr>
          <a:xfrm>
            <a:off x="648951" y="1066937"/>
            <a:ext cx="7938052" cy="306287"/>
          </a:xfrm>
          <a:prstGeom prst="rightArrow">
            <a:avLst/>
          </a:prstGeom>
          <a:solidFill>
            <a:schemeClr val="tx1"/>
          </a:solid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8">
            <a:extLst>
              <a:ext uri="{FF2B5EF4-FFF2-40B4-BE49-F238E27FC236}">
                <a16:creationId xmlns:a16="http://schemas.microsoft.com/office/drawing/2014/main" id="{B0308D07-5CB9-456E-8638-25A07759863F}"/>
              </a:ext>
            </a:extLst>
          </p:cNvPr>
          <p:cNvSpPr>
            <a:spLocks noGrp="1"/>
          </p:cNvSpPr>
          <p:nvPr>
            <p:ph type="sldNum" sz="quarter" idx="12"/>
          </p:nvPr>
        </p:nvSpPr>
        <p:spPr/>
        <p:txBody>
          <a:bodyPr/>
          <a:lstStyle/>
          <a:p>
            <a:fld id="{3316EC9C-1B7B-4ECD-9772-A2A27B2D89F8}" type="slidenum">
              <a:rPr kumimoji="1" lang="ja-JP" altLang="en-US" smtClean="0"/>
              <a:t>145</a:t>
            </a:fld>
            <a:endParaRPr kumimoji="1" lang="ja-JP" altLang="en-US"/>
          </a:p>
        </p:txBody>
      </p:sp>
    </p:spTree>
    <p:extLst>
      <p:ext uri="{BB962C8B-B14F-4D97-AF65-F5344CB8AC3E}">
        <p14:creationId xmlns:p14="http://schemas.microsoft.com/office/powerpoint/2010/main" val="365751720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90830AC-349E-4B9D-A8E8-8738F020DBAC}"/>
              </a:ext>
            </a:extLst>
          </p:cNvPr>
          <p:cNvPicPr>
            <a:picLocks noChangeAspect="1"/>
          </p:cNvPicPr>
          <p:nvPr/>
        </p:nvPicPr>
        <p:blipFill>
          <a:blip r:embed="rId2"/>
          <a:stretch>
            <a:fillRect/>
          </a:stretch>
        </p:blipFill>
        <p:spPr>
          <a:xfrm>
            <a:off x="905915" y="304800"/>
            <a:ext cx="7662351" cy="6529777"/>
          </a:xfrm>
          <a:prstGeom prst="rect">
            <a:avLst/>
          </a:prstGeom>
        </p:spPr>
      </p:pic>
    </p:spTree>
    <p:extLst>
      <p:ext uri="{BB962C8B-B14F-4D97-AF65-F5344CB8AC3E}">
        <p14:creationId xmlns:p14="http://schemas.microsoft.com/office/powerpoint/2010/main" val="148266473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9FED22B-2DDD-4F8D-8BFE-E6FC8ACC619E}"/>
              </a:ext>
            </a:extLst>
          </p:cNvPr>
          <p:cNvPicPr>
            <a:picLocks noChangeAspect="1"/>
          </p:cNvPicPr>
          <p:nvPr/>
        </p:nvPicPr>
        <p:blipFill>
          <a:blip r:embed="rId2"/>
          <a:stretch>
            <a:fillRect/>
          </a:stretch>
        </p:blipFill>
        <p:spPr>
          <a:xfrm>
            <a:off x="0" y="2088870"/>
            <a:ext cx="9144000" cy="2680260"/>
          </a:xfrm>
          <a:prstGeom prst="rect">
            <a:avLst/>
          </a:prstGeom>
        </p:spPr>
      </p:pic>
    </p:spTree>
    <p:extLst>
      <p:ext uri="{BB962C8B-B14F-4D97-AF65-F5344CB8AC3E}">
        <p14:creationId xmlns:p14="http://schemas.microsoft.com/office/powerpoint/2010/main" val="77485499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9D5BD0B-2330-487D-AAAF-D13463A0F627}"/>
              </a:ext>
            </a:extLst>
          </p:cNvPr>
          <p:cNvPicPr>
            <a:picLocks noChangeAspect="1"/>
          </p:cNvPicPr>
          <p:nvPr/>
        </p:nvPicPr>
        <p:blipFill>
          <a:blip r:embed="rId2"/>
          <a:stretch>
            <a:fillRect/>
          </a:stretch>
        </p:blipFill>
        <p:spPr>
          <a:xfrm>
            <a:off x="1510748" y="0"/>
            <a:ext cx="6480313" cy="6620321"/>
          </a:xfrm>
          <a:prstGeom prst="rect">
            <a:avLst/>
          </a:prstGeom>
        </p:spPr>
      </p:pic>
    </p:spTree>
    <p:extLst>
      <p:ext uri="{BB962C8B-B14F-4D97-AF65-F5344CB8AC3E}">
        <p14:creationId xmlns:p14="http://schemas.microsoft.com/office/powerpoint/2010/main" val="5086435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C6A2CE0-3380-4568-AB9E-16BF88DD8828}"/>
              </a:ext>
            </a:extLst>
          </p:cNvPr>
          <p:cNvPicPr>
            <a:picLocks noChangeAspect="1"/>
          </p:cNvPicPr>
          <p:nvPr/>
        </p:nvPicPr>
        <p:blipFill>
          <a:blip r:embed="rId2"/>
          <a:stretch>
            <a:fillRect/>
          </a:stretch>
        </p:blipFill>
        <p:spPr>
          <a:xfrm>
            <a:off x="324747" y="990599"/>
            <a:ext cx="8683786" cy="5337453"/>
          </a:xfrm>
          <a:prstGeom prst="rect">
            <a:avLst/>
          </a:prstGeom>
        </p:spPr>
      </p:pic>
    </p:spTree>
    <p:extLst>
      <p:ext uri="{BB962C8B-B14F-4D97-AF65-F5344CB8AC3E}">
        <p14:creationId xmlns:p14="http://schemas.microsoft.com/office/powerpoint/2010/main" val="1483248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5413A2-3CE3-4A1E-9B99-AC3A255CA6A6}"/>
              </a:ext>
            </a:extLst>
          </p:cNvPr>
          <p:cNvSpPr>
            <a:spLocks noGrp="1"/>
          </p:cNvSpPr>
          <p:nvPr>
            <p:ph type="title"/>
          </p:nvPr>
        </p:nvSpPr>
        <p:spPr>
          <a:xfrm>
            <a:off x="119269" y="136524"/>
            <a:ext cx="9024731" cy="1075116"/>
          </a:xfrm>
        </p:spPr>
        <p:txBody>
          <a:bodyPr>
            <a:normAutofit/>
          </a:bodyPr>
          <a:lstStyle/>
          <a:p>
            <a:r>
              <a:rPr kumimoji="1" lang="en-US" altLang="ja-JP" sz="2800" dirty="0">
                <a:latin typeface="+mn-ea"/>
                <a:ea typeface="+mn-ea"/>
              </a:rPr>
              <a:t>1-a  </a:t>
            </a:r>
            <a:r>
              <a:rPr kumimoji="1" lang="ja-JP" altLang="en-US" sz="2800" dirty="0">
                <a:latin typeface="+mn-ea"/>
                <a:ea typeface="+mn-ea"/>
              </a:rPr>
              <a:t>厚生労働省：大量調理施設における食品の調理編</a:t>
            </a:r>
          </a:p>
        </p:txBody>
      </p:sp>
      <p:pic>
        <p:nvPicPr>
          <p:cNvPr id="5" name="図 4">
            <a:extLst>
              <a:ext uri="{FF2B5EF4-FFF2-40B4-BE49-F238E27FC236}">
                <a16:creationId xmlns:a16="http://schemas.microsoft.com/office/drawing/2014/main" id="{CE86414A-60BA-4EEE-B36E-B3756143B524}"/>
              </a:ext>
            </a:extLst>
          </p:cNvPr>
          <p:cNvPicPr>
            <a:picLocks noChangeAspect="1"/>
          </p:cNvPicPr>
          <p:nvPr/>
        </p:nvPicPr>
        <p:blipFill>
          <a:blip r:embed="rId2"/>
          <a:stretch>
            <a:fillRect/>
          </a:stretch>
        </p:blipFill>
        <p:spPr>
          <a:xfrm>
            <a:off x="2663233" y="1273898"/>
            <a:ext cx="3817533" cy="5405198"/>
          </a:xfrm>
          <a:prstGeom prst="rect">
            <a:avLst/>
          </a:prstGeom>
        </p:spPr>
      </p:pic>
      <p:sp>
        <p:nvSpPr>
          <p:cNvPr id="6" name="スライド番号プレースホルダー 5">
            <a:extLst>
              <a:ext uri="{FF2B5EF4-FFF2-40B4-BE49-F238E27FC236}">
                <a16:creationId xmlns:a16="http://schemas.microsoft.com/office/drawing/2014/main" id="{2E71C3C8-4A4C-488B-9D7D-647668C25220}"/>
              </a:ext>
            </a:extLst>
          </p:cNvPr>
          <p:cNvSpPr>
            <a:spLocks noGrp="1"/>
          </p:cNvSpPr>
          <p:nvPr>
            <p:ph type="sldNum" sz="quarter" idx="12"/>
          </p:nvPr>
        </p:nvSpPr>
        <p:spPr/>
        <p:txBody>
          <a:bodyPr/>
          <a:lstStyle/>
          <a:p>
            <a:fld id="{EDEB1CE3-1C5F-41CD-BB8F-3FC54467DBCF}" type="slidenum">
              <a:rPr kumimoji="1" lang="ja-JP" altLang="en-US" smtClean="0"/>
              <a:t>15</a:t>
            </a:fld>
            <a:endParaRPr kumimoji="1" lang="ja-JP" altLang="en-US"/>
          </a:p>
        </p:txBody>
      </p:sp>
    </p:spTree>
    <p:extLst>
      <p:ext uri="{BB962C8B-B14F-4D97-AF65-F5344CB8AC3E}">
        <p14:creationId xmlns:p14="http://schemas.microsoft.com/office/powerpoint/2010/main" val="280343104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3E252D9-72F6-456E-95DB-A03848B6733B}"/>
              </a:ext>
            </a:extLst>
          </p:cNvPr>
          <p:cNvPicPr>
            <a:picLocks noChangeAspect="1"/>
          </p:cNvPicPr>
          <p:nvPr/>
        </p:nvPicPr>
        <p:blipFill>
          <a:blip r:embed="rId2"/>
          <a:stretch>
            <a:fillRect/>
          </a:stretch>
        </p:blipFill>
        <p:spPr>
          <a:xfrm>
            <a:off x="152945" y="251791"/>
            <a:ext cx="8991055" cy="6440105"/>
          </a:xfrm>
          <a:prstGeom prst="rect">
            <a:avLst/>
          </a:prstGeom>
        </p:spPr>
      </p:pic>
    </p:spTree>
    <p:extLst>
      <p:ext uri="{BB962C8B-B14F-4D97-AF65-F5344CB8AC3E}">
        <p14:creationId xmlns:p14="http://schemas.microsoft.com/office/powerpoint/2010/main" val="35257329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50AFE44-A688-4B00-992A-575BE8ECAD01}"/>
              </a:ext>
            </a:extLst>
          </p:cNvPr>
          <p:cNvPicPr>
            <a:picLocks noChangeAspect="1"/>
          </p:cNvPicPr>
          <p:nvPr/>
        </p:nvPicPr>
        <p:blipFill>
          <a:blip r:embed="rId2"/>
          <a:stretch>
            <a:fillRect/>
          </a:stretch>
        </p:blipFill>
        <p:spPr>
          <a:xfrm>
            <a:off x="38100" y="966787"/>
            <a:ext cx="9067800" cy="4924425"/>
          </a:xfrm>
          <a:prstGeom prst="rect">
            <a:avLst/>
          </a:prstGeom>
        </p:spPr>
      </p:pic>
      <p:sp>
        <p:nvSpPr>
          <p:cNvPr id="5" name="正方形/長方形 4">
            <a:extLst>
              <a:ext uri="{FF2B5EF4-FFF2-40B4-BE49-F238E27FC236}">
                <a16:creationId xmlns:a16="http://schemas.microsoft.com/office/drawing/2014/main" id="{96F2111C-9DFB-46AB-BF86-9B26F3AE01DD}"/>
              </a:ext>
            </a:extLst>
          </p:cNvPr>
          <p:cNvSpPr/>
          <p:nvPr/>
        </p:nvSpPr>
        <p:spPr>
          <a:xfrm>
            <a:off x="1597378" y="4519212"/>
            <a:ext cx="2122311" cy="361245"/>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58C3063-8407-4E76-9D7F-D277226C201D}"/>
              </a:ext>
            </a:extLst>
          </p:cNvPr>
          <p:cNvSpPr/>
          <p:nvPr/>
        </p:nvSpPr>
        <p:spPr>
          <a:xfrm>
            <a:off x="1597378" y="5192094"/>
            <a:ext cx="3403600" cy="349161"/>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C3DFBC03-64B2-42F1-B844-10EBC10B881E}"/>
              </a:ext>
            </a:extLst>
          </p:cNvPr>
          <p:cNvSpPr/>
          <p:nvPr/>
        </p:nvSpPr>
        <p:spPr>
          <a:xfrm>
            <a:off x="1597378" y="5541255"/>
            <a:ext cx="3956755" cy="361245"/>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8E00359-8735-47DF-9FF2-2561D81E2F58}"/>
              </a:ext>
            </a:extLst>
          </p:cNvPr>
          <p:cNvSpPr/>
          <p:nvPr/>
        </p:nvSpPr>
        <p:spPr>
          <a:xfrm>
            <a:off x="1597378" y="4170051"/>
            <a:ext cx="4419600" cy="349161"/>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5260400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F9E635C-1B87-4D48-A629-F608F3BA8C4E}"/>
              </a:ext>
            </a:extLst>
          </p:cNvPr>
          <p:cNvPicPr>
            <a:picLocks noChangeAspect="1"/>
          </p:cNvPicPr>
          <p:nvPr/>
        </p:nvPicPr>
        <p:blipFill>
          <a:blip r:embed="rId2"/>
          <a:stretch>
            <a:fillRect/>
          </a:stretch>
        </p:blipFill>
        <p:spPr>
          <a:xfrm>
            <a:off x="0" y="2090057"/>
            <a:ext cx="9144000" cy="2677886"/>
          </a:xfrm>
          <a:prstGeom prst="rect">
            <a:avLst/>
          </a:prstGeom>
        </p:spPr>
      </p:pic>
    </p:spTree>
    <p:extLst>
      <p:ext uri="{BB962C8B-B14F-4D97-AF65-F5344CB8AC3E}">
        <p14:creationId xmlns:p14="http://schemas.microsoft.com/office/powerpoint/2010/main" val="218385715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DF5D5BE-42C6-4ABE-BD15-63FD7A4B9BCE}"/>
              </a:ext>
            </a:extLst>
          </p:cNvPr>
          <p:cNvPicPr>
            <a:picLocks noChangeAspect="1"/>
          </p:cNvPicPr>
          <p:nvPr/>
        </p:nvPicPr>
        <p:blipFill>
          <a:blip r:embed="rId2"/>
          <a:stretch>
            <a:fillRect/>
          </a:stretch>
        </p:blipFill>
        <p:spPr>
          <a:xfrm>
            <a:off x="0" y="2351371"/>
            <a:ext cx="9144000" cy="2155258"/>
          </a:xfrm>
          <a:prstGeom prst="rect">
            <a:avLst/>
          </a:prstGeom>
        </p:spPr>
      </p:pic>
      <p:sp>
        <p:nvSpPr>
          <p:cNvPr id="5" name="正方形/長方形 4">
            <a:extLst>
              <a:ext uri="{FF2B5EF4-FFF2-40B4-BE49-F238E27FC236}">
                <a16:creationId xmlns:a16="http://schemas.microsoft.com/office/drawing/2014/main" id="{A61369CF-A006-4C55-8F67-9C5D2BDFBF9F}"/>
              </a:ext>
            </a:extLst>
          </p:cNvPr>
          <p:cNvSpPr/>
          <p:nvPr/>
        </p:nvSpPr>
        <p:spPr>
          <a:xfrm>
            <a:off x="784578" y="3774145"/>
            <a:ext cx="8178800" cy="526922"/>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8793153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388975C-1100-4CB7-B0FB-876F6FA8112E}"/>
              </a:ext>
            </a:extLst>
          </p:cNvPr>
          <p:cNvPicPr>
            <a:picLocks noChangeAspect="1"/>
          </p:cNvPicPr>
          <p:nvPr/>
        </p:nvPicPr>
        <p:blipFill>
          <a:blip r:embed="rId2"/>
          <a:stretch>
            <a:fillRect/>
          </a:stretch>
        </p:blipFill>
        <p:spPr>
          <a:xfrm>
            <a:off x="0" y="2694285"/>
            <a:ext cx="9144000" cy="1469429"/>
          </a:xfrm>
          <a:prstGeom prst="rect">
            <a:avLst/>
          </a:prstGeom>
        </p:spPr>
      </p:pic>
      <p:pic>
        <p:nvPicPr>
          <p:cNvPr id="5" name="図 4">
            <a:extLst>
              <a:ext uri="{FF2B5EF4-FFF2-40B4-BE49-F238E27FC236}">
                <a16:creationId xmlns:a16="http://schemas.microsoft.com/office/drawing/2014/main" id="{EEA37874-A256-4355-923C-D079AE97CCEE}"/>
              </a:ext>
            </a:extLst>
          </p:cNvPr>
          <p:cNvPicPr>
            <a:picLocks noChangeAspect="1"/>
          </p:cNvPicPr>
          <p:nvPr/>
        </p:nvPicPr>
        <p:blipFill>
          <a:blip r:embed="rId2"/>
          <a:stretch>
            <a:fillRect/>
          </a:stretch>
        </p:blipFill>
        <p:spPr>
          <a:xfrm>
            <a:off x="0" y="2694285"/>
            <a:ext cx="9144000" cy="1469429"/>
          </a:xfrm>
          <a:prstGeom prst="rect">
            <a:avLst/>
          </a:prstGeom>
        </p:spPr>
      </p:pic>
      <p:sp>
        <p:nvSpPr>
          <p:cNvPr id="7" name="正方形/長方形 6">
            <a:extLst>
              <a:ext uri="{FF2B5EF4-FFF2-40B4-BE49-F238E27FC236}">
                <a16:creationId xmlns:a16="http://schemas.microsoft.com/office/drawing/2014/main" id="{7B955F54-3914-4A66-9F05-F6A6BA68D9B6}"/>
              </a:ext>
            </a:extLst>
          </p:cNvPr>
          <p:cNvSpPr/>
          <p:nvPr/>
        </p:nvSpPr>
        <p:spPr>
          <a:xfrm>
            <a:off x="5904089" y="3522133"/>
            <a:ext cx="2957690" cy="293511"/>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77DFAE65-35BB-40CB-8170-70ABAB65869E}"/>
              </a:ext>
            </a:extLst>
          </p:cNvPr>
          <p:cNvPicPr>
            <a:picLocks noChangeAspect="1"/>
          </p:cNvPicPr>
          <p:nvPr/>
        </p:nvPicPr>
        <p:blipFill>
          <a:blip r:embed="rId3"/>
          <a:stretch>
            <a:fillRect/>
          </a:stretch>
        </p:blipFill>
        <p:spPr>
          <a:xfrm>
            <a:off x="738011" y="4163714"/>
            <a:ext cx="7073900" cy="578918"/>
          </a:xfrm>
          <a:prstGeom prst="rect">
            <a:avLst/>
          </a:prstGeom>
        </p:spPr>
      </p:pic>
      <p:sp>
        <p:nvSpPr>
          <p:cNvPr id="11" name="正方形/長方形 10">
            <a:extLst>
              <a:ext uri="{FF2B5EF4-FFF2-40B4-BE49-F238E27FC236}">
                <a16:creationId xmlns:a16="http://schemas.microsoft.com/office/drawing/2014/main" id="{42829B23-464D-427F-B50D-32E3BFF20AB6}"/>
              </a:ext>
            </a:extLst>
          </p:cNvPr>
          <p:cNvSpPr/>
          <p:nvPr/>
        </p:nvSpPr>
        <p:spPr>
          <a:xfrm>
            <a:off x="2796115" y="4111970"/>
            <a:ext cx="4044951" cy="293511"/>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8881166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CCF41C2-CA40-455C-8428-41B62A078C4C}"/>
              </a:ext>
            </a:extLst>
          </p:cNvPr>
          <p:cNvPicPr>
            <a:picLocks noChangeAspect="1"/>
          </p:cNvPicPr>
          <p:nvPr/>
        </p:nvPicPr>
        <p:blipFill>
          <a:blip r:embed="rId2"/>
          <a:stretch>
            <a:fillRect/>
          </a:stretch>
        </p:blipFill>
        <p:spPr>
          <a:xfrm>
            <a:off x="0" y="2399787"/>
            <a:ext cx="9144000" cy="2058425"/>
          </a:xfrm>
          <a:prstGeom prst="rect">
            <a:avLst/>
          </a:prstGeom>
        </p:spPr>
      </p:pic>
      <p:sp>
        <p:nvSpPr>
          <p:cNvPr id="5" name="正方形/長方形 4">
            <a:extLst>
              <a:ext uri="{FF2B5EF4-FFF2-40B4-BE49-F238E27FC236}">
                <a16:creationId xmlns:a16="http://schemas.microsoft.com/office/drawing/2014/main" id="{B93035D0-0879-4C99-A5BB-8E129098838B}"/>
              </a:ext>
            </a:extLst>
          </p:cNvPr>
          <p:cNvSpPr/>
          <p:nvPr/>
        </p:nvSpPr>
        <p:spPr>
          <a:xfrm>
            <a:off x="835377" y="3578578"/>
            <a:ext cx="4052711" cy="2483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294080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8CA99C7-1C9A-4A83-9B59-49DDD02D8227}"/>
              </a:ext>
            </a:extLst>
          </p:cNvPr>
          <p:cNvPicPr>
            <a:picLocks noChangeAspect="1"/>
          </p:cNvPicPr>
          <p:nvPr/>
        </p:nvPicPr>
        <p:blipFill>
          <a:blip r:embed="rId2"/>
          <a:stretch>
            <a:fillRect/>
          </a:stretch>
        </p:blipFill>
        <p:spPr>
          <a:xfrm>
            <a:off x="242887" y="2362200"/>
            <a:ext cx="8658225" cy="2133600"/>
          </a:xfrm>
          <a:prstGeom prst="rect">
            <a:avLst/>
          </a:prstGeom>
        </p:spPr>
      </p:pic>
      <p:sp>
        <p:nvSpPr>
          <p:cNvPr id="2" name="正方形/長方形 1">
            <a:extLst>
              <a:ext uri="{FF2B5EF4-FFF2-40B4-BE49-F238E27FC236}">
                <a16:creationId xmlns:a16="http://schemas.microsoft.com/office/drawing/2014/main" id="{D98E2F6F-3358-4CB3-80A0-91698D916FF3}"/>
              </a:ext>
            </a:extLst>
          </p:cNvPr>
          <p:cNvSpPr/>
          <p:nvPr/>
        </p:nvSpPr>
        <p:spPr>
          <a:xfrm>
            <a:off x="1193093" y="4089392"/>
            <a:ext cx="3536951" cy="2906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029594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E416117-E9B1-47F2-8469-1278F9426840}"/>
              </a:ext>
            </a:extLst>
          </p:cNvPr>
          <p:cNvPicPr>
            <a:picLocks noChangeAspect="1"/>
          </p:cNvPicPr>
          <p:nvPr/>
        </p:nvPicPr>
        <p:blipFill>
          <a:blip r:embed="rId2"/>
          <a:stretch>
            <a:fillRect/>
          </a:stretch>
        </p:blipFill>
        <p:spPr>
          <a:xfrm>
            <a:off x="0" y="2025595"/>
            <a:ext cx="9144000" cy="2806810"/>
          </a:xfrm>
          <a:prstGeom prst="rect">
            <a:avLst/>
          </a:prstGeom>
        </p:spPr>
      </p:pic>
      <p:sp>
        <p:nvSpPr>
          <p:cNvPr id="5" name="正方形/長方形 4">
            <a:extLst>
              <a:ext uri="{FF2B5EF4-FFF2-40B4-BE49-F238E27FC236}">
                <a16:creationId xmlns:a16="http://schemas.microsoft.com/office/drawing/2014/main" id="{2D98E7FB-1E8C-4116-9B66-ECDB8E57184D}"/>
              </a:ext>
            </a:extLst>
          </p:cNvPr>
          <p:cNvSpPr/>
          <p:nvPr/>
        </p:nvSpPr>
        <p:spPr>
          <a:xfrm>
            <a:off x="1614310" y="3702755"/>
            <a:ext cx="1715912" cy="293512"/>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A4AA8312-EF73-4225-A620-A84C02A321C8}"/>
              </a:ext>
            </a:extLst>
          </p:cNvPr>
          <p:cNvSpPr/>
          <p:nvPr/>
        </p:nvSpPr>
        <p:spPr>
          <a:xfrm>
            <a:off x="2590801" y="3974068"/>
            <a:ext cx="3403600" cy="2935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1520493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0F8CC7C-4EC4-4871-B663-4DCC832CBCD8}"/>
              </a:ext>
            </a:extLst>
          </p:cNvPr>
          <p:cNvPicPr>
            <a:picLocks noChangeAspect="1"/>
          </p:cNvPicPr>
          <p:nvPr/>
        </p:nvPicPr>
        <p:blipFill>
          <a:blip r:embed="rId2"/>
          <a:stretch>
            <a:fillRect/>
          </a:stretch>
        </p:blipFill>
        <p:spPr>
          <a:xfrm>
            <a:off x="0" y="2011719"/>
            <a:ext cx="9144000" cy="2834562"/>
          </a:xfrm>
          <a:prstGeom prst="rect">
            <a:avLst/>
          </a:prstGeom>
        </p:spPr>
      </p:pic>
      <p:sp>
        <p:nvSpPr>
          <p:cNvPr id="5" name="正方形/長方形 4">
            <a:extLst>
              <a:ext uri="{FF2B5EF4-FFF2-40B4-BE49-F238E27FC236}">
                <a16:creationId xmlns:a16="http://schemas.microsoft.com/office/drawing/2014/main" id="{E9CC3C12-319F-433F-8CAA-E77712BC96AC}"/>
              </a:ext>
            </a:extLst>
          </p:cNvPr>
          <p:cNvSpPr/>
          <p:nvPr/>
        </p:nvSpPr>
        <p:spPr>
          <a:xfrm>
            <a:off x="5424312" y="3996646"/>
            <a:ext cx="3403600" cy="2935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CACD4149-070A-4924-BE15-50854AB9EB92}"/>
              </a:ext>
            </a:extLst>
          </p:cNvPr>
          <p:cNvSpPr/>
          <p:nvPr/>
        </p:nvSpPr>
        <p:spPr>
          <a:xfrm>
            <a:off x="914397" y="3429000"/>
            <a:ext cx="3375379" cy="307622"/>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2722285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E0C34C-37BC-4D1D-97F1-96E8B6A9279D}"/>
              </a:ext>
            </a:extLst>
          </p:cNvPr>
          <p:cNvSpPr>
            <a:spLocks noGrp="1"/>
          </p:cNvSpPr>
          <p:nvPr>
            <p:ph type="title"/>
          </p:nvPr>
        </p:nvSpPr>
        <p:spPr>
          <a:xfrm>
            <a:off x="853937" y="2458970"/>
            <a:ext cx="7886700" cy="1325563"/>
          </a:xfrm>
        </p:spPr>
        <p:txBody>
          <a:bodyPr>
            <a:normAutofit/>
          </a:bodyPr>
          <a:lstStyle/>
          <a:p>
            <a:r>
              <a:rPr kumimoji="1" lang="ja-JP" altLang="en-US" sz="5400" dirty="0">
                <a:latin typeface="HGP創英角ｺﾞｼｯｸUB" panose="020B0900000000000000" pitchFamily="50" charset="-128"/>
                <a:ea typeface="HGP創英角ｺﾞｼｯｸUB" panose="020B0900000000000000" pitchFamily="50" charset="-128"/>
              </a:rPr>
              <a:t>コロナは食品では移らない</a:t>
            </a:r>
          </a:p>
        </p:txBody>
      </p:sp>
    </p:spTree>
    <p:extLst>
      <p:ext uri="{BB962C8B-B14F-4D97-AF65-F5344CB8AC3E}">
        <p14:creationId xmlns:p14="http://schemas.microsoft.com/office/powerpoint/2010/main" val="2718837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39C5ED-3A85-442E-8429-6C84AFBE4EC6}"/>
              </a:ext>
            </a:extLst>
          </p:cNvPr>
          <p:cNvSpPr>
            <a:spLocks noGrp="1"/>
          </p:cNvSpPr>
          <p:nvPr>
            <p:ph type="title"/>
          </p:nvPr>
        </p:nvSpPr>
        <p:spPr>
          <a:xfrm>
            <a:off x="933450" y="0"/>
            <a:ext cx="8290063" cy="1079361"/>
          </a:xfrm>
        </p:spPr>
        <p:txBody>
          <a:bodyPr>
            <a:normAutofit/>
          </a:bodyPr>
          <a:lstStyle/>
          <a:p>
            <a:r>
              <a:rPr kumimoji="1" lang="ja-JP" altLang="en-US" sz="2800" dirty="0">
                <a:latin typeface="+mn-ea"/>
                <a:ea typeface="+mn-ea"/>
              </a:rPr>
              <a:t>厚生労働省が作った手引書の中では一番</a:t>
            </a:r>
            <a:r>
              <a:rPr lang="ja-JP" altLang="en-US" sz="2800" dirty="0">
                <a:latin typeface="+mn-ea"/>
                <a:ea typeface="+mn-ea"/>
              </a:rPr>
              <a:t>？</a:t>
            </a:r>
            <a:endParaRPr kumimoji="1" lang="ja-JP" altLang="en-US" sz="2800" dirty="0">
              <a:latin typeface="+mn-ea"/>
              <a:ea typeface="+mn-ea"/>
            </a:endParaRPr>
          </a:p>
        </p:txBody>
      </p:sp>
      <p:pic>
        <p:nvPicPr>
          <p:cNvPr id="4" name="コンテンツ プレースホルダー 3">
            <a:extLst>
              <a:ext uri="{FF2B5EF4-FFF2-40B4-BE49-F238E27FC236}">
                <a16:creationId xmlns:a16="http://schemas.microsoft.com/office/drawing/2014/main" id="{466E88BA-3086-4CFF-9391-4455EA840646}"/>
              </a:ext>
            </a:extLst>
          </p:cNvPr>
          <p:cNvPicPr>
            <a:picLocks noGrp="1" noChangeAspect="1"/>
          </p:cNvPicPr>
          <p:nvPr>
            <p:ph idx="1"/>
          </p:nvPr>
        </p:nvPicPr>
        <p:blipFill>
          <a:blip r:embed="rId2"/>
          <a:stretch>
            <a:fillRect/>
          </a:stretch>
        </p:blipFill>
        <p:spPr>
          <a:xfrm>
            <a:off x="356797" y="931646"/>
            <a:ext cx="8430405" cy="5122020"/>
          </a:xfrm>
          <a:prstGeom prst="rect">
            <a:avLst/>
          </a:prstGeom>
        </p:spPr>
      </p:pic>
      <p:sp>
        <p:nvSpPr>
          <p:cNvPr id="7" name="スライド番号プレースホルダー 6">
            <a:extLst>
              <a:ext uri="{FF2B5EF4-FFF2-40B4-BE49-F238E27FC236}">
                <a16:creationId xmlns:a16="http://schemas.microsoft.com/office/drawing/2014/main" id="{32AEEB3F-FBDE-4F84-A806-E1FE52D382E8}"/>
              </a:ext>
            </a:extLst>
          </p:cNvPr>
          <p:cNvSpPr>
            <a:spLocks noGrp="1"/>
          </p:cNvSpPr>
          <p:nvPr>
            <p:ph type="sldNum" sz="quarter" idx="12"/>
          </p:nvPr>
        </p:nvSpPr>
        <p:spPr/>
        <p:txBody>
          <a:bodyPr/>
          <a:lstStyle/>
          <a:p>
            <a:fld id="{EDEB1CE3-1C5F-41CD-BB8F-3FC54467DBCF}" type="slidenum">
              <a:rPr kumimoji="1" lang="ja-JP" altLang="en-US" smtClean="0"/>
              <a:t>16</a:t>
            </a:fld>
            <a:endParaRPr kumimoji="1" lang="ja-JP" altLang="en-US"/>
          </a:p>
        </p:txBody>
      </p:sp>
    </p:spTree>
    <p:extLst>
      <p:ext uri="{BB962C8B-B14F-4D97-AF65-F5344CB8AC3E}">
        <p14:creationId xmlns:p14="http://schemas.microsoft.com/office/powerpoint/2010/main" val="27627945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気道 断面図 に対する画像結果">
            <a:extLst>
              <a:ext uri="{FF2B5EF4-FFF2-40B4-BE49-F238E27FC236}">
                <a16:creationId xmlns:a16="http://schemas.microsoft.com/office/drawing/2014/main" id="{028A51EF-F97B-4385-BA79-76C5C723B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9982" y="1071317"/>
            <a:ext cx="4784035" cy="4715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94827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ソース画像を表示">
            <a:extLst>
              <a:ext uri="{FF2B5EF4-FFF2-40B4-BE49-F238E27FC236}">
                <a16:creationId xmlns:a16="http://schemas.microsoft.com/office/drawing/2014/main" id="{1CA22202-E260-4B7F-9E33-D51AFDCD7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91" y="807512"/>
            <a:ext cx="8242619" cy="5381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8146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49307F8-9A00-49C3-938F-CCD56E065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453" y="231613"/>
            <a:ext cx="4051093" cy="504361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A1AB1016-3DAA-4167-83E4-CF68F4DE509C}"/>
              </a:ext>
            </a:extLst>
          </p:cNvPr>
          <p:cNvSpPr txBox="1"/>
          <p:nvPr/>
        </p:nvSpPr>
        <p:spPr>
          <a:xfrm>
            <a:off x="278296" y="4969565"/>
            <a:ext cx="8865704" cy="1754326"/>
          </a:xfrm>
          <a:prstGeom prst="rect">
            <a:avLst/>
          </a:prstGeom>
          <a:noFill/>
        </p:spPr>
        <p:txBody>
          <a:bodyPr wrap="square">
            <a:spAutoFit/>
          </a:bodyPr>
          <a:lstStyle/>
          <a:p>
            <a:pPr algn="l"/>
            <a:r>
              <a:rPr lang="ja-JP" altLang="en-US" b="0" i="0" dirty="0">
                <a:solidFill>
                  <a:srgbClr val="333333"/>
                </a:solidFill>
                <a:effectLst/>
                <a:latin typeface="-apple-system"/>
              </a:rPr>
              <a:t>つまり、普通の風邪の場合、ウイルスが侵入したとしても上気道止まりとなる。だから、たいていの場合、のどや鼻などの炎症で終わるわけだ。では、新型コロナウイルスはどうなのだろうか。</a:t>
            </a:r>
          </a:p>
          <a:p>
            <a:pPr algn="l"/>
            <a:r>
              <a:rPr lang="ja-JP" altLang="en-US" b="0" i="0" dirty="0">
                <a:solidFill>
                  <a:srgbClr val="333333"/>
                </a:solidFill>
                <a:effectLst/>
                <a:latin typeface="-apple-system"/>
              </a:rPr>
              <a:t>「新型コロナウイルスに感染すると、まず風邪のような症状が</a:t>
            </a:r>
            <a:r>
              <a:rPr lang="en-US" altLang="ja-JP" b="0" i="0" dirty="0">
                <a:solidFill>
                  <a:srgbClr val="333333"/>
                </a:solidFill>
                <a:effectLst/>
                <a:latin typeface="-apple-system"/>
              </a:rPr>
              <a:t>1</a:t>
            </a:r>
            <a:r>
              <a:rPr lang="ja-JP" altLang="en-US" b="0" i="0" dirty="0">
                <a:solidFill>
                  <a:srgbClr val="333333"/>
                </a:solidFill>
                <a:effectLst/>
                <a:latin typeface="-apple-system"/>
              </a:rPr>
              <a:t>週間ほど続きます。多くの人はそれで回復しますが、中には重い肺炎の症状が出る人もいます。つまり、上気道にとどまらず下気道にもウイルスの侵入を許したというわけです」</a:t>
            </a:r>
          </a:p>
        </p:txBody>
      </p:sp>
    </p:spTree>
    <p:extLst>
      <p:ext uri="{BB962C8B-B14F-4D97-AF65-F5344CB8AC3E}">
        <p14:creationId xmlns:p14="http://schemas.microsoft.com/office/powerpoint/2010/main" val="21577434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A403B2F-71A6-445C-A969-7A1BBDAB96BE}"/>
              </a:ext>
            </a:extLst>
          </p:cNvPr>
          <p:cNvSpPr txBox="1"/>
          <p:nvPr/>
        </p:nvSpPr>
        <p:spPr>
          <a:xfrm>
            <a:off x="459129" y="405114"/>
            <a:ext cx="8225741" cy="6555641"/>
          </a:xfrm>
          <a:prstGeom prst="rect">
            <a:avLst/>
          </a:prstGeom>
          <a:noFill/>
        </p:spPr>
        <p:txBody>
          <a:bodyPr wrap="square" rtlCol="0">
            <a:spAutoFit/>
          </a:bodyPr>
          <a:lstStyle/>
          <a:p>
            <a:r>
              <a:rPr lang="ja-JP" altLang="en-US" sz="2000" b="0" i="0" dirty="0">
                <a:solidFill>
                  <a:srgbClr val="454545"/>
                </a:solidFill>
                <a:effectLst/>
                <a:latin typeface="HGP創英角ｺﾞｼｯｸUB" panose="020B0900000000000000" pitchFamily="50" charset="-128"/>
                <a:ea typeface="HGP創英角ｺﾞｼｯｸUB" panose="020B0900000000000000" pitchFamily="50" charset="-128"/>
              </a:rPr>
              <a:t>広田さま</a:t>
            </a:r>
            <a:br>
              <a:rPr lang="ja-JP" altLang="en-US" sz="2000" dirty="0">
                <a:latin typeface="HGP創英角ｺﾞｼｯｸUB" panose="020B0900000000000000" pitchFamily="50" charset="-128"/>
                <a:ea typeface="HGP創英角ｺﾞｼｯｸUB" panose="020B0900000000000000" pitchFamily="50" charset="-128"/>
              </a:rPr>
            </a:br>
            <a:br>
              <a:rPr lang="ja-JP" altLang="en-US" sz="2000" dirty="0">
                <a:latin typeface="HGP創英角ｺﾞｼｯｸUB" panose="020B0900000000000000" pitchFamily="50" charset="-128"/>
                <a:ea typeface="HGP創英角ｺﾞｼｯｸUB" panose="020B0900000000000000" pitchFamily="50" charset="-128"/>
              </a:rPr>
            </a:br>
            <a:r>
              <a:rPr lang="ja-JP" altLang="en-US" sz="2000" b="0" i="0" dirty="0">
                <a:solidFill>
                  <a:srgbClr val="454545"/>
                </a:solidFill>
                <a:effectLst/>
                <a:latin typeface="HGP創英角ｺﾞｼｯｸUB" panose="020B0900000000000000" pitchFamily="50" charset="-128"/>
                <a:ea typeface="HGP創英角ｺﾞｼｯｸUB" panose="020B0900000000000000" pitchFamily="50" charset="-128"/>
              </a:rPr>
              <a:t>いつもお世話になっております。</a:t>
            </a:r>
            <a:br>
              <a:rPr lang="ja-JP" altLang="en-US" sz="2000" dirty="0">
                <a:latin typeface="HGP創英角ｺﾞｼｯｸUB" panose="020B0900000000000000" pitchFamily="50" charset="-128"/>
                <a:ea typeface="HGP創英角ｺﾞｼｯｸUB" panose="020B0900000000000000" pitchFamily="50" charset="-128"/>
              </a:rPr>
            </a:br>
            <a:br>
              <a:rPr lang="ja-JP" altLang="en-US" sz="2000" dirty="0">
                <a:latin typeface="HGP創英角ｺﾞｼｯｸUB" panose="020B0900000000000000" pitchFamily="50" charset="-128"/>
                <a:ea typeface="HGP創英角ｺﾞｼｯｸUB" panose="020B0900000000000000" pitchFamily="50" charset="-128"/>
              </a:rPr>
            </a:br>
            <a:r>
              <a:rPr lang="ja-JP" altLang="en-US" sz="2000" b="0" i="0" dirty="0">
                <a:solidFill>
                  <a:srgbClr val="454545"/>
                </a:solidFill>
                <a:effectLst/>
                <a:latin typeface="HGP創英角ｺﾞｼｯｸUB" panose="020B0900000000000000" pitchFamily="50" charset="-128"/>
                <a:ea typeface="HGP創英角ｺﾞｼｯｸUB" panose="020B0900000000000000" pitchFamily="50" charset="-128"/>
              </a:rPr>
              <a:t>府の危機管理室に確認しましたところ、今回のセミナーで使用される</a:t>
            </a:r>
            <a:br>
              <a:rPr lang="ja-JP" altLang="en-US" sz="2000" dirty="0">
                <a:latin typeface="HGP創英角ｺﾞｼｯｸUB" panose="020B0900000000000000" pitchFamily="50" charset="-128"/>
                <a:ea typeface="HGP創英角ｺﾞｼｯｸUB" panose="020B0900000000000000" pitchFamily="50" charset="-128"/>
              </a:rPr>
            </a:br>
            <a:r>
              <a:rPr lang="ja-JP" altLang="en-US" sz="2000" b="0" i="0" dirty="0">
                <a:solidFill>
                  <a:srgbClr val="454545"/>
                </a:solidFill>
                <a:effectLst/>
                <a:latin typeface="HGP創英角ｺﾞｼｯｸUB" panose="020B0900000000000000" pitchFamily="50" charset="-128"/>
                <a:ea typeface="HGP創英角ｺﾞｼｯｸUB" panose="020B0900000000000000" pitchFamily="50" charset="-128"/>
              </a:rPr>
              <a:t>大阪府の感染防止ガイドライン（</a:t>
            </a:r>
            <a:r>
              <a:rPr lang="en-US" altLang="ja-JP" sz="2000" b="0" i="0" u="sng" dirty="0">
                <a:solidFill>
                  <a:srgbClr val="551A8B"/>
                </a:solidFill>
                <a:effectLst/>
                <a:latin typeface="HGP創英角ｺﾞｼｯｸUB" panose="020B0900000000000000" pitchFamily="50" charset="-128"/>
                <a:ea typeface="HGP創英角ｺﾞｼｯｸUB" panose="020B0900000000000000" pitchFamily="50" charset="-128"/>
                <a:hlinkClick r:id="rId2"/>
              </a:rPr>
              <a:t>http://www.pref.osaka.lg.jp/attach/38579/00000000/1-restaurant.pdf</a:t>
            </a:r>
            <a:r>
              <a:rPr lang="ja-JP" altLang="en-US" sz="2000" b="0" i="0" u="sng" dirty="0">
                <a:solidFill>
                  <a:srgbClr val="551A8B"/>
                </a:solidFill>
                <a:effectLst/>
                <a:latin typeface="HGP創英角ｺﾞｼｯｸUB" panose="020B0900000000000000" pitchFamily="50" charset="-128"/>
                <a:ea typeface="HGP創英角ｺﾞｼｯｸUB" panose="020B0900000000000000" pitchFamily="50" charset="-128"/>
                <a:hlinkClick r:id="rId2"/>
              </a:rPr>
              <a:t>）は、</a:t>
            </a:r>
            <a:br>
              <a:rPr lang="ja-JP" altLang="en-US" sz="2000" dirty="0">
                <a:latin typeface="HGP創英角ｺﾞｼｯｸUB" panose="020B0900000000000000" pitchFamily="50" charset="-128"/>
                <a:ea typeface="HGP創英角ｺﾞｼｯｸUB" panose="020B0900000000000000" pitchFamily="50" charset="-128"/>
              </a:rPr>
            </a:br>
            <a:r>
              <a:rPr lang="ja-JP" altLang="en-US" sz="2000" b="0" i="0" dirty="0">
                <a:solidFill>
                  <a:srgbClr val="FF0000"/>
                </a:solidFill>
                <a:effectLst/>
                <a:latin typeface="HGP創英角ｺﾞｼｯｸUB" panose="020B0900000000000000" pitchFamily="50" charset="-128"/>
                <a:ea typeface="HGP創英角ｺﾞｼｯｸUB" panose="020B0900000000000000" pitchFamily="50" charset="-128"/>
              </a:rPr>
              <a:t>業界団体が作成する業種ごとの感染拡大予防ガイドラインが揃う前に、一時的対策として作られたものになります。</a:t>
            </a:r>
            <a:br>
              <a:rPr lang="ja-JP" altLang="en-US" sz="2000" dirty="0">
                <a:latin typeface="HGP創英角ｺﾞｼｯｸUB" panose="020B0900000000000000" pitchFamily="50" charset="-128"/>
                <a:ea typeface="HGP創英角ｺﾞｼｯｸUB" panose="020B0900000000000000" pitchFamily="50" charset="-128"/>
              </a:rPr>
            </a:br>
            <a:br>
              <a:rPr lang="ja-JP" altLang="en-US" sz="2000" dirty="0">
                <a:latin typeface="HGP創英角ｺﾞｼｯｸUB" panose="020B0900000000000000" pitchFamily="50" charset="-128"/>
                <a:ea typeface="HGP創英角ｺﾞｼｯｸUB" panose="020B0900000000000000" pitchFamily="50" charset="-128"/>
              </a:rPr>
            </a:br>
            <a:r>
              <a:rPr lang="ja-JP" altLang="en-US" sz="2000" b="0" i="0" dirty="0">
                <a:solidFill>
                  <a:srgbClr val="454545"/>
                </a:solidFill>
                <a:effectLst/>
                <a:latin typeface="HGP創英角ｺﾞｼｯｸUB" panose="020B0900000000000000" pitchFamily="50" charset="-128"/>
                <a:ea typeface="HGP創英角ｺﾞｼｯｸUB" panose="020B0900000000000000" pitchFamily="50" charset="-128"/>
              </a:rPr>
              <a:t>現時点で効力のあるガイドラインは、業種ごとの感染拡大予防ガイドライン（</a:t>
            </a:r>
            <a:r>
              <a:rPr lang="en-US" altLang="ja-JP" sz="2000" b="0" i="0" u="sng" dirty="0">
                <a:solidFill>
                  <a:srgbClr val="551A8B"/>
                </a:solidFill>
                <a:effectLst/>
                <a:latin typeface="HGP創英角ｺﾞｼｯｸUB" panose="020B0900000000000000" pitchFamily="50" charset="-128"/>
                <a:ea typeface="HGP創英角ｺﾞｼｯｸUB" panose="020B0900000000000000" pitchFamily="50" charset="-128"/>
                <a:hlinkClick r:id="rId3"/>
              </a:rPr>
              <a:t>https://corona.go.jp/prevention/pdf/guideline.pdf</a:t>
            </a:r>
            <a:r>
              <a:rPr lang="ja-JP" altLang="en-US" sz="2000" b="0" i="0" u="sng" dirty="0">
                <a:solidFill>
                  <a:srgbClr val="551A8B"/>
                </a:solidFill>
                <a:effectLst/>
                <a:latin typeface="HGP創英角ｺﾞｼｯｸUB" panose="020B0900000000000000" pitchFamily="50" charset="-128"/>
                <a:ea typeface="HGP創英角ｺﾞｼｯｸUB" panose="020B0900000000000000" pitchFamily="50" charset="-128"/>
                <a:hlinkClick r:id="rId3"/>
              </a:rPr>
              <a:t>）</a:t>
            </a:r>
            <a:br>
              <a:rPr lang="en-US" altLang="ja-JP" sz="2000" dirty="0">
                <a:latin typeface="HGP創英角ｺﾞｼｯｸUB" panose="020B0900000000000000" pitchFamily="50" charset="-128"/>
                <a:ea typeface="HGP創英角ｺﾞｼｯｸUB" panose="020B0900000000000000" pitchFamily="50" charset="-128"/>
              </a:rPr>
            </a:br>
            <a:r>
              <a:rPr lang="ja-JP" altLang="en-US" sz="2000" b="0" i="0" dirty="0">
                <a:solidFill>
                  <a:srgbClr val="454545"/>
                </a:solidFill>
                <a:effectLst/>
                <a:latin typeface="HGP創英角ｺﾞｼｯｸUB" panose="020B0900000000000000" pitchFamily="50" charset="-128"/>
                <a:ea typeface="HGP創英角ｺﾞｼｯｸUB" panose="020B0900000000000000" pitchFamily="50" charset="-128"/>
              </a:rPr>
              <a:t>になりますので、感染対策についてはこちらのガイドラインを参考、運用することとなっております。</a:t>
            </a:r>
            <a:br>
              <a:rPr lang="ja-JP" altLang="en-US" sz="2000" dirty="0">
                <a:latin typeface="HGP創英角ｺﾞｼｯｸUB" panose="020B0900000000000000" pitchFamily="50" charset="-128"/>
                <a:ea typeface="HGP創英角ｺﾞｼｯｸUB" panose="020B0900000000000000" pitchFamily="50" charset="-128"/>
              </a:rPr>
            </a:br>
            <a:br>
              <a:rPr lang="ja-JP" altLang="en-US" sz="2000" dirty="0">
                <a:latin typeface="HGP創英角ｺﾞｼｯｸUB" panose="020B0900000000000000" pitchFamily="50" charset="-128"/>
                <a:ea typeface="HGP創英角ｺﾞｼｯｸUB" panose="020B0900000000000000" pitchFamily="50" charset="-128"/>
              </a:rPr>
            </a:br>
            <a:r>
              <a:rPr lang="ja-JP" altLang="en-US" sz="2000" b="0" i="0" dirty="0">
                <a:solidFill>
                  <a:srgbClr val="454545"/>
                </a:solidFill>
                <a:effectLst/>
                <a:latin typeface="HGP創英角ｺﾞｼｯｸUB" panose="020B0900000000000000" pitchFamily="50" charset="-128"/>
                <a:ea typeface="HGP創英角ｺﾞｼｯｸUB" panose="020B0900000000000000" pitchFamily="50" charset="-128"/>
              </a:rPr>
              <a:t>今回のセミナー内容としては、府の方針にそぐわないものとなっておりますので、</a:t>
            </a:r>
            <a:br>
              <a:rPr lang="ja-JP" altLang="en-US" sz="2000" dirty="0">
                <a:latin typeface="HGP創英角ｺﾞｼｯｸUB" panose="020B0900000000000000" pitchFamily="50" charset="-128"/>
                <a:ea typeface="HGP創英角ｺﾞｼｯｸUB" panose="020B0900000000000000" pitchFamily="50" charset="-128"/>
              </a:rPr>
            </a:br>
            <a:r>
              <a:rPr lang="ja-JP" altLang="en-US" sz="2000" b="0" i="0" dirty="0">
                <a:solidFill>
                  <a:srgbClr val="454545"/>
                </a:solidFill>
                <a:effectLst/>
                <a:latin typeface="HGP創英角ｺﾞｼｯｸUB" panose="020B0900000000000000" pitchFamily="50" charset="-128"/>
                <a:ea typeface="HGP創英角ｺﾞｼｯｸUB" panose="020B0900000000000000" pitchFamily="50" charset="-128"/>
              </a:rPr>
              <a:t>大変申し訳ありませんが、今回のメールマガジン配信につきましては、</a:t>
            </a:r>
            <a:br>
              <a:rPr lang="ja-JP" altLang="en-US" sz="2000" dirty="0">
                <a:latin typeface="HGP創英角ｺﾞｼｯｸUB" panose="020B0900000000000000" pitchFamily="50" charset="-128"/>
                <a:ea typeface="HGP創英角ｺﾞｼｯｸUB" panose="020B0900000000000000" pitchFamily="50" charset="-128"/>
              </a:rPr>
            </a:br>
            <a:r>
              <a:rPr lang="ja-JP" altLang="en-US" sz="2000" b="0" i="0" dirty="0">
                <a:solidFill>
                  <a:srgbClr val="454545"/>
                </a:solidFill>
                <a:effectLst/>
                <a:latin typeface="HGP創英角ｺﾞｼｯｸUB" panose="020B0900000000000000" pitchFamily="50" charset="-128"/>
                <a:ea typeface="HGP創英角ｺﾞｼｯｸUB" panose="020B0900000000000000" pitchFamily="50" charset="-128"/>
              </a:rPr>
              <a:t>ご遠慮させていただければと思います。</a:t>
            </a:r>
            <a:br>
              <a:rPr lang="ja-JP" altLang="en-US" sz="2000" dirty="0">
                <a:latin typeface="HGP創英角ｺﾞｼｯｸUB" panose="020B0900000000000000" pitchFamily="50" charset="-128"/>
                <a:ea typeface="HGP創英角ｺﾞｼｯｸUB" panose="020B0900000000000000" pitchFamily="50" charset="-128"/>
              </a:rPr>
            </a:br>
            <a:endParaRPr kumimoji="1" lang="ja-JP" altLang="en-US" sz="20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83754057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F32D566-B189-4E4E-84E8-243D3E709D1F}"/>
              </a:ext>
            </a:extLst>
          </p:cNvPr>
          <p:cNvPicPr>
            <a:picLocks noChangeAspect="1"/>
          </p:cNvPicPr>
          <p:nvPr/>
        </p:nvPicPr>
        <p:blipFill>
          <a:blip r:embed="rId2"/>
          <a:stretch>
            <a:fillRect/>
          </a:stretch>
        </p:blipFill>
        <p:spPr>
          <a:xfrm>
            <a:off x="0" y="334759"/>
            <a:ext cx="9056147" cy="1692824"/>
          </a:xfrm>
          <a:prstGeom prst="rect">
            <a:avLst/>
          </a:prstGeom>
        </p:spPr>
      </p:pic>
      <p:pic>
        <p:nvPicPr>
          <p:cNvPr id="5" name="図 4">
            <a:extLst>
              <a:ext uri="{FF2B5EF4-FFF2-40B4-BE49-F238E27FC236}">
                <a16:creationId xmlns:a16="http://schemas.microsoft.com/office/drawing/2014/main" id="{794A6DC8-BA97-45A0-9CEC-D4EBAE06E805}"/>
              </a:ext>
            </a:extLst>
          </p:cNvPr>
          <p:cNvPicPr>
            <a:picLocks noChangeAspect="1"/>
          </p:cNvPicPr>
          <p:nvPr/>
        </p:nvPicPr>
        <p:blipFill>
          <a:blip r:embed="rId3"/>
          <a:stretch>
            <a:fillRect/>
          </a:stretch>
        </p:blipFill>
        <p:spPr>
          <a:xfrm>
            <a:off x="0" y="2446541"/>
            <a:ext cx="8982075" cy="4076700"/>
          </a:xfrm>
          <a:prstGeom prst="rect">
            <a:avLst/>
          </a:prstGeom>
        </p:spPr>
      </p:pic>
    </p:spTree>
    <p:extLst>
      <p:ext uri="{BB962C8B-B14F-4D97-AF65-F5344CB8AC3E}">
        <p14:creationId xmlns:p14="http://schemas.microsoft.com/office/powerpoint/2010/main" val="222065491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1306A5-14AC-497B-B73E-83EB839E5C38}"/>
              </a:ext>
            </a:extLst>
          </p:cNvPr>
          <p:cNvSpPr>
            <a:spLocks noGrp="1"/>
          </p:cNvSpPr>
          <p:nvPr>
            <p:ph type="title"/>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大阪府のガイドライン</a:t>
            </a:r>
          </a:p>
        </p:txBody>
      </p:sp>
      <p:sp>
        <p:nvSpPr>
          <p:cNvPr id="3" name="コンテンツ プレースホルダー 2">
            <a:extLst>
              <a:ext uri="{FF2B5EF4-FFF2-40B4-BE49-F238E27FC236}">
                <a16:creationId xmlns:a16="http://schemas.microsoft.com/office/drawing/2014/main" id="{C9BA6619-A672-4207-B9C0-BDC945CE2B4C}"/>
              </a:ext>
            </a:extLst>
          </p:cNvPr>
          <p:cNvSpPr>
            <a:spLocks noGrp="1"/>
          </p:cNvSpPr>
          <p:nvPr>
            <p:ph idx="1"/>
          </p:nvPr>
        </p:nvSpPr>
        <p:spPr/>
        <p:txBody>
          <a:bodyPr anchor="t"/>
          <a:lstStyle/>
          <a:p>
            <a:r>
              <a:rPr kumimoji="1" lang="ja-JP" altLang="en-US" dirty="0">
                <a:latin typeface="HGP創英角ｺﾞｼｯｸUB" panose="020B0900000000000000" pitchFamily="50" charset="-128"/>
                <a:ea typeface="HGP創英角ｺﾞｼｯｸUB" panose="020B0900000000000000" pitchFamily="50" charset="-128"/>
              </a:rPr>
              <a:t>接触型様感染対策を主軸に据えたという印象は免れない</a:t>
            </a:r>
            <a:endParaRPr kumimoji="1"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ついで　飛沫感染　それも　　　　</a:t>
            </a:r>
            <a:r>
              <a:rPr lang="ja-JP" altLang="en-US" sz="1400" dirty="0">
                <a:latin typeface="HGP創英角ｺﾞｼｯｸUB" panose="020B0900000000000000" pitchFamily="50" charset="-128"/>
                <a:ea typeface="HGP創英角ｺﾞｼｯｸUB" panose="020B0900000000000000" pitchFamily="50" charset="-128"/>
              </a:rPr>
              <a:t>（後で解説するが）</a:t>
            </a:r>
            <a:r>
              <a:rPr lang="ja-JP" altLang="en-US" sz="3600" dirty="0">
                <a:latin typeface="HGP創英角ｺﾞｼｯｸUB" panose="020B0900000000000000" pitchFamily="50" charset="-128"/>
                <a:ea typeface="HGP創英角ｺﾞｼｯｸUB" panose="020B0900000000000000" pitchFamily="50" charset="-128"/>
              </a:rPr>
              <a:t>　　　　　　　</a:t>
            </a:r>
            <a:r>
              <a:rPr lang="ja-JP" altLang="en-US" dirty="0">
                <a:latin typeface="HGP創英角ｺﾞｼｯｸUB" panose="020B0900000000000000" pitchFamily="50" charset="-128"/>
                <a:ea typeface="HGP創英角ｺﾞｼｯｸUB" panose="020B0900000000000000" pitchFamily="50" charset="-128"/>
              </a:rPr>
              <a:t>「弾丸型」巨大飛沫への対策</a:t>
            </a:r>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52029029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A8D4BA-DCA4-4EEF-9E2A-070B63290E6B}"/>
              </a:ext>
            </a:extLst>
          </p:cNvPr>
          <p:cNvSpPr>
            <a:spLocks noGrp="1"/>
          </p:cNvSpPr>
          <p:nvPr>
            <p:ph type="title"/>
          </p:nvPr>
        </p:nvSpPr>
        <p:spPr>
          <a:xfrm>
            <a:off x="2265540" y="2619462"/>
            <a:ext cx="7886700" cy="1325563"/>
          </a:xfrm>
        </p:spPr>
        <p:txBody>
          <a:bodyPr>
            <a:normAutofit/>
          </a:bodyPr>
          <a:lstStyle/>
          <a:p>
            <a:r>
              <a:rPr lang="ja-JP" altLang="en-US" sz="6600" b="1" dirty="0">
                <a:latin typeface="HGP創英角ｺﾞｼｯｸUB" panose="020B0900000000000000" pitchFamily="50" charset="-128"/>
                <a:ea typeface="HGP創英角ｺﾞｼｯｸUB" panose="020B0900000000000000" pitchFamily="50" charset="-128"/>
              </a:rPr>
              <a:t>全国</a:t>
            </a:r>
            <a:r>
              <a:rPr kumimoji="1" lang="ja-JP" altLang="en-US" sz="6600" b="1" dirty="0">
                <a:latin typeface="HGP創英角ｺﾞｼｯｸUB" panose="020B0900000000000000" pitchFamily="50" charset="-128"/>
                <a:ea typeface="HGP創英角ｺﾞｼｯｸUB" panose="020B0900000000000000" pitchFamily="50" charset="-128"/>
              </a:rPr>
              <a:t>では・・・</a:t>
            </a:r>
          </a:p>
        </p:txBody>
      </p:sp>
    </p:spTree>
    <p:extLst>
      <p:ext uri="{BB962C8B-B14F-4D97-AF65-F5344CB8AC3E}">
        <p14:creationId xmlns:p14="http://schemas.microsoft.com/office/powerpoint/2010/main" val="282346076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806C462-6AC6-4AE3-BB6C-4A1B67D20DA5}"/>
              </a:ext>
            </a:extLst>
          </p:cNvPr>
          <p:cNvPicPr>
            <a:picLocks noChangeAspect="1"/>
          </p:cNvPicPr>
          <p:nvPr/>
        </p:nvPicPr>
        <p:blipFill>
          <a:blip r:embed="rId2"/>
          <a:stretch>
            <a:fillRect/>
          </a:stretch>
        </p:blipFill>
        <p:spPr>
          <a:xfrm>
            <a:off x="0" y="2361310"/>
            <a:ext cx="9144000" cy="2135379"/>
          </a:xfrm>
          <a:prstGeom prst="rect">
            <a:avLst/>
          </a:prstGeom>
        </p:spPr>
      </p:pic>
      <p:sp>
        <p:nvSpPr>
          <p:cNvPr id="4" name="正方形/長方形 3">
            <a:extLst>
              <a:ext uri="{FF2B5EF4-FFF2-40B4-BE49-F238E27FC236}">
                <a16:creationId xmlns:a16="http://schemas.microsoft.com/office/drawing/2014/main" id="{FF52DE16-0D86-43D7-B364-5A653C3F0F0B}"/>
              </a:ext>
            </a:extLst>
          </p:cNvPr>
          <p:cNvSpPr/>
          <p:nvPr/>
        </p:nvSpPr>
        <p:spPr>
          <a:xfrm>
            <a:off x="541867" y="2361310"/>
            <a:ext cx="1241777" cy="2135379"/>
          </a:xfrm>
          <a:prstGeom prst="rect">
            <a:avLst/>
          </a:prstGeom>
          <a:solidFill>
            <a:srgbClr val="4472C4">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653431E4-4567-434F-B9C0-F7F2ACFF6F19}"/>
              </a:ext>
            </a:extLst>
          </p:cNvPr>
          <p:cNvSpPr/>
          <p:nvPr/>
        </p:nvSpPr>
        <p:spPr>
          <a:xfrm>
            <a:off x="1783644" y="2361309"/>
            <a:ext cx="7360356" cy="506069"/>
          </a:xfrm>
          <a:prstGeom prst="rect">
            <a:avLst/>
          </a:prstGeom>
          <a:solidFill>
            <a:srgbClr val="4472C4">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39841414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0F05824-63AF-4C30-AFF1-D570C812F0C8}"/>
              </a:ext>
            </a:extLst>
          </p:cNvPr>
          <p:cNvPicPr>
            <a:picLocks noChangeAspect="1"/>
          </p:cNvPicPr>
          <p:nvPr/>
        </p:nvPicPr>
        <p:blipFill>
          <a:blip r:embed="rId2"/>
          <a:stretch>
            <a:fillRect/>
          </a:stretch>
        </p:blipFill>
        <p:spPr>
          <a:xfrm>
            <a:off x="0" y="1347033"/>
            <a:ext cx="9144000" cy="4163934"/>
          </a:xfrm>
          <a:prstGeom prst="rect">
            <a:avLst/>
          </a:prstGeom>
        </p:spPr>
      </p:pic>
    </p:spTree>
    <p:extLst>
      <p:ext uri="{BB962C8B-B14F-4D97-AF65-F5344CB8AC3E}">
        <p14:creationId xmlns:p14="http://schemas.microsoft.com/office/powerpoint/2010/main" val="339538873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FE276B8-4AAE-4FB1-81E9-4163BF213B91}"/>
              </a:ext>
            </a:extLst>
          </p:cNvPr>
          <p:cNvPicPr>
            <a:picLocks noChangeAspect="1"/>
          </p:cNvPicPr>
          <p:nvPr/>
        </p:nvPicPr>
        <p:blipFill>
          <a:blip r:embed="rId2"/>
          <a:stretch>
            <a:fillRect/>
          </a:stretch>
        </p:blipFill>
        <p:spPr>
          <a:xfrm>
            <a:off x="0" y="1995869"/>
            <a:ext cx="9144000" cy="2866262"/>
          </a:xfrm>
          <a:prstGeom prst="rect">
            <a:avLst/>
          </a:prstGeom>
        </p:spPr>
      </p:pic>
    </p:spTree>
    <p:extLst>
      <p:ext uri="{BB962C8B-B14F-4D97-AF65-F5344CB8AC3E}">
        <p14:creationId xmlns:p14="http://schemas.microsoft.com/office/powerpoint/2010/main" val="4259532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2791FFB-C8DD-484F-BABF-BDC0E23527B0}"/>
              </a:ext>
            </a:extLst>
          </p:cNvPr>
          <p:cNvSpPr>
            <a:spLocks noGrp="1"/>
          </p:cNvSpPr>
          <p:nvPr>
            <p:ph idx="1"/>
          </p:nvPr>
        </p:nvSpPr>
        <p:spPr/>
        <p:txBody>
          <a:bodyPr/>
          <a:lstStyle/>
          <a:p>
            <a:endParaRPr kumimoji="1" lang="ja-JP" altLang="en-US" dirty="0"/>
          </a:p>
        </p:txBody>
      </p:sp>
      <p:pic>
        <p:nvPicPr>
          <p:cNvPr id="4" name="図 3">
            <a:extLst>
              <a:ext uri="{FF2B5EF4-FFF2-40B4-BE49-F238E27FC236}">
                <a16:creationId xmlns:a16="http://schemas.microsoft.com/office/drawing/2014/main" id="{3B00415B-DC23-4ECB-99B9-2E545885079B}"/>
              </a:ext>
            </a:extLst>
          </p:cNvPr>
          <p:cNvPicPr>
            <a:picLocks noChangeAspect="1"/>
          </p:cNvPicPr>
          <p:nvPr/>
        </p:nvPicPr>
        <p:blipFill>
          <a:blip r:embed="rId2"/>
          <a:stretch>
            <a:fillRect/>
          </a:stretch>
        </p:blipFill>
        <p:spPr>
          <a:xfrm>
            <a:off x="2475050" y="681037"/>
            <a:ext cx="3982900" cy="5324081"/>
          </a:xfrm>
          <a:prstGeom prst="rect">
            <a:avLst/>
          </a:prstGeom>
        </p:spPr>
      </p:pic>
      <p:sp>
        <p:nvSpPr>
          <p:cNvPr id="5" name="タイトル 1">
            <a:extLst>
              <a:ext uri="{FF2B5EF4-FFF2-40B4-BE49-F238E27FC236}">
                <a16:creationId xmlns:a16="http://schemas.microsoft.com/office/drawing/2014/main" id="{76E79FE8-F622-4DDB-874B-3646E428E683}"/>
              </a:ext>
            </a:extLst>
          </p:cNvPr>
          <p:cNvSpPr txBox="1">
            <a:spLocks/>
          </p:cNvSpPr>
          <p:nvPr/>
        </p:nvSpPr>
        <p:spPr>
          <a:xfrm>
            <a:off x="853937" y="-33131"/>
            <a:ext cx="8290063" cy="10793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n-ea"/>
                <a:ea typeface="+mn-ea"/>
              </a:rPr>
              <a:t>厚生労働省が作った手引書の中では一番？</a:t>
            </a:r>
          </a:p>
        </p:txBody>
      </p:sp>
      <p:sp>
        <p:nvSpPr>
          <p:cNvPr id="6" name="正方形/長方形 5">
            <a:extLst>
              <a:ext uri="{FF2B5EF4-FFF2-40B4-BE49-F238E27FC236}">
                <a16:creationId xmlns:a16="http://schemas.microsoft.com/office/drawing/2014/main" id="{BEBD872A-6043-4AF9-BCD4-A1B1291036E2}"/>
              </a:ext>
            </a:extLst>
          </p:cNvPr>
          <p:cNvSpPr/>
          <p:nvPr/>
        </p:nvSpPr>
        <p:spPr>
          <a:xfrm>
            <a:off x="3366570" y="5141843"/>
            <a:ext cx="1205430" cy="3724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F22DBE8-9B04-4B70-A2E0-CAC0FB9A1A19}"/>
              </a:ext>
            </a:extLst>
          </p:cNvPr>
          <p:cNvSpPr txBox="1"/>
          <p:nvPr/>
        </p:nvSpPr>
        <p:spPr>
          <a:xfrm>
            <a:off x="414465" y="6068527"/>
            <a:ext cx="7109639" cy="369332"/>
          </a:xfrm>
          <a:prstGeom prst="rect">
            <a:avLst/>
          </a:prstGeom>
          <a:solidFill>
            <a:schemeClr val="accent4">
              <a:lumMod val="40000"/>
              <a:lumOff val="60000"/>
            </a:schemeClr>
          </a:solidFill>
          <a:ln>
            <a:solidFill>
              <a:schemeClr val="tx1"/>
            </a:solidFill>
          </a:ln>
        </p:spPr>
        <p:txBody>
          <a:bodyPr wrap="none" rtlCol="0">
            <a:spAutoFit/>
          </a:bodyPr>
          <a:lstStyle/>
          <a:p>
            <a:r>
              <a:rPr kumimoji="1" lang="ja-JP" altLang="en-US" dirty="0">
                <a:latin typeface="+mn-ea"/>
              </a:rPr>
              <a:t>大量調理施設に金探があるのか？「マニュアル」にはないが・・・</a:t>
            </a:r>
          </a:p>
        </p:txBody>
      </p:sp>
      <p:sp>
        <p:nvSpPr>
          <p:cNvPr id="8" name="スライド番号プレースホルダー 7">
            <a:extLst>
              <a:ext uri="{FF2B5EF4-FFF2-40B4-BE49-F238E27FC236}">
                <a16:creationId xmlns:a16="http://schemas.microsoft.com/office/drawing/2014/main" id="{03966191-31F7-44EC-9A96-180447E9A8F2}"/>
              </a:ext>
            </a:extLst>
          </p:cNvPr>
          <p:cNvSpPr>
            <a:spLocks noGrp="1"/>
          </p:cNvSpPr>
          <p:nvPr>
            <p:ph type="sldNum" sz="quarter" idx="12"/>
          </p:nvPr>
        </p:nvSpPr>
        <p:spPr>
          <a:xfrm>
            <a:off x="6443365" y="6231840"/>
            <a:ext cx="2057400" cy="365125"/>
          </a:xfrm>
        </p:spPr>
        <p:txBody>
          <a:bodyPr/>
          <a:lstStyle/>
          <a:p>
            <a:fld id="{EDEB1CE3-1C5F-41CD-BB8F-3FC54467DBCF}" type="slidenum">
              <a:rPr kumimoji="1" lang="ja-JP" altLang="en-US" smtClean="0"/>
              <a:t>17</a:t>
            </a:fld>
            <a:endParaRPr kumimoji="1" lang="ja-JP" altLang="en-US" dirty="0"/>
          </a:p>
        </p:txBody>
      </p:sp>
    </p:spTree>
    <p:extLst>
      <p:ext uri="{BB962C8B-B14F-4D97-AF65-F5344CB8AC3E}">
        <p14:creationId xmlns:p14="http://schemas.microsoft.com/office/powerpoint/2010/main" val="203043269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A6F007A-4DCC-43D4-A006-2629A73FFE8D}"/>
              </a:ext>
            </a:extLst>
          </p:cNvPr>
          <p:cNvPicPr>
            <a:picLocks noChangeAspect="1"/>
          </p:cNvPicPr>
          <p:nvPr/>
        </p:nvPicPr>
        <p:blipFill>
          <a:blip r:embed="rId2"/>
          <a:stretch>
            <a:fillRect/>
          </a:stretch>
        </p:blipFill>
        <p:spPr>
          <a:xfrm>
            <a:off x="0" y="2337359"/>
            <a:ext cx="9144000" cy="2183281"/>
          </a:xfrm>
          <a:prstGeom prst="rect">
            <a:avLst/>
          </a:prstGeom>
        </p:spPr>
      </p:pic>
    </p:spTree>
    <p:extLst>
      <p:ext uri="{BB962C8B-B14F-4D97-AF65-F5344CB8AC3E}">
        <p14:creationId xmlns:p14="http://schemas.microsoft.com/office/powerpoint/2010/main" val="124620181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A4A5921-FB7A-45CD-AF32-158F057AF2CC}"/>
              </a:ext>
            </a:extLst>
          </p:cNvPr>
          <p:cNvPicPr>
            <a:picLocks noChangeAspect="1"/>
          </p:cNvPicPr>
          <p:nvPr/>
        </p:nvPicPr>
        <p:blipFill>
          <a:blip r:embed="rId2"/>
          <a:stretch>
            <a:fillRect/>
          </a:stretch>
        </p:blipFill>
        <p:spPr>
          <a:xfrm>
            <a:off x="0" y="2206404"/>
            <a:ext cx="9144000" cy="2445192"/>
          </a:xfrm>
          <a:prstGeom prst="rect">
            <a:avLst/>
          </a:prstGeom>
        </p:spPr>
      </p:pic>
      <p:sp>
        <p:nvSpPr>
          <p:cNvPr id="4" name="正方形/長方形 3">
            <a:extLst>
              <a:ext uri="{FF2B5EF4-FFF2-40B4-BE49-F238E27FC236}">
                <a16:creationId xmlns:a16="http://schemas.microsoft.com/office/drawing/2014/main" id="{45F44135-C555-463A-841B-2BBD944F5ECE}"/>
              </a:ext>
            </a:extLst>
          </p:cNvPr>
          <p:cNvSpPr/>
          <p:nvPr/>
        </p:nvSpPr>
        <p:spPr>
          <a:xfrm>
            <a:off x="112889" y="3826933"/>
            <a:ext cx="6152444" cy="248356"/>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4960300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7A9EA88-F287-4ADB-B390-F80E360A9A3D}"/>
              </a:ext>
            </a:extLst>
          </p:cNvPr>
          <p:cNvPicPr>
            <a:picLocks noChangeAspect="1"/>
          </p:cNvPicPr>
          <p:nvPr/>
        </p:nvPicPr>
        <p:blipFill>
          <a:blip r:embed="rId2"/>
          <a:stretch>
            <a:fillRect/>
          </a:stretch>
        </p:blipFill>
        <p:spPr>
          <a:xfrm>
            <a:off x="1840089" y="570291"/>
            <a:ext cx="5463822" cy="5717418"/>
          </a:xfrm>
          <a:prstGeom prst="rect">
            <a:avLst/>
          </a:prstGeom>
        </p:spPr>
      </p:pic>
    </p:spTree>
    <p:extLst>
      <p:ext uri="{BB962C8B-B14F-4D97-AF65-F5344CB8AC3E}">
        <p14:creationId xmlns:p14="http://schemas.microsoft.com/office/powerpoint/2010/main" val="118174141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05A64A1-A542-4001-AFE3-478DEF64D989}"/>
              </a:ext>
            </a:extLst>
          </p:cNvPr>
          <p:cNvPicPr>
            <a:picLocks noChangeAspect="1"/>
          </p:cNvPicPr>
          <p:nvPr/>
        </p:nvPicPr>
        <p:blipFill>
          <a:blip r:embed="rId2"/>
          <a:stretch>
            <a:fillRect/>
          </a:stretch>
        </p:blipFill>
        <p:spPr>
          <a:xfrm>
            <a:off x="2073218" y="267276"/>
            <a:ext cx="4997563" cy="6323447"/>
          </a:xfrm>
          <a:prstGeom prst="rect">
            <a:avLst/>
          </a:prstGeom>
        </p:spPr>
      </p:pic>
      <p:sp>
        <p:nvSpPr>
          <p:cNvPr id="2" name="テキスト ボックス 1">
            <a:extLst>
              <a:ext uri="{FF2B5EF4-FFF2-40B4-BE49-F238E27FC236}">
                <a16:creationId xmlns:a16="http://schemas.microsoft.com/office/drawing/2014/main" id="{A924A33E-EAF1-42A2-8D92-FE4132DAD251}"/>
              </a:ext>
            </a:extLst>
          </p:cNvPr>
          <p:cNvSpPr txBox="1"/>
          <p:nvPr/>
        </p:nvSpPr>
        <p:spPr>
          <a:xfrm rot="20032880">
            <a:off x="950218" y="2425097"/>
            <a:ext cx="7786812" cy="1323439"/>
          </a:xfrm>
          <a:prstGeom prst="rect">
            <a:avLst/>
          </a:prstGeom>
          <a:solidFill>
            <a:schemeClr val="bg1"/>
          </a:solidFill>
        </p:spPr>
        <p:txBody>
          <a:bodyPr wrap="square" rtlCol="0">
            <a:spAutoFit/>
          </a:bodyPr>
          <a:lstStyle/>
          <a:p>
            <a:r>
              <a:rPr kumimoji="1" lang="ja-JP" altLang="en-US" sz="4000" dirty="0">
                <a:latin typeface="HGP創英角ｺﾞｼｯｸUB" panose="020B0900000000000000" pitchFamily="50" charset="-128"/>
                <a:ea typeface="HGP創英角ｺﾞｼｯｸUB" panose="020B0900000000000000" pitchFamily="50" charset="-128"/>
              </a:rPr>
              <a:t>対面距離　つまり　弾丸型巨大飛沫に特化してしまっている</a:t>
            </a:r>
          </a:p>
        </p:txBody>
      </p:sp>
    </p:spTree>
    <p:extLst>
      <p:ext uri="{BB962C8B-B14F-4D97-AF65-F5344CB8AC3E}">
        <p14:creationId xmlns:p14="http://schemas.microsoft.com/office/powerpoint/2010/main" val="299248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3AC3875-62A0-4402-90BA-31BF59CBEDE7}"/>
              </a:ext>
            </a:extLst>
          </p:cNvPr>
          <p:cNvPicPr>
            <a:picLocks noChangeAspect="1"/>
          </p:cNvPicPr>
          <p:nvPr/>
        </p:nvPicPr>
        <p:blipFill>
          <a:blip r:embed="rId2"/>
          <a:stretch>
            <a:fillRect/>
          </a:stretch>
        </p:blipFill>
        <p:spPr>
          <a:xfrm>
            <a:off x="0" y="2631513"/>
            <a:ext cx="9144000" cy="1594974"/>
          </a:xfrm>
          <a:prstGeom prst="rect">
            <a:avLst/>
          </a:prstGeom>
        </p:spPr>
      </p:pic>
    </p:spTree>
    <p:extLst>
      <p:ext uri="{BB962C8B-B14F-4D97-AF65-F5344CB8AC3E}">
        <p14:creationId xmlns:p14="http://schemas.microsoft.com/office/powerpoint/2010/main" val="212013412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589BD1F-4403-4CD4-826D-5F6826615B3B}"/>
              </a:ext>
            </a:extLst>
          </p:cNvPr>
          <p:cNvPicPr>
            <a:picLocks noChangeAspect="1"/>
          </p:cNvPicPr>
          <p:nvPr/>
        </p:nvPicPr>
        <p:blipFill>
          <a:blip r:embed="rId2"/>
          <a:stretch>
            <a:fillRect/>
          </a:stretch>
        </p:blipFill>
        <p:spPr>
          <a:xfrm>
            <a:off x="0" y="1358587"/>
            <a:ext cx="9144000" cy="4140826"/>
          </a:xfrm>
          <a:prstGeom prst="rect">
            <a:avLst/>
          </a:prstGeom>
        </p:spPr>
      </p:pic>
      <p:sp>
        <p:nvSpPr>
          <p:cNvPr id="5" name="正方形/長方形 4">
            <a:extLst>
              <a:ext uri="{FF2B5EF4-FFF2-40B4-BE49-F238E27FC236}">
                <a16:creationId xmlns:a16="http://schemas.microsoft.com/office/drawing/2014/main" id="{FD0EE783-A9ED-442C-835C-81DD448E607E}"/>
              </a:ext>
            </a:extLst>
          </p:cNvPr>
          <p:cNvSpPr/>
          <p:nvPr/>
        </p:nvSpPr>
        <p:spPr>
          <a:xfrm>
            <a:off x="338666" y="2438399"/>
            <a:ext cx="8545690" cy="440268"/>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32ED71BD-71F3-475E-89D0-4BD3704AF581}"/>
              </a:ext>
            </a:extLst>
          </p:cNvPr>
          <p:cNvSpPr/>
          <p:nvPr/>
        </p:nvSpPr>
        <p:spPr>
          <a:xfrm>
            <a:off x="299155" y="5059145"/>
            <a:ext cx="8540045" cy="415966"/>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3587819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1306A5-14AC-497B-B73E-83EB839E5C38}"/>
              </a:ext>
            </a:extLst>
          </p:cNvPr>
          <p:cNvSpPr>
            <a:spLocks noGrp="1"/>
          </p:cNvSpPr>
          <p:nvPr>
            <p:ph type="title"/>
          </p:nvPr>
        </p:nvSpPr>
        <p:spPr>
          <a:xfrm>
            <a:off x="304801" y="440267"/>
            <a:ext cx="8726310" cy="1230490"/>
          </a:xfrm>
        </p:spPr>
        <p:txBody>
          <a:bodyPr>
            <a:normAutofit/>
          </a:bodyPr>
          <a:lstStyle/>
          <a:p>
            <a:r>
              <a:rPr lang="ja-JP" altLang="en-US" dirty="0">
                <a:latin typeface="HGP創英角ｺﾞｼｯｸUB" panose="020B0900000000000000" pitchFamily="50" charset="-128"/>
                <a:ea typeface="HGP創英角ｺﾞｼｯｸUB" panose="020B0900000000000000" pitchFamily="50" charset="-128"/>
              </a:rPr>
              <a:t>フードサービス協会</a:t>
            </a:r>
            <a:r>
              <a:rPr kumimoji="1" lang="ja-JP" altLang="en-US" dirty="0">
                <a:latin typeface="HGP創英角ｺﾞｼｯｸUB" panose="020B0900000000000000" pitchFamily="50" charset="-128"/>
                <a:ea typeface="HGP創英角ｺﾞｼｯｸUB" panose="020B0900000000000000" pitchFamily="50" charset="-128"/>
              </a:rPr>
              <a:t>ガイドライン</a:t>
            </a:r>
          </a:p>
        </p:txBody>
      </p:sp>
      <p:sp>
        <p:nvSpPr>
          <p:cNvPr id="3" name="コンテンツ プレースホルダー 2">
            <a:extLst>
              <a:ext uri="{FF2B5EF4-FFF2-40B4-BE49-F238E27FC236}">
                <a16:creationId xmlns:a16="http://schemas.microsoft.com/office/drawing/2014/main" id="{C9BA6619-A672-4207-B9C0-BDC945CE2B4C}"/>
              </a:ext>
            </a:extLst>
          </p:cNvPr>
          <p:cNvSpPr>
            <a:spLocks noGrp="1"/>
          </p:cNvSpPr>
          <p:nvPr>
            <p:ph idx="1"/>
          </p:nvPr>
        </p:nvSpPr>
        <p:spPr/>
        <p:txBody>
          <a:bodyPr anchor="t"/>
          <a:lstStyle/>
          <a:p>
            <a:r>
              <a:rPr kumimoji="1" lang="ja-JP" altLang="en-US" dirty="0">
                <a:latin typeface="HGP創英角ｺﾞｼｯｸUB" panose="020B0900000000000000" pitchFamily="50" charset="-128"/>
                <a:ea typeface="HGP創英角ｺﾞｼｯｸUB" panose="020B0900000000000000" pitchFamily="50" charset="-128"/>
              </a:rPr>
              <a:t>接触型様感染対策を主軸に据えたという印象は免れない</a:t>
            </a:r>
            <a:endParaRPr kumimoji="1"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ついで　飛沫感染それも　　</a:t>
            </a:r>
            <a:r>
              <a:rPr lang="ja-JP" altLang="en-US" sz="1400" dirty="0">
                <a:latin typeface="HGP創英角ｺﾞｼｯｸUB" panose="020B0900000000000000" pitchFamily="50" charset="-128"/>
                <a:ea typeface="HGP創英角ｺﾞｼｯｸUB" panose="020B0900000000000000" pitchFamily="50" charset="-128"/>
              </a:rPr>
              <a:t>（後で解説するが）　　　</a:t>
            </a:r>
            <a:r>
              <a:rPr lang="ja-JP" altLang="en-US" dirty="0">
                <a:latin typeface="HGP創英角ｺﾞｼｯｸUB" panose="020B0900000000000000" pitchFamily="50" charset="-128"/>
                <a:ea typeface="HGP創英角ｺﾞｼｯｸUB" panose="020B0900000000000000" pitchFamily="50" charset="-128"/>
              </a:rPr>
              <a:t>　　　　　　「弾丸型」巨大飛沫への対策</a:t>
            </a:r>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69811576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0D8058F-EC60-4D63-B334-388F3C91E947}"/>
              </a:ext>
            </a:extLst>
          </p:cNvPr>
          <p:cNvPicPr>
            <a:picLocks noChangeAspect="1"/>
          </p:cNvPicPr>
          <p:nvPr/>
        </p:nvPicPr>
        <p:blipFill>
          <a:blip r:embed="rId2"/>
          <a:stretch>
            <a:fillRect/>
          </a:stretch>
        </p:blipFill>
        <p:spPr>
          <a:xfrm>
            <a:off x="957438" y="1007709"/>
            <a:ext cx="7772379" cy="5850291"/>
          </a:xfrm>
          <a:prstGeom prst="rect">
            <a:avLst/>
          </a:prstGeom>
        </p:spPr>
      </p:pic>
      <p:sp>
        <p:nvSpPr>
          <p:cNvPr id="4" name="テキスト ボックス 3">
            <a:extLst>
              <a:ext uri="{FF2B5EF4-FFF2-40B4-BE49-F238E27FC236}">
                <a16:creationId xmlns:a16="http://schemas.microsoft.com/office/drawing/2014/main" id="{F45715CF-B693-4179-BF4C-5BD03BB8AFDC}"/>
              </a:ext>
            </a:extLst>
          </p:cNvPr>
          <p:cNvSpPr txBox="1"/>
          <p:nvPr/>
        </p:nvSpPr>
        <p:spPr>
          <a:xfrm>
            <a:off x="349955" y="242711"/>
            <a:ext cx="8366393" cy="646331"/>
          </a:xfrm>
          <a:prstGeom prst="rect">
            <a:avLst/>
          </a:prstGeom>
          <a:noFill/>
        </p:spPr>
        <p:txBody>
          <a:bodyPr wrap="none" rtlCol="0">
            <a:spAutoFit/>
          </a:bodyPr>
          <a:lstStyle/>
          <a:p>
            <a:r>
              <a:rPr kumimoji="1" lang="ja-JP" altLang="en-US" sz="3600" dirty="0">
                <a:latin typeface="HGP創英角ｺﾞｼｯｸUB" panose="020B0900000000000000" pitchFamily="50" charset="-128"/>
                <a:ea typeface="HGP創英角ｺﾞｼｯｸUB" panose="020B0900000000000000" pitchFamily="50" charset="-128"/>
              </a:rPr>
              <a:t>間違った概念は麻薬の様にどこにでも氾濫</a:t>
            </a:r>
          </a:p>
        </p:txBody>
      </p:sp>
    </p:spTree>
    <p:extLst>
      <p:ext uri="{BB962C8B-B14F-4D97-AF65-F5344CB8AC3E}">
        <p14:creationId xmlns:p14="http://schemas.microsoft.com/office/powerpoint/2010/main" val="73208585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6B773F-AE2B-480C-963D-E7A694A44A36}"/>
              </a:ext>
            </a:extLst>
          </p:cNvPr>
          <p:cNvSpPr>
            <a:spLocks noGrp="1"/>
          </p:cNvSpPr>
          <p:nvPr>
            <p:ph type="title"/>
          </p:nvPr>
        </p:nvSpPr>
        <p:spPr>
          <a:xfrm>
            <a:off x="1426633" y="2766218"/>
            <a:ext cx="7886700" cy="1325563"/>
          </a:xfrm>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感染パターンのいろいろ</a:t>
            </a:r>
          </a:p>
        </p:txBody>
      </p:sp>
    </p:spTree>
    <p:extLst>
      <p:ext uri="{BB962C8B-B14F-4D97-AF65-F5344CB8AC3E}">
        <p14:creationId xmlns:p14="http://schemas.microsoft.com/office/powerpoint/2010/main" val="235995325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68926F3-825C-4700-BCDE-1C85F5F9B12D}"/>
              </a:ext>
            </a:extLst>
          </p:cNvPr>
          <p:cNvPicPr>
            <a:picLocks noChangeAspect="1"/>
          </p:cNvPicPr>
          <p:nvPr/>
        </p:nvPicPr>
        <p:blipFill>
          <a:blip r:embed="rId2"/>
          <a:stretch>
            <a:fillRect/>
          </a:stretch>
        </p:blipFill>
        <p:spPr>
          <a:xfrm>
            <a:off x="270933" y="154651"/>
            <a:ext cx="8698078" cy="6548698"/>
          </a:xfrm>
          <a:prstGeom prst="rect">
            <a:avLst/>
          </a:prstGeom>
        </p:spPr>
      </p:pic>
      <p:sp>
        <p:nvSpPr>
          <p:cNvPr id="7" name="正方形/長方形 6">
            <a:extLst>
              <a:ext uri="{FF2B5EF4-FFF2-40B4-BE49-F238E27FC236}">
                <a16:creationId xmlns:a16="http://schemas.microsoft.com/office/drawing/2014/main" id="{6CF3832B-A815-43A6-98B2-5C62DC80DDBD}"/>
              </a:ext>
            </a:extLst>
          </p:cNvPr>
          <p:cNvSpPr/>
          <p:nvPr/>
        </p:nvSpPr>
        <p:spPr>
          <a:xfrm>
            <a:off x="4988689" y="2593587"/>
            <a:ext cx="3222477" cy="4852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A0BE30B-D8C0-4080-B4C9-7EA3E5CB44BA}"/>
              </a:ext>
            </a:extLst>
          </p:cNvPr>
          <p:cNvSpPr txBox="1"/>
          <p:nvPr/>
        </p:nvSpPr>
        <p:spPr>
          <a:xfrm>
            <a:off x="8305049" y="2593587"/>
            <a:ext cx="570078" cy="830997"/>
          </a:xfrm>
          <a:prstGeom prst="rect">
            <a:avLst/>
          </a:prstGeom>
          <a:solidFill>
            <a:srgbClr val="FF0000"/>
          </a:solidFill>
        </p:spPr>
        <p:txBody>
          <a:bodyPr wrap="square" rtlCol="0">
            <a:spAutoFit/>
          </a:bodyPr>
          <a:lstStyle/>
          <a:p>
            <a:r>
              <a:rPr kumimoji="1" lang="ja-JP" altLang="en-US" sz="4800" dirty="0"/>
              <a:t>❓</a:t>
            </a:r>
          </a:p>
        </p:txBody>
      </p:sp>
    </p:spTree>
    <p:extLst>
      <p:ext uri="{BB962C8B-B14F-4D97-AF65-F5344CB8AC3E}">
        <p14:creationId xmlns:p14="http://schemas.microsoft.com/office/powerpoint/2010/main" val="4219499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76E79FE8-F622-4DDB-874B-3646E428E683}"/>
              </a:ext>
            </a:extLst>
          </p:cNvPr>
          <p:cNvSpPr txBox="1">
            <a:spLocks/>
          </p:cNvSpPr>
          <p:nvPr/>
        </p:nvSpPr>
        <p:spPr>
          <a:xfrm>
            <a:off x="1076325" y="8198"/>
            <a:ext cx="8290063" cy="10793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n-ea"/>
                <a:ea typeface="+mn-ea"/>
              </a:rPr>
              <a:t>厚生労働省が作った手引書の中では一番？</a:t>
            </a:r>
          </a:p>
        </p:txBody>
      </p:sp>
      <p:sp>
        <p:nvSpPr>
          <p:cNvPr id="7" name="テキスト ボックス 6">
            <a:extLst>
              <a:ext uri="{FF2B5EF4-FFF2-40B4-BE49-F238E27FC236}">
                <a16:creationId xmlns:a16="http://schemas.microsoft.com/office/drawing/2014/main" id="{3F22DBE8-9B04-4B70-A2E0-CAC0FB9A1A19}"/>
              </a:ext>
            </a:extLst>
          </p:cNvPr>
          <p:cNvSpPr txBox="1"/>
          <p:nvPr/>
        </p:nvSpPr>
        <p:spPr>
          <a:xfrm>
            <a:off x="2043599" y="6120339"/>
            <a:ext cx="5724644" cy="369332"/>
          </a:xfrm>
          <a:prstGeom prst="rect">
            <a:avLst/>
          </a:prstGeom>
          <a:solidFill>
            <a:schemeClr val="accent4">
              <a:lumMod val="40000"/>
              <a:lumOff val="60000"/>
            </a:schemeClr>
          </a:solidFill>
          <a:ln>
            <a:solidFill>
              <a:schemeClr val="tx1"/>
            </a:solidFill>
          </a:ln>
        </p:spPr>
        <p:txBody>
          <a:bodyPr wrap="none" rtlCol="0">
            <a:spAutoFit/>
          </a:bodyPr>
          <a:lstStyle/>
          <a:p>
            <a:r>
              <a:rPr kumimoji="1" lang="ja-JP" altLang="en-US" dirty="0"/>
              <a:t>病原微生物というくくりで危害要因分析・管理手段？</a:t>
            </a:r>
          </a:p>
        </p:txBody>
      </p:sp>
      <p:pic>
        <p:nvPicPr>
          <p:cNvPr id="8" name="図 7">
            <a:extLst>
              <a:ext uri="{FF2B5EF4-FFF2-40B4-BE49-F238E27FC236}">
                <a16:creationId xmlns:a16="http://schemas.microsoft.com/office/drawing/2014/main" id="{9D368B2A-DC30-4431-8D58-84E5C3AB74E6}"/>
              </a:ext>
            </a:extLst>
          </p:cNvPr>
          <p:cNvPicPr>
            <a:picLocks noChangeAspect="1"/>
          </p:cNvPicPr>
          <p:nvPr/>
        </p:nvPicPr>
        <p:blipFill>
          <a:blip r:embed="rId2"/>
          <a:stretch>
            <a:fillRect/>
          </a:stretch>
        </p:blipFill>
        <p:spPr>
          <a:xfrm>
            <a:off x="2626695" y="844073"/>
            <a:ext cx="3890610" cy="5268897"/>
          </a:xfrm>
          <a:prstGeom prst="rect">
            <a:avLst/>
          </a:prstGeom>
        </p:spPr>
      </p:pic>
      <p:sp>
        <p:nvSpPr>
          <p:cNvPr id="9" name="正方形/長方形 8">
            <a:extLst>
              <a:ext uri="{FF2B5EF4-FFF2-40B4-BE49-F238E27FC236}">
                <a16:creationId xmlns:a16="http://schemas.microsoft.com/office/drawing/2014/main" id="{ECA84AE5-F844-47D3-A528-3483FEE5FF3A}"/>
              </a:ext>
            </a:extLst>
          </p:cNvPr>
          <p:cNvSpPr/>
          <p:nvPr/>
        </p:nvSpPr>
        <p:spPr>
          <a:xfrm>
            <a:off x="4034727" y="2305639"/>
            <a:ext cx="523461" cy="3618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47F9C54-F4D0-4FAB-8CB6-1EEFD7E181EA}"/>
              </a:ext>
            </a:extLst>
          </p:cNvPr>
          <p:cNvSpPr/>
          <p:nvPr/>
        </p:nvSpPr>
        <p:spPr>
          <a:xfrm>
            <a:off x="4034726" y="4397119"/>
            <a:ext cx="523461" cy="5194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C674BE3-4304-4049-936B-680FE0AAE367}"/>
              </a:ext>
            </a:extLst>
          </p:cNvPr>
          <p:cNvSpPr/>
          <p:nvPr/>
        </p:nvSpPr>
        <p:spPr>
          <a:xfrm>
            <a:off x="2075342" y="6106722"/>
            <a:ext cx="1221417" cy="4398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67D90D63-F57D-4642-AE67-9B40D0EDFB49}"/>
              </a:ext>
            </a:extLst>
          </p:cNvPr>
          <p:cNvSpPr>
            <a:spLocks noGrp="1"/>
          </p:cNvSpPr>
          <p:nvPr>
            <p:ph type="sldNum" sz="quarter" idx="12"/>
          </p:nvPr>
        </p:nvSpPr>
        <p:spPr/>
        <p:txBody>
          <a:bodyPr/>
          <a:lstStyle/>
          <a:p>
            <a:fld id="{EDEB1CE3-1C5F-41CD-BB8F-3FC54467DBCF}" type="slidenum">
              <a:rPr kumimoji="1" lang="ja-JP" altLang="en-US" smtClean="0"/>
              <a:t>18</a:t>
            </a:fld>
            <a:endParaRPr kumimoji="1" lang="ja-JP" altLang="en-US"/>
          </a:p>
        </p:txBody>
      </p:sp>
    </p:spTree>
    <p:extLst>
      <p:ext uri="{BB962C8B-B14F-4D97-AF65-F5344CB8AC3E}">
        <p14:creationId xmlns:p14="http://schemas.microsoft.com/office/powerpoint/2010/main" val="109734264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161CBCE-1BCA-42FB-AF14-7CADC4C643A6}"/>
              </a:ext>
            </a:extLst>
          </p:cNvPr>
          <p:cNvPicPr>
            <a:picLocks noChangeAspect="1"/>
          </p:cNvPicPr>
          <p:nvPr/>
        </p:nvPicPr>
        <p:blipFill>
          <a:blip r:embed="rId2"/>
          <a:stretch>
            <a:fillRect/>
          </a:stretch>
        </p:blipFill>
        <p:spPr>
          <a:xfrm>
            <a:off x="333057" y="161316"/>
            <a:ext cx="8861778" cy="6696684"/>
          </a:xfrm>
          <a:prstGeom prst="rect">
            <a:avLst/>
          </a:prstGeom>
        </p:spPr>
      </p:pic>
      <p:sp>
        <p:nvSpPr>
          <p:cNvPr id="5" name="正方形/長方形 4">
            <a:extLst>
              <a:ext uri="{FF2B5EF4-FFF2-40B4-BE49-F238E27FC236}">
                <a16:creationId xmlns:a16="http://schemas.microsoft.com/office/drawing/2014/main" id="{21804038-DB48-49B8-9EBA-B118C822BC75}"/>
              </a:ext>
            </a:extLst>
          </p:cNvPr>
          <p:cNvSpPr/>
          <p:nvPr/>
        </p:nvSpPr>
        <p:spPr>
          <a:xfrm>
            <a:off x="3472404" y="2257922"/>
            <a:ext cx="3346797" cy="53157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0BAF81A2-3DCE-4D03-BEEE-DABDD3D59F93}"/>
              </a:ext>
            </a:extLst>
          </p:cNvPr>
          <p:cNvSpPr/>
          <p:nvPr/>
        </p:nvSpPr>
        <p:spPr>
          <a:xfrm>
            <a:off x="1518212" y="4620316"/>
            <a:ext cx="6491469" cy="13406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60046DE-0ECE-4E94-A5C7-13EE3939E911}"/>
              </a:ext>
            </a:extLst>
          </p:cNvPr>
          <p:cNvSpPr txBox="1"/>
          <p:nvPr/>
        </p:nvSpPr>
        <p:spPr>
          <a:xfrm>
            <a:off x="4763946" y="1426925"/>
            <a:ext cx="570078" cy="830997"/>
          </a:xfrm>
          <a:prstGeom prst="rect">
            <a:avLst/>
          </a:prstGeom>
          <a:solidFill>
            <a:srgbClr val="FF0000"/>
          </a:solidFill>
        </p:spPr>
        <p:txBody>
          <a:bodyPr wrap="square" rtlCol="0">
            <a:spAutoFit/>
          </a:bodyPr>
          <a:lstStyle/>
          <a:p>
            <a:r>
              <a:rPr kumimoji="1" lang="ja-JP" altLang="en-US" sz="4800" dirty="0"/>
              <a:t>❓</a:t>
            </a:r>
          </a:p>
        </p:txBody>
      </p:sp>
    </p:spTree>
    <p:extLst>
      <p:ext uri="{BB962C8B-B14F-4D97-AF65-F5344CB8AC3E}">
        <p14:creationId xmlns:p14="http://schemas.microsoft.com/office/powerpoint/2010/main" val="49503216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7903BBB-187F-4932-BD14-DF6F54FE3FE2}"/>
              </a:ext>
            </a:extLst>
          </p:cNvPr>
          <p:cNvPicPr>
            <a:picLocks noChangeAspect="1"/>
          </p:cNvPicPr>
          <p:nvPr/>
        </p:nvPicPr>
        <p:blipFill>
          <a:blip r:embed="rId2"/>
          <a:stretch>
            <a:fillRect/>
          </a:stretch>
        </p:blipFill>
        <p:spPr>
          <a:xfrm>
            <a:off x="286166" y="259643"/>
            <a:ext cx="8857834" cy="6550331"/>
          </a:xfrm>
          <a:prstGeom prst="rect">
            <a:avLst/>
          </a:prstGeom>
        </p:spPr>
      </p:pic>
      <p:sp>
        <p:nvSpPr>
          <p:cNvPr id="4" name="正方形/長方形 3">
            <a:extLst>
              <a:ext uri="{FF2B5EF4-FFF2-40B4-BE49-F238E27FC236}">
                <a16:creationId xmlns:a16="http://schemas.microsoft.com/office/drawing/2014/main" id="{34CF08DF-4512-4DEA-B6A2-31C05BB33AD5}"/>
              </a:ext>
            </a:extLst>
          </p:cNvPr>
          <p:cNvSpPr/>
          <p:nvPr/>
        </p:nvSpPr>
        <p:spPr>
          <a:xfrm>
            <a:off x="1603022" y="5452533"/>
            <a:ext cx="5068711" cy="5192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341533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6B773F-AE2B-480C-963D-E7A694A44A36}"/>
              </a:ext>
            </a:extLst>
          </p:cNvPr>
          <p:cNvSpPr>
            <a:spLocks noGrp="1"/>
          </p:cNvSpPr>
          <p:nvPr>
            <p:ph type="title"/>
          </p:nvPr>
        </p:nvSpPr>
        <p:spPr>
          <a:xfrm>
            <a:off x="1054100" y="2766218"/>
            <a:ext cx="7886700" cy="1325563"/>
          </a:xfrm>
        </p:spPr>
        <p:txBody>
          <a:bodyPr/>
          <a:lstStyle/>
          <a:p>
            <a:r>
              <a:rPr lang="ja-JP" altLang="en-US" dirty="0">
                <a:latin typeface="HGP創英角ｺﾞｼｯｸUB" panose="020B0900000000000000" pitchFamily="50" charset="-128"/>
                <a:ea typeface="HGP創英角ｺﾞｼｯｸUB" panose="020B0900000000000000" pitchFamily="50" charset="-128"/>
              </a:rPr>
              <a:t>接触感染への誤解は大きい</a:t>
            </a:r>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72965718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DA85537-43BF-449A-85B0-64AEC6F7588A}"/>
              </a:ext>
            </a:extLst>
          </p:cNvPr>
          <p:cNvPicPr>
            <a:picLocks noChangeAspect="1"/>
          </p:cNvPicPr>
          <p:nvPr/>
        </p:nvPicPr>
        <p:blipFill>
          <a:blip r:embed="rId2"/>
          <a:stretch>
            <a:fillRect/>
          </a:stretch>
        </p:blipFill>
        <p:spPr>
          <a:xfrm>
            <a:off x="427923" y="953912"/>
            <a:ext cx="8716077" cy="1224844"/>
          </a:xfrm>
          <a:prstGeom prst="rect">
            <a:avLst/>
          </a:prstGeom>
        </p:spPr>
      </p:pic>
      <p:pic>
        <p:nvPicPr>
          <p:cNvPr id="5" name="図 4">
            <a:extLst>
              <a:ext uri="{FF2B5EF4-FFF2-40B4-BE49-F238E27FC236}">
                <a16:creationId xmlns:a16="http://schemas.microsoft.com/office/drawing/2014/main" id="{B9C34C2C-9AB0-4F4D-9DD2-679CC508465E}"/>
              </a:ext>
            </a:extLst>
          </p:cNvPr>
          <p:cNvPicPr>
            <a:picLocks noChangeAspect="1"/>
          </p:cNvPicPr>
          <p:nvPr/>
        </p:nvPicPr>
        <p:blipFill>
          <a:blip r:embed="rId3"/>
          <a:stretch>
            <a:fillRect/>
          </a:stretch>
        </p:blipFill>
        <p:spPr>
          <a:xfrm>
            <a:off x="585787" y="2703688"/>
            <a:ext cx="7972425" cy="3200400"/>
          </a:xfrm>
          <a:prstGeom prst="rect">
            <a:avLst/>
          </a:prstGeom>
        </p:spPr>
      </p:pic>
    </p:spTree>
    <p:extLst>
      <p:ext uri="{BB962C8B-B14F-4D97-AF65-F5344CB8AC3E}">
        <p14:creationId xmlns:p14="http://schemas.microsoft.com/office/powerpoint/2010/main" val="295241917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C2E1651-6796-4543-897F-20B7F2053005}"/>
              </a:ext>
            </a:extLst>
          </p:cNvPr>
          <p:cNvPicPr>
            <a:picLocks noChangeAspect="1"/>
          </p:cNvPicPr>
          <p:nvPr/>
        </p:nvPicPr>
        <p:blipFill>
          <a:blip r:embed="rId2"/>
          <a:stretch>
            <a:fillRect/>
          </a:stretch>
        </p:blipFill>
        <p:spPr>
          <a:xfrm>
            <a:off x="237066" y="225249"/>
            <a:ext cx="8906933" cy="2076568"/>
          </a:xfrm>
          <a:prstGeom prst="rect">
            <a:avLst/>
          </a:prstGeom>
        </p:spPr>
      </p:pic>
      <p:pic>
        <p:nvPicPr>
          <p:cNvPr id="5" name="図 4">
            <a:extLst>
              <a:ext uri="{FF2B5EF4-FFF2-40B4-BE49-F238E27FC236}">
                <a16:creationId xmlns:a16="http://schemas.microsoft.com/office/drawing/2014/main" id="{26973EF8-1D8A-4408-AB36-DC25C1FCD132}"/>
              </a:ext>
            </a:extLst>
          </p:cNvPr>
          <p:cNvPicPr>
            <a:picLocks noChangeAspect="1"/>
          </p:cNvPicPr>
          <p:nvPr/>
        </p:nvPicPr>
        <p:blipFill>
          <a:blip r:embed="rId3"/>
          <a:stretch>
            <a:fillRect/>
          </a:stretch>
        </p:blipFill>
        <p:spPr>
          <a:xfrm>
            <a:off x="289983" y="2279826"/>
            <a:ext cx="8801100" cy="4352925"/>
          </a:xfrm>
          <a:prstGeom prst="rect">
            <a:avLst/>
          </a:prstGeom>
        </p:spPr>
      </p:pic>
    </p:spTree>
    <p:extLst>
      <p:ext uri="{BB962C8B-B14F-4D97-AF65-F5344CB8AC3E}">
        <p14:creationId xmlns:p14="http://schemas.microsoft.com/office/powerpoint/2010/main" val="18740905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FCFA4E-9A5B-4995-8A52-590C553ABDB3}"/>
              </a:ext>
            </a:extLst>
          </p:cNvPr>
          <p:cNvSpPr>
            <a:spLocks noGrp="1"/>
          </p:cNvSpPr>
          <p:nvPr>
            <p:ph type="title"/>
          </p:nvPr>
        </p:nvSpPr>
        <p:spPr>
          <a:xfrm>
            <a:off x="509381" y="2485473"/>
            <a:ext cx="7886700" cy="1325563"/>
          </a:xfrm>
        </p:spPr>
        <p:txBody>
          <a:bodyPr>
            <a:normAutofit fontScale="90000"/>
          </a:bodyPr>
          <a:lstStyle/>
          <a:p>
            <a:pPr algn="ctr"/>
            <a:r>
              <a:rPr kumimoji="1" lang="ja-JP" altLang="en-US" dirty="0">
                <a:latin typeface="HGP創英角ｺﾞｼｯｸUB" panose="020B0900000000000000" pitchFamily="50" charset="-128"/>
                <a:ea typeface="HGP創英角ｺﾞｼｯｸUB" panose="020B0900000000000000" pitchFamily="50" charset="-128"/>
              </a:rPr>
              <a:t>いつの間にか　本来の「接触」が変化し「近接」へ</a:t>
            </a:r>
            <a:r>
              <a:rPr lang="ja-JP" altLang="en-US" dirty="0">
                <a:latin typeface="HGP創英角ｺﾞｼｯｸUB" panose="020B0900000000000000" pitchFamily="50" charset="-128"/>
                <a:ea typeface="HGP創英角ｺﾞｼｯｸUB" panose="020B0900000000000000" pitchFamily="50" charset="-128"/>
              </a:rPr>
              <a:t>と</a:t>
            </a:r>
            <a:r>
              <a:rPr kumimoji="1" lang="ja-JP" altLang="en-US" dirty="0">
                <a:latin typeface="HGP創英角ｺﾞｼｯｸUB" panose="020B0900000000000000" pitchFamily="50" charset="-128"/>
                <a:ea typeface="HGP創英角ｺﾞｼｯｸUB" panose="020B0900000000000000" pitchFamily="50" charset="-128"/>
              </a:rPr>
              <a:t>誤解されてしまった　</a:t>
            </a:r>
          </a:p>
        </p:txBody>
      </p:sp>
    </p:spTree>
    <p:extLst>
      <p:ext uri="{BB962C8B-B14F-4D97-AF65-F5344CB8AC3E}">
        <p14:creationId xmlns:p14="http://schemas.microsoft.com/office/powerpoint/2010/main" val="404075918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38E864C-7732-490B-9A1A-2807BB6F6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223" y="500448"/>
            <a:ext cx="8825554" cy="5857103"/>
          </a:xfrm>
          <a:prstGeom prst="rect">
            <a:avLst/>
          </a:prstGeom>
        </p:spPr>
      </p:pic>
      <p:grpSp>
        <p:nvGrpSpPr>
          <p:cNvPr id="12" name="グループ化 11">
            <a:extLst>
              <a:ext uri="{FF2B5EF4-FFF2-40B4-BE49-F238E27FC236}">
                <a16:creationId xmlns:a16="http://schemas.microsoft.com/office/drawing/2014/main" id="{ECC9DB33-1187-48DF-A0B1-6E75CB864553}"/>
              </a:ext>
            </a:extLst>
          </p:cNvPr>
          <p:cNvGrpSpPr/>
          <p:nvPr/>
        </p:nvGrpSpPr>
        <p:grpSpPr>
          <a:xfrm>
            <a:off x="802862" y="804782"/>
            <a:ext cx="3341859" cy="3924729"/>
            <a:chOff x="802862" y="804782"/>
            <a:chExt cx="3341859" cy="3924729"/>
          </a:xfrm>
        </p:grpSpPr>
        <p:sp>
          <p:nvSpPr>
            <p:cNvPr id="4" name="フリーフォーム: 図形 3">
              <a:extLst>
                <a:ext uri="{FF2B5EF4-FFF2-40B4-BE49-F238E27FC236}">
                  <a16:creationId xmlns:a16="http://schemas.microsoft.com/office/drawing/2014/main" id="{96087991-D1DD-4A1B-AA5A-2DAFCBA2C0A4}"/>
                </a:ext>
              </a:extLst>
            </p:cNvPr>
            <p:cNvSpPr/>
            <p:nvPr/>
          </p:nvSpPr>
          <p:spPr>
            <a:xfrm>
              <a:off x="802862" y="1791730"/>
              <a:ext cx="655235" cy="1087394"/>
            </a:xfrm>
            <a:custGeom>
              <a:avLst/>
              <a:gdLst>
                <a:gd name="connsiteX0" fmla="*/ 49754 w 655235"/>
                <a:gd name="connsiteY0" fmla="*/ 210065 h 1087394"/>
                <a:gd name="connsiteX1" fmla="*/ 111538 w 655235"/>
                <a:gd name="connsiteY1" fmla="*/ 12356 h 1087394"/>
                <a:gd name="connsiteX2" fmla="*/ 148608 w 655235"/>
                <a:gd name="connsiteY2" fmla="*/ 0 h 1087394"/>
                <a:gd name="connsiteX3" fmla="*/ 371030 w 655235"/>
                <a:gd name="connsiteY3" fmla="*/ 37070 h 1087394"/>
                <a:gd name="connsiteX4" fmla="*/ 408100 w 655235"/>
                <a:gd name="connsiteY4" fmla="*/ 61784 h 1087394"/>
                <a:gd name="connsiteX5" fmla="*/ 457527 w 655235"/>
                <a:gd name="connsiteY5" fmla="*/ 123567 h 1087394"/>
                <a:gd name="connsiteX6" fmla="*/ 469884 w 655235"/>
                <a:gd name="connsiteY6" fmla="*/ 160638 h 1087394"/>
                <a:gd name="connsiteX7" fmla="*/ 506954 w 655235"/>
                <a:gd name="connsiteY7" fmla="*/ 197708 h 1087394"/>
                <a:gd name="connsiteX8" fmla="*/ 531668 w 655235"/>
                <a:gd name="connsiteY8" fmla="*/ 247135 h 1087394"/>
                <a:gd name="connsiteX9" fmla="*/ 544024 w 655235"/>
                <a:gd name="connsiteY9" fmla="*/ 308919 h 1087394"/>
                <a:gd name="connsiteX10" fmla="*/ 568738 w 655235"/>
                <a:gd name="connsiteY10" fmla="*/ 383059 h 1087394"/>
                <a:gd name="connsiteX11" fmla="*/ 581095 w 655235"/>
                <a:gd name="connsiteY11" fmla="*/ 420129 h 1087394"/>
                <a:gd name="connsiteX12" fmla="*/ 605808 w 655235"/>
                <a:gd name="connsiteY12" fmla="*/ 531340 h 1087394"/>
                <a:gd name="connsiteX13" fmla="*/ 618165 w 655235"/>
                <a:gd name="connsiteY13" fmla="*/ 704335 h 1087394"/>
                <a:gd name="connsiteX14" fmla="*/ 642879 w 655235"/>
                <a:gd name="connsiteY14" fmla="*/ 803189 h 1087394"/>
                <a:gd name="connsiteX15" fmla="*/ 655235 w 655235"/>
                <a:gd name="connsiteY15" fmla="*/ 877329 h 1087394"/>
                <a:gd name="connsiteX16" fmla="*/ 642879 w 655235"/>
                <a:gd name="connsiteY16" fmla="*/ 1013254 h 1087394"/>
                <a:gd name="connsiteX17" fmla="*/ 630522 w 655235"/>
                <a:gd name="connsiteY17" fmla="*/ 1050324 h 1087394"/>
                <a:gd name="connsiteX18" fmla="*/ 593452 w 655235"/>
                <a:gd name="connsiteY18" fmla="*/ 1075038 h 1087394"/>
                <a:gd name="connsiteX19" fmla="*/ 544024 w 655235"/>
                <a:gd name="connsiteY19" fmla="*/ 1087394 h 1087394"/>
                <a:gd name="connsiteX20" fmla="*/ 432814 w 655235"/>
                <a:gd name="connsiteY20" fmla="*/ 1075038 h 1087394"/>
                <a:gd name="connsiteX21" fmla="*/ 395743 w 655235"/>
                <a:gd name="connsiteY21" fmla="*/ 1062681 h 1087394"/>
                <a:gd name="connsiteX22" fmla="*/ 346316 w 655235"/>
                <a:gd name="connsiteY22" fmla="*/ 1037967 h 1087394"/>
                <a:gd name="connsiteX23" fmla="*/ 259819 w 655235"/>
                <a:gd name="connsiteY23" fmla="*/ 976184 h 1087394"/>
                <a:gd name="connsiteX24" fmla="*/ 222749 w 655235"/>
                <a:gd name="connsiteY24" fmla="*/ 951470 h 1087394"/>
                <a:gd name="connsiteX25" fmla="*/ 173322 w 655235"/>
                <a:gd name="connsiteY25" fmla="*/ 864973 h 1087394"/>
                <a:gd name="connsiteX26" fmla="*/ 160965 w 655235"/>
                <a:gd name="connsiteY26" fmla="*/ 790832 h 1087394"/>
                <a:gd name="connsiteX27" fmla="*/ 148608 w 655235"/>
                <a:gd name="connsiteY27" fmla="*/ 741405 h 1087394"/>
                <a:gd name="connsiteX28" fmla="*/ 136252 w 655235"/>
                <a:gd name="connsiteY28" fmla="*/ 630194 h 1087394"/>
                <a:gd name="connsiteX29" fmla="*/ 111538 w 655235"/>
                <a:gd name="connsiteY29" fmla="*/ 556054 h 1087394"/>
                <a:gd name="connsiteX30" fmla="*/ 74468 w 655235"/>
                <a:gd name="connsiteY30" fmla="*/ 444843 h 1087394"/>
                <a:gd name="connsiteX31" fmla="*/ 49754 w 655235"/>
                <a:gd name="connsiteY31" fmla="*/ 358346 h 1087394"/>
                <a:gd name="connsiteX32" fmla="*/ 12684 w 655235"/>
                <a:gd name="connsiteY32" fmla="*/ 321275 h 1087394"/>
                <a:gd name="connsiteX33" fmla="*/ 327 w 655235"/>
                <a:gd name="connsiteY33" fmla="*/ 160638 h 108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5235" h="1087394">
                  <a:moveTo>
                    <a:pt x="49754" y="210065"/>
                  </a:moveTo>
                  <a:cubicBezTo>
                    <a:pt x="67965" y="82594"/>
                    <a:pt x="28195" y="54028"/>
                    <a:pt x="111538" y="12356"/>
                  </a:cubicBezTo>
                  <a:cubicBezTo>
                    <a:pt x="123188" y="6531"/>
                    <a:pt x="136251" y="4119"/>
                    <a:pt x="148608" y="0"/>
                  </a:cubicBezTo>
                  <a:cubicBezTo>
                    <a:pt x="190995" y="3532"/>
                    <a:pt x="319090" y="2442"/>
                    <a:pt x="371030" y="37070"/>
                  </a:cubicBezTo>
                  <a:lnTo>
                    <a:pt x="408100" y="61784"/>
                  </a:lnTo>
                  <a:cubicBezTo>
                    <a:pt x="439160" y="154963"/>
                    <a:pt x="393649" y="43719"/>
                    <a:pt x="457527" y="123567"/>
                  </a:cubicBezTo>
                  <a:cubicBezTo>
                    <a:pt x="465664" y="133738"/>
                    <a:pt x="462659" y="149800"/>
                    <a:pt x="469884" y="160638"/>
                  </a:cubicBezTo>
                  <a:cubicBezTo>
                    <a:pt x="479577" y="175178"/>
                    <a:pt x="496797" y="183488"/>
                    <a:pt x="506954" y="197708"/>
                  </a:cubicBezTo>
                  <a:cubicBezTo>
                    <a:pt x="517661" y="212697"/>
                    <a:pt x="523430" y="230659"/>
                    <a:pt x="531668" y="247135"/>
                  </a:cubicBezTo>
                  <a:cubicBezTo>
                    <a:pt x="535787" y="267730"/>
                    <a:pt x="538498" y="288657"/>
                    <a:pt x="544024" y="308919"/>
                  </a:cubicBezTo>
                  <a:cubicBezTo>
                    <a:pt x="550878" y="334051"/>
                    <a:pt x="560500" y="358346"/>
                    <a:pt x="568738" y="383059"/>
                  </a:cubicBezTo>
                  <a:cubicBezTo>
                    <a:pt x="572857" y="395416"/>
                    <a:pt x="578541" y="407357"/>
                    <a:pt x="581095" y="420129"/>
                  </a:cubicBezTo>
                  <a:cubicBezTo>
                    <a:pt x="596783" y="498566"/>
                    <a:pt x="588358" y="461537"/>
                    <a:pt x="605808" y="531340"/>
                  </a:cubicBezTo>
                  <a:cubicBezTo>
                    <a:pt x="609927" y="589005"/>
                    <a:pt x="610354" y="647053"/>
                    <a:pt x="618165" y="704335"/>
                  </a:cubicBezTo>
                  <a:cubicBezTo>
                    <a:pt x="622754" y="737989"/>
                    <a:pt x="637295" y="769686"/>
                    <a:pt x="642879" y="803189"/>
                  </a:cubicBezTo>
                  <a:lnTo>
                    <a:pt x="655235" y="877329"/>
                  </a:lnTo>
                  <a:cubicBezTo>
                    <a:pt x="651116" y="922637"/>
                    <a:pt x="649313" y="968216"/>
                    <a:pt x="642879" y="1013254"/>
                  </a:cubicBezTo>
                  <a:cubicBezTo>
                    <a:pt x="641037" y="1026148"/>
                    <a:pt x="638659" y="1040153"/>
                    <a:pt x="630522" y="1050324"/>
                  </a:cubicBezTo>
                  <a:cubicBezTo>
                    <a:pt x="621245" y="1061921"/>
                    <a:pt x="607102" y="1069188"/>
                    <a:pt x="593452" y="1075038"/>
                  </a:cubicBezTo>
                  <a:cubicBezTo>
                    <a:pt x="577842" y="1081728"/>
                    <a:pt x="560500" y="1083275"/>
                    <a:pt x="544024" y="1087394"/>
                  </a:cubicBezTo>
                  <a:cubicBezTo>
                    <a:pt x="506954" y="1083275"/>
                    <a:pt x="469605" y="1081170"/>
                    <a:pt x="432814" y="1075038"/>
                  </a:cubicBezTo>
                  <a:cubicBezTo>
                    <a:pt x="419966" y="1072897"/>
                    <a:pt x="407715" y="1067812"/>
                    <a:pt x="395743" y="1062681"/>
                  </a:cubicBezTo>
                  <a:cubicBezTo>
                    <a:pt x="378812" y="1055425"/>
                    <a:pt x="362309" y="1047106"/>
                    <a:pt x="346316" y="1037967"/>
                  </a:cubicBezTo>
                  <a:cubicBezTo>
                    <a:pt x="317194" y="1021326"/>
                    <a:pt x="286342" y="995129"/>
                    <a:pt x="259819" y="976184"/>
                  </a:cubicBezTo>
                  <a:cubicBezTo>
                    <a:pt x="247734" y="967552"/>
                    <a:pt x="235106" y="959708"/>
                    <a:pt x="222749" y="951470"/>
                  </a:cubicBezTo>
                  <a:cubicBezTo>
                    <a:pt x="206201" y="926649"/>
                    <a:pt x="181874" y="893481"/>
                    <a:pt x="173322" y="864973"/>
                  </a:cubicBezTo>
                  <a:cubicBezTo>
                    <a:pt x="166123" y="840975"/>
                    <a:pt x="165879" y="815400"/>
                    <a:pt x="160965" y="790832"/>
                  </a:cubicBezTo>
                  <a:cubicBezTo>
                    <a:pt x="157634" y="774179"/>
                    <a:pt x="152727" y="757881"/>
                    <a:pt x="148608" y="741405"/>
                  </a:cubicBezTo>
                  <a:cubicBezTo>
                    <a:pt x="144489" y="704335"/>
                    <a:pt x="143567" y="666768"/>
                    <a:pt x="136252" y="630194"/>
                  </a:cubicBezTo>
                  <a:cubicBezTo>
                    <a:pt x="131143" y="604650"/>
                    <a:pt x="117856" y="581326"/>
                    <a:pt x="111538" y="556054"/>
                  </a:cubicBezTo>
                  <a:cubicBezTo>
                    <a:pt x="81926" y="437607"/>
                    <a:pt x="120999" y="584437"/>
                    <a:pt x="74468" y="444843"/>
                  </a:cubicBezTo>
                  <a:cubicBezTo>
                    <a:pt x="71721" y="436603"/>
                    <a:pt x="57688" y="370247"/>
                    <a:pt x="49754" y="358346"/>
                  </a:cubicBezTo>
                  <a:cubicBezTo>
                    <a:pt x="40061" y="343806"/>
                    <a:pt x="25041" y="333632"/>
                    <a:pt x="12684" y="321275"/>
                  </a:cubicBezTo>
                  <a:cubicBezTo>
                    <a:pt x="-3168" y="210313"/>
                    <a:pt x="327" y="263903"/>
                    <a:pt x="327" y="160638"/>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図形 4">
              <a:extLst>
                <a:ext uri="{FF2B5EF4-FFF2-40B4-BE49-F238E27FC236}">
                  <a16:creationId xmlns:a16="http://schemas.microsoft.com/office/drawing/2014/main" id="{F6106322-DB42-4891-8F43-2EC9B215C745}"/>
                </a:ext>
              </a:extLst>
            </p:cNvPr>
            <p:cNvSpPr/>
            <p:nvPr/>
          </p:nvSpPr>
          <p:spPr>
            <a:xfrm rot="670049">
              <a:off x="1327263" y="1127509"/>
              <a:ext cx="667885" cy="1453564"/>
            </a:xfrm>
            <a:custGeom>
              <a:avLst/>
              <a:gdLst>
                <a:gd name="connsiteX0" fmla="*/ 49754 w 655235"/>
                <a:gd name="connsiteY0" fmla="*/ 210065 h 1087394"/>
                <a:gd name="connsiteX1" fmla="*/ 111538 w 655235"/>
                <a:gd name="connsiteY1" fmla="*/ 12356 h 1087394"/>
                <a:gd name="connsiteX2" fmla="*/ 148608 w 655235"/>
                <a:gd name="connsiteY2" fmla="*/ 0 h 1087394"/>
                <a:gd name="connsiteX3" fmla="*/ 371030 w 655235"/>
                <a:gd name="connsiteY3" fmla="*/ 37070 h 1087394"/>
                <a:gd name="connsiteX4" fmla="*/ 408100 w 655235"/>
                <a:gd name="connsiteY4" fmla="*/ 61784 h 1087394"/>
                <a:gd name="connsiteX5" fmla="*/ 457527 w 655235"/>
                <a:gd name="connsiteY5" fmla="*/ 123567 h 1087394"/>
                <a:gd name="connsiteX6" fmla="*/ 469884 w 655235"/>
                <a:gd name="connsiteY6" fmla="*/ 160638 h 1087394"/>
                <a:gd name="connsiteX7" fmla="*/ 506954 w 655235"/>
                <a:gd name="connsiteY7" fmla="*/ 197708 h 1087394"/>
                <a:gd name="connsiteX8" fmla="*/ 531668 w 655235"/>
                <a:gd name="connsiteY8" fmla="*/ 247135 h 1087394"/>
                <a:gd name="connsiteX9" fmla="*/ 544024 w 655235"/>
                <a:gd name="connsiteY9" fmla="*/ 308919 h 1087394"/>
                <a:gd name="connsiteX10" fmla="*/ 568738 w 655235"/>
                <a:gd name="connsiteY10" fmla="*/ 383059 h 1087394"/>
                <a:gd name="connsiteX11" fmla="*/ 581095 w 655235"/>
                <a:gd name="connsiteY11" fmla="*/ 420129 h 1087394"/>
                <a:gd name="connsiteX12" fmla="*/ 605808 w 655235"/>
                <a:gd name="connsiteY12" fmla="*/ 531340 h 1087394"/>
                <a:gd name="connsiteX13" fmla="*/ 618165 w 655235"/>
                <a:gd name="connsiteY13" fmla="*/ 704335 h 1087394"/>
                <a:gd name="connsiteX14" fmla="*/ 642879 w 655235"/>
                <a:gd name="connsiteY14" fmla="*/ 803189 h 1087394"/>
                <a:gd name="connsiteX15" fmla="*/ 655235 w 655235"/>
                <a:gd name="connsiteY15" fmla="*/ 877329 h 1087394"/>
                <a:gd name="connsiteX16" fmla="*/ 642879 w 655235"/>
                <a:gd name="connsiteY16" fmla="*/ 1013254 h 1087394"/>
                <a:gd name="connsiteX17" fmla="*/ 630522 w 655235"/>
                <a:gd name="connsiteY17" fmla="*/ 1050324 h 1087394"/>
                <a:gd name="connsiteX18" fmla="*/ 593452 w 655235"/>
                <a:gd name="connsiteY18" fmla="*/ 1075038 h 1087394"/>
                <a:gd name="connsiteX19" fmla="*/ 544024 w 655235"/>
                <a:gd name="connsiteY19" fmla="*/ 1087394 h 1087394"/>
                <a:gd name="connsiteX20" fmla="*/ 432814 w 655235"/>
                <a:gd name="connsiteY20" fmla="*/ 1075038 h 1087394"/>
                <a:gd name="connsiteX21" fmla="*/ 395743 w 655235"/>
                <a:gd name="connsiteY21" fmla="*/ 1062681 h 1087394"/>
                <a:gd name="connsiteX22" fmla="*/ 346316 w 655235"/>
                <a:gd name="connsiteY22" fmla="*/ 1037967 h 1087394"/>
                <a:gd name="connsiteX23" fmla="*/ 259819 w 655235"/>
                <a:gd name="connsiteY23" fmla="*/ 976184 h 1087394"/>
                <a:gd name="connsiteX24" fmla="*/ 222749 w 655235"/>
                <a:gd name="connsiteY24" fmla="*/ 951470 h 1087394"/>
                <a:gd name="connsiteX25" fmla="*/ 173322 w 655235"/>
                <a:gd name="connsiteY25" fmla="*/ 864973 h 1087394"/>
                <a:gd name="connsiteX26" fmla="*/ 160965 w 655235"/>
                <a:gd name="connsiteY26" fmla="*/ 790832 h 1087394"/>
                <a:gd name="connsiteX27" fmla="*/ 148608 w 655235"/>
                <a:gd name="connsiteY27" fmla="*/ 741405 h 1087394"/>
                <a:gd name="connsiteX28" fmla="*/ 136252 w 655235"/>
                <a:gd name="connsiteY28" fmla="*/ 630194 h 1087394"/>
                <a:gd name="connsiteX29" fmla="*/ 111538 w 655235"/>
                <a:gd name="connsiteY29" fmla="*/ 556054 h 1087394"/>
                <a:gd name="connsiteX30" fmla="*/ 74468 w 655235"/>
                <a:gd name="connsiteY30" fmla="*/ 444843 h 1087394"/>
                <a:gd name="connsiteX31" fmla="*/ 49754 w 655235"/>
                <a:gd name="connsiteY31" fmla="*/ 358346 h 1087394"/>
                <a:gd name="connsiteX32" fmla="*/ 12684 w 655235"/>
                <a:gd name="connsiteY32" fmla="*/ 321275 h 1087394"/>
                <a:gd name="connsiteX33" fmla="*/ 327 w 655235"/>
                <a:gd name="connsiteY33" fmla="*/ 160638 h 108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5235" h="1087394">
                  <a:moveTo>
                    <a:pt x="49754" y="210065"/>
                  </a:moveTo>
                  <a:cubicBezTo>
                    <a:pt x="67965" y="82594"/>
                    <a:pt x="28195" y="54028"/>
                    <a:pt x="111538" y="12356"/>
                  </a:cubicBezTo>
                  <a:cubicBezTo>
                    <a:pt x="123188" y="6531"/>
                    <a:pt x="136251" y="4119"/>
                    <a:pt x="148608" y="0"/>
                  </a:cubicBezTo>
                  <a:cubicBezTo>
                    <a:pt x="190995" y="3532"/>
                    <a:pt x="319090" y="2442"/>
                    <a:pt x="371030" y="37070"/>
                  </a:cubicBezTo>
                  <a:lnTo>
                    <a:pt x="408100" y="61784"/>
                  </a:lnTo>
                  <a:cubicBezTo>
                    <a:pt x="439160" y="154963"/>
                    <a:pt x="393649" y="43719"/>
                    <a:pt x="457527" y="123567"/>
                  </a:cubicBezTo>
                  <a:cubicBezTo>
                    <a:pt x="465664" y="133738"/>
                    <a:pt x="462659" y="149800"/>
                    <a:pt x="469884" y="160638"/>
                  </a:cubicBezTo>
                  <a:cubicBezTo>
                    <a:pt x="479577" y="175178"/>
                    <a:pt x="496797" y="183488"/>
                    <a:pt x="506954" y="197708"/>
                  </a:cubicBezTo>
                  <a:cubicBezTo>
                    <a:pt x="517661" y="212697"/>
                    <a:pt x="523430" y="230659"/>
                    <a:pt x="531668" y="247135"/>
                  </a:cubicBezTo>
                  <a:cubicBezTo>
                    <a:pt x="535787" y="267730"/>
                    <a:pt x="538498" y="288657"/>
                    <a:pt x="544024" y="308919"/>
                  </a:cubicBezTo>
                  <a:cubicBezTo>
                    <a:pt x="550878" y="334051"/>
                    <a:pt x="560500" y="358346"/>
                    <a:pt x="568738" y="383059"/>
                  </a:cubicBezTo>
                  <a:cubicBezTo>
                    <a:pt x="572857" y="395416"/>
                    <a:pt x="578541" y="407357"/>
                    <a:pt x="581095" y="420129"/>
                  </a:cubicBezTo>
                  <a:cubicBezTo>
                    <a:pt x="596783" y="498566"/>
                    <a:pt x="588358" y="461537"/>
                    <a:pt x="605808" y="531340"/>
                  </a:cubicBezTo>
                  <a:cubicBezTo>
                    <a:pt x="609927" y="589005"/>
                    <a:pt x="610354" y="647053"/>
                    <a:pt x="618165" y="704335"/>
                  </a:cubicBezTo>
                  <a:cubicBezTo>
                    <a:pt x="622754" y="737989"/>
                    <a:pt x="637295" y="769686"/>
                    <a:pt x="642879" y="803189"/>
                  </a:cubicBezTo>
                  <a:lnTo>
                    <a:pt x="655235" y="877329"/>
                  </a:lnTo>
                  <a:cubicBezTo>
                    <a:pt x="651116" y="922637"/>
                    <a:pt x="649313" y="968216"/>
                    <a:pt x="642879" y="1013254"/>
                  </a:cubicBezTo>
                  <a:cubicBezTo>
                    <a:pt x="641037" y="1026148"/>
                    <a:pt x="638659" y="1040153"/>
                    <a:pt x="630522" y="1050324"/>
                  </a:cubicBezTo>
                  <a:cubicBezTo>
                    <a:pt x="621245" y="1061921"/>
                    <a:pt x="607102" y="1069188"/>
                    <a:pt x="593452" y="1075038"/>
                  </a:cubicBezTo>
                  <a:cubicBezTo>
                    <a:pt x="577842" y="1081728"/>
                    <a:pt x="560500" y="1083275"/>
                    <a:pt x="544024" y="1087394"/>
                  </a:cubicBezTo>
                  <a:cubicBezTo>
                    <a:pt x="506954" y="1083275"/>
                    <a:pt x="469605" y="1081170"/>
                    <a:pt x="432814" y="1075038"/>
                  </a:cubicBezTo>
                  <a:cubicBezTo>
                    <a:pt x="419966" y="1072897"/>
                    <a:pt x="407715" y="1067812"/>
                    <a:pt x="395743" y="1062681"/>
                  </a:cubicBezTo>
                  <a:cubicBezTo>
                    <a:pt x="378812" y="1055425"/>
                    <a:pt x="362309" y="1047106"/>
                    <a:pt x="346316" y="1037967"/>
                  </a:cubicBezTo>
                  <a:cubicBezTo>
                    <a:pt x="317194" y="1021326"/>
                    <a:pt x="286342" y="995129"/>
                    <a:pt x="259819" y="976184"/>
                  </a:cubicBezTo>
                  <a:cubicBezTo>
                    <a:pt x="247734" y="967552"/>
                    <a:pt x="235106" y="959708"/>
                    <a:pt x="222749" y="951470"/>
                  </a:cubicBezTo>
                  <a:cubicBezTo>
                    <a:pt x="206201" y="926649"/>
                    <a:pt x="181874" y="893481"/>
                    <a:pt x="173322" y="864973"/>
                  </a:cubicBezTo>
                  <a:cubicBezTo>
                    <a:pt x="166123" y="840975"/>
                    <a:pt x="165879" y="815400"/>
                    <a:pt x="160965" y="790832"/>
                  </a:cubicBezTo>
                  <a:cubicBezTo>
                    <a:pt x="157634" y="774179"/>
                    <a:pt x="152727" y="757881"/>
                    <a:pt x="148608" y="741405"/>
                  </a:cubicBezTo>
                  <a:cubicBezTo>
                    <a:pt x="144489" y="704335"/>
                    <a:pt x="143567" y="666768"/>
                    <a:pt x="136252" y="630194"/>
                  </a:cubicBezTo>
                  <a:cubicBezTo>
                    <a:pt x="131143" y="604650"/>
                    <a:pt x="117856" y="581326"/>
                    <a:pt x="111538" y="556054"/>
                  </a:cubicBezTo>
                  <a:cubicBezTo>
                    <a:pt x="81926" y="437607"/>
                    <a:pt x="120999" y="584437"/>
                    <a:pt x="74468" y="444843"/>
                  </a:cubicBezTo>
                  <a:cubicBezTo>
                    <a:pt x="71721" y="436603"/>
                    <a:pt x="57688" y="370247"/>
                    <a:pt x="49754" y="358346"/>
                  </a:cubicBezTo>
                  <a:cubicBezTo>
                    <a:pt x="40061" y="343806"/>
                    <a:pt x="25041" y="333632"/>
                    <a:pt x="12684" y="321275"/>
                  </a:cubicBezTo>
                  <a:cubicBezTo>
                    <a:pt x="-3168" y="210313"/>
                    <a:pt x="327" y="263903"/>
                    <a:pt x="327" y="160638"/>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C6A2CC13-BB4A-4C0E-A9A1-58D22DA9BBBF}"/>
                </a:ext>
              </a:extLst>
            </p:cNvPr>
            <p:cNvSpPr/>
            <p:nvPr/>
          </p:nvSpPr>
          <p:spPr>
            <a:xfrm rot="517153">
              <a:off x="1974695" y="804782"/>
              <a:ext cx="655235" cy="2009527"/>
            </a:xfrm>
            <a:custGeom>
              <a:avLst/>
              <a:gdLst>
                <a:gd name="connsiteX0" fmla="*/ 49754 w 655235"/>
                <a:gd name="connsiteY0" fmla="*/ 210065 h 1087394"/>
                <a:gd name="connsiteX1" fmla="*/ 111538 w 655235"/>
                <a:gd name="connsiteY1" fmla="*/ 12356 h 1087394"/>
                <a:gd name="connsiteX2" fmla="*/ 148608 w 655235"/>
                <a:gd name="connsiteY2" fmla="*/ 0 h 1087394"/>
                <a:gd name="connsiteX3" fmla="*/ 371030 w 655235"/>
                <a:gd name="connsiteY3" fmla="*/ 37070 h 1087394"/>
                <a:gd name="connsiteX4" fmla="*/ 408100 w 655235"/>
                <a:gd name="connsiteY4" fmla="*/ 61784 h 1087394"/>
                <a:gd name="connsiteX5" fmla="*/ 457527 w 655235"/>
                <a:gd name="connsiteY5" fmla="*/ 123567 h 1087394"/>
                <a:gd name="connsiteX6" fmla="*/ 469884 w 655235"/>
                <a:gd name="connsiteY6" fmla="*/ 160638 h 1087394"/>
                <a:gd name="connsiteX7" fmla="*/ 506954 w 655235"/>
                <a:gd name="connsiteY7" fmla="*/ 197708 h 1087394"/>
                <a:gd name="connsiteX8" fmla="*/ 531668 w 655235"/>
                <a:gd name="connsiteY8" fmla="*/ 247135 h 1087394"/>
                <a:gd name="connsiteX9" fmla="*/ 544024 w 655235"/>
                <a:gd name="connsiteY9" fmla="*/ 308919 h 1087394"/>
                <a:gd name="connsiteX10" fmla="*/ 568738 w 655235"/>
                <a:gd name="connsiteY10" fmla="*/ 383059 h 1087394"/>
                <a:gd name="connsiteX11" fmla="*/ 581095 w 655235"/>
                <a:gd name="connsiteY11" fmla="*/ 420129 h 1087394"/>
                <a:gd name="connsiteX12" fmla="*/ 605808 w 655235"/>
                <a:gd name="connsiteY12" fmla="*/ 531340 h 1087394"/>
                <a:gd name="connsiteX13" fmla="*/ 618165 w 655235"/>
                <a:gd name="connsiteY13" fmla="*/ 704335 h 1087394"/>
                <a:gd name="connsiteX14" fmla="*/ 642879 w 655235"/>
                <a:gd name="connsiteY14" fmla="*/ 803189 h 1087394"/>
                <a:gd name="connsiteX15" fmla="*/ 655235 w 655235"/>
                <a:gd name="connsiteY15" fmla="*/ 877329 h 1087394"/>
                <a:gd name="connsiteX16" fmla="*/ 642879 w 655235"/>
                <a:gd name="connsiteY16" fmla="*/ 1013254 h 1087394"/>
                <a:gd name="connsiteX17" fmla="*/ 630522 w 655235"/>
                <a:gd name="connsiteY17" fmla="*/ 1050324 h 1087394"/>
                <a:gd name="connsiteX18" fmla="*/ 593452 w 655235"/>
                <a:gd name="connsiteY18" fmla="*/ 1075038 h 1087394"/>
                <a:gd name="connsiteX19" fmla="*/ 544024 w 655235"/>
                <a:gd name="connsiteY19" fmla="*/ 1087394 h 1087394"/>
                <a:gd name="connsiteX20" fmla="*/ 432814 w 655235"/>
                <a:gd name="connsiteY20" fmla="*/ 1075038 h 1087394"/>
                <a:gd name="connsiteX21" fmla="*/ 395743 w 655235"/>
                <a:gd name="connsiteY21" fmla="*/ 1062681 h 1087394"/>
                <a:gd name="connsiteX22" fmla="*/ 346316 w 655235"/>
                <a:gd name="connsiteY22" fmla="*/ 1037967 h 1087394"/>
                <a:gd name="connsiteX23" fmla="*/ 259819 w 655235"/>
                <a:gd name="connsiteY23" fmla="*/ 976184 h 1087394"/>
                <a:gd name="connsiteX24" fmla="*/ 222749 w 655235"/>
                <a:gd name="connsiteY24" fmla="*/ 951470 h 1087394"/>
                <a:gd name="connsiteX25" fmla="*/ 173322 w 655235"/>
                <a:gd name="connsiteY25" fmla="*/ 864973 h 1087394"/>
                <a:gd name="connsiteX26" fmla="*/ 160965 w 655235"/>
                <a:gd name="connsiteY26" fmla="*/ 790832 h 1087394"/>
                <a:gd name="connsiteX27" fmla="*/ 148608 w 655235"/>
                <a:gd name="connsiteY27" fmla="*/ 741405 h 1087394"/>
                <a:gd name="connsiteX28" fmla="*/ 136252 w 655235"/>
                <a:gd name="connsiteY28" fmla="*/ 630194 h 1087394"/>
                <a:gd name="connsiteX29" fmla="*/ 111538 w 655235"/>
                <a:gd name="connsiteY29" fmla="*/ 556054 h 1087394"/>
                <a:gd name="connsiteX30" fmla="*/ 74468 w 655235"/>
                <a:gd name="connsiteY30" fmla="*/ 444843 h 1087394"/>
                <a:gd name="connsiteX31" fmla="*/ 49754 w 655235"/>
                <a:gd name="connsiteY31" fmla="*/ 358346 h 1087394"/>
                <a:gd name="connsiteX32" fmla="*/ 12684 w 655235"/>
                <a:gd name="connsiteY32" fmla="*/ 321275 h 1087394"/>
                <a:gd name="connsiteX33" fmla="*/ 327 w 655235"/>
                <a:gd name="connsiteY33" fmla="*/ 160638 h 108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5235" h="1087394">
                  <a:moveTo>
                    <a:pt x="49754" y="210065"/>
                  </a:moveTo>
                  <a:cubicBezTo>
                    <a:pt x="67965" y="82594"/>
                    <a:pt x="28195" y="54028"/>
                    <a:pt x="111538" y="12356"/>
                  </a:cubicBezTo>
                  <a:cubicBezTo>
                    <a:pt x="123188" y="6531"/>
                    <a:pt x="136251" y="4119"/>
                    <a:pt x="148608" y="0"/>
                  </a:cubicBezTo>
                  <a:cubicBezTo>
                    <a:pt x="190995" y="3532"/>
                    <a:pt x="319090" y="2442"/>
                    <a:pt x="371030" y="37070"/>
                  </a:cubicBezTo>
                  <a:lnTo>
                    <a:pt x="408100" y="61784"/>
                  </a:lnTo>
                  <a:cubicBezTo>
                    <a:pt x="439160" y="154963"/>
                    <a:pt x="393649" y="43719"/>
                    <a:pt x="457527" y="123567"/>
                  </a:cubicBezTo>
                  <a:cubicBezTo>
                    <a:pt x="465664" y="133738"/>
                    <a:pt x="462659" y="149800"/>
                    <a:pt x="469884" y="160638"/>
                  </a:cubicBezTo>
                  <a:cubicBezTo>
                    <a:pt x="479577" y="175178"/>
                    <a:pt x="496797" y="183488"/>
                    <a:pt x="506954" y="197708"/>
                  </a:cubicBezTo>
                  <a:cubicBezTo>
                    <a:pt x="517661" y="212697"/>
                    <a:pt x="523430" y="230659"/>
                    <a:pt x="531668" y="247135"/>
                  </a:cubicBezTo>
                  <a:cubicBezTo>
                    <a:pt x="535787" y="267730"/>
                    <a:pt x="538498" y="288657"/>
                    <a:pt x="544024" y="308919"/>
                  </a:cubicBezTo>
                  <a:cubicBezTo>
                    <a:pt x="550878" y="334051"/>
                    <a:pt x="560500" y="358346"/>
                    <a:pt x="568738" y="383059"/>
                  </a:cubicBezTo>
                  <a:cubicBezTo>
                    <a:pt x="572857" y="395416"/>
                    <a:pt x="578541" y="407357"/>
                    <a:pt x="581095" y="420129"/>
                  </a:cubicBezTo>
                  <a:cubicBezTo>
                    <a:pt x="596783" y="498566"/>
                    <a:pt x="588358" y="461537"/>
                    <a:pt x="605808" y="531340"/>
                  </a:cubicBezTo>
                  <a:cubicBezTo>
                    <a:pt x="609927" y="589005"/>
                    <a:pt x="610354" y="647053"/>
                    <a:pt x="618165" y="704335"/>
                  </a:cubicBezTo>
                  <a:cubicBezTo>
                    <a:pt x="622754" y="737989"/>
                    <a:pt x="637295" y="769686"/>
                    <a:pt x="642879" y="803189"/>
                  </a:cubicBezTo>
                  <a:lnTo>
                    <a:pt x="655235" y="877329"/>
                  </a:lnTo>
                  <a:cubicBezTo>
                    <a:pt x="651116" y="922637"/>
                    <a:pt x="649313" y="968216"/>
                    <a:pt x="642879" y="1013254"/>
                  </a:cubicBezTo>
                  <a:cubicBezTo>
                    <a:pt x="641037" y="1026148"/>
                    <a:pt x="638659" y="1040153"/>
                    <a:pt x="630522" y="1050324"/>
                  </a:cubicBezTo>
                  <a:cubicBezTo>
                    <a:pt x="621245" y="1061921"/>
                    <a:pt x="607102" y="1069188"/>
                    <a:pt x="593452" y="1075038"/>
                  </a:cubicBezTo>
                  <a:cubicBezTo>
                    <a:pt x="577842" y="1081728"/>
                    <a:pt x="560500" y="1083275"/>
                    <a:pt x="544024" y="1087394"/>
                  </a:cubicBezTo>
                  <a:cubicBezTo>
                    <a:pt x="506954" y="1083275"/>
                    <a:pt x="469605" y="1081170"/>
                    <a:pt x="432814" y="1075038"/>
                  </a:cubicBezTo>
                  <a:cubicBezTo>
                    <a:pt x="419966" y="1072897"/>
                    <a:pt x="407715" y="1067812"/>
                    <a:pt x="395743" y="1062681"/>
                  </a:cubicBezTo>
                  <a:cubicBezTo>
                    <a:pt x="378812" y="1055425"/>
                    <a:pt x="362309" y="1047106"/>
                    <a:pt x="346316" y="1037967"/>
                  </a:cubicBezTo>
                  <a:cubicBezTo>
                    <a:pt x="317194" y="1021326"/>
                    <a:pt x="286342" y="995129"/>
                    <a:pt x="259819" y="976184"/>
                  </a:cubicBezTo>
                  <a:cubicBezTo>
                    <a:pt x="247734" y="967552"/>
                    <a:pt x="235106" y="959708"/>
                    <a:pt x="222749" y="951470"/>
                  </a:cubicBezTo>
                  <a:cubicBezTo>
                    <a:pt x="206201" y="926649"/>
                    <a:pt x="181874" y="893481"/>
                    <a:pt x="173322" y="864973"/>
                  </a:cubicBezTo>
                  <a:cubicBezTo>
                    <a:pt x="166123" y="840975"/>
                    <a:pt x="165879" y="815400"/>
                    <a:pt x="160965" y="790832"/>
                  </a:cubicBezTo>
                  <a:cubicBezTo>
                    <a:pt x="157634" y="774179"/>
                    <a:pt x="152727" y="757881"/>
                    <a:pt x="148608" y="741405"/>
                  </a:cubicBezTo>
                  <a:cubicBezTo>
                    <a:pt x="144489" y="704335"/>
                    <a:pt x="143567" y="666768"/>
                    <a:pt x="136252" y="630194"/>
                  </a:cubicBezTo>
                  <a:cubicBezTo>
                    <a:pt x="131143" y="604650"/>
                    <a:pt x="117856" y="581326"/>
                    <a:pt x="111538" y="556054"/>
                  </a:cubicBezTo>
                  <a:cubicBezTo>
                    <a:pt x="81926" y="437607"/>
                    <a:pt x="120999" y="584437"/>
                    <a:pt x="74468" y="444843"/>
                  </a:cubicBezTo>
                  <a:cubicBezTo>
                    <a:pt x="71721" y="436603"/>
                    <a:pt x="57688" y="370247"/>
                    <a:pt x="49754" y="358346"/>
                  </a:cubicBezTo>
                  <a:cubicBezTo>
                    <a:pt x="40061" y="343806"/>
                    <a:pt x="25041" y="333632"/>
                    <a:pt x="12684" y="321275"/>
                  </a:cubicBezTo>
                  <a:cubicBezTo>
                    <a:pt x="-3168" y="210313"/>
                    <a:pt x="327" y="263903"/>
                    <a:pt x="327" y="160638"/>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A75BD84B-D593-4E91-982B-A73CD15A3799}"/>
                </a:ext>
              </a:extLst>
            </p:cNvPr>
            <p:cNvSpPr/>
            <p:nvPr/>
          </p:nvSpPr>
          <p:spPr>
            <a:xfrm rot="998932">
              <a:off x="2645271" y="1062932"/>
              <a:ext cx="655235" cy="1762396"/>
            </a:xfrm>
            <a:custGeom>
              <a:avLst/>
              <a:gdLst>
                <a:gd name="connsiteX0" fmla="*/ 49754 w 655235"/>
                <a:gd name="connsiteY0" fmla="*/ 210065 h 1087394"/>
                <a:gd name="connsiteX1" fmla="*/ 111538 w 655235"/>
                <a:gd name="connsiteY1" fmla="*/ 12356 h 1087394"/>
                <a:gd name="connsiteX2" fmla="*/ 148608 w 655235"/>
                <a:gd name="connsiteY2" fmla="*/ 0 h 1087394"/>
                <a:gd name="connsiteX3" fmla="*/ 371030 w 655235"/>
                <a:gd name="connsiteY3" fmla="*/ 37070 h 1087394"/>
                <a:gd name="connsiteX4" fmla="*/ 408100 w 655235"/>
                <a:gd name="connsiteY4" fmla="*/ 61784 h 1087394"/>
                <a:gd name="connsiteX5" fmla="*/ 457527 w 655235"/>
                <a:gd name="connsiteY5" fmla="*/ 123567 h 1087394"/>
                <a:gd name="connsiteX6" fmla="*/ 469884 w 655235"/>
                <a:gd name="connsiteY6" fmla="*/ 160638 h 1087394"/>
                <a:gd name="connsiteX7" fmla="*/ 506954 w 655235"/>
                <a:gd name="connsiteY7" fmla="*/ 197708 h 1087394"/>
                <a:gd name="connsiteX8" fmla="*/ 531668 w 655235"/>
                <a:gd name="connsiteY8" fmla="*/ 247135 h 1087394"/>
                <a:gd name="connsiteX9" fmla="*/ 544024 w 655235"/>
                <a:gd name="connsiteY9" fmla="*/ 308919 h 1087394"/>
                <a:gd name="connsiteX10" fmla="*/ 568738 w 655235"/>
                <a:gd name="connsiteY10" fmla="*/ 383059 h 1087394"/>
                <a:gd name="connsiteX11" fmla="*/ 581095 w 655235"/>
                <a:gd name="connsiteY11" fmla="*/ 420129 h 1087394"/>
                <a:gd name="connsiteX12" fmla="*/ 605808 w 655235"/>
                <a:gd name="connsiteY12" fmla="*/ 531340 h 1087394"/>
                <a:gd name="connsiteX13" fmla="*/ 618165 w 655235"/>
                <a:gd name="connsiteY13" fmla="*/ 704335 h 1087394"/>
                <a:gd name="connsiteX14" fmla="*/ 642879 w 655235"/>
                <a:gd name="connsiteY14" fmla="*/ 803189 h 1087394"/>
                <a:gd name="connsiteX15" fmla="*/ 655235 w 655235"/>
                <a:gd name="connsiteY15" fmla="*/ 877329 h 1087394"/>
                <a:gd name="connsiteX16" fmla="*/ 642879 w 655235"/>
                <a:gd name="connsiteY16" fmla="*/ 1013254 h 1087394"/>
                <a:gd name="connsiteX17" fmla="*/ 630522 w 655235"/>
                <a:gd name="connsiteY17" fmla="*/ 1050324 h 1087394"/>
                <a:gd name="connsiteX18" fmla="*/ 593452 w 655235"/>
                <a:gd name="connsiteY18" fmla="*/ 1075038 h 1087394"/>
                <a:gd name="connsiteX19" fmla="*/ 544024 w 655235"/>
                <a:gd name="connsiteY19" fmla="*/ 1087394 h 1087394"/>
                <a:gd name="connsiteX20" fmla="*/ 432814 w 655235"/>
                <a:gd name="connsiteY20" fmla="*/ 1075038 h 1087394"/>
                <a:gd name="connsiteX21" fmla="*/ 395743 w 655235"/>
                <a:gd name="connsiteY21" fmla="*/ 1062681 h 1087394"/>
                <a:gd name="connsiteX22" fmla="*/ 346316 w 655235"/>
                <a:gd name="connsiteY22" fmla="*/ 1037967 h 1087394"/>
                <a:gd name="connsiteX23" fmla="*/ 259819 w 655235"/>
                <a:gd name="connsiteY23" fmla="*/ 976184 h 1087394"/>
                <a:gd name="connsiteX24" fmla="*/ 222749 w 655235"/>
                <a:gd name="connsiteY24" fmla="*/ 951470 h 1087394"/>
                <a:gd name="connsiteX25" fmla="*/ 173322 w 655235"/>
                <a:gd name="connsiteY25" fmla="*/ 864973 h 1087394"/>
                <a:gd name="connsiteX26" fmla="*/ 160965 w 655235"/>
                <a:gd name="connsiteY26" fmla="*/ 790832 h 1087394"/>
                <a:gd name="connsiteX27" fmla="*/ 148608 w 655235"/>
                <a:gd name="connsiteY27" fmla="*/ 741405 h 1087394"/>
                <a:gd name="connsiteX28" fmla="*/ 136252 w 655235"/>
                <a:gd name="connsiteY28" fmla="*/ 630194 h 1087394"/>
                <a:gd name="connsiteX29" fmla="*/ 111538 w 655235"/>
                <a:gd name="connsiteY29" fmla="*/ 556054 h 1087394"/>
                <a:gd name="connsiteX30" fmla="*/ 74468 w 655235"/>
                <a:gd name="connsiteY30" fmla="*/ 444843 h 1087394"/>
                <a:gd name="connsiteX31" fmla="*/ 49754 w 655235"/>
                <a:gd name="connsiteY31" fmla="*/ 358346 h 1087394"/>
                <a:gd name="connsiteX32" fmla="*/ 12684 w 655235"/>
                <a:gd name="connsiteY32" fmla="*/ 321275 h 1087394"/>
                <a:gd name="connsiteX33" fmla="*/ 327 w 655235"/>
                <a:gd name="connsiteY33" fmla="*/ 160638 h 108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5235" h="1087394">
                  <a:moveTo>
                    <a:pt x="49754" y="210065"/>
                  </a:moveTo>
                  <a:cubicBezTo>
                    <a:pt x="67965" y="82594"/>
                    <a:pt x="28195" y="54028"/>
                    <a:pt x="111538" y="12356"/>
                  </a:cubicBezTo>
                  <a:cubicBezTo>
                    <a:pt x="123188" y="6531"/>
                    <a:pt x="136251" y="4119"/>
                    <a:pt x="148608" y="0"/>
                  </a:cubicBezTo>
                  <a:cubicBezTo>
                    <a:pt x="190995" y="3532"/>
                    <a:pt x="319090" y="2442"/>
                    <a:pt x="371030" y="37070"/>
                  </a:cubicBezTo>
                  <a:lnTo>
                    <a:pt x="408100" y="61784"/>
                  </a:lnTo>
                  <a:cubicBezTo>
                    <a:pt x="439160" y="154963"/>
                    <a:pt x="393649" y="43719"/>
                    <a:pt x="457527" y="123567"/>
                  </a:cubicBezTo>
                  <a:cubicBezTo>
                    <a:pt x="465664" y="133738"/>
                    <a:pt x="462659" y="149800"/>
                    <a:pt x="469884" y="160638"/>
                  </a:cubicBezTo>
                  <a:cubicBezTo>
                    <a:pt x="479577" y="175178"/>
                    <a:pt x="496797" y="183488"/>
                    <a:pt x="506954" y="197708"/>
                  </a:cubicBezTo>
                  <a:cubicBezTo>
                    <a:pt x="517661" y="212697"/>
                    <a:pt x="523430" y="230659"/>
                    <a:pt x="531668" y="247135"/>
                  </a:cubicBezTo>
                  <a:cubicBezTo>
                    <a:pt x="535787" y="267730"/>
                    <a:pt x="538498" y="288657"/>
                    <a:pt x="544024" y="308919"/>
                  </a:cubicBezTo>
                  <a:cubicBezTo>
                    <a:pt x="550878" y="334051"/>
                    <a:pt x="560500" y="358346"/>
                    <a:pt x="568738" y="383059"/>
                  </a:cubicBezTo>
                  <a:cubicBezTo>
                    <a:pt x="572857" y="395416"/>
                    <a:pt x="578541" y="407357"/>
                    <a:pt x="581095" y="420129"/>
                  </a:cubicBezTo>
                  <a:cubicBezTo>
                    <a:pt x="596783" y="498566"/>
                    <a:pt x="588358" y="461537"/>
                    <a:pt x="605808" y="531340"/>
                  </a:cubicBezTo>
                  <a:cubicBezTo>
                    <a:pt x="609927" y="589005"/>
                    <a:pt x="610354" y="647053"/>
                    <a:pt x="618165" y="704335"/>
                  </a:cubicBezTo>
                  <a:cubicBezTo>
                    <a:pt x="622754" y="737989"/>
                    <a:pt x="637295" y="769686"/>
                    <a:pt x="642879" y="803189"/>
                  </a:cubicBezTo>
                  <a:lnTo>
                    <a:pt x="655235" y="877329"/>
                  </a:lnTo>
                  <a:cubicBezTo>
                    <a:pt x="651116" y="922637"/>
                    <a:pt x="649313" y="968216"/>
                    <a:pt x="642879" y="1013254"/>
                  </a:cubicBezTo>
                  <a:cubicBezTo>
                    <a:pt x="641037" y="1026148"/>
                    <a:pt x="638659" y="1040153"/>
                    <a:pt x="630522" y="1050324"/>
                  </a:cubicBezTo>
                  <a:cubicBezTo>
                    <a:pt x="621245" y="1061921"/>
                    <a:pt x="607102" y="1069188"/>
                    <a:pt x="593452" y="1075038"/>
                  </a:cubicBezTo>
                  <a:cubicBezTo>
                    <a:pt x="577842" y="1081728"/>
                    <a:pt x="560500" y="1083275"/>
                    <a:pt x="544024" y="1087394"/>
                  </a:cubicBezTo>
                  <a:cubicBezTo>
                    <a:pt x="506954" y="1083275"/>
                    <a:pt x="469605" y="1081170"/>
                    <a:pt x="432814" y="1075038"/>
                  </a:cubicBezTo>
                  <a:cubicBezTo>
                    <a:pt x="419966" y="1072897"/>
                    <a:pt x="407715" y="1067812"/>
                    <a:pt x="395743" y="1062681"/>
                  </a:cubicBezTo>
                  <a:cubicBezTo>
                    <a:pt x="378812" y="1055425"/>
                    <a:pt x="362309" y="1047106"/>
                    <a:pt x="346316" y="1037967"/>
                  </a:cubicBezTo>
                  <a:cubicBezTo>
                    <a:pt x="317194" y="1021326"/>
                    <a:pt x="286342" y="995129"/>
                    <a:pt x="259819" y="976184"/>
                  </a:cubicBezTo>
                  <a:cubicBezTo>
                    <a:pt x="247734" y="967552"/>
                    <a:pt x="235106" y="959708"/>
                    <a:pt x="222749" y="951470"/>
                  </a:cubicBezTo>
                  <a:cubicBezTo>
                    <a:pt x="206201" y="926649"/>
                    <a:pt x="181874" y="893481"/>
                    <a:pt x="173322" y="864973"/>
                  </a:cubicBezTo>
                  <a:cubicBezTo>
                    <a:pt x="166123" y="840975"/>
                    <a:pt x="165879" y="815400"/>
                    <a:pt x="160965" y="790832"/>
                  </a:cubicBezTo>
                  <a:cubicBezTo>
                    <a:pt x="157634" y="774179"/>
                    <a:pt x="152727" y="757881"/>
                    <a:pt x="148608" y="741405"/>
                  </a:cubicBezTo>
                  <a:cubicBezTo>
                    <a:pt x="144489" y="704335"/>
                    <a:pt x="143567" y="666768"/>
                    <a:pt x="136252" y="630194"/>
                  </a:cubicBezTo>
                  <a:cubicBezTo>
                    <a:pt x="131143" y="604650"/>
                    <a:pt x="117856" y="581326"/>
                    <a:pt x="111538" y="556054"/>
                  </a:cubicBezTo>
                  <a:cubicBezTo>
                    <a:pt x="81926" y="437607"/>
                    <a:pt x="120999" y="584437"/>
                    <a:pt x="74468" y="444843"/>
                  </a:cubicBezTo>
                  <a:cubicBezTo>
                    <a:pt x="71721" y="436603"/>
                    <a:pt x="57688" y="370247"/>
                    <a:pt x="49754" y="358346"/>
                  </a:cubicBezTo>
                  <a:cubicBezTo>
                    <a:pt x="40061" y="343806"/>
                    <a:pt x="25041" y="333632"/>
                    <a:pt x="12684" y="321275"/>
                  </a:cubicBezTo>
                  <a:cubicBezTo>
                    <a:pt x="-3168" y="210313"/>
                    <a:pt x="327" y="263903"/>
                    <a:pt x="327" y="160638"/>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CC06B527-B617-455B-89A4-BCB8C26E5156}"/>
                </a:ext>
              </a:extLst>
            </p:cNvPr>
            <p:cNvSpPr/>
            <p:nvPr/>
          </p:nvSpPr>
          <p:spPr>
            <a:xfrm rot="997444" flipH="1">
              <a:off x="3539240" y="3221987"/>
              <a:ext cx="605481" cy="1507524"/>
            </a:xfrm>
            <a:custGeom>
              <a:avLst/>
              <a:gdLst>
                <a:gd name="connsiteX0" fmla="*/ 49754 w 655235"/>
                <a:gd name="connsiteY0" fmla="*/ 210065 h 1087394"/>
                <a:gd name="connsiteX1" fmla="*/ 111538 w 655235"/>
                <a:gd name="connsiteY1" fmla="*/ 12356 h 1087394"/>
                <a:gd name="connsiteX2" fmla="*/ 148608 w 655235"/>
                <a:gd name="connsiteY2" fmla="*/ 0 h 1087394"/>
                <a:gd name="connsiteX3" fmla="*/ 371030 w 655235"/>
                <a:gd name="connsiteY3" fmla="*/ 37070 h 1087394"/>
                <a:gd name="connsiteX4" fmla="*/ 408100 w 655235"/>
                <a:gd name="connsiteY4" fmla="*/ 61784 h 1087394"/>
                <a:gd name="connsiteX5" fmla="*/ 457527 w 655235"/>
                <a:gd name="connsiteY5" fmla="*/ 123567 h 1087394"/>
                <a:gd name="connsiteX6" fmla="*/ 469884 w 655235"/>
                <a:gd name="connsiteY6" fmla="*/ 160638 h 1087394"/>
                <a:gd name="connsiteX7" fmla="*/ 506954 w 655235"/>
                <a:gd name="connsiteY7" fmla="*/ 197708 h 1087394"/>
                <a:gd name="connsiteX8" fmla="*/ 531668 w 655235"/>
                <a:gd name="connsiteY8" fmla="*/ 247135 h 1087394"/>
                <a:gd name="connsiteX9" fmla="*/ 544024 w 655235"/>
                <a:gd name="connsiteY9" fmla="*/ 308919 h 1087394"/>
                <a:gd name="connsiteX10" fmla="*/ 568738 w 655235"/>
                <a:gd name="connsiteY10" fmla="*/ 383059 h 1087394"/>
                <a:gd name="connsiteX11" fmla="*/ 581095 w 655235"/>
                <a:gd name="connsiteY11" fmla="*/ 420129 h 1087394"/>
                <a:gd name="connsiteX12" fmla="*/ 605808 w 655235"/>
                <a:gd name="connsiteY12" fmla="*/ 531340 h 1087394"/>
                <a:gd name="connsiteX13" fmla="*/ 618165 w 655235"/>
                <a:gd name="connsiteY13" fmla="*/ 704335 h 1087394"/>
                <a:gd name="connsiteX14" fmla="*/ 642879 w 655235"/>
                <a:gd name="connsiteY14" fmla="*/ 803189 h 1087394"/>
                <a:gd name="connsiteX15" fmla="*/ 655235 w 655235"/>
                <a:gd name="connsiteY15" fmla="*/ 877329 h 1087394"/>
                <a:gd name="connsiteX16" fmla="*/ 642879 w 655235"/>
                <a:gd name="connsiteY16" fmla="*/ 1013254 h 1087394"/>
                <a:gd name="connsiteX17" fmla="*/ 630522 w 655235"/>
                <a:gd name="connsiteY17" fmla="*/ 1050324 h 1087394"/>
                <a:gd name="connsiteX18" fmla="*/ 593452 w 655235"/>
                <a:gd name="connsiteY18" fmla="*/ 1075038 h 1087394"/>
                <a:gd name="connsiteX19" fmla="*/ 544024 w 655235"/>
                <a:gd name="connsiteY19" fmla="*/ 1087394 h 1087394"/>
                <a:gd name="connsiteX20" fmla="*/ 432814 w 655235"/>
                <a:gd name="connsiteY20" fmla="*/ 1075038 h 1087394"/>
                <a:gd name="connsiteX21" fmla="*/ 395743 w 655235"/>
                <a:gd name="connsiteY21" fmla="*/ 1062681 h 1087394"/>
                <a:gd name="connsiteX22" fmla="*/ 346316 w 655235"/>
                <a:gd name="connsiteY22" fmla="*/ 1037967 h 1087394"/>
                <a:gd name="connsiteX23" fmla="*/ 259819 w 655235"/>
                <a:gd name="connsiteY23" fmla="*/ 976184 h 1087394"/>
                <a:gd name="connsiteX24" fmla="*/ 222749 w 655235"/>
                <a:gd name="connsiteY24" fmla="*/ 951470 h 1087394"/>
                <a:gd name="connsiteX25" fmla="*/ 173322 w 655235"/>
                <a:gd name="connsiteY25" fmla="*/ 864973 h 1087394"/>
                <a:gd name="connsiteX26" fmla="*/ 160965 w 655235"/>
                <a:gd name="connsiteY26" fmla="*/ 790832 h 1087394"/>
                <a:gd name="connsiteX27" fmla="*/ 148608 w 655235"/>
                <a:gd name="connsiteY27" fmla="*/ 741405 h 1087394"/>
                <a:gd name="connsiteX28" fmla="*/ 136252 w 655235"/>
                <a:gd name="connsiteY28" fmla="*/ 630194 h 1087394"/>
                <a:gd name="connsiteX29" fmla="*/ 111538 w 655235"/>
                <a:gd name="connsiteY29" fmla="*/ 556054 h 1087394"/>
                <a:gd name="connsiteX30" fmla="*/ 74468 w 655235"/>
                <a:gd name="connsiteY30" fmla="*/ 444843 h 1087394"/>
                <a:gd name="connsiteX31" fmla="*/ 49754 w 655235"/>
                <a:gd name="connsiteY31" fmla="*/ 358346 h 1087394"/>
                <a:gd name="connsiteX32" fmla="*/ 12684 w 655235"/>
                <a:gd name="connsiteY32" fmla="*/ 321275 h 1087394"/>
                <a:gd name="connsiteX33" fmla="*/ 327 w 655235"/>
                <a:gd name="connsiteY33" fmla="*/ 160638 h 108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5235" h="1087394">
                  <a:moveTo>
                    <a:pt x="49754" y="210065"/>
                  </a:moveTo>
                  <a:cubicBezTo>
                    <a:pt x="67965" y="82594"/>
                    <a:pt x="28195" y="54028"/>
                    <a:pt x="111538" y="12356"/>
                  </a:cubicBezTo>
                  <a:cubicBezTo>
                    <a:pt x="123188" y="6531"/>
                    <a:pt x="136251" y="4119"/>
                    <a:pt x="148608" y="0"/>
                  </a:cubicBezTo>
                  <a:cubicBezTo>
                    <a:pt x="190995" y="3532"/>
                    <a:pt x="319090" y="2442"/>
                    <a:pt x="371030" y="37070"/>
                  </a:cubicBezTo>
                  <a:lnTo>
                    <a:pt x="408100" y="61784"/>
                  </a:lnTo>
                  <a:cubicBezTo>
                    <a:pt x="439160" y="154963"/>
                    <a:pt x="393649" y="43719"/>
                    <a:pt x="457527" y="123567"/>
                  </a:cubicBezTo>
                  <a:cubicBezTo>
                    <a:pt x="465664" y="133738"/>
                    <a:pt x="462659" y="149800"/>
                    <a:pt x="469884" y="160638"/>
                  </a:cubicBezTo>
                  <a:cubicBezTo>
                    <a:pt x="479577" y="175178"/>
                    <a:pt x="496797" y="183488"/>
                    <a:pt x="506954" y="197708"/>
                  </a:cubicBezTo>
                  <a:cubicBezTo>
                    <a:pt x="517661" y="212697"/>
                    <a:pt x="523430" y="230659"/>
                    <a:pt x="531668" y="247135"/>
                  </a:cubicBezTo>
                  <a:cubicBezTo>
                    <a:pt x="535787" y="267730"/>
                    <a:pt x="538498" y="288657"/>
                    <a:pt x="544024" y="308919"/>
                  </a:cubicBezTo>
                  <a:cubicBezTo>
                    <a:pt x="550878" y="334051"/>
                    <a:pt x="560500" y="358346"/>
                    <a:pt x="568738" y="383059"/>
                  </a:cubicBezTo>
                  <a:cubicBezTo>
                    <a:pt x="572857" y="395416"/>
                    <a:pt x="578541" y="407357"/>
                    <a:pt x="581095" y="420129"/>
                  </a:cubicBezTo>
                  <a:cubicBezTo>
                    <a:pt x="596783" y="498566"/>
                    <a:pt x="588358" y="461537"/>
                    <a:pt x="605808" y="531340"/>
                  </a:cubicBezTo>
                  <a:cubicBezTo>
                    <a:pt x="609927" y="589005"/>
                    <a:pt x="610354" y="647053"/>
                    <a:pt x="618165" y="704335"/>
                  </a:cubicBezTo>
                  <a:cubicBezTo>
                    <a:pt x="622754" y="737989"/>
                    <a:pt x="637295" y="769686"/>
                    <a:pt x="642879" y="803189"/>
                  </a:cubicBezTo>
                  <a:lnTo>
                    <a:pt x="655235" y="877329"/>
                  </a:lnTo>
                  <a:cubicBezTo>
                    <a:pt x="651116" y="922637"/>
                    <a:pt x="649313" y="968216"/>
                    <a:pt x="642879" y="1013254"/>
                  </a:cubicBezTo>
                  <a:cubicBezTo>
                    <a:pt x="641037" y="1026148"/>
                    <a:pt x="638659" y="1040153"/>
                    <a:pt x="630522" y="1050324"/>
                  </a:cubicBezTo>
                  <a:cubicBezTo>
                    <a:pt x="621245" y="1061921"/>
                    <a:pt x="607102" y="1069188"/>
                    <a:pt x="593452" y="1075038"/>
                  </a:cubicBezTo>
                  <a:cubicBezTo>
                    <a:pt x="577842" y="1081728"/>
                    <a:pt x="560500" y="1083275"/>
                    <a:pt x="544024" y="1087394"/>
                  </a:cubicBezTo>
                  <a:cubicBezTo>
                    <a:pt x="506954" y="1083275"/>
                    <a:pt x="469605" y="1081170"/>
                    <a:pt x="432814" y="1075038"/>
                  </a:cubicBezTo>
                  <a:cubicBezTo>
                    <a:pt x="419966" y="1072897"/>
                    <a:pt x="407715" y="1067812"/>
                    <a:pt x="395743" y="1062681"/>
                  </a:cubicBezTo>
                  <a:cubicBezTo>
                    <a:pt x="378812" y="1055425"/>
                    <a:pt x="362309" y="1047106"/>
                    <a:pt x="346316" y="1037967"/>
                  </a:cubicBezTo>
                  <a:cubicBezTo>
                    <a:pt x="317194" y="1021326"/>
                    <a:pt x="286342" y="995129"/>
                    <a:pt x="259819" y="976184"/>
                  </a:cubicBezTo>
                  <a:cubicBezTo>
                    <a:pt x="247734" y="967552"/>
                    <a:pt x="235106" y="959708"/>
                    <a:pt x="222749" y="951470"/>
                  </a:cubicBezTo>
                  <a:cubicBezTo>
                    <a:pt x="206201" y="926649"/>
                    <a:pt x="181874" y="893481"/>
                    <a:pt x="173322" y="864973"/>
                  </a:cubicBezTo>
                  <a:cubicBezTo>
                    <a:pt x="166123" y="840975"/>
                    <a:pt x="165879" y="815400"/>
                    <a:pt x="160965" y="790832"/>
                  </a:cubicBezTo>
                  <a:cubicBezTo>
                    <a:pt x="157634" y="774179"/>
                    <a:pt x="152727" y="757881"/>
                    <a:pt x="148608" y="741405"/>
                  </a:cubicBezTo>
                  <a:cubicBezTo>
                    <a:pt x="144489" y="704335"/>
                    <a:pt x="143567" y="666768"/>
                    <a:pt x="136252" y="630194"/>
                  </a:cubicBezTo>
                  <a:cubicBezTo>
                    <a:pt x="131143" y="604650"/>
                    <a:pt x="117856" y="581326"/>
                    <a:pt x="111538" y="556054"/>
                  </a:cubicBezTo>
                  <a:cubicBezTo>
                    <a:pt x="81926" y="437607"/>
                    <a:pt x="120999" y="584437"/>
                    <a:pt x="74468" y="444843"/>
                  </a:cubicBezTo>
                  <a:cubicBezTo>
                    <a:pt x="71721" y="436603"/>
                    <a:pt x="57688" y="370247"/>
                    <a:pt x="49754" y="358346"/>
                  </a:cubicBezTo>
                  <a:cubicBezTo>
                    <a:pt x="40061" y="343806"/>
                    <a:pt x="25041" y="333632"/>
                    <a:pt x="12684" y="321275"/>
                  </a:cubicBezTo>
                  <a:cubicBezTo>
                    <a:pt x="-3168" y="210313"/>
                    <a:pt x="327" y="263903"/>
                    <a:pt x="327" y="160638"/>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a:extLst>
                <a:ext uri="{FF2B5EF4-FFF2-40B4-BE49-F238E27FC236}">
                  <a16:creationId xmlns:a16="http://schemas.microsoft.com/office/drawing/2014/main" id="{2247B11E-8EAA-4433-A143-88BC847C1E47}"/>
                </a:ext>
              </a:extLst>
            </p:cNvPr>
            <p:cNvSpPr/>
            <p:nvPr/>
          </p:nvSpPr>
          <p:spPr>
            <a:xfrm rot="4185837">
              <a:off x="1609285" y="2436126"/>
              <a:ext cx="984901" cy="2188921"/>
            </a:xfrm>
            <a:custGeom>
              <a:avLst/>
              <a:gdLst>
                <a:gd name="connsiteX0" fmla="*/ 49754 w 655235"/>
                <a:gd name="connsiteY0" fmla="*/ 210065 h 1087394"/>
                <a:gd name="connsiteX1" fmla="*/ 111538 w 655235"/>
                <a:gd name="connsiteY1" fmla="*/ 12356 h 1087394"/>
                <a:gd name="connsiteX2" fmla="*/ 148608 w 655235"/>
                <a:gd name="connsiteY2" fmla="*/ 0 h 1087394"/>
                <a:gd name="connsiteX3" fmla="*/ 371030 w 655235"/>
                <a:gd name="connsiteY3" fmla="*/ 37070 h 1087394"/>
                <a:gd name="connsiteX4" fmla="*/ 408100 w 655235"/>
                <a:gd name="connsiteY4" fmla="*/ 61784 h 1087394"/>
                <a:gd name="connsiteX5" fmla="*/ 457527 w 655235"/>
                <a:gd name="connsiteY5" fmla="*/ 123567 h 1087394"/>
                <a:gd name="connsiteX6" fmla="*/ 469884 w 655235"/>
                <a:gd name="connsiteY6" fmla="*/ 160638 h 1087394"/>
                <a:gd name="connsiteX7" fmla="*/ 506954 w 655235"/>
                <a:gd name="connsiteY7" fmla="*/ 197708 h 1087394"/>
                <a:gd name="connsiteX8" fmla="*/ 531668 w 655235"/>
                <a:gd name="connsiteY8" fmla="*/ 247135 h 1087394"/>
                <a:gd name="connsiteX9" fmla="*/ 544024 w 655235"/>
                <a:gd name="connsiteY9" fmla="*/ 308919 h 1087394"/>
                <a:gd name="connsiteX10" fmla="*/ 568738 w 655235"/>
                <a:gd name="connsiteY10" fmla="*/ 383059 h 1087394"/>
                <a:gd name="connsiteX11" fmla="*/ 581095 w 655235"/>
                <a:gd name="connsiteY11" fmla="*/ 420129 h 1087394"/>
                <a:gd name="connsiteX12" fmla="*/ 605808 w 655235"/>
                <a:gd name="connsiteY12" fmla="*/ 531340 h 1087394"/>
                <a:gd name="connsiteX13" fmla="*/ 618165 w 655235"/>
                <a:gd name="connsiteY13" fmla="*/ 704335 h 1087394"/>
                <a:gd name="connsiteX14" fmla="*/ 642879 w 655235"/>
                <a:gd name="connsiteY14" fmla="*/ 803189 h 1087394"/>
                <a:gd name="connsiteX15" fmla="*/ 655235 w 655235"/>
                <a:gd name="connsiteY15" fmla="*/ 877329 h 1087394"/>
                <a:gd name="connsiteX16" fmla="*/ 642879 w 655235"/>
                <a:gd name="connsiteY16" fmla="*/ 1013254 h 1087394"/>
                <a:gd name="connsiteX17" fmla="*/ 630522 w 655235"/>
                <a:gd name="connsiteY17" fmla="*/ 1050324 h 1087394"/>
                <a:gd name="connsiteX18" fmla="*/ 593452 w 655235"/>
                <a:gd name="connsiteY18" fmla="*/ 1075038 h 1087394"/>
                <a:gd name="connsiteX19" fmla="*/ 544024 w 655235"/>
                <a:gd name="connsiteY19" fmla="*/ 1087394 h 1087394"/>
                <a:gd name="connsiteX20" fmla="*/ 432814 w 655235"/>
                <a:gd name="connsiteY20" fmla="*/ 1075038 h 1087394"/>
                <a:gd name="connsiteX21" fmla="*/ 395743 w 655235"/>
                <a:gd name="connsiteY21" fmla="*/ 1062681 h 1087394"/>
                <a:gd name="connsiteX22" fmla="*/ 346316 w 655235"/>
                <a:gd name="connsiteY22" fmla="*/ 1037967 h 1087394"/>
                <a:gd name="connsiteX23" fmla="*/ 259819 w 655235"/>
                <a:gd name="connsiteY23" fmla="*/ 976184 h 1087394"/>
                <a:gd name="connsiteX24" fmla="*/ 222749 w 655235"/>
                <a:gd name="connsiteY24" fmla="*/ 951470 h 1087394"/>
                <a:gd name="connsiteX25" fmla="*/ 173322 w 655235"/>
                <a:gd name="connsiteY25" fmla="*/ 864973 h 1087394"/>
                <a:gd name="connsiteX26" fmla="*/ 160965 w 655235"/>
                <a:gd name="connsiteY26" fmla="*/ 790832 h 1087394"/>
                <a:gd name="connsiteX27" fmla="*/ 148608 w 655235"/>
                <a:gd name="connsiteY27" fmla="*/ 741405 h 1087394"/>
                <a:gd name="connsiteX28" fmla="*/ 136252 w 655235"/>
                <a:gd name="connsiteY28" fmla="*/ 630194 h 1087394"/>
                <a:gd name="connsiteX29" fmla="*/ 111538 w 655235"/>
                <a:gd name="connsiteY29" fmla="*/ 556054 h 1087394"/>
                <a:gd name="connsiteX30" fmla="*/ 74468 w 655235"/>
                <a:gd name="connsiteY30" fmla="*/ 444843 h 1087394"/>
                <a:gd name="connsiteX31" fmla="*/ 49754 w 655235"/>
                <a:gd name="connsiteY31" fmla="*/ 358346 h 1087394"/>
                <a:gd name="connsiteX32" fmla="*/ 12684 w 655235"/>
                <a:gd name="connsiteY32" fmla="*/ 321275 h 1087394"/>
                <a:gd name="connsiteX33" fmla="*/ 327 w 655235"/>
                <a:gd name="connsiteY33" fmla="*/ 160638 h 108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5235" h="1087394">
                  <a:moveTo>
                    <a:pt x="49754" y="210065"/>
                  </a:moveTo>
                  <a:cubicBezTo>
                    <a:pt x="67965" y="82594"/>
                    <a:pt x="28195" y="54028"/>
                    <a:pt x="111538" y="12356"/>
                  </a:cubicBezTo>
                  <a:cubicBezTo>
                    <a:pt x="123188" y="6531"/>
                    <a:pt x="136251" y="4119"/>
                    <a:pt x="148608" y="0"/>
                  </a:cubicBezTo>
                  <a:cubicBezTo>
                    <a:pt x="190995" y="3532"/>
                    <a:pt x="319090" y="2442"/>
                    <a:pt x="371030" y="37070"/>
                  </a:cubicBezTo>
                  <a:lnTo>
                    <a:pt x="408100" y="61784"/>
                  </a:lnTo>
                  <a:cubicBezTo>
                    <a:pt x="439160" y="154963"/>
                    <a:pt x="393649" y="43719"/>
                    <a:pt x="457527" y="123567"/>
                  </a:cubicBezTo>
                  <a:cubicBezTo>
                    <a:pt x="465664" y="133738"/>
                    <a:pt x="462659" y="149800"/>
                    <a:pt x="469884" y="160638"/>
                  </a:cubicBezTo>
                  <a:cubicBezTo>
                    <a:pt x="479577" y="175178"/>
                    <a:pt x="496797" y="183488"/>
                    <a:pt x="506954" y="197708"/>
                  </a:cubicBezTo>
                  <a:cubicBezTo>
                    <a:pt x="517661" y="212697"/>
                    <a:pt x="523430" y="230659"/>
                    <a:pt x="531668" y="247135"/>
                  </a:cubicBezTo>
                  <a:cubicBezTo>
                    <a:pt x="535787" y="267730"/>
                    <a:pt x="538498" y="288657"/>
                    <a:pt x="544024" y="308919"/>
                  </a:cubicBezTo>
                  <a:cubicBezTo>
                    <a:pt x="550878" y="334051"/>
                    <a:pt x="560500" y="358346"/>
                    <a:pt x="568738" y="383059"/>
                  </a:cubicBezTo>
                  <a:cubicBezTo>
                    <a:pt x="572857" y="395416"/>
                    <a:pt x="578541" y="407357"/>
                    <a:pt x="581095" y="420129"/>
                  </a:cubicBezTo>
                  <a:cubicBezTo>
                    <a:pt x="596783" y="498566"/>
                    <a:pt x="588358" y="461537"/>
                    <a:pt x="605808" y="531340"/>
                  </a:cubicBezTo>
                  <a:cubicBezTo>
                    <a:pt x="609927" y="589005"/>
                    <a:pt x="610354" y="647053"/>
                    <a:pt x="618165" y="704335"/>
                  </a:cubicBezTo>
                  <a:cubicBezTo>
                    <a:pt x="622754" y="737989"/>
                    <a:pt x="637295" y="769686"/>
                    <a:pt x="642879" y="803189"/>
                  </a:cubicBezTo>
                  <a:lnTo>
                    <a:pt x="655235" y="877329"/>
                  </a:lnTo>
                  <a:cubicBezTo>
                    <a:pt x="651116" y="922637"/>
                    <a:pt x="649313" y="968216"/>
                    <a:pt x="642879" y="1013254"/>
                  </a:cubicBezTo>
                  <a:cubicBezTo>
                    <a:pt x="641037" y="1026148"/>
                    <a:pt x="638659" y="1040153"/>
                    <a:pt x="630522" y="1050324"/>
                  </a:cubicBezTo>
                  <a:cubicBezTo>
                    <a:pt x="621245" y="1061921"/>
                    <a:pt x="607102" y="1069188"/>
                    <a:pt x="593452" y="1075038"/>
                  </a:cubicBezTo>
                  <a:cubicBezTo>
                    <a:pt x="577842" y="1081728"/>
                    <a:pt x="560500" y="1083275"/>
                    <a:pt x="544024" y="1087394"/>
                  </a:cubicBezTo>
                  <a:cubicBezTo>
                    <a:pt x="506954" y="1083275"/>
                    <a:pt x="469605" y="1081170"/>
                    <a:pt x="432814" y="1075038"/>
                  </a:cubicBezTo>
                  <a:cubicBezTo>
                    <a:pt x="419966" y="1072897"/>
                    <a:pt x="407715" y="1067812"/>
                    <a:pt x="395743" y="1062681"/>
                  </a:cubicBezTo>
                  <a:cubicBezTo>
                    <a:pt x="378812" y="1055425"/>
                    <a:pt x="362309" y="1047106"/>
                    <a:pt x="346316" y="1037967"/>
                  </a:cubicBezTo>
                  <a:cubicBezTo>
                    <a:pt x="317194" y="1021326"/>
                    <a:pt x="286342" y="995129"/>
                    <a:pt x="259819" y="976184"/>
                  </a:cubicBezTo>
                  <a:cubicBezTo>
                    <a:pt x="247734" y="967552"/>
                    <a:pt x="235106" y="959708"/>
                    <a:pt x="222749" y="951470"/>
                  </a:cubicBezTo>
                  <a:cubicBezTo>
                    <a:pt x="206201" y="926649"/>
                    <a:pt x="181874" y="893481"/>
                    <a:pt x="173322" y="864973"/>
                  </a:cubicBezTo>
                  <a:cubicBezTo>
                    <a:pt x="166123" y="840975"/>
                    <a:pt x="165879" y="815400"/>
                    <a:pt x="160965" y="790832"/>
                  </a:cubicBezTo>
                  <a:cubicBezTo>
                    <a:pt x="157634" y="774179"/>
                    <a:pt x="152727" y="757881"/>
                    <a:pt x="148608" y="741405"/>
                  </a:cubicBezTo>
                  <a:cubicBezTo>
                    <a:pt x="144489" y="704335"/>
                    <a:pt x="143567" y="666768"/>
                    <a:pt x="136252" y="630194"/>
                  </a:cubicBezTo>
                  <a:cubicBezTo>
                    <a:pt x="131143" y="604650"/>
                    <a:pt x="117856" y="581326"/>
                    <a:pt x="111538" y="556054"/>
                  </a:cubicBezTo>
                  <a:cubicBezTo>
                    <a:pt x="81926" y="437607"/>
                    <a:pt x="120999" y="584437"/>
                    <a:pt x="74468" y="444843"/>
                  </a:cubicBezTo>
                  <a:cubicBezTo>
                    <a:pt x="71721" y="436603"/>
                    <a:pt x="57688" y="370247"/>
                    <a:pt x="49754" y="358346"/>
                  </a:cubicBezTo>
                  <a:cubicBezTo>
                    <a:pt x="40061" y="343806"/>
                    <a:pt x="25041" y="333632"/>
                    <a:pt x="12684" y="321275"/>
                  </a:cubicBezTo>
                  <a:cubicBezTo>
                    <a:pt x="-3168" y="210313"/>
                    <a:pt x="327" y="263903"/>
                    <a:pt x="327" y="160638"/>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図形 9">
              <a:extLst>
                <a:ext uri="{FF2B5EF4-FFF2-40B4-BE49-F238E27FC236}">
                  <a16:creationId xmlns:a16="http://schemas.microsoft.com/office/drawing/2014/main" id="{133BDFB3-2D11-46BA-B9D2-0B14F29DC3F8}"/>
                </a:ext>
              </a:extLst>
            </p:cNvPr>
            <p:cNvSpPr/>
            <p:nvPr/>
          </p:nvSpPr>
          <p:spPr>
            <a:xfrm rot="4942560">
              <a:off x="2039777" y="3466189"/>
              <a:ext cx="654674" cy="1867926"/>
            </a:xfrm>
            <a:custGeom>
              <a:avLst/>
              <a:gdLst>
                <a:gd name="connsiteX0" fmla="*/ 49754 w 655235"/>
                <a:gd name="connsiteY0" fmla="*/ 210065 h 1087394"/>
                <a:gd name="connsiteX1" fmla="*/ 111538 w 655235"/>
                <a:gd name="connsiteY1" fmla="*/ 12356 h 1087394"/>
                <a:gd name="connsiteX2" fmla="*/ 148608 w 655235"/>
                <a:gd name="connsiteY2" fmla="*/ 0 h 1087394"/>
                <a:gd name="connsiteX3" fmla="*/ 371030 w 655235"/>
                <a:gd name="connsiteY3" fmla="*/ 37070 h 1087394"/>
                <a:gd name="connsiteX4" fmla="*/ 408100 w 655235"/>
                <a:gd name="connsiteY4" fmla="*/ 61784 h 1087394"/>
                <a:gd name="connsiteX5" fmla="*/ 457527 w 655235"/>
                <a:gd name="connsiteY5" fmla="*/ 123567 h 1087394"/>
                <a:gd name="connsiteX6" fmla="*/ 469884 w 655235"/>
                <a:gd name="connsiteY6" fmla="*/ 160638 h 1087394"/>
                <a:gd name="connsiteX7" fmla="*/ 506954 w 655235"/>
                <a:gd name="connsiteY7" fmla="*/ 197708 h 1087394"/>
                <a:gd name="connsiteX8" fmla="*/ 531668 w 655235"/>
                <a:gd name="connsiteY8" fmla="*/ 247135 h 1087394"/>
                <a:gd name="connsiteX9" fmla="*/ 544024 w 655235"/>
                <a:gd name="connsiteY9" fmla="*/ 308919 h 1087394"/>
                <a:gd name="connsiteX10" fmla="*/ 568738 w 655235"/>
                <a:gd name="connsiteY10" fmla="*/ 383059 h 1087394"/>
                <a:gd name="connsiteX11" fmla="*/ 581095 w 655235"/>
                <a:gd name="connsiteY11" fmla="*/ 420129 h 1087394"/>
                <a:gd name="connsiteX12" fmla="*/ 605808 w 655235"/>
                <a:gd name="connsiteY12" fmla="*/ 531340 h 1087394"/>
                <a:gd name="connsiteX13" fmla="*/ 618165 w 655235"/>
                <a:gd name="connsiteY13" fmla="*/ 704335 h 1087394"/>
                <a:gd name="connsiteX14" fmla="*/ 642879 w 655235"/>
                <a:gd name="connsiteY14" fmla="*/ 803189 h 1087394"/>
                <a:gd name="connsiteX15" fmla="*/ 655235 w 655235"/>
                <a:gd name="connsiteY15" fmla="*/ 877329 h 1087394"/>
                <a:gd name="connsiteX16" fmla="*/ 642879 w 655235"/>
                <a:gd name="connsiteY16" fmla="*/ 1013254 h 1087394"/>
                <a:gd name="connsiteX17" fmla="*/ 630522 w 655235"/>
                <a:gd name="connsiteY17" fmla="*/ 1050324 h 1087394"/>
                <a:gd name="connsiteX18" fmla="*/ 593452 w 655235"/>
                <a:gd name="connsiteY18" fmla="*/ 1075038 h 1087394"/>
                <a:gd name="connsiteX19" fmla="*/ 544024 w 655235"/>
                <a:gd name="connsiteY19" fmla="*/ 1087394 h 1087394"/>
                <a:gd name="connsiteX20" fmla="*/ 432814 w 655235"/>
                <a:gd name="connsiteY20" fmla="*/ 1075038 h 1087394"/>
                <a:gd name="connsiteX21" fmla="*/ 395743 w 655235"/>
                <a:gd name="connsiteY21" fmla="*/ 1062681 h 1087394"/>
                <a:gd name="connsiteX22" fmla="*/ 346316 w 655235"/>
                <a:gd name="connsiteY22" fmla="*/ 1037967 h 1087394"/>
                <a:gd name="connsiteX23" fmla="*/ 259819 w 655235"/>
                <a:gd name="connsiteY23" fmla="*/ 976184 h 1087394"/>
                <a:gd name="connsiteX24" fmla="*/ 222749 w 655235"/>
                <a:gd name="connsiteY24" fmla="*/ 951470 h 1087394"/>
                <a:gd name="connsiteX25" fmla="*/ 173322 w 655235"/>
                <a:gd name="connsiteY25" fmla="*/ 864973 h 1087394"/>
                <a:gd name="connsiteX26" fmla="*/ 160965 w 655235"/>
                <a:gd name="connsiteY26" fmla="*/ 790832 h 1087394"/>
                <a:gd name="connsiteX27" fmla="*/ 148608 w 655235"/>
                <a:gd name="connsiteY27" fmla="*/ 741405 h 1087394"/>
                <a:gd name="connsiteX28" fmla="*/ 136252 w 655235"/>
                <a:gd name="connsiteY28" fmla="*/ 630194 h 1087394"/>
                <a:gd name="connsiteX29" fmla="*/ 111538 w 655235"/>
                <a:gd name="connsiteY29" fmla="*/ 556054 h 1087394"/>
                <a:gd name="connsiteX30" fmla="*/ 74468 w 655235"/>
                <a:gd name="connsiteY30" fmla="*/ 444843 h 1087394"/>
                <a:gd name="connsiteX31" fmla="*/ 49754 w 655235"/>
                <a:gd name="connsiteY31" fmla="*/ 358346 h 1087394"/>
                <a:gd name="connsiteX32" fmla="*/ 12684 w 655235"/>
                <a:gd name="connsiteY32" fmla="*/ 321275 h 1087394"/>
                <a:gd name="connsiteX33" fmla="*/ 327 w 655235"/>
                <a:gd name="connsiteY33" fmla="*/ 160638 h 108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5235" h="1087394">
                  <a:moveTo>
                    <a:pt x="49754" y="210065"/>
                  </a:moveTo>
                  <a:cubicBezTo>
                    <a:pt x="67965" y="82594"/>
                    <a:pt x="28195" y="54028"/>
                    <a:pt x="111538" y="12356"/>
                  </a:cubicBezTo>
                  <a:cubicBezTo>
                    <a:pt x="123188" y="6531"/>
                    <a:pt x="136251" y="4119"/>
                    <a:pt x="148608" y="0"/>
                  </a:cubicBezTo>
                  <a:cubicBezTo>
                    <a:pt x="190995" y="3532"/>
                    <a:pt x="319090" y="2442"/>
                    <a:pt x="371030" y="37070"/>
                  </a:cubicBezTo>
                  <a:lnTo>
                    <a:pt x="408100" y="61784"/>
                  </a:lnTo>
                  <a:cubicBezTo>
                    <a:pt x="439160" y="154963"/>
                    <a:pt x="393649" y="43719"/>
                    <a:pt x="457527" y="123567"/>
                  </a:cubicBezTo>
                  <a:cubicBezTo>
                    <a:pt x="465664" y="133738"/>
                    <a:pt x="462659" y="149800"/>
                    <a:pt x="469884" y="160638"/>
                  </a:cubicBezTo>
                  <a:cubicBezTo>
                    <a:pt x="479577" y="175178"/>
                    <a:pt x="496797" y="183488"/>
                    <a:pt x="506954" y="197708"/>
                  </a:cubicBezTo>
                  <a:cubicBezTo>
                    <a:pt x="517661" y="212697"/>
                    <a:pt x="523430" y="230659"/>
                    <a:pt x="531668" y="247135"/>
                  </a:cubicBezTo>
                  <a:cubicBezTo>
                    <a:pt x="535787" y="267730"/>
                    <a:pt x="538498" y="288657"/>
                    <a:pt x="544024" y="308919"/>
                  </a:cubicBezTo>
                  <a:cubicBezTo>
                    <a:pt x="550878" y="334051"/>
                    <a:pt x="560500" y="358346"/>
                    <a:pt x="568738" y="383059"/>
                  </a:cubicBezTo>
                  <a:cubicBezTo>
                    <a:pt x="572857" y="395416"/>
                    <a:pt x="578541" y="407357"/>
                    <a:pt x="581095" y="420129"/>
                  </a:cubicBezTo>
                  <a:cubicBezTo>
                    <a:pt x="596783" y="498566"/>
                    <a:pt x="588358" y="461537"/>
                    <a:pt x="605808" y="531340"/>
                  </a:cubicBezTo>
                  <a:cubicBezTo>
                    <a:pt x="609927" y="589005"/>
                    <a:pt x="610354" y="647053"/>
                    <a:pt x="618165" y="704335"/>
                  </a:cubicBezTo>
                  <a:cubicBezTo>
                    <a:pt x="622754" y="737989"/>
                    <a:pt x="637295" y="769686"/>
                    <a:pt x="642879" y="803189"/>
                  </a:cubicBezTo>
                  <a:lnTo>
                    <a:pt x="655235" y="877329"/>
                  </a:lnTo>
                  <a:cubicBezTo>
                    <a:pt x="651116" y="922637"/>
                    <a:pt x="649313" y="968216"/>
                    <a:pt x="642879" y="1013254"/>
                  </a:cubicBezTo>
                  <a:cubicBezTo>
                    <a:pt x="641037" y="1026148"/>
                    <a:pt x="638659" y="1040153"/>
                    <a:pt x="630522" y="1050324"/>
                  </a:cubicBezTo>
                  <a:cubicBezTo>
                    <a:pt x="621245" y="1061921"/>
                    <a:pt x="607102" y="1069188"/>
                    <a:pt x="593452" y="1075038"/>
                  </a:cubicBezTo>
                  <a:cubicBezTo>
                    <a:pt x="577842" y="1081728"/>
                    <a:pt x="560500" y="1083275"/>
                    <a:pt x="544024" y="1087394"/>
                  </a:cubicBezTo>
                  <a:cubicBezTo>
                    <a:pt x="506954" y="1083275"/>
                    <a:pt x="469605" y="1081170"/>
                    <a:pt x="432814" y="1075038"/>
                  </a:cubicBezTo>
                  <a:cubicBezTo>
                    <a:pt x="419966" y="1072897"/>
                    <a:pt x="407715" y="1067812"/>
                    <a:pt x="395743" y="1062681"/>
                  </a:cubicBezTo>
                  <a:cubicBezTo>
                    <a:pt x="378812" y="1055425"/>
                    <a:pt x="362309" y="1047106"/>
                    <a:pt x="346316" y="1037967"/>
                  </a:cubicBezTo>
                  <a:cubicBezTo>
                    <a:pt x="317194" y="1021326"/>
                    <a:pt x="286342" y="995129"/>
                    <a:pt x="259819" y="976184"/>
                  </a:cubicBezTo>
                  <a:cubicBezTo>
                    <a:pt x="247734" y="967552"/>
                    <a:pt x="235106" y="959708"/>
                    <a:pt x="222749" y="951470"/>
                  </a:cubicBezTo>
                  <a:cubicBezTo>
                    <a:pt x="206201" y="926649"/>
                    <a:pt x="181874" y="893481"/>
                    <a:pt x="173322" y="864973"/>
                  </a:cubicBezTo>
                  <a:cubicBezTo>
                    <a:pt x="166123" y="840975"/>
                    <a:pt x="165879" y="815400"/>
                    <a:pt x="160965" y="790832"/>
                  </a:cubicBezTo>
                  <a:cubicBezTo>
                    <a:pt x="157634" y="774179"/>
                    <a:pt x="152727" y="757881"/>
                    <a:pt x="148608" y="741405"/>
                  </a:cubicBezTo>
                  <a:cubicBezTo>
                    <a:pt x="144489" y="704335"/>
                    <a:pt x="143567" y="666768"/>
                    <a:pt x="136252" y="630194"/>
                  </a:cubicBezTo>
                  <a:cubicBezTo>
                    <a:pt x="131143" y="604650"/>
                    <a:pt x="117856" y="581326"/>
                    <a:pt x="111538" y="556054"/>
                  </a:cubicBezTo>
                  <a:cubicBezTo>
                    <a:pt x="81926" y="437607"/>
                    <a:pt x="120999" y="584437"/>
                    <a:pt x="74468" y="444843"/>
                  </a:cubicBezTo>
                  <a:cubicBezTo>
                    <a:pt x="71721" y="436603"/>
                    <a:pt x="57688" y="370247"/>
                    <a:pt x="49754" y="358346"/>
                  </a:cubicBezTo>
                  <a:cubicBezTo>
                    <a:pt x="40061" y="343806"/>
                    <a:pt x="25041" y="333632"/>
                    <a:pt x="12684" y="321275"/>
                  </a:cubicBezTo>
                  <a:cubicBezTo>
                    <a:pt x="-3168" y="210313"/>
                    <a:pt x="327" y="263903"/>
                    <a:pt x="327" y="160638"/>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54226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36A3368-84BE-41FD-A761-90D95D5AAD32}"/>
              </a:ext>
            </a:extLst>
          </p:cNvPr>
          <p:cNvSpPr/>
          <p:nvPr/>
        </p:nvSpPr>
        <p:spPr>
          <a:xfrm>
            <a:off x="808563" y="3175686"/>
            <a:ext cx="1383956" cy="138395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847148C4-CF01-435F-8076-6212C4435757}"/>
              </a:ext>
            </a:extLst>
          </p:cNvPr>
          <p:cNvPicPr>
            <a:picLocks noChangeAspect="1"/>
          </p:cNvPicPr>
          <p:nvPr/>
        </p:nvPicPr>
        <p:blipFill>
          <a:blip r:embed="rId2"/>
          <a:stretch>
            <a:fillRect/>
          </a:stretch>
        </p:blipFill>
        <p:spPr>
          <a:xfrm flipH="1">
            <a:off x="1863293" y="2508421"/>
            <a:ext cx="781050" cy="609600"/>
          </a:xfrm>
          <a:prstGeom prst="rect">
            <a:avLst/>
          </a:prstGeom>
        </p:spPr>
      </p:pic>
      <p:pic>
        <p:nvPicPr>
          <p:cNvPr id="7" name="図 6">
            <a:extLst>
              <a:ext uri="{FF2B5EF4-FFF2-40B4-BE49-F238E27FC236}">
                <a16:creationId xmlns:a16="http://schemas.microsoft.com/office/drawing/2014/main" id="{44F105AA-5981-4DA2-B096-E408D4D4C870}"/>
              </a:ext>
            </a:extLst>
          </p:cNvPr>
          <p:cNvPicPr>
            <a:picLocks noChangeAspect="1"/>
          </p:cNvPicPr>
          <p:nvPr/>
        </p:nvPicPr>
        <p:blipFill>
          <a:blip r:embed="rId2"/>
          <a:stretch>
            <a:fillRect/>
          </a:stretch>
        </p:blipFill>
        <p:spPr>
          <a:xfrm>
            <a:off x="3314444" y="2567116"/>
            <a:ext cx="781050" cy="609600"/>
          </a:xfrm>
          <a:prstGeom prst="rect">
            <a:avLst/>
          </a:prstGeom>
        </p:spPr>
      </p:pic>
      <p:sp>
        <p:nvSpPr>
          <p:cNvPr id="8" name="正方形/長方形 7">
            <a:extLst>
              <a:ext uri="{FF2B5EF4-FFF2-40B4-BE49-F238E27FC236}">
                <a16:creationId xmlns:a16="http://schemas.microsoft.com/office/drawing/2014/main" id="{61E9359C-C13A-4EAB-9682-2E046E44FB44}"/>
              </a:ext>
            </a:extLst>
          </p:cNvPr>
          <p:cNvSpPr/>
          <p:nvPr/>
        </p:nvSpPr>
        <p:spPr>
          <a:xfrm>
            <a:off x="3761349" y="3200400"/>
            <a:ext cx="1383956" cy="138395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C8085545-8649-4050-B2D3-A507EEAA0359}"/>
              </a:ext>
            </a:extLst>
          </p:cNvPr>
          <p:cNvPicPr>
            <a:picLocks noChangeAspect="1"/>
          </p:cNvPicPr>
          <p:nvPr/>
        </p:nvPicPr>
        <p:blipFill>
          <a:blip r:embed="rId2"/>
          <a:stretch>
            <a:fillRect/>
          </a:stretch>
        </p:blipFill>
        <p:spPr>
          <a:xfrm flipH="1">
            <a:off x="4955389" y="2583931"/>
            <a:ext cx="781050" cy="609600"/>
          </a:xfrm>
          <a:prstGeom prst="rect">
            <a:avLst/>
          </a:prstGeom>
        </p:spPr>
      </p:pic>
      <p:sp>
        <p:nvSpPr>
          <p:cNvPr id="10" name="正方形/長方形 9">
            <a:extLst>
              <a:ext uri="{FF2B5EF4-FFF2-40B4-BE49-F238E27FC236}">
                <a16:creationId xmlns:a16="http://schemas.microsoft.com/office/drawing/2014/main" id="{4D22BEE2-3B34-4C22-B68D-B106C392B705}"/>
              </a:ext>
            </a:extLst>
          </p:cNvPr>
          <p:cNvSpPr/>
          <p:nvPr/>
        </p:nvSpPr>
        <p:spPr>
          <a:xfrm>
            <a:off x="6890200" y="3175686"/>
            <a:ext cx="1383956" cy="138395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6DDE8365-3246-403D-953D-D0E2781E14CB}"/>
              </a:ext>
            </a:extLst>
          </p:cNvPr>
          <p:cNvPicPr>
            <a:picLocks noChangeAspect="1"/>
          </p:cNvPicPr>
          <p:nvPr/>
        </p:nvPicPr>
        <p:blipFill>
          <a:blip r:embed="rId2"/>
          <a:stretch>
            <a:fillRect/>
          </a:stretch>
        </p:blipFill>
        <p:spPr>
          <a:xfrm>
            <a:off x="6280100" y="2536224"/>
            <a:ext cx="781050" cy="609600"/>
          </a:xfrm>
          <a:prstGeom prst="rect">
            <a:avLst/>
          </a:prstGeom>
        </p:spPr>
      </p:pic>
      <p:grpSp>
        <p:nvGrpSpPr>
          <p:cNvPr id="19" name="グループ化 18">
            <a:extLst>
              <a:ext uri="{FF2B5EF4-FFF2-40B4-BE49-F238E27FC236}">
                <a16:creationId xmlns:a16="http://schemas.microsoft.com/office/drawing/2014/main" id="{79B1658D-66D4-4961-BE1F-EC990EB51B90}"/>
              </a:ext>
            </a:extLst>
          </p:cNvPr>
          <p:cNvGrpSpPr/>
          <p:nvPr/>
        </p:nvGrpSpPr>
        <p:grpSpPr>
          <a:xfrm>
            <a:off x="1262711" y="2282566"/>
            <a:ext cx="6629406" cy="872524"/>
            <a:chOff x="1262711" y="2282566"/>
            <a:chExt cx="6629406" cy="872524"/>
          </a:xfrm>
        </p:grpSpPr>
        <p:sp>
          <p:nvSpPr>
            <p:cNvPr id="11" name="テキスト ボックス 10">
              <a:extLst>
                <a:ext uri="{FF2B5EF4-FFF2-40B4-BE49-F238E27FC236}">
                  <a16:creationId xmlns:a16="http://schemas.microsoft.com/office/drawing/2014/main" id="{1B7C72BE-29F4-4237-9A6D-DB71BF4B0A9A}"/>
                </a:ext>
              </a:extLst>
            </p:cNvPr>
            <p:cNvSpPr txBox="1"/>
            <p:nvPr/>
          </p:nvSpPr>
          <p:spPr>
            <a:xfrm>
              <a:off x="1262711" y="2758638"/>
              <a:ext cx="497252" cy="369332"/>
            </a:xfrm>
            <a:prstGeom prst="rect">
              <a:avLst/>
            </a:prstGeom>
            <a:noFill/>
          </p:spPr>
          <p:txBody>
            <a:bodyPr wrap="none" rtlCol="0">
              <a:spAutoFit/>
            </a:bodyPr>
            <a:lstStyle/>
            <a:p>
              <a:r>
                <a:rPr kumimoji="1" lang="en-US" altLang="ja-JP" dirty="0"/>
                <a:t>10</a:t>
              </a:r>
              <a:r>
                <a:rPr kumimoji="1" lang="en-US" altLang="ja-JP" baseline="30000" dirty="0"/>
                <a:t>5</a:t>
              </a:r>
              <a:endParaRPr kumimoji="1" lang="ja-JP" altLang="en-US" baseline="30000" dirty="0"/>
            </a:p>
          </p:txBody>
        </p:sp>
        <p:sp>
          <p:nvSpPr>
            <p:cNvPr id="12" name="テキスト ボックス 11">
              <a:extLst>
                <a:ext uri="{FF2B5EF4-FFF2-40B4-BE49-F238E27FC236}">
                  <a16:creationId xmlns:a16="http://schemas.microsoft.com/office/drawing/2014/main" id="{9EC7C976-A65B-445B-9A23-64A44671F946}"/>
                </a:ext>
              </a:extLst>
            </p:cNvPr>
            <p:cNvSpPr txBox="1"/>
            <p:nvPr/>
          </p:nvSpPr>
          <p:spPr>
            <a:xfrm>
              <a:off x="2005192" y="2282566"/>
              <a:ext cx="497252" cy="369332"/>
            </a:xfrm>
            <a:prstGeom prst="rect">
              <a:avLst/>
            </a:prstGeom>
            <a:noFill/>
          </p:spPr>
          <p:txBody>
            <a:bodyPr wrap="none" rtlCol="0">
              <a:spAutoFit/>
            </a:bodyPr>
            <a:lstStyle/>
            <a:p>
              <a:r>
                <a:rPr kumimoji="1" lang="en-US" altLang="ja-JP" dirty="0"/>
                <a:t>10</a:t>
              </a:r>
              <a:r>
                <a:rPr lang="en-US" altLang="ja-JP" baseline="30000" dirty="0"/>
                <a:t>3</a:t>
              </a:r>
              <a:endParaRPr kumimoji="1" lang="ja-JP" altLang="en-US" baseline="30000" dirty="0"/>
            </a:p>
          </p:txBody>
        </p:sp>
        <p:sp>
          <p:nvSpPr>
            <p:cNvPr id="13" name="テキスト ボックス 12">
              <a:extLst>
                <a:ext uri="{FF2B5EF4-FFF2-40B4-BE49-F238E27FC236}">
                  <a16:creationId xmlns:a16="http://schemas.microsoft.com/office/drawing/2014/main" id="{943CC89A-1038-48B1-B40E-4BD2ADA4898B}"/>
                </a:ext>
              </a:extLst>
            </p:cNvPr>
            <p:cNvSpPr txBox="1"/>
            <p:nvPr/>
          </p:nvSpPr>
          <p:spPr>
            <a:xfrm>
              <a:off x="3418752" y="2307280"/>
              <a:ext cx="497252" cy="369332"/>
            </a:xfrm>
            <a:prstGeom prst="rect">
              <a:avLst/>
            </a:prstGeom>
            <a:noFill/>
          </p:spPr>
          <p:txBody>
            <a:bodyPr wrap="none" rtlCol="0">
              <a:spAutoFit/>
            </a:bodyPr>
            <a:lstStyle/>
            <a:p>
              <a:r>
                <a:rPr kumimoji="1" lang="en-US" altLang="ja-JP" dirty="0"/>
                <a:t>10</a:t>
              </a:r>
              <a:r>
                <a:rPr lang="en-US" altLang="ja-JP" baseline="30000" dirty="0"/>
                <a:t>3</a:t>
              </a:r>
              <a:endParaRPr kumimoji="1" lang="ja-JP" altLang="en-US" baseline="30000" dirty="0"/>
            </a:p>
          </p:txBody>
        </p:sp>
        <p:sp>
          <p:nvSpPr>
            <p:cNvPr id="14" name="テキスト ボックス 13">
              <a:extLst>
                <a:ext uri="{FF2B5EF4-FFF2-40B4-BE49-F238E27FC236}">
                  <a16:creationId xmlns:a16="http://schemas.microsoft.com/office/drawing/2014/main" id="{0AB68DDD-CFB5-4061-A031-E567CC37CE07}"/>
                </a:ext>
              </a:extLst>
            </p:cNvPr>
            <p:cNvSpPr txBox="1"/>
            <p:nvPr/>
          </p:nvSpPr>
          <p:spPr>
            <a:xfrm>
              <a:off x="4319014" y="2725346"/>
              <a:ext cx="497252" cy="369332"/>
            </a:xfrm>
            <a:prstGeom prst="rect">
              <a:avLst/>
            </a:prstGeom>
            <a:noFill/>
          </p:spPr>
          <p:txBody>
            <a:bodyPr wrap="none" rtlCol="0">
              <a:spAutoFit/>
            </a:bodyPr>
            <a:lstStyle/>
            <a:p>
              <a:r>
                <a:rPr kumimoji="1" lang="en-US" altLang="ja-JP" dirty="0"/>
                <a:t>10</a:t>
              </a:r>
              <a:r>
                <a:rPr kumimoji="1" lang="en-US" altLang="ja-JP" baseline="30000" dirty="0"/>
                <a:t>1</a:t>
              </a:r>
              <a:endParaRPr kumimoji="1" lang="ja-JP" altLang="en-US" baseline="30000" dirty="0"/>
            </a:p>
          </p:txBody>
        </p:sp>
        <p:sp>
          <p:nvSpPr>
            <p:cNvPr id="16" name="テキスト ボックス 15">
              <a:extLst>
                <a:ext uri="{FF2B5EF4-FFF2-40B4-BE49-F238E27FC236}">
                  <a16:creationId xmlns:a16="http://schemas.microsoft.com/office/drawing/2014/main" id="{A52BEF5F-8457-44CA-B651-840C469CB669}"/>
                </a:ext>
              </a:extLst>
            </p:cNvPr>
            <p:cNvSpPr txBox="1"/>
            <p:nvPr/>
          </p:nvSpPr>
          <p:spPr>
            <a:xfrm>
              <a:off x="5119413" y="2363393"/>
              <a:ext cx="543739" cy="369332"/>
            </a:xfrm>
            <a:prstGeom prst="rect">
              <a:avLst/>
            </a:prstGeom>
            <a:noFill/>
          </p:spPr>
          <p:txBody>
            <a:bodyPr wrap="none" rtlCol="0">
              <a:spAutoFit/>
            </a:bodyPr>
            <a:lstStyle/>
            <a:p>
              <a:r>
                <a:rPr kumimoji="1" lang="en-US" altLang="ja-JP" dirty="0"/>
                <a:t>10</a:t>
              </a:r>
              <a:r>
                <a:rPr kumimoji="1" lang="en-US" altLang="ja-JP" baseline="30000" dirty="0"/>
                <a:t>-3</a:t>
              </a:r>
              <a:endParaRPr kumimoji="1" lang="ja-JP" altLang="en-US" baseline="30000" dirty="0"/>
            </a:p>
          </p:txBody>
        </p:sp>
        <p:sp>
          <p:nvSpPr>
            <p:cNvPr id="17" name="テキスト ボックス 16">
              <a:extLst>
                <a:ext uri="{FF2B5EF4-FFF2-40B4-BE49-F238E27FC236}">
                  <a16:creationId xmlns:a16="http://schemas.microsoft.com/office/drawing/2014/main" id="{471E9F14-06F3-434B-9942-DF1A3029C5D3}"/>
                </a:ext>
              </a:extLst>
            </p:cNvPr>
            <p:cNvSpPr txBox="1"/>
            <p:nvPr/>
          </p:nvSpPr>
          <p:spPr>
            <a:xfrm>
              <a:off x="6446431" y="2335246"/>
              <a:ext cx="610923" cy="369332"/>
            </a:xfrm>
            <a:prstGeom prst="rect">
              <a:avLst/>
            </a:prstGeom>
            <a:noFill/>
          </p:spPr>
          <p:txBody>
            <a:bodyPr wrap="square" rtlCol="0">
              <a:spAutoFit/>
            </a:bodyPr>
            <a:lstStyle/>
            <a:p>
              <a:r>
                <a:rPr kumimoji="1" lang="en-US" altLang="ja-JP" dirty="0"/>
                <a:t>10</a:t>
              </a:r>
              <a:r>
                <a:rPr kumimoji="1" lang="en-US" altLang="ja-JP" baseline="30000" dirty="0"/>
                <a:t>-3</a:t>
              </a:r>
              <a:endParaRPr kumimoji="1" lang="ja-JP" altLang="en-US" baseline="30000" dirty="0"/>
            </a:p>
          </p:txBody>
        </p:sp>
        <p:sp>
          <p:nvSpPr>
            <p:cNvPr id="18" name="テキスト ボックス 17">
              <a:extLst>
                <a:ext uri="{FF2B5EF4-FFF2-40B4-BE49-F238E27FC236}">
                  <a16:creationId xmlns:a16="http://schemas.microsoft.com/office/drawing/2014/main" id="{14213567-F8D5-4C26-BF29-450FB3DDFB32}"/>
                </a:ext>
              </a:extLst>
            </p:cNvPr>
            <p:cNvSpPr txBox="1"/>
            <p:nvPr/>
          </p:nvSpPr>
          <p:spPr>
            <a:xfrm>
              <a:off x="7348378" y="2785758"/>
              <a:ext cx="543739" cy="369332"/>
            </a:xfrm>
            <a:prstGeom prst="rect">
              <a:avLst/>
            </a:prstGeom>
            <a:noFill/>
          </p:spPr>
          <p:txBody>
            <a:bodyPr wrap="none" rtlCol="0">
              <a:spAutoFit/>
            </a:bodyPr>
            <a:lstStyle/>
            <a:p>
              <a:r>
                <a:rPr kumimoji="1" lang="en-US" altLang="ja-JP" dirty="0"/>
                <a:t>10</a:t>
              </a:r>
              <a:r>
                <a:rPr kumimoji="1" lang="en-US" altLang="ja-JP" baseline="30000" dirty="0"/>
                <a:t>-5</a:t>
              </a:r>
              <a:endParaRPr kumimoji="1" lang="ja-JP" altLang="en-US" baseline="30000" dirty="0"/>
            </a:p>
          </p:txBody>
        </p:sp>
      </p:grpSp>
      <p:sp>
        <p:nvSpPr>
          <p:cNvPr id="20" name="矢印: 下カーブ 19">
            <a:extLst>
              <a:ext uri="{FF2B5EF4-FFF2-40B4-BE49-F238E27FC236}">
                <a16:creationId xmlns:a16="http://schemas.microsoft.com/office/drawing/2014/main" id="{936EED74-BF57-40E6-B797-DB5E1CD074AE}"/>
              </a:ext>
            </a:extLst>
          </p:cNvPr>
          <p:cNvSpPr/>
          <p:nvPr/>
        </p:nvSpPr>
        <p:spPr>
          <a:xfrm>
            <a:off x="2253818" y="1932115"/>
            <a:ext cx="1281705" cy="30891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矢印: 下カーブ 20">
            <a:extLst>
              <a:ext uri="{FF2B5EF4-FFF2-40B4-BE49-F238E27FC236}">
                <a16:creationId xmlns:a16="http://schemas.microsoft.com/office/drawing/2014/main" id="{1B00C57C-8E04-4098-801A-20477FDC5E90}"/>
              </a:ext>
            </a:extLst>
          </p:cNvPr>
          <p:cNvSpPr/>
          <p:nvPr/>
        </p:nvSpPr>
        <p:spPr>
          <a:xfrm>
            <a:off x="3796799" y="1920273"/>
            <a:ext cx="1281705" cy="30891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矢印: 下カーブ 21">
            <a:extLst>
              <a:ext uri="{FF2B5EF4-FFF2-40B4-BE49-F238E27FC236}">
                <a16:creationId xmlns:a16="http://schemas.microsoft.com/office/drawing/2014/main" id="{9347FA02-9444-430D-B4A0-FCEE1A4D77DE}"/>
              </a:ext>
            </a:extLst>
          </p:cNvPr>
          <p:cNvSpPr/>
          <p:nvPr/>
        </p:nvSpPr>
        <p:spPr>
          <a:xfrm>
            <a:off x="5362180" y="1904996"/>
            <a:ext cx="1281705" cy="30891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13742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3FCB56-43A1-43EC-BB0E-2EC794526B27}"/>
              </a:ext>
            </a:extLst>
          </p:cNvPr>
          <p:cNvSpPr>
            <a:spLocks noGrp="1"/>
          </p:cNvSpPr>
          <p:nvPr>
            <p:ph type="title"/>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新型コロナ肺炎では</a:t>
            </a:r>
          </a:p>
        </p:txBody>
      </p:sp>
      <p:sp>
        <p:nvSpPr>
          <p:cNvPr id="3" name="コンテンツ プレースホルダー 2">
            <a:extLst>
              <a:ext uri="{FF2B5EF4-FFF2-40B4-BE49-F238E27FC236}">
                <a16:creationId xmlns:a16="http://schemas.microsoft.com/office/drawing/2014/main" id="{483E3752-A5AB-4813-A429-CDF1F3E9E7C2}"/>
              </a:ext>
            </a:extLst>
          </p:cNvPr>
          <p:cNvSpPr>
            <a:spLocks noGrp="1"/>
          </p:cNvSpPr>
          <p:nvPr>
            <p:ph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まず　</a:t>
            </a:r>
            <a:r>
              <a:rPr kumimoji="1" lang="ja-JP" altLang="en-US" dirty="0">
                <a:highlight>
                  <a:srgbClr val="00FF00"/>
                </a:highlight>
                <a:latin typeface="HGP創英角ｺﾞｼｯｸUB" panose="020B0900000000000000" pitchFamily="50" charset="-128"/>
                <a:ea typeface="HGP創英角ｺﾞｼｯｸUB" panose="020B0900000000000000" pitchFamily="50" charset="-128"/>
              </a:rPr>
              <a:t>飛沫感染</a:t>
            </a:r>
            <a:r>
              <a:rPr kumimoji="1" lang="ja-JP" altLang="en-US" dirty="0">
                <a:latin typeface="HGP創英角ｺﾞｼｯｸUB" panose="020B0900000000000000" pitchFamily="50" charset="-128"/>
                <a:ea typeface="HGP創英角ｺﾞｼｯｸUB" panose="020B0900000000000000" pitchFamily="50" charset="-128"/>
              </a:rPr>
              <a:t>が原因と言われた</a:t>
            </a:r>
            <a:endParaRPr kumimoji="1"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そののち　</a:t>
            </a:r>
            <a:r>
              <a:rPr lang="ja-JP" altLang="en-US" dirty="0">
                <a:highlight>
                  <a:srgbClr val="00FF00"/>
                </a:highlight>
                <a:latin typeface="HGP創英角ｺﾞｼｯｸUB" panose="020B0900000000000000" pitchFamily="50" charset="-128"/>
                <a:ea typeface="HGP創英角ｺﾞｼｯｸUB" panose="020B0900000000000000" pitchFamily="50" charset="-128"/>
              </a:rPr>
              <a:t>空気感染</a:t>
            </a:r>
            <a:r>
              <a:rPr lang="ja-JP" altLang="en-US" sz="2000" dirty="0">
                <a:highlight>
                  <a:srgbClr val="00FF00"/>
                </a:highlight>
                <a:latin typeface="HGP創英角ｺﾞｼｯｸUB" panose="020B0900000000000000" pitchFamily="50" charset="-128"/>
                <a:ea typeface="HGP創英角ｺﾞｼｯｸUB" panose="020B0900000000000000" pitchFamily="50" charset="-128"/>
              </a:rPr>
              <a:t>＝</a:t>
            </a:r>
            <a:r>
              <a:rPr lang="ja-JP" altLang="en-US" sz="1400" dirty="0">
                <a:highlight>
                  <a:srgbClr val="00FF00"/>
                </a:highlight>
                <a:latin typeface="HGP創英角ｺﾞｼｯｸUB" panose="020B0900000000000000" pitchFamily="50" charset="-128"/>
                <a:ea typeface="HGP創英角ｺﾞｼｯｸUB" panose="020B0900000000000000" pitchFamily="50" charset="-128"/>
              </a:rPr>
              <a:t>飛沫核感染</a:t>
            </a:r>
            <a:r>
              <a:rPr lang="ja-JP" altLang="en-US" dirty="0">
                <a:latin typeface="HGP創英角ｺﾞｼｯｸUB" panose="020B0900000000000000" pitchFamily="50" charset="-128"/>
                <a:ea typeface="HGP創英角ｺﾞｼｯｸUB" panose="020B0900000000000000" pitchFamily="50" charset="-128"/>
              </a:rPr>
              <a:t>の割合も高いのでは？と推測された</a:t>
            </a:r>
            <a:endParaRPr lang="en-US" altLang="ja-JP" dirty="0">
              <a:latin typeface="HGP創英角ｺﾞｼｯｸUB" panose="020B0900000000000000" pitchFamily="50" charset="-128"/>
              <a:ea typeface="HGP創英角ｺﾞｼｯｸUB" panose="020B0900000000000000" pitchFamily="50" charset="-128"/>
            </a:endParaRPr>
          </a:p>
          <a:p>
            <a:r>
              <a:rPr lang="en-US" altLang="ja-JP" dirty="0">
                <a:latin typeface="HGP創英角ｺﾞｼｯｸUB" panose="020B0900000000000000" pitchFamily="50" charset="-128"/>
                <a:ea typeface="HGP創英角ｺﾞｼｯｸUB" panose="020B0900000000000000" pitchFamily="50" charset="-128"/>
              </a:rPr>
              <a:t>WHO</a:t>
            </a:r>
            <a:r>
              <a:rPr lang="ja-JP" altLang="en-US" dirty="0">
                <a:latin typeface="HGP創英角ｺﾞｼｯｸUB" panose="020B0900000000000000" pitchFamily="50" charset="-128"/>
                <a:ea typeface="HGP創英角ｺﾞｼｯｸUB" panose="020B0900000000000000" pitchFamily="50" charset="-128"/>
              </a:rPr>
              <a:t>も</a:t>
            </a:r>
            <a:r>
              <a:rPr lang="en-US" altLang="ja-JP" dirty="0">
                <a:latin typeface="HGP創英角ｺﾞｼｯｸUB" panose="020B0900000000000000" pitchFamily="50" charset="-128"/>
                <a:ea typeface="HGP創英角ｺﾞｼｯｸUB" panose="020B0900000000000000" pitchFamily="50" charset="-128"/>
              </a:rPr>
              <a:t>CDC</a:t>
            </a:r>
            <a:r>
              <a:rPr lang="ja-JP" altLang="en-US" dirty="0">
                <a:latin typeface="HGP創英角ｺﾞｼｯｸUB" panose="020B0900000000000000" pitchFamily="50" charset="-128"/>
                <a:ea typeface="HGP創英角ｺﾞｼｯｸUB" panose="020B0900000000000000" pitchFamily="50" charset="-128"/>
              </a:rPr>
              <a:t>も　</a:t>
            </a:r>
            <a:r>
              <a:rPr lang="ja-JP" altLang="en-US" dirty="0">
                <a:highlight>
                  <a:srgbClr val="00FF00"/>
                </a:highlight>
                <a:latin typeface="HGP創英角ｺﾞｼｯｸUB" panose="020B0900000000000000" pitchFamily="50" charset="-128"/>
                <a:ea typeface="HGP創英角ｺﾞｼｯｸUB" panose="020B0900000000000000" pitchFamily="50" charset="-128"/>
              </a:rPr>
              <a:t>接触感染</a:t>
            </a:r>
            <a:r>
              <a:rPr lang="ja-JP" altLang="en-US" dirty="0">
                <a:latin typeface="HGP創英角ｺﾞｼｯｸUB" panose="020B0900000000000000" pitchFamily="50" charset="-128"/>
                <a:ea typeface="HGP創英角ｺﾞｼｯｸUB" panose="020B0900000000000000" pitchFamily="50" charset="-128"/>
              </a:rPr>
              <a:t>については　一般人に対して　ことさらの注意は行っていない。注意を与えるのは　医療関係者、患者が発生した場所の消毒にあたる業者に対してのみ・・・</a:t>
            </a:r>
            <a:r>
              <a:rPr lang="ja-JP" altLang="en-US" dirty="0">
                <a:highlight>
                  <a:srgbClr val="00FF00"/>
                </a:highlight>
                <a:latin typeface="HGP創英角ｺﾞｼｯｸUB" panose="020B0900000000000000" pitchFamily="50" charset="-128"/>
                <a:ea typeface="HGP創英角ｺﾞｼｯｸUB" panose="020B0900000000000000" pitchFamily="50" charset="-128"/>
              </a:rPr>
              <a:t>つまり濃厚に汚染された体液・人体組織・器物の存在の可能性が濃厚である場面で働かざるを得ない人たちに対して　</a:t>
            </a:r>
            <a:r>
              <a:rPr lang="ja-JP" altLang="en-US" dirty="0">
                <a:latin typeface="HGP創英角ｺﾞｼｯｸUB" panose="020B0900000000000000" pitchFamily="50" charset="-128"/>
                <a:ea typeface="HGP創英角ｺﾞｼｯｸUB" panose="020B0900000000000000" pitchFamily="50" charset="-128"/>
              </a:rPr>
              <a:t>　　の注意</a:t>
            </a:r>
            <a:endParaRPr lang="en-US" altLang="ja-JP"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2130625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FBDBF2-4854-4C74-915A-DD74A31544CF}"/>
              </a:ext>
            </a:extLst>
          </p:cNvPr>
          <p:cNvSpPr>
            <a:spLocks noGrp="1"/>
          </p:cNvSpPr>
          <p:nvPr>
            <p:ph type="title"/>
          </p:nvPr>
        </p:nvSpPr>
        <p:spPr>
          <a:xfrm>
            <a:off x="453472" y="278010"/>
            <a:ext cx="8237055" cy="1188813"/>
          </a:xfrm>
        </p:spPr>
        <p:txBody>
          <a:bodyPr>
            <a:normAutofit/>
          </a:bodyPr>
          <a:lstStyle/>
          <a:p>
            <a:r>
              <a:rPr kumimoji="1" lang="ja-JP" altLang="en-US" dirty="0">
                <a:latin typeface="HGP創英角ｺﾞｼｯｸUB" panose="020B0900000000000000" pitchFamily="50" charset="-128"/>
                <a:ea typeface="HGP創英角ｺﾞｼｯｸUB" panose="020B0900000000000000" pitchFamily="50" charset="-128"/>
              </a:rPr>
              <a:t>飛沫起因の感染での飛沫のサイズ</a:t>
            </a:r>
          </a:p>
        </p:txBody>
      </p:sp>
      <p:sp>
        <p:nvSpPr>
          <p:cNvPr id="3" name="コンテンツ プレースホルダー 2">
            <a:extLst>
              <a:ext uri="{FF2B5EF4-FFF2-40B4-BE49-F238E27FC236}">
                <a16:creationId xmlns:a16="http://schemas.microsoft.com/office/drawing/2014/main" id="{4C1AF3C0-6096-465A-A725-A10BED5186D9}"/>
              </a:ext>
            </a:extLst>
          </p:cNvPr>
          <p:cNvSpPr>
            <a:spLocks noGrp="1"/>
          </p:cNvSpPr>
          <p:nvPr>
            <p:ph idx="1"/>
          </p:nvPr>
        </p:nvSpPr>
        <p:spPr>
          <a:xfrm>
            <a:off x="628649" y="1466823"/>
            <a:ext cx="7886700" cy="4351338"/>
          </a:xfrm>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（本当は飛沫－飛沫核のサイズに）明確な境界はない。</a:t>
            </a:r>
            <a:r>
              <a:rPr lang="ja-JP" altLang="en-US" dirty="0">
                <a:latin typeface="HGP創英角ｺﾞｼｯｸUB" panose="020B0900000000000000" pitchFamily="50" charset="-128"/>
                <a:ea typeface="HGP創英角ｺﾞｼｯｸUB" panose="020B0900000000000000" pitchFamily="50" charset="-128"/>
              </a:rPr>
              <a:t>かなり大きい粒子でも　浮遊する</a:t>
            </a:r>
            <a:endParaRPr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巨大飛沫感染防止は　どちらかというと「弾丸」から身を守る術。微小飛沫感染防止は　どちらかというと「毒ガス」から身を守る術</a:t>
            </a:r>
            <a:endParaRPr kumimoji="1" lang="ja-JP" altLang="en-US" dirty="0">
              <a:latin typeface="HGP創英角ｺﾞｼｯｸUB" panose="020B0900000000000000" pitchFamily="50" charset="-128"/>
              <a:ea typeface="HGP創英角ｺﾞｼｯｸUB" panose="020B0900000000000000" pitchFamily="50" charset="-128"/>
            </a:endParaRPr>
          </a:p>
        </p:txBody>
      </p:sp>
      <p:pic>
        <p:nvPicPr>
          <p:cNvPr id="5" name="図 4">
            <a:extLst>
              <a:ext uri="{FF2B5EF4-FFF2-40B4-BE49-F238E27FC236}">
                <a16:creationId xmlns:a16="http://schemas.microsoft.com/office/drawing/2014/main" id="{684BC875-107B-4CC5-B8B1-245D40EF0540}"/>
              </a:ext>
            </a:extLst>
          </p:cNvPr>
          <p:cNvPicPr>
            <a:picLocks noChangeAspect="1"/>
          </p:cNvPicPr>
          <p:nvPr/>
        </p:nvPicPr>
        <p:blipFill>
          <a:blip r:embed="rId2"/>
          <a:stretch>
            <a:fillRect/>
          </a:stretch>
        </p:blipFill>
        <p:spPr>
          <a:xfrm>
            <a:off x="1130070" y="3831233"/>
            <a:ext cx="6613814" cy="2785044"/>
          </a:xfrm>
          <a:prstGeom prst="rect">
            <a:avLst/>
          </a:prstGeom>
        </p:spPr>
      </p:pic>
    </p:spTree>
    <p:extLst>
      <p:ext uri="{BB962C8B-B14F-4D97-AF65-F5344CB8AC3E}">
        <p14:creationId xmlns:p14="http://schemas.microsoft.com/office/powerpoint/2010/main" val="1821109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2791FFB-C8DD-484F-BABF-BDC0E23527B0}"/>
              </a:ext>
            </a:extLst>
          </p:cNvPr>
          <p:cNvSpPr>
            <a:spLocks noGrp="1"/>
          </p:cNvSpPr>
          <p:nvPr>
            <p:ph idx="1"/>
          </p:nvPr>
        </p:nvSpPr>
        <p:spPr/>
        <p:txBody>
          <a:bodyPr/>
          <a:lstStyle/>
          <a:p>
            <a:endParaRPr kumimoji="1" lang="ja-JP" altLang="en-US" dirty="0"/>
          </a:p>
        </p:txBody>
      </p:sp>
      <p:sp>
        <p:nvSpPr>
          <p:cNvPr id="5" name="タイトル 1">
            <a:extLst>
              <a:ext uri="{FF2B5EF4-FFF2-40B4-BE49-F238E27FC236}">
                <a16:creationId xmlns:a16="http://schemas.microsoft.com/office/drawing/2014/main" id="{76E79FE8-F622-4DDB-874B-3646E428E683}"/>
              </a:ext>
            </a:extLst>
          </p:cNvPr>
          <p:cNvSpPr txBox="1">
            <a:spLocks/>
          </p:cNvSpPr>
          <p:nvPr/>
        </p:nvSpPr>
        <p:spPr>
          <a:xfrm>
            <a:off x="1036566" y="0"/>
            <a:ext cx="8290063" cy="10793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n-ea"/>
                <a:ea typeface="+mn-ea"/>
              </a:rPr>
              <a:t>厚生労働省が作った手引書の中では一番？</a:t>
            </a:r>
          </a:p>
        </p:txBody>
      </p:sp>
      <p:sp>
        <p:nvSpPr>
          <p:cNvPr id="7" name="テキスト ボックス 6">
            <a:extLst>
              <a:ext uri="{FF2B5EF4-FFF2-40B4-BE49-F238E27FC236}">
                <a16:creationId xmlns:a16="http://schemas.microsoft.com/office/drawing/2014/main" id="{3F22DBE8-9B04-4B70-A2E0-CAC0FB9A1A19}"/>
              </a:ext>
            </a:extLst>
          </p:cNvPr>
          <p:cNvSpPr txBox="1"/>
          <p:nvPr/>
        </p:nvSpPr>
        <p:spPr>
          <a:xfrm>
            <a:off x="3147000" y="6032560"/>
            <a:ext cx="4339650" cy="369332"/>
          </a:xfrm>
          <a:prstGeom prst="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t>「適切な」・・温度と時間で何を管理？</a:t>
            </a:r>
          </a:p>
        </p:txBody>
      </p:sp>
      <p:pic>
        <p:nvPicPr>
          <p:cNvPr id="2" name="図 1">
            <a:extLst>
              <a:ext uri="{FF2B5EF4-FFF2-40B4-BE49-F238E27FC236}">
                <a16:creationId xmlns:a16="http://schemas.microsoft.com/office/drawing/2014/main" id="{74130722-2531-4257-83F8-49F8A7C14F8D}"/>
              </a:ext>
            </a:extLst>
          </p:cNvPr>
          <p:cNvPicPr>
            <a:picLocks noChangeAspect="1"/>
          </p:cNvPicPr>
          <p:nvPr/>
        </p:nvPicPr>
        <p:blipFill>
          <a:blip r:embed="rId2"/>
          <a:stretch>
            <a:fillRect/>
          </a:stretch>
        </p:blipFill>
        <p:spPr>
          <a:xfrm>
            <a:off x="703511" y="679232"/>
            <a:ext cx="7736977" cy="5337850"/>
          </a:xfrm>
          <a:prstGeom prst="rect">
            <a:avLst/>
          </a:prstGeom>
        </p:spPr>
      </p:pic>
      <p:sp>
        <p:nvSpPr>
          <p:cNvPr id="10" name="正方形/長方形 9">
            <a:extLst>
              <a:ext uri="{FF2B5EF4-FFF2-40B4-BE49-F238E27FC236}">
                <a16:creationId xmlns:a16="http://schemas.microsoft.com/office/drawing/2014/main" id="{B47F9C54-F4D0-4FAB-8CB6-1EEFD7E181EA}"/>
              </a:ext>
            </a:extLst>
          </p:cNvPr>
          <p:cNvSpPr/>
          <p:nvPr/>
        </p:nvSpPr>
        <p:spPr>
          <a:xfrm>
            <a:off x="5779464" y="4982950"/>
            <a:ext cx="1495979" cy="413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CA84AE5-F844-47D3-A528-3483FEE5FF3A}"/>
              </a:ext>
            </a:extLst>
          </p:cNvPr>
          <p:cNvSpPr/>
          <p:nvPr/>
        </p:nvSpPr>
        <p:spPr>
          <a:xfrm>
            <a:off x="5755893" y="5476894"/>
            <a:ext cx="1543120" cy="4134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EB8D7A12-E7F8-4057-8BD4-5A8F9CD5469D}"/>
              </a:ext>
            </a:extLst>
          </p:cNvPr>
          <p:cNvSpPr>
            <a:spLocks noGrp="1"/>
          </p:cNvSpPr>
          <p:nvPr>
            <p:ph type="sldNum" sz="quarter" idx="12"/>
          </p:nvPr>
        </p:nvSpPr>
        <p:spPr/>
        <p:txBody>
          <a:bodyPr/>
          <a:lstStyle/>
          <a:p>
            <a:fld id="{EDEB1CE3-1C5F-41CD-BB8F-3FC54467DBCF}" type="slidenum">
              <a:rPr kumimoji="1" lang="ja-JP" altLang="en-US" smtClean="0"/>
              <a:t>19</a:t>
            </a:fld>
            <a:endParaRPr kumimoji="1" lang="ja-JP" altLang="en-US" dirty="0"/>
          </a:p>
        </p:txBody>
      </p:sp>
    </p:spTree>
    <p:extLst>
      <p:ext uri="{BB962C8B-B14F-4D97-AF65-F5344CB8AC3E}">
        <p14:creationId xmlns:p14="http://schemas.microsoft.com/office/powerpoint/2010/main" val="45813204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F103E81-AD79-4A8D-A078-470332884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7585" y="290689"/>
            <a:ext cx="5406117" cy="6276622"/>
          </a:xfrm>
          <a:prstGeom prst="rect">
            <a:avLst/>
          </a:prstGeom>
        </p:spPr>
      </p:pic>
    </p:spTree>
    <p:extLst>
      <p:ext uri="{BB962C8B-B14F-4D97-AF65-F5344CB8AC3E}">
        <p14:creationId xmlns:p14="http://schemas.microsoft.com/office/powerpoint/2010/main" val="326083006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Nニュース 経済 - 名古屋テレビ【メ～テレ】">
            <a:extLst>
              <a:ext uri="{FF2B5EF4-FFF2-40B4-BE49-F238E27FC236}">
                <a16:creationId xmlns:a16="http://schemas.microsoft.com/office/drawing/2014/main" id="{8F1297F4-57F4-42BD-AF55-224ABA059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056" y="629356"/>
            <a:ext cx="4977144" cy="27996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大阪市、児童らにフェースシールド「マスクいらんかも」 [新型コロナ ...">
            <a:extLst>
              <a:ext uri="{FF2B5EF4-FFF2-40B4-BE49-F238E27FC236}">
                <a16:creationId xmlns:a16="http://schemas.microsoft.com/office/drawing/2014/main" id="{C1631EF9-CBFB-4132-8BF6-73854AB6E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29178"/>
            <a:ext cx="3939866" cy="4713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44497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B0B9C11-F205-499D-BE6A-857A09A87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93922297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D00680-098D-40A9-AB81-F78F98D5FB99}"/>
              </a:ext>
            </a:extLst>
          </p:cNvPr>
          <p:cNvSpPr>
            <a:spLocks noGrp="1"/>
          </p:cNvSpPr>
          <p:nvPr>
            <p:ph type="title"/>
          </p:nvPr>
        </p:nvSpPr>
        <p:spPr>
          <a:xfrm>
            <a:off x="225287" y="530088"/>
            <a:ext cx="8680174" cy="1219200"/>
          </a:xfrm>
        </p:spPr>
        <p:txBody>
          <a:bodyPr>
            <a:normAutofit fontScale="90000"/>
          </a:bodyPr>
          <a:lstStyle/>
          <a:p>
            <a:pPr algn="ctr"/>
            <a:r>
              <a:rPr lang="ja-JP" altLang="en-US">
                <a:latin typeface="HGP創英角ｺﾞｼｯｸUB" panose="020B0900000000000000" pitchFamily="50" charset="-128"/>
                <a:ea typeface="HGP創英角ｺﾞｼｯｸUB" panose="020B0900000000000000" pitchFamily="50" charset="-128"/>
              </a:rPr>
              <a:t>飛沫のサイズ別に挙動を見てみましょう</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CBB183F9-E6E4-4CDE-B9A1-55CED571EC45}"/>
              </a:ext>
            </a:extLst>
          </p:cNvPr>
          <p:cNvSpPr>
            <a:spLocks noGrp="1"/>
          </p:cNvSpPr>
          <p:nvPr>
            <p:ph idx="1"/>
          </p:nvPr>
        </p:nvSpPr>
        <p:spPr>
          <a:xfrm>
            <a:off x="628650" y="2141536"/>
            <a:ext cx="7886700" cy="4351338"/>
          </a:xfrm>
        </p:spPr>
        <p:txBody>
          <a:bodyPr/>
          <a:lstStyle/>
          <a:p>
            <a:r>
              <a:rPr kumimoji="1" lang="ja-JP" altLang="en-US" dirty="0">
                <a:highlight>
                  <a:srgbClr val="00FF00"/>
                </a:highlight>
                <a:latin typeface="HGP創英角ｺﾞｼｯｸUB" panose="020B0900000000000000" pitchFamily="50" charset="-128"/>
                <a:ea typeface="HGP創英角ｺﾞｼｯｸUB" panose="020B0900000000000000" pitchFamily="50" charset="-128"/>
              </a:rPr>
              <a:t>（</a:t>
            </a:r>
            <a:r>
              <a:rPr kumimoji="1" lang="en-US" altLang="ja-JP" dirty="0">
                <a:highlight>
                  <a:srgbClr val="00FF00"/>
                </a:highlight>
                <a:latin typeface="HGP創英角ｺﾞｼｯｸUB" panose="020B0900000000000000" pitchFamily="50" charset="-128"/>
                <a:ea typeface="HGP創英角ｺﾞｼｯｸUB" panose="020B0900000000000000" pitchFamily="50" charset="-128"/>
              </a:rPr>
              <a:t>5μ</a:t>
            </a:r>
            <a:r>
              <a:rPr kumimoji="1" lang="ja-JP" altLang="en-US" dirty="0">
                <a:highlight>
                  <a:srgbClr val="00FF00"/>
                </a:highlight>
                <a:latin typeface="HGP創英角ｺﾞｼｯｸUB" panose="020B0900000000000000" pitchFamily="50" charset="-128"/>
                <a:ea typeface="HGP創英角ｺﾞｼｯｸUB" panose="020B0900000000000000" pitchFamily="50" charset="-128"/>
              </a:rPr>
              <a:t>よりはるかに）</a:t>
            </a:r>
            <a:r>
              <a:rPr lang="ja-JP" altLang="en-US" dirty="0">
                <a:latin typeface="HGP創英角ｺﾞｼｯｸUB" panose="020B0900000000000000" pitchFamily="50" charset="-128"/>
                <a:ea typeface="HGP創英角ｺﾞｼｯｸUB" panose="020B0900000000000000" pitchFamily="50" charset="-128"/>
              </a:rPr>
              <a:t>大きな巨大</a:t>
            </a:r>
            <a:r>
              <a:rPr kumimoji="1" lang="ja-JP" altLang="en-US" dirty="0">
                <a:latin typeface="HGP創英角ｺﾞｼｯｸUB" panose="020B0900000000000000" pitchFamily="50" charset="-128"/>
                <a:ea typeface="HGP創英角ｺﾞｼｯｸUB" panose="020B0900000000000000" pitchFamily="50" charset="-128"/>
              </a:rPr>
              <a:t>飛沫は　「弾丸」のような動き</a:t>
            </a:r>
            <a:endParaRPr kumimoji="1"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微小飛沫</a:t>
            </a:r>
            <a:r>
              <a:rPr kumimoji="1" lang="ja-JP" altLang="en-US" dirty="0">
                <a:latin typeface="HGP創英角ｺﾞｼｯｸUB" panose="020B0900000000000000" pitchFamily="50" charset="-128"/>
                <a:ea typeface="HGP創英角ｺﾞｼｯｸUB" panose="020B0900000000000000" pitchFamily="50" charset="-128"/>
              </a:rPr>
              <a:t>は　毒ガスのような動き・・・</a:t>
            </a:r>
            <a:r>
              <a:rPr kumimoji="1" lang="ja-JP" altLang="en-US" sz="2000" dirty="0">
                <a:latin typeface="HGP創英角ｺﾞｼｯｸUB" panose="020B0900000000000000" pitchFamily="50" charset="-128"/>
                <a:ea typeface="HGP創英角ｺﾞｼｯｸUB" panose="020B0900000000000000" pitchFamily="50" charset="-128"/>
              </a:rPr>
              <a:t>たばこの煙がゆらりと流れている風景をイメージしてみるとよくわかります</a:t>
            </a:r>
          </a:p>
        </p:txBody>
      </p:sp>
      <p:pic>
        <p:nvPicPr>
          <p:cNvPr id="1026" name="Picture 2" descr="タバコの煙」 vs 「車の排気ガス」、どっちがより有害か？ – 諌山裕の仕事部屋">
            <a:extLst>
              <a:ext uri="{FF2B5EF4-FFF2-40B4-BE49-F238E27FC236}">
                <a16:creationId xmlns:a16="http://schemas.microsoft.com/office/drawing/2014/main" id="{135C93D1-43D2-4492-916D-957392332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270" y="3830574"/>
            <a:ext cx="5216208" cy="292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90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山口組組長・司忍（篠田建市）年収も自宅も指がない理由もヤバい！嫁や息子はいるのか？ | 芸能人の裏ニュース">
            <a:extLst>
              <a:ext uri="{FF2B5EF4-FFF2-40B4-BE49-F238E27FC236}">
                <a16:creationId xmlns:a16="http://schemas.microsoft.com/office/drawing/2014/main" id="{14327F2E-AB80-4845-AE94-80252B5ED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444"/>
            <a:ext cx="9316278" cy="7281542"/>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F8AE816A-8791-4E0A-82FC-B493F9CAC226}"/>
              </a:ext>
            </a:extLst>
          </p:cNvPr>
          <p:cNvSpPr/>
          <p:nvPr/>
        </p:nvSpPr>
        <p:spPr>
          <a:xfrm rot="20933541">
            <a:off x="3531704" y="2533526"/>
            <a:ext cx="2080591" cy="3175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4218294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514A3-0458-496A-BB8B-04400E0CE4FC}"/>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842CA0CE-DE77-4301-BFAC-8967A0F85B7E}"/>
              </a:ext>
            </a:extLst>
          </p:cNvPr>
          <p:cNvSpPr>
            <a:spLocks noGrp="1"/>
          </p:cNvSpPr>
          <p:nvPr>
            <p:ph idx="1"/>
          </p:nvPr>
        </p:nvSpPr>
        <p:spPr>
          <a:xfrm>
            <a:off x="899583" y="4317205"/>
            <a:ext cx="7886700" cy="4351338"/>
          </a:xfrm>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飛沫の多くは　どんどん乾燥して飛沫核となっていく</a:t>
            </a:r>
            <a:endParaRPr kumimoji="1"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飛沫核のほうが　肺の奥まで侵入しやすい</a:t>
            </a:r>
            <a:endParaRPr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highlight>
                  <a:srgbClr val="00FF00"/>
                </a:highlight>
                <a:latin typeface="HGP創英角ｺﾞｼｯｸUB" panose="020B0900000000000000" pitchFamily="50" charset="-128"/>
                <a:ea typeface="HGP創英角ｺﾞｼｯｸUB" panose="020B0900000000000000" pitchFamily="50" charset="-128"/>
              </a:rPr>
              <a:t>＞１００</a:t>
            </a:r>
            <a:r>
              <a:rPr kumimoji="1" lang="en-US" altLang="ja-JP" dirty="0">
                <a:highlight>
                  <a:srgbClr val="00FF00"/>
                </a:highlight>
                <a:latin typeface="HGP創英角ｺﾞｼｯｸUB" panose="020B0900000000000000" pitchFamily="50" charset="-128"/>
                <a:ea typeface="HGP創英角ｺﾞｼｯｸUB" panose="020B0900000000000000" pitchFamily="50" charset="-128"/>
              </a:rPr>
              <a:t>μ</a:t>
            </a:r>
            <a:r>
              <a:rPr kumimoji="1" lang="ja-JP" altLang="en-US" dirty="0">
                <a:highlight>
                  <a:srgbClr val="00FF00"/>
                </a:highlight>
                <a:latin typeface="HGP創英角ｺﾞｼｯｸUB" panose="020B0900000000000000" pitchFamily="50" charset="-128"/>
                <a:ea typeface="HGP創英角ｺﾞｼｯｸUB" panose="020B0900000000000000" pitchFamily="50" charset="-128"/>
              </a:rPr>
              <a:t>を超える飛沫は２</a:t>
            </a:r>
            <a:r>
              <a:rPr kumimoji="1" lang="en-US" altLang="ja-JP" dirty="0">
                <a:highlight>
                  <a:srgbClr val="00FF00"/>
                </a:highlight>
                <a:latin typeface="HGP創英角ｺﾞｼｯｸUB" panose="020B0900000000000000" pitchFamily="50" charset="-128"/>
                <a:ea typeface="HGP創英角ｺﾞｼｯｸUB" panose="020B0900000000000000" pitchFamily="50" charset="-128"/>
              </a:rPr>
              <a:t>M</a:t>
            </a:r>
            <a:r>
              <a:rPr kumimoji="1" lang="ja-JP" altLang="en-US" dirty="0">
                <a:highlight>
                  <a:srgbClr val="00FF00"/>
                </a:highlight>
                <a:latin typeface="HGP創英角ｺﾞｼｯｸUB" panose="020B0900000000000000" pitchFamily="50" charset="-128"/>
                <a:ea typeface="HGP創英角ｺﾞｼｯｸUB" panose="020B0900000000000000" pitchFamily="50" charset="-128"/>
              </a:rPr>
              <a:t>内で落下</a:t>
            </a:r>
          </a:p>
        </p:txBody>
      </p:sp>
      <p:pic>
        <p:nvPicPr>
          <p:cNvPr id="5" name="図 4">
            <a:extLst>
              <a:ext uri="{FF2B5EF4-FFF2-40B4-BE49-F238E27FC236}">
                <a16:creationId xmlns:a16="http://schemas.microsoft.com/office/drawing/2014/main" id="{400ACB17-E733-42E6-928B-8029DEC1DAF0}"/>
              </a:ext>
            </a:extLst>
          </p:cNvPr>
          <p:cNvPicPr>
            <a:picLocks noChangeAspect="1"/>
          </p:cNvPicPr>
          <p:nvPr/>
        </p:nvPicPr>
        <p:blipFill>
          <a:blip r:embed="rId2"/>
          <a:stretch>
            <a:fillRect/>
          </a:stretch>
        </p:blipFill>
        <p:spPr>
          <a:xfrm>
            <a:off x="628650" y="365125"/>
            <a:ext cx="8256360" cy="3687585"/>
          </a:xfrm>
          <a:prstGeom prst="rect">
            <a:avLst/>
          </a:prstGeom>
        </p:spPr>
      </p:pic>
    </p:spTree>
    <p:extLst>
      <p:ext uri="{BB962C8B-B14F-4D97-AF65-F5344CB8AC3E}">
        <p14:creationId xmlns:p14="http://schemas.microsoft.com/office/powerpoint/2010/main" val="142177541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9135951-D4DB-478C-ACE3-70BB55FD9054}"/>
              </a:ext>
            </a:extLst>
          </p:cNvPr>
          <p:cNvPicPr>
            <a:picLocks noChangeAspect="1"/>
          </p:cNvPicPr>
          <p:nvPr/>
        </p:nvPicPr>
        <p:blipFill>
          <a:blip r:embed="rId2"/>
          <a:stretch>
            <a:fillRect/>
          </a:stretch>
        </p:blipFill>
        <p:spPr>
          <a:xfrm>
            <a:off x="0" y="1619250"/>
            <a:ext cx="9144000" cy="3619500"/>
          </a:xfrm>
          <a:prstGeom prst="rect">
            <a:avLst/>
          </a:prstGeom>
        </p:spPr>
      </p:pic>
    </p:spTree>
    <p:extLst>
      <p:ext uri="{BB962C8B-B14F-4D97-AF65-F5344CB8AC3E}">
        <p14:creationId xmlns:p14="http://schemas.microsoft.com/office/powerpoint/2010/main" val="4932179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FDF42E9-FD01-4C0C-AFAF-5EC657AA2404}"/>
              </a:ext>
            </a:extLst>
          </p:cNvPr>
          <p:cNvPicPr>
            <a:picLocks noChangeAspect="1"/>
          </p:cNvPicPr>
          <p:nvPr/>
        </p:nvPicPr>
        <p:blipFill>
          <a:blip r:embed="rId2"/>
          <a:stretch>
            <a:fillRect/>
          </a:stretch>
        </p:blipFill>
        <p:spPr>
          <a:xfrm>
            <a:off x="271462" y="1771650"/>
            <a:ext cx="8601075" cy="3314700"/>
          </a:xfrm>
          <a:prstGeom prst="rect">
            <a:avLst/>
          </a:prstGeom>
        </p:spPr>
      </p:pic>
    </p:spTree>
    <p:extLst>
      <p:ext uri="{BB962C8B-B14F-4D97-AF65-F5344CB8AC3E}">
        <p14:creationId xmlns:p14="http://schemas.microsoft.com/office/powerpoint/2010/main" val="257504802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315B2AE-FE73-4232-B561-D96E56D4F734}"/>
              </a:ext>
            </a:extLst>
          </p:cNvPr>
          <p:cNvPicPr>
            <a:picLocks noChangeAspect="1"/>
          </p:cNvPicPr>
          <p:nvPr/>
        </p:nvPicPr>
        <p:blipFill>
          <a:blip r:embed="rId2"/>
          <a:stretch>
            <a:fillRect/>
          </a:stretch>
        </p:blipFill>
        <p:spPr>
          <a:xfrm>
            <a:off x="104775" y="1157287"/>
            <a:ext cx="8934450" cy="4543425"/>
          </a:xfrm>
          <a:prstGeom prst="rect">
            <a:avLst/>
          </a:prstGeom>
        </p:spPr>
      </p:pic>
    </p:spTree>
    <p:extLst>
      <p:ext uri="{BB962C8B-B14F-4D97-AF65-F5344CB8AC3E}">
        <p14:creationId xmlns:p14="http://schemas.microsoft.com/office/powerpoint/2010/main" val="226127952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AB40C26-220C-4C23-96DD-43C249E17C23}"/>
              </a:ext>
            </a:extLst>
          </p:cNvPr>
          <p:cNvPicPr>
            <a:picLocks noChangeAspect="1"/>
          </p:cNvPicPr>
          <p:nvPr/>
        </p:nvPicPr>
        <p:blipFill>
          <a:blip r:embed="rId2"/>
          <a:stretch>
            <a:fillRect/>
          </a:stretch>
        </p:blipFill>
        <p:spPr>
          <a:xfrm>
            <a:off x="145774" y="1485213"/>
            <a:ext cx="9144000" cy="4656199"/>
          </a:xfrm>
          <a:prstGeom prst="rect">
            <a:avLst/>
          </a:prstGeom>
        </p:spPr>
      </p:pic>
    </p:spTree>
    <p:extLst>
      <p:ext uri="{BB962C8B-B14F-4D97-AF65-F5344CB8AC3E}">
        <p14:creationId xmlns:p14="http://schemas.microsoft.com/office/powerpoint/2010/main" val="3196373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06B449-1285-4AD9-863B-4BA01EF64D49}"/>
              </a:ext>
            </a:extLst>
          </p:cNvPr>
          <p:cNvSpPr>
            <a:spLocks noGrp="1"/>
          </p:cNvSpPr>
          <p:nvPr>
            <p:ph type="title"/>
          </p:nvPr>
        </p:nvSpPr>
        <p:spPr/>
        <p:txBody>
          <a:bodyPr/>
          <a:lstStyle/>
          <a:p>
            <a:r>
              <a:rPr kumimoji="1" lang="en-US" altLang="ja-JP" dirty="0">
                <a:latin typeface="+mn-ea"/>
                <a:ea typeface="+mn-ea"/>
              </a:rPr>
              <a:t>HACCP</a:t>
            </a:r>
            <a:r>
              <a:rPr kumimoji="1" lang="ja-JP" altLang="en-US">
                <a:latin typeface="+mn-ea"/>
                <a:ea typeface="+mn-ea"/>
              </a:rPr>
              <a:t>はなん</a:t>
            </a:r>
            <a:r>
              <a:rPr kumimoji="1" lang="ja-JP" altLang="en-US" dirty="0">
                <a:latin typeface="+mn-ea"/>
                <a:ea typeface="+mn-ea"/>
              </a:rPr>
              <a:t>のために？</a:t>
            </a:r>
          </a:p>
        </p:txBody>
      </p:sp>
      <p:sp>
        <p:nvSpPr>
          <p:cNvPr id="3" name="コンテンツ プレースホルダー 2">
            <a:extLst>
              <a:ext uri="{FF2B5EF4-FFF2-40B4-BE49-F238E27FC236}">
                <a16:creationId xmlns:a16="http://schemas.microsoft.com/office/drawing/2014/main" id="{F880DDFE-5F85-49D5-B5E0-44FEB4F42915}"/>
              </a:ext>
            </a:extLst>
          </p:cNvPr>
          <p:cNvSpPr>
            <a:spLocks noGrp="1"/>
          </p:cNvSpPr>
          <p:nvPr>
            <p:ph idx="1"/>
          </p:nvPr>
        </p:nvSpPr>
        <p:spPr>
          <a:xfrm>
            <a:off x="628650" y="1825625"/>
            <a:ext cx="7886700" cy="3912566"/>
          </a:xfrm>
          <a:custGeom>
            <a:avLst/>
            <a:gdLst>
              <a:gd name="connsiteX0" fmla="*/ 0 w 7886700"/>
              <a:gd name="connsiteY0" fmla="*/ 0 h 3912566"/>
              <a:gd name="connsiteX1" fmla="*/ 484469 w 7886700"/>
              <a:gd name="connsiteY1" fmla="*/ 0 h 3912566"/>
              <a:gd name="connsiteX2" fmla="*/ 1126671 w 7886700"/>
              <a:gd name="connsiteY2" fmla="*/ 0 h 3912566"/>
              <a:gd name="connsiteX3" fmla="*/ 1453406 w 7886700"/>
              <a:gd name="connsiteY3" fmla="*/ 0 h 3912566"/>
              <a:gd name="connsiteX4" fmla="*/ 1780141 w 7886700"/>
              <a:gd name="connsiteY4" fmla="*/ 0 h 3912566"/>
              <a:gd name="connsiteX5" fmla="*/ 2106876 w 7886700"/>
              <a:gd name="connsiteY5" fmla="*/ 0 h 3912566"/>
              <a:gd name="connsiteX6" fmla="*/ 2591344 w 7886700"/>
              <a:gd name="connsiteY6" fmla="*/ 0 h 3912566"/>
              <a:gd name="connsiteX7" fmla="*/ 3312414 w 7886700"/>
              <a:gd name="connsiteY7" fmla="*/ 0 h 3912566"/>
              <a:gd name="connsiteX8" fmla="*/ 3954617 w 7886700"/>
              <a:gd name="connsiteY8" fmla="*/ 0 h 3912566"/>
              <a:gd name="connsiteX9" fmla="*/ 4281351 w 7886700"/>
              <a:gd name="connsiteY9" fmla="*/ 0 h 3912566"/>
              <a:gd name="connsiteX10" fmla="*/ 4844687 w 7886700"/>
              <a:gd name="connsiteY10" fmla="*/ 0 h 3912566"/>
              <a:gd name="connsiteX11" fmla="*/ 5171422 w 7886700"/>
              <a:gd name="connsiteY11" fmla="*/ 0 h 3912566"/>
              <a:gd name="connsiteX12" fmla="*/ 5813625 w 7886700"/>
              <a:gd name="connsiteY12" fmla="*/ 0 h 3912566"/>
              <a:gd name="connsiteX13" fmla="*/ 6376960 w 7886700"/>
              <a:gd name="connsiteY13" fmla="*/ 0 h 3912566"/>
              <a:gd name="connsiteX14" fmla="*/ 6782562 w 7886700"/>
              <a:gd name="connsiteY14" fmla="*/ 0 h 3912566"/>
              <a:gd name="connsiteX15" fmla="*/ 7267031 w 7886700"/>
              <a:gd name="connsiteY15" fmla="*/ 0 h 3912566"/>
              <a:gd name="connsiteX16" fmla="*/ 7886700 w 7886700"/>
              <a:gd name="connsiteY16" fmla="*/ 0 h 3912566"/>
              <a:gd name="connsiteX17" fmla="*/ 7886700 w 7886700"/>
              <a:gd name="connsiteY17" fmla="*/ 480687 h 3912566"/>
              <a:gd name="connsiteX18" fmla="*/ 7886700 w 7886700"/>
              <a:gd name="connsiteY18" fmla="*/ 1039625 h 3912566"/>
              <a:gd name="connsiteX19" fmla="*/ 7886700 w 7886700"/>
              <a:gd name="connsiteY19" fmla="*/ 1637688 h 3912566"/>
              <a:gd name="connsiteX20" fmla="*/ 7886700 w 7886700"/>
              <a:gd name="connsiteY20" fmla="*/ 2235752 h 3912566"/>
              <a:gd name="connsiteX21" fmla="*/ 7886700 w 7886700"/>
              <a:gd name="connsiteY21" fmla="*/ 2794690 h 3912566"/>
              <a:gd name="connsiteX22" fmla="*/ 7886700 w 7886700"/>
              <a:gd name="connsiteY22" fmla="*/ 3236251 h 3912566"/>
              <a:gd name="connsiteX23" fmla="*/ 7886700 w 7886700"/>
              <a:gd name="connsiteY23" fmla="*/ 3912566 h 3912566"/>
              <a:gd name="connsiteX24" fmla="*/ 7481098 w 7886700"/>
              <a:gd name="connsiteY24" fmla="*/ 3912566 h 3912566"/>
              <a:gd name="connsiteX25" fmla="*/ 6917763 w 7886700"/>
              <a:gd name="connsiteY25" fmla="*/ 3912566 h 3912566"/>
              <a:gd name="connsiteX26" fmla="*/ 6354427 w 7886700"/>
              <a:gd name="connsiteY26" fmla="*/ 3912566 h 3912566"/>
              <a:gd name="connsiteX27" fmla="*/ 5869958 w 7886700"/>
              <a:gd name="connsiteY27" fmla="*/ 3912566 h 3912566"/>
              <a:gd name="connsiteX28" fmla="*/ 5227755 w 7886700"/>
              <a:gd name="connsiteY28" fmla="*/ 3912566 h 3912566"/>
              <a:gd name="connsiteX29" fmla="*/ 4743287 w 7886700"/>
              <a:gd name="connsiteY29" fmla="*/ 3912566 h 3912566"/>
              <a:gd name="connsiteX30" fmla="*/ 4258818 w 7886700"/>
              <a:gd name="connsiteY30" fmla="*/ 3912566 h 3912566"/>
              <a:gd name="connsiteX31" fmla="*/ 3932083 w 7886700"/>
              <a:gd name="connsiteY31" fmla="*/ 3912566 h 3912566"/>
              <a:gd name="connsiteX32" fmla="*/ 3368748 w 7886700"/>
              <a:gd name="connsiteY32" fmla="*/ 3912566 h 3912566"/>
              <a:gd name="connsiteX33" fmla="*/ 2647678 w 7886700"/>
              <a:gd name="connsiteY33" fmla="*/ 3912566 h 3912566"/>
              <a:gd name="connsiteX34" fmla="*/ 2005475 w 7886700"/>
              <a:gd name="connsiteY34" fmla="*/ 3912566 h 3912566"/>
              <a:gd name="connsiteX35" fmla="*/ 1599873 w 7886700"/>
              <a:gd name="connsiteY35" fmla="*/ 3912566 h 3912566"/>
              <a:gd name="connsiteX36" fmla="*/ 1115405 w 7886700"/>
              <a:gd name="connsiteY36" fmla="*/ 3912566 h 3912566"/>
              <a:gd name="connsiteX37" fmla="*/ 0 w 7886700"/>
              <a:gd name="connsiteY37" fmla="*/ 3912566 h 3912566"/>
              <a:gd name="connsiteX38" fmla="*/ 0 w 7886700"/>
              <a:gd name="connsiteY38" fmla="*/ 3314502 h 3912566"/>
              <a:gd name="connsiteX39" fmla="*/ 0 w 7886700"/>
              <a:gd name="connsiteY39" fmla="*/ 2677313 h 3912566"/>
              <a:gd name="connsiteX40" fmla="*/ 0 w 7886700"/>
              <a:gd name="connsiteY40" fmla="*/ 2079249 h 3912566"/>
              <a:gd name="connsiteX41" fmla="*/ 0 w 7886700"/>
              <a:gd name="connsiteY41" fmla="*/ 1637688 h 3912566"/>
              <a:gd name="connsiteX42" fmla="*/ 0 w 7886700"/>
              <a:gd name="connsiteY42" fmla="*/ 1078750 h 3912566"/>
              <a:gd name="connsiteX43" fmla="*/ 0 w 7886700"/>
              <a:gd name="connsiteY43" fmla="*/ 637189 h 3912566"/>
              <a:gd name="connsiteX44" fmla="*/ 0 w 7886700"/>
              <a:gd name="connsiteY44" fmla="*/ 0 h 391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86700" h="3912566" fill="none" extrusionOk="0">
                <a:moveTo>
                  <a:pt x="0" y="0"/>
                </a:moveTo>
                <a:cubicBezTo>
                  <a:pt x="130717" y="-818"/>
                  <a:pt x="375221" y="55027"/>
                  <a:pt x="484469" y="0"/>
                </a:cubicBezTo>
                <a:cubicBezTo>
                  <a:pt x="593717" y="-55027"/>
                  <a:pt x="822877" y="76233"/>
                  <a:pt x="1126671" y="0"/>
                </a:cubicBezTo>
                <a:cubicBezTo>
                  <a:pt x="1430465" y="-76233"/>
                  <a:pt x="1313650" y="29430"/>
                  <a:pt x="1453406" y="0"/>
                </a:cubicBezTo>
                <a:cubicBezTo>
                  <a:pt x="1593162" y="-29430"/>
                  <a:pt x="1674788" y="25996"/>
                  <a:pt x="1780141" y="0"/>
                </a:cubicBezTo>
                <a:cubicBezTo>
                  <a:pt x="1885495" y="-25996"/>
                  <a:pt x="1969640" y="21105"/>
                  <a:pt x="2106876" y="0"/>
                </a:cubicBezTo>
                <a:cubicBezTo>
                  <a:pt x="2244113" y="-21105"/>
                  <a:pt x="2439754" y="51605"/>
                  <a:pt x="2591344" y="0"/>
                </a:cubicBezTo>
                <a:cubicBezTo>
                  <a:pt x="2742934" y="-51605"/>
                  <a:pt x="3114744" y="78845"/>
                  <a:pt x="3312414" y="0"/>
                </a:cubicBezTo>
                <a:cubicBezTo>
                  <a:pt x="3510084" y="-78845"/>
                  <a:pt x="3794500" y="22269"/>
                  <a:pt x="3954617" y="0"/>
                </a:cubicBezTo>
                <a:cubicBezTo>
                  <a:pt x="4114734" y="-22269"/>
                  <a:pt x="4178401" y="17956"/>
                  <a:pt x="4281351" y="0"/>
                </a:cubicBezTo>
                <a:cubicBezTo>
                  <a:pt x="4384301" y="-17956"/>
                  <a:pt x="4659826" y="2651"/>
                  <a:pt x="4844687" y="0"/>
                </a:cubicBezTo>
                <a:cubicBezTo>
                  <a:pt x="5029548" y="-2651"/>
                  <a:pt x="5076345" y="38759"/>
                  <a:pt x="5171422" y="0"/>
                </a:cubicBezTo>
                <a:cubicBezTo>
                  <a:pt x="5266499" y="-38759"/>
                  <a:pt x="5665651" y="50473"/>
                  <a:pt x="5813625" y="0"/>
                </a:cubicBezTo>
                <a:cubicBezTo>
                  <a:pt x="5961599" y="-50473"/>
                  <a:pt x="6252633" y="31063"/>
                  <a:pt x="6376960" y="0"/>
                </a:cubicBezTo>
                <a:cubicBezTo>
                  <a:pt x="6501287" y="-31063"/>
                  <a:pt x="6678705" y="11853"/>
                  <a:pt x="6782562" y="0"/>
                </a:cubicBezTo>
                <a:cubicBezTo>
                  <a:pt x="6886419" y="-11853"/>
                  <a:pt x="7049847" y="9176"/>
                  <a:pt x="7267031" y="0"/>
                </a:cubicBezTo>
                <a:cubicBezTo>
                  <a:pt x="7484215" y="-9176"/>
                  <a:pt x="7656807" y="58835"/>
                  <a:pt x="7886700" y="0"/>
                </a:cubicBezTo>
                <a:cubicBezTo>
                  <a:pt x="7889711" y="151656"/>
                  <a:pt x="7864123" y="295808"/>
                  <a:pt x="7886700" y="480687"/>
                </a:cubicBezTo>
                <a:cubicBezTo>
                  <a:pt x="7909277" y="665566"/>
                  <a:pt x="7851088" y="816753"/>
                  <a:pt x="7886700" y="1039625"/>
                </a:cubicBezTo>
                <a:cubicBezTo>
                  <a:pt x="7922312" y="1262497"/>
                  <a:pt x="7831250" y="1500068"/>
                  <a:pt x="7886700" y="1637688"/>
                </a:cubicBezTo>
                <a:cubicBezTo>
                  <a:pt x="7942150" y="1775308"/>
                  <a:pt x="7870434" y="1971818"/>
                  <a:pt x="7886700" y="2235752"/>
                </a:cubicBezTo>
                <a:cubicBezTo>
                  <a:pt x="7902966" y="2499686"/>
                  <a:pt x="7872393" y="2559824"/>
                  <a:pt x="7886700" y="2794690"/>
                </a:cubicBezTo>
                <a:cubicBezTo>
                  <a:pt x="7901007" y="3029556"/>
                  <a:pt x="7873546" y="3029274"/>
                  <a:pt x="7886700" y="3236251"/>
                </a:cubicBezTo>
                <a:cubicBezTo>
                  <a:pt x="7899854" y="3443228"/>
                  <a:pt x="7873170" y="3672510"/>
                  <a:pt x="7886700" y="3912566"/>
                </a:cubicBezTo>
                <a:cubicBezTo>
                  <a:pt x="7722713" y="3936041"/>
                  <a:pt x="7600484" y="3894043"/>
                  <a:pt x="7481098" y="3912566"/>
                </a:cubicBezTo>
                <a:cubicBezTo>
                  <a:pt x="7361712" y="3931089"/>
                  <a:pt x="7051062" y="3892230"/>
                  <a:pt x="6917763" y="3912566"/>
                </a:cubicBezTo>
                <a:cubicBezTo>
                  <a:pt x="6784464" y="3932902"/>
                  <a:pt x="6581299" y="3880849"/>
                  <a:pt x="6354427" y="3912566"/>
                </a:cubicBezTo>
                <a:cubicBezTo>
                  <a:pt x="6127555" y="3944283"/>
                  <a:pt x="6086301" y="3894756"/>
                  <a:pt x="5869958" y="3912566"/>
                </a:cubicBezTo>
                <a:cubicBezTo>
                  <a:pt x="5653615" y="3930376"/>
                  <a:pt x="5420043" y="3860919"/>
                  <a:pt x="5227755" y="3912566"/>
                </a:cubicBezTo>
                <a:cubicBezTo>
                  <a:pt x="5035467" y="3964213"/>
                  <a:pt x="4972624" y="3897994"/>
                  <a:pt x="4743287" y="3912566"/>
                </a:cubicBezTo>
                <a:cubicBezTo>
                  <a:pt x="4513950" y="3927138"/>
                  <a:pt x="4442491" y="3905041"/>
                  <a:pt x="4258818" y="3912566"/>
                </a:cubicBezTo>
                <a:cubicBezTo>
                  <a:pt x="4075145" y="3920091"/>
                  <a:pt x="4072500" y="3908181"/>
                  <a:pt x="3932083" y="3912566"/>
                </a:cubicBezTo>
                <a:cubicBezTo>
                  <a:pt x="3791666" y="3916951"/>
                  <a:pt x="3649393" y="3877982"/>
                  <a:pt x="3368748" y="3912566"/>
                </a:cubicBezTo>
                <a:cubicBezTo>
                  <a:pt x="3088104" y="3947150"/>
                  <a:pt x="2828051" y="3892460"/>
                  <a:pt x="2647678" y="3912566"/>
                </a:cubicBezTo>
                <a:cubicBezTo>
                  <a:pt x="2467305" y="3932672"/>
                  <a:pt x="2222502" y="3854274"/>
                  <a:pt x="2005475" y="3912566"/>
                </a:cubicBezTo>
                <a:cubicBezTo>
                  <a:pt x="1788448" y="3970858"/>
                  <a:pt x="1705240" y="3872533"/>
                  <a:pt x="1599873" y="3912566"/>
                </a:cubicBezTo>
                <a:cubicBezTo>
                  <a:pt x="1494506" y="3952599"/>
                  <a:pt x="1278845" y="3874324"/>
                  <a:pt x="1115405" y="3912566"/>
                </a:cubicBezTo>
                <a:cubicBezTo>
                  <a:pt x="951965" y="3950808"/>
                  <a:pt x="374415" y="3845781"/>
                  <a:pt x="0" y="3912566"/>
                </a:cubicBezTo>
                <a:cubicBezTo>
                  <a:pt x="-18965" y="3626435"/>
                  <a:pt x="48089" y="3537456"/>
                  <a:pt x="0" y="3314502"/>
                </a:cubicBezTo>
                <a:cubicBezTo>
                  <a:pt x="-48089" y="3091548"/>
                  <a:pt x="41731" y="2839821"/>
                  <a:pt x="0" y="2677313"/>
                </a:cubicBezTo>
                <a:cubicBezTo>
                  <a:pt x="-41731" y="2514805"/>
                  <a:pt x="15467" y="2198979"/>
                  <a:pt x="0" y="2079249"/>
                </a:cubicBezTo>
                <a:cubicBezTo>
                  <a:pt x="-15467" y="1959519"/>
                  <a:pt x="28187" y="1749563"/>
                  <a:pt x="0" y="1637688"/>
                </a:cubicBezTo>
                <a:cubicBezTo>
                  <a:pt x="-28187" y="1525813"/>
                  <a:pt x="42222" y="1339822"/>
                  <a:pt x="0" y="1078750"/>
                </a:cubicBezTo>
                <a:cubicBezTo>
                  <a:pt x="-42222" y="817678"/>
                  <a:pt x="17100" y="810778"/>
                  <a:pt x="0" y="637189"/>
                </a:cubicBezTo>
                <a:cubicBezTo>
                  <a:pt x="-17100" y="463600"/>
                  <a:pt x="68369" y="138443"/>
                  <a:pt x="0" y="0"/>
                </a:cubicBezTo>
                <a:close/>
              </a:path>
              <a:path w="7886700" h="3912566" stroke="0" extrusionOk="0">
                <a:moveTo>
                  <a:pt x="0" y="0"/>
                </a:moveTo>
                <a:cubicBezTo>
                  <a:pt x="113559" y="-15370"/>
                  <a:pt x="253616" y="45729"/>
                  <a:pt x="484469" y="0"/>
                </a:cubicBezTo>
                <a:cubicBezTo>
                  <a:pt x="715322" y="-45729"/>
                  <a:pt x="749291" y="40311"/>
                  <a:pt x="890070" y="0"/>
                </a:cubicBezTo>
                <a:cubicBezTo>
                  <a:pt x="1030849" y="-40311"/>
                  <a:pt x="1107249" y="28491"/>
                  <a:pt x="1295672" y="0"/>
                </a:cubicBezTo>
                <a:cubicBezTo>
                  <a:pt x="1484095" y="-28491"/>
                  <a:pt x="1615063" y="17635"/>
                  <a:pt x="1701274" y="0"/>
                </a:cubicBezTo>
                <a:cubicBezTo>
                  <a:pt x="1787485" y="-17635"/>
                  <a:pt x="1942738" y="32352"/>
                  <a:pt x="2028009" y="0"/>
                </a:cubicBezTo>
                <a:cubicBezTo>
                  <a:pt x="2113281" y="-32352"/>
                  <a:pt x="2331159" y="43141"/>
                  <a:pt x="2591344" y="0"/>
                </a:cubicBezTo>
                <a:cubicBezTo>
                  <a:pt x="2851530" y="-43141"/>
                  <a:pt x="3091139" y="24113"/>
                  <a:pt x="3233547" y="0"/>
                </a:cubicBezTo>
                <a:cubicBezTo>
                  <a:pt x="3375955" y="-24113"/>
                  <a:pt x="3516949" y="3831"/>
                  <a:pt x="3796883" y="0"/>
                </a:cubicBezTo>
                <a:cubicBezTo>
                  <a:pt x="4076817" y="-3831"/>
                  <a:pt x="4199520" y="2546"/>
                  <a:pt x="4439085" y="0"/>
                </a:cubicBezTo>
                <a:cubicBezTo>
                  <a:pt x="4678650" y="-2546"/>
                  <a:pt x="4723658" y="31036"/>
                  <a:pt x="5002421" y="0"/>
                </a:cubicBezTo>
                <a:cubicBezTo>
                  <a:pt x="5281184" y="-31036"/>
                  <a:pt x="5402958" y="51727"/>
                  <a:pt x="5723491" y="0"/>
                </a:cubicBezTo>
                <a:cubicBezTo>
                  <a:pt x="6044024" y="-51727"/>
                  <a:pt x="6269747" y="42387"/>
                  <a:pt x="6444561" y="0"/>
                </a:cubicBezTo>
                <a:cubicBezTo>
                  <a:pt x="6619375" y="-42387"/>
                  <a:pt x="6925534" y="129"/>
                  <a:pt x="7165630" y="0"/>
                </a:cubicBezTo>
                <a:cubicBezTo>
                  <a:pt x="7405726" y="-129"/>
                  <a:pt x="7542476" y="81924"/>
                  <a:pt x="7886700" y="0"/>
                </a:cubicBezTo>
                <a:cubicBezTo>
                  <a:pt x="7950606" y="233238"/>
                  <a:pt x="7882200" y="305951"/>
                  <a:pt x="7886700" y="558938"/>
                </a:cubicBezTo>
                <a:cubicBezTo>
                  <a:pt x="7891200" y="811925"/>
                  <a:pt x="7848350" y="954196"/>
                  <a:pt x="7886700" y="1157002"/>
                </a:cubicBezTo>
                <a:cubicBezTo>
                  <a:pt x="7925050" y="1359808"/>
                  <a:pt x="7863123" y="1411639"/>
                  <a:pt x="7886700" y="1637688"/>
                </a:cubicBezTo>
                <a:cubicBezTo>
                  <a:pt x="7910277" y="1863737"/>
                  <a:pt x="7866449" y="1951003"/>
                  <a:pt x="7886700" y="2079249"/>
                </a:cubicBezTo>
                <a:cubicBezTo>
                  <a:pt x="7906951" y="2207495"/>
                  <a:pt x="7886383" y="2366623"/>
                  <a:pt x="7886700" y="2520810"/>
                </a:cubicBezTo>
                <a:cubicBezTo>
                  <a:pt x="7887017" y="2674997"/>
                  <a:pt x="7840965" y="2813191"/>
                  <a:pt x="7886700" y="3079748"/>
                </a:cubicBezTo>
                <a:cubicBezTo>
                  <a:pt x="7932435" y="3346305"/>
                  <a:pt x="7844400" y="3634808"/>
                  <a:pt x="7886700" y="3912566"/>
                </a:cubicBezTo>
                <a:cubicBezTo>
                  <a:pt x="7628264" y="3945981"/>
                  <a:pt x="7518024" y="3851487"/>
                  <a:pt x="7323364" y="3912566"/>
                </a:cubicBezTo>
                <a:cubicBezTo>
                  <a:pt x="7128704" y="3973645"/>
                  <a:pt x="6873840" y="3854908"/>
                  <a:pt x="6602295" y="3912566"/>
                </a:cubicBezTo>
                <a:cubicBezTo>
                  <a:pt x="6330750" y="3970224"/>
                  <a:pt x="6220447" y="3895609"/>
                  <a:pt x="6117826" y="3912566"/>
                </a:cubicBezTo>
                <a:cubicBezTo>
                  <a:pt x="6015205" y="3929523"/>
                  <a:pt x="5750754" y="3866939"/>
                  <a:pt x="5633357" y="3912566"/>
                </a:cubicBezTo>
                <a:cubicBezTo>
                  <a:pt x="5515960" y="3958193"/>
                  <a:pt x="5225801" y="3869270"/>
                  <a:pt x="4991154" y="3912566"/>
                </a:cubicBezTo>
                <a:cubicBezTo>
                  <a:pt x="4756507" y="3955862"/>
                  <a:pt x="4576639" y="3905446"/>
                  <a:pt x="4270085" y="3912566"/>
                </a:cubicBezTo>
                <a:cubicBezTo>
                  <a:pt x="3963531" y="3919686"/>
                  <a:pt x="3797482" y="3852959"/>
                  <a:pt x="3549015" y="3912566"/>
                </a:cubicBezTo>
                <a:cubicBezTo>
                  <a:pt x="3300548" y="3972173"/>
                  <a:pt x="3241043" y="3899070"/>
                  <a:pt x="3064546" y="3912566"/>
                </a:cubicBezTo>
                <a:cubicBezTo>
                  <a:pt x="2888049" y="3926062"/>
                  <a:pt x="2697891" y="3853989"/>
                  <a:pt x="2501211" y="3912566"/>
                </a:cubicBezTo>
                <a:cubicBezTo>
                  <a:pt x="2304532" y="3971143"/>
                  <a:pt x="2324443" y="3873661"/>
                  <a:pt x="2174476" y="3912566"/>
                </a:cubicBezTo>
                <a:cubicBezTo>
                  <a:pt x="2024509" y="3951471"/>
                  <a:pt x="1875471" y="3870860"/>
                  <a:pt x="1768874" y="3912566"/>
                </a:cubicBezTo>
                <a:cubicBezTo>
                  <a:pt x="1662277" y="3954272"/>
                  <a:pt x="1321816" y="3909195"/>
                  <a:pt x="1126671" y="3912566"/>
                </a:cubicBezTo>
                <a:cubicBezTo>
                  <a:pt x="931526" y="3915937"/>
                  <a:pt x="819120" y="3868847"/>
                  <a:pt x="642203" y="3912566"/>
                </a:cubicBezTo>
                <a:cubicBezTo>
                  <a:pt x="465286" y="3956285"/>
                  <a:pt x="168762" y="3910755"/>
                  <a:pt x="0" y="3912566"/>
                </a:cubicBezTo>
                <a:cubicBezTo>
                  <a:pt x="-27280" y="3782797"/>
                  <a:pt x="47843" y="3499418"/>
                  <a:pt x="0" y="3353628"/>
                </a:cubicBezTo>
                <a:cubicBezTo>
                  <a:pt x="-47843" y="3207838"/>
                  <a:pt x="49992" y="3112582"/>
                  <a:pt x="0" y="2912067"/>
                </a:cubicBezTo>
                <a:cubicBezTo>
                  <a:pt x="-49992" y="2711552"/>
                  <a:pt x="61746" y="2485297"/>
                  <a:pt x="0" y="2274878"/>
                </a:cubicBezTo>
                <a:cubicBezTo>
                  <a:pt x="-61746" y="2064459"/>
                  <a:pt x="44151" y="1863218"/>
                  <a:pt x="0" y="1637688"/>
                </a:cubicBezTo>
                <a:cubicBezTo>
                  <a:pt x="-44151" y="1412158"/>
                  <a:pt x="50579" y="1159009"/>
                  <a:pt x="0" y="1000499"/>
                </a:cubicBezTo>
                <a:cubicBezTo>
                  <a:pt x="-50579" y="841989"/>
                  <a:pt x="59503" y="643358"/>
                  <a:pt x="0" y="480687"/>
                </a:cubicBezTo>
                <a:cubicBezTo>
                  <a:pt x="-59503" y="318016"/>
                  <a:pt x="48431" y="141509"/>
                  <a:pt x="0" y="0"/>
                </a:cubicBezTo>
                <a:close/>
              </a:path>
            </a:pathLst>
          </a:custGeom>
          <a:blipFill>
            <a:blip r:embed="rId2"/>
            <a:tile tx="0" ty="0" sx="100000" sy="100000" flip="none" algn="tl"/>
          </a:blipFill>
          <a:ln w="57150">
            <a:solidFill>
              <a:schemeClr val="tx1"/>
            </a:solidFill>
            <a:extLst>
              <a:ext uri="{C807C97D-BFC1-408E-A445-0C87EB9F89A2}">
                <ask:lineSketchStyleProps xmlns:ask="http://schemas.microsoft.com/office/drawing/2018/sketchyshapes" sd="4000302496">
                  <ask:type>
                    <ask:lineSketchScribble/>
                  </ask:type>
                </ask:lineSketchStyleProps>
              </a:ext>
            </a:extLst>
          </a:ln>
        </p:spPr>
        <p:txBody>
          <a:bodyPr>
            <a:normAutofit lnSpcReduction="10000"/>
          </a:bodyPr>
          <a:lstStyle/>
          <a:p>
            <a:endParaRPr kumimoji="1" lang="en-US" altLang="ja-JP" dirty="0">
              <a:latin typeface="+mn-ea"/>
            </a:endParaRPr>
          </a:p>
          <a:p>
            <a:r>
              <a:rPr lang="ja-JP" altLang="en-US" b="1" dirty="0">
                <a:latin typeface="+mn-ea"/>
              </a:rPr>
              <a:t>お客様を殺しちゃダメなんだよ</a:t>
            </a:r>
            <a:endParaRPr kumimoji="1" lang="en-US" altLang="ja-JP" b="1" dirty="0">
              <a:latin typeface="+mn-ea"/>
            </a:endParaRPr>
          </a:p>
          <a:p>
            <a:r>
              <a:rPr lang="ja-JP" altLang="en-US" b="1" dirty="0">
                <a:latin typeface="+mn-ea"/>
              </a:rPr>
              <a:t>お客様の家庭を不幸にしちゃダメなんだよ</a:t>
            </a:r>
            <a:endParaRPr kumimoji="1" lang="en-US" altLang="ja-JP" b="1" dirty="0">
              <a:latin typeface="+mn-ea"/>
            </a:endParaRPr>
          </a:p>
          <a:p>
            <a:r>
              <a:rPr lang="ja-JP" altLang="en-US" b="1" dirty="0">
                <a:latin typeface="+mn-ea"/>
              </a:rPr>
              <a:t>自分のビジネスをつぶしちゃダメなんだよ</a:t>
            </a:r>
            <a:endParaRPr lang="en-US" altLang="ja-JP" b="1" dirty="0">
              <a:latin typeface="+mn-ea"/>
            </a:endParaRPr>
          </a:p>
          <a:p>
            <a:r>
              <a:rPr lang="ja-JP" altLang="en-US" b="1" dirty="0">
                <a:latin typeface="+mn-ea"/>
              </a:rPr>
              <a:t>お客様も自分もともに幸せにならないとダメなんだよ</a:t>
            </a:r>
            <a:endParaRPr kumimoji="1" lang="en-US" altLang="ja-JP" b="1" dirty="0">
              <a:latin typeface="+mn-ea"/>
            </a:endParaRPr>
          </a:p>
          <a:p>
            <a:endParaRPr lang="en-US" altLang="ja-JP" b="1" dirty="0">
              <a:latin typeface="+mn-ea"/>
            </a:endParaRPr>
          </a:p>
          <a:p>
            <a:pPr marL="0" indent="0" algn="ctr">
              <a:buNone/>
            </a:pPr>
            <a:r>
              <a:rPr kumimoji="1" lang="ja-JP" altLang="en-US" dirty="0">
                <a:latin typeface="+mn-ea"/>
              </a:rPr>
              <a:t>　　　　</a:t>
            </a:r>
            <a:r>
              <a:rPr kumimoji="1" lang="ja-JP" altLang="en-US" b="1" dirty="0">
                <a:latin typeface="+mn-ea"/>
              </a:rPr>
              <a:t>・・・を改めて提起します</a:t>
            </a:r>
          </a:p>
        </p:txBody>
      </p:sp>
      <p:sp>
        <p:nvSpPr>
          <p:cNvPr id="5" name="スライド番号プレースホルダー 4">
            <a:extLst>
              <a:ext uri="{FF2B5EF4-FFF2-40B4-BE49-F238E27FC236}">
                <a16:creationId xmlns:a16="http://schemas.microsoft.com/office/drawing/2014/main" id="{FF2D3D80-7505-4D45-8947-40380267BEBE}"/>
              </a:ext>
            </a:extLst>
          </p:cNvPr>
          <p:cNvSpPr>
            <a:spLocks noGrp="1"/>
          </p:cNvSpPr>
          <p:nvPr>
            <p:ph type="sldNum" sz="quarter" idx="12"/>
          </p:nvPr>
        </p:nvSpPr>
        <p:spPr/>
        <p:txBody>
          <a:bodyPr/>
          <a:lstStyle/>
          <a:p>
            <a:fld id="{EDEB1CE3-1C5F-41CD-BB8F-3FC54467DBCF}" type="slidenum">
              <a:rPr kumimoji="1" lang="ja-JP" altLang="en-US" smtClean="0"/>
              <a:t>2</a:t>
            </a:fld>
            <a:endParaRPr kumimoji="1" lang="ja-JP" altLang="en-US"/>
          </a:p>
        </p:txBody>
      </p:sp>
    </p:spTree>
    <p:extLst>
      <p:ext uri="{BB962C8B-B14F-4D97-AF65-F5344CB8AC3E}">
        <p14:creationId xmlns:p14="http://schemas.microsoft.com/office/powerpoint/2010/main" val="180253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9BBB98-0B11-4B77-8D44-568927312020}"/>
              </a:ext>
            </a:extLst>
          </p:cNvPr>
          <p:cNvSpPr>
            <a:spLocks noGrp="1"/>
          </p:cNvSpPr>
          <p:nvPr>
            <p:ph type="title"/>
          </p:nvPr>
        </p:nvSpPr>
        <p:spPr>
          <a:xfrm>
            <a:off x="1483587" y="303231"/>
            <a:ext cx="7886700" cy="1325563"/>
          </a:xfrm>
        </p:spPr>
        <p:txBody>
          <a:bodyPr/>
          <a:lstStyle/>
          <a:p>
            <a:endParaRPr kumimoji="1" lang="ja-JP" altLang="en-US" dirty="0">
              <a:latin typeface="+mn-ea"/>
              <a:ea typeface="+mn-ea"/>
            </a:endParaRPr>
          </a:p>
        </p:txBody>
      </p:sp>
      <p:pic>
        <p:nvPicPr>
          <p:cNvPr id="6" name="コンテンツ プレースホルダー 5">
            <a:extLst>
              <a:ext uri="{FF2B5EF4-FFF2-40B4-BE49-F238E27FC236}">
                <a16:creationId xmlns:a16="http://schemas.microsoft.com/office/drawing/2014/main" id="{A05DDBB1-7941-4942-B37B-B8F44D01DD2B}"/>
              </a:ext>
            </a:extLst>
          </p:cNvPr>
          <p:cNvPicPr>
            <a:picLocks noGrp="1" noChangeAspect="1"/>
          </p:cNvPicPr>
          <p:nvPr>
            <p:ph idx="1"/>
          </p:nvPr>
        </p:nvPicPr>
        <p:blipFill>
          <a:blip r:embed="rId2"/>
          <a:stretch>
            <a:fillRect/>
          </a:stretch>
        </p:blipFill>
        <p:spPr>
          <a:xfrm>
            <a:off x="1967266" y="2064260"/>
            <a:ext cx="6334464" cy="4234341"/>
          </a:xfrm>
          <a:prstGeom prst="rect">
            <a:avLst/>
          </a:prstGeom>
        </p:spPr>
      </p:pic>
      <p:pic>
        <p:nvPicPr>
          <p:cNvPr id="5" name="図 4">
            <a:extLst>
              <a:ext uri="{FF2B5EF4-FFF2-40B4-BE49-F238E27FC236}">
                <a16:creationId xmlns:a16="http://schemas.microsoft.com/office/drawing/2014/main" id="{7EDDF6CC-67A3-4577-B074-A8D7E3701512}"/>
              </a:ext>
            </a:extLst>
          </p:cNvPr>
          <p:cNvPicPr>
            <a:picLocks noChangeAspect="1"/>
          </p:cNvPicPr>
          <p:nvPr/>
        </p:nvPicPr>
        <p:blipFill>
          <a:blip r:embed="rId3"/>
          <a:stretch>
            <a:fillRect/>
          </a:stretch>
        </p:blipFill>
        <p:spPr>
          <a:xfrm>
            <a:off x="-3" y="699990"/>
            <a:ext cx="9144000" cy="1575303"/>
          </a:xfrm>
          <a:prstGeom prst="rect">
            <a:avLst/>
          </a:prstGeom>
        </p:spPr>
      </p:pic>
      <p:sp>
        <p:nvSpPr>
          <p:cNvPr id="7" name="正方形/長方形 6">
            <a:extLst>
              <a:ext uri="{FF2B5EF4-FFF2-40B4-BE49-F238E27FC236}">
                <a16:creationId xmlns:a16="http://schemas.microsoft.com/office/drawing/2014/main" id="{91A41ED9-BA19-4CB1-8A45-8770D454BE7F}"/>
              </a:ext>
            </a:extLst>
          </p:cNvPr>
          <p:cNvSpPr/>
          <p:nvPr/>
        </p:nvSpPr>
        <p:spPr>
          <a:xfrm>
            <a:off x="172278" y="2255290"/>
            <a:ext cx="6050300" cy="249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99AC689-FEAE-4F68-A7FF-7CA7C97FF190}"/>
              </a:ext>
            </a:extLst>
          </p:cNvPr>
          <p:cNvSpPr/>
          <p:nvPr/>
        </p:nvSpPr>
        <p:spPr>
          <a:xfrm>
            <a:off x="1523344" y="2275294"/>
            <a:ext cx="4699234" cy="249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988FC9B-B8CB-45E7-AE39-2EF604BAFEE1}"/>
              </a:ext>
            </a:extLst>
          </p:cNvPr>
          <p:cNvSpPr/>
          <p:nvPr/>
        </p:nvSpPr>
        <p:spPr>
          <a:xfrm>
            <a:off x="1290749" y="5561833"/>
            <a:ext cx="5878677" cy="736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D28285E-75C3-450E-912C-F2555B0981DF}"/>
              </a:ext>
            </a:extLst>
          </p:cNvPr>
          <p:cNvSpPr txBox="1"/>
          <p:nvPr/>
        </p:nvSpPr>
        <p:spPr>
          <a:xfrm>
            <a:off x="3690423" y="5852356"/>
            <a:ext cx="2262158" cy="369332"/>
          </a:xfrm>
          <a:prstGeom prst="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t>いつの間に達温に？</a:t>
            </a:r>
          </a:p>
        </p:txBody>
      </p:sp>
      <p:sp>
        <p:nvSpPr>
          <p:cNvPr id="11" name="正方形/長方形 10">
            <a:extLst>
              <a:ext uri="{FF2B5EF4-FFF2-40B4-BE49-F238E27FC236}">
                <a16:creationId xmlns:a16="http://schemas.microsoft.com/office/drawing/2014/main" id="{7A5A3D66-CAEB-4E6E-88BB-C84473E39D13}"/>
              </a:ext>
            </a:extLst>
          </p:cNvPr>
          <p:cNvSpPr/>
          <p:nvPr/>
        </p:nvSpPr>
        <p:spPr>
          <a:xfrm>
            <a:off x="3539845" y="4685597"/>
            <a:ext cx="2397129" cy="480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545C884A-C45A-4DA5-B3B2-4DBC76257584}"/>
              </a:ext>
            </a:extLst>
          </p:cNvPr>
          <p:cNvSpPr txBox="1">
            <a:spLocks/>
          </p:cNvSpPr>
          <p:nvPr/>
        </p:nvSpPr>
        <p:spPr>
          <a:xfrm>
            <a:off x="1080224" y="-16831"/>
            <a:ext cx="8290063" cy="10793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t>厚生労働省が作った手引書の中では一番？</a:t>
            </a:r>
          </a:p>
        </p:txBody>
      </p:sp>
      <p:sp>
        <p:nvSpPr>
          <p:cNvPr id="18" name="正方形/長方形 17">
            <a:extLst>
              <a:ext uri="{FF2B5EF4-FFF2-40B4-BE49-F238E27FC236}">
                <a16:creationId xmlns:a16="http://schemas.microsoft.com/office/drawing/2014/main" id="{07B0F18D-726C-4FE4-ADDD-030779E66AF6}"/>
              </a:ext>
            </a:extLst>
          </p:cNvPr>
          <p:cNvSpPr/>
          <p:nvPr/>
        </p:nvSpPr>
        <p:spPr>
          <a:xfrm>
            <a:off x="4843841" y="5858895"/>
            <a:ext cx="583096" cy="3693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648EBAF6-102A-4FE6-9C87-E270C34B3577}"/>
              </a:ext>
            </a:extLst>
          </p:cNvPr>
          <p:cNvSpPr>
            <a:spLocks noGrp="1"/>
          </p:cNvSpPr>
          <p:nvPr>
            <p:ph type="sldNum" sz="quarter" idx="12"/>
          </p:nvPr>
        </p:nvSpPr>
        <p:spPr/>
        <p:txBody>
          <a:bodyPr/>
          <a:lstStyle/>
          <a:p>
            <a:fld id="{EDEB1CE3-1C5F-41CD-BB8F-3FC54467DBCF}" type="slidenum">
              <a:rPr kumimoji="1" lang="ja-JP" altLang="en-US" smtClean="0"/>
              <a:t>20</a:t>
            </a:fld>
            <a:endParaRPr kumimoji="1" lang="ja-JP" altLang="en-US"/>
          </a:p>
        </p:txBody>
      </p:sp>
    </p:spTree>
    <p:extLst>
      <p:ext uri="{BB962C8B-B14F-4D97-AF65-F5344CB8AC3E}">
        <p14:creationId xmlns:p14="http://schemas.microsoft.com/office/powerpoint/2010/main" val="368950581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EBEFF69-2013-434A-A1B1-088D15F3C5A7}"/>
              </a:ext>
            </a:extLst>
          </p:cNvPr>
          <p:cNvPicPr>
            <a:picLocks noChangeAspect="1"/>
          </p:cNvPicPr>
          <p:nvPr/>
        </p:nvPicPr>
        <p:blipFill>
          <a:blip r:embed="rId2"/>
          <a:stretch>
            <a:fillRect/>
          </a:stretch>
        </p:blipFill>
        <p:spPr>
          <a:xfrm>
            <a:off x="2195285" y="101600"/>
            <a:ext cx="4753429" cy="6654800"/>
          </a:xfrm>
          <a:prstGeom prst="rect">
            <a:avLst/>
          </a:prstGeom>
        </p:spPr>
      </p:pic>
    </p:spTree>
    <p:extLst>
      <p:ext uri="{BB962C8B-B14F-4D97-AF65-F5344CB8AC3E}">
        <p14:creationId xmlns:p14="http://schemas.microsoft.com/office/powerpoint/2010/main" val="170859063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CA690F-95F1-4A0B-BBA4-5056067C0780}"/>
              </a:ext>
            </a:extLst>
          </p:cNvPr>
          <p:cNvPicPr>
            <a:picLocks noChangeAspect="1"/>
          </p:cNvPicPr>
          <p:nvPr/>
        </p:nvPicPr>
        <p:blipFill>
          <a:blip r:embed="rId2"/>
          <a:stretch>
            <a:fillRect/>
          </a:stretch>
        </p:blipFill>
        <p:spPr>
          <a:xfrm>
            <a:off x="8254" y="282222"/>
            <a:ext cx="9233914" cy="6366933"/>
          </a:xfrm>
          <a:prstGeom prst="rect">
            <a:avLst/>
          </a:prstGeom>
        </p:spPr>
      </p:pic>
    </p:spTree>
    <p:extLst>
      <p:ext uri="{BB962C8B-B14F-4D97-AF65-F5344CB8AC3E}">
        <p14:creationId xmlns:p14="http://schemas.microsoft.com/office/powerpoint/2010/main" val="5515027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A5C4A7E-D4B0-4A4D-8FE4-85D460070532}"/>
              </a:ext>
            </a:extLst>
          </p:cNvPr>
          <p:cNvPicPr>
            <a:picLocks noChangeAspect="1"/>
          </p:cNvPicPr>
          <p:nvPr/>
        </p:nvPicPr>
        <p:blipFill>
          <a:blip r:embed="rId2"/>
          <a:stretch>
            <a:fillRect/>
          </a:stretch>
        </p:blipFill>
        <p:spPr>
          <a:xfrm>
            <a:off x="140406" y="293511"/>
            <a:ext cx="8863187" cy="6445955"/>
          </a:xfrm>
          <a:prstGeom prst="rect">
            <a:avLst/>
          </a:prstGeom>
        </p:spPr>
      </p:pic>
    </p:spTree>
    <p:extLst>
      <p:ext uri="{BB962C8B-B14F-4D97-AF65-F5344CB8AC3E}">
        <p14:creationId xmlns:p14="http://schemas.microsoft.com/office/powerpoint/2010/main" val="66718085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D0308FB-7058-4C6D-A6C2-8989D64D6FF4}"/>
              </a:ext>
            </a:extLst>
          </p:cNvPr>
          <p:cNvPicPr>
            <a:picLocks noChangeAspect="1"/>
          </p:cNvPicPr>
          <p:nvPr/>
        </p:nvPicPr>
        <p:blipFill>
          <a:blip r:embed="rId2"/>
          <a:stretch>
            <a:fillRect/>
          </a:stretch>
        </p:blipFill>
        <p:spPr>
          <a:xfrm>
            <a:off x="1591734" y="223381"/>
            <a:ext cx="5599288" cy="6411237"/>
          </a:xfrm>
          <a:prstGeom prst="rect">
            <a:avLst/>
          </a:prstGeom>
        </p:spPr>
      </p:pic>
    </p:spTree>
    <p:extLst>
      <p:ext uri="{BB962C8B-B14F-4D97-AF65-F5344CB8AC3E}">
        <p14:creationId xmlns:p14="http://schemas.microsoft.com/office/powerpoint/2010/main" val="18869657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477EAE0-16DE-4446-B2AE-9F6A5B27893F}"/>
              </a:ext>
            </a:extLst>
          </p:cNvPr>
          <p:cNvPicPr>
            <a:picLocks noChangeAspect="1"/>
          </p:cNvPicPr>
          <p:nvPr/>
        </p:nvPicPr>
        <p:blipFill>
          <a:blip r:embed="rId2"/>
          <a:stretch>
            <a:fillRect/>
          </a:stretch>
        </p:blipFill>
        <p:spPr>
          <a:xfrm>
            <a:off x="0" y="2328184"/>
            <a:ext cx="9144000" cy="2201631"/>
          </a:xfrm>
          <a:prstGeom prst="rect">
            <a:avLst/>
          </a:prstGeom>
        </p:spPr>
      </p:pic>
    </p:spTree>
    <p:extLst>
      <p:ext uri="{BB962C8B-B14F-4D97-AF65-F5344CB8AC3E}">
        <p14:creationId xmlns:p14="http://schemas.microsoft.com/office/powerpoint/2010/main" val="54250737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F70510D-62AB-4285-B237-51645D99EDF5}"/>
              </a:ext>
            </a:extLst>
          </p:cNvPr>
          <p:cNvPicPr>
            <a:picLocks noChangeAspect="1"/>
          </p:cNvPicPr>
          <p:nvPr/>
        </p:nvPicPr>
        <p:blipFill>
          <a:blip r:embed="rId2"/>
          <a:stretch>
            <a:fillRect/>
          </a:stretch>
        </p:blipFill>
        <p:spPr>
          <a:xfrm>
            <a:off x="0" y="1182687"/>
            <a:ext cx="9144000" cy="4492625"/>
          </a:xfrm>
          <a:prstGeom prst="rect">
            <a:avLst/>
          </a:prstGeom>
        </p:spPr>
      </p:pic>
    </p:spTree>
    <p:extLst>
      <p:ext uri="{BB962C8B-B14F-4D97-AF65-F5344CB8AC3E}">
        <p14:creationId xmlns:p14="http://schemas.microsoft.com/office/powerpoint/2010/main" val="316649405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955ABE3-0679-420B-917E-887EA1E3403A}"/>
              </a:ext>
            </a:extLst>
          </p:cNvPr>
          <p:cNvSpPr txBox="1"/>
          <p:nvPr/>
        </p:nvSpPr>
        <p:spPr>
          <a:xfrm>
            <a:off x="2612250" y="3043526"/>
            <a:ext cx="4766048" cy="369332"/>
          </a:xfrm>
          <a:prstGeom prst="rect">
            <a:avLst/>
          </a:prstGeom>
          <a:noFill/>
        </p:spPr>
        <p:txBody>
          <a:bodyPr wrap="none" rtlCol="0">
            <a:spAutoFit/>
          </a:bodyPr>
          <a:lstStyle/>
          <a:p>
            <a:r>
              <a:rPr lang="ja-JP" altLang="en-US" dirty="0">
                <a:effectLst/>
              </a:rPr>
              <a:t>ウイルス粒子の大きさは直径約</a:t>
            </a:r>
            <a:r>
              <a:rPr lang="en-US" altLang="ja-JP" dirty="0">
                <a:effectLst/>
              </a:rPr>
              <a:t>100nm</a:t>
            </a:r>
            <a:r>
              <a:rPr lang="ja-JP" altLang="en-US" dirty="0">
                <a:effectLst/>
              </a:rPr>
              <a:t>の球形</a:t>
            </a:r>
            <a:endParaRPr kumimoji="1" lang="ja-JP" altLang="en-US" dirty="0"/>
          </a:p>
        </p:txBody>
      </p:sp>
      <p:sp>
        <p:nvSpPr>
          <p:cNvPr id="6" name="テキスト ボックス 5">
            <a:extLst>
              <a:ext uri="{FF2B5EF4-FFF2-40B4-BE49-F238E27FC236}">
                <a16:creationId xmlns:a16="http://schemas.microsoft.com/office/drawing/2014/main" id="{396722C2-9B88-4D8E-A499-97BD0BC6F203}"/>
              </a:ext>
            </a:extLst>
          </p:cNvPr>
          <p:cNvSpPr txBox="1"/>
          <p:nvPr/>
        </p:nvSpPr>
        <p:spPr>
          <a:xfrm>
            <a:off x="176972" y="3445143"/>
            <a:ext cx="2954655" cy="369332"/>
          </a:xfrm>
          <a:prstGeom prst="rect">
            <a:avLst/>
          </a:prstGeom>
          <a:noFill/>
        </p:spPr>
        <p:txBody>
          <a:bodyPr wrap="none" rtlCol="0">
            <a:spAutoFit/>
          </a:bodyPr>
          <a:lstStyle/>
          <a:p>
            <a:r>
              <a:rPr kumimoji="1" lang="ja-JP" altLang="en-US" dirty="0"/>
              <a:t>飛沫が乾燥減量しないなら</a:t>
            </a:r>
          </a:p>
        </p:txBody>
      </p:sp>
      <p:sp>
        <p:nvSpPr>
          <p:cNvPr id="8" name="テキスト ボックス 7">
            <a:extLst>
              <a:ext uri="{FF2B5EF4-FFF2-40B4-BE49-F238E27FC236}">
                <a16:creationId xmlns:a16="http://schemas.microsoft.com/office/drawing/2014/main" id="{38743E47-878C-493F-8542-6C2415C4A482}"/>
              </a:ext>
            </a:extLst>
          </p:cNvPr>
          <p:cNvSpPr txBox="1"/>
          <p:nvPr/>
        </p:nvSpPr>
        <p:spPr>
          <a:xfrm>
            <a:off x="2007456" y="4674592"/>
            <a:ext cx="6223570" cy="369332"/>
          </a:xfrm>
          <a:prstGeom prst="rect">
            <a:avLst/>
          </a:prstGeom>
          <a:noFill/>
        </p:spPr>
        <p:txBody>
          <a:bodyPr wrap="square" rtlCol="0">
            <a:spAutoFit/>
          </a:bodyPr>
          <a:lstStyle/>
          <a:p>
            <a:r>
              <a:rPr kumimoji="1" lang="ja-JP" altLang="en-US" dirty="0"/>
              <a:t>  直径１</a:t>
            </a:r>
            <a:r>
              <a:rPr kumimoji="1" lang="en-US" altLang="ja-JP" dirty="0"/>
              <a:t>μ</a:t>
            </a:r>
            <a:r>
              <a:rPr kumimoji="1" lang="ja-JP" altLang="en-US" dirty="0"/>
              <a:t>の飛沫は　最大</a:t>
            </a:r>
            <a:r>
              <a:rPr kumimoji="1" lang="en-US" altLang="ja-JP" dirty="0"/>
              <a:t>1000</a:t>
            </a:r>
            <a:r>
              <a:rPr kumimoji="1" lang="ja-JP" altLang="en-US" dirty="0"/>
              <a:t>個のウイルスを運搬しうる</a:t>
            </a:r>
          </a:p>
        </p:txBody>
      </p:sp>
      <p:cxnSp>
        <p:nvCxnSpPr>
          <p:cNvPr id="16" name="直線コネクタ 15">
            <a:extLst>
              <a:ext uri="{FF2B5EF4-FFF2-40B4-BE49-F238E27FC236}">
                <a16:creationId xmlns:a16="http://schemas.microsoft.com/office/drawing/2014/main" id="{66551C83-A336-4BCF-9985-426F7A0F9B97}"/>
              </a:ext>
            </a:extLst>
          </p:cNvPr>
          <p:cNvCxnSpPr/>
          <p:nvPr/>
        </p:nvCxnSpPr>
        <p:spPr>
          <a:xfrm>
            <a:off x="0" y="551153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図 19">
            <a:extLst>
              <a:ext uri="{FF2B5EF4-FFF2-40B4-BE49-F238E27FC236}">
                <a16:creationId xmlns:a16="http://schemas.microsoft.com/office/drawing/2014/main" id="{66DA07CB-36DA-4A28-AC1A-3AAE0E13638C}"/>
              </a:ext>
            </a:extLst>
          </p:cNvPr>
          <p:cNvPicPr>
            <a:picLocks noChangeAspect="1"/>
          </p:cNvPicPr>
          <p:nvPr/>
        </p:nvPicPr>
        <p:blipFill>
          <a:blip r:embed="rId2"/>
          <a:stretch>
            <a:fillRect/>
          </a:stretch>
        </p:blipFill>
        <p:spPr>
          <a:xfrm>
            <a:off x="2287135" y="9616"/>
            <a:ext cx="4957824" cy="3061877"/>
          </a:xfrm>
          <a:prstGeom prst="rect">
            <a:avLst/>
          </a:prstGeom>
        </p:spPr>
      </p:pic>
      <p:sp>
        <p:nvSpPr>
          <p:cNvPr id="5" name="テキスト ボックス 4">
            <a:extLst>
              <a:ext uri="{FF2B5EF4-FFF2-40B4-BE49-F238E27FC236}">
                <a16:creationId xmlns:a16="http://schemas.microsoft.com/office/drawing/2014/main" id="{43BE6E55-B4EE-4AC9-868D-9E5DEBC89760}"/>
              </a:ext>
            </a:extLst>
          </p:cNvPr>
          <p:cNvSpPr txBox="1"/>
          <p:nvPr/>
        </p:nvSpPr>
        <p:spPr>
          <a:xfrm>
            <a:off x="1939384" y="6077436"/>
            <a:ext cx="5798382" cy="369332"/>
          </a:xfrm>
          <a:prstGeom prst="rect">
            <a:avLst/>
          </a:prstGeom>
          <a:noFill/>
        </p:spPr>
        <p:txBody>
          <a:bodyPr wrap="none" rtlCol="0">
            <a:spAutoFit/>
          </a:bodyPr>
          <a:lstStyle/>
          <a:p>
            <a:r>
              <a:rPr kumimoji="1" lang="ja-JP" altLang="en-US" dirty="0"/>
              <a:t>　直径</a:t>
            </a:r>
            <a:r>
              <a:rPr kumimoji="1" lang="en-US" altLang="ja-JP" dirty="0"/>
              <a:t>0.1μ</a:t>
            </a:r>
            <a:r>
              <a:rPr kumimoji="1" lang="ja-JP" altLang="en-US" dirty="0"/>
              <a:t>の飛沫は　最大</a:t>
            </a:r>
            <a:r>
              <a:rPr kumimoji="1" lang="en-US" altLang="ja-JP" dirty="0"/>
              <a:t>1</a:t>
            </a:r>
            <a:r>
              <a:rPr kumimoji="1" lang="ja-JP" altLang="en-US" dirty="0"/>
              <a:t>個のウイルスを運搬しうる</a:t>
            </a:r>
          </a:p>
        </p:txBody>
      </p:sp>
      <p:sp>
        <p:nvSpPr>
          <p:cNvPr id="9" name="テキスト ボックス 8">
            <a:extLst>
              <a:ext uri="{FF2B5EF4-FFF2-40B4-BE49-F238E27FC236}">
                <a16:creationId xmlns:a16="http://schemas.microsoft.com/office/drawing/2014/main" id="{BFA01F7D-255C-4688-939B-674DFF3641D9}"/>
              </a:ext>
            </a:extLst>
          </p:cNvPr>
          <p:cNvSpPr txBox="1"/>
          <p:nvPr/>
        </p:nvSpPr>
        <p:spPr>
          <a:xfrm>
            <a:off x="2060122" y="3924029"/>
            <a:ext cx="6170904" cy="369332"/>
          </a:xfrm>
          <a:prstGeom prst="rect">
            <a:avLst/>
          </a:prstGeom>
          <a:noFill/>
        </p:spPr>
        <p:txBody>
          <a:bodyPr wrap="square" rtlCol="0">
            <a:spAutoFit/>
          </a:bodyPr>
          <a:lstStyle/>
          <a:p>
            <a:r>
              <a:rPr kumimoji="1" lang="ja-JP" altLang="en-US" dirty="0"/>
              <a:t> 直径</a:t>
            </a:r>
            <a:r>
              <a:rPr kumimoji="1" lang="en-US" altLang="ja-JP" dirty="0"/>
              <a:t>100μ</a:t>
            </a:r>
            <a:r>
              <a:rPr kumimoji="1" lang="ja-JP" altLang="en-US" dirty="0"/>
              <a:t>の飛沫は　最大</a:t>
            </a:r>
            <a:r>
              <a:rPr kumimoji="1" lang="en-US" altLang="ja-JP" dirty="0"/>
              <a:t>10</a:t>
            </a:r>
            <a:r>
              <a:rPr kumimoji="1" lang="ja-JP" altLang="en-US" dirty="0"/>
              <a:t>億個のウイルスを運搬しうる</a:t>
            </a:r>
          </a:p>
        </p:txBody>
      </p:sp>
    </p:spTree>
    <p:extLst>
      <p:ext uri="{BB962C8B-B14F-4D97-AF65-F5344CB8AC3E}">
        <p14:creationId xmlns:p14="http://schemas.microsoft.com/office/powerpoint/2010/main" val="375933552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C09722FD-1F30-4CC2-B806-58DD842ECE39}"/>
              </a:ext>
            </a:extLst>
          </p:cNvPr>
          <p:cNvSpPr txBox="1"/>
          <p:nvPr/>
        </p:nvSpPr>
        <p:spPr>
          <a:xfrm>
            <a:off x="3218282" y="3191971"/>
            <a:ext cx="5849678" cy="369332"/>
          </a:xfrm>
          <a:prstGeom prst="rect">
            <a:avLst/>
          </a:prstGeom>
          <a:solidFill>
            <a:schemeClr val="bg1"/>
          </a:solidFill>
        </p:spPr>
        <p:txBody>
          <a:bodyPr wrap="none" rtlCol="0">
            <a:spAutoFit/>
          </a:bodyPr>
          <a:lstStyle/>
          <a:p>
            <a:r>
              <a:rPr kumimoji="1" lang="ja-JP" altLang="en-US" dirty="0"/>
              <a:t>  直径</a:t>
            </a:r>
            <a:r>
              <a:rPr kumimoji="1" lang="en-US" altLang="ja-JP" dirty="0"/>
              <a:t>1μ</a:t>
            </a:r>
            <a:r>
              <a:rPr kumimoji="1" lang="ja-JP" altLang="en-US" dirty="0"/>
              <a:t>の飛沫は　最大</a:t>
            </a:r>
            <a:r>
              <a:rPr kumimoji="1" lang="en-US" altLang="ja-JP" dirty="0"/>
              <a:t>1000</a:t>
            </a:r>
            <a:r>
              <a:rPr kumimoji="1" lang="ja-JP" altLang="en-US" dirty="0"/>
              <a:t>個のウイルスを運搬しうる</a:t>
            </a:r>
          </a:p>
        </p:txBody>
      </p:sp>
      <p:sp>
        <p:nvSpPr>
          <p:cNvPr id="11" name="テキスト ボックス 10">
            <a:extLst>
              <a:ext uri="{FF2B5EF4-FFF2-40B4-BE49-F238E27FC236}">
                <a16:creationId xmlns:a16="http://schemas.microsoft.com/office/drawing/2014/main" id="{A247DD6D-9E02-4DF3-8953-9E2362A78725}"/>
              </a:ext>
            </a:extLst>
          </p:cNvPr>
          <p:cNvSpPr txBox="1"/>
          <p:nvPr/>
        </p:nvSpPr>
        <p:spPr>
          <a:xfrm>
            <a:off x="2618759" y="6133364"/>
            <a:ext cx="6490879" cy="369332"/>
          </a:xfrm>
          <a:prstGeom prst="rect">
            <a:avLst/>
          </a:prstGeom>
          <a:solidFill>
            <a:schemeClr val="bg1"/>
          </a:solidFill>
        </p:spPr>
        <p:txBody>
          <a:bodyPr wrap="none" rtlCol="0">
            <a:spAutoFit/>
          </a:bodyPr>
          <a:lstStyle/>
          <a:p>
            <a:r>
              <a:rPr kumimoji="1" lang="ja-JP" altLang="en-US" dirty="0"/>
              <a:t>　直径</a:t>
            </a:r>
            <a:r>
              <a:rPr kumimoji="1" lang="en-US" altLang="ja-JP" dirty="0"/>
              <a:t>0.1μ</a:t>
            </a:r>
            <a:r>
              <a:rPr kumimoji="1" lang="ja-JP" altLang="en-US" dirty="0"/>
              <a:t>の飛沫核は　最大</a:t>
            </a:r>
            <a:r>
              <a:rPr kumimoji="1" lang="en-US" altLang="ja-JP" dirty="0"/>
              <a:t>1</a:t>
            </a:r>
            <a:r>
              <a:rPr kumimoji="1" lang="ja-JP" altLang="en-US" dirty="0"/>
              <a:t>個のウイルスしか運搬できない</a:t>
            </a:r>
          </a:p>
        </p:txBody>
      </p:sp>
      <p:sp>
        <p:nvSpPr>
          <p:cNvPr id="12" name="テキスト ボックス 11">
            <a:extLst>
              <a:ext uri="{FF2B5EF4-FFF2-40B4-BE49-F238E27FC236}">
                <a16:creationId xmlns:a16="http://schemas.microsoft.com/office/drawing/2014/main" id="{7B697090-8EB4-499A-9AB4-50CBA0674D61}"/>
              </a:ext>
            </a:extLst>
          </p:cNvPr>
          <p:cNvSpPr txBox="1"/>
          <p:nvPr/>
        </p:nvSpPr>
        <p:spPr>
          <a:xfrm>
            <a:off x="26655" y="3029692"/>
            <a:ext cx="2954655" cy="646331"/>
          </a:xfrm>
          <a:prstGeom prst="rect">
            <a:avLst/>
          </a:prstGeom>
          <a:noFill/>
        </p:spPr>
        <p:txBody>
          <a:bodyPr wrap="none" rtlCol="0">
            <a:spAutoFit/>
          </a:bodyPr>
          <a:lstStyle/>
          <a:p>
            <a:r>
              <a:rPr kumimoji="1" lang="ja-JP" altLang="en-US" sz="3600" dirty="0"/>
              <a:t>大阪上空に！</a:t>
            </a:r>
          </a:p>
        </p:txBody>
      </p:sp>
      <p:pic>
        <p:nvPicPr>
          <p:cNvPr id="1026" name="Picture 2" descr="ドローン Mavic（マビック）Mini（JP） Mavicシリーズ MAMINI DJI ...">
            <a:extLst>
              <a:ext uri="{FF2B5EF4-FFF2-40B4-BE49-F238E27FC236}">
                <a16:creationId xmlns:a16="http://schemas.microsoft.com/office/drawing/2014/main" id="{F4EC9872-4E77-4156-8466-5A26781DE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2857" y="3561303"/>
            <a:ext cx="2560990" cy="25609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爆竹は、白い背景で隔離の山。分離された爆竹 の写真素材・画像素材 Image 67011120.">
            <a:extLst>
              <a:ext uri="{FF2B5EF4-FFF2-40B4-BE49-F238E27FC236}">
                <a16:creationId xmlns:a16="http://schemas.microsoft.com/office/drawing/2014/main" id="{7D1A6139-829D-4267-A443-8C72656D5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3379" y="5212657"/>
            <a:ext cx="1093567" cy="8679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一線越えた中国軍機の挑発飛行 中台緊張は新段階に | 戦車兵のブログ">
            <a:extLst>
              <a:ext uri="{FF2B5EF4-FFF2-40B4-BE49-F238E27FC236}">
                <a16:creationId xmlns:a16="http://schemas.microsoft.com/office/drawing/2014/main" id="{129F731A-B0E7-402E-BD1B-D492E251BB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865" y="424069"/>
            <a:ext cx="4954974" cy="247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12732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33727BA-C71A-41B7-9BC1-152713180D28}"/>
              </a:ext>
            </a:extLst>
          </p:cNvPr>
          <p:cNvSpPr txBox="1"/>
          <p:nvPr/>
        </p:nvSpPr>
        <p:spPr>
          <a:xfrm>
            <a:off x="3561643" y="523503"/>
            <a:ext cx="5367867" cy="369332"/>
          </a:xfrm>
          <a:prstGeom prst="rect">
            <a:avLst/>
          </a:prstGeom>
          <a:noFill/>
        </p:spPr>
        <p:txBody>
          <a:bodyPr wrap="square">
            <a:spAutoFit/>
          </a:bodyPr>
          <a:lstStyle/>
          <a:p>
            <a:r>
              <a:rPr lang="en-US" altLang="ja-JP" dirty="0">
                <a:hlinkClick r:id="rId2"/>
              </a:rPr>
              <a:t>https://chemeng.web.fc2.com/ce/termvel_js.html</a:t>
            </a:r>
            <a:endParaRPr lang="ja-JP" altLang="en-US" dirty="0"/>
          </a:p>
        </p:txBody>
      </p:sp>
      <p:pic>
        <p:nvPicPr>
          <p:cNvPr id="5" name="図 4">
            <a:extLst>
              <a:ext uri="{FF2B5EF4-FFF2-40B4-BE49-F238E27FC236}">
                <a16:creationId xmlns:a16="http://schemas.microsoft.com/office/drawing/2014/main" id="{B4B0C3DF-75B2-4F9E-9895-A40191643277}"/>
              </a:ext>
            </a:extLst>
          </p:cNvPr>
          <p:cNvPicPr>
            <a:picLocks noChangeAspect="1"/>
          </p:cNvPicPr>
          <p:nvPr/>
        </p:nvPicPr>
        <p:blipFill>
          <a:blip r:embed="rId3"/>
          <a:stretch>
            <a:fillRect/>
          </a:stretch>
        </p:blipFill>
        <p:spPr>
          <a:xfrm>
            <a:off x="0" y="1255931"/>
            <a:ext cx="9144000" cy="4346138"/>
          </a:xfrm>
          <a:prstGeom prst="rect">
            <a:avLst/>
          </a:prstGeom>
        </p:spPr>
      </p:pic>
      <p:sp>
        <p:nvSpPr>
          <p:cNvPr id="2" name="テキスト ボックス 1">
            <a:extLst>
              <a:ext uri="{FF2B5EF4-FFF2-40B4-BE49-F238E27FC236}">
                <a16:creationId xmlns:a16="http://schemas.microsoft.com/office/drawing/2014/main" id="{EA32928B-8CEE-4C7E-8523-CAC949C0E7ED}"/>
              </a:ext>
            </a:extLst>
          </p:cNvPr>
          <p:cNvSpPr txBox="1"/>
          <p:nvPr/>
        </p:nvSpPr>
        <p:spPr>
          <a:xfrm rot="20230684">
            <a:off x="3074872" y="4951312"/>
            <a:ext cx="5987537" cy="523220"/>
          </a:xfrm>
          <a:prstGeom prst="rect">
            <a:avLst/>
          </a:prstGeom>
          <a:solidFill>
            <a:srgbClr val="92D050"/>
          </a:solidFill>
        </p:spPr>
        <p:txBody>
          <a:bodyPr wrap="none" rtlCol="0">
            <a:spAutoFit/>
          </a:bodyPr>
          <a:lstStyle/>
          <a:p>
            <a:r>
              <a:rPr kumimoji="1" lang="en-US" altLang="ja-JP" sz="2800" dirty="0">
                <a:latin typeface="HGP創英角ｺﾞｼｯｸUB" panose="020B0900000000000000" pitchFamily="50" charset="-128"/>
                <a:ea typeface="HGP創英角ｺﾞｼｯｸUB" panose="020B0900000000000000" pitchFamily="50" charset="-128"/>
              </a:rPr>
              <a:t>580</a:t>
            </a:r>
            <a:r>
              <a:rPr kumimoji="1" lang="ja-JP" altLang="en-US" sz="2800" dirty="0">
                <a:latin typeface="HGP創英角ｺﾞｼｯｸUB" panose="020B0900000000000000" pitchFamily="50" charset="-128"/>
                <a:ea typeface="HGP創英角ｺﾞｼｯｸUB" panose="020B0900000000000000" pitchFamily="50" charset="-128"/>
              </a:rPr>
              <a:t>ミクロンでは　１秒間に</a:t>
            </a:r>
            <a:r>
              <a:rPr kumimoji="1" lang="en-US" altLang="ja-JP" sz="2800" dirty="0">
                <a:latin typeface="HGP創英角ｺﾞｼｯｸUB" panose="020B0900000000000000" pitchFamily="50" charset="-128"/>
                <a:ea typeface="HGP創英角ｺﾞｼｯｸUB" panose="020B0900000000000000" pitchFamily="50" charset="-128"/>
              </a:rPr>
              <a:t>240</a:t>
            </a:r>
            <a:r>
              <a:rPr kumimoji="1" lang="ja-JP" altLang="en-US" sz="2800" dirty="0">
                <a:latin typeface="HGP創英角ｺﾞｼｯｸUB" panose="020B0900000000000000" pitchFamily="50" charset="-128"/>
                <a:ea typeface="HGP創英角ｺﾞｼｯｸUB" panose="020B0900000000000000" pitchFamily="50" charset="-128"/>
              </a:rPr>
              <a:t>㎝落下</a:t>
            </a:r>
          </a:p>
        </p:txBody>
      </p:sp>
    </p:spTree>
    <p:extLst>
      <p:ext uri="{BB962C8B-B14F-4D97-AF65-F5344CB8AC3E}">
        <p14:creationId xmlns:p14="http://schemas.microsoft.com/office/powerpoint/2010/main" val="13584372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9A129D2-A9EB-4F63-A510-CAFDDE0E4C03}"/>
              </a:ext>
            </a:extLst>
          </p:cNvPr>
          <p:cNvPicPr>
            <a:picLocks noChangeAspect="1"/>
          </p:cNvPicPr>
          <p:nvPr/>
        </p:nvPicPr>
        <p:blipFill>
          <a:blip r:embed="rId2"/>
          <a:stretch>
            <a:fillRect/>
          </a:stretch>
        </p:blipFill>
        <p:spPr>
          <a:xfrm>
            <a:off x="0" y="1257976"/>
            <a:ext cx="9144000" cy="4342047"/>
          </a:xfrm>
          <a:prstGeom prst="rect">
            <a:avLst/>
          </a:prstGeom>
        </p:spPr>
      </p:pic>
      <p:sp>
        <p:nvSpPr>
          <p:cNvPr id="5" name="テキスト ボックス 4">
            <a:extLst>
              <a:ext uri="{FF2B5EF4-FFF2-40B4-BE49-F238E27FC236}">
                <a16:creationId xmlns:a16="http://schemas.microsoft.com/office/drawing/2014/main" id="{D7417D08-63B0-4CA4-B23A-D6596524628F}"/>
              </a:ext>
            </a:extLst>
          </p:cNvPr>
          <p:cNvSpPr txBox="1"/>
          <p:nvPr/>
        </p:nvSpPr>
        <p:spPr>
          <a:xfrm>
            <a:off x="3561643" y="523503"/>
            <a:ext cx="5367867" cy="369332"/>
          </a:xfrm>
          <a:prstGeom prst="rect">
            <a:avLst/>
          </a:prstGeom>
          <a:noFill/>
        </p:spPr>
        <p:txBody>
          <a:bodyPr wrap="square">
            <a:spAutoFit/>
          </a:bodyPr>
          <a:lstStyle/>
          <a:p>
            <a:r>
              <a:rPr lang="en-US" altLang="ja-JP" dirty="0">
                <a:hlinkClick r:id="rId3"/>
              </a:rPr>
              <a:t>https://chemeng.web.fc2.com/ce/termvel_js.html</a:t>
            </a:r>
            <a:endParaRPr lang="ja-JP" altLang="en-US" dirty="0"/>
          </a:p>
        </p:txBody>
      </p:sp>
      <p:sp>
        <p:nvSpPr>
          <p:cNvPr id="7" name="テキスト ボックス 6">
            <a:extLst>
              <a:ext uri="{FF2B5EF4-FFF2-40B4-BE49-F238E27FC236}">
                <a16:creationId xmlns:a16="http://schemas.microsoft.com/office/drawing/2014/main" id="{EDA2FFC7-52A8-4799-AC7E-80C53A827191}"/>
              </a:ext>
            </a:extLst>
          </p:cNvPr>
          <p:cNvSpPr txBox="1"/>
          <p:nvPr/>
        </p:nvSpPr>
        <p:spPr>
          <a:xfrm rot="20230684">
            <a:off x="3124348" y="5007757"/>
            <a:ext cx="5761514" cy="523220"/>
          </a:xfrm>
          <a:prstGeom prst="rect">
            <a:avLst/>
          </a:prstGeom>
          <a:solidFill>
            <a:schemeClr val="accent4">
              <a:lumMod val="40000"/>
              <a:lumOff val="60000"/>
            </a:schemeClr>
          </a:solidFill>
        </p:spPr>
        <p:txBody>
          <a:bodyPr wrap="none" rtlCol="0">
            <a:spAutoFit/>
          </a:bodyPr>
          <a:lstStyle/>
          <a:p>
            <a:r>
              <a:rPr kumimoji="1" lang="en-US" altLang="ja-JP" sz="2800" dirty="0">
                <a:latin typeface="HGP創英角ｺﾞｼｯｸUB" panose="020B0900000000000000" pitchFamily="50" charset="-128"/>
                <a:ea typeface="HGP創英角ｺﾞｼｯｸUB" panose="020B0900000000000000" pitchFamily="50" charset="-128"/>
              </a:rPr>
              <a:t>100</a:t>
            </a:r>
            <a:r>
              <a:rPr kumimoji="1" lang="ja-JP" altLang="en-US" sz="2800" dirty="0">
                <a:latin typeface="HGP創英角ｺﾞｼｯｸUB" panose="020B0900000000000000" pitchFamily="50" charset="-128"/>
                <a:ea typeface="HGP創英角ｺﾞｼｯｸUB" panose="020B0900000000000000" pitchFamily="50" charset="-128"/>
              </a:rPr>
              <a:t>ミクロンでは　１秒間に</a:t>
            </a:r>
            <a:r>
              <a:rPr kumimoji="1" lang="en-US" altLang="ja-JP" sz="2800" dirty="0">
                <a:latin typeface="HGP創英角ｺﾞｼｯｸUB" panose="020B0900000000000000" pitchFamily="50" charset="-128"/>
                <a:ea typeface="HGP創英角ｺﾞｼｯｸUB" panose="020B0900000000000000" pitchFamily="50" charset="-128"/>
              </a:rPr>
              <a:t>24</a:t>
            </a:r>
            <a:r>
              <a:rPr kumimoji="1" lang="ja-JP" altLang="en-US" sz="2800" dirty="0">
                <a:latin typeface="HGP創英角ｺﾞｼｯｸUB" panose="020B0900000000000000" pitchFamily="50" charset="-128"/>
                <a:ea typeface="HGP創英角ｺﾞｼｯｸUB" panose="020B0900000000000000" pitchFamily="50" charset="-128"/>
              </a:rPr>
              <a:t>㎝落下</a:t>
            </a:r>
          </a:p>
        </p:txBody>
      </p:sp>
    </p:spTree>
    <p:extLst>
      <p:ext uri="{BB962C8B-B14F-4D97-AF65-F5344CB8AC3E}">
        <p14:creationId xmlns:p14="http://schemas.microsoft.com/office/powerpoint/2010/main" val="2702877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7194F15-FABD-446C-8158-4510E16B89C4}"/>
              </a:ext>
            </a:extLst>
          </p:cNvPr>
          <p:cNvPicPr>
            <a:picLocks noChangeAspect="1"/>
          </p:cNvPicPr>
          <p:nvPr/>
        </p:nvPicPr>
        <p:blipFill>
          <a:blip r:embed="rId2"/>
          <a:stretch>
            <a:fillRect/>
          </a:stretch>
        </p:blipFill>
        <p:spPr>
          <a:xfrm>
            <a:off x="428625" y="785812"/>
            <a:ext cx="8286750" cy="5286375"/>
          </a:xfrm>
          <a:prstGeom prst="rect">
            <a:avLst/>
          </a:prstGeom>
        </p:spPr>
      </p:pic>
      <p:sp>
        <p:nvSpPr>
          <p:cNvPr id="3" name="正方形/長方形 2">
            <a:extLst>
              <a:ext uri="{FF2B5EF4-FFF2-40B4-BE49-F238E27FC236}">
                <a16:creationId xmlns:a16="http://schemas.microsoft.com/office/drawing/2014/main" id="{9B967BE1-CE26-4B05-A956-C72F8A84BFED}"/>
              </a:ext>
            </a:extLst>
          </p:cNvPr>
          <p:cNvSpPr/>
          <p:nvPr/>
        </p:nvSpPr>
        <p:spPr>
          <a:xfrm>
            <a:off x="428625" y="5716429"/>
            <a:ext cx="1651967" cy="355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88AAA5CF-C709-4478-8167-25936BD63FF4}"/>
              </a:ext>
            </a:extLst>
          </p:cNvPr>
          <p:cNvSpPr/>
          <p:nvPr/>
        </p:nvSpPr>
        <p:spPr>
          <a:xfrm>
            <a:off x="4122941" y="3601630"/>
            <a:ext cx="2768189" cy="427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5CE9AB91-82EA-4280-943E-28AA8FDF2C68}"/>
              </a:ext>
            </a:extLst>
          </p:cNvPr>
          <p:cNvSpPr/>
          <p:nvPr/>
        </p:nvSpPr>
        <p:spPr>
          <a:xfrm>
            <a:off x="2446541" y="5716428"/>
            <a:ext cx="3994016" cy="35575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365E61E-C7E9-4600-8044-A3F66671AD45}"/>
              </a:ext>
            </a:extLst>
          </p:cNvPr>
          <p:cNvSpPr txBox="1"/>
          <p:nvPr/>
        </p:nvSpPr>
        <p:spPr>
          <a:xfrm>
            <a:off x="2272208" y="1706152"/>
            <a:ext cx="6647974" cy="369332"/>
          </a:xfrm>
          <a:prstGeom prst="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t>「優秀な」真空冷却機なしには達成できない絵に描いた餅？</a:t>
            </a:r>
          </a:p>
        </p:txBody>
      </p:sp>
      <p:sp>
        <p:nvSpPr>
          <p:cNvPr id="7" name="タイトル 1">
            <a:extLst>
              <a:ext uri="{FF2B5EF4-FFF2-40B4-BE49-F238E27FC236}">
                <a16:creationId xmlns:a16="http://schemas.microsoft.com/office/drawing/2014/main" id="{3BCA729C-F2B4-42A6-BC29-57F48A84C97F}"/>
              </a:ext>
            </a:extLst>
          </p:cNvPr>
          <p:cNvSpPr txBox="1">
            <a:spLocks/>
          </p:cNvSpPr>
          <p:nvPr/>
        </p:nvSpPr>
        <p:spPr>
          <a:xfrm>
            <a:off x="996809" y="0"/>
            <a:ext cx="8290063" cy="10793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n-ea"/>
                <a:ea typeface="+mn-ea"/>
              </a:rPr>
              <a:t>厚生労働省が作った手引書の中では一番？</a:t>
            </a:r>
          </a:p>
        </p:txBody>
      </p:sp>
      <p:cxnSp>
        <p:nvCxnSpPr>
          <p:cNvPr id="8" name="直線矢印コネクタ 7">
            <a:extLst>
              <a:ext uri="{FF2B5EF4-FFF2-40B4-BE49-F238E27FC236}">
                <a16:creationId xmlns:a16="http://schemas.microsoft.com/office/drawing/2014/main" id="{A485E364-35CE-4567-A44D-71CEB25E0D63}"/>
              </a:ext>
            </a:extLst>
          </p:cNvPr>
          <p:cNvCxnSpPr>
            <a:cxnSpLocks/>
          </p:cNvCxnSpPr>
          <p:nvPr/>
        </p:nvCxnSpPr>
        <p:spPr>
          <a:xfrm flipH="1">
            <a:off x="6440557" y="2146852"/>
            <a:ext cx="2107095" cy="15637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スライド番号プレースホルダー 9">
            <a:extLst>
              <a:ext uri="{FF2B5EF4-FFF2-40B4-BE49-F238E27FC236}">
                <a16:creationId xmlns:a16="http://schemas.microsoft.com/office/drawing/2014/main" id="{2AF13010-FB30-4D98-B0A6-40EE7D26CAD4}"/>
              </a:ext>
            </a:extLst>
          </p:cNvPr>
          <p:cNvSpPr>
            <a:spLocks noGrp="1"/>
          </p:cNvSpPr>
          <p:nvPr>
            <p:ph type="sldNum" sz="quarter" idx="12"/>
          </p:nvPr>
        </p:nvSpPr>
        <p:spPr/>
        <p:txBody>
          <a:bodyPr/>
          <a:lstStyle/>
          <a:p>
            <a:fld id="{EDEB1CE3-1C5F-41CD-BB8F-3FC54467DBCF}" type="slidenum">
              <a:rPr kumimoji="1" lang="ja-JP" altLang="en-US" smtClean="0"/>
              <a:t>21</a:t>
            </a:fld>
            <a:endParaRPr kumimoji="1" lang="ja-JP" altLang="en-US"/>
          </a:p>
        </p:txBody>
      </p:sp>
    </p:spTree>
    <p:extLst>
      <p:ext uri="{BB962C8B-B14F-4D97-AF65-F5344CB8AC3E}">
        <p14:creationId xmlns:p14="http://schemas.microsoft.com/office/powerpoint/2010/main" val="7876428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705CEAD-E4F9-47AA-ABF6-12AF3A778595}"/>
              </a:ext>
            </a:extLst>
          </p:cNvPr>
          <p:cNvPicPr>
            <a:picLocks noChangeAspect="1"/>
          </p:cNvPicPr>
          <p:nvPr/>
        </p:nvPicPr>
        <p:blipFill>
          <a:blip r:embed="rId2"/>
          <a:stretch>
            <a:fillRect/>
          </a:stretch>
        </p:blipFill>
        <p:spPr>
          <a:xfrm>
            <a:off x="0" y="1238677"/>
            <a:ext cx="9144000" cy="4380646"/>
          </a:xfrm>
          <a:prstGeom prst="rect">
            <a:avLst/>
          </a:prstGeom>
        </p:spPr>
      </p:pic>
      <p:sp>
        <p:nvSpPr>
          <p:cNvPr id="4" name="テキスト ボックス 3">
            <a:extLst>
              <a:ext uri="{FF2B5EF4-FFF2-40B4-BE49-F238E27FC236}">
                <a16:creationId xmlns:a16="http://schemas.microsoft.com/office/drawing/2014/main" id="{87B2DA16-F22B-47B1-A14A-79226F58D900}"/>
              </a:ext>
            </a:extLst>
          </p:cNvPr>
          <p:cNvSpPr txBox="1"/>
          <p:nvPr/>
        </p:nvSpPr>
        <p:spPr>
          <a:xfrm rot="20230684">
            <a:off x="1785512" y="4620692"/>
            <a:ext cx="7212231" cy="523220"/>
          </a:xfrm>
          <a:prstGeom prst="rect">
            <a:avLst/>
          </a:prstGeom>
          <a:solidFill>
            <a:srgbClr val="FF6699"/>
          </a:solidFill>
        </p:spPr>
        <p:txBody>
          <a:bodyPr wrap="none" rtlCol="0">
            <a:spAutoFit/>
          </a:bodyPr>
          <a:lstStyle/>
          <a:p>
            <a:r>
              <a:rPr kumimoji="1" lang="ja-JP" altLang="en-US" sz="2800" dirty="0">
                <a:latin typeface="HGP創英角ｺﾞｼｯｸUB" panose="020B0900000000000000" pitchFamily="50" charset="-128"/>
                <a:ea typeface="HGP創英角ｺﾞｼｯｸUB" panose="020B0900000000000000" pitchFamily="50" charset="-128"/>
              </a:rPr>
              <a:t>５ミクロンでは　１秒間に１ミリも落ちていかない</a:t>
            </a:r>
          </a:p>
        </p:txBody>
      </p:sp>
      <p:sp>
        <p:nvSpPr>
          <p:cNvPr id="2" name="テキスト ボックス 1">
            <a:extLst>
              <a:ext uri="{FF2B5EF4-FFF2-40B4-BE49-F238E27FC236}">
                <a16:creationId xmlns:a16="http://schemas.microsoft.com/office/drawing/2014/main" id="{B05EFD99-7918-49A7-A766-40BE93460CBD}"/>
              </a:ext>
            </a:extLst>
          </p:cNvPr>
          <p:cNvSpPr txBox="1"/>
          <p:nvPr/>
        </p:nvSpPr>
        <p:spPr>
          <a:xfrm>
            <a:off x="3561643" y="523503"/>
            <a:ext cx="5367867" cy="369332"/>
          </a:xfrm>
          <a:prstGeom prst="rect">
            <a:avLst/>
          </a:prstGeom>
          <a:noFill/>
        </p:spPr>
        <p:txBody>
          <a:bodyPr wrap="square">
            <a:spAutoFit/>
          </a:bodyPr>
          <a:lstStyle/>
          <a:p>
            <a:r>
              <a:rPr lang="en-US" altLang="ja-JP" dirty="0">
                <a:hlinkClick r:id="rId3"/>
              </a:rPr>
              <a:t>https://chemeng.web.fc2.com/ce/termvel_js.html</a:t>
            </a:r>
            <a:endParaRPr lang="ja-JP" altLang="en-US" dirty="0"/>
          </a:p>
        </p:txBody>
      </p:sp>
    </p:spTree>
    <p:extLst>
      <p:ext uri="{BB962C8B-B14F-4D97-AF65-F5344CB8AC3E}">
        <p14:creationId xmlns:p14="http://schemas.microsoft.com/office/powerpoint/2010/main" val="426458645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5FD4130-88EA-4A01-B369-486C97CA613C}"/>
              </a:ext>
            </a:extLst>
          </p:cNvPr>
          <p:cNvPicPr>
            <a:picLocks noChangeAspect="1"/>
          </p:cNvPicPr>
          <p:nvPr/>
        </p:nvPicPr>
        <p:blipFill>
          <a:blip r:embed="rId2"/>
          <a:stretch>
            <a:fillRect/>
          </a:stretch>
        </p:blipFill>
        <p:spPr>
          <a:xfrm>
            <a:off x="520535" y="236576"/>
            <a:ext cx="7934843" cy="6384848"/>
          </a:xfrm>
          <a:prstGeom prst="rect">
            <a:avLst/>
          </a:prstGeom>
        </p:spPr>
      </p:pic>
      <p:cxnSp>
        <p:nvCxnSpPr>
          <p:cNvPr id="4" name="直線コネクタ 3">
            <a:extLst>
              <a:ext uri="{FF2B5EF4-FFF2-40B4-BE49-F238E27FC236}">
                <a16:creationId xmlns:a16="http://schemas.microsoft.com/office/drawing/2014/main" id="{B6B49DFF-3E20-4FB8-B593-0E55FCF26F47}"/>
              </a:ext>
            </a:extLst>
          </p:cNvPr>
          <p:cNvCxnSpPr>
            <a:cxnSpLocks/>
          </p:cNvCxnSpPr>
          <p:nvPr/>
        </p:nvCxnSpPr>
        <p:spPr>
          <a:xfrm>
            <a:off x="1377244" y="4391378"/>
            <a:ext cx="92568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2D1FF65A-0118-4842-A2D3-FB9CD3C0CB7F}"/>
              </a:ext>
            </a:extLst>
          </p:cNvPr>
          <p:cNvCxnSpPr>
            <a:cxnSpLocks/>
          </p:cNvCxnSpPr>
          <p:nvPr/>
        </p:nvCxnSpPr>
        <p:spPr>
          <a:xfrm>
            <a:off x="2302933" y="4391378"/>
            <a:ext cx="0" cy="7676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59343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8CEE94-D12A-45B7-9FFC-5951A57D7DAE}"/>
              </a:ext>
            </a:extLst>
          </p:cNvPr>
          <p:cNvSpPr>
            <a:spLocks noGrp="1"/>
          </p:cNvSpPr>
          <p:nvPr>
            <p:ph type="title"/>
          </p:nvPr>
        </p:nvSpPr>
        <p:spPr>
          <a:xfrm>
            <a:off x="1001183" y="387704"/>
            <a:ext cx="7886700" cy="1325563"/>
          </a:xfrm>
        </p:spPr>
        <p:txBody>
          <a:bodyPr>
            <a:normAutofit/>
          </a:bodyPr>
          <a:lstStyle/>
          <a:p>
            <a:pPr algn="ctr"/>
            <a:r>
              <a:rPr kumimoji="1" lang="ja-JP" altLang="en-US" sz="4000" dirty="0">
                <a:latin typeface="HGP創英角ｺﾞｼｯｸUB" panose="020B0900000000000000" pitchFamily="50" charset="-128"/>
                <a:ea typeface="HGP創英角ｺﾞｼｯｸUB" panose="020B0900000000000000" pitchFamily="50" charset="-128"/>
              </a:rPr>
              <a:t>飛沫対策としてはマスクしか強調されていないが</a:t>
            </a:r>
          </a:p>
        </p:txBody>
      </p:sp>
      <p:pic>
        <p:nvPicPr>
          <p:cNvPr id="4" name="図 3">
            <a:extLst>
              <a:ext uri="{FF2B5EF4-FFF2-40B4-BE49-F238E27FC236}">
                <a16:creationId xmlns:a16="http://schemas.microsoft.com/office/drawing/2014/main" id="{924F4CF1-45B7-4F48-857A-B26A7B1EF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1961623"/>
            <a:ext cx="6169593" cy="4627195"/>
          </a:xfrm>
          <a:prstGeom prst="rect">
            <a:avLst/>
          </a:prstGeom>
        </p:spPr>
      </p:pic>
    </p:spTree>
    <p:extLst>
      <p:ext uri="{BB962C8B-B14F-4D97-AF65-F5344CB8AC3E}">
        <p14:creationId xmlns:p14="http://schemas.microsoft.com/office/powerpoint/2010/main" val="102737820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886" y="1632847"/>
            <a:ext cx="7601321" cy="4824952"/>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19" y="1122281"/>
            <a:ext cx="9033681" cy="5335518"/>
          </a:xfrm>
          <a:prstGeom prst="rect">
            <a:avLst/>
          </a:prstGeom>
        </p:spPr>
      </p:pic>
      <p:sp>
        <p:nvSpPr>
          <p:cNvPr id="6" name="テキスト ボックス 5"/>
          <p:cNvSpPr txBox="1"/>
          <p:nvPr/>
        </p:nvSpPr>
        <p:spPr>
          <a:xfrm>
            <a:off x="1307126" y="220667"/>
            <a:ext cx="6647974" cy="646331"/>
          </a:xfrm>
          <a:prstGeom prst="rect">
            <a:avLst/>
          </a:prstGeom>
          <a:noFill/>
        </p:spPr>
        <p:txBody>
          <a:bodyPr wrap="none" rtlCol="0">
            <a:spAutoFit/>
          </a:bodyPr>
          <a:lstStyle/>
          <a:p>
            <a:r>
              <a:rPr kumimoji="1" lang="ja-JP" altLang="en-US" sz="3600" dirty="0">
                <a:latin typeface="HG創英角ｺﾞｼｯｸUB" panose="020B0909000000000000" pitchFamily="49" charset="-128"/>
                <a:ea typeface="HG創英角ｺﾞｼｯｸUB" panose="020B0909000000000000" pitchFamily="49" charset="-128"/>
              </a:rPr>
              <a:t>ウイルスと（一般的な）マスク</a:t>
            </a:r>
          </a:p>
        </p:txBody>
      </p:sp>
      <p:sp>
        <p:nvSpPr>
          <p:cNvPr id="4" name="動作設定ボタン: ヘルプ 3">
            <a:hlinkClick r:id="" action="ppaction://noaction" highlightClick="1"/>
            <a:extLst>
              <a:ext uri="{FF2B5EF4-FFF2-40B4-BE49-F238E27FC236}">
                <a16:creationId xmlns:a16="http://schemas.microsoft.com/office/drawing/2014/main" id="{01581E0A-482C-4220-87F5-952ED5866068}"/>
              </a:ext>
            </a:extLst>
          </p:cNvPr>
          <p:cNvSpPr/>
          <p:nvPr/>
        </p:nvSpPr>
        <p:spPr>
          <a:xfrm>
            <a:off x="1175886" y="3273778"/>
            <a:ext cx="619047" cy="632178"/>
          </a:xfrm>
          <a:prstGeom prst="actionButtonHelp">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33360756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804250" y="224288"/>
            <a:ext cx="1553630" cy="769441"/>
          </a:xfrm>
          <a:prstGeom prst="rect">
            <a:avLst/>
          </a:prstGeom>
          <a:noFill/>
        </p:spPr>
        <p:txBody>
          <a:bodyPr wrap="none" rtlCol="0">
            <a:spAutoFit/>
          </a:bodyPr>
          <a:lstStyle/>
          <a:p>
            <a:r>
              <a:rPr kumimoji="1" lang="ja-JP" altLang="en-US" sz="4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マスク</a:t>
            </a:r>
          </a:p>
        </p:txBody>
      </p:sp>
      <p:sp>
        <p:nvSpPr>
          <p:cNvPr id="5" name="テキスト ボックス 4"/>
          <p:cNvSpPr txBox="1"/>
          <p:nvPr/>
        </p:nvSpPr>
        <p:spPr>
          <a:xfrm>
            <a:off x="750492" y="2579297"/>
            <a:ext cx="1415772" cy="1569660"/>
          </a:xfrm>
          <a:prstGeom prst="rect">
            <a:avLst/>
          </a:prstGeom>
          <a:noFill/>
        </p:spPr>
        <p:txBody>
          <a:bodyPr wrap="none" rtlCol="0">
            <a:spAutoFit/>
          </a:bodyPr>
          <a:lstStyle/>
          <a:p>
            <a:r>
              <a:rPr kumimoji="1" lang="ja-JP" altLang="en-US" sz="3200" dirty="0">
                <a:latin typeface="Meiryo UI" panose="020B0604030504040204" pitchFamily="50" charset="-128"/>
                <a:ea typeface="Meiryo UI" panose="020B0604030504040204" pitchFamily="50" charset="-128"/>
              </a:rPr>
              <a:t>ガーゼ</a:t>
            </a:r>
            <a:endParaRPr kumimoji="1" lang="en-US" altLang="ja-JP" sz="3200" dirty="0">
              <a:latin typeface="Meiryo UI" panose="020B0604030504040204" pitchFamily="50" charset="-128"/>
              <a:ea typeface="Meiryo UI" panose="020B0604030504040204" pitchFamily="50" charset="-128"/>
            </a:endParaRPr>
          </a:p>
          <a:p>
            <a:endParaRPr lang="en-US" altLang="ja-JP" sz="3200" dirty="0">
              <a:latin typeface="Meiryo UI" panose="020B0604030504040204" pitchFamily="50" charset="-128"/>
              <a:ea typeface="Meiryo UI" panose="020B0604030504040204" pitchFamily="50" charset="-128"/>
            </a:endParaRPr>
          </a:p>
          <a:p>
            <a:r>
              <a:rPr kumimoji="1" lang="ja-JP" altLang="en-US" sz="3200" dirty="0">
                <a:latin typeface="Meiryo UI" panose="020B0604030504040204" pitchFamily="50" charset="-128"/>
                <a:ea typeface="Meiryo UI" panose="020B0604030504040204" pitchFamily="50" charset="-128"/>
              </a:rPr>
              <a:t>不織布</a:t>
            </a:r>
          </a:p>
        </p:txBody>
      </p:sp>
      <p:sp>
        <p:nvSpPr>
          <p:cNvPr id="6" name="テキスト ボックス 5"/>
          <p:cNvSpPr txBox="1"/>
          <p:nvPr/>
        </p:nvSpPr>
        <p:spPr>
          <a:xfrm>
            <a:off x="3336234" y="2579297"/>
            <a:ext cx="1834156" cy="2554545"/>
          </a:xfrm>
          <a:prstGeom prst="rect">
            <a:avLst/>
          </a:prstGeom>
          <a:noFill/>
        </p:spPr>
        <p:txBody>
          <a:bodyPr wrap="none" rtlCol="0">
            <a:spAutoFit/>
          </a:bodyPr>
          <a:lstStyle/>
          <a:p>
            <a:r>
              <a:rPr lang="ja-JP" altLang="en-US" sz="3200" dirty="0">
                <a:latin typeface="Meiryo UI" panose="020B0604030504040204" pitchFamily="50" charset="-128"/>
                <a:ea typeface="Meiryo UI" panose="020B0604030504040204" pitchFamily="50" charset="-128"/>
              </a:rPr>
              <a:t>平　　　型</a:t>
            </a:r>
            <a:endParaRPr lang="en-US" altLang="ja-JP" sz="3200" dirty="0">
              <a:latin typeface="Meiryo UI" panose="020B0604030504040204" pitchFamily="50" charset="-128"/>
              <a:ea typeface="Meiryo UI" panose="020B0604030504040204" pitchFamily="50" charset="-128"/>
            </a:endParaRPr>
          </a:p>
          <a:p>
            <a:endParaRPr kumimoji="1" lang="en-US" altLang="ja-JP" sz="3200" dirty="0">
              <a:latin typeface="Meiryo UI" panose="020B0604030504040204" pitchFamily="50" charset="-128"/>
              <a:ea typeface="Meiryo UI" panose="020B0604030504040204" pitchFamily="50" charset="-128"/>
            </a:endParaRPr>
          </a:p>
          <a:p>
            <a:r>
              <a:rPr lang="ja-JP" altLang="en-US" sz="3200" dirty="0">
                <a:latin typeface="Meiryo UI" panose="020B0604030504040204" pitchFamily="50" charset="-128"/>
                <a:ea typeface="Meiryo UI" panose="020B0604030504040204" pitchFamily="50" charset="-128"/>
              </a:rPr>
              <a:t>プリーツ型</a:t>
            </a:r>
            <a:endParaRPr lang="en-US" altLang="ja-JP" sz="3200" dirty="0">
              <a:latin typeface="Meiryo UI" panose="020B0604030504040204" pitchFamily="50" charset="-128"/>
              <a:ea typeface="Meiryo UI" panose="020B0604030504040204" pitchFamily="50" charset="-128"/>
            </a:endParaRPr>
          </a:p>
          <a:p>
            <a:endParaRPr kumimoji="1" lang="en-US" altLang="ja-JP" sz="3200" dirty="0">
              <a:latin typeface="Meiryo UI" panose="020B0604030504040204" pitchFamily="50" charset="-128"/>
              <a:ea typeface="Meiryo UI" panose="020B0604030504040204" pitchFamily="50" charset="-128"/>
            </a:endParaRPr>
          </a:p>
          <a:p>
            <a:r>
              <a:rPr kumimoji="1" lang="ja-JP" altLang="en-US" sz="3200" dirty="0">
                <a:latin typeface="Meiryo UI" panose="020B0604030504040204" pitchFamily="50" charset="-128"/>
                <a:ea typeface="Meiryo UI" panose="020B0604030504040204" pitchFamily="50" charset="-128"/>
              </a:rPr>
              <a:t>立 体  型</a:t>
            </a:r>
            <a:endParaRPr kumimoji="1" lang="en-US" altLang="ja-JP" sz="32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6099952" y="2579297"/>
            <a:ext cx="2731838" cy="3539430"/>
          </a:xfrm>
          <a:prstGeom prst="rect">
            <a:avLst/>
          </a:prstGeom>
          <a:noFill/>
        </p:spPr>
        <p:txBody>
          <a:bodyPr wrap="none" rtlCol="0">
            <a:spAutoFit/>
          </a:bodyPr>
          <a:lstStyle/>
          <a:p>
            <a:r>
              <a:rPr lang="en-US" altLang="ja-JP" sz="3200" dirty="0">
                <a:latin typeface="Meiryo UI" panose="020B0604030504040204" pitchFamily="50" charset="-128"/>
                <a:ea typeface="Meiryo UI" panose="020B0604030504040204" pitchFamily="50" charset="-128"/>
              </a:rPr>
              <a:t>N95 </a:t>
            </a:r>
            <a:r>
              <a:rPr lang="ja-JP" altLang="en-US" sz="3200" dirty="0">
                <a:latin typeface="Meiryo UI" panose="020B0604030504040204" pitchFamily="50" charset="-128"/>
                <a:ea typeface="Meiryo UI" panose="020B0604030504040204" pitchFamily="50" charset="-128"/>
              </a:rPr>
              <a:t>マスク</a:t>
            </a:r>
            <a:endParaRPr lang="en-US" altLang="ja-JP" sz="3200" dirty="0">
              <a:latin typeface="Meiryo UI" panose="020B0604030504040204" pitchFamily="50" charset="-128"/>
              <a:ea typeface="Meiryo UI" panose="020B0604030504040204" pitchFamily="50" charset="-128"/>
            </a:endParaRPr>
          </a:p>
          <a:p>
            <a:endParaRPr kumimoji="1" lang="en-US" altLang="ja-JP" sz="3200" dirty="0">
              <a:latin typeface="Meiryo UI" panose="020B0604030504040204" pitchFamily="50" charset="-128"/>
              <a:ea typeface="Meiryo UI" panose="020B0604030504040204" pitchFamily="50" charset="-128"/>
            </a:endParaRPr>
          </a:p>
          <a:p>
            <a:r>
              <a:rPr lang="ja-JP" altLang="en-US" sz="3200" dirty="0">
                <a:latin typeface="Meiryo UI" panose="020B0604030504040204" pitchFamily="50" charset="-128"/>
                <a:ea typeface="Meiryo UI" panose="020B0604030504040204" pitchFamily="50" charset="-128"/>
              </a:rPr>
              <a:t>サージカルマスク</a:t>
            </a:r>
            <a:endParaRPr lang="en-US" altLang="ja-JP" sz="3200" dirty="0">
              <a:latin typeface="Meiryo UI" panose="020B0604030504040204" pitchFamily="50" charset="-128"/>
              <a:ea typeface="Meiryo UI" panose="020B0604030504040204" pitchFamily="50" charset="-128"/>
            </a:endParaRPr>
          </a:p>
          <a:p>
            <a:endParaRPr kumimoji="1" lang="en-US" altLang="ja-JP" sz="3200" dirty="0">
              <a:latin typeface="Meiryo UI" panose="020B0604030504040204" pitchFamily="50" charset="-128"/>
              <a:ea typeface="Meiryo UI" panose="020B0604030504040204" pitchFamily="50" charset="-128"/>
            </a:endParaRPr>
          </a:p>
          <a:p>
            <a:r>
              <a:rPr lang="ja-JP" altLang="en-US" sz="3200" dirty="0">
                <a:latin typeface="Meiryo UI" panose="020B0604030504040204" pitchFamily="50" charset="-128"/>
                <a:ea typeface="Meiryo UI" panose="020B0604030504040204" pitchFamily="50" charset="-128"/>
              </a:rPr>
              <a:t>・・・</a:t>
            </a:r>
            <a:endParaRPr lang="en-US" altLang="ja-JP" sz="3200" dirty="0">
              <a:latin typeface="Meiryo UI" panose="020B0604030504040204" pitchFamily="50" charset="-128"/>
              <a:ea typeface="Meiryo UI" panose="020B0604030504040204" pitchFamily="50" charset="-128"/>
            </a:endParaRPr>
          </a:p>
          <a:p>
            <a:endParaRPr kumimoji="1" lang="en-US" altLang="ja-JP" sz="3200" dirty="0">
              <a:latin typeface="Meiryo UI" panose="020B0604030504040204" pitchFamily="50" charset="-128"/>
              <a:ea typeface="Meiryo UI" panose="020B0604030504040204" pitchFamily="50" charset="-128"/>
            </a:endParaRPr>
          </a:p>
          <a:p>
            <a:r>
              <a:rPr lang="ja-JP" altLang="en-US" sz="3200" dirty="0">
                <a:latin typeface="Meiryo UI" panose="020B0604030504040204" pitchFamily="50" charset="-128"/>
                <a:ea typeface="Meiryo UI" panose="020B0604030504040204" pitchFamily="50" charset="-128"/>
              </a:rPr>
              <a:t>・・・</a:t>
            </a:r>
            <a:endParaRPr kumimoji="1" lang="en-US" altLang="ja-JP" sz="3200"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955677" y="1526879"/>
            <a:ext cx="1005403" cy="584775"/>
          </a:xfrm>
          <a:prstGeom prst="rect">
            <a:avLst/>
          </a:prstGeom>
          <a:solidFill>
            <a:schemeClr val="accent1"/>
          </a:solidFill>
        </p:spPr>
        <p:txBody>
          <a:bodyPr wrap="none" rtlCol="0">
            <a:spAutoFit/>
          </a:bodyPr>
          <a:lstStyle/>
          <a:p>
            <a:r>
              <a:rPr kumimoji="1" lang="ja-JP" altLang="en-US" sz="3200" b="1" dirty="0">
                <a:solidFill>
                  <a:schemeClr val="bg1"/>
                </a:solidFill>
                <a:latin typeface="Meiryo UI" panose="020B0604030504040204" pitchFamily="50" charset="-128"/>
                <a:ea typeface="Meiryo UI" panose="020B0604030504040204" pitchFamily="50" charset="-128"/>
              </a:rPr>
              <a:t>材質</a:t>
            </a:r>
          </a:p>
        </p:txBody>
      </p:sp>
      <p:sp>
        <p:nvSpPr>
          <p:cNvPr id="9" name="テキスト ボックス 8"/>
          <p:cNvSpPr txBox="1"/>
          <p:nvPr/>
        </p:nvSpPr>
        <p:spPr>
          <a:xfrm>
            <a:off x="3750611" y="1526879"/>
            <a:ext cx="1005403" cy="584775"/>
          </a:xfrm>
          <a:prstGeom prst="rect">
            <a:avLst/>
          </a:prstGeom>
          <a:solidFill>
            <a:schemeClr val="accent1"/>
          </a:solidFill>
        </p:spPr>
        <p:txBody>
          <a:bodyPr wrap="none" rtlCol="0">
            <a:spAutoFit/>
          </a:bodyPr>
          <a:lstStyle/>
          <a:p>
            <a:r>
              <a:rPr lang="ja-JP" altLang="en-US" sz="3200" b="1" dirty="0">
                <a:solidFill>
                  <a:schemeClr val="bg1"/>
                </a:solidFill>
                <a:latin typeface="Meiryo UI" panose="020B0604030504040204" pitchFamily="50" charset="-128"/>
                <a:ea typeface="Meiryo UI" panose="020B0604030504040204" pitchFamily="50" charset="-128"/>
              </a:rPr>
              <a:t>形状</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6842406" y="1526879"/>
            <a:ext cx="1005403" cy="584775"/>
          </a:xfrm>
          <a:prstGeom prst="rect">
            <a:avLst/>
          </a:prstGeom>
          <a:solidFill>
            <a:schemeClr val="accent1"/>
          </a:solidFill>
        </p:spPr>
        <p:txBody>
          <a:bodyPr wrap="none" rtlCol="0">
            <a:spAutoFit/>
          </a:bodyPr>
          <a:lstStyle/>
          <a:p>
            <a:r>
              <a:rPr lang="ja-JP" altLang="en-US" sz="3200" b="1" dirty="0">
                <a:solidFill>
                  <a:schemeClr val="bg1"/>
                </a:solidFill>
                <a:latin typeface="Meiryo UI" panose="020B0604030504040204" pitchFamily="50" charset="-128"/>
                <a:ea typeface="Meiryo UI" panose="020B0604030504040204" pitchFamily="50" charset="-128"/>
              </a:rPr>
              <a:t>規格</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9249765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hlinkClick r:id="rId2"/>
            <a:extLst>
              <a:ext uri="{FF2B5EF4-FFF2-40B4-BE49-F238E27FC236}">
                <a16:creationId xmlns:a16="http://schemas.microsoft.com/office/drawing/2014/main" id="{6B5CA002-7C24-4DC2-B25E-D70142CD6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069" y="-160020"/>
            <a:ext cx="12595860" cy="7178040"/>
          </a:xfrm>
          <a:prstGeom prst="rect">
            <a:avLst/>
          </a:prstGeom>
          <a:noFill/>
          <a:extLst>
            <a:ext uri="{909E8E84-426E-40DD-AFC4-6F175D3DCCD1}">
              <a14:hiddenFill xmlns:a14="http://schemas.microsoft.com/office/drawing/2010/main">
                <a:solidFill>
                  <a:srgbClr val="FFFFFF"/>
                </a:solidFill>
              </a14:hiddenFill>
            </a:ext>
          </a:extLst>
        </p:spPr>
      </p:pic>
      <p:sp>
        <p:nvSpPr>
          <p:cNvPr id="3" name="フリーフォーム: 図形 2">
            <a:extLst>
              <a:ext uri="{FF2B5EF4-FFF2-40B4-BE49-F238E27FC236}">
                <a16:creationId xmlns:a16="http://schemas.microsoft.com/office/drawing/2014/main" id="{B970E08F-8C75-492C-92A4-FE61B4ACAC77}"/>
              </a:ext>
            </a:extLst>
          </p:cNvPr>
          <p:cNvSpPr/>
          <p:nvPr/>
        </p:nvSpPr>
        <p:spPr>
          <a:xfrm>
            <a:off x="1347901" y="2906973"/>
            <a:ext cx="3401520" cy="2794415"/>
          </a:xfrm>
          <a:custGeom>
            <a:avLst/>
            <a:gdLst>
              <a:gd name="connsiteX0" fmla="*/ 494547 w 3374224"/>
              <a:gd name="connsiteY0" fmla="*/ 177421 h 2685233"/>
              <a:gd name="connsiteX1" fmla="*/ 576433 w 3374224"/>
              <a:gd name="connsiteY1" fmla="*/ 191069 h 2685233"/>
              <a:gd name="connsiteX2" fmla="*/ 617377 w 3374224"/>
              <a:gd name="connsiteY2" fmla="*/ 204717 h 2685233"/>
              <a:gd name="connsiteX3" fmla="*/ 671968 w 3374224"/>
              <a:gd name="connsiteY3" fmla="*/ 218364 h 2685233"/>
              <a:gd name="connsiteX4" fmla="*/ 753854 w 3374224"/>
              <a:gd name="connsiteY4" fmla="*/ 272955 h 2685233"/>
              <a:gd name="connsiteX5" fmla="*/ 794798 w 3374224"/>
              <a:gd name="connsiteY5" fmla="*/ 300251 h 2685233"/>
              <a:gd name="connsiteX6" fmla="*/ 835741 w 3374224"/>
              <a:gd name="connsiteY6" fmla="*/ 313899 h 2685233"/>
              <a:gd name="connsiteX7" fmla="*/ 972218 w 3374224"/>
              <a:gd name="connsiteY7" fmla="*/ 341194 h 2685233"/>
              <a:gd name="connsiteX8" fmla="*/ 1013162 w 3374224"/>
              <a:gd name="connsiteY8" fmla="*/ 354842 h 2685233"/>
              <a:gd name="connsiteX9" fmla="*/ 1286117 w 3374224"/>
              <a:gd name="connsiteY9" fmla="*/ 368490 h 2685233"/>
              <a:gd name="connsiteX10" fmla="*/ 1408947 w 3374224"/>
              <a:gd name="connsiteY10" fmla="*/ 409433 h 2685233"/>
              <a:gd name="connsiteX11" fmla="*/ 1463538 w 3374224"/>
              <a:gd name="connsiteY11" fmla="*/ 436729 h 2685233"/>
              <a:gd name="connsiteX12" fmla="*/ 1559072 w 3374224"/>
              <a:gd name="connsiteY12" fmla="*/ 450376 h 2685233"/>
              <a:gd name="connsiteX13" fmla="*/ 2023096 w 3374224"/>
              <a:gd name="connsiteY13" fmla="*/ 477672 h 2685233"/>
              <a:gd name="connsiteX14" fmla="*/ 2555359 w 3374224"/>
              <a:gd name="connsiteY14" fmla="*/ 464024 h 2685233"/>
              <a:gd name="connsiteX15" fmla="*/ 2664541 w 3374224"/>
              <a:gd name="connsiteY15" fmla="*/ 450376 h 2685233"/>
              <a:gd name="connsiteX16" fmla="*/ 2719132 w 3374224"/>
              <a:gd name="connsiteY16" fmla="*/ 409433 h 2685233"/>
              <a:gd name="connsiteX17" fmla="*/ 2746427 w 3374224"/>
              <a:gd name="connsiteY17" fmla="*/ 368490 h 2685233"/>
              <a:gd name="connsiteX18" fmla="*/ 2828314 w 3374224"/>
              <a:gd name="connsiteY18" fmla="*/ 313899 h 2685233"/>
              <a:gd name="connsiteX19" fmla="*/ 2855609 w 3374224"/>
              <a:gd name="connsiteY19" fmla="*/ 272955 h 2685233"/>
              <a:gd name="connsiteX20" fmla="*/ 2896553 w 3374224"/>
              <a:gd name="connsiteY20" fmla="*/ 259308 h 2685233"/>
              <a:gd name="connsiteX21" fmla="*/ 2937496 w 3374224"/>
              <a:gd name="connsiteY21" fmla="*/ 218364 h 2685233"/>
              <a:gd name="connsiteX22" fmla="*/ 2951144 w 3374224"/>
              <a:gd name="connsiteY22" fmla="*/ 177421 h 2685233"/>
              <a:gd name="connsiteX23" fmla="*/ 3033030 w 3374224"/>
              <a:gd name="connsiteY23" fmla="*/ 136478 h 2685233"/>
              <a:gd name="connsiteX24" fmla="*/ 3060326 w 3374224"/>
              <a:gd name="connsiteY24" fmla="*/ 81887 h 2685233"/>
              <a:gd name="connsiteX25" fmla="*/ 3128565 w 3374224"/>
              <a:gd name="connsiteY25" fmla="*/ 13648 h 2685233"/>
              <a:gd name="connsiteX26" fmla="*/ 3210451 w 3374224"/>
              <a:gd name="connsiteY26" fmla="*/ 0 h 2685233"/>
              <a:gd name="connsiteX27" fmla="*/ 3278690 w 3374224"/>
              <a:gd name="connsiteY27" fmla="*/ 122830 h 2685233"/>
              <a:gd name="connsiteX28" fmla="*/ 3292338 w 3374224"/>
              <a:gd name="connsiteY28" fmla="*/ 163773 h 2685233"/>
              <a:gd name="connsiteX29" fmla="*/ 3305986 w 3374224"/>
              <a:gd name="connsiteY29" fmla="*/ 218364 h 2685233"/>
              <a:gd name="connsiteX30" fmla="*/ 3333281 w 3374224"/>
              <a:gd name="connsiteY30" fmla="*/ 272955 h 2685233"/>
              <a:gd name="connsiteX31" fmla="*/ 3346929 w 3374224"/>
              <a:gd name="connsiteY31" fmla="*/ 327546 h 2685233"/>
              <a:gd name="connsiteX32" fmla="*/ 3374224 w 3374224"/>
              <a:gd name="connsiteY32" fmla="*/ 464024 h 2685233"/>
              <a:gd name="connsiteX33" fmla="*/ 3360577 w 3374224"/>
              <a:gd name="connsiteY33" fmla="*/ 736979 h 2685233"/>
              <a:gd name="connsiteX34" fmla="*/ 3319633 w 3374224"/>
              <a:gd name="connsiteY34" fmla="*/ 818866 h 2685233"/>
              <a:gd name="connsiteX35" fmla="*/ 3265042 w 3374224"/>
              <a:gd name="connsiteY35" fmla="*/ 928048 h 2685233"/>
              <a:gd name="connsiteX36" fmla="*/ 3224099 w 3374224"/>
              <a:gd name="connsiteY36" fmla="*/ 968991 h 2685233"/>
              <a:gd name="connsiteX37" fmla="*/ 3196803 w 3374224"/>
              <a:gd name="connsiteY37" fmla="*/ 1023582 h 2685233"/>
              <a:gd name="connsiteX38" fmla="*/ 3087621 w 3374224"/>
              <a:gd name="connsiteY38" fmla="*/ 1160060 h 2685233"/>
              <a:gd name="connsiteX39" fmla="*/ 3073974 w 3374224"/>
              <a:gd name="connsiteY39" fmla="*/ 1214651 h 2685233"/>
              <a:gd name="connsiteX40" fmla="*/ 3019383 w 3374224"/>
              <a:gd name="connsiteY40" fmla="*/ 1296538 h 2685233"/>
              <a:gd name="connsiteX41" fmla="*/ 2964792 w 3374224"/>
              <a:gd name="connsiteY41" fmla="*/ 1392072 h 2685233"/>
              <a:gd name="connsiteX42" fmla="*/ 2923848 w 3374224"/>
              <a:gd name="connsiteY42" fmla="*/ 1487606 h 2685233"/>
              <a:gd name="connsiteX43" fmla="*/ 2896553 w 3374224"/>
              <a:gd name="connsiteY43" fmla="*/ 1569493 h 2685233"/>
              <a:gd name="connsiteX44" fmla="*/ 2882905 w 3374224"/>
              <a:gd name="connsiteY44" fmla="*/ 1610436 h 2685233"/>
              <a:gd name="connsiteX45" fmla="*/ 2828314 w 3374224"/>
              <a:gd name="connsiteY45" fmla="*/ 1692323 h 2685233"/>
              <a:gd name="connsiteX46" fmla="*/ 2787371 w 3374224"/>
              <a:gd name="connsiteY46" fmla="*/ 1787857 h 2685233"/>
              <a:gd name="connsiteX47" fmla="*/ 2773723 w 3374224"/>
              <a:gd name="connsiteY47" fmla="*/ 1828800 h 2685233"/>
              <a:gd name="connsiteX48" fmla="*/ 2705484 w 3374224"/>
              <a:gd name="connsiteY48" fmla="*/ 1910687 h 2685233"/>
              <a:gd name="connsiteX49" fmla="*/ 2691836 w 3374224"/>
              <a:gd name="connsiteY49" fmla="*/ 1951630 h 2685233"/>
              <a:gd name="connsiteX50" fmla="*/ 2623598 w 3374224"/>
              <a:gd name="connsiteY50" fmla="*/ 2033517 h 2685233"/>
              <a:gd name="connsiteX51" fmla="*/ 2609950 w 3374224"/>
              <a:gd name="connsiteY51" fmla="*/ 2074460 h 2685233"/>
              <a:gd name="connsiteX52" fmla="*/ 2528063 w 3374224"/>
              <a:gd name="connsiteY52" fmla="*/ 2156346 h 2685233"/>
              <a:gd name="connsiteX53" fmla="*/ 2446177 w 3374224"/>
              <a:gd name="connsiteY53" fmla="*/ 2197290 h 2685233"/>
              <a:gd name="connsiteX54" fmla="*/ 2405233 w 3374224"/>
              <a:gd name="connsiteY54" fmla="*/ 2238233 h 2685233"/>
              <a:gd name="connsiteX55" fmla="*/ 2323347 w 3374224"/>
              <a:gd name="connsiteY55" fmla="*/ 2292824 h 2685233"/>
              <a:gd name="connsiteX56" fmla="*/ 2241460 w 3374224"/>
              <a:gd name="connsiteY56" fmla="*/ 2402006 h 2685233"/>
              <a:gd name="connsiteX57" fmla="*/ 2200517 w 3374224"/>
              <a:gd name="connsiteY57" fmla="*/ 2442949 h 2685233"/>
              <a:gd name="connsiteX58" fmla="*/ 2159574 w 3374224"/>
              <a:gd name="connsiteY58" fmla="*/ 2497541 h 2685233"/>
              <a:gd name="connsiteX59" fmla="*/ 2104983 w 3374224"/>
              <a:gd name="connsiteY59" fmla="*/ 2579427 h 2685233"/>
              <a:gd name="connsiteX60" fmla="*/ 2064039 w 3374224"/>
              <a:gd name="connsiteY60" fmla="*/ 2593075 h 2685233"/>
              <a:gd name="connsiteX61" fmla="*/ 1586368 w 3374224"/>
              <a:gd name="connsiteY61" fmla="*/ 2620370 h 2685233"/>
              <a:gd name="connsiteX62" fmla="*/ 1504481 w 3374224"/>
              <a:gd name="connsiteY62" fmla="*/ 2538484 h 2685233"/>
              <a:gd name="connsiteX63" fmla="*/ 1449890 w 3374224"/>
              <a:gd name="connsiteY63" fmla="*/ 2511188 h 2685233"/>
              <a:gd name="connsiteX64" fmla="*/ 1354356 w 3374224"/>
              <a:gd name="connsiteY64" fmla="*/ 2483893 h 2685233"/>
              <a:gd name="connsiteX65" fmla="*/ 1272469 w 3374224"/>
              <a:gd name="connsiteY65" fmla="*/ 2429302 h 2685233"/>
              <a:gd name="connsiteX66" fmla="*/ 1176935 w 3374224"/>
              <a:gd name="connsiteY66" fmla="*/ 2361063 h 2685233"/>
              <a:gd name="connsiteX67" fmla="*/ 1135992 w 3374224"/>
              <a:gd name="connsiteY67" fmla="*/ 2347415 h 2685233"/>
              <a:gd name="connsiteX68" fmla="*/ 1095048 w 3374224"/>
              <a:gd name="connsiteY68" fmla="*/ 2306472 h 2685233"/>
              <a:gd name="connsiteX69" fmla="*/ 999514 w 3374224"/>
              <a:gd name="connsiteY69" fmla="*/ 2279176 h 2685233"/>
              <a:gd name="connsiteX70" fmla="*/ 931275 w 3374224"/>
              <a:gd name="connsiteY70" fmla="*/ 2251881 h 2685233"/>
              <a:gd name="connsiteX71" fmla="*/ 890332 w 3374224"/>
              <a:gd name="connsiteY71" fmla="*/ 2238233 h 2685233"/>
              <a:gd name="connsiteX72" fmla="*/ 794798 w 3374224"/>
              <a:gd name="connsiteY72" fmla="*/ 2169994 h 2685233"/>
              <a:gd name="connsiteX73" fmla="*/ 740206 w 3374224"/>
              <a:gd name="connsiteY73" fmla="*/ 2142699 h 2685233"/>
              <a:gd name="connsiteX74" fmla="*/ 658320 w 3374224"/>
              <a:gd name="connsiteY74" fmla="*/ 2088108 h 2685233"/>
              <a:gd name="connsiteX75" fmla="*/ 617377 w 3374224"/>
              <a:gd name="connsiteY75" fmla="*/ 2060812 h 2685233"/>
              <a:gd name="connsiteX76" fmla="*/ 562786 w 3374224"/>
              <a:gd name="connsiteY76" fmla="*/ 2047164 h 2685233"/>
              <a:gd name="connsiteX77" fmla="*/ 467251 w 3374224"/>
              <a:gd name="connsiteY77" fmla="*/ 1992573 h 2685233"/>
              <a:gd name="connsiteX78" fmla="*/ 426308 w 3374224"/>
              <a:gd name="connsiteY78" fmla="*/ 1965278 h 2685233"/>
              <a:gd name="connsiteX79" fmla="*/ 385365 w 3374224"/>
              <a:gd name="connsiteY79" fmla="*/ 1951630 h 2685233"/>
              <a:gd name="connsiteX80" fmla="*/ 330774 w 3374224"/>
              <a:gd name="connsiteY80" fmla="*/ 1924335 h 2685233"/>
              <a:gd name="connsiteX81" fmla="*/ 289830 w 3374224"/>
              <a:gd name="connsiteY81" fmla="*/ 1883391 h 2685233"/>
              <a:gd name="connsiteX82" fmla="*/ 248887 w 3374224"/>
              <a:gd name="connsiteY82" fmla="*/ 1869744 h 2685233"/>
              <a:gd name="connsiteX83" fmla="*/ 194296 w 3374224"/>
              <a:gd name="connsiteY83" fmla="*/ 1842448 h 2685233"/>
              <a:gd name="connsiteX84" fmla="*/ 167000 w 3374224"/>
              <a:gd name="connsiteY84" fmla="*/ 1801505 h 2685233"/>
              <a:gd name="connsiteX85" fmla="*/ 85114 w 3374224"/>
              <a:gd name="connsiteY85" fmla="*/ 1733266 h 2685233"/>
              <a:gd name="connsiteX86" fmla="*/ 44171 w 3374224"/>
              <a:gd name="connsiteY86" fmla="*/ 1719618 h 2685233"/>
              <a:gd name="connsiteX87" fmla="*/ 16875 w 3374224"/>
              <a:gd name="connsiteY87" fmla="*/ 1678675 h 2685233"/>
              <a:gd name="connsiteX88" fmla="*/ 16875 w 3374224"/>
              <a:gd name="connsiteY88" fmla="*/ 1487606 h 2685233"/>
              <a:gd name="connsiteX89" fmla="*/ 44171 w 3374224"/>
              <a:gd name="connsiteY89" fmla="*/ 1446663 h 2685233"/>
              <a:gd name="connsiteX90" fmla="*/ 57818 w 3374224"/>
              <a:gd name="connsiteY90" fmla="*/ 1405720 h 2685233"/>
              <a:gd name="connsiteX91" fmla="*/ 85114 w 3374224"/>
              <a:gd name="connsiteY91" fmla="*/ 1364776 h 2685233"/>
              <a:gd name="connsiteX92" fmla="*/ 112409 w 3374224"/>
              <a:gd name="connsiteY92" fmla="*/ 1310185 h 2685233"/>
              <a:gd name="connsiteX93" fmla="*/ 126057 w 3374224"/>
              <a:gd name="connsiteY93" fmla="*/ 1228299 h 2685233"/>
              <a:gd name="connsiteX94" fmla="*/ 139705 w 3374224"/>
              <a:gd name="connsiteY94" fmla="*/ 1160060 h 2685233"/>
              <a:gd name="connsiteX95" fmla="*/ 153353 w 3374224"/>
              <a:gd name="connsiteY95" fmla="*/ 941696 h 2685233"/>
              <a:gd name="connsiteX96" fmla="*/ 167000 w 3374224"/>
              <a:gd name="connsiteY96" fmla="*/ 900752 h 2685233"/>
              <a:gd name="connsiteX97" fmla="*/ 180648 w 3374224"/>
              <a:gd name="connsiteY97" fmla="*/ 832514 h 2685233"/>
              <a:gd name="connsiteX98" fmla="*/ 221592 w 3374224"/>
              <a:gd name="connsiteY98" fmla="*/ 682388 h 2685233"/>
              <a:gd name="connsiteX99" fmla="*/ 248887 w 3374224"/>
              <a:gd name="connsiteY99" fmla="*/ 573206 h 2685233"/>
              <a:gd name="connsiteX100" fmla="*/ 262535 w 3374224"/>
              <a:gd name="connsiteY100" fmla="*/ 518615 h 2685233"/>
              <a:gd name="connsiteX101" fmla="*/ 317126 w 3374224"/>
              <a:gd name="connsiteY101" fmla="*/ 436729 h 2685233"/>
              <a:gd name="connsiteX102" fmla="*/ 371717 w 3374224"/>
              <a:gd name="connsiteY102" fmla="*/ 327546 h 2685233"/>
              <a:gd name="connsiteX103" fmla="*/ 453603 w 3374224"/>
              <a:gd name="connsiteY103" fmla="*/ 300251 h 2685233"/>
              <a:gd name="connsiteX104" fmla="*/ 494547 w 3374224"/>
              <a:gd name="connsiteY104" fmla="*/ 286603 h 2685233"/>
              <a:gd name="connsiteX105" fmla="*/ 535490 w 3374224"/>
              <a:gd name="connsiteY105" fmla="*/ 218364 h 268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74224" h="2685233">
                <a:moveTo>
                  <a:pt x="494547" y="177421"/>
                </a:moveTo>
                <a:cubicBezTo>
                  <a:pt x="521842" y="181970"/>
                  <a:pt x="549420" y="185066"/>
                  <a:pt x="576433" y="191069"/>
                </a:cubicBezTo>
                <a:cubicBezTo>
                  <a:pt x="590477" y="194190"/>
                  <a:pt x="603544" y="200765"/>
                  <a:pt x="617377" y="204717"/>
                </a:cubicBezTo>
                <a:cubicBezTo>
                  <a:pt x="635412" y="209870"/>
                  <a:pt x="653771" y="213815"/>
                  <a:pt x="671968" y="218364"/>
                </a:cubicBezTo>
                <a:lnTo>
                  <a:pt x="753854" y="272955"/>
                </a:lnTo>
                <a:cubicBezTo>
                  <a:pt x="767502" y="282054"/>
                  <a:pt x="779237" y="295064"/>
                  <a:pt x="794798" y="300251"/>
                </a:cubicBezTo>
                <a:cubicBezTo>
                  <a:pt x="808446" y="304800"/>
                  <a:pt x="821723" y="310664"/>
                  <a:pt x="835741" y="313899"/>
                </a:cubicBezTo>
                <a:cubicBezTo>
                  <a:pt x="880946" y="324331"/>
                  <a:pt x="928206" y="326523"/>
                  <a:pt x="972218" y="341194"/>
                </a:cubicBezTo>
                <a:cubicBezTo>
                  <a:pt x="985866" y="345743"/>
                  <a:pt x="998830" y="353596"/>
                  <a:pt x="1013162" y="354842"/>
                </a:cubicBezTo>
                <a:cubicBezTo>
                  <a:pt x="1103918" y="362734"/>
                  <a:pt x="1195132" y="363941"/>
                  <a:pt x="1286117" y="368490"/>
                </a:cubicBezTo>
                <a:cubicBezTo>
                  <a:pt x="1423339" y="437100"/>
                  <a:pt x="1250200" y="356516"/>
                  <a:pt x="1408947" y="409433"/>
                </a:cubicBezTo>
                <a:cubicBezTo>
                  <a:pt x="1428248" y="415867"/>
                  <a:pt x="1443910" y="431376"/>
                  <a:pt x="1463538" y="436729"/>
                </a:cubicBezTo>
                <a:cubicBezTo>
                  <a:pt x="1494572" y="445193"/>
                  <a:pt x="1526990" y="448029"/>
                  <a:pt x="1559072" y="450376"/>
                </a:cubicBezTo>
                <a:cubicBezTo>
                  <a:pt x="1713601" y="461683"/>
                  <a:pt x="1868421" y="468573"/>
                  <a:pt x="2023096" y="477672"/>
                </a:cubicBezTo>
                <a:lnTo>
                  <a:pt x="2555359" y="464024"/>
                </a:lnTo>
                <a:cubicBezTo>
                  <a:pt x="2592003" y="462465"/>
                  <a:pt x="2629746" y="461974"/>
                  <a:pt x="2664541" y="450376"/>
                </a:cubicBezTo>
                <a:cubicBezTo>
                  <a:pt x="2686120" y="443183"/>
                  <a:pt x="2700935" y="423081"/>
                  <a:pt x="2719132" y="409433"/>
                </a:cubicBezTo>
                <a:cubicBezTo>
                  <a:pt x="2728230" y="395785"/>
                  <a:pt x="2734083" y="379291"/>
                  <a:pt x="2746427" y="368490"/>
                </a:cubicBezTo>
                <a:cubicBezTo>
                  <a:pt x="2771115" y="346888"/>
                  <a:pt x="2828314" y="313899"/>
                  <a:pt x="2828314" y="313899"/>
                </a:cubicBezTo>
                <a:cubicBezTo>
                  <a:pt x="2837412" y="300251"/>
                  <a:pt x="2842801" y="283202"/>
                  <a:pt x="2855609" y="272955"/>
                </a:cubicBezTo>
                <a:cubicBezTo>
                  <a:pt x="2866843" y="263968"/>
                  <a:pt x="2884583" y="267288"/>
                  <a:pt x="2896553" y="259308"/>
                </a:cubicBezTo>
                <a:cubicBezTo>
                  <a:pt x="2912612" y="248602"/>
                  <a:pt x="2923848" y="232012"/>
                  <a:pt x="2937496" y="218364"/>
                </a:cubicBezTo>
                <a:cubicBezTo>
                  <a:pt x="2942045" y="204716"/>
                  <a:pt x="2942157" y="188654"/>
                  <a:pt x="2951144" y="177421"/>
                </a:cubicBezTo>
                <a:cubicBezTo>
                  <a:pt x="2970385" y="153371"/>
                  <a:pt x="3006059" y="145469"/>
                  <a:pt x="3033030" y="136478"/>
                </a:cubicBezTo>
                <a:cubicBezTo>
                  <a:pt x="3042129" y="118281"/>
                  <a:pt x="3050232" y="99551"/>
                  <a:pt x="3060326" y="81887"/>
                </a:cubicBezTo>
                <a:cubicBezTo>
                  <a:pt x="3077453" y="51915"/>
                  <a:pt x="3093240" y="25423"/>
                  <a:pt x="3128565" y="13648"/>
                </a:cubicBezTo>
                <a:cubicBezTo>
                  <a:pt x="3154817" y="4897"/>
                  <a:pt x="3183156" y="4549"/>
                  <a:pt x="3210451" y="0"/>
                </a:cubicBezTo>
                <a:cubicBezTo>
                  <a:pt x="3288165" y="25905"/>
                  <a:pt x="3244827" y="-1335"/>
                  <a:pt x="3278690" y="122830"/>
                </a:cubicBezTo>
                <a:cubicBezTo>
                  <a:pt x="3282475" y="136709"/>
                  <a:pt x="3288386" y="149941"/>
                  <a:pt x="3292338" y="163773"/>
                </a:cubicBezTo>
                <a:cubicBezTo>
                  <a:pt x="3297491" y="181808"/>
                  <a:pt x="3299400" y="200801"/>
                  <a:pt x="3305986" y="218364"/>
                </a:cubicBezTo>
                <a:cubicBezTo>
                  <a:pt x="3313129" y="237413"/>
                  <a:pt x="3326138" y="253906"/>
                  <a:pt x="3333281" y="272955"/>
                </a:cubicBezTo>
                <a:cubicBezTo>
                  <a:pt x="3339867" y="290518"/>
                  <a:pt x="3342999" y="309205"/>
                  <a:pt x="3346929" y="327546"/>
                </a:cubicBezTo>
                <a:cubicBezTo>
                  <a:pt x="3356650" y="372910"/>
                  <a:pt x="3365126" y="418531"/>
                  <a:pt x="3374224" y="464024"/>
                </a:cubicBezTo>
                <a:cubicBezTo>
                  <a:pt x="3369675" y="555009"/>
                  <a:pt x="3368469" y="646223"/>
                  <a:pt x="3360577" y="736979"/>
                </a:cubicBezTo>
                <a:cubicBezTo>
                  <a:pt x="3357237" y="775391"/>
                  <a:pt x="3337243" y="786582"/>
                  <a:pt x="3319633" y="818866"/>
                </a:cubicBezTo>
                <a:cubicBezTo>
                  <a:pt x="3300149" y="854587"/>
                  <a:pt x="3293814" y="899276"/>
                  <a:pt x="3265042" y="928048"/>
                </a:cubicBezTo>
                <a:cubicBezTo>
                  <a:pt x="3251394" y="941696"/>
                  <a:pt x="3235317" y="953285"/>
                  <a:pt x="3224099" y="968991"/>
                </a:cubicBezTo>
                <a:cubicBezTo>
                  <a:pt x="3212274" y="985546"/>
                  <a:pt x="3209512" y="1007695"/>
                  <a:pt x="3196803" y="1023582"/>
                </a:cubicBezTo>
                <a:cubicBezTo>
                  <a:pt x="3068440" y="1184037"/>
                  <a:pt x="3149094" y="1037116"/>
                  <a:pt x="3087621" y="1160060"/>
                </a:cubicBezTo>
                <a:cubicBezTo>
                  <a:pt x="3083072" y="1178257"/>
                  <a:pt x="3082362" y="1197874"/>
                  <a:pt x="3073974" y="1214651"/>
                </a:cubicBezTo>
                <a:cubicBezTo>
                  <a:pt x="3059303" y="1243993"/>
                  <a:pt x="3029757" y="1265416"/>
                  <a:pt x="3019383" y="1296538"/>
                </a:cubicBezTo>
                <a:cubicBezTo>
                  <a:pt x="2998542" y="1359060"/>
                  <a:pt x="3014367" y="1325972"/>
                  <a:pt x="2964792" y="1392072"/>
                </a:cubicBezTo>
                <a:cubicBezTo>
                  <a:pt x="2928687" y="1536489"/>
                  <a:pt x="2977708" y="1366421"/>
                  <a:pt x="2923848" y="1487606"/>
                </a:cubicBezTo>
                <a:cubicBezTo>
                  <a:pt x="2912163" y="1513898"/>
                  <a:pt x="2905651" y="1542197"/>
                  <a:pt x="2896553" y="1569493"/>
                </a:cubicBezTo>
                <a:cubicBezTo>
                  <a:pt x="2892004" y="1583141"/>
                  <a:pt x="2890885" y="1598466"/>
                  <a:pt x="2882905" y="1610436"/>
                </a:cubicBezTo>
                <a:lnTo>
                  <a:pt x="2828314" y="1692323"/>
                </a:lnTo>
                <a:cubicBezTo>
                  <a:pt x="2799910" y="1805937"/>
                  <a:pt x="2834495" y="1693608"/>
                  <a:pt x="2787371" y="1787857"/>
                </a:cubicBezTo>
                <a:cubicBezTo>
                  <a:pt x="2780937" y="1800724"/>
                  <a:pt x="2781703" y="1816830"/>
                  <a:pt x="2773723" y="1828800"/>
                </a:cubicBezTo>
                <a:cubicBezTo>
                  <a:pt x="2713358" y="1919349"/>
                  <a:pt x="2750136" y="1821386"/>
                  <a:pt x="2705484" y="1910687"/>
                </a:cubicBezTo>
                <a:cubicBezTo>
                  <a:pt x="2699050" y="1923554"/>
                  <a:pt x="2698270" y="1938763"/>
                  <a:pt x="2691836" y="1951630"/>
                </a:cubicBezTo>
                <a:cubicBezTo>
                  <a:pt x="2672835" y="1989632"/>
                  <a:pt x="2653781" y="2003333"/>
                  <a:pt x="2623598" y="2033517"/>
                </a:cubicBezTo>
                <a:cubicBezTo>
                  <a:pt x="2619049" y="2047165"/>
                  <a:pt x="2618782" y="2063104"/>
                  <a:pt x="2609950" y="2074460"/>
                </a:cubicBezTo>
                <a:cubicBezTo>
                  <a:pt x="2586251" y="2104930"/>
                  <a:pt x="2564684" y="2144139"/>
                  <a:pt x="2528063" y="2156346"/>
                </a:cubicBezTo>
                <a:cubicBezTo>
                  <a:pt x="2487027" y="2170025"/>
                  <a:pt x="2481454" y="2167893"/>
                  <a:pt x="2446177" y="2197290"/>
                </a:cubicBezTo>
                <a:cubicBezTo>
                  <a:pt x="2431350" y="2209646"/>
                  <a:pt x="2420468" y="2226383"/>
                  <a:pt x="2405233" y="2238233"/>
                </a:cubicBezTo>
                <a:cubicBezTo>
                  <a:pt x="2379338" y="2258373"/>
                  <a:pt x="2343030" y="2266580"/>
                  <a:pt x="2323347" y="2292824"/>
                </a:cubicBezTo>
                <a:cubicBezTo>
                  <a:pt x="2296051" y="2329218"/>
                  <a:pt x="2273628" y="2369838"/>
                  <a:pt x="2241460" y="2402006"/>
                </a:cubicBezTo>
                <a:cubicBezTo>
                  <a:pt x="2227812" y="2415654"/>
                  <a:pt x="2213078" y="2428295"/>
                  <a:pt x="2200517" y="2442949"/>
                </a:cubicBezTo>
                <a:cubicBezTo>
                  <a:pt x="2185714" y="2460220"/>
                  <a:pt x="2172618" y="2478906"/>
                  <a:pt x="2159574" y="2497541"/>
                </a:cubicBezTo>
                <a:cubicBezTo>
                  <a:pt x="2140762" y="2524416"/>
                  <a:pt x="2136105" y="2569053"/>
                  <a:pt x="2104983" y="2579427"/>
                </a:cubicBezTo>
                <a:lnTo>
                  <a:pt x="2064039" y="2593075"/>
                </a:lnTo>
                <a:cubicBezTo>
                  <a:pt x="1927913" y="2729201"/>
                  <a:pt x="1983485" y="2693523"/>
                  <a:pt x="1586368" y="2620370"/>
                </a:cubicBezTo>
                <a:cubicBezTo>
                  <a:pt x="1548405" y="2613377"/>
                  <a:pt x="1539007" y="2555747"/>
                  <a:pt x="1504481" y="2538484"/>
                </a:cubicBezTo>
                <a:cubicBezTo>
                  <a:pt x="1486284" y="2529385"/>
                  <a:pt x="1468590" y="2519202"/>
                  <a:pt x="1449890" y="2511188"/>
                </a:cubicBezTo>
                <a:cubicBezTo>
                  <a:pt x="1422485" y="2499443"/>
                  <a:pt x="1382050" y="2490817"/>
                  <a:pt x="1354356" y="2483893"/>
                </a:cubicBezTo>
                <a:cubicBezTo>
                  <a:pt x="1327060" y="2465696"/>
                  <a:pt x="1298713" y="2448985"/>
                  <a:pt x="1272469" y="2429302"/>
                </a:cubicBezTo>
                <a:cubicBezTo>
                  <a:pt x="1260100" y="2420025"/>
                  <a:pt x="1196896" y="2371043"/>
                  <a:pt x="1176935" y="2361063"/>
                </a:cubicBezTo>
                <a:cubicBezTo>
                  <a:pt x="1164068" y="2354629"/>
                  <a:pt x="1149640" y="2351964"/>
                  <a:pt x="1135992" y="2347415"/>
                </a:cubicBezTo>
                <a:cubicBezTo>
                  <a:pt x="1122344" y="2333767"/>
                  <a:pt x="1111107" y="2317178"/>
                  <a:pt x="1095048" y="2306472"/>
                </a:cubicBezTo>
                <a:cubicBezTo>
                  <a:pt x="1081904" y="2297709"/>
                  <a:pt x="1008615" y="2282210"/>
                  <a:pt x="999514" y="2279176"/>
                </a:cubicBezTo>
                <a:cubicBezTo>
                  <a:pt x="976273" y="2271429"/>
                  <a:pt x="954214" y="2260483"/>
                  <a:pt x="931275" y="2251881"/>
                </a:cubicBezTo>
                <a:cubicBezTo>
                  <a:pt x="917805" y="2246830"/>
                  <a:pt x="903980" y="2242782"/>
                  <a:pt x="890332" y="2238233"/>
                </a:cubicBezTo>
                <a:cubicBezTo>
                  <a:pt x="866907" y="2220665"/>
                  <a:pt x="822730" y="2185955"/>
                  <a:pt x="794798" y="2169994"/>
                </a:cubicBezTo>
                <a:cubicBezTo>
                  <a:pt x="777133" y="2159900"/>
                  <a:pt x="757652" y="2153166"/>
                  <a:pt x="740206" y="2142699"/>
                </a:cubicBezTo>
                <a:cubicBezTo>
                  <a:pt x="712076" y="2125821"/>
                  <a:pt x="685615" y="2106305"/>
                  <a:pt x="658320" y="2088108"/>
                </a:cubicBezTo>
                <a:cubicBezTo>
                  <a:pt x="644672" y="2079009"/>
                  <a:pt x="633290" y="2064790"/>
                  <a:pt x="617377" y="2060812"/>
                </a:cubicBezTo>
                <a:lnTo>
                  <a:pt x="562786" y="2047164"/>
                </a:lnTo>
                <a:cubicBezTo>
                  <a:pt x="463026" y="1980660"/>
                  <a:pt x="588468" y="2061840"/>
                  <a:pt x="467251" y="1992573"/>
                </a:cubicBezTo>
                <a:cubicBezTo>
                  <a:pt x="453010" y="1984435"/>
                  <a:pt x="440979" y="1972613"/>
                  <a:pt x="426308" y="1965278"/>
                </a:cubicBezTo>
                <a:cubicBezTo>
                  <a:pt x="413441" y="1958844"/>
                  <a:pt x="398588" y="1957297"/>
                  <a:pt x="385365" y="1951630"/>
                </a:cubicBezTo>
                <a:cubicBezTo>
                  <a:pt x="366665" y="1943616"/>
                  <a:pt x="348971" y="1933433"/>
                  <a:pt x="330774" y="1924335"/>
                </a:cubicBezTo>
                <a:cubicBezTo>
                  <a:pt x="317126" y="1910687"/>
                  <a:pt x="305890" y="1894097"/>
                  <a:pt x="289830" y="1883391"/>
                </a:cubicBezTo>
                <a:cubicBezTo>
                  <a:pt x="277860" y="1875411"/>
                  <a:pt x="262110" y="1875411"/>
                  <a:pt x="248887" y="1869744"/>
                </a:cubicBezTo>
                <a:cubicBezTo>
                  <a:pt x="230187" y="1861730"/>
                  <a:pt x="212493" y="1851547"/>
                  <a:pt x="194296" y="1842448"/>
                </a:cubicBezTo>
                <a:cubicBezTo>
                  <a:pt x="185197" y="1828800"/>
                  <a:pt x="177501" y="1814106"/>
                  <a:pt x="167000" y="1801505"/>
                </a:cubicBezTo>
                <a:cubicBezTo>
                  <a:pt x="145439" y="1775631"/>
                  <a:pt x="115789" y="1748604"/>
                  <a:pt x="85114" y="1733266"/>
                </a:cubicBezTo>
                <a:cubicBezTo>
                  <a:pt x="72247" y="1726832"/>
                  <a:pt x="57819" y="1724167"/>
                  <a:pt x="44171" y="1719618"/>
                </a:cubicBezTo>
                <a:cubicBezTo>
                  <a:pt x="35072" y="1705970"/>
                  <a:pt x="24211" y="1693346"/>
                  <a:pt x="16875" y="1678675"/>
                </a:cubicBezTo>
                <a:cubicBezTo>
                  <a:pt x="-13028" y="1618871"/>
                  <a:pt x="3197" y="1551433"/>
                  <a:pt x="16875" y="1487606"/>
                </a:cubicBezTo>
                <a:cubicBezTo>
                  <a:pt x="20312" y="1471568"/>
                  <a:pt x="35072" y="1460311"/>
                  <a:pt x="44171" y="1446663"/>
                </a:cubicBezTo>
                <a:cubicBezTo>
                  <a:pt x="48720" y="1433015"/>
                  <a:pt x="51385" y="1418587"/>
                  <a:pt x="57818" y="1405720"/>
                </a:cubicBezTo>
                <a:cubicBezTo>
                  <a:pt x="65154" y="1391049"/>
                  <a:pt x="76976" y="1379018"/>
                  <a:pt x="85114" y="1364776"/>
                </a:cubicBezTo>
                <a:cubicBezTo>
                  <a:pt x="95208" y="1347112"/>
                  <a:pt x="103311" y="1328382"/>
                  <a:pt x="112409" y="1310185"/>
                </a:cubicBezTo>
                <a:cubicBezTo>
                  <a:pt x="116958" y="1282890"/>
                  <a:pt x="121107" y="1255524"/>
                  <a:pt x="126057" y="1228299"/>
                </a:cubicBezTo>
                <a:cubicBezTo>
                  <a:pt x="130207" y="1205476"/>
                  <a:pt x="137506" y="1183152"/>
                  <a:pt x="139705" y="1160060"/>
                </a:cubicBezTo>
                <a:cubicBezTo>
                  <a:pt x="146620" y="1087458"/>
                  <a:pt x="145718" y="1014225"/>
                  <a:pt x="153353" y="941696"/>
                </a:cubicBezTo>
                <a:cubicBezTo>
                  <a:pt x="154859" y="927389"/>
                  <a:pt x="163511" y="914709"/>
                  <a:pt x="167000" y="900752"/>
                </a:cubicBezTo>
                <a:cubicBezTo>
                  <a:pt x="172626" y="878248"/>
                  <a:pt x="177121" y="855441"/>
                  <a:pt x="180648" y="832514"/>
                </a:cubicBezTo>
                <a:cubicBezTo>
                  <a:pt x="201035" y="699998"/>
                  <a:pt x="171847" y="757006"/>
                  <a:pt x="221592" y="682388"/>
                </a:cubicBezTo>
                <a:cubicBezTo>
                  <a:pt x="249336" y="543661"/>
                  <a:pt x="220911" y="671122"/>
                  <a:pt x="248887" y="573206"/>
                </a:cubicBezTo>
                <a:cubicBezTo>
                  <a:pt x="254040" y="555171"/>
                  <a:pt x="254147" y="535392"/>
                  <a:pt x="262535" y="518615"/>
                </a:cubicBezTo>
                <a:cubicBezTo>
                  <a:pt x="277206" y="489273"/>
                  <a:pt x="304943" y="467188"/>
                  <a:pt x="317126" y="436729"/>
                </a:cubicBezTo>
                <a:cubicBezTo>
                  <a:pt x="322017" y="424501"/>
                  <a:pt x="349911" y="341175"/>
                  <a:pt x="371717" y="327546"/>
                </a:cubicBezTo>
                <a:cubicBezTo>
                  <a:pt x="396115" y="312297"/>
                  <a:pt x="426308" y="309349"/>
                  <a:pt x="453603" y="300251"/>
                </a:cubicBezTo>
                <a:lnTo>
                  <a:pt x="494547" y="286603"/>
                </a:lnTo>
                <a:cubicBezTo>
                  <a:pt x="527485" y="237196"/>
                  <a:pt x="514507" y="260331"/>
                  <a:pt x="535490" y="218364"/>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473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D406D8-CD02-4812-B56C-FCE1F1847E5B}"/>
              </a:ext>
            </a:extLst>
          </p:cNvPr>
          <p:cNvSpPr/>
          <p:nvPr/>
        </p:nvSpPr>
        <p:spPr>
          <a:xfrm>
            <a:off x="328246" y="890955"/>
            <a:ext cx="8815754" cy="3693319"/>
          </a:xfrm>
          <a:prstGeom prst="rect">
            <a:avLst/>
          </a:prstGeom>
        </p:spPr>
        <p:txBody>
          <a:bodyPr wrap="square">
            <a:spAutoFit/>
          </a:bodyPr>
          <a:lstStyle/>
          <a:p>
            <a:r>
              <a:rPr lang="en-US" altLang="ja-JP" dirty="0"/>
              <a:t>An </a:t>
            </a:r>
            <a:r>
              <a:rPr lang="en-US" altLang="ja-JP" b="1" dirty="0"/>
              <a:t>N95 mask</a:t>
            </a:r>
            <a:r>
              <a:rPr lang="en-US" altLang="ja-JP" dirty="0"/>
              <a:t> or </a:t>
            </a:r>
            <a:r>
              <a:rPr lang="en-US" altLang="ja-JP" b="1" dirty="0"/>
              <a:t>N95 respirator</a:t>
            </a:r>
            <a:r>
              <a:rPr lang="en-US" altLang="ja-JP" dirty="0"/>
              <a:t> is a particulate-filtering facepiece </a:t>
            </a:r>
            <a:r>
              <a:rPr lang="en-US" altLang="ja-JP" dirty="0">
                <a:hlinkClick r:id="rId2" tooltip="Respirator"/>
              </a:rPr>
              <a:t>respirator</a:t>
            </a:r>
            <a:r>
              <a:rPr lang="en-US" altLang="ja-JP" dirty="0"/>
              <a:t> that meets the N95 standard of the U.S. </a:t>
            </a:r>
            <a:r>
              <a:rPr lang="en-US" altLang="ja-JP" dirty="0">
                <a:hlinkClick r:id="rId3" tooltip="NIOSH air filtration rating"/>
              </a:rPr>
              <a:t>National Institute for Occupational Safety and Health (NIOSH) air filtration rating</a:t>
            </a:r>
            <a:r>
              <a:rPr lang="en-US" altLang="ja-JP" dirty="0"/>
              <a:t>, meaning that it filters at least </a:t>
            </a:r>
            <a:r>
              <a:rPr lang="en-US" altLang="ja-JP" dirty="0">
                <a:solidFill>
                  <a:srgbClr val="FF0000"/>
                </a:solidFill>
                <a:effectLst>
                  <a:outerShdw blurRad="38100" dist="38100" dir="2700000" algn="tl">
                    <a:srgbClr val="000000">
                      <a:alpha val="43137"/>
                    </a:srgbClr>
                  </a:outerShdw>
                </a:effectLst>
              </a:rPr>
              <a:t>95% of </a:t>
            </a:r>
            <a:r>
              <a:rPr lang="en-US" altLang="ja-JP" dirty="0">
                <a:solidFill>
                  <a:srgbClr val="FF0000"/>
                </a:solidFill>
                <a:effectLst>
                  <a:outerShdw blurRad="38100" dist="38100" dir="2700000" algn="tl">
                    <a:srgbClr val="000000">
                      <a:alpha val="43137"/>
                    </a:srgbClr>
                  </a:outerShdw>
                </a:effectLst>
                <a:hlinkClick r:id="rId4" tooltip="Airborne particles">
                  <a:extLst>
                    <a:ext uri="{A12FA001-AC4F-418D-AE19-62706E023703}">
                      <ahyp:hlinkClr xmlns:ahyp="http://schemas.microsoft.com/office/drawing/2018/hyperlinkcolor" val="tx"/>
                    </a:ext>
                  </a:extLst>
                </a:hlinkClick>
              </a:rPr>
              <a:t>airborne particles</a:t>
            </a:r>
            <a:r>
              <a:rPr lang="en-US" altLang="ja-JP" dirty="0">
                <a:solidFill>
                  <a:srgbClr val="FF0000"/>
                </a:solidFill>
                <a:effectLst>
                  <a:outerShdw blurRad="38100" dist="38100" dir="2700000" algn="tl">
                    <a:srgbClr val="000000">
                      <a:alpha val="43137"/>
                    </a:srgbClr>
                  </a:outerShdw>
                </a:effectLst>
              </a:rPr>
              <a:t>, </a:t>
            </a:r>
            <a:r>
              <a:rPr lang="en-US" altLang="ja-JP" dirty="0"/>
              <a:t>while not resistant to </a:t>
            </a:r>
            <a:r>
              <a:rPr lang="en-US" altLang="ja-JP" dirty="0">
                <a:hlinkClick r:id="rId5" tooltip="Oil"/>
              </a:rPr>
              <a:t>oil</a:t>
            </a:r>
            <a:r>
              <a:rPr lang="en-US" altLang="ja-JP" dirty="0"/>
              <a:t> like the P95. It is the most common particulate-filtering facepiece respirator.</a:t>
            </a:r>
            <a:r>
              <a:rPr lang="en-US" altLang="ja-JP" baseline="30000" dirty="0">
                <a:hlinkClick r:id="rId6"/>
              </a:rPr>
              <a:t>[1]</a:t>
            </a:r>
            <a:r>
              <a:rPr lang="en-US" altLang="ja-JP" dirty="0"/>
              <a:t> It is an example of a </a:t>
            </a:r>
            <a:r>
              <a:rPr lang="en-US" altLang="ja-JP" dirty="0">
                <a:hlinkClick r:id="rId7" tooltip="Mechanical filter respirator"/>
              </a:rPr>
              <a:t>mechanical filter respirator</a:t>
            </a:r>
            <a:r>
              <a:rPr lang="en-US" altLang="ja-JP" dirty="0"/>
              <a:t>, which provides protection against </a:t>
            </a:r>
            <a:r>
              <a:rPr lang="en-US" altLang="ja-JP" dirty="0">
                <a:hlinkClick r:id="rId8" tooltip="Particulates"/>
              </a:rPr>
              <a:t>particulates</a:t>
            </a:r>
            <a:r>
              <a:rPr lang="en-US" altLang="ja-JP" dirty="0"/>
              <a:t>, but not </a:t>
            </a:r>
            <a:r>
              <a:rPr lang="en-US" altLang="ja-JP" dirty="0">
                <a:hlinkClick r:id="rId9" tooltip="Gas"/>
              </a:rPr>
              <a:t>gases</a:t>
            </a:r>
            <a:r>
              <a:rPr lang="en-US" altLang="ja-JP" dirty="0"/>
              <a:t> or </a:t>
            </a:r>
            <a:r>
              <a:rPr lang="en-US" altLang="ja-JP" dirty="0">
                <a:hlinkClick r:id="rId10" tooltip="Vapor"/>
              </a:rPr>
              <a:t>vapors</a:t>
            </a:r>
            <a:r>
              <a:rPr lang="en-US" altLang="ja-JP" dirty="0"/>
              <a:t>.</a:t>
            </a:r>
            <a:r>
              <a:rPr lang="en-US" altLang="ja-JP" baseline="30000" dirty="0">
                <a:hlinkClick r:id="rId11"/>
              </a:rPr>
              <a:t>[2]</a:t>
            </a:r>
            <a:r>
              <a:rPr lang="en-US" altLang="ja-JP" dirty="0"/>
              <a:t> </a:t>
            </a:r>
          </a:p>
          <a:p>
            <a:r>
              <a:rPr lang="en-US" altLang="ja-JP" dirty="0"/>
              <a:t>N95 respirators are considered functionally equivalent to certain respirators regulated under non-U.S. jurisdictions, such as </a:t>
            </a:r>
            <a:r>
              <a:rPr lang="en-US" altLang="ja-JP" dirty="0">
                <a:hlinkClick r:id="rId12" tooltip="FFP mask"/>
              </a:rPr>
              <a:t>FFP2 respirators</a:t>
            </a:r>
            <a:r>
              <a:rPr lang="en-US" altLang="ja-JP" dirty="0"/>
              <a:t> of the European Union and KN95 respirators of China. However, slightly different criteria are used to certify their performance, such as the filter efficiency, test agent and flow rate, and permissible </a:t>
            </a:r>
            <a:r>
              <a:rPr lang="en-US" altLang="ja-JP" dirty="0">
                <a:hlinkClick r:id="rId13" tooltip="Pressure drop"/>
              </a:rPr>
              <a:t>pressure drop</a:t>
            </a:r>
            <a:r>
              <a:rPr lang="en-US" altLang="ja-JP" dirty="0"/>
              <a:t>.</a:t>
            </a:r>
            <a:r>
              <a:rPr lang="en-US" altLang="ja-JP" baseline="30000" dirty="0">
                <a:hlinkClick r:id="rId14"/>
              </a:rPr>
              <a:t>[3]</a:t>
            </a:r>
            <a:r>
              <a:rPr lang="en-US" altLang="ja-JP" baseline="30000" dirty="0">
                <a:hlinkClick r:id="rId15"/>
              </a:rPr>
              <a:t>[4]</a:t>
            </a:r>
            <a:r>
              <a:rPr lang="en-US" altLang="ja-JP" dirty="0"/>
              <a:t> </a:t>
            </a:r>
          </a:p>
          <a:p>
            <a:r>
              <a:rPr lang="en-US" altLang="ja-JP" dirty="0"/>
              <a:t>The N95 mask requires a fine mesh of </a:t>
            </a:r>
            <a:r>
              <a:rPr lang="en-US" altLang="ja-JP" dirty="0">
                <a:hlinkClick r:id="rId16" tooltip="Synthetic polymer"/>
              </a:rPr>
              <a:t>synthetic polymer</a:t>
            </a:r>
            <a:r>
              <a:rPr lang="en-US" altLang="ja-JP" dirty="0"/>
              <a:t> fibers, also known as </a:t>
            </a:r>
            <a:r>
              <a:rPr lang="en-US" altLang="ja-JP" dirty="0">
                <a:hlinkClick r:id="rId17" tooltip="Nonwoven polypropylene"/>
              </a:rPr>
              <a:t>nonwoven polypropylene</a:t>
            </a:r>
            <a:r>
              <a:rPr lang="en-US" altLang="ja-JP" dirty="0"/>
              <a:t> fabric,</a:t>
            </a:r>
            <a:r>
              <a:rPr lang="en-US" altLang="ja-JP" baseline="30000" dirty="0">
                <a:hlinkClick r:id="rId18"/>
              </a:rPr>
              <a:t>[5]</a:t>
            </a:r>
            <a:r>
              <a:rPr lang="en-US" altLang="ja-JP" dirty="0"/>
              <a:t> which is produced through a process called </a:t>
            </a:r>
            <a:r>
              <a:rPr lang="en-US" altLang="ja-JP" dirty="0">
                <a:hlinkClick r:id="rId19" tooltip="Melt blowing"/>
              </a:rPr>
              <a:t>melt blowing</a:t>
            </a:r>
            <a:r>
              <a:rPr lang="en-US" altLang="ja-JP" dirty="0"/>
              <a:t> that forms the inner filtration layer that filters out hazardous particles.</a:t>
            </a:r>
            <a:r>
              <a:rPr lang="en-US" altLang="ja-JP" baseline="30000" dirty="0">
                <a:hlinkClick r:id="rId20"/>
              </a:rPr>
              <a:t>[6]</a:t>
            </a:r>
            <a:r>
              <a:rPr lang="en-US" altLang="ja-JP" dirty="0"/>
              <a:t> </a:t>
            </a:r>
          </a:p>
        </p:txBody>
      </p:sp>
      <p:pic>
        <p:nvPicPr>
          <p:cNvPr id="4" name="図 3">
            <a:extLst>
              <a:ext uri="{FF2B5EF4-FFF2-40B4-BE49-F238E27FC236}">
                <a16:creationId xmlns:a16="http://schemas.microsoft.com/office/drawing/2014/main" id="{30CCB471-C952-44FF-9194-E1B65042528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84435" y="4775688"/>
            <a:ext cx="2095500" cy="1866900"/>
          </a:xfrm>
          <a:prstGeom prst="rect">
            <a:avLst/>
          </a:prstGeom>
        </p:spPr>
      </p:pic>
      <p:sp>
        <p:nvSpPr>
          <p:cNvPr id="5" name="テキスト ボックス 4">
            <a:extLst>
              <a:ext uri="{FF2B5EF4-FFF2-40B4-BE49-F238E27FC236}">
                <a16:creationId xmlns:a16="http://schemas.microsoft.com/office/drawing/2014/main" id="{6BCD8A91-E24E-43E2-BCCA-3700964DDD2F}"/>
              </a:ext>
            </a:extLst>
          </p:cNvPr>
          <p:cNvSpPr txBox="1"/>
          <p:nvPr/>
        </p:nvSpPr>
        <p:spPr>
          <a:xfrm>
            <a:off x="3185242" y="121514"/>
            <a:ext cx="2773516" cy="769441"/>
          </a:xfrm>
          <a:prstGeom prst="rect">
            <a:avLst/>
          </a:prstGeom>
          <a:noFill/>
        </p:spPr>
        <p:txBody>
          <a:bodyPr wrap="none" rtlCol="0">
            <a:spAutoFit/>
          </a:bodyPr>
          <a:lstStyle/>
          <a:p>
            <a:r>
              <a:rPr kumimoji="1" lang="en-US" altLang="ja-JP" sz="4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N95</a:t>
            </a:r>
            <a:r>
              <a:rPr kumimoji="1" lang="ja-JP" altLang="en-US" sz="4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マスク</a:t>
            </a:r>
          </a:p>
        </p:txBody>
      </p:sp>
      <p:pic>
        <p:nvPicPr>
          <p:cNvPr id="7" name="図 6">
            <a:extLst>
              <a:ext uri="{FF2B5EF4-FFF2-40B4-BE49-F238E27FC236}">
                <a16:creationId xmlns:a16="http://schemas.microsoft.com/office/drawing/2014/main" id="{7960A2AB-05F7-4504-B750-B2ADD89B23F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227840" y="4547088"/>
            <a:ext cx="2794000" cy="2095500"/>
          </a:xfrm>
          <a:prstGeom prst="rect">
            <a:avLst/>
          </a:prstGeom>
        </p:spPr>
      </p:pic>
    </p:spTree>
    <p:extLst>
      <p:ext uri="{BB962C8B-B14F-4D97-AF65-F5344CB8AC3E}">
        <p14:creationId xmlns:p14="http://schemas.microsoft.com/office/powerpoint/2010/main" val="416462146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54D88E5-10F1-4772-9C26-3FA0F66740E2}"/>
              </a:ext>
            </a:extLst>
          </p:cNvPr>
          <p:cNvPicPr>
            <a:picLocks noChangeAspect="1"/>
          </p:cNvPicPr>
          <p:nvPr/>
        </p:nvPicPr>
        <p:blipFill>
          <a:blip r:embed="rId2"/>
          <a:stretch>
            <a:fillRect/>
          </a:stretch>
        </p:blipFill>
        <p:spPr>
          <a:xfrm>
            <a:off x="174644" y="157018"/>
            <a:ext cx="5325925" cy="3950120"/>
          </a:xfrm>
          <a:prstGeom prst="rect">
            <a:avLst/>
          </a:prstGeom>
        </p:spPr>
      </p:pic>
      <p:sp>
        <p:nvSpPr>
          <p:cNvPr id="7" name="正方形/長方形 6">
            <a:extLst>
              <a:ext uri="{FF2B5EF4-FFF2-40B4-BE49-F238E27FC236}">
                <a16:creationId xmlns:a16="http://schemas.microsoft.com/office/drawing/2014/main" id="{39DD9EF8-8F22-4734-9939-3BA99F243BEF}"/>
              </a:ext>
            </a:extLst>
          </p:cNvPr>
          <p:cNvSpPr/>
          <p:nvPr/>
        </p:nvSpPr>
        <p:spPr>
          <a:xfrm>
            <a:off x="1789043" y="26503"/>
            <a:ext cx="357809" cy="5062331"/>
          </a:xfrm>
          <a:prstGeom prst="rect">
            <a:avLst/>
          </a:prstGeom>
          <a:no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E3EA6CB-C5C7-432A-9C7D-FB3E31114186}"/>
              </a:ext>
            </a:extLst>
          </p:cNvPr>
          <p:cNvSpPr txBox="1"/>
          <p:nvPr/>
        </p:nvSpPr>
        <p:spPr>
          <a:xfrm rot="19677052">
            <a:off x="680465" y="5336493"/>
            <a:ext cx="2468946" cy="369332"/>
          </a:xfrm>
          <a:prstGeom prst="rect">
            <a:avLst/>
          </a:prstGeom>
          <a:noFill/>
        </p:spPr>
        <p:txBody>
          <a:bodyPr wrap="none" rtlCol="0">
            <a:spAutoFit/>
          </a:bodyPr>
          <a:lstStyle/>
          <a:p>
            <a:r>
              <a:rPr kumimoji="1" lang="ja-JP" altLang="en-US" dirty="0"/>
              <a:t>コロナウィルスのサイズ</a:t>
            </a:r>
          </a:p>
        </p:txBody>
      </p:sp>
      <p:pic>
        <p:nvPicPr>
          <p:cNvPr id="10" name="図 9">
            <a:extLst>
              <a:ext uri="{FF2B5EF4-FFF2-40B4-BE49-F238E27FC236}">
                <a16:creationId xmlns:a16="http://schemas.microsoft.com/office/drawing/2014/main" id="{604B2237-5A3C-4A9B-90B8-9F84E809A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749" y="3807885"/>
            <a:ext cx="4595918" cy="3059158"/>
          </a:xfrm>
          <a:prstGeom prst="rect">
            <a:avLst/>
          </a:prstGeom>
        </p:spPr>
      </p:pic>
      <p:pic>
        <p:nvPicPr>
          <p:cNvPr id="12" name="図 11">
            <a:extLst>
              <a:ext uri="{FF2B5EF4-FFF2-40B4-BE49-F238E27FC236}">
                <a16:creationId xmlns:a16="http://schemas.microsoft.com/office/drawing/2014/main" id="{765FF72C-AD77-4E0A-9146-1E9364220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6130" y="1581150"/>
            <a:ext cx="2466975" cy="1847850"/>
          </a:xfrm>
          <a:prstGeom prst="rect">
            <a:avLst/>
          </a:prstGeom>
        </p:spPr>
      </p:pic>
    </p:spTree>
    <p:extLst>
      <p:ext uri="{BB962C8B-B14F-4D97-AF65-F5344CB8AC3E}">
        <p14:creationId xmlns:p14="http://schemas.microsoft.com/office/powerpoint/2010/main" val="64907172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57C3B97-65E9-4D19-A379-D19135B4A9CE}"/>
              </a:ext>
            </a:extLst>
          </p:cNvPr>
          <p:cNvPicPr>
            <a:picLocks noChangeAspect="1"/>
          </p:cNvPicPr>
          <p:nvPr/>
        </p:nvPicPr>
        <p:blipFill>
          <a:blip r:embed="rId2"/>
          <a:stretch>
            <a:fillRect/>
          </a:stretch>
        </p:blipFill>
        <p:spPr>
          <a:xfrm>
            <a:off x="294470" y="1601036"/>
            <a:ext cx="8555059" cy="5256964"/>
          </a:xfrm>
          <a:prstGeom prst="rect">
            <a:avLst/>
          </a:prstGeom>
        </p:spPr>
      </p:pic>
      <p:sp>
        <p:nvSpPr>
          <p:cNvPr id="3" name="正方形/長方形 2">
            <a:extLst>
              <a:ext uri="{FF2B5EF4-FFF2-40B4-BE49-F238E27FC236}">
                <a16:creationId xmlns:a16="http://schemas.microsoft.com/office/drawing/2014/main" id="{7098E70C-3543-4CCD-88A9-86E62482DBEE}"/>
              </a:ext>
            </a:extLst>
          </p:cNvPr>
          <p:cNvSpPr/>
          <p:nvPr/>
        </p:nvSpPr>
        <p:spPr>
          <a:xfrm>
            <a:off x="609600" y="81847"/>
            <a:ext cx="8097079" cy="1754326"/>
          </a:xfrm>
          <a:prstGeom prst="rect">
            <a:avLst/>
          </a:prstGeom>
        </p:spPr>
        <p:txBody>
          <a:bodyPr wrap="square">
            <a:spAutoFit/>
          </a:bodyPr>
          <a:lstStyle/>
          <a:p>
            <a:r>
              <a:rPr lang="en-US" altLang="ja-JP" dirty="0"/>
              <a:t>N95 filtering facepiece respirators (FFRs) are commonly used to reduce occupational aerosol exposures. When certified by the National Institute for Occupational Safety and Health (NIOSH), N95 filters have a collection efficiency of at least 95% when tested against non-oil particles (e.g., NaCl) having a count median diameter (CMD) of 75±20 nm with a geometric standard deviation (GSD) of &lt;1.86 and a mass median aerodynamic diameter of ~300 nm (</a:t>
            </a:r>
            <a:r>
              <a:rPr lang="en-US" altLang="ja-JP" dirty="0">
                <a:hlinkClick r:id="rId3"/>
              </a:rPr>
              <a:t>NIOSH 1995</a:t>
            </a:r>
            <a:r>
              <a:rPr lang="en-US" altLang="ja-JP" dirty="0"/>
              <a:t>). </a:t>
            </a:r>
            <a:endParaRPr lang="ja-JP" altLang="en-US" dirty="0"/>
          </a:p>
        </p:txBody>
      </p:sp>
    </p:spTree>
    <p:extLst>
      <p:ext uri="{BB962C8B-B14F-4D97-AF65-F5344CB8AC3E}">
        <p14:creationId xmlns:p14="http://schemas.microsoft.com/office/powerpoint/2010/main" val="39456613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2417FF5-39B6-480B-ADA6-9438DF61D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10" y="633047"/>
            <a:ext cx="8903379" cy="5931876"/>
          </a:xfrm>
          <a:prstGeom prst="rect">
            <a:avLst/>
          </a:prstGeom>
        </p:spPr>
      </p:pic>
    </p:spTree>
    <p:extLst>
      <p:ext uri="{BB962C8B-B14F-4D97-AF65-F5344CB8AC3E}">
        <p14:creationId xmlns:p14="http://schemas.microsoft.com/office/powerpoint/2010/main" val="2259195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9DDFDE5-BF16-4574-BC4D-199E9B1AD699}"/>
              </a:ext>
            </a:extLst>
          </p:cNvPr>
          <p:cNvPicPr>
            <a:picLocks noChangeAspect="1"/>
          </p:cNvPicPr>
          <p:nvPr/>
        </p:nvPicPr>
        <p:blipFill>
          <a:blip r:embed="rId2"/>
          <a:stretch>
            <a:fillRect/>
          </a:stretch>
        </p:blipFill>
        <p:spPr>
          <a:xfrm>
            <a:off x="0" y="2236305"/>
            <a:ext cx="8680174" cy="2264393"/>
          </a:xfrm>
          <a:prstGeom prst="rect">
            <a:avLst/>
          </a:prstGeom>
        </p:spPr>
      </p:pic>
      <p:sp>
        <p:nvSpPr>
          <p:cNvPr id="3" name="正方形/長方形 2">
            <a:extLst>
              <a:ext uri="{FF2B5EF4-FFF2-40B4-BE49-F238E27FC236}">
                <a16:creationId xmlns:a16="http://schemas.microsoft.com/office/drawing/2014/main" id="{A4E30582-2951-45AC-BE46-4DB81DDA4EDC}"/>
              </a:ext>
            </a:extLst>
          </p:cNvPr>
          <p:cNvSpPr/>
          <p:nvPr/>
        </p:nvSpPr>
        <p:spPr>
          <a:xfrm>
            <a:off x="371061" y="3538330"/>
            <a:ext cx="8680174" cy="74212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8EDB1A4-EC3C-4A7E-9ACD-2E852A6C67F5}"/>
              </a:ext>
            </a:extLst>
          </p:cNvPr>
          <p:cNvSpPr txBox="1"/>
          <p:nvPr/>
        </p:nvSpPr>
        <p:spPr>
          <a:xfrm>
            <a:off x="2926044" y="795131"/>
            <a:ext cx="3570208" cy="461665"/>
          </a:xfrm>
          <a:prstGeom prst="rect">
            <a:avLst/>
          </a:prstGeom>
          <a:noFill/>
        </p:spPr>
        <p:txBody>
          <a:bodyPr wrap="none" rtlCol="0">
            <a:spAutoFit/>
          </a:bodyPr>
          <a:lstStyle/>
          <a:p>
            <a:r>
              <a:rPr kumimoji="1" lang="ja-JP" altLang="en-US" sz="2400" dirty="0">
                <a:solidFill>
                  <a:schemeClr val="accent3">
                    <a:lumMod val="50000"/>
                  </a:schemeClr>
                </a:solidFill>
                <a:latin typeface="+mn-ea"/>
              </a:rPr>
              <a:t>大量調理施設マニュアル</a:t>
            </a:r>
          </a:p>
        </p:txBody>
      </p:sp>
      <p:sp>
        <p:nvSpPr>
          <p:cNvPr id="6" name="スライド番号プレースホルダー 5">
            <a:extLst>
              <a:ext uri="{FF2B5EF4-FFF2-40B4-BE49-F238E27FC236}">
                <a16:creationId xmlns:a16="http://schemas.microsoft.com/office/drawing/2014/main" id="{E020BCC7-1A21-47C0-A230-4401078F8553}"/>
              </a:ext>
            </a:extLst>
          </p:cNvPr>
          <p:cNvSpPr>
            <a:spLocks noGrp="1"/>
          </p:cNvSpPr>
          <p:nvPr>
            <p:ph type="sldNum" sz="quarter" idx="12"/>
          </p:nvPr>
        </p:nvSpPr>
        <p:spPr/>
        <p:txBody>
          <a:bodyPr/>
          <a:lstStyle/>
          <a:p>
            <a:fld id="{EDEB1CE3-1C5F-41CD-BB8F-3FC54467DBCF}" type="slidenum">
              <a:rPr kumimoji="1" lang="ja-JP" altLang="en-US" smtClean="0"/>
              <a:t>22</a:t>
            </a:fld>
            <a:endParaRPr kumimoji="1" lang="ja-JP" altLang="en-US"/>
          </a:p>
        </p:txBody>
      </p:sp>
    </p:spTree>
    <p:extLst>
      <p:ext uri="{BB962C8B-B14F-4D97-AF65-F5344CB8AC3E}">
        <p14:creationId xmlns:p14="http://schemas.microsoft.com/office/powerpoint/2010/main" val="64734273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7201B42-AA04-46B3-9682-006E8D842A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262" y="366708"/>
            <a:ext cx="5017476" cy="6491292"/>
          </a:xfrm>
          <a:prstGeom prst="rect">
            <a:avLst/>
          </a:prstGeom>
        </p:spPr>
      </p:pic>
    </p:spTree>
    <p:extLst>
      <p:ext uri="{BB962C8B-B14F-4D97-AF65-F5344CB8AC3E}">
        <p14:creationId xmlns:p14="http://schemas.microsoft.com/office/powerpoint/2010/main" val="302185030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AFFAD8-75A4-4CE2-9DE7-DF7FB14EF9AC}"/>
              </a:ext>
            </a:extLst>
          </p:cNvPr>
          <p:cNvSpPr>
            <a:spLocks noGrp="1"/>
          </p:cNvSpPr>
          <p:nvPr>
            <p:ph type="title"/>
          </p:nvPr>
        </p:nvSpPr>
        <p:spPr>
          <a:xfrm>
            <a:off x="628650" y="96386"/>
            <a:ext cx="7886700" cy="1325563"/>
          </a:xfrm>
        </p:spPr>
        <p:txBody>
          <a:bodyPr/>
          <a:lstStyle/>
          <a:p>
            <a:r>
              <a:rPr kumimoji="1" lang="en-US" altLang="ja-JP" dirty="0">
                <a:latin typeface="HG創英角ｺﾞｼｯｸUB" panose="020B0909000000000000" pitchFamily="49" charset="-128"/>
                <a:ea typeface="HG創英角ｺﾞｼｯｸUB" panose="020B0909000000000000" pitchFamily="49" charset="-128"/>
              </a:rPr>
              <a:t>N95</a:t>
            </a:r>
            <a:r>
              <a:rPr kumimoji="1" lang="ja-JP" altLang="en-US" dirty="0">
                <a:latin typeface="HG創英角ｺﾞｼｯｸUB" panose="020B0909000000000000" pitchFamily="49" charset="-128"/>
                <a:ea typeface="HG創英角ｺﾞｼｯｸUB" panose="020B0909000000000000" pitchFamily="49" charset="-128"/>
              </a:rPr>
              <a:t> マスクですら</a:t>
            </a:r>
          </a:p>
        </p:txBody>
      </p:sp>
      <p:sp>
        <p:nvSpPr>
          <p:cNvPr id="3" name="コンテンツ プレースホルダー 2">
            <a:extLst>
              <a:ext uri="{FF2B5EF4-FFF2-40B4-BE49-F238E27FC236}">
                <a16:creationId xmlns:a16="http://schemas.microsoft.com/office/drawing/2014/main" id="{24A5FC19-5787-4715-A4DE-7EC9A2C39F24}"/>
              </a:ext>
            </a:extLst>
          </p:cNvPr>
          <p:cNvSpPr>
            <a:spLocks noGrp="1"/>
          </p:cNvSpPr>
          <p:nvPr>
            <p:ph idx="1"/>
          </p:nvPr>
        </p:nvSpPr>
        <p:spPr>
          <a:xfrm>
            <a:off x="549456" y="1037228"/>
            <a:ext cx="8045087" cy="3816257"/>
          </a:xfrm>
        </p:spPr>
        <p:txBody>
          <a:bodyPr>
            <a:normAutofit fontScale="92500" lnSpcReduction="10000"/>
          </a:bodyPr>
          <a:lstStyle/>
          <a:p>
            <a:pPr>
              <a:lnSpc>
                <a:spcPct val="120000"/>
              </a:lnSpc>
            </a:pPr>
            <a:r>
              <a:rPr kumimoji="1" lang="en-US" altLang="ja-JP" sz="3200" dirty="0">
                <a:latin typeface="HG創英角ｺﾞｼｯｸUB" panose="020B0909000000000000" pitchFamily="49" charset="-128"/>
                <a:ea typeface="HG創英角ｺﾞｼｯｸUB" panose="020B0909000000000000" pitchFamily="49" charset="-128"/>
              </a:rPr>
              <a:t>100</a:t>
            </a:r>
            <a:r>
              <a:rPr kumimoji="1" lang="ja-JP" altLang="en-US" sz="3200" dirty="0">
                <a:latin typeface="HG創英角ｺﾞｼｯｸUB" panose="020B0909000000000000" pitchFamily="49" charset="-128"/>
                <a:ea typeface="HG創英角ｺﾞｼｯｸUB" panose="020B0909000000000000" pitchFamily="49" charset="-128"/>
              </a:rPr>
              <a:t>％ウィルスを阻止できるわけではない（つまるところ　濃厚な飛沫感染防止だけが目的）</a:t>
            </a:r>
            <a:endParaRPr kumimoji="1" lang="en-US" altLang="ja-JP" sz="3200" dirty="0">
              <a:latin typeface="HG創英角ｺﾞｼｯｸUB" panose="020B0909000000000000" pitchFamily="49" charset="-128"/>
              <a:ea typeface="HG創英角ｺﾞｼｯｸUB" panose="020B0909000000000000" pitchFamily="49" charset="-128"/>
            </a:endParaRPr>
          </a:p>
          <a:p>
            <a:pPr>
              <a:lnSpc>
                <a:spcPct val="120000"/>
              </a:lnSpc>
            </a:pPr>
            <a:r>
              <a:rPr lang="ja-JP" altLang="en-US" sz="3200" dirty="0">
                <a:latin typeface="HG創英角ｺﾞｼｯｸUB" panose="020B0909000000000000" pitchFamily="49" charset="-128"/>
                <a:ea typeface="HG創英角ｺﾞｼｯｸUB" panose="020B0909000000000000" pitchFamily="49" charset="-128"/>
              </a:rPr>
              <a:t>装着を正確にしないと機能しない</a:t>
            </a:r>
            <a:endParaRPr lang="en-US" altLang="ja-JP" sz="3200" dirty="0">
              <a:latin typeface="HG創英角ｺﾞｼｯｸUB" panose="020B0909000000000000" pitchFamily="49" charset="-128"/>
              <a:ea typeface="HG創英角ｺﾞｼｯｸUB" panose="020B0909000000000000" pitchFamily="49" charset="-128"/>
            </a:endParaRPr>
          </a:p>
          <a:p>
            <a:pPr>
              <a:lnSpc>
                <a:spcPct val="120000"/>
              </a:lnSpc>
            </a:pPr>
            <a:r>
              <a:rPr kumimoji="1" lang="ja-JP" altLang="en-US" sz="3200" dirty="0">
                <a:latin typeface="HG創英角ｺﾞｼｯｸUB" panose="020B0909000000000000" pitchFamily="49" charset="-128"/>
                <a:ea typeface="HG創英角ｺﾞｼｯｸUB" panose="020B0909000000000000" pitchFamily="49" charset="-128"/>
              </a:rPr>
              <a:t>マニュアルには書かれていないが　表情筋の「動き」、マスクの「へたり」　すべてが　　　阻止効果を引き下げる</a:t>
            </a:r>
          </a:p>
        </p:txBody>
      </p:sp>
      <p:sp>
        <p:nvSpPr>
          <p:cNvPr id="4" name="コンテンツ プレースホルダー 2">
            <a:extLst>
              <a:ext uri="{FF2B5EF4-FFF2-40B4-BE49-F238E27FC236}">
                <a16:creationId xmlns:a16="http://schemas.microsoft.com/office/drawing/2014/main" id="{764FAEF1-441E-4609-BDFC-67DF0C24BB7E}"/>
              </a:ext>
            </a:extLst>
          </p:cNvPr>
          <p:cNvSpPr txBox="1">
            <a:spLocks/>
          </p:cNvSpPr>
          <p:nvPr/>
        </p:nvSpPr>
        <p:spPr>
          <a:xfrm>
            <a:off x="549456" y="4853485"/>
            <a:ext cx="8045087" cy="3816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20000"/>
              </a:lnSpc>
            </a:pPr>
            <a:r>
              <a:rPr lang="ja-JP" altLang="en-US" sz="3200" dirty="0">
                <a:latin typeface="HGP創英角ｺﾞｼｯｸUB" panose="020B0900000000000000" pitchFamily="50" charset="-128"/>
                <a:ea typeface="HGP創英角ｺﾞｼｯｸUB" panose="020B0900000000000000" pitchFamily="50" charset="-128"/>
              </a:rPr>
              <a:t>いわれていないが　顔の大きさ、鼻の高さ、肌荒れ（きめ細かさ）、ひげ・・・すべて関係</a:t>
            </a:r>
            <a:endParaRPr lang="en-US" altLang="ja-JP" sz="32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58728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EA4996-18DC-48FE-8CB4-9758B874560A}"/>
              </a:ext>
            </a:extLst>
          </p:cNvPr>
          <p:cNvSpPr>
            <a:spLocks noGrp="1"/>
          </p:cNvSpPr>
          <p:nvPr>
            <p:ph type="title"/>
          </p:nvPr>
        </p:nvSpPr>
        <p:spPr>
          <a:xfrm>
            <a:off x="628650" y="-182368"/>
            <a:ext cx="7886700" cy="1325563"/>
          </a:xfrm>
        </p:spPr>
        <p:txBody>
          <a:bodyPr/>
          <a:lstStyle/>
          <a:p>
            <a:r>
              <a:rPr kumimoji="1" lang="en-US" altLang="ja-JP" dirty="0">
                <a:latin typeface="HGP創英角ｺﾞｼｯｸUB" panose="020B0900000000000000" pitchFamily="50" charset="-128"/>
                <a:ea typeface="HGP創英角ｺﾞｼｯｸUB" panose="020B0900000000000000" pitchFamily="50" charset="-128"/>
              </a:rPr>
              <a:t>WHO</a:t>
            </a:r>
            <a:r>
              <a:rPr kumimoji="1" lang="ja-JP" altLang="en-US" dirty="0">
                <a:latin typeface="HGP創英角ｺﾞｼｯｸUB" panose="020B0900000000000000" pitchFamily="50" charset="-128"/>
                <a:ea typeface="HGP創英角ｺﾞｼｯｸUB" panose="020B0900000000000000" pitchFamily="50" charset="-128"/>
              </a:rPr>
              <a:t>は・・・</a:t>
            </a:r>
          </a:p>
        </p:txBody>
      </p:sp>
      <p:pic>
        <p:nvPicPr>
          <p:cNvPr id="4" name="図 3">
            <a:extLst>
              <a:ext uri="{FF2B5EF4-FFF2-40B4-BE49-F238E27FC236}">
                <a16:creationId xmlns:a16="http://schemas.microsoft.com/office/drawing/2014/main" id="{F7E54360-568F-4E7C-89D3-3428A4158B0B}"/>
              </a:ext>
            </a:extLst>
          </p:cNvPr>
          <p:cNvPicPr>
            <a:picLocks noChangeAspect="1"/>
          </p:cNvPicPr>
          <p:nvPr/>
        </p:nvPicPr>
        <p:blipFill>
          <a:blip r:embed="rId2"/>
          <a:stretch>
            <a:fillRect/>
          </a:stretch>
        </p:blipFill>
        <p:spPr>
          <a:xfrm>
            <a:off x="507647" y="863247"/>
            <a:ext cx="8128706" cy="1915796"/>
          </a:xfrm>
          <a:prstGeom prst="rect">
            <a:avLst/>
          </a:prstGeom>
        </p:spPr>
      </p:pic>
      <p:pic>
        <p:nvPicPr>
          <p:cNvPr id="6" name="図 5">
            <a:extLst>
              <a:ext uri="{FF2B5EF4-FFF2-40B4-BE49-F238E27FC236}">
                <a16:creationId xmlns:a16="http://schemas.microsoft.com/office/drawing/2014/main" id="{028226F2-2669-4088-80D3-EB5F47796AD4}"/>
              </a:ext>
            </a:extLst>
          </p:cNvPr>
          <p:cNvPicPr>
            <a:picLocks noChangeAspect="1"/>
          </p:cNvPicPr>
          <p:nvPr/>
        </p:nvPicPr>
        <p:blipFill>
          <a:blip r:embed="rId3"/>
          <a:stretch>
            <a:fillRect/>
          </a:stretch>
        </p:blipFill>
        <p:spPr>
          <a:xfrm>
            <a:off x="507647" y="2644129"/>
            <a:ext cx="8128706" cy="3993737"/>
          </a:xfrm>
          <a:prstGeom prst="rect">
            <a:avLst/>
          </a:prstGeom>
        </p:spPr>
      </p:pic>
      <p:sp>
        <p:nvSpPr>
          <p:cNvPr id="7" name="正方形/長方形 6">
            <a:extLst>
              <a:ext uri="{FF2B5EF4-FFF2-40B4-BE49-F238E27FC236}">
                <a16:creationId xmlns:a16="http://schemas.microsoft.com/office/drawing/2014/main" id="{C0944560-4102-4A8E-9050-70AE8EFACFF4}"/>
              </a:ext>
            </a:extLst>
          </p:cNvPr>
          <p:cNvSpPr/>
          <p:nvPr/>
        </p:nvSpPr>
        <p:spPr>
          <a:xfrm>
            <a:off x="507647" y="3544711"/>
            <a:ext cx="5712531" cy="42897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C4D3BB51-9D7E-4E04-AF72-79B26645396D}"/>
              </a:ext>
            </a:extLst>
          </p:cNvPr>
          <p:cNvSpPr/>
          <p:nvPr/>
        </p:nvSpPr>
        <p:spPr>
          <a:xfrm>
            <a:off x="507646" y="5565775"/>
            <a:ext cx="5712531" cy="42897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0174518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新型コロナウイルスを含んだ飛沫を噴霧し、吸入量を調べる実験の様子（東京大提供）">
            <a:hlinkClick r:id="rId2"/>
            <a:extLst>
              <a:ext uri="{FF2B5EF4-FFF2-40B4-BE49-F238E27FC236}">
                <a16:creationId xmlns:a16="http://schemas.microsoft.com/office/drawing/2014/main" id="{8369708C-48C0-4944-BB1D-6E2E127E7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873" y="-179200"/>
            <a:ext cx="11475743" cy="85609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新型コロナウイルスを含んだ飛沫を噴霧し、吸入量を調べる実験の様子（東京大提供）">
            <a:hlinkClick r:id="rId2"/>
            <a:extLst>
              <a:ext uri="{FF2B5EF4-FFF2-40B4-BE49-F238E27FC236}">
                <a16:creationId xmlns:a16="http://schemas.microsoft.com/office/drawing/2014/main" id="{5E79DBD0-C99F-4436-89B1-724ECA80A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923" y="-83950"/>
            <a:ext cx="11475743" cy="856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20842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4B2ED18-8777-4803-AC78-907A6B665DE6}"/>
              </a:ext>
            </a:extLst>
          </p:cNvPr>
          <p:cNvSpPr txBox="1"/>
          <p:nvPr/>
        </p:nvSpPr>
        <p:spPr>
          <a:xfrm>
            <a:off x="1013791" y="234723"/>
            <a:ext cx="7719391" cy="1015663"/>
          </a:xfrm>
          <a:prstGeom prst="rect">
            <a:avLst/>
          </a:prstGeom>
          <a:noFill/>
        </p:spPr>
        <p:txBody>
          <a:bodyPr wrap="square">
            <a:spAutoFit/>
          </a:bodyPr>
          <a:lstStyle/>
          <a:p>
            <a:pPr algn="l"/>
            <a:r>
              <a:rPr lang="ja-JP" altLang="en-US" b="1" i="0" dirty="0">
                <a:solidFill>
                  <a:srgbClr val="1E2428"/>
                </a:solidFill>
                <a:effectLst/>
                <a:latin typeface="YuMincho"/>
              </a:rPr>
              <a:t>本物のコロナウイルス使い確認、</a:t>
            </a:r>
            <a:r>
              <a:rPr lang="ja-JP" altLang="en-US" sz="2400" b="1" i="0" dirty="0">
                <a:solidFill>
                  <a:srgbClr val="FF0000"/>
                </a:solidFill>
                <a:effectLst/>
                <a:latin typeface="YuMincho"/>
              </a:rPr>
              <a:t>やっぱり</a:t>
            </a:r>
            <a:r>
              <a:rPr lang="ja-JP" altLang="en-US" b="1" i="0" dirty="0">
                <a:solidFill>
                  <a:srgbClr val="1E2428"/>
                </a:solidFill>
                <a:effectLst/>
                <a:latin typeface="YuMincho"/>
              </a:rPr>
              <a:t>マスク効果あり　</a:t>
            </a:r>
          </a:p>
          <a:p>
            <a:pPr algn="l"/>
            <a:r>
              <a:rPr lang="en-US" altLang="ja-JP" b="0" i="0" dirty="0">
                <a:solidFill>
                  <a:srgbClr val="8E9193"/>
                </a:solidFill>
                <a:effectLst/>
                <a:latin typeface="Hiragino Kaku Gothic ProN"/>
              </a:rPr>
              <a:t>2020/10/23 07:27</a:t>
            </a:r>
          </a:p>
          <a:p>
            <a:pPr algn="l">
              <a:buFont typeface="Arial" panose="020B0604020202020204" pitchFamily="34" charset="0"/>
              <a:buChar char="•"/>
            </a:pPr>
            <a:r>
              <a:rPr lang="ja-JP" altLang="en-US" b="0" i="0" u="none" strike="noStrike" dirty="0">
                <a:solidFill>
                  <a:srgbClr val="745399"/>
                </a:solidFill>
                <a:effectLst/>
                <a:latin typeface="Hiragino Kaku Gothic ProN"/>
                <a:hlinkClick r:id="rId2"/>
              </a:rPr>
              <a:t>新型コロナ</a:t>
            </a:r>
            <a:endParaRPr lang="ja-JP" altLang="en-US" b="0" i="0" dirty="0">
              <a:solidFill>
                <a:srgbClr val="1E2428"/>
              </a:solidFill>
              <a:effectLst/>
              <a:latin typeface="Hiragino Kaku Gothic ProN"/>
            </a:endParaRPr>
          </a:p>
        </p:txBody>
      </p:sp>
      <p:sp>
        <p:nvSpPr>
          <p:cNvPr id="4" name="Rectangle 1">
            <a:extLst>
              <a:ext uri="{FF2B5EF4-FFF2-40B4-BE49-F238E27FC236}">
                <a16:creationId xmlns:a16="http://schemas.microsoft.com/office/drawing/2014/main" id="{BEB849DB-0A60-48AE-8BC1-9AD94CA494F5}"/>
              </a:ext>
            </a:extLst>
          </p:cNvPr>
          <p:cNvSpPr>
            <a:spLocks noChangeArrowheads="1"/>
          </p:cNvSpPr>
          <p:nvPr/>
        </p:nvSpPr>
        <p:spPr bwMode="auto">
          <a:xfrm>
            <a:off x="509451" y="1816133"/>
            <a:ext cx="8125097"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1E2428"/>
                </a:solidFill>
                <a:effectLst/>
                <a:latin typeface="Arial" panose="020B0604020202020204" pitchFamily="34" charset="0"/>
                <a:ea typeface="Hiragino Kaku Gothic ProN"/>
              </a:rPr>
              <a:t>マスクによる新型コロナウイルスの感染予防と飛散防止の効果を本物のウイルスを使った実験で初めて確認したと、河岡義裕・東京大教授らのグループが２２日、米国の専門誌に発表した。</a:t>
            </a:r>
            <a:endParaRPr kumimoji="0" lang="ja-JP" altLang="ja-JP"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1E2428"/>
                </a:solidFill>
                <a:effectLst/>
                <a:latin typeface="Arial" panose="020B0604020202020204" pitchFamily="34" charset="0"/>
                <a:ea typeface="Hiragino Kaku Gothic ProN"/>
              </a:rPr>
              <a:t>　実験は密閉空間でマネキンの頭部を向かい合わせた。ウイルスは直径約１０００分の５ミリ・メートルの高濃度の飛沫ひまつにし、飛散側の頭部の口から軽いせきにあたる風速２メートルで噴霧。吸入側の頭部の口で約２０分間吸わせた。</a:t>
            </a:r>
            <a:endParaRPr kumimoji="0" lang="ja-JP" altLang="ja-JP"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1E2428"/>
                </a:solidFill>
                <a:effectLst/>
                <a:latin typeface="Arial" panose="020B0604020202020204" pitchFamily="34" charset="0"/>
                <a:ea typeface="Hiragino Kaku Gothic ProN"/>
              </a:rPr>
              <a:t>　頭部を約５０センチ離した実験で、吸入側だけマスクをつけた場合は、両側ともつけない場合と比べて吸入量が布で１７～３７％、不織布で４７～５０％減った。飛散側だけマスクをつけた場合では、布で５７～７６％、不織布で５８～７３％減り、いずれも一定の効果があった。</a:t>
            </a:r>
            <a:endParaRPr kumimoji="0" lang="ja-JP" altLang="ja-JP"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1E2428"/>
                </a:solidFill>
                <a:effectLst/>
                <a:latin typeface="Arial" panose="020B0604020202020204" pitchFamily="34" charset="0"/>
                <a:ea typeface="Hiragino Kaku Gothic ProN"/>
              </a:rPr>
              <a:t>　マスクの捕集効果に詳しい鍵直樹・東京工業大学准教授の話「プラスチック粒子などを使った実験と近い結果だ。本物のウイルスを使った点で説得力がある」</a:t>
            </a:r>
            <a:endParaRPr kumimoji="0" lang="ja-JP" altLang="ja-JP"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8899857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677304C-4CF9-4733-A79C-36FD21A557F9}"/>
              </a:ext>
            </a:extLst>
          </p:cNvPr>
          <p:cNvSpPr>
            <a:spLocks noGrp="1"/>
          </p:cNvSpPr>
          <p:nvPr>
            <p:ph type="sldNum" sz="quarter" idx="12"/>
          </p:nvPr>
        </p:nvSpPr>
        <p:spPr/>
        <p:txBody>
          <a:bodyPr/>
          <a:lstStyle/>
          <a:p>
            <a:fld id="{EDEB1CE3-1C5F-41CD-BB8F-3FC54467DBCF}" type="slidenum">
              <a:rPr kumimoji="1" lang="ja-JP" altLang="en-US" smtClean="0"/>
              <a:t>225</a:t>
            </a:fld>
            <a:endParaRPr kumimoji="1" lang="ja-JP" altLang="en-US"/>
          </a:p>
        </p:txBody>
      </p:sp>
      <p:pic>
        <p:nvPicPr>
          <p:cNvPr id="4" name="図 3">
            <a:extLst>
              <a:ext uri="{FF2B5EF4-FFF2-40B4-BE49-F238E27FC236}">
                <a16:creationId xmlns:a16="http://schemas.microsoft.com/office/drawing/2014/main" id="{B4434DD3-FC38-430A-935F-43C8DEB086EB}"/>
              </a:ext>
            </a:extLst>
          </p:cNvPr>
          <p:cNvPicPr>
            <a:picLocks noChangeAspect="1"/>
          </p:cNvPicPr>
          <p:nvPr/>
        </p:nvPicPr>
        <p:blipFill>
          <a:blip r:embed="rId2"/>
          <a:stretch>
            <a:fillRect/>
          </a:stretch>
        </p:blipFill>
        <p:spPr>
          <a:xfrm>
            <a:off x="0" y="1469571"/>
            <a:ext cx="9144000" cy="3918857"/>
          </a:xfrm>
          <a:prstGeom prst="rect">
            <a:avLst/>
          </a:prstGeom>
        </p:spPr>
      </p:pic>
    </p:spTree>
    <p:extLst>
      <p:ext uri="{BB962C8B-B14F-4D97-AF65-F5344CB8AC3E}">
        <p14:creationId xmlns:p14="http://schemas.microsoft.com/office/powerpoint/2010/main" val="333936568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79DC4AD-68AE-4EE2-9087-2C5FDD469C9F}"/>
              </a:ext>
            </a:extLst>
          </p:cNvPr>
          <p:cNvSpPr txBox="1"/>
          <p:nvPr/>
        </p:nvSpPr>
        <p:spPr>
          <a:xfrm>
            <a:off x="821635" y="1784328"/>
            <a:ext cx="8110331" cy="3539430"/>
          </a:xfrm>
          <a:prstGeom prst="rect">
            <a:avLst/>
          </a:prstGeom>
          <a:noFill/>
        </p:spPr>
        <p:txBody>
          <a:bodyPr wrap="square">
            <a:spAutoFit/>
          </a:bodyPr>
          <a:lstStyle/>
          <a:p>
            <a:r>
              <a:rPr lang="en-US" altLang="ja-JP" sz="2800" b="1" i="0" dirty="0">
                <a:solidFill>
                  <a:srgbClr val="000000"/>
                </a:solidFill>
                <a:effectLst/>
                <a:latin typeface="Arial" panose="020B0604020202020204" pitchFamily="34" charset="0"/>
              </a:rPr>
              <a:t>IMPORTANCE</a:t>
            </a:r>
            <a:r>
              <a:rPr lang="en-US" altLang="ja-JP" sz="2800" b="0" i="0" dirty="0">
                <a:solidFill>
                  <a:srgbClr val="000000"/>
                </a:solidFill>
                <a:effectLst/>
                <a:latin typeface="Arial" panose="020B0604020202020204" pitchFamily="34" charset="0"/>
              </a:rPr>
              <a:t> Airborne simulation experiments showed that cotton masks, surgical masks, and N95 masks provide some protection from the transmission of infective SARS-CoV-2 droplets/aerosols; however, </a:t>
            </a:r>
            <a:r>
              <a:rPr lang="en-US" altLang="ja-JP" sz="2800" b="0" i="0" dirty="0">
                <a:solidFill>
                  <a:srgbClr val="000000"/>
                </a:solidFill>
                <a:effectLst/>
                <a:highlight>
                  <a:srgbClr val="00FF00"/>
                </a:highlight>
                <a:latin typeface="Arial" panose="020B0604020202020204" pitchFamily="34" charset="0"/>
              </a:rPr>
              <a:t>medical masks (surgical masks and even N95 masks) could not completely block the transmission of virus droplets/aerosols even when sealed.</a:t>
            </a:r>
            <a:endParaRPr lang="ja-JP" altLang="en-US" sz="2800" dirty="0">
              <a:highlight>
                <a:srgbClr val="00FF00"/>
              </a:highlight>
            </a:endParaRPr>
          </a:p>
        </p:txBody>
      </p:sp>
    </p:spTree>
    <p:extLst>
      <p:ext uri="{BB962C8B-B14F-4D97-AF65-F5344CB8AC3E}">
        <p14:creationId xmlns:p14="http://schemas.microsoft.com/office/powerpoint/2010/main" val="71546574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DA3F878-BBC7-4A27-B02B-70691E814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4963"/>
            <a:ext cx="9144000" cy="618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12080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502BD9EA-0644-41BD-AB26-F03525832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775" y="314325"/>
            <a:ext cx="5588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01297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7C071E-2BD6-481D-9956-D2DF2406F983}"/>
              </a:ext>
            </a:extLst>
          </p:cNvPr>
          <p:cNvSpPr>
            <a:spLocks noGrp="1"/>
          </p:cNvSpPr>
          <p:nvPr>
            <p:ph type="title"/>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我々は・・・</a:t>
            </a:r>
          </a:p>
        </p:txBody>
      </p:sp>
      <p:sp>
        <p:nvSpPr>
          <p:cNvPr id="3" name="コンテンツ プレースホルダー 2">
            <a:extLst>
              <a:ext uri="{FF2B5EF4-FFF2-40B4-BE49-F238E27FC236}">
                <a16:creationId xmlns:a16="http://schemas.microsoft.com/office/drawing/2014/main" id="{5ACD3B68-54CE-4AAB-8F38-523A949D02B6}"/>
              </a:ext>
            </a:extLst>
          </p:cNvPr>
          <p:cNvSpPr>
            <a:spLocks noGrp="1"/>
          </p:cNvSpPr>
          <p:nvPr>
            <p:ph idx="1"/>
          </p:nvPr>
        </p:nvSpPr>
        <p:spPr/>
        <p:txBody>
          <a:bodyPr>
            <a:normAutofit lnSpcReduction="10000"/>
          </a:bodyPr>
          <a:lstStyle/>
          <a:p>
            <a:r>
              <a:rPr kumimoji="1" lang="ja-JP" altLang="en-US" dirty="0">
                <a:latin typeface="HGP創英角ｺﾞｼｯｸUB" panose="020B0900000000000000" pitchFamily="50" charset="-128"/>
                <a:ea typeface="HGP創英角ｺﾞｼｯｸUB" panose="020B0900000000000000" pitchFamily="50" charset="-128"/>
              </a:rPr>
              <a:t>５</a:t>
            </a:r>
            <a:r>
              <a:rPr kumimoji="1" lang="en-US" altLang="ja-JP" dirty="0">
                <a:latin typeface="HGP創英角ｺﾞｼｯｸUB" panose="020B0900000000000000" pitchFamily="50" charset="-128"/>
                <a:ea typeface="HGP創英角ｺﾞｼｯｸUB" panose="020B0900000000000000" pitchFamily="50" charset="-128"/>
              </a:rPr>
              <a:t>μ</a:t>
            </a:r>
            <a:r>
              <a:rPr kumimoji="1" lang="ja-JP" altLang="en-US" dirty="0">
                <a:latin typeface="HGP創英角ｺﾞｼｯｸUB" panose="020B0900000000000000" pitchFamily="50" charset="-128"/>
                <a:ea typeface="HGP創英角ｺﾞｼｯｸUB" panose="020B0900000000000000" pitchFamily="50" charset="-128"/>
              </a:rPr>
              <a:t>という空力学特性上　意味のない境界線にとらわれている</a:t>
            </a:r>
            <a:endParaRPr kumimoji="1"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数</a:t>
            </a:r>
            <a:r>
              <a:rPr lang="en-US" altLang="ja-JP" dirty="0">
                <a:latin typeface="HGP創英角ｺﾞｼｯｸUB" panose="020B0900000000000000" pitchFamily="50" charset="-128"/>
                <a:ea typeface="HGP創英角ｺﾞｼｯｸUB" panose="020B0900000000000000" pitchFamily="50" charset="-128"/>
              </a:rPr>
              <a:t>μ</a:t>
            </a:r>
            <a:r>
              <a:rPr lang="ja-JP" altLang="en-US" dirty="0">
                <a:latin typeface="HGP創英角ｺﾞｼｯｸUB" panose="020B0900000000000000" pitchFamily="50" charset="-128"/>
                <a:ea typeface="HGP創英角ｺﾞｼｯｸUB" panose="020B0900000000000000" pitchFamily="50" charset="-128"/>
              </a:rPr>
              <a:t>～サブ</a:t>
            </a:r>
            <a:r>
              <a:rPr lang="en-US" altLang="ja-JP" dirty="0">
                <a:latin typeface="HGP創英角ｺﾞｼｯｸUB" panose="020B0900000000000000" pitchFamily="50" charset="-128"/>
                <a:ea typeface="HGP創英角ｺﾞｼｯｸUB" panose="020B0900000000000000" pitchFamily="50" charset="-128"/>
              </a:rPr>
              <a:t>μ</a:t>
            </a:r>
            <a:r>
              <a:rPr lang="ja-JP" altLang="en-US" dirty="0">
                <a:latin typeface="HGP創英角ｺﾞｼｯｸUB" panose="020B0900000000000000" pitchFamily="50" charset="-128"/>
                <a:ea typeface="HGP創英角ｺﾞｼｯｸUB" panose="020B0900000000000000" pitchFamily="50" charset="-128"/>
              </a:rPr>
              <a:t>の微小飛沫が　室内では主流となっているとおもわれる</a:t>
            </a:r>
            <a:endParaRPr kumimoji="1"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500μ</a:t>
            </a:r>
            <a:r>
              <a:rPr lang="ja-JP" altLang="en-US" dirty="0">
                <a:latin typeface="HGP創英角ｺﾞｼｯｸUB" panose="020B0900000000000000" pitchFamily="50" charset="-128"/>
                <a:ea typeface="HGP創英角ｺﾞｼｯｸUB" panose="020B0900000000000000" pitchFamily="50" charset="-128"/>
              </a:rPr>
              <a:t>の巨大飛沫でないかぎり</a:t>
            </a:r>
            <a:r>
              <a:rPr lang="en-US" altLang="ja-JP" dirty="0">
                <a:latin typeface="HGP創英角ｺﾞｼｯｸUB" panose="020B0900000000000000" pitchFamily="50" charset="-128"/>
                <a:ea typeface="HGP創英角ｺﾞｼｯｸUB" panose="020B0900000000000000" pitchFamily="50" charset="-128"/>
              </a:rPr>
              <a:t>2</a:t>
            </a:r>
            <a:r>
              <a:rPr lang="ja-JP" altLang="en-US" dirty="0">
                <a:latin typeface="HGP創英角ｺﾞｼｯｸUB" panose="020B0900000000000000" pitchFamily="50" charset="-128"/>
                <a:ea typeface="HGP創英角ｺﾞｼｯｸUB" panose="020B0900000000000000" pitchFamily="50" charset="-128"/>
              </a:rPr>
              <a:t>ｍの防衛距離は役に立たない</a:t>
            </a:r>
            <a:endParaRPr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パーティション・マスクは　巨大飛沫の　「弾丸」　　にのみ有効</a:t>
            </a:r>
            <a:endParaRPr kumimoji="1"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通常のマスクは　数～サブ</a:t>
            </a:r>
            <a:r>
              <a:rPr lang="en-US" altLang="ja-JP" dirty="0">
                <a:latin typeface="HGP創英角ｺﾞｼｯｸUB" panose="020B0900000000000000" pitchFamily="50" charset="-128"/>
                <a:ea typeface="HGP創英角ｺﾞｼｯｸUB" panose="020B0900000000000000" pitchFamily="50" charset="-128"/>
              </a:rPr>
              <a:t>μ</a:t>
            </a:r>
            <a:r>
              <a:rPr lang="ja-JP" altLang="en-US" dirty="0">
                <a:latin typeface="HGP創英角ｺﾞｼｯｸUB" panose="020B0900000000000000" pitchFamily="50" charset="-128"/>
                <a:ea typeface="HGP創英角ｺﾞｼｯｸUB" panose="020B0900000000000000" pitchFamily="50" charset="-128"/>
              </a:rPr>
              <a:t>の微小飛沫には全くといっていいほど無力</a:t>
            </a:r>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141460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6C2FA06-7DBD-498E-89E9-9CB718671E3D}"/>
              </a:ext>
            </a:extLst>
          </p:cNvPr>
          <p:cNvPicPr>
            <a:picLocks noChangeAspect="1"/>
          </p:cNvPicPr>
          <p:nvPr/>
        </p:nvPicPr>
        <p:blipFill>
          <a:blip r:embed="rId2"/>
          <a:stretch>
            <a:fillRect/>
          </a:stretch>
        </p:blipFill>
        <p:spPr>
          <a:xfrm>
            <a:off x="0" y="1535682"/>
            <a:ext cx="8877433" cy="2569783"/>
          </a:xfrm>
          <a:prstGeom prst="rect">
            <a:avLst/>
          </a:prstGeom>
        </p:spPr>
      </p:pic>
      <p:pic>
        <p:nvPicPr>
          <p:cNvPr id="3" name="図 2">
            <a:extLst>
              <a:ext uri="{FF2B5EF4-FFF2-40B4-BE49-F238E27FC236}">
                <a16:creationId xmlns:a16="http://schemas.microsoft.com/office/drawing/2014/main" id="{81EF1F33-54A5-434C-B22B-61D021A49C88}"/>
              </a:ext>
            </a:extLst>
          </p:cNvPr>
          <p:cNvPicPr>
            <a:picLocks noChangeAspect="1"/>
          </p:cNvPicPr>
          <p:nvPr/>
        </p:nvPicPr>
        <p:blipFill>
          <a:blip r:embed="rId3"/>
          <a:stretch>
            <a:fillRect/>
          </a:stretch>
        </p:blipFill>
        <p:spPr>
          <a:xfrm>
            <a:off x="0" y="4105465"/>
            <a:ext cx="8706678" cy="810916"/>
          </a:xfrm>
          <a:prstGeom prst="rect">
            <a:avLst/>
          </a:prstGeom>
        </p:spPr>
      </p:pic>
      <p:sp>
        <p:nvSpPr>
          <p:cNvPr id="4" name="正方形/長方形 3">
            <a:extLst>
              <a:ext uri="{FF2B5EF4-FFF2-40B4-BE49-F238E27FC236}">
                <a16:creationId xmlns:a16="http://schemas.microsoft.com/office/drawing/2014/main" id="{975A535C-55AC-4FE4-9E39-5DCCECEF3CC5}"/>
              </a:ext>
            </a:extLst>
          </p:cNvPr>
          <p:cNvSpPr/>
          <p:nvPr/>
        </p:nvSpPr>
        <p:spPr>
          <a:xfrm>
            <a:off x="1789044" y="2269434"/>
            <a:ext cx="4890052" cy="4075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188866C-3A71-4632-9861-820A7AD7FB2E}"/>
              </a:ext>
            </a:extLst>
          </p:cNvPr>
          <p:cNvSpPr txBox="1"/>
          <p:nvPr/>
        </p:nvSpPr>
        <p:spPr>
          <a:xfrm>
            <a:off x="2926044" y="795131"/>
            <a:ext cx="3570208" cy="461665"/>
          </a:xfrm>
          <a:prstGeom prst="rect">
            <a:avLst/>
          </a:prstGeom>
          <a:noFill/>
        </p:spPr>
        <p:txBody>
          <a:bodyPr wrap="none" rtlCol="0">
            <a:spAutoFit/>
          </a:bodyPr>
          <a:lstStyle/>
          <a:p>
            <a:r>
              <a:rPr kumimoji="1" lang="ja-JP" altLang="en-US" sz="2400" dirty="0">
                <a:solidFill>
                  <a:schemeClr val="accent3">
                    <a:lumMod val="50000"/>
                  </a:schemeClr>
                </a:solidFill>
                <a:latin typeface="+mn-ea"/>
              </a:rPr>
              <a:t>大量調理施設マニュアル</a:t>
            </a:r>
          </a:p>
        </p:txBody>
      </p:sp>
      <p:sp>
        <p:nvSpPr>
          <p:cNvPr id="7" name="スライド番号プレースホルダー 6">
            <a:extLst>
              <a:ext uri="{FF2B5EF4-FFF2-40B4-BE49-F238E27FC236}">
                <a16:creationId xmlns:a16="http://schemas.microsoft.com/office/drawing/2014/main" id="{C583A73A-AE01-4EC6-B18A-37FE0361D755}"/>
              </a:ext>
            </a:extLst>
          </p:cNvPr>
          <p:cNvSpPr>
            <a:spLocks noGrp="1"/>
          </p:cNvSpPr>
          <p:nvPr>
            <p:ph type="sldNum" sz="quarter" idx="12"/>
          </p:nvPr>
        </p:nvSpPr>
        <p:spPr/>
        <p:txBody>
          <a:bodyPr/>
          <a:lstStyle/>
          <a:p>
            <a:fld id="{EDEB1CE3-1C5F-41CD-BB8F-3FC54467DBCF}" type="slidenum">
              <a:rPr kumimoji="1" lang="ja-JP" altLang="en-US" smtClean="0"/>
              <a:t>23</a:t>
            </a:fld>
            <a:endParaRPr kumimoji="1" lang="ja-JP" altLang="en-US"/>
          </a:p>
        </p:txBody>
      </p:sp>
    </p:spTree>
    <p:extLst>
      <p:ext uri="{BB962C8B-B14F-4D97-AF65-F5344CB8AC3E}">
        <p14:creationId xmlns:p14="http://schemas.microsoft.com/office/powerpoint/2010/main" val="216061081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E0C34C-37BC-4D1D-97F1-96E8B6A9279D}"/>
              </a:ext>
            </a:extLst>
          </p:cNvPr>
          <p:cNvSpPr>
            <a:spLocks noGrp="1"/>
          </p:cNvSpPr>
          <p:nvPr>
            <p:ph type="title"/>
          </p:nvPr>
        </p:nvSpPr>
        <p:spPr>
          <a:xfrm>
            <a:off x="853937" y="2458970"/>
            <a:ext cx="7886700" cy="1325563"/>
          </a:xfrm>
        </p:spPr>
        <p:txBody>
          <a:bodyPr>
            <a:normAutofit fontScale="90000"/>
          </a:bodyPr>
          <a:lstStyle/>
          <a:p>
            <a:pPr algn="ctr"/>
            <a:r>
              <a:rPr kumimoji="1" lang="ja-JP" altLang="en-US" sz="5400" dirty="0">
                <a:latin typeface="HGP創英角ｺﾞｼｯｸUB" panose="020B0900000000000000" pitchFamily="50" charset="-128"/>
                <a:ea typeface="HGP創英角ｺﾞｼｯｸUB" panose="020B0900000000000000" pitchFamily="50" charset="-128"/>
              </a:rPr>
              <a:t>しつこいですが・・・　　　　　　　コロナは食品では移らない</a:t>
            </a:r>
          </a:p>
        </p:txBody>
      </p:sp>
    </p:spTree>
    <p:extLst>
      <p:ext uri="{BB962C8B-B14F-4D97-AF65-F5344CB8AC3E}">
        <p14:creationId xmlns:p14="http://schemas.microsoft.com/office/powerpoint/2010/main" val="157216401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気道 断面図 に対する画像結果">
            <a:extLst>
              <a:ext uri="{FF2B5EF4-FFF2-40B4-BE49-F238E27FC236}">
                <a16:creationId xmlns:a16="http://schemas.microsoft.com/office/drawing/2014/main" id="{028A51EF-F97B-4385-BA79-76C5C723B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758" y="463936"/>
            <a:ext cx="6184664" cy="6095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14013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ソース画像を表示">
            <a:extLst>
              <a:ext uri="{FF2B5EF4-FFF2-40B4-BE49-F238E27FC236}">
                <a16:creationId xmlns:a16="http://schemas.microsoft.com/office/drawing/2014/main" id="{1CA22202-E260-4B7F-9E33-D51AFDCD7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91" y="807512"/>
            <a:ext cx="8242619" cy="5381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91655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49307F8-9A00-49C3-938F-CCD56E065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453" y="231613"/>
            <a:ext cx="4051093" cy="504361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A1AB1016-3DAA-4167-83E4-CF68F4DE509C}"/>
              </a:ext>
            </a:extLst>
          </p:cNvPr>
          <p:cNvSpPr txBox="1"/>
          <p:nvPr/>
        </p:nvSpPr>
        <p:spPr>
          <a:xfrm>
            <a:off x="278296" y="4969565"/>
            <a:ext cx="8865704" cy="1754326"/>
          </a:xfrm>
          <a:prstGeom prst="rect">
            <a:avLst/>
          </a:prstGeom>
          <a:noFill/>
        </p:spPr>
        <p:txBody>
          <a:bodyPr wrap="square">
            <a:spAutoFit/>
          </a:bodyPr>
          <a:lstStyle/>
          <a:p>
            <a:pPr algn="l"/>
            <a:r>
              <a:rPr lang="ja-JP" altLang="en-US" b="0" i="0" dirty="0">
                <a:solidFill>
                  <a:srgbClr val="333333"/>
                </a:solidFill>
                <a:effectLst/>
                <a:latin typeface="-apple-system"/>
              </a:rPr>
              <a:t>つまり、普通の風邪の場合、ウイルスが侵入したとしても上気道止まりとなる。だから、たいていの場合、のどや鼻などの炎症で終わるわけだ。では、新型コロナウイルスはどうなのだろうか。</a:t>
            </a:r>
          </a:p>
          <a:p>
            <a:pPr algn="l"/>
            <a:r>
              <a:rPr lang="ja-JP" altLang="en-US" b="0" i="0" dirty="0">
                <a:solidFill>
                  <a:srgbClr val="333333"/>
                </a:solidFill>
                <a:effectLst/>
                <a:latin typeface="-apple-system"/>
              </a:rPr>
              <a:t>「新型コロナウイルスに感染すると、まず風邪のような症状が</a:t>
            </a:r>
            <a:r>
              <a:rPr lang="en-US" altLang="ja-JP" b="0" i="0" dirty="0">
                <a:solidFill>
                  <a:srgbClr val="333333"/>
                </a:solidFill>
                <a:effectLst/>
                <a:latin typeface="-apple-system"/>
              </a:rPr>
              <a:t>1</a:t>
            </a:r>
            <a:r>
              <a:rPr lang="ja-JP" altLang="en-US" b="0" i="0" dirty="0">
                <a:solidFill>
                  <a:srgbClr val="333333"/>
                </a:solidFill>
                <a:effectLst/>
                <a:latin typeface="-apple-system"/>
              </a:rPr>
              <a:t>週間ほど続きます。多くの人はそれで回復しますが、中には重い肺炎の症状が出る人もいます。つまり、上気道にとどまらず下気道にもウイルスの侵入を許したというわけです」</a:t>
            </a:r>
          </a:p>
        </p:txBody>
      </p:sp>
    </p:spTree>
    <p:extLst>
      <p:ext uri="{BB962C8B-B14F-4D97-AF65-F5344CB8AC3E}">
        <p14:creationId xmlns:p14="http://schemas.microsoft.com/office/powerpoint/2010/main" val="67360634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7C071E-2BD6-481D-9956-D2DF2406F983}"/>
              </a:ext>
            </a:extLst>
          </p:cNvPr>
          <p:cNvSpPr>
            <a:spLocks noGrp="1"/>
          </p:cNvSpPr>
          <p:nvPr>
            <p:ph type="title"/>
          </p:nvPr>
        </p:nvSpPr>
        <p:spPr>
          <a:xfrm>
            <a:off x="628650" y="245413"/>
            <a:ext cx="7886700" cy="1325563"/>
          </a:xfrm>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我々は・・・</a:t>
            </a:r>
          </a:p>
        </p:txBody>
      </p:sp>
      <p:sp>
        <p:nvSpPr>
          <p:cNvPr id="3" name="コンテンツ プレースホルダー 2">
            <a:extLst>
              <a:ext uri="{FF2B5EF4-FFF2-40B4-BE49-F238E27FC236}">
                <a16:creationId xmlns:a16="http://schemas.microsoft.com/office/drawing/2014/main" id="{5ACD3B68-54CE-4AAB-8F38-523A949D02B6}"/>
              </a:ext>
            </a:extLst>
          </p:cNvPr>
          <p:cNvSpPr>
            <a:spLocks noGrp="1"/>
          </p:cNvSpPr>
          <p:nvPr>
            <p:ph idx="1"/>
          </p:nvPr>
        </p:nvSpPr>
        <p:spPr>
          <a:xfrm>
            <a:off x="628650" y="1570976"/>
            <a:ext cx="7886700" cy="2045933"/>
          </a:xfrm>
        </p:spPr>
        <p:txBody>
          <a:bodyPr>
            <a:normAutofit/>
          </a:bodyPr>
          <a:lstStyle/>
          <a:p>
            <a:r>
              <a:rPr lang="ja-JP" altLang="en-US" dirty="0">
                <a:latin typeface="HGP創英角ｺﾞｼｯｸUB" panose="020B0900000000000000" pitchFamily="50" charset="-128"/>
                <a:ea typeface="HGP創英角ｺﾞｼｯｸUB" panose="020B0900000000000000" pitchFamily="50" charset="-128"/>
              </a:rPr>
              <a:t>喫煙者が　換気のない室内でタバコの煙を吐き出しているとしたら、最初はマスクやパーティションで煙を多少はさけられるかもしれないが、時間が経てば　部屋中どこにいても煙が充満して　逃れられなくなる</a:t>
            </a:r>
            <a:endParaRPr kumimoji="1" lang="en-US" altLang="ja-JP" dirty="0">
              <a:latin typeface="HGP創英角ｺﾞｼｯｸUB" panose="020B0900000000000000" pitchFamily="50" charset="-128"/>
              <a:ea typeface="HGP創英角ｺﾞｼｯｸUB" panose="020B0900000000000000" pitchFamily="50" charset="-128"/>
            </a:endParaRPr>
          </a:p>
        </p:txBody>
      </p:sp>
      <p:sp>
        <p:nvSpPr>
          <p:cNvPr id="4" name="テキスト ボックス 3">
            <a:extLst>
              <a:ext uri="{FF2B5EF4-FFF2-40B4-BE49-F238E27FC236}">
                <a16:creationId xmlns:a16="http://schemas.microsoft.com/office/drawing/2014/main" id="{B47B8F6B-6B5E-4184-B17F-23C02EE0B395}"/>
              </a:ext>
            </a:extLst>
          </p:cNvPr>
          <p:cNvSpPr txBox="1"/>
          <p:nvPr/>
        </p:nvSpPr>
        <p:spPr>
          <a:xfrm>
            <a:off x="628650" y="3822097"/>
            <a:ext cx="7886700" cy="2677656"/>
          </a:xfrm>
          <a:prstGeom prst="rect">
            <a:avLst/>
          </a:prstGeom>
          <a:noFill/>
        </p:spPr>
        <p:txBody>
          <a:bodyPr wrap="square" rtlCol="0">
            <a:spAutoFit/>
          </a:bodyPr>
          <a:lstStyle/>
          <a:p>
            <a:pPr marL="285750" indent="-285750">
              <a:buFont typeface="Arial" panose="020B0604020202020204" pitchFamily="34" charset="0"/>
              <a:buChar char="•"/>
            </a:pPr>
            <a:r>
              <a:rPr lang="ja-JP" altLang="en-US" sz="2800" dirty="0">
                <a:latin typeface="HGP創英角ｺﾞｼｯｸUB" panose="020B0900000000000000" pitchFamily="50" charset="-128"/>
                <a:ea typeface="HGP創英角ｺﾞｼｯｸUB" panose="020B0900000000000000" pitchFamily="50" charset="-128"/>
              </a:rPr>
              <a:t>コロナ肺炎患者が　換気のない室内で　数～サブ</a:t>
            </a:r>
            <a:r>
              <a:rPr lang="en-US" altLang="ja-JP" sz="2800" dirty="0">
                <a:latin typeface="HGP創英角ｺﾞｼｯｸUB" panose="020B0900000000000000" pitchFamily="50" charset="-128"/>
                <a:ea typeface="HGP創英角ｺﾞｼｯｸUB" panose="020B0900000000000000" pitchFamily="50" charset="-128"/>
              </a:rPr>
              <a:t>μ</a:t>
            </a:r>
            <a:r>
              <a:rPr lang="ja-JP" altLang="en-US" sz="2800" dirty="0">
                <a:latin typeface="HGP創英角ｺﾞｼｯｸUB" panose="020B0900000000000000" pitchFamily="50" charset="-128"/>
                <a:ea typeface="HGP創英角ｺﾞｼｯｸUB" panose="020B0900000000000000" pitchFamily="50" charset="-128"/>
              </a:rPr>
              <a:t>の微小飛沫を吐き出しているとすれば、最初はパーティションで飛沫を多少は避けられても、時間が経てば　部屋中どこにいっても飛沫が充満して　逃れられなくなる　</a:t>
            </a:r>
            <a:endParaRPr kumimoji="1" lang="en-US" altLang="ja-JP" sz="28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57845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66F9EA9-3DF1-4E63-9585-977D3D16F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3004" y="1631326"/>
            <a:ext cx="5829300" cy="3278981"/>
          </a:xfrm>
          <a:prstGeom prst="rect">
            <a:avLst/>
          </a:prstGeom>
        </p:spPr>
      </p:pic>
      <p:pic>
        <p:nvPicPr>
          <p:cNvPr id="5" name="図 4">
            <a:extLst>
              <a:ext uri="{FF2B5EF4-FFF2-40B4-BE49-F238E27FC236}">
                <a16:creationId xmlns:a16="http://schemas.microsoft.com/office/drawing/2014/main" id="{A7572905-2F4C-457D-8BC5-4608ECFF2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5004" y="4180116"/>
            <a:ext cx="4008996" cy="2677884"/>
          </a:xfrm>
          <a:prstGeom prst="rect">
            <a:avLst/>
          </a:prstGeom>
        </p:spPr>
      </p:pic>
      <p:pic>
        <p:nvPicPr>
          <p:cNvPr id="3" name="図 2">
            <a:extLst>
              <a:ext uri="{FF2B5EF4-FFF2-40B4-BE49-F238E27FC236}">
                <a16:creationId xmlns:a16="http://schemas.microsoft.com/office/drawing/2014/main" id="{5D7E30FD-3027-46F9-92D1-056F172990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766008" cy="2504395"/>
          </a:xfrm>
          <a:prstGeom prst="rect">
            <a:avLst/>
          </a:prstGeom>
        </p:spPr>
      </p:pic>
      <p:sp>
        <p:nvSpPr>
          <p:cNvPr id="9" name="テキスト ボックス 8">
            <a:extLst>
              <a:ext uri="{FF2B5EF4-FFF2-40B4-BE49-F238E27FC236}">
                <a16:creationId xmlns:a16="http://schemas.microsoft.com/office/drawing/2014/main" id="{B5860891-57CC-4D4B-9F67-97EDDDE5F096}"/>
              </a:ext>
            </a:extLst>
          </p:cNvPr>
          <p:cNvSpPr txBox="1"/>
          <p:nvPr/>
        </p:nvSpPr>
        <p:spPr>
          <a:xfrm>
            <a:off x="4460145" y="920541"/>
            <a:ext cx="3028393" cy="646331"/>
          </a:xfrm>
          <a:prstGeom prst="rect">
            <a:avLst/>
          </a:prstGeom>
          <a:noFill/>
        </p:spPr>
        <p:txBody>
          <a:bodyPr wrap="none" rtlCol="0">
            <a:spAutoFit/>
          </a:bodyPr>
          <a:lstStyle/>
          <a:p>
            <a:r>
              <a:rPr kumimoji="1" lang="en-US" altLang="ja-JP" sz="3600" dirty="0">
                <a:latin typeface="HGP創英角ｺﾞｼｯｸUB" panose="020B0900000000000000" pitchFamily="50" charset="-128"/>
                <a:ea typeface="HGP創英角ｺﾞｼｯｸUB" panose="020B0900000000000000" pitchFamily="50" charset="-128"/>
              </a:rPr>
              <a:t>10</a:t>
            </a:r>
            <a:r>
              <a:rPr kumimoji="1" lang="ja-JP" altLang="en-US" sz="3600" dirty="0">
                <a:latin typeface="HGP創英角ｺﾞｼｯｸUB" panose="020B0900000000000000" pitchFamily="50" charset="-128"/>
                <a:ea typeface="HGP創英角ｺﾞｼｯｸUB" panose="020B0900000000000000" pitchFamily="50" charset="-128"/>
              </a:rPr>
              <a:t>～</a:t>
            </a:r>
            <a:r>
              <a:rPr kumimoji="1" lang="en-US" altLang="ja-JP" sz="3600" dirty="0">
                <a:latin typeface="HGP創英角ｺﾞｼｯｸUB" panose="020B0900000000000000" pitchFamily="50" charset="-128"/>
                <a:ea typeface="HGP創英角ｺﾞｼｯｸUB" panose="020B0900000000000000" pitchFamily="50" charset="-128"/>
              </a:rPr>
              <a:t>100</a:t>
            </a:r>
            <a:r>
              <a:rPr kumimoji="1" lang="ja-JP" altLang="en-US" sz="3600" dirty="0">
                <a:latin typeface="HGP創英角ｺﾞｼｯｸUB" panose="020B0900000000000000" pitchFamily="50" charset="-128"/>
                <a:ea typeface="HGP創英角ｺﾞｼｯｸUB" panose="020B0900000000000000" pitchFamily="50" charset="-128"/>
              </a:rPr>
              <a:t>：ノロ</a:t>
            </a:r>
          </a:p>
        </p:txBody>
      </p:sp>
      <p:sp>
        <p:nvSpPr>
          <p:cNvPr id="11" name="テキスト ボックス 10">
            <a:extLst>
              <a:ext uri="{FF2B5EF4-FFF2-40B4-BE49-F238E27FC236}">
                <a16:creationId xmlns:a16="http://schemas.microsoft.com/office/drawing/2014/main" id="{BBAFF8CF-7C2F-4335-AF44-E06E8DA1BC5F}"/>
              </a:ext>
            </a:extLst>
          </p:cNvPr>
          <p:cNvSpPr txBox="1"/>
          <p:nvPr/>
        </p:nvSpPr>
        <p:spPr>
          <a:xfrm>
            <a:off x="1315611" y="5710048"/>
            <a:ext cx="3482043" cy="646331"/>
          </a:xfrm>
          <a:prstGeom prst="rect">
            <a:avLst/>
          </a:prstGeom>
          <a:noFill/>
        </p:spPr>
        <p:txBody>
          <a:bodyPr wrap="none" rtlCol="0">
            <a:spAutoFit/>
          </a:bodyPr>
          <a:lstStyle/>
          <a:p>
            <a:r>
              <a:rPr kumimoji="1" lang="en-US" altLang="ja-JP" sz="3600" dirty="0">
                <a:latin typeface="HGS創英角ｺﾞｼｯｸUB" panose="020B0900000000000000" pitchFamily="50" charset="-128"/>
                <a:ea typeface="HGS創英角ｺﾞｼｯｸUB" panose="020B0900000000000000" pitchFamily="50" charset="-128"/>
              </a:rPr>
              <a:t>10000</a:t>
            </a:r>
            <a:r>
              <a:rPr kumimoji="1" lang="ja-JP" altLang="en-US" sz="3600" dirty="0">
                <a:latin typeface="HGS創英角ｺﾞｼｯｸUB" panose="020B0900000000000000" pitchFamily="50" charset="-128"/>
                <a:ea typeface="HGS創英角ｺﾞｼｯｸUB" panose="020B0900000000000000" pitchFamily="50" charset="-128"/>
              </a:rPr>
              <a:t>：コロナ</a:t>
            </a:r>
          </a:p>
        </p:txBody>
      </p:sp>
      <p:sp>
        <p:nvSpPr>
          <p:cNvPr id="2" name="テキスト ボックス 1">
            <a:extLst>
              <a:ext uri="{FF2B5EF4-FFF2-40B4-BE49-F238E27FC236}">
                <a16:creationId xmlns:a16="http://schemas.microsoft.com/office/drawing/2014/main" id="{FEABFEF7-C26A-4237-83A5-892F355D4E92}"/>
              </a:ext>
            </a:extLst>
          </p:cNvPr>
          <p:cNvSpPr txBox="1"/>
          <p:nvPr/>
        </p:nvSpPr>
        <p:spPr>
          <a:xfrm>
            <a:off x="3863797" y="212655"/>
            <a:ext cx="4701928" cy="707886"/>
          </a:xfrm>
          <a:prstGeom prst="rect">
            <a:avLst/>
          </a:prstGeom>
          <a:noFill/>
        </p:spPr>
        <p:txBody>
          <a:bodyPr wrap="none" rtlCol="0">
            <a:spAutoFit/>
          </a:bodyPr>
          <a:lstStyle/>
          <a:p>
            <a:r>
              <a:rPr kumimoji="1" lang="ja-JP" altLang="en-US" sz="4000" dirty="0">
                <a:latin typeface="HGP創英角ｺﾞｼｯｸUB" panose="020B0900000000000000" pitchFamily="50" charset="-128"/>
                <a:ea typeface="HGP創英角ｺﾞｼｯｸUB" panose="020B0900000000000000" pitchFamily="50" charset="-128"/>
              </a:rPr>
              <a:t>感染に必要な個体数</a:t>
            </a:r>
          </a:p>
        </p:txBody>
      </p:sp>
    </p:spTree>
    <p:extLst>
      <p:ext uri="{BB962C8B-B14F-4D97-AF65-F5344CB8AC3E}">
        <p14:creationId xmlns:p14="http://schemas.microsoft.com/office/powerpoint/2010/main" val="380003261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7C071E-2BD6-481D-9956-D2DF2406F983}"/>
              </a:ext>
            </a:extLst>
          </p:cNvPr>
          <p:cNvSpPr>
            <a:spLocks noGrp="1"/>
          </p:cNvSpPr>
          <p:nvPr>
            <p:ph type="title"/>
          </p:nvPr>
        </p:nvSpPr>
        <p:spPr>
          <a:xfrm>
            <a:off x="191911" y="846667"/>
            <a:ext cx="8952089" cy="553155"/>
          </a:xfrm>
        </p:spPr>
        <p:txBody>
          <a:bodyPr>
            <a:normAutofit fontScale="90000"/>
          </a:bodyPr>
          <a:lstStyle/>
          <a:p>
            <a:r>
              <a:rPr lang="ja-JP" altLang="en-US" dirty="0">
                <a:latin typeface="HGP創英角ｺﾞｼｯｸUB" panose="020B0900000000000000" pitchFamily="50" charset="-128"/>
                <a:ea typeface="HGP創英角ｺﾞｼｯｸUB" panose="020B0900000000000000" pitchFamily="50" charset="-128"/>
              </a:rPr>
              <a:t>防御</a:t>
            </a:r>
            <a:r>
              <a:rPr kumimoji="1" lang="ja-JP" altLang="en-US" dirty="0">
                <a:latin typeface="HGP創英角ｺﾞｼｯｸUB" panose="020B0900000000000000" pitchFamily="50" charset="-128"/>
                <a:ea typeface="HGP創英角ｺﾞｼｯｸUB" panose="020B0900000000000000" pitchFamily="50" charset="-128"/>
              </a:rPr>
              <a:t>を室内の敵の総数削減に絞るべき</a:t>
            </a:r>
          </a:p>
        </p:txBody>
      </p:sp>
      <p:sp>
        <p:nvSpPr>
          <p:cNvPr id="3" name="コンテンツ プレースホルダー 2">
            <a:extLst>
              <a:ext uri="{FF2B5EF4-FFF2-40B4-BE49-F238E27FC236}">
                <a16:creationId xmlns:a16="http://schemas.microsoft.com/office/drawing/2014/main" id="{5ACD3B68-54CE-4AAB-8F38-523A949D02B6}"/>
              </a:ext>
            </a:extLst>
          </p:cNvPr>
          <p:cNvSpPr>
            <a:spLocks noGrp="1"/>
          </p:cNvSpPr>
          <p:nvPr>
            <p:ph idx="1"/>
          </p:nvPr>
        </p:nvSpPr>
        <p:spPr/>
        <p:txBody>
          <a:bodyPr>
            <a:normAutofit/>
          </a:bodyPr>
          <a:lstStyle/>
          <a:p>
            <a:r>
              <a:rPr lang="ja-JP" altLang="en-US" dirty="0">
                <a:latin typeface="HGP創英角ｺﾞｼｯｸUB" panose="020B0900000000000000" pitchFamily="50" charset="-128"/>
                <a:ea typeface="HGP創英角ｺﾞｼｯｸUB" panose="020B0900000000000000" pitchFamily="50" charset="-128"/>
              </a:rPr>
              <a:t>大量のウィルスを吸引しない限り大丈夫</a:t>
            </a:r>
            <a:endParaRPr kumimoji="1"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数</a:t>
            </a:r>
            <a:r>
              <a:rPr lang="en-US" altLang="ja-JP" dirty="0">
                <a:latin typeface="HGP創英角ｺﾞｼｯｸUB" panose="020B0900000000000000" pitchFamily="50" charset="-128"/>
                <a:ea typeface="HGP創英角ｺﾞｼｯｸUB" panose="020B0900000000000000" pitchFamily="50" charset="-128"/>
              </a:rPr>
              <a:t>μ</a:t>
            </a:r>
            <a:r>
              <a:rPr lang="ja-JP" altLang="en-US" dirty="0">
                <a:latin typeface="HGP創英角ｺﾞｼｯｸUB" panose="020B0900000000000000" pitchFamily="50" charset="-128"/>
                <a:ea typeface="HGP創英角ｺﾞｼｯｸUB" panose="020B0900000000000000" pitchFamily="50" charset="-128"/>
              </a:rPr>
              <a:t>～サブ</a:t>
            </a:r>
            <a:r>
              <a:rPr lang="en-US" altLang="ja-JP" dirty="0">
                <a:latin typeface="HGP創英角ｺﾞｼｯｸUB" panose="020B0900000000000000" pitchFamily="50" charset="-128"/>
                <a:ea typeface="HGP創英角ｺﾞｼｯｸUB" panose="020B0900000000000000" pitchFamily="50" charset="-128"/>
              </a:rPr>
              <a:t>μ</a:t>
            </a:r>
            <a:r>
              <a:rPr lang="ja-JP" altLang="en-US" dirty="0">
                <a:latin typeface="HGP創英角ｺﾞｼｯｸUB" panose="020B0900000000000000" pitchFamily="50" charset="-128"/>
                <a:ea typeface="HGP創英角ｺﾞｼｯｸUB" panose="020B0900000000000000" pitchFamily="50" charset="-128"/>
              </a:rPr>
              <a:t>の微小飛沫が　室内では主流となっているのであれば</a:t>
            </a:r>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a:latin typeface="HGP創英角ｺﾞｼｯｸUB" panose="020B0900000000000000" pitchFamily="50" charset="-128"/>
                <a:ea typeface="HGP創英角ｺﾞｼｯｸUB" panose="020B0900000000000000" pitchFamily="50" charset="-128"/>
              </a:rPr>
              <a:t>その</a:t>
            </a:r>
            <a:r>
              <a:rPr lang="ja-JP" altLang="en-US">
                <a:latin typeface="HGP創英角ｺﾞｼｯｸUB" panose="020B0900000000000000" pitchFamily="50" charset="-128"/>
                <a:ea typeface="HGP創英角ｺﾞｼｯｸUB" panose="020B0900000000000000" pitchFamily="50" charset="-128"/>
              </a:rPr>
              <a:t>微小飛沫</a:t>
            </a:r>
            <a:r>
              <a:rPr kumimoji="1" lang="ja-JP" altLang="en-US">
                <a:latin typeface="HGP創英角ｺﾞｼｯｸUB" panose="020B0900000000000000" pitchFamily="50" charset="-128"/>
                <a:ea typeface="HGP創英角ｺﾞｼｯｸUB" panose="020B0900000000000000" pitchFamily="50" charset="-128"/>
              </a:rPr>
              <a:t>を</a:t>
            </a:r>
            <a:r>
              <a:rPr kumimoji="1" lang="ja-JP" altLang="en-US" dirty="0">
                <a:latin typeface="HGP創英角ｺﾞｼｯｸUB" panose="020B0900000000000000" pitchFamily="50" charset="-128"/>
                <a:ea typeface="HGP創英角ｺﾞｼｯｸUB" panose="020B0900000000000000" pitchFamily="50" charset="-128"/>
              </a:rPr>
              <a:t>できるだけ排除する方向に力を注ぐべき</a:t>
            </a:r>
            <a:endParaRPr kumimoji="1" lang="en-US" altLang="ja-JP" dirty="0">
              <a:latin typeface="HGP創英角ｺﾞｼｯｸUB" panose="020B0900000000000000" pitchFamily="50" charset="-128"/>
              <a:ea typeface="HGP創英角ｺﾞｼｯｸUB" panose="020B0900000000000000" pitchFamily="50" charset="-128"/>
            </a:endParaRPr>
          </a:p>
          <a:p>
            <a:pPr marL="1428750" lvl="2" indent="-514350">
              <a:lnSpc>
                <a:spcPct val="150000"/>
              </a:lnSpc>
              <a:buFont typeface="+mj-lt"/>
              <a:buAutoNum type="arabicPeriod"/>
            </a:pPr>
            <a:r>
              <a:rPr lang="ja-JP" altLang="en-US" sz="2800" dirty="0">
                <a:latin typeface="HGP創英角ｺﾞｼｯｸUB" panose="020B0900000000000000" pitchFamily="50" charset="-128"/>
                <a:ea typeface="HGP創英角ｺﾞｼｯｸUB" panose="020B0900000000000000" pitchFamily="50" charset="-128"/>
              </a:rPr>
              <a:t>換気＝希釈</a:t>
            </a:r>
            <a:endParaRPr lang="en-US" altLang="ja-JP" sz="2800" dirty="0">
              <a:latin typeface="HGP創英角ｺﾞｼｯｸUB" panose="020B0900000000000000" pitchFamily="50" charset="-128"/>
              <a:ea typeface="HGP創英角ｺﾞｼｯｸUB" panose="020B0900000000000000" pitchFamily="50" charset="-128"/>
            </a:endParaRPr>
          </a:p>
          <a:p>
            <a:pPr marL="1428750" lvl="2" indent="-514350">
              <a:lnSpc>
                <a:spcPct val="150000"/>
              </a:lnSpc>
              <a:buFont typeface="+mj-lt"/>
              <a:buAutoNum type="arabicPeriod"/>
            </a:pPr>
            <a:r>
              <a:rPr kumimoji="1" lang="ja-JP" altLang="en-US" dirty="0">
                <a:latin typeface="HGP創英角ｺﾞｼｯｸUB" panose="020B0900000000000000" pitchFamily="50" charset="-128"/>
                <a:ea typeface="HGP創英角ｺﾞｼｯｸUB" panose="020B0900000000000000" pitchFamily="50" charset="-128"/>
              </a:rPr>
              <a:t>濾過＝直接的捕集・捕獲</a:t>
            </a:r>
            <a:endParaRPr kumimoji="1" lang="en-US" altLang="ja-JP" dirty="0">
              <a:latin typeface="HGP創英角ｺﾞｼｯｸUB" panose="020B0900000000000000" pitchFamily="50" charset="-128"/>
              <a:ea typeface="HGP創英角ｺﾞｼｯｸUB" panose="020B0900000000000000" pitchFamily="50" charset="-128"/>
            </a:endParaRPr>
          </a:p>
          <a:p>
            <a:pPr marL="1428750" lvl="2" indent="-514350">
              <a:lnSpc>
                <a:spcPct val="150000"/>
              </a:lnSpc>
              <a:buFont typeface="+mj-lt"/>
              <a:buAutoNum type="arabicPeriod"/>
            </a:pPr>
            <a:r>
              <a:rPr kumimoji="1" lang="ja-JP" altLang="en-US" sz="1800" dirty="0">
                <a:latin typeface="HGP創英角ｺﾞｼｯｸUB" panose="020B0900000000000000" pitchFamily="50" charset="-128"/>
                <a:ea typeface="HGP創英角ｺﾞｼｯｸUB" panose="020B0900000000000000" pitchFamily="50" charset="-128"/>
              </a:rPr>
              <a:t>凝集沈降＝間接的捕集・捕獲</a:t>
            </a:r>
            <a:endParaRPr kumimoji="1" lang="en-US" altLang="ja-JP" sz="1800" dirty="0">
              <a:latin typeface="HGP創英角ｺﾞｼｯｸUB" panose="020B0900000000000000" pitchFamily="50" charset="-128"/>
              <a:ea typeface="HGP創英角ｺﾞｼｯｸUB" panose="020B0900000000000000" pitchFamily="50" charset="-128"/>
            </a:endParaRPr>
          </a:p>
          <a:p>
            <a:pPr marL="1428750" lvl="2" indent="-514350">
              <a:lnSpc>
                <a:spcPct val="150000"/>
              </a:lnSpc>
              <a:buFont typeface="+mj-lt"/>
              <a:buAutoNum type="arabicPeriod"/>
            </a:pPr>
            <a:r>
              <a:rPr lang="ja-JP" altLang="en-US" sz="1400" dirty="0">
                <a:latin typeface="HGP創英角ｺﾞｼｯｸUB" panose="020B0900000000000000" pitchFamily="50" charset="-128"/>
                <a:ea typeface="HGP創英角ｺﾞｼｯｸUB" panose="020B0900000000000000" pitchFamily="50" charset="-128"/>
              </a:rPr>
              <a:t>（防衛線としてのサーマルカメラ）</a:t>
            </a:r>
            <a:endParaRPr kumimoji="1" lang="en-US" altLang="ja-JP" sz="1400" dirty="0">
              <a:latin typeface="HGP創英角ｺﾞｼｯｸUB" panose="020B0900000000000000" pitchFamily="50" charset="-128"/>
              <a:ea typeface="HGP創英角ｺﾞｼｯｸUB" panose="020B0900000000000000" pitchFamily="50" charset="-128"/>
            </a:endParaRPr>
          </a:p>
          <a:p>
            <a:pPr marL="457200" lvl="1" indent="0">
              <a:buNone/>
            </a:pPr>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79810748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山口組組長・司忍（篠田建市）年収も自宅も指がない理由もヤバい！嫁や息子はいるのか？ | 芸能人の裏ニュース">
            <a:extLst>
              <a:ext uri="{FF2B5EF4-FFF2-40B4-BE49-F238E27FC236}">
                <a16:creationId xmlns:a16="http://schemas.microsoft.com/office/drawing/2014/main" id="{14327F2E-AB80-4845-AE94-80252B5ED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444"/>
            <a:ext cx="9316278" cy="7281542"/>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F8AE816A-8791-4E0A-82FC-B493F9CAC226}"/>
              </a:ext>
            </a:extLst>
          </p:cNvPr>
          <p:cNvSpPr/>
          <p:nvPr/>
        </p:nvSpPr>
        <p:spPr>
          <a:xfrm rot="20933541">
            <a:off x="3531704" y="2533526"/>
            <a:ext cx="2080591" cy="3175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8396374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73E47AC-4B54-49D8-A0FB-C4D0DB218F3E}"/>
              </a:ext>
            </a:extLst>
          </p:cNvPr>
          <p:cNvSpPr txBox="1"/>
          <p:nvPr/>
        </p:nvSpPr>
        <p:spPr>
          <a:xfrm>
            <a:off x="547511" y="620890"/>
            <a:ext cx="8048978" cy="2031325"/>
          </a:xfrm>
          <a:prstGeom prst="rect">
            <a:avLst/>
          </a:prstGeom>
          <a:noFill/>
          <a:ln>
            <a:solidFill>
              <a:schemeClr val="tx1"/>
            </a:solidFill>
          </a:ln>
        </p:spPr>
        <p:txBody>
          <a:bodyPr wrap="square">
            <a:spAutoFit/>
          </a:bodyPr>
          <a:lstStyle/>
          <a:p>
            <a:r>
              <a:rPr lang="ja-JP" altLang="en-US" dirty="0"/>
              <a:t>日本エアロゾル学会が発表する「</a:t>
            </a:r>
            <a:r>
              <a:rPr lang="ja-JP" altLang="en-US" dirty="0">
                <a:hlinkClick r:id="rId2"/>
              </a:rPr>
              <a:t>エアロゾルとは</a:t>
            </a:r>
            <a:r>
              <a:rPr lang="ja-JP" altLang="en-US" dirty="0"/>
              <a:t>」によれば、エアロゾルは以下のように定義されています。</a:t>
            </a:r>
          </a:p>
          <a:p>
            <a:r>
              <a:rPr lang="en-US" altLang="ja-JP" dirty="0"/>
              <a:t>【</a:t>
            </a:r>
            <a:r>
              <a:rPr lang="ja-JP" altLang="en-US" b="1" dirty="0"/>
              <a:t>エアロゾル</a:t>
            </a:r>
            <a:r>
              <a:rPr lang="en-US" altLang="ja-JP" dirty="0"/>
              <a:t>】</a:t>
            </a:r>
            <a:br>
              <a:rPr lang="en-US" altLang="ja-JP" dirty="0"/>
            </a:br>
            <a:r>
              <a:rPr lang="ja-JP" altLang="en-US" dirty="0"/>
              <a:t>気体中に浮遊する微小な液体または固体の粒子と周囲の気体の混合体（</a:t>
            </a:r>
            <a:r>
              <a:rPr lang="en-US" altLang="ja-JP" dirty="0"/>
              <a:t>0.001μm〜100μm</a:t>
            </a:r>
            <a:r>
              <a:rPr lang="ja-JP" altLang="en-US" dirty="0"/>
              <a:t>程度）</a:t>
            </a:r>
          </a:p>
          <a:p>
            <a:r>
              <a:rPr lang="ja-JP" altLang="en-US" dirty="0"/>
              <a:t>上記のように空気中に漂う様々な粒子をエアロゾルと呼んでおり、医学や工学など幅広い分野で使われています。</a:t>
            </a:r>
          </a:p>
        </p:txBody>
      </p:sp>
      <p:sp>
        <p:nvSpPr>
          <p:cNvPr id="6" name="テキスト ボックス 5">
            <a:extLst>
              <a:ext uri="{FF2B5EF4-FFF2-40B4-BE49-F238E27FC236}">
                <a16:creationId xmlns:a16="http://schemas.microsoft.com/office/drawing/2014/main" id="{2F4E6ED7-F4FB-4D9D-9E66-E211AB55CA33}"/>
              </a:ext>
            </a:extLst>
          </p:cNvPr>
          <p:cNvSpPr txBox="1"/>
          <p:nvPr/>
        </p:nvSpPr>
        <p:spPr>
          <a:xfrm>
            <a:off x="547511" y="3330221"/>
            <a:ext cx="8048978" cy="3139321"/>
          </a:xfrm>
          <a:prstGeom prst="rect">
            <a:avLst/>
          </a:prstGeom>
          <a:noFill/>
          <a:ln>
            <a:solidFill>
              <a:schemeClr val="tx1"/>
            </a:solidFill>
          </a:ln>
        </p:spPr>
        <p:txBody>
          <a:bodyPr wrap="square">
            <a:spAutoFit/>
          </a:bodyPr>
          <a:lstStyle/>
          <a:p>
            <a:r>
              <a:rPr lang="en-US" altLang="ja-JP" b="1" dirty="0"/>
              <a:t>3. </a:t>
            </a:r>
            <a:r>
              <a:rPr lang="ja-JP" altLang="en-US" b="1" dirty="0"/>
              <a:t>レーザ回折・散乱粒子径分布測定法の弱点</a:t>
            </a:r>
          </a:p>
          <a:p>
            <a:r>
              <a:rPr lang="ja-JP" altLang="en-US" dirty="0"/>
              <a:t>ナノ粒子の測定ニーズが急増していますが、上述のように、レーザ回折・散乱法ではレーザの波長の半分以下（約</a:t>
            </a:r>
            <a:r>
              <a:rPr lang="en-US" altLang="ja-JP" dirty="0"/>
              <a:t>0.4μm</a:t>
            </a:r>
            <a:r>
              <a:rPr lang="ja-JP" altLang="en-US" dirty="0"/>
              <a:t>）付近から、散乱パターンがほぼ同一になるため、測定分解能が急激に失われます。レーザの波長を短くすることにより若干の改善はありますが、</a:t>
            </a:r>
            <a:r>
              <a:rPr lang="en-US" altLang="ja-JP" dirty="0"/>
              <a:t>488nm</a:t>
            </a:r>
            <a:r>
              <a:rPr lang="ja-JP" altLang="en-US" dirty="0"/>
              <a:t>のレーザを搭載した場合でも、下限は約</a:t>
            </a:r>
            <a:r>
              <a:rPr lang="en-US" altLang="ja-JP" dirty="0"/>
              <a:t>0.25μm</a:t>
            </a:r>
            <a:r>
              <a:rPr lang="ja-JP" altLang="en-US" dirty="0"/>
              <a:t>になりナノ粒子測定には不十分です。 さらに、波長の約</a:t>
            </a:r>
            <a:r>
              <a:rPr lang="en-US" altLang="ja-JP" dirty="0"/>
              <a:t>10</a:t>
            </a:r>
            <a:r>
              <a:rPr lang="ja-JP" altLang="en-US" dirty="0"/>
              <a:t>分の</a:t>
            </a:r>
            <a:r>
              <a:rPr lang="en-US" altLang="ja-JP" dirty="0"/>
              <a:t>1</a:t>
            </a:r>
            <a:r>
              <a:rPr lang="ja-JP" altLang="en-US" dirty="0"/>
              <a:t>になると、粒子は完全に同一パターンのレイリー散乱になり、レーザ回折・散乱法では、測定は不可能になります。仮に</a:t>
            </a:r>
            <a:r>
              <a:rPr lang="en-US" altLang="ja-JP" dirty="0"/>
              <a:t>405nm</a:t>
            </a:r>
            <a:r>
              <a:rPr lang="ja-JP" altLang="en-US" dirty="0"/>
              <a:t>の短波長レーザーを用いても、</a:t>
            </a:r>
            <a:r>
              <a:rPr lang="en-US" altLang="ja-JP" dirty="0"/>
              <a:t>0.04μm</a:t>
            </a:r>
            <a:r>
              <a:rPr lang="ja-JP" altLang="en-US" dirty="0"/>
              <a:t>以下は、理論的に測定できません。また、レイリー散乱光の強度は、粒子径の六乗に相関するので、多分散系の粒子サンプルでは、大きな粒子の強い散乱光に打ち消されてしまい、小さい粒子側を見落とします</a:t>
            </a:r>
          </a:p>
        </p:txBody>
      </p:sp>
    </p:spTree>
    <p:extLst>
      <p:ext uri="{BB962C8B-B14F-4D97-AF65-F5344CB8AC3E}">
        <p14:creationId xmlns:p14="http://schemas.microsoft.com/office/powerpoint/2010/main" val="221197239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E7F4A55-9C47-442B-8903-58521306AC3C}"/>
              </a:ext>
            </a:extLst>
          </p:cNvPr>
          <p:cNvPicPr>
            <a:picLocks noChangeAspect="1"/>
          </p:cNvPicPr>
          <p:nvPr/>
        </p:nvPicPr>
        <p:blipFill>
          <a:blip r:embed="rId2"/>
          <a:stretch>
            <a:fillRect/>
          </a:stretch>
        </p:blipFill>
        <p:spPr>
          <a:xfrm>
            <a:off x="1411110" y="363049"/>
            <a:ext cx="6491111" cy="6296148"/>
          </a:xfrm>
          <a:prstGeom prst="rect">
            <a:avLst/>
          </a:prstGeom>
        </p:spPr>
      </p:pic>
    </p:spTree>
    <p:extLst>
      <p:ext uri="{BB962C8B-B14F-4D97-AF65-F5344CB8AC3E}">
        <p14:creationId xmlns:p14="http://schemas.microsoft.com/office/powerpoint/2010/main" val="3646206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1C9EC9C-BDF8-435C-A4EE-CA87B7C59327}"/>
              </a:ext>
            </a:extLst>
          </p:cNvPr>
          <p:cNvPicPr>
            <a:picLocks noChangeAspect="1"/>
          </p:cNvPicPr>
          <p:nvPr/>
        </p:nvPicPr>
        <p:blipFill>
          <a:blip r:embed="rId2"/>
          <a:stretch>
            <a:fillRect/>
          </a:stretch>
        </p:blipFill>
        <p:spPr>
          <a:xfrm>
            <a:off x="0" y="1737601"/>
            <a:ext cx="8688658" cy="3214345"/>
          </a:xfrm>
          <a:prstGeom prst="rect">
            <a:avLst/>
          </a:prstGeom>
        </p:spPr>
      </p:pic>
      <p:sp>
        <p:nvSpPr>
          <p:cNvPr id="3" name="テキスト ボックス 2">
            <a:extLst>
              <a:ext uri="{FF2B5EF4-FFF2-40B4-BE49-F238E27FC236}">
                <a16:creationId xmlns:a16="http://schemas.microsoft.com/office/drawing/2014/main" id="{D51BAC72-5370-4B4D-A15E-6B9B5759F022}"/>
              </a:ext>
            </a:extLst>
          </p:cNvPr>
          <p:cNvSpPr txBox="1"/>
          <p:nvPr/>
        </p:nvSpPr>
        <p:spPr>
          <a:xfrm>
            <a:off x="2926044" y="795131"/>
            <a:ext cx="3570208" cy="461665"/>
          </a:xfrm>
          <a:prstGeom prst="rect">
            <a:avLst/>
          </a:prstGeom>
          <a:noFill/>
        </p:spPr>
        <p:txBody>
          <a:bodyPr wrap="none" rtlCol="0">
            <a:spAutoFit/>
          </a:bodyPr>
          <a:lstStyle/>
          <a:p>
            <a:r>
              <a:rPr kumimoji="1" lang="ja-JP" altLang="en-US" sz="2400" dirty="0">
                <a:solidFill>
                  <a:schemeClr val="accent3">
                    <a:lumMod val="50000"/>
                  </a:schemeClr>
                </a:solidFill>
                <a:latin typeface="+mn-ea"/>
              </a:rPr>
              <a:t>大量調理施設マニュアル</a:t>
            </a:r>
          </a:p>
        </p:txBody>
      </p:sp>
      <p:sp>
        <p:nvSpPr>
          <p:cNvPr id="5" name="スライド番号プレースホルダー 4">
            <a:extLst>
              <a:ext uri="{FF2B5EF4-FFF2-40B4-BE49-F238E27FC236}">
                <a16:creationId xmlns:a16="http://schemas.microsoft.com/office/drawing/2014/main" id="{A6953CBD-37C6-4478-90F8-E2D3B1585958}"/>
              </a:ext>
            </a:extLst>
          </p:cNvPr>
          <p:cNvSpPr>
            <a:spLocks noGrp="1"/>
          </p:cNvSpPr>
          <p:nvPr>
            <p:ph type="sldNum" sz="quarter" idx="12"/>
          </p:nvPr>
        </p:nvSpPr>
        <p:spPr/>
        <p:txBody>
          <a:bodyPr/>
          <a:lstStyle/>
          <a:p>
            <a:fld id="{EDEB1CE3-1C5F-41CD-BB8F-3FC54467DBCF}" type="slidenum">
              <a:rPr kumimoji="1" lang="ja-JP" altLang="en-US" smtClean="0"/>
              <a:t>24</a:t>
            </a:fld>
            <a:endParaRPr kumimoji="1" lang="ja-JP" altLang="en-US"/>
          </a:p>
        </p:txBody>
      </p:sp>
    </p:spTree>
    <p:extLst>
      <p:ext uri="{BB962C8B-B14F-4D97-AF65-F5344CB8AC3E}">
        <p14:creationId xmlns:p14="http://schemas.microsoft.com/office/powerpoint/2010/main" val="193673782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F1E4D92-ED93-4BE4-90E3-54461BB39441}"/>
              </a:ext>
            </a:extLst>
          </p:cNvPr>
          <p:cNvPicPr>
            <a:picLocks noChangeAspect="1"/>
          </p:cNvPicPr>
          <p:nvPr/>
        </p:nvPicPr>
        <p:blipFill>
          <a:blip r:embed="rId2"/>
          <a:stretch>
            <a:fillRect/>
          </a:stretch>
        </p:blipFill>
        <p:spPr>
          <a:xfrm>
            <a:off x="63928" y="809897"/>
            <a:ext cx="8836272" cy="5133703"/>
          </a:xfrm>
          <a:prstGeom prst="rect">
            <a:avLst/>
          </a:prstGeom>
        </p:spPr>
      </p:pic>
    </p:spTree>
    <p:extLst>
      <p:ext uri="{BB962C8B-B14F-4D97-AF65-F5344CB8AC3E}">
        <p14:creationId xmlns:p14="http://schemas.microsoft.com/office/powerpoint/2010/main" val="9976324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A83427F-E9FE-471E-AF59-B6166BC39665}"/>
              </a:ext>
            </a:extLst>
          </p:cNvPr>
          <p:cNvPicPr>
            <a:picLocks noChangeAspect="1"/>
          </p:cNvPicPr>
          <p:nvPr/>
        </p:nvPicPr>
        <p:blipFill>
          <a:blip r:embed="rId2"/>
          <a:stretch>
            <a:fillRect/>
          </a:stretch>
        </p:blipFill>
        <p:spPr>
          <a:xfrm>
            <a:off x="102502" y="381293"/>
            <a:ext cx="9041498" cy="3787136"/>
          </a:xfrm>
          <a:prstGeom prst="rect">
            <a:avLst/>
          </a:prstGeom>
        </p:spPr>
      </p:pic>
      <p:pic>
        <p:nvPicPr>
          <p:cNvPr id="3" name="図 2">
            <a:extLst>
              <a:ext uri="{FF2B5EF4-FFF2-40B4-BE49-F238E27FC236}">
                <a16:creationId xmlns:a16="http://schemas.microsoft.com/office/drawing/2014/main" id="{711C6D2B-1C38-4ED7-A37D-AFE08217C25D}"/>
              </a:ext>
            </a:extLst>
          </p:cNvPr>
          <p:cNvPicPr>
            <a:picLocks noChangeAspect="1"/>
          </p:cNvPicPr>
          <p:nvPr/>
        </p:nvPicPr>
        <p:blipFill>
          <a:blip r:embed="rId3"/>
          <a:stretch>
            <a:fillRect/>
          </a:stretch>
        </p:blipFill>
        <p:spPr>
          <a:xfrm>
            <a:off x="225039" y="4331314"/>
            <a:ext cx="8796424" cy="1704020"/>
          </a:xfrm>
          <a:prstGeom prst="rect">
            <a:avLst/>
          </a:prstGeom>
        </p:spPr>
      </p:pic>
      <p:sp>
        <p:nvSpPr>
          <p:cNvPr id="4" name="正方形/長方形 3">
            <a:extLst>
              <a:ext uri="{FF2B5EF4-FFF2-40B4-BE49-F238E27FC236}">
                <a16:creationId xmlns:a16="http://schemas.microsoft.com/office/drawing/2014/main" id="{4C75A97D-D6B9-4A3F-9CBB-6AC2C4FFE351}"/>
              </a:ext>
            </a:extLst>
          </p:cNvPr>
          <p:cNvSpPr/>
          <p:nvPr/>
        </p:nvSpPr>
        <p:spPr>
          <a:xfrm>
            <a:off x="1972491" y="1489166"/>
            <a:ext cx="6061166" cy="587828"/>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5CB4E010-8978-43AB-80F3-03A05A8C2B1E}"/>
              </a:ext>
            </a:extLst>
          </p:cNvPr>
          <p:cNvSpPr/>
          <p:nvPr/>
        </p:nvSpPr>
        <p:spPr>
          <a:xfrm>
            <a:off x="1972491" y="2272937"/>
            <a:ext cx="6061166" cy="143692"/>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601410A8-C38F-4D74-BBAD-B50DA57AD409}"/>
              </a:ext>
            </a:extLst>
          </p:cNvPr>
          <p:cNvSpPr/>
          <p:nvPr/>
        </p:nvSpPr>
        <p:spPr>
          <a:xfrm>
            <a:off x="1972491" y="3023758"/>
            <a:ext cx="6061166" cy="405242"/>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CFE06CC6-0CA0-4340-8160-4AFEB3123C14}"/>
              </a:ext>
            </a:extLst>
          </p:cNvPr>
          <p:cNvSpPr/>
          <p:nvPr/>
        </p:nvSpPr>
        <p:spPr>
          <a:xfrm>
            <a:off x="1972491" y="3591885"/>
            <a:ext cx="6061166" cy="143692"/>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E7A175B-5974-4CE8-811B-B1A7B05C92E3}"/>
              </a:ext>
            </a:extLst>
          </p:cNvPr>
          <p:cNvSpPr txBox="1"/>
          <p:nvPr/>
        </p:nvSpPr>
        <p:spPr>
          <a:xfrm>
            <a:off x="785501" y="6245874"/>
            <a:ext cx="7675499" cy="461665"/>
          </a:xfrm>
          <a:prstGeom prst="rect">
            <a:avLst/>
          </a:prstGeom>
          <a:noFill/>
        </p:spPr>
        <p:txBody>
          <a:bodyPr wrap="non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アルコールが効いたのは　ラッキーだった！しかし</a:t>
            </a:r>
            <a:r>
              <a:rPr kumimoji="1" lang="en-US" altLang="ja-JP" sz="2400" dirty="0">
                <a:latin typeface="HGP創英角ｺﾞｼｯｸUB" panose="020B0900000000000000" pitchFamily="50" charset="-128"/>
                <a:ea typeface="HGP創英角ｺﾞｼｯｸUB" panose="020B0900000000000000" pitchFamily="50" charset="-128"/>
              </a:rPr>
              <a:t>78</a:t>
            </a:r>
            <a:r>
              <a:rPr kumimoji="1" lang="ja-JP" altLang="en-US" sz="2400" dirty="0">
                <a:latin typeface="HGP創英角ｺﾞｼｯｸUB" panose="020B0900000000000000" pitchFamily="50" charset="-128"/>
                <a:ea typeface="HGP創英角ｺﾞｼｯｸUB" panose="020B0900000000000000" pitchFamily="50" charset="-128"/>
              </a:rPr>
              <a:t>％以上</a:t>
            </a:r>
          </a:p>
        </p:txBody>
      </p:sp>
    </p:spTree>
    <p:extLst>
      <p:ext uri="{BB962C8B-B14F-4D97-AF65-F5344CB8AC3E}">
        <p14:creationId xmlns:p14="http://schemas.microsoft.com/office/powerpoint/2010/main" val="173760220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876A9F7-C887-48EF-8782-53E73FF9C68F}"/>
              </a:ext>
            </a:extLst>
          </p:cNvPr>
          <p:cNvPicPr>
            <a:picLocks noChangeAspect="1"/>
          </p:cNvPicPr>
          <p:nvPr/>
        </p:nvPicPr>
        <p:blipFill>
          <a:blip r:embed="rId3"/>
          <a:stretch>
            <a:fillRect/>
          </a:stretch>
        </p:blipFill>
        <p:spPr>
          <a:xfrm>
            <a:off x="268378" y="386861"/>
            <a:ext cx="8607243" cy="6471139"/>
          </a:xfrm>
          <a:prstGeom prst="rect">
            <a:avLst/>
          </a:prstGeom>
        </p:spPr>
      </p:pic>
      <p:sp>
        <p:nvSpPr>
          <p:cNvPr id="3" name="正方形/長方形 2">
            <a:extLst>
              <a:ext uri="{FF2B5EF4-FFF2-40B4-BE49-F238E27FC236}">
                <a16:creationId xmlns:a16="http://schemas.microsoft.com/office/drawing/2014/main" id="{9A52095D-0968-4BA9-AEB0-3D0855D62B6D}"/>
              </a:ext>
            </a:extLst>
          </p:cNvPr>
          <p:cNvSpPr/>
          <p:nvPr/>
        </p:nvSpPr>
        <p:spPr>
          <a:xfrm>
            <a:off x="418011" y="2873830"/>
            <a:ext cx="2403563" cy="7119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B5ECECF0-BFDE-4E1C-A2A0-82F3D2BC7FA2}"/>
              </a:ext>
            </a:extLst>
          </p:cNvPr>
          <p:cNvSpPr/>
          <p:nvPr/>
        </p:nvSpPr>
        <p:spPr>
          <a:xfrm>
            <a:off x="1854924" y="4735283"/>
            <a:ext cx="966650" cy="3722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D3ABC14-DDBB-44E0-A0F5-204BDEA9B398}"/>
              </a:ext>
            </a:extLst>
          </p:cNvPr>
          <p:cNvSpPr/>
          <p:nvPr/>
        </p:nvSpPr>
        <p:spPr>
          <a:xfrm>
            <a:off x="418011" y="3892732"/>
            <a:ext cx="2403563" cy="1436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631CF54-30EC-494F-A081-576B2DDFE8C1}"/>
              </a:ext>
            </a:extLst>
          </p:cNvPr>
          <p:cNvSpPr/>
          <p:nvPr/>
        </p:nvSpPr>
        <p:spPr>
          <a:xfrm>
            <a:off x="418011" y="4284620"/>
            <a:ext cx="2403563" cy="1436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F1FF9C28-2D73-44EA-9E27-3AE9DB887407}"/>
              </a:ext>
            </a:extLst>
          </p:cNvPr>
          <p:cNvSpPr/>
          <p:nvPr/>
        </p:nvSpPr>
        <p:spPr>
          <a:xfrm>
            <a:off x="418010" y="5839096"/>
            <a:ext cx="2403563" cy="1436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414022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DD01925-5EA2-4F41-9F35-253DD8FC9B7C}"/>
              </a:ext>
            </a:extLst>
          </p:cNvPr>
          <p:cNvPicPr>
            <a:picLocks noChangeAspect="1"/>
          </p:cNvPicPr>
          <p:nvPr/>
        </p:nvPicPr>
        <p:blipFill>
          <a:blip r:embed="rId2"/>
          <a:stretch>
            <a:fillRect/>
          </a:stretch>
        </p:blipFill>
        <p:spPr>
          <a:xfrm>
            <a:off x="244521" y="933450"/>
            <a:ext cx="8620125" cy="4991100"/>
          </a:xfrm>
          <a:prstGeom prst="rect">
            <a:avLst/>
          </a:prstGeom>
        </p:spPr>
      </p:pic>
    </p:spTree>
    <p:extLst>
      <p:ext uri="{BB962C8B-B14F-4D97-AF65-F5344CB8AC3E}">
        <p14:creationId xmlns:p14="http://schemas.microsoft.com/office/powerpoint/2010/main" val="394612832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D21FD8-90FD-433E-8709-32A3E81DC7E2}"/>
              </a:ext>
            </a:extLst>
          </p:cNvPr>
          <p:cNvSpPr>
            <a:spLocks noGrp="1"/>
          </p:cNvSpPr>
          <p:nvPr>
            <p:ph type="title"/>
          </p:nvPr>
        </p:nvSpPr>
        <p:spPr>
          <a:xfrm>
            <a:off x="2321983" y="2766218"/>
            <a:ext cx="7886700" cy="1325563"/>
          </a:xfrm>
        </p:spPr>
        <p:txBody>
          <a:bodyPr>
            <a:normAutofit/>
          </a:bodyPr>
          <a:lstStyle/>
          <a:p>
            <a:r>
              <a:rPr kumimoji="1" lang="ja-JP" altLang="en-US" sz="6600" b="1" dirty="0">
                <a:latin typeface="HGP創英角ｺﾞｼｯｸUB" panose="020B0900000000000000" pitchFamily="50" charset="-128"/>
                <a:ea typeface="HGP創英角ｺﾞｼｯｸUB" panose="020B0900000000000000" pitchFamily="50" charset="-128"/>
              </a:rPr>
              <a:t>換気と捕集</a:t>
            </a:r>
          </a:p>
        </p:txBody>
      </p:sp>
    </p:spTree>
    <p:extLst>
      <p:ext uri="{BB962C8B-B14F-4D97-AF65-F5344CB8AC3E}">
        <p14:creationId xmlns:p14="http://schemas.microsoft.com/office/powerpoint/2010/main" val="150054257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hlinkClick r:id="rId2"/>
            <a:extLst>
              <a:ext uri="{FF2B5EF4-FFF2-40B4-BE49-F238E27FC236}">
                <a16:creationId xmlns:a16="http://schemas.microsoft.com/office/drawing/2014/main" id="{D2D02ABC-6F85-49D0-B3B9-2FB96559E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5154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extLst>
              <a:ext uri="{FF2B5EF4-FFF2-40B4-BE49-F238E27FC236}">
                <a16:creationId xmlns:a16="http://schemas.microsoft.com/office/drawing/2014/main" id="{5694F82D-A8ED-4B44-9F20-4545DFEB94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9866" y="3161030"/>
            <a:ext cx="5554133" cy="3696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56475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B6670ED-E8C4-4AA4-9C22-94675C998065}"/>
              </a:ext>
            </a:extLst>
          </p:cNvPr>
          <p:cNvPicPr>
            <a:picLocks noChangeAspect="1"/>
          </p:cNvPicPr>
          <p:nvPr/>
        </p:nvPicPr>
        <p:blipFill>
          <a:blip r:embed="rId2"/>
          <a:stretch>
            <a:fillRect/>
          </a:stretch>
        </p:blipFill>
        <p:spPr>
          <a:xfrm>
            <a:off x="147637" y="1020867"/>
            <a:ext cx="8848725" cy="4953000"/>
          </a:xfrm>
          <a:prstGeom prst="rect">
            <a:avLst/>
          </a:prstGeom>
        </p:spPr>
      </p:pic>
    </p:spTree>
    <p:extLst>
      <p:ext uri="{BB962C8B-B14F-4D97-AF65-F5344CB8AC3E}">
        <p14:creationId xmlns:p14="http://schemas.microsoft.com/office/powerpoint/2010/main" val="183244905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93F766A-F3FB-43EE-A19B-F3069E86EED1}"/>
              </a:ext>
            </a:extLst>
          </p:cNvPr>
          <p:cNvPicPr>
            <a:picLocks noChangeAspect="1"/>
          </p:cNvPicPr>
          <p:nvPr/>
        </p:nvPicPr>
        <p:blipFill>
          <a:blip r:embed="rId2"/>
          <a:stretch>
            <a:fillRect/>
          </a:stretch>
        </p:blipFill>
        <p:spPr>
          <a:xfrm>
            <a:off x="190500" y="1205936"/>
            <a:ext cx="8763000" cy="5010150"/>
          </a:xfrm>
          <a:prstGeom prst="rect">
            <a:avLst/>
          </a:prstGeom>
        </p:spPr>
      </p:pic>
    </p:spTree>
    <p:extLst>
      <p:ext uri="{BB962C8B-B14F-4D97-AF65-F5344CB8AC3E}">
        <p14:creationId xmlns:p14="http://schemas.microsoft.com/office/powerpoint/2010/main" val="284083073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2FCDC59-4BB9-4FE3-AAF4-1C69DC57CE13}"/>
              </a:ext>
            </a:extLst>
          </p:cNvPr>
          <p:cNvSpPr>
            <a:spLocks noGrp="1"/>
          </p:cNvSpPr>
          <p:nvPr>
            <p:ph type="sldNum" sz="quarter" idx="12"/>
          </p:nvPr>
        </p:nvSpPr>
        <p:spPr/>
        <p:txBody>
          <a:bodyPr/>
          <a:lstStyle/>
          <a:p>
            <a:fld id="{EDEB1CE3-1C5F-41CD-BB8F-3FC54467DBCF}" type="slidenum">
              <a:rPr kumimoji="1" lang="ja-JP" altLang="en-US" smtClean="0"/>
              <a:t>248</a:t>
            </a:fld>
            <a:endParaRPr kumimoji="1" lang="ja-JP" altLang="en-US"/>
          </a:p>
        </p:txBody>
      </p:sp>
      <p:sp>
        <p:nvSpPr>
          <p:cNvPr id="5" name="フローチャート: 順次アクセス記憶 4">
            <a:extLst>
              <a:ext uri="{FF2B5EF4-FFF2-40B4-BE49-F238E27FC236}">
                <a16:creationId xmlns:a16="http://schemas.microsoft.com/office/drawing/2014/main" id="{525FCB1D-0154-49E5-B0B7-0B16A3D4624E}"/>
              </a:ext>
            </a:extLst>
          </p:cNvPr>
          <p:cNvSpPr/>
          <p:nvPr/>
        </p:nvSpPr>
        <p:spPr>
          <a:xfrm>
            <a:off x="190148" y="266285"/>
            <a:ext cx="628650" cy="561149"/>
          </a:xfrm>
          <a:prstGeom prst="flowChartMagneticTape">
            <a:avLst/>
          </a:prstGeom>
          <a:solidFill>
            <a:schemeClr val="accent2">
              <a:lumMod val="7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7F1D9245-3304-439E-8A82-CC6C8A37A72C}"/>
              </a:ext>
            </a:extLst>
          </p:cNvPr>
          <p:cNvSpPr txBox="1"/>
          <p:nvPr/>
        </p:nvSpPr>
        <p:spPr>
          <a:xfrm>
            <a:off x="818798" y="1083153"/>
            <a:ext cx="7621787" cy="646331"/>
          </a:xfrm>
          <a:prstGeom prst="rect">
            <a:avLst/>
          </a:prstGeom>
          <a:noFill/>
        </p:spPr>
        <p:txBody>
          <a:bodyPr wrap="square">
            <a:spAutoFit/>
          </a:bodyPr>
          <a:lstStyle/>
          <a:p>
            <a:r>
              <a:rPr lang="en-US" altLang="ja-JP" dirty="0">
                <a:hlinkClick r:id="rId2"/>
              </a:rPr>
              <a:t>(6) </a:t>
            </a:r>
            <a:r>
              <a:rPr lang="ja-JP" altLang="en-US" dirty="0">
                <a:hlinkClick r:id="rId2"/>
              </a:rPr>
              <a:t>機内の空気は病院の手術室レベル。</a:t>
            </a:r>
            <a:r>
              <a:rPr lang="en-US" altLang="ja-JP" dirty="0">
                <a:hlinkClick r:id="rId2"/>
              </a:rPr>
              <a:t>ANA</a:t>
            </a:r>
            <a:r>
              <a:rPr lang="ja-JP" altLang="en-US" dirty="0">
                <a:hlinkClick r:id="rId2"/>
              </a:rPr>
              <a:t>、航空機の空気循環を支える「</a:t>
            </a:r>
            <a:r>
              <a:rPr lang="en-US" altLang="ja-JP" dirty="0">
                <a:hlinkClick r:id="rId2"/>
              </a:rPr>
              <a:t>HEPA</a:t>
            </a:r>
            <a:r>
              <a:rPr lang="ja-JP" altLang="en-US" dirty="0">
                <a:hlinkClick r:id="rId2"/>
              </a:rPr>
              <a:t>フィルター」を公開 </a:t>
            </a:r>
            <a:r>
              <a:rPr lang="en-US" altLang="ja-JP" dirty="0">
                <a:hlinkClick r:id="rId2"/>
              </a:rPr>
              <a:t>- YouTube</a:t>
            </a:r>
            <a:endParaRPr lang="ja-JP" altLang="en-US" dirty="0"/>
          </a:p>
        </p:txBody>
      </p:sp>
      <p:pic>
        <p:nvPicPr>
          <p:cNvPr id="4098" name="Picture 2">
            <a:extLst>
              <a:ext uri="{FF2B5EF4-FFF2-40B4-BE49-F238E27FC236}">
                <a16:creationId xmlns:a16="http://schemas.microsoft.com/office/drawing/2014/main" id="{CAC013A6-47F5-45E3-93C2-ACC0F921D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0" y="2036317"/>
            <a:ext cx="4013200" cy="401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96811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CBA1FF9-1371-4AA6-9012-EEA9E0075E03}"/>
              </a:ext>
            </a:extLst>
          </p:cNvPr>
          <p:cNvSpPr txBox="1"/>
          <p:nvPr/>
        </p:nvSpPr>
        <p:spPr>
          <a:xfrm>
            <a:off x="504092" y="826364"/>
            <a:ext cx="8380264" cy="5201903"/>
          </a:xfrm>
          <a:prstGeom prst="rect">
            <a:avLst/>
          </a:prstGeom>
          <a:noFill/>
        </p:spPr>
        <p:txBody>
          <a:bodyPr wrap="square" rtlCol="0">
            <a:spAutoFit/>
          </a:bodyPr>
          <a:lstStyle/>
          <a:p>
            <a:pPr>
              <a:lnSpc>
                <a:spcPct val="150000"/>
              </a:lnSpc>
            </a:pPr>
            <a:r>
              <a:rPr lang="ja-JP" altLang="en-US" sz="1600" dirty="0">
                <a:latin typeface="HGP創英角ｺﾞｼｯｸUB" panose="020B0900000000000000" pitchFamily="50" charset="-128"/>
                <a:ea typeface="HGP創英角ｺﾞｼｯｸUB" panose="020B0900000000000000" pitchFamily="50" charset="-128"/>
              </a:rPr>
              <a:t>この「</a:t>
            </a:r>
            <a:r>
              <a:rPr lang="en-US" altLang="ja-JP" sz="1600" dirty="0">
                <a:latin typeface="HGP創英角ｺﾞｼｯｸUB" panose="020B0900000000000000" pitchFamily="50" charset="-128"/>
                <a:ea typeface="HGP創英角ｺﾞｼｯｸUB" panose="020B0900000000000000" pitchFamily="50" charset="-128"/>
              </a:rPr>
              <a:t>3</a:t>
            </a:r>
            <a:r>
              <a:rPr lang="ja-JP" altLang="en-US" sz="1600" dirty="0">
                <a:latin typeface="HGP創英角ｺﾞｼｯｸUB" panose="020B0900000000000000" pitchFamily="50" charset="-128"/>
                <a:ea typeface="HGP創英角ｺﾞｼｯｸUB" panose="020B0900000000000000" pitchFamily="50" charset="-128"/>
              </a:rPr>
              <a:t>分で機内の空気がすべて入れ替わる」という空調システムはどれくらい優れているものなのでしょうか。奥貫さんは病院の空調を超えるものといい、その根拠を次のように話します。 「私たちが調べたところ、病院の建物には換気設備の基準が定められているようで、</a:t>
            </a:r>
            <a:r>
              <a:rPr lang="ja-JP" altLang="en-US" sz="1600" dirty="0">
                <a:highlight>
                  <a:srgbClr val="00FF00"/>
                </a:highlight>
                <a:latin typeface="HGP創英角ｺﾞｼｯｸUB" panose="020B0900000000000000" pitchFamily="50" charset="-128"/>
                <a:ea typeface="HGP創英角ｺﾞｼｯｸUB" panose="020B0900000000000000" pitchFamily="50" charset="-128"/>
              </a:rPr>
              <a:t>感染病棟でも</a:t>
            </a:r>
            <a:r>
              <a:rPr lang="en-US" altLang="ja-JP" sz="1600" dirty="0">
                <a:highlight>
                  <a:srgbClr val="00FF00"/>
                </a:highlight>
                <a:latin typeface="HGP創英角ｺﾞｼｯｸUB" panose="020B0900000000000000" pitchFamily="50" charset="-128"/>
                <a:ea typeface="HGP創英角ｺﾞｼｯｸUB" panose="020B0900000000000000" pitchFamily="50" charset="-128"/>
              </a:rPr>
              <a:t>『1</a:t>
            </a:r>
            <a:r>
              <a:rPr lang="ja-JP" altLang="en-US" sz="1600" dirty="0">
                <a:highlight>
                  <a:srgbClr val="00FF00"/>
                </a:highlight>
                <a:latin typeface="HGP創英角ｺﾞｼｯｸUB" panose="020B0900000000000000" pitchFamily="50" charset="-128"/>
                <a:ea typeface="HGP創英角ｺﾞｼｯｸUB" panose="020B0900000000000000" pitchFamily="50" charset="-128"/>
              </a:rPr>
              <a:t>時間に</a:t>
            </a:r>
            <a:r>
              <a:rPr lang="en-US" altLang="ja-JP" sz="1600" dirty="0">
                <a:highlight>
                  <a:srgbClr val="00FF00"/>
                </a:highlight>
                <a:latin typeface="HGP創英角ｺﾞｼｯｸUB" panose="020B0900000000000000" pitchFamily="50" charset="-128"/>
                <a:ea typeface="HGP創英角ｺﾞｼｯｸUB" panose="020B0900000000000000" pitchFamily="50" charset="-128"/>
              </a:rPr>
              <a:t>12</a:t>
            </a:r>
            <a:r>
              <a:rPr lang="ja-JP" altLang="en-US" sz="1600" dirty="0">
                <a:highlight>
                  <a:srgbClr val="00FF00"/>
                </a:highlight>
                <a:latin typeface="HGP創英角ｺﾞｼｯｸUB" panose="020B0900000000000000" pitchFamily="50" charset="-128"/>
                <a:ea typeface="HGP創英角ｺﾞｼｯｸUB" panose="020B0900000000000000" pitchFamily="50" charset="-128"/>
              </a:rPr>
              <a:t>回以上</a:t>
            </a:r>
            <a:r>
              <a:rPr lang="en-US" altLang="ja-JP" sz="1600" dirty="0">
                <a:highlight>
                  <a:srgbClr val="00FF00"/>
                </a:highlight>
                <a:latin typeface="HGP創英角ｺﾞｼｯｸUB" panose="020B0900000000000000" pitchFamily="50" charset="-128"/>
                <a:ea typeface="HGP創英角ｺﾞｼｯｸUB" panose="020B0900000000000000" pitchFamily="50" charset="-128"/>
              </a:rPr>
              <a:t>』</a:t>
            </a:r>
            <a:r>
              <a:rPr lang="ja-JP" altLang="en-US" sz="1600" dirty="0">
                <a:highlight>
                  <a:srgbClr val="00FF00"/>
                </a:highlight>
                <a:latin typeface="HGP創英角ｺﾞｼｯｸUB" panose="020B0900000000000000" pitchFamily="50" charset="-128"/>
                <a:ea typeface="HGP創英角ｺﾞｼｯｸUB" panose="020B0900000000000000" pitchFamily="50" charset="-128"/>
              </a:rPr>
              <a:t>の換気ができる設備を持つよう</a:t>
            </a:r>
            <a:r>
              <a:rPr lang="ja-JP" altLang="en-US" sz="1600" dirty="0">
                <a:latin typeface="HGP創英角ｺﾞｼｯｸUB" panose="020B0900000000000000" pitchFamily="50" charset="-128"/>
                <a:ea typeface="HGP創英角ｺﾞｼｯｸUB" panose="020B0900000000000000" pitchFamily="50" charset="-128"/>
              </a:rPr>
              <a:t>厚生労働省が定めてます。飛行機の場合は</a:t>
            </a:r>
            <a:r>
              <a:rPr lang="en-US" altLang="ja-JP" sz="1600" dirty="0">
                <a:latin typeface="HGP創英角ｺﾞｼｯｸUB" panose="020B0900000000000000" pitchFamily="50" charset="-128"/>
                <a:ea typeface="HGP創英角ｺﾞｼｯｸUB" panose="020B0900000000000000" pitchFamily="50" charset="-128"/>
              </a:rPr>
              <a:t>3</a:t>
            </a:r>
            <a:r>
              <a:rPr lang="ja-JP" altLang="en-US" sz="1600" dirty="0">
                <a:latin typeface="HGP創英角ｺﾞｼｯｸUB" panose="020B0900000000000000" pitchFamily="50" charset="-128"/>
                <a:ea typeface="HGP創英角ｺﾞｼｯｸUB" panose="020B0900000000000000" pitchFamily="50" charset="-128"/>
              </a:rPr>
              <a:t>分に</a:t>
            </a:r>
            <a:r>
              <a:rPr lang="en-US" altLang="ja-JP" sz="1600" dirty="0">
                <a:latin typeface="HGP創英角ｺﾞｼｯｸUB" panose="020B0900000000000000" pitchFamily="50" charset="-128"/>
                <a:ea typeface="HGP創英角ｺﾞｼｯｸUB" panose="020B0900000000000000" pitchFamily="50" charset="-128"/>
              </a:rPr>
              <a:t>1</a:t>
            </a:r>
            <a:r>
              <a:rPr lang="ja-JP" altLang="en-US" sz="1600" dirty="0">
                <a:latin typeface="HGP創英角ｺﾞｼｯｸUB" panose="020B0900000000000000" pitchFamily="50" charset="-128"/>
                <a:ea typeface="HGP創英角ｺﾞｼｯｸUB" panose="020B0900000000000000" pitchFamily="50" charset="-128"/>
              </a:rPr>
              <a:t>回、つまり</a:t>
            </a:r>
            <a:r>
              <a:rPr lang="en-US" altLang="ja-JP" sz="1600" dirty="0">
                <a:latin typeface="HGP創英角ｺﾞｼｯｸUB" panose="020B0900000000000000" pitchFamily="50" charset="-128"/>
                <a:ea typeface="HGP創英角ｺﾞｼｯｸUB" panose="020B0900000000000000" pitchFamily="50" charset="-128"/>
              </a:rPr>
              <a:t>1</a:t>
            </a:r>
            <a:r>
              <a:rPr lang="ja-JP" altLang="en-US" sz="1600" dirty="0">
                <a:latin typeface="HGP創英角ｺﾞｼｯｸUB" panose="020B0900000000000000" pitchFamily="50" charset="-128"/>
                <a:ea typeface="HGP創英角ｺﾞｼｯｸUB" panose="020B0900000000000000" pitchFamily="50" charset="-128"/>
              </a:rPr>
              <a:t>時間に</a:t>
            </a:r>
            <a:r>
              <a:rPr lang="en-US" altLang="ja-JP" sz="1600" dirty="0">
                <a:latin typeface="HGP創英角ｺﾞｼｯｸUB" panose="020B0900000000000000" pitchFamily="50" charset="-128"/>
                <a:ea typeface="HGP創英角ｺﾞｼｯｸUB" panose="020B0900000000000000" pitchFamily="50" charset="-128"/>
              </a:rPr>
              <a:t>20</a:t>
            </a:r>
            <a:r>
              <a:rPr lang="ja-JP" altLang="en-US" sz="1600" dirty="0">
                <a:latin typeface="HGP創英角ｺﾞｼｯｸUB" panose="020B0900000000000000" pitchFamily="50" charset="-128"/>
                <a:ea typeface="HGP創英角ｺﾞｼｯｸUB" panose="020B0900000000000000" pitchFamily="50" charset="-128"/>
              </a:rPr>
              <a:t>回の換気ができる計算となりますので、こういった意味でも非常に優れた換気システムを飛行機が持っていることをおわかりいただけるのでは、と考えています」（</a:t>
            </a:r>
            <a:r>
              <a:rPr lang="en-US" altLang="ja-JP" sz="1600" dirty="0">
                <a:latin typeface="HGP創英角ｺﾞｼｯｸUB" panose="020B0900000000000000" pitchFamily="50" charset="-128"/>
                <a:ea typeface="HGP創英角ｺﾞｼｯｸUB" panose="020B0900000000000000" pitchFamily="50" charset="-128"/>
              </a:rPr>
              <a:t>ANA</a:t>
            </a:r>
            <a:r>
              <a:rPr lang="ja-JP" altLang="en-US" sz="1600" dirty="0">
                <a:latin typeface="HGP創英角ｺﾞｼｯｸUB" panose="020B0900000000000000" pitchFamily="50" charset="-128"/>
                <a:ea typeface="HGP創英角ｺﾞｼｯｸUB" panose="020B0900000000000000" pitchFamily="50" charset="-128"/>
              </a:rPr>
              <a:t>整備センター 奥貫 孝さん） 　ちなみに、</a:t>
            </a:r>
            <a:r>
              <a:rPr lang="ja-JP" altLang="en-US" sz="1600" dirty="0">
                <a:highlight>
                  <a:srgbClr val="00FF00"/>
                </a:highlight>
                <a:latin typeface="HGP創英角ｺﾞｼｯｸUB" panose="020B0900000000000000" pitchFamily="50" charset="-128"/>
                <a:ea typeface="HGP創英角ｺﾞｼｯｸUB" panose="020B0900000000000000" pitchFamily="50" charset="-128"/>
              </a:rPr>
              <a:t>循環する空気をろ過するために使われる「</a:t>
            </a:r>
            <a:r>
              <a:rPr lang="en-US" altLang="ja-JP" sz="1600" dirty="0">
                <a:highlight>
                  <a:srgbClr val="00FF00"/>
                </a:highlight>
                <a:latin typeface="HGP創英角ｺﾞｼｯｸUB" panose="020B0900000000000000" pitchFamily="50" charset="-128"/>
                <a:ea typeface="HGP創英角ｺﾞｼｯｸUB" panose="020B0900000000000000" pitchFamily="50" charset="-128"/>
              </a:rPr>
              <a:t>HEPA</a:t>
            </a:r>
            <a:r>
              <a:rPr lang="ja-JP" altLang="en-US" sz="1600" dirty="0">
                <a:highlight>
                  <a:srgbClr val="00FF00"/>
                </a:highlight>
                <a:latin typeface="HGP創英角ｺﾞｼｯｸUB" panose="020B0900000000000000" pitchFamily="50" charset="-128"/>
                <a:ea typeface="HGP創英角ｺﾞｼｯｸUB" panose="020B0900000000000000" pitchFamily="50" charset="-128"/>
              </a:rPr>
              <a:t>フィルター」</a:t>
            </a:r>
            <a:r>
              <a:rPr lang="ja-JP" altLang="en-US" sz="1600" dirty="0">
                <a:latin typeface="HGP創英角ｺﾞｼｯｸUB" panose="020B0900000000000000" pitchFamily="50" charset="-128"/>
                <a:ea typeface="HGP創英角ｺﾞｼｯｸUB" panose="020B0900000000000000" pitchFamily="50" charset="-128"/>
              </a:rPr>
              <a:t>は、ボーイング</a:t>
            </a:r>
            <a:r>
              <a:rPr lang="en-US" altLang="ja-JP" sz="1600" dirty="0">
                <a:latin typeface="HGP創英角ｺﾞｼｯｸUB" panose="020B0900000000000000" pitchFamily="50" charset="-128"/>
                <a:ea typeface="HGP創英角ｺﾞｼｯｸUB" panose="020B0900000000000000" pitchFamily="50" charset="-128"/>
              </a:rPr>
              <a:t>777</a:t>
            </a:r>
            <a:r>
              <a:rPr lang="ja-JP" altLang="en-US" sz="1600" dirty="0">
                <a:latin typeface="HGP創英角ｺﾞｼｯｸUB" panose="020B0900000000000000" pitchFamily="50" charset="-128"/>
                <a:ea typeface="HGP創英角ｺﾞｼｯｸUB" panose="020B0900000000000000" pitchFamily="50" charset="-128"/>
              </a:rPr>
              <a:t>型機の場合、</a:t>
            </a:r>
            <a:r>
              <a:rPr lang="en-US" altLang="ja-JP" sz="1600" dirty="0">
                <a:latin typeface="HGP創英角ｺﾞｼｯｸUB" panose="020B0900000000000000" pitchFamily="50" charset="-128"/>
                <a:ea typeface="HGP創英角ｺﾞｼｯｸUB" panose="020B0900000000000000" pitchFamily="50" charset="-128"/>
              </a:rPr>
              <a:t>8</a:t>
            </a:r>
            <a:r>
              <a:rPr lang="ja-JP" altLang="en-US" sz="1600" dirty="0">
                <a:latin typeface="HGP創英角ｺﾞｼｯｸUB" panose="020B0900000000000000" pitchFamily="50" charset="-128"/>
                <a:ea typeface="HGP創英角ｺﾞｼｯｸUB" panose="020B0900000000000000" pitchFamily="50" charset="-128"/>
              </a:rPr>
              <a:t>枚搭載されているといいます。その交換頻度は、整備基準で平均して</a:t>
            </a:r>
            <a:r>
              <a:rPr lang="en-US" altLang="ja-JP" sz="1600" dirty="0">
                <a:latin typeface="HGP創英角ｺﾞｼｯｸUB" panose="020B0900000000000000" pitchFamily="50" charset="-128"/>
                <a:ea typeface="HGP創英角ｺﾞｼｯｸUB" panose="020B0900000000000000" pitchFamily="50" charset="-128"/>
              </a:rPr>
              <a:t>2</a:t>
            </a:r>
            <a:r>
              <a:rPr lang="ja-JP" altLang="en-US" sz="1600" dirty="0">
                <a:latin typeface="HGP創英角ｺﾞｼｯｸUB" panose="020B0900000000000000" pitchFamily="50" charset="-128"/>
                <a:ea typeface="HGP創英角ｺﾞｼｯｸUB" panose="020B0900000000000000" pitchFamily="50" charset="-128"/>
              </a:rPr>
              <a:t>年に</a:t>
            </a:r>
            <a:r>
              <a:rPr lang="en-US" altLang="ja-JP" sz="1600" dirty="0">
                <a:latin typeface="HGP創英角ｺﾞｼｯｸUB" panose="020B0900000000000000" pitchFamily="50" charset="-128"/>
                <a:ea typeface="HGP創英角ｺﾞｼｯｸUB" panose="020B0900000000000000" pitchFamily="50" charset="-128"/>
              </a:rPr>
              <a:t>1</a:t>
            </a:r>
            <a:r>
              <a:rPr lang="ja-JP" altLang="en-US" sz="1600" dirty="0">
                <a:latin typeface="HGP創英角ｺﾞｼｯｸUB" panose="020B0900000000000000" pitchFamily="50" charset="-128"/>
                <a:ea typeface="HGP創英角ｺﾞｼｯｸUB" panose="020B0900000000000000" pitchFamily="50" charset="-128"/>
              </a:rPr>
              <a:t>回とのことで、新型コロナウイルスの感染拡大後も変更されていません。 　これは航空会社側と航空機メーカー側の綿密な協議の結果、「</a:t>
            </a:r>
            <a:r>
              <a:rPr lang="en-US" altLang="ja-JP" sz="1600" dirty="0">
                <a:latin typeface="HGP創英角ｺﾞｼｯｸUB" panose="020B0900000000000000" pitchFamily="50" charset="-128"/>
                <a:ea typeface="HGP創英角ｺﾞｼｯｸUB" panose="020B0900000000000000" pitchFamily="50" charset="-128"/>
              </a:rPr>
              <a:t>HEPA</a:t>
            </a:r>
            <a:r>
              <a:rPr lang="ja-JP" altLang="en-US" sz="1600" dirty="0">
                <a:latin typeface="HGP創英角ｺﾞｼｯｸUB" panose="020B0900000000000000" pitchFamily="50" charset="-128"/>
                <a:ea typeface="HGP創英角ｺﾞｼｯｸUB" panose="020B0900000000000000" pitchFamily="50" charset="-128"/>
              </a:rPr>
              <a:t>フィルター」はずっと微粒子をキャッチし続けることができる性能を持っているほか、厚生労働省の「ウィルスが</a:t>
            </a:r>
            <a:r>
              <a:rPr lang="en-US" altLang="ja-JP" sz="1600" dirty="0">
                <a:latin typeface="HGP創英角ｺﾞｼｯｸUB" panose="020B0900000000000000" pitchFamily="50" charset="-128"/>
                <a:ea typeface="HGP創英角ｺﾞｼｯｸUB" panose="020B0900000000000000" pitchFamily="50" charset="-128"/>
              </a:rPr>
              <a:t>72</a:t>
            </a:r>
            <a:r>
              <a:rPr lang="ja-JP" altLang="en-US" sz="1600" dirty="0">
                <a:latin typeface="HGP創英角ｺﾞｼｯｸUB" panose="020B0900000000000000" pitchFamily="50" charset="-128"/>
                <a:ea typeface="HGP創英角ｺﾞｼｯｸUB" panose="020B0900000000000000" pitchFamily="50" charset="-128"/>
              </a:rPr>
              <a:t>時間で非活性化する」というデータに基づいているとしています。 　なお奥貫さんによると、ボーイング</a:t>
            </a:r>
            <a:r>
              <a:rPr lang="en-US" altLang="ja-JP" sz="1600" dirty="0">
                <a:latin typeface="HGP創英角ｺﾞｼｯｸUB" panose="020B0900000000000000" pitchFamily="50" charset="-128"/>
                <a:ea typeface="HGP創英角ｺﾞｼｯｸUB" panose="020B0900000000000000" pitchFamily="50" charset="-128"/>
              </a:rPr>
              <a:t>777</a:t>
            </a:r>
            <a:r>
              <a:rPr lang="ja-JP" altLang="en-US" sz="1600" dirty="0">
                <a:latin typeface="HGP創英角ｺﾞｼｯｸUB" panose="020B0900000000000000" pitchFamily="50" charset="-128"/>
                <a:ea typeface="HGP創英角ｺﾞｼｯｸUB" panose="020B0900000000000000" pitchFamily="50" charset="-128"/>
              </a:rPr>
              <a:t>型機の「</a:t>
            </a:r>
            <a:r>
              <a:rPr lang="en-US" altLang="ja-JP" sz="1600" dirty="0">
                <a:latin typeface="HGP創英角ｺﾞｼｯｸUB" panose="020B0900000000000000" pitchFamily="50" charset="-128"/>
                <a:ea typeface="HGP創英角ｺﾞｼｯｸUB" panose="020B0900000000000000" pitchFamily="50" charset="-128"/>
              </a:rPr>
              <a:t>HEPA</a:t>
            </a:r>
            <a:r>
              <a:rPr lang="ja-JP" altLang="en-US" sz="1600" dirty="0">
                <a:latin typeface="HGP創英角ｺﾞｼｯｸUB" panose="020B0900000000000000" pitchFamily="50" charset="-128"/>
                <a:ea typeface="HGP創英角ｺﾞｼｯｸUB" panose="020B0900000000000000" pitchFamily="50" charset="-128"/>
              </a:rPr>
              <a:t>フィルター」は、床下の貨物スペースに設置されていますが、普段は壁に隔てられ、そこで作業する貨物作業スタッフですら見ることができないものだそうです。</a:t>
            </a:r>
            <a:endParaRPr kumimoji="1" lang="ja-JP" altLang="en-US" sz="16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828792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A88A807-7853-44DF-AA1A-140F940A0AE9}"/>
              </a:ext>
            </a:extLst>
          </p:cNvPr>
          <p:cNvPicPr>
            <a:picLocks noChangeAspect="1"/>
          </p:cNvPicPr>
          <p:nvPr/>
        </p:nvPicPr>
        <p:blipFill>
          <a:blip r:embed="rId2"/>
          <a:stretch>
            <a:fillRect/>
          </a:stretch>
        </p:blipFill>
        <p:spPr>
          <a:xfrm>
            <a:off x="278558" y="834885"/>
            <a:ext cx="3562822" cy="4927945"/>
          </a:xfrm>
          <a:prstGeom prst="rect">
            <a:avLst/>
          </a:prstGeom>
        </p:spPr>
      </p:pic>
      <p:pic>
        <p:nvPicPr>
          <p:cNvPr id="3" name="図 2">
            <a:extLst>
              <a:ext uri="{FF2B5EF4-FFF2-40B4-BE49-F238E27FC236}">
                <a16:creationId xmlns:a16="http://schemas.microsoft.com/office/drawing/2014/main" id="{75CE8D9B-3A9E-43DE-9E59-64F4D44F0E24}"/>
              </a:ext>
            </a:extLst>
          </p:cNvPr>
          <p:cNvPicPr>
            <a:picLocks noChangeAspect="1"/>
          </p:cNvPicPr>
          <p:nvPr/>
        </p:nvPicPr>
        <p:blipFill>
          <a:blip r:embed="rId3"/>
          <a:stretch>
            <a:fillRect/>
          </a:stretch>
        </p:blipFill>
        <p:spPr>
          <a:xfrm>
            <a:off x="4068148" y="3179805"/>
            <a:ext cx="4779604" cy="3010665"/>
          </a:xfrm>
          <a:prstGeom prst="rect">
            <a:avLst/>
          </a:prstGeom>
        </p:spPr>
      </p:pic>
      <p:sp>
        <p:nvSpPr>
          <p:cNvPr id="4" name="テキスト ボックス 3">
            <a:extLst>
              <a:ext uri="{FF2B5EF4-FFF2-40B4-BE49-F238E27FC236}">
                <a16:creationId xmlns:a16="http://schemas.microsoft.com/office/drawing/2014/main" id="{CF125552-1D65-4F2E-8EDC-9B8028F543AF}"/>
              </a:ext>
            </a:extLst>
          </p:cNvPr>
          <p:cNvSpPr txBox="1"/>
          <p:nvPr/>
        </p:nvSpPr>
        <p:spPr>
          <a:xfrm>
            <a:off x="4374104" y="2168300"/>
            <a:ext cx="3767378" cy="646331"/>
          </a:xfrm>
          <a:prstGeom prst="rect">
            <a:avLst/>
          </a:prstGeom>
          <a:no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txBody>
          <a:bodyPr wrap="none" rtlCol="0">
            <a:spAutoFit/>
          </a:bodyPr>
          <a:lstStyle/>
          <a:p>
            <a:pPr algn="ctr"/>
            <a:r>
              <a:rPr kumimoji="1" lang="en-US" altLang="ja-JP" dirty="0"/>
              <a:t>0℃</a:t>
            </a:r>
            <a:r>
              <a:rPr kumimoji="1" lang="ja-JP" altLang="en-US" dirty="0"/>
              <a:t>～</a:t>
            </a:r>
            <a:r>
              <a:rPr kumimoji="1" lang="en-US" altLang="ja-JP" dirty="0"/>
              <a:t>100℃</a:t>
            </a:r>
            <a:r>
              <a:rPr kumimoji="1" lang="ja-JP" altLang="en-US" dirty="0"/>
              <a:t>で校正した温度計を</a:t>
            </a:r>
            <a:endParaRPr kumimoji="1" lang="en-US" altLang="ja-JP" dirty="0"/>
          </a:p>
          <a:p>
            <a:pPr algn="ctr"/>
            <a:r>
              <a:rPr kumimoji="1" lang="en-US" altLang="ja-JP" dirty="0"/>
              <a:t>170℃</a:t>
            </a:r>
            <a:r>
              <a:rPr kumimoji="1" lang="ja-JP" altLang="en-US" dirty="0"/>
              <a:t>測定には使用してはいけない</a:t>
            </a:r>
          </a:p>
        </p:txBody>
      </p:sp>
      <p:sp>
        <p:nvSpPr>
          <p:cNvPr id="6" name="矢印: 上下 5">
            <a:extLst>
              <a:ext uri="{FF2B5EF4-FFF2-40B4-BE49-F238E27FC236}">
                <a16:creationId xmlns:a16="http://schemas.microsoft.com/office/drawing/2014/main" id="{C7452F30-B2C9-4E48-AF54-025B44F10921}"/>
              </a:ext>
            </a:extLst>
          </p:cNvPr>
          <p:cNvSpPr/>
          <p:nvPr/>
        </p:nvSpPr>
        <p:spPr>
          <a:xfrm rot="17293786" flipH="1">
            <a:off x="4369962" y="2442614"/>
            <a:ext cx="158798" cy="3755686"/>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a:extLst>
              <a:ext uri="{FF2B5EF4-FFF2-40B4-BE49-F238E27FC236}">
                <a16:creationId xmlns:a16="http://schemas.microsoft.com/office/drawing/2014/main" id="{99168615-956D-46D4-AE63-A4C1452EED94}"/>
              </a:ext>
            </a:extLst>
          </p:cNvPr>
          <p:cNvSpPr txBox="1">
            <a:spLocks/>
          </p:cNvSpPr>
          <p:nvPr/>
        </p:nvSpPr>
        <p:spPr>
          <a:xfrm>
            <a:off x="1049818" y="64057"/>
            <a:ext cx="8290063" cy="10793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t>厚生労働省が作った</a:t>
            </a:r>
            <a:r>
              <a:rPr lang="ja-JP" altLang="en-US" sz="2800" dirty="0">
                <a:latin typeface="+mn-ea"/>
                <a:ea typeface="+mn-ea"/>
              </a:rPr>
              <a:t>手引書</a:t>
            </a:r>
            <a:r>
              <a:rPr lang="ja-JP" altLang="en-US" sz="2800" dirty="0"/>
              <a:t>の中では一番？</a:t>
            </a:r>
          </a:p>
        </p:txBody>
      </p:sp>
      <p:sp>
        <p:nvSpPr>
          <p:cNvPr id="8" name="スライド番号プレースホルダー 7">
            <a:extLst>
              <a:ext uri="{FF2B5EF4-FFF2-40B4-BE49-F238E27FC236}">
                <a16:creationId xmlns:a16="http://schemas.microsoft.com/office/drawing/2014/main" id="{419A6195-9D7C-4CCA-B442-5DE8AD9C0B88}"/>
              </a:ext>
            </a:extLst>
          </p:cNvPr>
          <p:cNvSpPr>
            <a:spLocks noGrp="1"/>
          </p:cNvSpPr>
          <p:nvPr>
            <p:ph type="sldNum" sz="quarter" idx="12"/>
          </p:nvPr>
        </p:nvSpPr>
        <p:spPr/>
        <p:txBody>
          <a:bodyPr/>
          <a:lstStyle/>
          <a:p>
            <a:fld id="{EDEB1CE3-1C5F-41CD-BB8F-3FC54467DBCF}" type="slidenum">
              <a:rPr kumimoji="1" lang="ja-JP" altLang="en-US" smtClean="0"/>
              <a:t>25</a:t>
            </a:fld>
            <a:endParaRPr kumimoji="1" lang="ja-JP" altLang="en-US"/>
          </a:p>
        </p:txBody>
      </p:sp>
    </p:spTree>
    <p:extLst>
      <p:ext uri="{BB962C8B-B14F-4D97-AF65-F5344CB8AC3E}">
        <p14:creationId xmlns:p14="http://schemas.microsoft.com/office/powerpoint/2010/main" val="3537532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A61FC2-5508-4014-ACA5-E3B359FF101E}"/>
              </a:ext>
            </a:extLst>
          </p:cNvPr>
          <p:cNvSpPr>
            <a:spLocks noGrp="1"/>
          </p:cNvSpPr>
          <p:nvPr>
            <p:ph type="title"/>
          </p:nvPr>
        </p:nvSpPr>
        <p:spPr/>
        <p:txBody>
          <a:bodyPr/>
          <a:lstStyle/>
          <a:p>
            <a:r>
              <a:rPr lang="ja-JP" altLang="en-US" dirty="0">
                <a:latin typeface="HGP創英角ｺﾞｼｯｸUB" panose="020B0900000000000000" pitchFamily="50" charset="-128"/>
                <a:ea typeface="HGP創英角ｺﾞｼｯｸUB" panose="020B0900000000000000" pitchFamily="50" charset="-128"/>
              </a:rPr>
              <a:t>飛沫核の排除には</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CEC0BE7D-2879-44AC-8967-6B48C160404B}"/>
              </a:ext>
            </a:extLst>
          </p:cNvPr>
          <p:cNvSpPr>
            <a:spLocks noGrp="1"/>
          </p:cNvSpPr>
          <p:nvPr>
            <p:ph idx="1"/>
          </p:nvPr>
        </p:nvSpPr>
        <p:spPr/>
        <p:txBody>
          <a:bodyPr>
            <a:normAutofit fontScale="92500"/>
          </a:bodyPr>
          <a:lstStyle/>
          <a:p>
            <a:r>
              <a:rPr kumimoji="1" lang="ja-JP" altLang="en-US" dirty="0">
                <a:latin typeface="HGP創英角ｺﾞｼｯｸUB" panose="020B0900000000000000" pitchFamily="50" charset="-128"/>
                <a:ea typeface="HGP創英角ｺﾞｼｯｸUB" panose="020B0900000000000000" pitchFamily="50" charset="-128"/>
              </a:rPr>
              <a:t>換気：感染症病棟でも一時間当たり</a:t>
            </a:r>
            <a:r>
              <a:rPr kumimoji="1" lang="en-US" altLang="ja-JP" dirty="0">
                <a:latin typeface="HGP創英角ｺﾞｼｯｸUB" panose="020B0900000000000000" pitchFamily="50" charset="-128"/>
                <a:ea typeface="HGP創英角ｺﾞｼｯｸUB" panose="020B0900000000000000" pitchFamily="50" charset="-128"/>
              </a:rPr>
              <a:t>12</a:t>
            </a:r>
            <a:r>
              <a:rPr kumimoji="1" lang="ja-JP" altLang="en-US" dirty="0">
                <a:latin typeface="HGP創英角ｺﾞｼｯｸUB" panose="020B0900000000000000" pitchFamily="50" charset="-128"/>
                <a:ea typeface="HGP創英角ｺﾞｼｯｸUB" panose="020B0900000000000000" pitchFamily="50" charset="-128"/>
              </a:rPr>
              <a:t>回</a:t>
            </a:r>
            <a:endParaRPr kumimoji="1" lang="en-US" altLang="ja-JP" dirty="0">
              <a:latin typeface="HGP創英角ｺﾞｼｯｸUB" panose="020B0900000000000000" pitchFamily="50" charset="-128"/>
              <a:ea typeface="HGP創英角ｺﾞｼｯｸUB" panose="020B0900000000000000" pitchFamily="50" charset="-128"/>
            </a:endParaRPr>
          </a:p>
          <a:p>
            <a:pPr marL="0" indent="0">
              <a:buNone/>
            </a:pPr>
            <a:r>
              <a:rPr kumimoji="1" lang="ja-JP" altLang="en-US" dirty="0">
                <a:latin typeface="HGP創英角ｺﾞｼｯｸUB" panose="020B0900000000000000" pitchFamily="50" charset="-128"/>
                <a:ea typeface="HGP創英角ｺﾞｼｯｸUB" panose="020B0900000000000000" pitchFamily="50" charset="-128"/>
              </a:rPr>
              <a:t>　　　　　窓をできるだけ大きく開ける、小さくとも二方　　　　</a:t>
            </a:r>
            <a:endParaRPr kumimoji="1" lang="en-US" altLang="ja-JP" dirty="0">
              <a:latin typeface="HGP創英角ｺﾞｼｯｸUB" panose="020B0900000000000000" pitchFamily="50" charset="-128"/>
              <a:ea typeface="HGP創英角ｺﾞｼｯｸUB" panose="020B0900000000000000" pitchFamily="50" charset="-128"/>
            </a:endParaRPr>
          </a:p>
          <a:p>
            <a:pPr marL="0" indent="0">
              <a:buNone/>
            </a:pPr>
            <a:r>
              <a:rPr lang="ja-JP" altLang="en-US" dirty="0">
                <a:latin typeface="HGP創英角ｺﾞｼｯｸUB" panose="020B0900000000000000" pitchFamily="50" charset="-128"/>
                <a:ea typeface="HGP創英角ｺﾞｼｯｸUB" panose="020B0900000000000000" pitchFamily="50" charset="-128"/>
              </a:rPr>
              <a:t>　　　　　</a:t>
            </a:r>
            <a:r>
              <a:rPr kumimoji="1" lang="ja-JP" altLang="en-US" dirty="0">
                <a:latin typeface="HGP創英角ｺﾞｼｯｸUB" panose="020B0900000000000000" pitchFamily="50" charset="-128"/>
                <a:ea typeface="HGP創英角ｺﾞｼｯｸUB" panose="020B0900000000000000" pitchFamily="50" charset="-128"/>
              </a:rPr>
              <a:t>向にあける。サーキュレーター・　</a:t>
            </a:r>
            <a:endParaRPr kumimoji="1" lang="en-US" altLang="ja-JP" dirty="0">
              <a:latin typeface="HGP創英角ｺﾞｼｯｸUB" panose="020B0900000000000000" pitchFamily="50" charset="-128"/>
              <a:ea typeface="HGP創英角ｺﾞｼｯｸUB" panose="020B0900000000000000" pitchFamily="50" charset="-128"/>
            </a:endParaRPr>
          </a:p>
          <a:p>
            <a:pPr marL="0" indent="0">
              <a:buNone/>
            </a:pPr>
            <a:r>
              <a:rPr lang="ja-JP" altLang="en-US" dirty="0">
                <a:latin typeface="HGP創英角ｺﾞｼｯｸUB" panose="020B0900000000000000" pitchFamily="50" charset="-128"/>
                <a:ea typeface="HGP創英角ｺﾞｼｯｸUB" panose="020B0900000000000000" pitchFamily="50" charset="-128"/>
              </a:rPr>
              <a:t>　　　　　</a:t>
            </a:r>
            <a:r>
              <a:rPr kumimoji="1" lang="ja-JP" altLang="en-US" dirty="0">
                <a:latin typeface="HGP創英角ｺﾞｼｯｸUB" panose="020B0900000000000000" pitchFamily="50" charset="-128"/>
                <a:ea typeface="HGP創英角ｺﾞｼｯｸUB" panose="020B0900000000000000" pitchFamily="50" charset="-128"/>
              </a:rPr>
              <a:t>ファンによる給気・排気。</a:t>
            </a:r>
            <a:endParaRPr lang="en-US" altLang="ja-JP" sz="2400"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濾過：</a:t>
            </a:r>
            <a:r>
              <a:rPr kumimoji="1" lang="en-US" altLang="ja-JP" dirty="0">
                <a:latin typeface="HGP創英角ｺﾞｼｯｸUB" panose="020B0900000000000000" pitchFamily="50" charset="-128"/>
                <a:ea typeface="HGP創英角ｺﾞｼｯｸUB" panose="020B0900000000000000" pitchFamily="50" charset="-128"/>
              </a:rPr>
              <a:t>HEPA</a:t>
            </a:r>
            <a:r>
              <a:rPr kumimoji="1" lang="ja-JP" altLang="en-US" dirty="0">
                <a:latin typeface="HGP創英角ｺﾞｼｯｸUB" panose="020B0900000000000000" pitchFamily="50" charset="-128"/>
                <a:ea typeface="HGP創英角ｺﾞｼｯｸUB" panose="020B0900000000000000" pitchFamily="50" charset="-128"/>
              </a:rPr>
              <a:t>なら完全ろ過と考えてよい。　　　　　　　　</a:t>
            </a:r>
            <a:endParaRPr kumimoji="1" lang="en-US" altLang="ja-JP" dirty="0">
              <a:latin typeface="HGP創英角ｺﾞｼｯｸUB" panose="020B0900000000000000" pitchFamily="50" charset="-128"/>
              <a:ea typeface="HGP創英角ｺﾞｼｯｸUB" panose="020B0900000000000000" pitchFamily="50" charset="-128"/>
            </a:endParaRPr>
          </a:p>
          <a:p>
            <a:pPr marL="0" indent="0">
              <a:buNone/>
            </a:pPr>
            <a:r>
              <a:rPr lang="ja-JP" altLang="en-US" dirty="0">
                <a:latin typeface="HGP創英角ｺﾞｼｯｸUB" panose="020B0900000000000000" pitchFamily="50" charset="-128"/>
                <a:ea typeface="HGP創英角ｺﾞｼｯｸUB" panose="020B0900000000000000" pitchFamily="50" charset="-128"/>
              </a:rPr>
              <a:t>　　　　　</a:t>
            </a:r>
            <a:r>
              <a:rPr kumimoji="1" lang="en-US" altLang="ja-JP" dirty="0">
                <a:latin typeface="HGP創英角ｺﾞｼｯｸUB" panose="020B0900000000000000" pitchFamily="50" charset="-128"/>
                <a:ea typeface="HGP創英角ｺﾞｼｯｸUB" panose="020B0900000000000000" pitchFamily="50" charset="-128"/>
              </a:rPr>
              <a:t>AT254</a:t>
            </a:r>
            <a:r>
              <a:rPr kumimoji="1" lang="ja-JP" altLang="en-US" dirty="0">
                <a:latin typeface="HGP創英角ｺﾞｼｯｸUB" panose="020B0900000000000000" pitchFamily="50" charset="-128"/>
                <a:ea typeface="HGP創英角ｺﾞｼｯｸUB" panose="020B0900000000000000" pitchFamily="50" charset="-128"/>
              </a:rPr>
              <a:t>フィルターなら約</a:t>
            </a:r>
            <a:r>
              <a:rPr kumimoji="1" lang="en-US" altLang="ja-JP" dirty="0">
                <a:latin typeface="HGP創英角ｺﾞｼｯｸUB" panose="020B0900000000000000" pitchFamily="50" charset="-128"/>
                <a:ea typeface="HGP創英角ｺﾞｼｯｸUB" panose="020B0900000000000000" pitchFamily="50" charset="-128"/>
              </a:rPr>
              <a:t>3</a:t>
            </a:r>
            <a:r>
              <a:rPr kumimoji="1" lang="ja-JP" altLang="en-US" dirty="0">
                <a:latin typeface="HGP創英角ｺﾞｼｯｸUB" panose="020B0900000000000000" pitchFamily="50" charset="-128"/>
                <a:ea typeface="HGP創英角ｺﾞｼｯｸUB" panose="020B0900000000000000" pitchFamily="50" charset="-128"/>
              </a:rPr>
              <a:t>割？</a:t>
            </a:r>
            <a:endParaRPr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凝集沈降：ジョキング</a:t>
            </a:r>
            <a:r>
              <a:rPr kumimoji="1" lang="en-US" altLang="ja-JP" dirty="0">
                <a:latin typeface="HGP創英角ｺﾞｼｯｸUB" panose="020B0900000000000000" pitchFamily="50" charset="-128"/>
                <a:ea typeface="HGP創英角ｺﾞｼｯｸUB" panose="020B0900000000000000" pitchFamily="50" charset="-128"/>
              </a:rPr>
              <a:t>35</a:t>
            </a:r>
            <a:r>
              <a:rPr kumimoji="1" lang="ja-JP" altLang="en-US" dirty="0">
                <a:latin typeface="HGP創英角ｺﾞｼｯｸUB" panose="020B0900000000000000" pitchFamily="50" charset="-128"/>
                <a:ea typeface="HGP創英角ｺﾞｼｯｸUB" panose="020B0900000000000000" pitchFamily="50" charset="-128"/>
              </a:rPr>
              <a:t>空中噴霧：</a:t>
            </a:r>
            <a:r>
              <a:rPr kumimoji="1" lang="en-US" altLang="ja-JP" dirty="0">
                <a:latin typeface="HGP創英角ｺﾞｼｯｸUB" panose="020B0900000000000000" pitchFamily="50" charset="-128"/>
                <a:ea typeface="HGP創英角ｺﾞｼｯｸUB" panose="020B0900000000000000" pitchFamily="50" charset="-128"/>
              </a:rPr>
              <a:t>5</a:t>
            </a:r>
            <a:r>
              <a:rPr kumimoji="1" lang="ja-JP" altLang="en-US" dirty="0">
                <a:latin typeface="HGP創英角ｺﾞｼｯｸUB" panose="020B0900000000000000" pitchFamily="50" charset="-128"/>
                <a:ea typeface="HGP創英角ｺﾞｼｯｸUB" panose="020B0900000000000000" pitchFamily="50" charset="-128"/>
              </a:rPr>
              <a:t>～</a:t>
            </a:r>
            <a:r>
              <a:rPr kumimoji="1" lang="en-US" altLang="ja-JP" dirty="0">
                <a:latin typeface="HGP創英角ｺﾞｼｯｸUB" panose="020B0900000000000000" pitchFamily="50" charset="-128"/>
                <a:ea typeface="HGP創英角ｺﾞｼｯｸUB" panose="020B0900000000000000" pitchFamily="50" charset="-128"/>
              </a:rPr>
              <a:t>15</a:t>
            </a:r>
            <a:r>
              <a:rPr lang="ja-JP" altLang="en-US" dirty="0">
                <a:latin typeface="HGP創英角ｺﾞｼｯｸUB" panose="020B0900000000000000" pitchFamily="50" charset="-128"/>
                <a:ea typeface="HGP創英角ｺﾞｼｯｸUB" panose="020B0900000000000000" pitchFamily="50" charset="-128"/>
              </a:rPr>
              <a:t>分連続使　</a:t>
            </a:r>
            <a:endParaRPr lang="en-US" altLang="ja-JP" dirty="0">
              <a:latin typeface="HGP創英角ｺﾞｼｯｸUB" panose="020B0900000000000000" pitchFamily="50" charset="-128"/>
              <a:ea typeface="HGP創英角ｺﾞｼｯｸUB" panose="020B0900000000000000" pitchFamily="50" charset="-128"/>
            </a:endParaRPr>
          </a:p>
          <a:p>
            <a:pPr marL="0" indent="0">
              <a:buNone/>
            </a:pPr>
            <a:r>
              <a:rPr lang="ja-JP" altLang="en-US" dirty="0">
                <a:latin typeface="HGP創英角ｺﾞｼｯｸUB" panose="020B0900000000000000" pitchFamily="50" charset="-128"/>
                <a:ea typeface="HGP創英角ｺﾞｼｯｸUB" panose="020B0900000000000000" pitchFamily="50" charset="-128"/>
              </a:rPr>
              <a:t>　　　　　用で空中浮遊するカビ胞子の</a:t>
            </a:r>
            <a:r>
              <a:rPr lang="en-US" altLang="ja-JP" dirty="0">
                <a:latin typeface="HGP創英角ｺﾞｼｯｸUB" panose="020B0900000000000000" pitchFamily="50" charset="-128"/>
                <a:ea typeface="HGP創英角ｺﾞｼｯｸUB" panose="020B0900000000000000" pitchFamily="50" charset="-128"/>
              </a:rPr>
              <a:t>90</a:t>
            </a:r>
            <a:r>
              <a:rPr lang="ja-JP" altLang="en-US" dirty="0">
                <a:latin typeface="HGP創英角ｺﾞｼｯｸUB" panose="020B0900000000000000" pitchFamily="50" charset="-128"/>
                <a:ea typeface="HGP創英角ｺﾞｼｯｸUB" panose="020B0900000000000000" pitchFamily="50" charset="-128"/>
              </a:rPr>
              <a:t>％以上除去。　</a:t>
            </a:r>
            <a:endParaRPr lang="en-US" altLang="ja-JP" dirty="0">
              <a:latin typeface="HGP創英角ｺﾞｼｯｸUB" panose="020B0900000000000000" pitchFamily="50" charset="-128"/>
              <a:ea typeface="HGP創英角ｺﾞｼｯｸUB" panose="020B0900000000000000" pitchFamily="50" charset="-128"/>
            </a:endParaRPr>
          </a:p>
          <a:p>
            <a:pPr marL="0" indent="0">
              <a:buNone/>
            </a:pPr>
            <a:r>
              <a:rPr lang="ja-JP" altLang="en-US" dirty="0">
                <a:latin typeface="HGP創英角ｺﾞｼｯｸUB" panose="020B0900000000000000" pitchFamily="50" charset="-128"/>
                <a:ea typeface="HGP創英角ｺﾞｼｯｸUB" panose="020B0900000000000000" pitchFamily="50" charset="-128"/>
              </a:rPr>
              <a:t>　　　　　低濃度食塩水で</a:t>
            </a:r>
            <a:r>
              <a:rPr lang="en-US" altLang="ja-JP" dirty="0">
                <a:latin typeface="HGP創英角ｺﾞｼｯｸUB" panose="020B0900000000000000" pitchFamily="50" charset="-128"/>
                <a:ea typeface="HGP創英角ｺﾞｼｯｸUB" panose="020B0900000000000000" pitchFamily="50" charset="-128"/>
              </a:rPr>
              <a:t>6</a:t>
            </a:r>
            <a:r>
              <a:rPr lang="ja-JP" altLang="en-US" dirty="0">
                <a:latin typeface="HGP創英角ｺﾞｼｯｸUB" panose="020B0900000000000000" pitchFamily="50" charset="-128"/>
                <a:ea typeface="HGP創英角ｺﾞｼｯｸUB" panose="020B0900000000000000" pitchFamily="50" charset="-128"/>
              </a:rPr>
              <a:t>割～</a:t>
            </a:r>
            <a:r>
              <a:rPr lang="en-US" altLang="ja-JP" dirty="0">
                <a:latin typeface="HGP創英角ｺﾞｼｯｸUB" panose="020B0900000000000000" pitchFamily="50" charset="-128"/>
                <a:ea typeface="HGP創英角ｺﾞｼｯｸUB" panose="020B0900000000000000" pitchFamily="50" charset="-128"/>
              </a:rPr>
              <a:t>7</a:t>
            </a:r>
            <a:r>
              <a:rPr lang="ja-JP" altLang="en-US" dirty="0">
                <a:latin typeface="HGP創英角ｺﾞｼｯｸUB" panose="020B0900000000000000" pitchFamily="50" charset="-128"/>
                <a:ea typeface="HGP創英角ｺﾞｼｯｸUB" panose="020B0900000000000000" pitchFamily="50" charset="-128"/>
              </a:rPr>
              <a:t>割</a:t>
            </a:r>
            <a:endParaRPr kumimoji="1" lang="en-US" altLang="ja-JP"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12886210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D7A1EAE-F1D3-4769-B4EE-C04346C46AA7}"/>
              </a:ext>
            </a:extLst>
          </p:cNvPr>
          <p:cNvPicPr>
            <a:picLocks noChangeAspect="1"/>
          </p:cNvPicPr>
          <p:nvPr/>
        </p:nvPicPr>
        <p:blipFill>
          <a:blip r:embed="rId2"/>
          <a:stretch>
            <a:fillRect/>
          </a:stretch>
        </p:blipFill>
        <p:spPr>
          <a:xfrm>
            <a:off x="-50800" y="110558"/>
            <a:ext cx="9144000" cy="1337717"/>
          </a:xfrm>
          <a:prstGeom prst="rect">
            <a:avLst/>
          </a:prstGeom>
        </p:spPr>
      </p:pic>
      <p:sp>
        <p:nvSpPr>
          <p:cNvPr id="4" name="テキスト ボックス 3">
            <a:extLst>
              <a:ext uri="{FF2B5EF4-FFF2-40B4-BE49-F238E27FC236}">
                <a16:creationId xmlns:a16="http://schemas.microsoft.com/office/drawing/2014/main" id="{FB7A1CE2-1050-4389-AB59-30B4E488835D}"/>
              </a:ext>
            </a:extLst>
          </p:cNvPr>
          <p:cNvSpPr txBox="1"/>
          <p:nvPr/>
        </p:nvSpPr>
        <p:spPr>
          <a:xfrm>
            <a:off x="1138703" y="1448275"/>
            <a:ext cx="6340197" cy="369332"/>
          </a:xfrm>
          <a:prstGeom prst="rect">
            <a:avLst/>
          </a:prstGeom>
          <a:noFill/>
        </p:spPr>
        <p:txBody>
          <a:bodyPr wrap="none" rtlCol="0">
            <a:spAutoFit/>
          </a:bodyPr>
          <a:lstStyle/>
          <a:p>
            <a:r>
              <a:rPr kumimoji="1" lang="ja-JP" altLang="en-US" dirty="0">
                <a:latin typeface="HGP創英角ｺﾞｼｯｸUB" panose="020B0900000000000000" pitchFamily="50" charset="-128"/>
                <a:ea typeface="HGP創英角ｺﾞｼｯｸUB" panose="020B0900000000000000" pitchFamily="50" charset="-128"/>
              </a:rPr>
              <a:t>通常６畳間は</a:t>
            </a:r>
            <a:r>
              <a:rPr kumimoji="1" lang="en-US" altLang="ja-JP" dirty="0">
                <a:latin typeface="HGP創英角ｺﾞｼｯｸUB" panose="020B0900000000000000" pitchFamily="50" charset="-128"/>
                <a:ea typeface="HGP創英角ｺﾞｼｯｸUB" panose="020B0900000000000000" pitchFamily="50" charset="-128"/>
              </a:rPr>
              <a:t>25</a:t>
            </a:r>
            <a:r>
              <a:rPr kumimoji="1" lang="ja-JP" altLang="en-US" dirty="0">
                <a:latin typeface="HGP創英角ｺﾞｼｯｸUB" panose="020B0900000000000000" pitchFamily="50" charset="-128"/>
                <a:ea typeface="HGP創英角ｺﾞｼｯｸUB" panose="020B0900000000000000" pitchFamily="50" charset="-128"/>
              </a:rPr>
              <a:t>ｍ</a:t>
            </a:r>
            <a:r>
              <a:rPr kumimoji="1" lang="en-US" altLang="ja-JP" baseline="30000" dirty="0">
                <a:latin typeface="HGP創英角ｺﾞｼｯｸUB" panose="020B0900000000000000" pitchFamily="50" charset="-128"/>
                <a:ea typeface="HGP創英角ｺﾞｼｯｸUB" panose="020B0900000000000000" pitchFamily="50" charset="-128"/>
              </a:rPr>
              <a:t>3 </a:t>
            </a:r>
            <a:r>
              <a:rPr kumimoji="1" lang="ja-JP" altLang="en-US" dirty="0">
                <a:latin typeface="HGP創英角ｺﾞｼｯｸUB" panose="020B0900000000000000" pitchFamily="50" charset="-128"/>
                <a:ea typeface="HGP創英角ｺﾞｼｯｸUB" panose="020B0900000000000000" pitchFamily="50" charset="-128"/>
              </a:rPr>
              <a:t>となると　もっと積極的な外気取入れが必要</a:t>
            </a:r>
          </a:p>
        </p:txBody>
      </p:sp>
      <p:pic>
        <p:nvPicPr>
          <p:cNvPr id="6" name="図 5">
            <a:extLst>
              <a:ext uri="{FF2B5EF4-FFF2-40B4-BE49-F238E27FC236}">
                <a16:creationId xmlns:a16="http://schemas.microsoft.com/office/drawing/2014/main" id="{356F0638-F5A6-4B70-8248-5945A1D4786C}"/>
              </a:ext>
            </a:extLst>
          </p:cNvPr>
          <p:cNvPicPr>
            <a:picLocks noChangeAspect="1"/>
          </p:cNvPicPr>
          <p:nvPr/>
        </p:nvPicPr>
        <p:blipFill>
          <a:blip r:embed="rId3"/>
          <a:stretch>
            <a:fillRect/>
          </a:stretch>
        </p:blipFill>
        <p:spPr>
          <a:xfrm>
            <a:off x="778933" y="1817607"/>
            <a:ext cx="7181850" cy="4533900"/>
          </a:xfrm>
          <a:prstGeom prst="rect">
            <a:avLst/>
          </a:prstGeom>
        </p:spPr>
      </p:pic>
      <p:sp>
        <p:nvSpPr>
          <p:cNvPr id="7" name="正方形/長方形 6">
            <a:extLst>
              <a:ext uri="{FF2B5EF4-FFF2-40B4-BE49-F238E27FC236}">
                <a16:creationId xmlns:a16="http://schemas.microsoft.com/office/drawing/2014/main" id="{2916D0C8-5CB7-4D6C-8E2E-8DB3F00A81F4}"/>
              </a:ext>
            </a:extLst>
          </p:cNvPr>
          <p:cNvSpPr/>
          <p:nvPr/>
        </p:nvSpPr>
        <p:spPr>
          <a:xfrm>
            <a:off x="627591" y="2970658"/>
            <a:ext cx="7484534" cy="3693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3AA8CC37-8BE7-448D-BDBC-7725CF6C8EE4}"/>
              </a:ext>
            </a:extLst>
          </p:cNvPr>
          <p:cNvSpPr txBox="1"/>
          <p:nvPr/>
        </p:nvSpPr>
        <p:spPr>
          <a:xfrm>
            <a:off x="876350" y="6347370"/>
            <a:ext cx="4692310" cy="369332"/>
          </a:xfrm>
          <a:prstGeom prst="rect">
            <a:avLst/>
          </a:prstGeom>
          <a:noFill/>
        </p:spPr>
        <p:txBody>
          <a:bodyPr wrap="none" rtlCol="0">
            <a:spAutoFit/>
          </a:bodyPr>
          <a:lstStyle/>
          <a:p>
            <a:r>
              <a:rPr kumimoji="1" lang="ja-JP" altLang="en-US" dirty="0">
                <a:latin typeface="HGP創英角ｺﾞｼｯｸUB" panose="020B0900000000000000" pitchFamily="50" charset="-128"/>
                <a:ea typeface="HGP創英角ｺﾞｼｯｸUB" panose="020B0900000000000000" pitchFamily="50" charset="-128"/>
              </a:rPr>
              <a:t>エアコンの送風量は　容積の１２倍を軽く超える</a:t>
            </a:r>
          </a:p>
        </p:txBody>
      </p:sp>
    </p:spTree>
    <p:extLst>
      <p:ext uri="{BB962C8B-B14F-4D97-AF65-F5344CB8AC3E}">
        <p14:creationId xmlns:p14="http://schemas.microsoft.com/office/powerpoint/2010/main" val="80821643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A7B6118-B553-469B-95AA-F1196EE56894}"/>
              </a:ext>
            </a:extLst>
          </p:cNvPr>
          <p:cNvPicPr>
            <a:picLocks noChangeAspect="1"/>
          </p:cNvPicPr>
          <p:nvPr/>
        </p:nvPicPr>
        <p:blipFill>
          <a:blip r:embed="rId2"/>
          <a:stretch>
            <a:fillRect/>
          </a:stretch>
        </p:blipFill>
        <p:spPr>
          <a:xfrm>
            <a:off x="519112" y="966787"/>
            <a:ext cx="8105775" cy="4924425"/>
          </a:xfrm>
          <a:prstGeom prst="rect">
            <a:avLst/>
          </a:prstGeom>
        </p:spPr>
      </p:pic>
    </p:spTree>
    <p:extLst>
      <p:ext uri="{BB962C8B-B14F-4D97-AF65-F5344CB8AC3E}">
        <p14:creationId xmlns:p14="http://schemas.microsoft.com/office/powerpoint/2010/main" val="193834788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1249E8-4E5A-4168-8E00-BFB74F361EC3}"/>
              </a:ext>
            </a:extLst>
          </p:cNvPr>
          <p:cNvPicPr>
            <a:picLocks noChangeAspect="1"/>
          </p:cNvPicPr>
          <p:nvPr/>
        </p:nvPicPr>
        <p:blipFill>
          <a:blip r:embed="rId2"/>
          <a:stretch>
            <a:fillRect/>
          </a:stretch>
        </p:blipFill>
        <p:spPr>
          <a:xfrm>
            <a:off x="1148973" y="372534"/>
            <a:ext cx="7067301" cy="6310488"/>
          </a:xfrm>
          <a:prstGeom prst="rect">
            <a:avLst/>
          </a:prstGeom>
        </p:spPr>
      </p:pic>
    </p:spTree>
    <p:extLst>
      <p:ext uri="{BB962C8B-B14F-4D97-AF65-F5344CB8AC3E}">
        <p14:creationId xmlns:p14="http://schemas.microsoft.com/office/powerpoint/2010/main" val="187266758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903108E-2A5F-48DB-BB16-443B38940077}"/>
              </a:ext>
            </a:extLst>
          </p:cNvPr>
          <p:cNvPicPr>
            <a:picLocks noChangeAspect="1"/>
          </p:cNvPicPr>
          <p:nvPr/>
        </p:nvPicPr>
        <p:blipFill>
          <a:blip r:embed="rId2"/>
          <a:stretch>
            <a:fillRect/>
          </a:stretch>
        </p:blipFill>
        <p:spPr>
          <a:xfrm>
            <a:off x="661987" y="476250"/>
            <a:ext cx="7820025" cy="5905500"/>
          </a:xfrm>
          <a:prstGeom prst="rect">
            <a:avLst/>
          </a:prstGeom>
        </p:spPr>
      </p:pic>
    </p:spTree>
    <p:extLst>
      <p:ext uri="{BB962C8B-B14F-4D97-AF65-F5344CB8AC3E}">
        <p14:creationId xmlns:p14="http://schemas.microsoft.com/office/powerpoint/2010/main" val="226821270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2B2CF87-AABD-4558-9602-949980C0FC56}"/>
              </a:ext>
            </a:extLst>
          </p:cNvPr>
          <p:cNvPicPr>
            <a:picLocks noChangeAspect="1"/>
          </p:cNvPicPr>
          <p:nvPr/>
        </p:nvPicPr>
        <p:blipFill>
          <a:blip r:embed="rId2"/>
          <a:stretch>
            <a:fillRect/>
          </a:stretch>
        </p:blipFill>
        <p:spPr>
          <a:xfrm>
            <a:off x="595312" y="619125"/>
            <a:ext cx="7953375" cy="5619750"/>
          </a:xfrm>
          <a:prstGeom prst="rect">
            <a:avLst/>
          </a:prstGeom>
        </p:spPr>
      </p:pic>
    </p:spTree>
    <p:extLst>
      <p:ext uri="{BB962C8B-B14F-4D97-AF65-F5344CB8AC3E}">
        <p14:creationId xmlns:p14="http://schemas.microsoft.com/office/powerpoint/2010/main" val="425052395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78E082F-7D0C-482B-81FA-D6E77A75F55D}"/>
              </a:ext>
            </a:extLst>
          </p:cNvPr>
          <p:cNvPicPr>
            <a:picLocks noChangeAspect="1"/>
          </p:cNvPicPr>
          <p:nvPr/>
        </p:nvPicPr>
        <p:blipFill>
          <a:blip r:embed="rId2"/>
          <a:stretch>
            <a:fillRect/>
          </a:stretch>
        </p:blipFill>
        <p:spPr>
          <a:xfrm>
            <a:off x="128587" y="1104900"/>
            <a:ext cx="8886825" cy="4648200"/>
          </a:xfrm>
          <a:prstGeom prst="rect">
            <a:avLst/>
          </a:prstGeom>
        </p:spPr>
      </p:pic>
    </p:spTree>
    <p:extLst>
      <p:ext uri="{BB962C8B-B14F-4D97-AF65-F5344CB8AC3E}">
        <p14:creationId xmlns:p14="http://schemas.microsoft.com/office/powerpoint/2010/main" val="309211870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40FF672-E058-4FBA-8A25-88B58BF715BC}"/>
              </a:ext>
            </a:extLst>
          </p:cNvPr>
          <p:cNvPicPr>
            <a:picLocks noChangeAspect="1"/>
          </p:cNvPicPr>
          <p:nvPr/>
        </p:nvPicPr>
        <p:blipFill>
          <a:blip r:embed="rId2"/>
          <a:stretch>
            <a:fillRect/>
          </a:stretch>
        </p:blipFill>
        <p:spPr>
          <a:xfrm>
            <a:off x="0" y="2221302"/>
            <a:ext cx="9144000" cy="2415396"/>
          </a:xfrm>
          <a:prstGeom prst="rect">
            <a:avLst/>
          </a:prstGeom>
        </p:spPr>
      </p:pic>
    </p:spTree>
    <p:extLst>
      <p:ext uri="{BB962C8B-B14F-4D97-AF65-F5344CB8AC3E}">
        <p14:creationId xmlns:p14="http://schemas.microsoft.com/office/powerpoint/2010/main" val="274113992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AF337C9-7B21-471B-AD2B-17DE4E08A39B}"/>
              </a:ext>
            </a:extLst>
          </p:cNvPr>
          <p:cNvPicPr>
            <a:picLocks noChangeAspect="1"/>
          </p:cNvPicPr>
          <p:nvPr/>
        </p:nvPicPr>
        <p:blipFill>
          <a:blip r:embed="rId2"/>
          <a:stretch>
            <a:fillRect/>
          </a:stretch>
        </p:blipFill>
        <p:spPr>
          <a:xfrm>
            <a:off x="587022" y="395750"/>
            <a:ext cx="7969955" cy="6066499"/>
          </a:xfrm>
          <a:prstGeom prst="rect">
            <a:avLst/>
          </a:prstGeom>
        </p:spPr>
      </p:pic>
    </p:spTree>
    <p:extLst>
      <p:ext uri="{BB962C8B-B14F-4D97-AF65-F5344CB8AC3E}">
        <p14:creationId xmlns:p14="http://schemas.microsoft.com/office/powerpoint/2010/main" val="395200138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AAF09B1-4772-4EC4-B7EF-96EE2628D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41" y="530578"/>
            <a:ext cx="8412313" cy="5678311"/>
          </a:xfrm>
          <a:prstGeom prst="rect">
            <a:avLst/>
          </a:prstGeom>
        </p:spPr>
      </p:pic>
    </p:spTree>
    <p:extLst>
      <p:ext uri="{BB962C8B-B14F-4D97-AF65-F5344CB8AC3E}">
        <p14:creationId xmlns:p14="http://schemas.microsoft.com/office/powerpoint/2010/main" val="2347823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E954B2-7D37-4E1F-83C1-F049418412AD}"/>
              </a:ext>
            </a:extLst>
          </p:cNvPr>
          <p:cNvSpPr txBox="1"/>
          <p:nvPr/>
        </p:nvSpPr>
        <p:spPr>
          <a:xfrm>
            <a:off x="2199861" y="85254"/>
            <a:ext cx="5519460" cy="584775"/>
          </a:xfrm>
          <a:prstGeom prst="rect">
            <a:avLst/>
          </a:prstGeom>
          <a:noFill/>
        </p:spPr>
        <p:txBody>
          <a:bodyPr wrap="none" rtlCol="0">
            <a:spAutoFit/>
          </a:bodyPr>
          <a:lstStyle/>
          <a:p>
            <a:r>
              <a:rPr kumimoji="1" lang="ja-JP" altLang="en-US" sz="3200" dirty="0"/>
              <a:t>付録２：衛生管理マニュアル</a:t>
            </a:r>
          </a:p>
        </p:txBody>
      </p:sp>
      <p:pic>
        <p:nvPicPr>
          <p:cNvPr id="3" name="図 2">
            <a:extLst>
              <a:ext uri="{FF2B5EF4-FFF2-40B4-BE49-F238E27FC236}">
                <a16:creationId xmlns:a16="http://schemas.microsoft.com/office/drawing/2014/main" id="{EA00CDFF-DB5A-45DE-A778-B41203D9C0FB}"/>
              </a:ext>
            </a:extLst>
          </p:cNvPr>
          <p:cNvPicPr>
            <a:picLocks noChangeAspect="1"/>
          </p:cNvPicPr>
          <p:nvPr/>
        </p:nvPicPr>
        <p:blipFill>
          <a:blip r:embed="rId2"/>
          <a:stretch>
            <a:fillRect/>
          </a:stretch>
        </p:blipFill>
        <p:spPr>
          <a:xfrm>
            <a:off x="1011925" y="670029"/>
            <a:ext cx="7496175" cy="1571625"/>
          </a:xfrm>
          <a:prstGeom prst="rect">
            <a:avLst/>
          </a:prstGeom>
        </p:spPr>
      </p:pic>
      <p:pic>
        <p:nvPicPr>
          <p:cNvPr id="4" name="図 3">
            <a:extLst>
              <a:ext uri="{FF2B5EF4-FFF2-40B4-BE49-F238E27FC236}">
                <a16:creationId xmlns:a16="http://schemas.microsoft.com/office/drawing/2014/main" id="{2C2BEF10-310C-4809-8247-FB8E72A477FA}"/>
              </a:ext>
            </a:extLst>
          </p:cNvPr>
          <p:cNvPicPr>
            <a:picLocks noChangeAspect="1"/>
          </p:cNvPicPr>
          <p:nvPr/>
        </p:nvPicPr>
        <p:blipFill>
          <a:blip r:embed="rId3"/>
          <a:stretch>
            <a:fillRect/>
          </a:stretch>
        </p:blipFill>
        <p:spPr>
          <a:xfrm>
            <a:off x="975310" y="2073025"/>
            <a:ext cx="7156765" cy="4439384"/>
          </a:xfrm>
          <a:prstGeom prst="rect">
            <a:avLst/>
          </a:prstGeom>
        </p:spPr>
      </p:pic>
      <p:sp>
        <p:nvSpPr>
          <p:cNvPr id="5" name="正方形/長方形 4">
            <a:extLst>
              <a:ext uri="{FF2B5EF4-FFF2-40B4-BE49-F238E27FC236}">
                <a16:creationId xmlns:a16="http://schemas.microsoft.com/office/drawing/2014/main" id="{77D56ABB-981D-4880-803B-A93450735824}"/>
              </a:ext>
            </a:extLst>
          </p:cNvPr>
          <p:cNvSpPr/>
          <p:nvPr/>
        </p:nvSpPr>
        <p:spPr>
          <a:xfrm>
            <a:off x="975311" y="3278936"/>
            <a:ext cx="2599044" cy="8424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DD1714BE-D3C3-4388-B327-BE7E77F55283}"/>
              </a:ext>
            </a:extLst>
          </p:cNvPr>
          <p:cNvSpPr/>
          <p:nvPr/>
        </p:nvSpPr>
        <p:spPr>
          <a:xfrm>
            <a:off x="1011925" y="5810044"/>
            <a:ext cx="2562429" cy="7023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a:extLst>
              <a:ext uri="{FF2B5EF4-FFF2-40B4-BE49-F238E27FC236}">
                <a16:creationId xmlns:a16="http://schemas.microsoft.com/office/drawing/2014/main" id="{736B0374-47F3-48F7-B670-E7C4971ED9E8}"/>
              </a:ext>
            </a:extLst>
          </p:cNvPr>
          <p:cNvSpPr>
            <a:spLocks noGrp="1"/>
          </p:cNvSpPr>
          <p:nvPr>
            <p:ph type="sldNum" sz="quarter" idx="12"/>
          </p:nvPr>
        </p:nvSpPr>
        <p:spPr/>
        <p:txBody>
          <a:bodyPr/>
          <a:lstStyle/>
          <a:p>
            <a:fld id="{EDEB1CE3-1C5F-41CD-BB8F-3FC54467DBCF}" type="slidenum">
              <a:rPr kumimoji="1" lang="ja-JP" altLang="en-US" smtClean="0"/>
              <a:t>26</a:t>
            </a:fld>
            <a:endParaRPr kumimoji="1" lang="ja-JP" altLang="en-US"/>
          </a:p>
        </p:txBody>
      </p:sp>
    </p:spTree>
    <p:extLst>
      <p:ext uri="{BB962C8B-B14F-4D97-AF65-F5344CB8AC3E}">
        <p14:creationId xmlns:p14="http://schemas.microsoft.com/office/powerpoint/2010/main" val="248050192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焼き肉 たれ源 焼肉屋 [月島駅] 店舗デザイン.COM">
            <a:extLst>
              <a:ext uri="{FF2B5EF4-FFF2-40B4-BE49-F238E27FC236}">
                <a16:creationId xmlns:a16="http://schemas.microsoft.com/office/drawing/2014/main" id="{B293CB84-33B1-4D10-B9D4-85E70F1C11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34" y="451555"/>
            <a:ext cx="8873066" cy="5915377"/>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04711CE2-F8D3-4C37-94CC-11B5626BDD22}"/>
              </a:ext>
            </a:extLst>
          </p:cNvPr>
          <p:cNvSpPr/>
          <p:nvPr/>
        </p:nvSpPr>
        <p:spPr>
          <a:xfrm>
            <a:off x="4188178" y="2381956"/>
            <a:ext cx="914400" cy="66604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21654541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9189473-9378-4A43-B15F-E996138B536D}"/>
              </a:ext>
            </a:extLst>
          </p:cNvPr>
          <p:cNvSpPr>
            <a:spLocks noGrp="1"/>
          </p:cNvSpPr>
          <p:nvPr>
            <p:ph type="sldNum" sz="quarter" idx="12"/>
          </p:nvPr>
        </p:nvSpPr>
        <p:spPr/>
        <p:txBody>
          <a:bodyPr/>
          <a:lstStyle/>
          <a:p>
            <a:fld id="{EDEB1CE3-1C5F-41CD-BB8F-3FC54467DBCF}" type="slidenum">
              <a:rPr kumimoji="1" lang="ja-JP" altLang="en-US" smtClean="0"/>
              <a:t>261</a:t>
            </a:fld>
            <a:endParaRPr kumimoji="1" lang="ja-JP" altLang="en-US"/>
          </a:p>
        </p:txBody>
      </p:sp>
      <p:pic>
        <p:nvPicPr>
          <p:cNvPr id="4" name="図 3">
            <a:extLst>
              <a:ext uri="{FF2B5EF4-FFF2-40B4-BE49-F238E27FC236}">
                <a16:creationId xmlns:a16="http://schemas.microsoft.com/office/drawing/2014/main" id="{0F931CB0-4E7C-4FB7-A694-1E815049FCAE}"/>
              </a:ext>
            </a:extLst>
          </p:cNvPr>
          <p:cNvPicPr>
            <a:picLocks noChangeAspect="1"/>
          </p:cNvPicPr>
          <p:nvPr/>
        </p:nvPicPr>
        <p:blipFill>
          <a:blip r:embed="rId2"/>
          <a:stretch>
            <a:fillRect/>
          </a:stretch>
        </p:blipFill>
        <p:spPr>
          <a:xfrm>
            <a:off x="425070" y="1095022"/>
            <a:ext cx="8203602" cy="4617156"/>
          </a:xfrm>
          <a:prstGeom prst="rect">
            <a:avLst/>
          </a:prstGeom>
        </p:spPr>
      </p:pic>
    </p:spTree>
    <p:extLst>
      <p:ext uri="{BB962C8B-B14F-4D97-AF65-F5344CB8AC3E}">
        <p14:creationId xmlns:p14="http://schemas.microsoft.com/office/powerpoint/2010/main" val="95293229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ステーキハウス ハマ 札幌店">
            <a:extLst>
              <a:ext uri="{FF2B5EF4-FFF2-40B4-BE49-F238E27FC236}">
                <a16:creationId xmlns:a16="http://schemas.microsoft.com/office/drawing/2014/main" id="{186AA6D2-1F1F-4ED0-985F-ECE4D447D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332" y="42332"/>
            <a:ext cx="6815667" cy="681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6289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ラーメン山岡家 宇都宮長岡店(宇都宮市その他/ラーメン) | ホットペッパーグルメ">
            <a:extLst>
              <a:ext uri="{FF2B5EF4-FFF2-40B4-BE49-F238E27FC236}">
                <a16:creationId xmlns:a16="http://schemas.microsoft.com/office/drawing/2014/main" id="{B829862F-AD6C-4BBC-8539-614AD889F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304801"/>
            <a:ext cx="8323675" cy="6242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3257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A61FC2-5508-4014-ACA5-E3B359FF101E}"/>
              </a:ext>
            </a:extLst>
          </p:cNvPr>
          <p:cNvSpPr>
            <a:spLocks noGrp="1"/>
          </p:cNvSpPr>
          <p:nvPr>
            <p:ph type="title"/>
          </p:nvPr>
        </p:nvSpPr>
        <p:spPr/>
        <p:txBody>
          <a:bodyPr/>
          <a:lstStyle/>
          <a:p>
            <a:r>
              <a:rPr lang="ja-JP" altLang="en-US" dirty="0">
                <a:latin typeface="HGP創英角ｺﾞｼｯｸUB" panose="020B0900000000000000" pitchFamily="50" charset="-128"/>
                <a:ea typeface="HGP創英角ｺﾞｼｯｸUB" panose="020B0900000000000000" pitchFamily="50" charset="-128"/>
              </a:rPr>
              <a:t>飛沫の排除は</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CEC0BE7D-2879-44AC-8967-6B48C160404B}"/>
              </a:ext>
            </a:extLst>
          </p:cNvPr>
          <p:cNvSpPr>
            <a:spLocks noGrp="1"/>
          </p:cNvSpPr>
          <p:nvPr>
            <p:ph idx="1"/>
          </p:nvPr>
        </p:nvSpPr>
        <p:spPr>
          <a:xfrm>
            <a:off x="628650" y="1520825"/>
            <a:ext cx="7886700" cy="4846108"/>
          </a:xfrm>
        </p:spPr>
        <p:txBody>
          <a:bodyPr>
            <a:normAutofit lnSpcReduction="10000"/>
          </a:bodyPr>
          <a:lstStyle/>
          <a:p>
            <a:r>
              <a:rPr kumimoji="1" lang="ja-JP" altLang="en-US" dirty="0">
                <a:latin typeface="HGP創英角ｺﾞｼｯｸUB" panose="020B0900000000000000" pitchFamily="50" charset="-128"/>
                <a:ea typeface="HGP創英角ｺﾞｼｯｸUB" panose="020B0900000000000000" pitchFamily="50" charset="-128"/>
              </a:rPr>
              <a:t>換気：通常の飲食店では　気圧差、</a:t>
            </a:r>
            <a:r>
              <a:rPr lang="ja-JP" altLang="en-US" dirty="0">
                <a:latin typeface="HGP創英角ｺﾞｼｯｸUB" panose="020B0900000000000000" pitchFamily="50" charset="-128"/>
                <a:ea typeface="HGP創英角ｺﾞｼｯｸUB" panose="020B0900000000000000" pitchFamily="50" charset="-128"/>
              </a:rPr>
              <a:t>層流による</a:t>
            </a:r>
            <a:r>
              <a:rPr kumimoji="1" lang="ja-JP" altLang="en-US" dirty="0">
                <a:latin typeface="HGP創英角ｺﾞｼｯｸUB" panose="020B0900000000000000" pitchFamily="50" charset="-128"/>
                <a:ea typeface="HGP創英角ｺﾞｼｯｸUB" panose="020B0900000000000000" pitchFamily="50" charset="-128"/>
              </a:rPr>
              <a:t>管理は相当に難しい。事業所を一つの箱と考え　トータルの換気率。または　（箱が大き過ぎる場合には）　　　汚染発生源の規模（在室者数）に見合った換気量で勝負しかない。自然換気は助けにはなるが数値化は難しい・・・しかし強力であることは容易に想像できる</a:t>
            </a:r>
            <a:endParaRPr kumimoji="1" lang="en-US" altLang="ja-JP" dirty="0">
              <a:latin typeface="HGP創英角ｺﾞｼｯｸUB" panose="020B0900000000000000" pitchFamily="50" charset="-128"/>
              <a:ea typeface="HGP創英角ｺﾞｼｯｸUB" panose="020B0900000000000000" pitchFamily="50" charset="-128"/>
            </a:endParaRPr>
          </a:p>
          <a:p>
            <a:r>
              <a:rPr lang="ja-JP" altLang="en-US" sz="2400" dirty="0">
                <a:latin typeface="HGP創英角ｺﾞｼｯｸUB" panose="020B0900000000000000" pitchFamily="50" charset="-128"/>
                <a:ea typeface="HGP創英角ｺﾞｼｯｸUB" panose="020B0900000000000000" pitchFamily="50" charset="-128"/>
              </a:rPr>
              <a:t>ついで　捕集（濾過）</a:t>
            </a:r>
            <a:r>
              <a:rPr lang="en-US" altLang="ja-JP" sz="2400" dirty="0">
                <a:latin typeface="HGP創英角ｺﾞｼｯｸUB" panose="020B0900000000000000" pitchFamily="50" charset="-128"/>
                <a:ea typeface="HGP創英角ｺﾞｼｯｸUB" panose="020B0900000000000000" pitchFamily="50" charset="-128"/>
              </a:rPr>
              <a:t>HEPA</a:t>
            </a:r>
            <a:r>
              <a:rPr lang="ja-JP" altLang="en-US" sz="2400" dirty="0">
                <a:latin typeface="HGP創英角ｺﾞｼｯｸUB" panose="020B0900000000000000" pitchFamily="50" charset="-128"/>
                <a:ea typeface="HGP創英角ｺﾞｼｯｸUB" panose="020B0900000000000000" pitchFamily="50" charset="-128"/>
              </a:rPr>
              <a:t>は通常のエアコンには組み込めない。空気清浄機　しかし　大容量の空気清浄機は　現在市販されていない。代案として　</a:t>
            </a:r>
            <a:r>
              <a:rPr lang="en-US" altLang="ja-JP" sz="2400" dirty="0">
                <a:latin typeface="HGP創英角ｺﾞｼｯｸUB" panose="020B0900000000000000" pitchFamily="50" charset="-128"/>
                <a:ea typeface="HGP創英角ｺﾞｼｯｸUB" panose="020B0900000000000000" pitchFamily="50" charset="-128"/>
              </a:rPr>
              <a:t>3</a:t>
            </a:r>
            <a:r>
              <a:rPr lang="ja-JP" altLang="en-US" sz="2400" dirty="0">
                <a:latin typeface="HGP創英角ｺﾞｼｯｸUB" panose="020B0900000000000000" pitchFamily="50" charset="-128"/>
                <a:ea typeface="HGP創英角ｺﾞｼｯｸUB" panose="020B0900000000000000" pitchFamily="50" charset="-128"/>
              </a:rPr>
              <a:t>割ろ過の</a:t>
            </a:r>
            <a:r>
              <a:rPr lang="en-US" altLang="ja-JP" sz="2400" dirty="0">
                <a:latin typeface="HGP創英角ｺﾞｼｯｸUB" panose="020B0900000000000000" pitchFamily="50" charset="-128"/>
                <a:ea typeface="HGP創英角ｺﾞｼｯｸUB" panose="020B0900000000000000" pitchFamily="50" charset="-128"/>
              </a:rPr>
              <a:t>AT254</a:t>
            </a:r>
            <a:r>
              <a:rPr lang="ja-JP" altLang="en-US" sz="2400" dirty="0">
                <a:latin typeface="HGP創英角ｺﾞｼｯｸUB" panose="020B0900000000000000" pitchFamily="50" charset="-128"/>
                <a:ea typeface="HGP創英角ｺﾞｼｯｸUB" panose="020B0900000000000000" pitchFamily="50" charset="-128"/>
              </a:rPr>
              <a:t> フィルター。</a:t>
            </a:r>
            <a:endParaRPr lang="en-US" altLang="ja-JP" sz="2400" dirty="0">
              <a:latin typeface="HGP創英角ｺﾞｼｯｸUB" panose="020B0900000000000000" pitchFamily="50" charset="-128"/>
              <a:ea typeface="HGP創英角ｺﾞｼｯｸUB" panose="020B0900000000000000" pitchFamily="50" charset="-128"/>
            </a:endParaRPr>
          </a:p>
          <a:p>
            <a:r>
              <a:rPr lang="ja-JP" altLang="en-US" sz="2400" dirty="0">
                <a:latin typeface="HGP創英角ｺﾞｼｯｸUB" panose="020B0900000000000000" pitchFamily="50" charset="-128"/>
                <a:ea typeface="HGP創英角ｺﾞｼｯｸUB" panose="020B0900000000000000" pitchFamily="50" charset="-128"/>
              </a:rPr>
              <a:t>捕集（濾過、定着）の効果を向上させる手段としての電解水空中噴霧または低濃度食塩水噴霧</a:t>
            </a:r>
            <a:endParaRPr lang="en-US" altLang="ja-JP" sz="24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173450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9E39461-FEDB-42E5-AFE6-2E376A48761A}"/>
              </a:ext>
            </a:extLst>
          </p:cNvPr>
          <p:cNvSpPr txBox="1"/>
          <p:nvPr/>
        </p:nvSpPr>
        <p:spPr>
          <a:xfrm>
            <a:off x="2332383" y="130656"/>
            <a:ext cx="4852610" cy="523220"/>
          </a:xfrm>
          <a:prstGeom prst="rect">
            <a:avLst/>
          </a:prstGeom>
          <a:noFill/>
        </p:spPr>
        <p:txBody>
          <a:bodyPr wrap="none" rtlCol="0">
            <a:spAutoFit/>
          </a:bodyPr>
          <a:lstStyle/>
          <a:p>
            <a:r>
              <a:rPr kumimoji="1" lang="ja-JP" altLang="en-US" sz="2800" dirty="0"/>
              <a:t>付録２：衛生管理マニュアル</a:t>
            </a:r>
          </a:p>
        </p:txBody>
      </p:sp>
      <p:pic>
        <p:nvPicPr>
          <p:cNvPr id="3" name="図 2">
            <a:extLst>
              <a:ext uri="{FF2B5EF4-FFF2-40B4-BE49-F238E27FC236}">
                <a16:creationId xmlns:a16="http://schemas.microsoft.com/office/drawing/2014/main" id="{DE1C37A2-82BE-487D-A6FA-E0340F2E083A}"/>
              </a:ext>
            </a:extLst>
          </p:cNvPr>
          <p:cNvPicPr>
            <a:picLocks noChangeAspect="1"/>
          </p:cNvPicPr>
          <p:nvPr/>
        </p:nvPicPr>
        <p:blipFill>
          <a:blip r:embed="rId2"/>
          <a:stretch>
            <a:fillRect/>
          </a:stretch>
        </p:blipFill>
        <p:spPr>
          <a:xfrm>
            <a:off x="855698" y="653876"/>
            <a:ext cx="7015159" cy="6018687"/>
          </a:xfrm>
          <a:prstGeom prst="rect">
            <a:avLst/>
          </a:prstGeom>
        </p:spPr>
      </p:pic>
      <p:sp>
        <p:nvSpPr>
          <p:cNvPr id="4" name="正方形/長方形 3">
            <a:extLst>
              <a:ext uri="{FF2B5EF4-FFF2-40B4-BE49-F238E27FC236}">
                <a16:creationId xmlns:a16="http://schemas.microsoft.com/office/drawing/2014/main" id="{8EFF1098-2CCC-4E27-BE90-5BD8AE11B2DC}"/>
              </a:ext>
            </a:extLst>
          </p:cNvPr>
          <p:cNvSpPr/>
          <p:nvPr/>
        </p:nvSpPr>
        <p:spPr>
          <a:xfrm>
            <a:off x="909641" y="653877"/>
            <a:ext cx="2085350" cy="6845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BBA76927-0DB9-4097-9CF1-11A22B9AABE6}"/>
              </a:ext>
            </a:extLst>
          </p:cNvPr>
          <p:cNvSpPr/>
          <p:nvPr/>
        </p:nvSpPr>
        <p:spPr>
          <a:xfrm>
            <a:off x="909641" y="2039590"/>
            <a:ext cx="2059719" cy="10490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9733A46-606C-4F99-B66B-85D188493FA8}"/>
              </a:ext>
            </a:extLst>
          </p:cNvPr>
          <p:cNvSpPr/>
          <p:nvPr/>
        </p:nvSpPr>
        <p:spPr>
          <a:xfrm>
            <a:off x="884010" y="3832292"/>
            <a:ext cx="2085350" cy="10490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89BAA412-53E6-4ED5-9421-AB982D6E70AA}"/>
              </a:ext>
            </a:extLst>
          </p:cNvPr>
          <p:cNvSpPr/>
          <p:nvPr/>
        </p:nvSpPr>
        <p:spPr>
          <a:xfrm>
            <a:off x="873814" y="4854577"/>
            <a:ext cx="2105742" cy="93427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03196F2E-2E29-4B95-B217-538981287290}"/>
              </a:ext>
            </a:extLst>
          </p:cNvPr>
          <p:cNvSpPr/>
          <p:nvPr/>
        </p:nvSpPr>
        <p:spPr>
          <a:xfrm>
            <a:off x="884069" y="5736984"/>
            <a:ext cx="2085291" cy="9102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B873B0D1-C60C-4CDA-9189-0BA4508389A5}"/>
              </a:ext>
            </a:extLst>
          </p:cNvPr>
          <p:cNvSpPr>
            <a:spLocks noGrp="1"/>
          </p:cNvSpPr>
          <p:nvPr>
            <p:ph type="sldNum" sz="quarter" idx="12"/>
          </p:nvPr>
        </p:nvSpPr>
        <p:spPr/>
        <p:txBody>
          <a:bodyPr/>
          <a:lstStyle/>
          <a:p>
            <a:fld id="{EDEB1CE3-1C5F-41CD-BB8F-3FC54467DBCF}" type="slidenum">
              <a:rPr kumimoji="1" lang="ja-JP" altLang="en-US" smtClean="0"/>
              <a:t>27</a:t>
            </a:fld>
            <a:endParaRPr kumimoji="1" lang="ja-JP" altLang="en-US"/>
          </a:p>
        </p:txBody>
      </p:sp>
    </p:spTree>
    <p:extLst>
      <p:ext uri="{BB962C8B-B14F-4D97-AF65-F5344CB8AC3E}">
        <p14:creationId xmlns:p14="http://schemas.microsoft.com/office/powerpoint/2010/main" val="811736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3BD87CF-6BE1-480A-AB03-418A5C7E2FD6}"/>
              </a:ext>
            </a:extLst>
          </p:cNvPr>
          <p:cNvPicPr>
            <a:picLocks noChangeAspect="1"/>
          </p:cNvPicPr>
          <p:nvPr/>
        </p:nvPicPr>
        <p:blipFill>
          <a:blip r:embed="rId2"/>
          <a:stretch>
            <a:fillRect/>
          </a:stretch>
        </p:blipFill>
        <p:spPr>
          <a:xfrm>
            <a:off x="768392" y="1231416"/>
            <a:ext cx="7448550" cy="1533525"/>
          </a:xfrm>
          <a:prstGeom prst="rect">
            <a:avLst/>
          </a:prstGeom>
        </p:spPr>
      </p:pic>
      <p:sp>
        <p:nvSpPr>
          <p:cNvPr id="3" name="テキスト ボックス 2">
            <a:extLst>
              <a:ext uri="{FF2B5EF4-FFF2-40B4-BE49-F238E27FC236}">
                <a16:creationId xmlns:a16="http://schemas.microsoft.com/office/drawing/2014/main" id="{FABE732D-7B0F-4C1A-9AD3-1039ED350D80}"/>
              </a:ext>
            </a:extLst>
          </p:cNvPr>
          <p:cNvSpPr txBox="1"/>
          <p:nvPr/>
        </p:nvSpPr>
        <p:spPr>
          <a:xfrm>
            <a:off x="2345636" y="354339"/>
            <a:ext cx="4852610" cy="523220"/>
          </a:xfrm>
          <a:prstGeom prst="rect">
            <a:avLst/>
          </a:prstGeom>
          <a:noFill/>
        </p:spPr>
        <p:txBody>
          <a:bodyPr wrap="none" rtlCol="0">
            <a:spAutoFit/>
          </a:bodyPr>
          <a:lstStyle/>
          <a:p>
            <a:r>
              <a:rPr kumimoji="1" lang="ja-JP" altLang="en-US" sz="2800" dirty="0"/>
              <a:t>付録２：衛生管理マニュアル</a:t>
            </a:r>
          </a:p>
        </p:txBody>
      </p:sp>
      <p:pic>
        <p:nvPicPr>
          <p:cNvPr id="4" name="図 3">
            <a:extLst>
              <a:ext uri="{FF2B5EF4-FFF2-40B4-BE49-F238E27FC236}">
                <a16:creationId xmlns:a16="http://schemas.microsoft.com/office/drawing/2014/main" id="{B778054B-7615-4CD1-BD0E-F12FC6DDFD64}"/>
              </a:ext>
            </a:extLst>
          </p:cNvPr>
          <p:cNvPicPr>
            <a:picLocks noChangeAspect="1"/>
          </p:cNvPicPr>
          <p:nvPr/>
        </p:nvPicPr>
        <p:blipFill>
          <a:blip r:embed="rId3"/>
          <a:stretch>
            <a:fillRect/>
          </a:stretch>
        </p:blipFill>
        <p:spPr>
          <a:xfrm>
            <a:off x="741708" y="2802835"/>
            <a:ext cx="7475234" cy="2823749"/>
          </a:xfrm>
          <a:prstGeom prst="rect">
            <a:avLst/>
          </a:prstGeom>
        </p:spPr>
      </p:pic>
      <p:cxnSp>
        <p:nvCxnSpPr>
          <p:cNvPr id="5" name="直線矢印コネクタ 4">
            <a:extLst>
              <a:ext uri="{FF2B5EF4-FFF2-40B4-BE49-F238E27FC236}">
                <a16:creationId xmlns:a16="http://schemas.microsoft.com/office/drawing/2014/main" id="{9BD54AD9-3A98-4CAE-9733-53495685C1DE}"/>
              </a:ext>
            </a:extLst>
          </p:cNvPr>
          <p:cNvCxnSpPr>
            <a:cxnSpLocks/>
          </p:cNvCxnSpPr>
          <p:nvPr/>
        </p:nvCxnSpPr>
        <p:spPr>
          <a:xfrm flipH="1">
            <a:off x="4572000" y="1046922"/>
            <a:ext cx="1895061" cy="22794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6">
            <a:extLst>
              <a:ext uri="{FF2B5EF4-FFF2-40B4-BE49-F238E27FC236}">
                <a16:creationId xmlns:a16="http://schemas.microsoft.com/office/drawing/2014/main" id="{2DE830FB-3E9C-4CAE-9E4B-14F0B22951B1}"/>
              </a:ext>
            </a:extLst>
          </p:cNvPr>
          <p:cNvSpPr>
            <a:spLocks noGrp="1"/>
          </p:cNvSpPr>
          <p:nvPr>
            <p:ph type="sldNum" sz="quarter" idx="12"/>
          </p:nvPr>
        </p:nvSpPr>
        <p:spPr/>
        <p:txBody>
          <a:bodyPr/>
          <a:lstStyle/>
          <a:p>
            <a:fld id="{EDEB1CE3-1C5F-41CD-BB8F-3FC54467DBCF}" type="slidenum">
              <a:rPr kumimoji="1" lang="ja-JP" altLang="en-US" smtClean="0"/>
              <a:t>28</a:t>
            </a:fld>
            <a:endParaRPr kumimoji="1" lang="ja-JP" altLang="en-US"/>
          </a:p>
        </p:txBody>
      </p:sp>
    </p:spTree>
    <p:extLst>
      <p:ext uri="{BB962C8B-B14F-4D97-AF65-F5344CB8AC3E}">
        <p14:creationId xmlns:p14="http://schemas.microsoft.com/office/powerpoint/2010/main" val="2413540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E5E54A2-73A1-49C5-AD86-B85478A4B2A6}"/>
              </a:ext>
            </a:extLst>
          </p:cNvPr>
          <p:cNvPicPr>
            <a:picLocks noChangeAspect="1"/>
          </p:cNvPicPr>
          <p:nvPr/>
        </p:nvPicPr>
        <p:blipFill>
          <a:blip r:embed="rId2"/>
          <a:stretch>
            <a:fillRect/>
          </a:stretch>
        </p:blipFill>
        <p:spPr>
          <a:xfrm>
            <a:off x="476078" y="1265738"/>
            <a:ext cx="8191844" cy="4326524"/>
          </a:xfrm>
          <a:prstGeom prst="rect">
            <a:avLst/>
          </a:prstGeom>
        </p:spPr>
      </p:pic>
      <p:sp>
        <p:nvSpPr>
          <p:cNvPr id="3" name="テキスト ボックス 2">
            <a:extLst>
              <a:ext uri="{FF2B5EF4-FFF2-40B4-BE49-F238E27FC236}">
                <a16:creationId xmlns:a16="http://schemas.microsoft.com/office/drawing/2014/main" id="{651B3391-6F68-4080-8CB2-FB8FDD52F39A}"/>
              </a:ext>
            </a:extLst>
          </p:cNvPr>
          <p:cNvSpPr txBox="1"/>
          <p:nvPr/>
        </p:nvSpPr>
        <p:spPr>
          <a:xfrm>
            <a:off x="2416207" y="351579"/>
            <a:ext cx="4852610" cy="523220"/>
          </a:xfrm>
          <a:prstGeom prst="rect">
            <a:avLst/>
          </a:prstGeom>
          <a:noFill/>
        </p:spPr>
        <p:txBody>
          <a:bodyPr wrap="none" rtlCol="0">
            <a:spAutoFit/>
          </a:bodyPr>
          <a:lstStyle/>
          <a:p>
            <a:r>
              <a:rPr kumimoji="1" lang="ja-JP" altLang="en-US" sz="2800" dirty="0"/>
              <a:t>付録２：衛生管理マニュアル</a:t>
            </a:r>
          </a:p>
        </p:txBody>
      </p:sp>
      <p:cxnSp>
        <p:nvCxnSpPr>
          <p:cNvPr id="4" name="直線矢印コネクタ 3">
            <a:extLst>
              <a:ext uri="{FF2B5EF4-FFF2-40B4-BE49-F238E27FC236}">
                <a16:creationId xmlns:a16="http://schemas.microsoft.com/office/drawing/2014/main" id="{E61A159B-7B33-46E2-B4CB-5FA419E2288F}"/>
              </a:ext>
            </a:extLst>
          </p:cNvPr>
          <p:cNvCxnSpPr>
            <a:cxnSpLocks/>
          </p:cNvCxnSpPr>
          <p:nvPr/>
        </p:nvCxnSpPr>
        <p:spPr>
          <a:xfrm flipH="1">
            <a:off x="6215270" y="483860"/>
            <a:ext cx="2107095" cy="15637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a:extLst>
              <a:ext uri="{FF2B5EF4-FFF2-40B4-BE49-F238E27FC236}">
                <a16:creationId xmlns:a16="http://schemas.microsoft.com/office/drawing/2014/main" id="{1A5D837E-C21D-484E-A963-50735330C0F8}"/>
              </a:ext>
            </a:extLst>
          </p:cNvPr>
          <p:cNvSpPr>
            <a:spLocks noGrp="1"/>
          </p:cNvSpPr>
          <p:nvPr>
            <p:ph type="sldNum" sz="quarter" idx="12"/>
          </p:nvPr>
        </p:nvSpPr>
        <p:spPr/>
        <p:txBody>
          <a:bodyPr/>
          <a:lstStyle/>
          <a:p>
            <a:fld id="{EDEB1CE3-1C5F-41CD-BB8F-3FC54467DBCF}" type="slidenum">
              <a:rPr kumimoji="1" lang="ja-JP" altLang="en-US" smtClean="0"/>
              <a:t>29</a:t>
            </a:fld>
            <a:endParaRPr kumimoji="1" lang="ja-JP" altLang="en-US"/>
          </a:p>
        </p:txBody>
      </p:sp>
    </p:spTree>
    <p:extLst>
      <p:ext uri="{BB962C8B-B14F-4D97-AF65-F5344CB8AC3E}">
        <p14:creationId xmlns:p14="http://schemas.microsoft.com/office/powerpoint/2010/main" val="2349077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517967" y="934997"/>
            <a:ext cx="6106389" cy="3862781"/>
          </a:xfrm>
          <a:prstGeom prst="rect">
            <a:avLst/>
          </a:prstGeom>
        </p:spPr>
      </p:pic>
      <p:sp>
        <p:nvSpPr>
          <p:cNvPr id="4" name="スライド番号プレースホルダー 3">
            <a:extLst>
              <a:ext uri="{FF2B5EF4-FFF2-40B4-BE49-F238E27FC236}">
                <a16:creationId xmlns:a16="http://schemas.microsoft.com/office/drawing/2014/main" id="{3F4A33AB-963E-465A-8EFB-41A49564664F}"/>
              </a:ext>
            </a:extLst>
          </p:cNvPr>
          <p:cNvSpPr>
            <a:spLocks noGrp="1"/>
          </p:cNvSpPr>
          <p:nvPr>
            <p:ph type="sldNum" sz="quarter" idx="12"/>
          </p:nvPr>
        </p:nvSpPr>
        <p:spPr/>
        <p:txBody>
          <a:bodyPr/>
          <a:lstStyle/>
          <a:p>
            <a:fld id="{EDEB1CE3-1C5F-41CD-BB8F-3FC54467DBCF}" type="slidenum">
              <a:rPr kumimoji="1" lang="ja-JP" altLang="en-US" smtClean="0"/>
              <a:t>3</a:t>
            </a:fld>
            <a:endParaRPr kumimoji="1" lang="ja-JP" altLang="en-US"/>
          </a:p>
        </p:txBody>
      </p:sp>
      <p:sp>
        <p:nvSpPr>
          <p:cNvPr id="5" name="正方形/長方形 4">
            <a:extLst>
              <a:ext uri="{FF2B5EF4-FFF2-40B4-BE49-F238E27FC236}">
                <a16:creationId xmlns:a16="http://schemas.microsoft.com/office/drawing/2014/main" id="{C5EFC371-35ED-4F60-BA58-86292E0B0652}"/>
              </a:ext>
            </a:extLst>
          </p:cNvPr>
          <p:cNvSpPr/>
          <p:nvPr/>
        </p:nvSpPr>
        <p:spPr>
          <a:xfrm>
            <a:off x="5883137" y="4565386"/>
            <a:ext cx="1635263" cy="464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9820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F858B5A-BE07-44EA-BD6E-C537FCDAE838}"/>
              </a:ext>
            </a:extLst>
          </p:cNvPr>
          <p:cNvPicPr>
            <a:picLocks noChangeAspect="1"/>
          </p:cNvPicPr>
          <p:nvPr/>
        </p:nvPicPr>
        <p:blipFill>
          <a:blip r:embed="rId2"/>
          <a:stretch>
            <a:fillRect/>
          </a:stretch>
        </p:blipFill>
        <p:spPr>
          <a:xfrm>
            <a:off x="583097" y="457200"/>
            <a:ext cx="8175114" cy="5803533"/>
          </a:xfrm>
          <a:prstGeom prst="rect">
            <a:avLst/>
          </a:prstGeom>
        </p:spPr>
      </p:pic>
      <p:sp>
        <p:nvSpPr>
          <p:cNvPr id="3" name="正方形/長方形 2">
            <a:extLst>
              <a:ext uri="{FF2B5EF4-FFF2-40B4-BE49-F238E27FC236}">
                <a16:creationId xmlns:a16="http://schemas.microsoft.com/office/drawing/2014/main" id="{46545E98-B9E2-4DDE-92D9-BF3A72E83DB4}"/>
              </a:ext>
            </a:extLst>
          </p:cNvPr>
          <p:cNvSpPr/>
          <p:nvPr/>
        </p:nvSpPr>
        <p:spPr>
          <a:xfrm>
            <a:off x="3617842" y="1193449"/>
            <a:ext cx="5233134" cy="49165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a:extLst>
              <a:ext uri="{FF2B5EF4-FFF2-40B4-BE49-F238E27FC236}">
                <a16:creationId xmlns:a16="http://schemas.microsoft.com/office/drawing/2014/main" id="{8DFB5635-31A4-4D73-B5DD-C530AA4A90F8}"/>
              </a:ext>
            </a:extLst>
          </p:cNvPr>
          <p:cNvCxnSpPr/>
          <p:nvPr/>
        </p:nvCxnSpPr>
        <p:spPr>
          <a:xfrm>
            <a:off x="3652685" y="1590225"/>
            <a:ext cx="5035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F3272CE3-7E4B-4943-BD6D-A379A44A653C}"/>
              </a:ext>
            </a:extLst>
          </p:cNvPr>
          <p:cNvCxnSpPr/>
          <p:nvPr/>
        </p:nvCxnSpPr>
        <p:spPr>
          <a:xfrm>
            <a:off x="3652686" y="4028415"/>
            <a:ext cx="5035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BAB7CE15-DBFA-496B-8EF2-8F6F513F012D}"/>
              </a:ext>
            </a:extLst>
          </p:cNvPr>
          <p:cNvSpPr txBox="1"/>
          <p:nvPr/>
        </p:nvSpPr>
        <p:spPr>
          <a:xfrm>
            <a:off x="2416207" y="74047"/>
            <a:ext cx="4852610" cy="523220"/>
          </a:xfrm>
          <a:prstGeom prst="rect">
            <a:avLst/>
          </a:prstGeom>
          <a:noFill/>
        </p:spPr>
        <p:txBody>
          <a:bodyPr wrap="none" rtlCol="0">
            <a:spAutoFit/>
          </a:bodyPr>
          <a:lstStyle/>
          <a:p>
            <a:r>
              <a:rPr kumimoji="1" lang="ja-JP" altLang="en-US" sz="2800" dirty="0"/>
              <a:t>付録２：衛生管理マニュアル</a:t>
            </a:r>
          </a:p>
        </p:txBody>
      </p:sp>
      <p:sp>
        <p:nvSpPr>
          <p:cNvPr id="11" name="スライド番号プレースホルダー 10">
            <a:extLst>
              <a:ext uri="{FF2B5EF4-FFF2-40B4-BE49-F238E27FC236}">
                <a16:creationId xmlns:a16="http://schemas.microsoft.com/office/drawing/2014/main" id="{6B1E75C8-E5EB-4D8F-9245-2E7DB2F70B5D}"/>
              </a:ext>
            </a:extLst>
          </p:cNvPr>
          <p:cNvSpPr>
            <a:spLocks noGrp="1"/>
          </p:cNvSpPr>
          <p:nvPr>
            <p:ph type="sldNum" sz="quarter" idx="12"/>
          </p:nvPr>
        </p:nvSpPr>
        <p:spPr/>
        <p:txBody>
          <a:bodyPr/>
          <a:lstStyle/>
          <a:p>
            <a:fld id="{EDEB1CE3-1C5F-41CD-BB8F-3FC54467DBCF}" type="slidenum">
              <a:rPr kumimoji="1" lang="ja-JP" altLang="en-US" smtClean="0"/>
              <a:t>30</a:t>
            </a:fld>
            <a:endParaRPr kumimoji="1" lang="ja-JP" altLang="en-US"/>
          </a:p>
        </p:txBody>
      </p:sp>
      <p:cxnSp>
        <p:nvCxnSpPr>
          <p:cNvPr id="12" name="直線コネクタ 11">
            <a:extLst>
              <a:ext uri="{FF2B5EF4-FFF2-40B4-BE49-F238E27FC236}">
                <a16:creationId xmlns:a16="http://schemas.microsoft.com/office/drawing/2014/main" id="{56D10B0B-95C1-45BF-B48D-88FA033571EB}"/>
              </a:ext>
            </a:extLst>
          </p:cNvPr>
          <p:cNvCxnSpPr/>
          <p:nvPr/>
        </p:nvCxnSpPr>
        <p:spPr>
          <a:xfrm>
            <a:off x="3869631" y="1877588"/>
            <a:ext cx="5035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1DAED696-6FE4-45EB-93BF-D4B66161C019}"/>
              </a:ext>
            </a:extLst>
          </p:cNvPr>
          <p:cNvCxnSpPr/>
          <p:nvPr/>
        </p:nvCxnSpPr>
        <p:spPr>
          <a:xfrm>
            <a:off x="3869632" y="6110006"/>
            <a:ext cx="5035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621953C3-D013-46B2-8381-A41922648370}"/>
              </a:ext>
            </a:extLst>
          </p:cNvPr>
          <p:cNvCxnSpPr>
            <a:cxnSpLocks/>
          </p:cNvCxnSpPr>
          <p:nvPr/>
        </p:nvCxnSpPr>
        <p:spPr>
          <a:xfrm>
            <a:off x="4921288" y="5797746"/>
            <a:ext cx="23475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6147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6FE13E-84EB-4708-9B60-672A022C7DC9}"/>
              </a:ext>
            </a:extLst>
          </p:cNvPr>
          <p:cNvSpPr>
            <a:spLocks noGrp="1"/>
          </p:cNvSpPr>
          <p:nvPr>
            <p:ph type="title"/>
          </p:nvPr>
        </p:nvSpPr>
        <p:spPr>
          <a:xfrm>
            <a:off x="420342" y="121834"/>
            <a:ext cx="8303315" cy="1211883"/>
          </a:xfrm>
        </p:spPr>
        <p:txBody>
          <a:bodyPr>
            <a:normAutofit/>
          </a:bodyPr>
          <a:lstStyle/>
          <a:p>
            <a:pPr algn="ctr"/>
            <a:r>
              <a:rPr kumimoji="1" lang="ja-JP" altLang="en-US" sz="2800" dirty="0">
                <a:solidFill>
                  <a:schemeClr val="accent3">
                    <a:lumMod val="50000"/>
                  </a:schemeClr>
                </a:solidFill>
              </a:rPr>
              <a:t>よく見ればこの付録</a:t>
            </a:r>
            <a:r>
              <a:rPr kumimoji="1" lang="en-US" altLang="ja-JP" sz="2800" dirty="0">
                <a:solidFill>
                  <a:schemeClr val="accent3">
                    <a:lumMod val="50000"/>
                  </a:schemeClr>
                </a:solidFill>
              </a:rPr>
              <a:t>2</a:t>
            </a:r>
            <a:r>
              <a:rPr kumimoji="1" lang="ja-JP" altLang="en-US" sz="2800" dirty="0">
                <a:solidFill>
                  <a:schemeClr val="accent3">
                    <a:lumMod val="50000"/>
                  </a:schemeClr>
                </a:solidFill>
              </a:rPr>
              <a:t>は　英国</a:t>
            </a:r>
            <a:r>
              <a:rPr kumimoji="1" lang="en-US" altLang="ja-JP" sz="2800" dirty="0">
                <a:solidFill>
                  <a:schemeClr val="accent3">
                    <a:lumMod val="50000"/>
                  </a:schemeClr>
                </a:solidFill>
              </a:rPr>
              <a:t>SFBB</a:t>
            </a:r>
            <a:r>
              <a:rPr kumimoji="1" lang="ja-JP" altLang="en-US" sz="2800" dirty="0">
                <a:solidFill>
                  <a:schemeClr val="accent3">
                    <a:lumMod val="50000"/>
                  </a:schemeClr>
                </a:solidFill>
              </a:rPr>
              <a:t>の旧版がまだ健在だったころ　それを</a:t>
            </a:r>
            <a:r>
              <a:rPr lang="ja-JP" altLang="en-US" sz="2800" dirty="0">
                <a:solidFill>
                  <a:schemeClr val="accent3">
                    <a:lumMod val="50000"/>
                  </a:schemeClr>
                </a:solidFill>
              </a:rPr>
              <a:t>・・</a:t>
            </a:r>
            <a:r>
              <a:rPr kumimoji="1" lang="ja-JP" altLang="en-US" sz="2800" dirty="0">
                <a:solidFill>
                  <a:schemeClr val="accent3">
                    <a:lumMod val="50000"/>
                  </a:schemeClr>
                </a:solidFill>
              </a:rPr>
              <a:t>に和訳したことが明白</a:t>
            </a:r>
          </a:p>
        </p:txBody>
      </p:sp>
      <p:pic>
        <p:nvPicPr>
          <p:cNvPr id="3" name="図 2">
            <a:extLst>
              <a:ext uri="{FF2B5EF4-FFF2-40B4-BE49-F238E27FC236}">
                <a16:creationId xmlns:a16="http://schemas.microsoft.com/office/drawing/2014/main" id="{77D8BA39-4865-4E6D-93CD-6E6CF4C772B0}"/>
              </a:ext>
            </a:extLst>
          </p:cNvPr>
          <p:cNvPicPr>
            <a:picLocks noChangeAspect="1"/>
          </p:cNvPicPr>
          <p:nvPr/>
        </p:nvPicPr>
        <p:blipFill>
          <a:blip r:embed="rId2"/>
          <a:stretch>
            <a:fillRect/>
          </a:stretch>
        </p:blipFill>
        <p:spPr>
          <a:xfrm>
            <a:off x="2266120" y="1256267"/>
            <a:ext cx="4223507" cy="5100084"/>
          </a:xfrm>
          <a:prstGeom prst="rect">
            <a:avLst/>
          </a:prstGeom>
        </p:spPr>
      </p:pic>
      <p:sp>
        <p:nvSpPr>
          <p:cNvPr id="5" name="スライド番号プレースホルダー 4">
            <a:extLst>
              <a:ext uri="{FF2B5EF4-FFF2-40B4-BE49-F238E27FC236}">
                <a16:creationId xmlns:a16="http://schemas.microsoft.com/office/drawing/2014/main" id="{0C538609-1B6C-4101-B72B-4504192F4FBD}"/>
              </a:ext>
            </a:extLst>
          </p:cNvPr>
          <p:cNvSpPr>
            <a:spLocks noGrp="1"/>
          </p:cNvSpPr>
          <p:nvPr>
            <p:ph type="sldNum" sz="quarter" idx="12"/>
          </p:nvPr>
        </p:nvSpPr>
        <p:spPr/>
        <p:txBody>
          <a:bodyPr/>
          <a:lstStyle/>
          <a:p>
            <a:fld id="{EDEB1CE3-1C5F-41CD-BB8F-3FC54467DBCF}" type="slidenum">
              <a:rPr kumimoji="1" lang="ja-JP" altLang="en-US" smtClean="0"/>
              <a:t>31</a:t>
            </a:fld>
            <a:endParaRPr kumimoji="1" lang="ja-JP" altLang="en-US"/>
          </a:p>
        </p:txBody>
      </p:sp>
    </p:spTree>
    <p:extLst>
      <p:ext uri="{BB962C8B-B14F-4D97-AF65-F5344CB8AC3E}">
        <p14:creationId xmlns:p14="http://schemas.microsoft.com/office/powerpoint/2010/main" val="1511418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3C67AA-EFED-4936-B274-8F9B36F1F5A2}"/>
              </a:ext>
            </a:extLst>
          </p:cNvPr>
          <p:cNvSpPr>
            <a:spLocks noGrp="1"/>
          </p:cNvSpPr>
          <p:nvPr>
            <p:ph type="title"/>
          </p:nvPr>
        </p:nvSpPr>
        <p:spPr>
          <a:xfrm>
            <a:off x="902805" y="2629866"/>
            <a:ext cx="7129670" cy="2226366"/>
          </a:xfrm>
        </p:spPr>
        <p:txBody>
          <a:bodyPr>
            <a:noAutofit/>
          </a:bodyPr>
          <a:lstStyle/>
          <a:p>
            <a:r>
              <a:rPr kumimoji="1" lang="ja-JP" altLang="en-US" sz="2800" dirty="0">
                <a:latin typeface="+mn-ea"/>
                <a:ea typeface="+mn-ea"/>
              </a:rPr>
              <a:t>危害要因分析ができていない</a:t>
            </a:r>
            <a:br>
              <a:rPr kumimoji="1" lang="en-US" altLang="ja-JP" sz="2800" dirty="0">
                <a:latin typeface="+mn-ea"/>
                <a:ea typeface="+mn-ea"/>
              </a:rPr>
            </a:br>
            <a:r>
              <a:rPr kumimoji="1" lang="ja-JP" altLang="en-US" sz="2800" dirty="0">
                <a:latin typeface="+mn-ea"/>
                <a:ea typeface="+mn-ea"/>
              </a:rPr>
              <a:t>現実</a:t>
            </a:r>
            <a:r>
              <a:rPr lang="ja-JP" altLang="en-US" sz="2800" dirty="0">
                <a:latin typeface="+mn-ea"/>
                <a:ea typeface="+mn-ea"/>
              </a:rPr>
              <a:t>的ではない機器導入が</a:t>
            </a:r>
            <a:r>
              <a:rPr kumimoji="1" lang="ja-JP" altLang="en-US" sz="2800" dirty="0">
                <a:latin typeface="+mn-ea"/>
                <a:ea typeface="+mn-ea"/>
              </a:rPr>
              <a:t>前提</a:t>
            </a:r>
            <a:br>
              <a:rPr kumimoji="1" lang="en-US" altLang="ja-JP" sz="2800" dirty="0">
                <a:latin typeface="+mn-ea"/>
                <a:ea typeface="+mn-ea"/>
              </a:rPr>
            </a:br>
            <a:r>
              <a:rPr kumimoji="1" lang="ja-JP" altLang="en-US" sz="2800" dirty="0">
                <a:latin typeface="+mn-ea"/>
                <a:ea typeface="+mn-ea"/>
              </a:rPr>
              <a:t>小規模調理施設向けに編み出された</a:t>
            </a:r>
            <a:r>
              <a:rPr kumimoji="1" lang="en-US" altLang="ja-JP" sz="2800" dirty="0">
                <a:latin typeface="+mn-ea"/>
                <a:ea typeface="+mn-ea"/>
              </a:rPr>
              <a:t>SFBB</a:t>
            </a:r>
            <a:r>
              <a:rPr kumimoji="1" lang="ja-JP" altLang="en-US" sz="2800" dirty="0">
                <a:latin typeface="+mn-ea"/>
                <a:ea typeface="+mn-ea"/>
              </a:rPr>
              <a:t>　</a:t>
            </a:r>
            <a:br>
              <a:rPr kumimoji="1" lang="en-US" altLang="ja-JP" sz="2800" dirty="0">
                <a:latin typeface="+mn-ea"/>
                <a:ea typeface="+mn-ea"/>
              </a:rPr>
            </a:br>
            <a:r>
              <a:rPr kumimoji="1" lang="ja-JP" altLang="en-US" sz="2800" dirty="0">
                <a:latin typeface="+mn-ea"/>
                <a:ea typeface="+mn-ea"/>
              </a:rPr>
              <a:t>　を大量調理施設に当てはめるということ　</a:t>
            </a:r>
            <a:br>
              <a:rPr kumimoji="1" lang="en-US" altLang="ja-JP" sz="2800" dirty="0">
                <a:latin typeface="+mn-ea"/>
                <a:ea typeface="+mn-ea"/>
              </a:rPr>
            </a:br>
            <a:r>
              <a:rPr kumimoji="1" lang="ja-JP" altLang="en-US" sz="2800" dirty="0">
                <a:latin typeface="+mn-ea"/>
                <a:ea typeface="+mn-ea"/>
              </a:rPr>
              <a:t>　</a:t>
            </a:r>
            <a:r>
              <a:rPr lang="ja-JP" altLang="en-US" sz="2800" dirty="0">
                <a:latin typeface="+mn-ea"/>
                <a:ea typeface="+mn-ea"/>
              </a:rPr>
              <a:t>には無理がないか</a:t>
            </a:r>
            <a:endParaRPr kumimoji="1" lang="ja-JP" altLang="en-US" sz="2800" dirty="0">
              <a:latin typeface="+mn-ea"/>
              <a:ea typeface="+mn-ea"/>
            </a:endParaRPr>
          </a:p>
        </p:txBody>
      </p:sp>
      <p:sp>
        <p:nvSpPr>
          <p:cNvPr id="3" name="タイトル 1">
            <a:extLst>
              <a:ext uri="{FF2B5EF4-FFF2-40B4-BE49-F238E27FC236}">
                <a16:creationId xmlns:a16="http://schemas.microsoft.com/office/drawing/2014/main" id="{5A802E3F-548B-43DB-81F9-6A7A63D56D80}"/>
              </a:ext>
            </a:extLst>
          </p:cNvPr>
          <p:cNvSpPr txBox="1">
            <a:spLocks/>
          </p:cNvSpPr>
          <p:nvPr/>
        </p:nvSpPr>
        <p:spPr>
          <a:xfrm>
            <a:off x="284921" y="424071"/>
            <a:ext cx="8574157" cy="1020416"/>
          </a:xfrm>
          <a:prstGeom prst="rect">
            <a:avLst/>
          </a:prstGeom>
          <a:solidFill>
            <a:schemeClr val="bg2">
              <a:lumMod val="90000"/>
            </a:schemeClr>
          </a:solidFill>
          <a:ln>
            <a:solidFill>
              <a:srgbClr val="00206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dirty="0"/>
              <a:t>1-a </a:t>
            </a:r>
            <a:r>
              <a:rPr lang="ja-JP" altLang="en-US" sz="2800" dirty="0"/>
              <a:t>厚生労働省：大量調理施設における食品の調理編</a:t>
            </a:r>
          </a:p>
        </p:txBody>
      </p:sp>
      <p:sp>
        <p:nvSpPr>
          <p:cNvPr id="5" name="スライド番号プレースホルダー 4">
            <a:extLst>
              <a:ext uri="{FF2B5EF4-FFF2-40B4-BE49-F238E27FC236}">
                <a16:creationId xmlns:a16="http://schemas.microsoft.com/office/drawing/2014/main" id="{6E3888D7-5712-4F00-B2E1-1EEB80A0D1D7}"/>
              </a:ext>
            </a:extLst>
          </p:cNvPr>
          <p:cNvSpPr>
            <a:spLocks noGrp="1"/>
          </p:cNvSpPr>
          <p:nvPr>
            <p:ph type="sldNum" sz="quarter" idx="12"/>
          </p:nvPr>
        </p:nvSpPr>
        <p:spPr/>
        <p:txBody>
          <a:bodyPr/>
          <a:lstStyle/>
          <a:p>
            <a:fld id="{EDEB1CE3-1C5F-41CD-BB8F-3FC54467DBCF}" type="slidenum">
              <a:rPr kumimoji="1" lang="ja-JP" altLang="en-US" smtClean="0"/>
              <a:t>32</a:t>
            </a:fld>
            <a:endParaRPr kumimoji="1" lang="ja-JP" altLang="en-US"/>
          </a:p>
        </p:txBody>
      </p:sp>
    </p:spTree>
    <p:extLst>
      <p:ext uri="{BB962C8B-B14F-4D97-AF65-F5344CB8AC3E}">
        <p14:creationId xmlns:p14="http://schemas.microsoft.com/office/powerpoint/2010/main" val="4180612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8106079-703A-4513-862C-08229E0D6275}"/>
              </a:ext>
            </a:extLst>
          </p:cNvPr>
          <p:cNvPicPr>
            <a:picLocks noChangeAspect="1"/>
          </p:cNvPicPr>
          <p:nvPr/>
        </p:nvPicPr>
        <p:blipFill>
          <a:blip r:embed="rId2"/>
          <a:stretch>
            <a:fillRect/>
          </a:stretch>
        </p:blipFill>
        <p:spPr>
          <a:xfrm>
            <a:off x="2449996" y="1080451"/>
            <a:ext cx="4668078" cy="5275900"/>
          </a:xfrm>
          <a:prstGeom prst="rect">
            <a:avLst/>
          </a:prstGeom>
        </p:spPr>
      </p:pic>
      <p:sp>
        <p:nvSpPr>
          <p:cNvPr id="4" name="タイトル 1">
            <a:extLst>
              <a:ext uri="{FF2B5EF4-FFF2-40B4-BE49-F238E27FC236}">
                <a16:creationId xmlns:a16="http://schemas.microsoft.com/office/drawing/2014/main" id="{DB89F8D3-D8CE-4026-AB72-CC9D77994E09}"/>
              </a:ext>
            </a:extLst>
          </p:cNvPr>
          <p:cNvSpPr>
            <a:spLocks noGrp="1"/>
          </p:cNvSpPr>
          <p:nvPr>
            <p:ph type="title"/>
          </p:nvPr>
        </p:nvSpPr>
        <p:spPr>
          <a:xfrm>
            <a:off x="424071" y="73147"/>
            <a:ext cx="8719929" cy="1144589"/>
          </a:xfrm>
        </p:spPr>
        <p:txBody>
          <a:bodyPr>
            <a:normAutofit/>
          </a:bodyPr>
          <a:lstStyle/>
          <a:p>
            <a:r>
              <a:rPr kumimoji="1" lang="en-US" altLang="ja-JP" sz="2800" dirty="0"/>
              <a:t>1-b </a:t>
            </a:r>
            <a:r>
              <a:rPr kumimoji="1" lang="ja-JP" altLang="en-US" sz="2800" dirty="0"/>
              <a:t>食品衛生協会：小規模な一般飲食店事業者向け</a:t>
            </a:r>
          </a:p>
        </p:txBody>
      </p:sp>
      <p:sp>
        <p:nvSpPr>
          <p:cNvPr id="6" name="スライド番号プレースホルダー 5">
            <a:extLst>
              <a:ext uri="{FF2B5EF4-FFF2-40B4-BE49-F238E27FC236}">
                <a16:creationId xmlns:a16="http://schemas.microsoft.com/office/drawing/2014/main" id="{9EE1E700-20E7-4D3B-8DBB-639CA993210E}"/>
              </a:ext>
            </a:extLst>
          </p:cNvPr>
          <p:cNvSpPr>
            <a:spLocks noGrp="1"/>
          </p:cNvSpPr>
          <p:nvPr>
            <p:ph type="sldNum" sz="quarter" idx="12"/>
          </p:nvPr>
        </p:nvSpPr>
        <p:spPr/>
        <p:txBody>
          <a:bodyPr/>
          <a:lstStyle/>
          <a:p>
            <a:fld id="{EDEB1CE3-1C5F-41CD-BB8F-3FC54467DBCF}" type="slidenum">
              <a:rPr kumimoji="1" lang="ja-JP" altLang="en-US" smtClean="0"/>
              <a:t>33</a:t>
            </a:fld>
            <a:endParaRPr kumimoji="1" lang="ja-JP" altLang="en-US"/>
          </a:p>
        </p:txBody>
      </p:sp>
    </p:spTree>
    <p:extLst>
      <p:ext uri="{BB962C8B-B14F-4D97-AF65-F5344CB8AC3E}">
        <p14:creationId xmlns:p14="http://schemas.microsoft.com/office/powerpoint/2010/main" val="1620355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2CA6EF1-72DA-4146-89C1-949D01EB3107}"/>
              </a:ext>
            </a:extLst>
          </p:cNvPr>
          <p:cNvPicPr>
            <a:picLocks noChangeAspect="1"/>
          </p:cNvPicPr>
          <p:nvPr/>
        </p:nvPicPr>
        <p:blipFill>
          <a:blip r:embed="rId2"/>
          <a:stretch>
            <a:fillRect/>
          </a:stretch>
        </p:blipFill>
        <p:spPr>
          <a:xfrm>
            <a:off x="2133600" y="342900"/>
            <a:ext cx="4816329" cy="6013451"/>
          </a:xfrm>
          <a:prstGeom prst="rect">
            <a:avLst/>
          </a:prstGeom>
        </p:spPr>
      </p:pic>
      <p:sp>
        <p:nvSpPr>
          <p:cNvPr id="3" name="星: 10 pt 2">
            <a:extLst>
              <a:ext uri="{FF2B5EF4-FFF2-40B4-BE49-F238E27FC236}">
                <a16:creationId xmlns:a16="http://schemas.microsoft.com/office/drawing/2014/main" id="{80D1568D-3C24-4C5D-8B1F-354DA0303502}"/>
              </a:ext>
            </a:extLst>
          </p:cNvPr>
          <p:cNvSpPr/>
          <p:nvPr/>
        </p:nvSpPr>
        <p:spPr>
          <a:xfrm>
            <a:off x="6493565" y="4638262"/>
            <a:ext cx="1616765" cy="1577008"/>
          </a:xfrm>
          <a:prstGeom prst="star10">
            <a:avLst/>
          </a:prstGeom>
          <a:solidFill>
            <a:srgbClr val="EF19A3"/>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よくできました</a:t>
            </a:r>
          </a:p>
        </p:txBody>
      </p:sp>
      <p:sp>
        <p:nvSpPr>
          <p:cNvPr id="5" name="タイトル 1">
            <a:extLst>
              <a:ext uri="{FF2B5EF4-FFF2-40B4-BE49-F238E27FC236}">
                <a16:creationId xmlns:a16="http://schemas.microsoft.com/office/drawing/2014/main" id="{A1C27197-14AF-47A4-BD62-BBD85C7F69FF}"/>
              </a:ext>
            </a:extLst>
          </p:cNvPr>
          <p:cNvSpPr txBox="1">
            <a:spLocks/>
          </p:cNvSpPr>
          <p:nvPr/>
        </p:nvSpPr>
        <p:spPr>
          <a:xfrm>
            <a:off x="437323" y="192416"/>
            <a:ext cx="8560903" cy="569583"/>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t>食品衛生協会：小規模な一般飲食店事業者向け</a:t>
            </a:r>
          </a:p>
        </p:txBody>
      </p:sp>
      <p:sp>
        <p:nvSpPr>
          <p:cNvPr id="7" name="スライド番号プレースホルダー 6">
            <a:extLst>
              <a:ext uri="{FF2B5EF4-FFF2-40B4-BE49-F238E27FC236}">
                <a16:creationId xmlns:a16="http://schemas.microsoft.com/office/drawing/2014/main" id="{F2EF783B-2AF8-45B3-8F53-3AAE98BA6B58}"/>
              </a:ext>
            </a:extLst>
          </p:cNvPr>
          <p:cNvSpPr>
            <a:spLocks noGrp="1"/>
          </p:cNvSpPr>
          <p:nvPr>
            <p:ph type="sldNum" sz="quarter" idx="12"/>
          </p:nvPr>
        </p:nvSpPr>
        <p:spPr>
          <a:xfrm>
            <a:off x="6493565" y="6356351"/>
            <a:ext cx="2057400" cy="365125"/>
          </a:xfrm>
        </p:spPr>
        <p:txBody>
          <a:bodyPr/>
          <a:lstStyle/>
          <a:p>
            <a:fld id="{EDEB1CE3-1C5F-41CD-BB8F-3FC54467DBCF}" type="slidenum">
              <a:rPr kumimoji="1" lang="ja-JP" altLang="en-US" smtClean="0"/>
              <a:t>34</a:t>
            </a:fld>
            <a:endParaRPr kumimoji="1" lang="ja-JP" altLang="en-US"/>
          </a:p>
        </p:txBody>
      </p:sp>
      <p:cxnSp>
        <p:nvCxnSpPr>
          <p:cNvPr id="8" name="直線コネクタ 7">
            <a:extLst>
              <a:ext uri="{FF2B5EF4-FFF2-40B4-BE49-F238E27FC236}">
                <a16:creationId xmlns:a16="http://schemas.microsoft.com/office/drawing/2014/main" id="{34DD1CE6-D998-4F2F-B23B-E1CAB9A88BCB}"/>
              </a:ext>
            </a:extLst>
          </p:cNvPr>
          <p:cNvCxnSpPr/>
          <p:nvPr/>
        </p:nvCxnSpPr>
        <p:spPr>
          <a:xfrm>
            <a:off x="3246782" y="5426766"/>
            <a:ext cx="23456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364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0F72BAA-74C5-4E3C-830C-A4E26BBF66B4}"/>
              </a:ext>
            </a:extLst>
          </p:cNvPr>
          <p:cNvPicPr>
            <a:picLocks noChangeAspect="1"/>
          </p:cNvPicPr>
          <p:nvPr/>
        </p:nvPicPr>
        <p:blipFill>
          <a:blip r:embed="rId2"/>
          <a:stretch>
            <a:fillRect/>
          </a:stretch>
        </p:blipFill>
        <p:spPr>
          <a:xfrm>
            <a:off x="628650" y="905483"/>
            <a:ext cx="7643065" cy="5450868"/>
          </a:xfrm>
          <a:prstGeom prst="rect">
            <a:avLst/>
          </a:prstGeom>
        </p:spPr>
      </p:pic>
      <p:sp>
        <p:nvSpPr>
          <p:cNvPr id="3" name="動作設定ボタン: ヘルプ 2">
            <a:hlinkClick r:id="" action="ppaction://noaction" highlightClick="1"/>
            <a:extLst>
              <a:ext uri="{FF2B5EF4-FFF2-40B4-BE49-F238E27FC236}">
                <a16:creationId xmlns:a16="http://schemas.microsoft.com/office/drawing/2014/main" id="{46343220-C995-403D-866E-4BF69AC4DFB9}"/>
              </a:ext>
            </a:extLst>
          </p:cNvPr>
          <p:cNvSpPr/>
          <p:nvPr/>
        </p:nvSpPr>
        <p:spPr>
          <a:xfrm>
            <a:off x="446932" y="5076378"/>
            <a:ext cx="834887" cy="1139687"/>
          </a:xfrm>
          <a:prstGeom prst="actionButtonHelp">
            <a:avLst/>
          </a:prstGeom>
          <a:solidFill>
            <a:srgbClr val="EF19A3"/>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タイトル 1">
            <a:extLst>
              <a:ext uri="{FF2B5EF4-FFF2-40B4-BE49-F238E27FC236}">
                <a16:creationId xmlns:a16="http://schemas.microsoft.com/office/drawing/2014/main" id="{768EF5E7-FCCC-4CE4-8F74-79EE2B85D236}"/>
              </a:ext>
            </a:extLst>
          </p:cNvPr>
          <p:cNvSpPr txBox="1">
            <a:spLocks/>
          </p:cNvSpPr>
          <p:nvPr/>
        </p:nvSpPr>
        <p:spPr>
          <a:xfrm>
            <a:off x="675863" y="151605"/>
            <a:ext cx="8719929" cy="1144589"/>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t>食品衛生協会：小規模な一般飲食店事業者向け</a:t>
            </a:r>
          </a:p>
        </p:txBody>
      </p:sp>
      <p:sp>
        <p:nvSpPr>
          <p:cNvPr id="5" name="スライド番号プレースホルダー 4">
            <a:extLst>
              <a:ext uri="{FF2B5EF4-FFF2-40B4-BE49-F238E27FC236}">
                <a16:creationId xmlns:a16="http://schemas.microsoft.com/office/drawing/2014/main" id="{69831FE0-BBB8-4097-89B2-6EF9603A6F81}"/>
              </a:ext>
            </a:extLst>
          </p:cNvPr>
          <p:cNvSpPr>
            <a:spLocks noGrp="1"/>
          </p:cNvSpPr>
          <p:nvPr>
            <p:ph type="sldNum" sz="quarter" idx="12"/>
          </p:nvPr>
        </p:nvSpPr>
        <p:spPr/>
        <p:txBody>
          <a:bodyPr/>
          <a:lstStyle/>
          <a:p>
            <a:fld id="{EDEB1CE3-1C5F-41CD-BB8F-3FC54467DBCF}" type="slidenum">
              <a:rPr kumimoji="1" lang="ja-JP" altLang="en-US" smtClean="0"/>
              <a:t>35</a:t>
            </a:fld>
            <a:endParaRPr kumimoji="1" lang="ja-JP" altLang="en-US"/>
          </a:p>
        </p:txBody>
      </p:sp>
    </p:spTree>
    <p:extLst>
      <p:ext uri="{BB962C8B-B14F-4D97-AF65-F5344CB8AC3E}">
        <p14:creationId xmlns:p14="http://schemas.microsoft.com/office/powerpoint/2010/main" val="3168275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E7C27ED-323C-4FD6-B774-1C8DD8C8F689}"/>
              </a:ext>
            </a:extLst>
          </p:cNvPr>
          <p:cNvPicPr>
            <a:picLocks noChangeAspect="1"/>
          </p:cNvPicPr>
          <p:nvPr/>
        </p:nvPicPr>
        <p:blipFill>
          <a:blip r:embed="rId2"/>
          <a:stretch>
            <a:fillRect/>
          </a:stretch>
        </p:blipFill>
        <p:spPr>
          <a:xfrm>
            <a:off x="345125" y="2536696"/>
            <a:ext cx="8391466" cy="1637740"/>
          </a:xfrm>
          <a:prstGeom prst="rect">
            <a:avLst/>
          </a:prstGeom>
        </p:spPr>
      </p:pic>
      <p:sp>
        <p:nvSpPr>
          <p:cNvPr id="3" name="正方形/長方形 2">
            <a:extLst>
              <a:ext uri="{FF2B5EF4-FFF2-40B4-BE49-F238E27FC236}">
                <a16:creationId xmlns:a16="http://schemas.microsoft.com/office/drawing/2014/main" id="{85A070B0-B7F8-47E3-B55E-F732E7F61964}"/>
              </a:ext>
            </a:extLst>
          </p:cNvPr>
          <p:cNvSpPr/>
          <p:nvPr/>
        </p:nvSpPr>
        <p:spPr>
          <a:xfrm>
            <a:off x="3087756" y="2549946"/>
            <a:ext cx="834887" cy="4582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873113F8-9F61-49AB-B61A-4028D7E2E9CA}"/>
              </a:ext>
            </a:extLst>
          </p:cNvPr>
          <p:cNvSpPr txBox="1">
            <a:spLocks/>
          </p:cNvSpPr>
          <p:nvPr/>
        </p:nvSpPr>
        <p:spPr>
          <a:xfrm>
            <a:off x="588894" y="240523"/>
            <a:ext cx="8719929" cy="1144589"/>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a:t>食品衛生協会：小規模な一般飲食店事業者向け</a:t>
            </a:r>
            <a:endParaRPr lang="ja-JP" altLang="en-US" sz="2800" dirty="0"/>
          </a:p>
        </p:txBody>
      </p:sp>
      <p:sp>
        <p:nvSpPr>
          <p:cNvPr id="6" name="スライド番号プレースホルダー 5">
            <a:extLst>
              <a:ext uri="{FF2B5EF4-FFF2-40B4-BE49-F238E27FC236}">
                <a16:creationId xmlns:a16="http://schemas.microsoft.com/office/drawing/2014/main" id="{2B009164-FEA0-4B35-8F7F-3D2502520FEF}"/>
              </a:ext>
            </a:extLst>
          </p:cNvPr>
          <p:cNvSpPr>
            <a:spLocks noGrp="1"/>
          </p:cNvSpPr>
          <p:nvPr>
            <p:ph type="sldNum" sz="quarter" idx="12"/>
          </p:nvPr>
        </p:nvSpPr>
        <p:spPr/>
        <p:txBody>
          <a:bodyPr/>
          <a:lstStyle/>
          <a:p>
            <a:fld id="{EDEB1CE3-1C5F-41CD-BB8F-3FC54467DBCF}" type="slidenum">
              <a:rPr kumimoji="1" lang="ja-JP" altLang="en-US" smtClean="0"/>
              <a:t>36</a:t>
            </a:fld>
            <a:endParaRPr kumimoji="1" lang="ja-JP" altLang="en-US"/>
          </a:p>
        </p:txBody>
      </p:sp>
    </p:spTree>
    <p:extLst>
      <p:ext uri="{BB962C8B-B14F-4D97-AF65-F5344CB8AC3E}">
        <p14:creationId xmlns:p14="http://schemas.microsoft.com/office/powerpoint/2010/main" val="3653405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BE587CA0-85AA-4E26-9C95-8F65F8EEED17}"/>
              </a:ext>
            </a:extLst>
          </p:cNvPr>
          <p:cNvGrpSpPr/>
          <p:nvPr/>
        </p:nvGrpSpPr>
        <p:grpSpPr>
          <a:xfrm>
            <a:off x="424069" y="863640"/>
            <a:ext cx="8481392" cy="5492711"/>
            <a:chOff x="410817" y="631150"/>
            <a:chExt cx="8481392" cy="5492711"/>
          </a:xfrm>
        </p:grpSpPr>
        <p:pic>
          <p:nvPicPr>
            <p:cNvPr id="2" name="図 1">
              <a:extLst>
                <a:ext uri="{FF2B5EF4-FFF2-40B4-BE49-F238E27FC236}">
                  <a16:creationId xmlns:a16="http://schemas.microsoft.com/office/drawing/2014/main" id="{4CCAE7BF-C6AD-4B4E-B8FA-889D545883F5}"/>
                </a:ext>
              </a:extLst>
            </p:cNvPr>
            <p:cNvPicPr>
              <a:picLocks noChangeAspect="1"/>
            </p:cNvPicPr>
            <p:nvPr/>
          </p:nvPicPr>
          <p:blipFill>
            <a:blip r:embed="rId2"/>
            <a:stretch>
              <a:fillRect/>
            </a:stretch>
          </p:blipFill>
          <p:spPr>
            <a:xfrm>
              <a:off x="410817" y="631150"/>
              <a:ext cx="8481392" cy="5492711"/>
            </a:xfrm>
            <a:prstGeom prst="rect">
              <a:avLst/>
            </a:prstGeom>
          </p:spPr>
        </p:pic>
        <p:sp>
          <p:nvSpPr>
            <p:cNvPr id="3" name="正方形/長方形 2">
              <a:extLst>
                <a:ext uri="{FF2B5EF4-FFF2-40B4-BE49-F238E27FC236}">
                  <a16:creationId xmlns:a16="http://schemas.microsoft.com/office/drawing/2014/main" id="{DD65E7D3-E1CF-4163-82F7-25FBBF77BECB}"/>
                </a:ext>
              </a:extLst>
            </p:cNvPr>
            <p:cNvSpPr/>
            <p:nvPr/>
          </p:nvSpPr>
          <p:spPr>
            <a:xfrm>
              <a:off x="5711687" y="1378226"/>
              <a:ext cx="2040835" cy="3975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38569141-E1FE-4FF8-AD8E-50E4ECC3AC6F}"/>
                </a:ext>
              </a:extLst>
            </p:cNvPr>
            <p:cNvSpPr/>
            <p:nvPr/>
          </p:nvSpPr>
          <p:spPr>
            <a:xfrm>
              <a:off x="3213652" y="2113722"/>
              <a:ext cx="1967948" cy="3776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F80B5FBB-A414-467E-8BBC-16C8474F45F6}"/>
                </a:ext>
              </a:extLst>
            </p:cNvPr>
            <p:cNvSpPr/>
            <p:nvPr/>
          </p:nvSpPr>
          <p:spPr>
            <a:xfrm>
              <a:off x="5923721" y="3051311"/>
              <a:ext cx="1643269" cy="3776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8A5E8690-F9A3-4A2D-AA2E-007237685372}"/>
                </a:ext>
              </a:extLst>
            </p:cNvPr>
            <p:cNvSpPr/>
            <p:nvPr/>
          </p:nvSpPr>
          <p:spPr>
            <a:xfrm>
              <a:off x="7222435" y="4856920"/>
              <a:ext cx="1020417" cy="3776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タイトル 1">
            <a:extLst>
              <a:ext uri="{FF2B5EF4-FFF2-40B4-BE49-F238E27FC236}">
                <a16:creationId xmlns:a16="http://schemas.microsoft.com/office/drawing/2014/main" id="{839F74AA-7267-4473-BA2A-8119949B6BCC}"/>
              </a:ext>
            </a:extLst>
          </p:cNvPr>
          <p:cNvSpPr txBox="1">
            <a:spLocks/>
          </p:cNvSpPr>
          <p:nvPr/>
        </p:nvSpPr>
        <p:spPr>
          <a:xfrm>
            <a:off x="636105" y="89454"/>
            <a:ext cx="8719929" cy="1144589"/>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a:t>食品衛生協会：小規模な一般飲食店事業者向け</a:t>
            </a:r>
            <a:endParaRPr lang="ja-JP" altLang="en-US" sz="2800" dirty="0"/>
          </a:p>
        </p:txBody>
      </p:sp>
      <p:sp>
        <p:nvSpPr>
          <p:cNvPr id="9" name="スライド番号プレースホルダー 8">
            <a:extLst>
              <a:ext uri="{FF2B5EF4-FFF2-40B4-BE49-F238E27FC236}">
                <a16:creationId xmlns:a16="http://schemas.microsoft.com/office/drawing/2014/main" id="{628A709E-837B-474D-8CDC-B09FD1EB3B9B}"/>
              </a:ext>
            </a:extLst>
          </p:cNvPr>
          <p:cNvSpPr>
            <a:spLocks noGrp="1"/>
          </p:cNvSpPr>
          <p:nvPr>
            <p:ph type="sldNum" sz="quarter" idx="12"/>
          </p:nvPr>
        </p:nvSpPr>
        <p:spPr/>
        <p:txBody>
          <a:bodyPr/>
          <a:lstStyle/>
          <a:p>
            <a:fld id="{EDEB1CE3-1C5F-41CD-BB8F-3FC54467DBCF}" type="slidenum">
              <a:rPr kumimoji="1" lang="ja-JP" altLang="en-US" smtClean="0"/>
              <a:t>37</a:t>
            </a:fld>
            <a:endParaRPr kumimoji="1" lang="ja-JP" altLang="en-US"/>
          </a:p>
        </p:txBody>
      </p:sp>
    </p:spTree>
    <p:extLst>
      <p:ext uri="{BB962C8B-B14F-4D97-AF65-F5344CB8AC3E}">
        <p14:creationId xmlns:p14="http://schemas.microsoft.com/office/powerpoint/2010/main" val="3654998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088319AF-4A98-4171-A9E4-ED358358DD7A}"/>
              </a:ext>
            </a:extLst>
          </p:cNvPr>
          <p:cNvGrpSpPr/>
          <p:nvPr/>
        </p:nvGrpSpPr>
        <p:grpSpPr>
          <a:xfrm>
            <a:off x="264218" y="993912"/>
            <a:ext cx="8615564" cy="5090489"/>
            <a:chOff x="170627" y="677516"/>
            <a:chExt cx="8897173" cy="5247860"/>
          </a:xfrm>
        </p:grpSpPr>
        <p:pic>
          <p:nvPicPr>
            <p:cNvPr id="2" name="図 1">
              <a:extLst>
                <a:ext uri="{FF2B5EF4-FFF2-40B4-BE49-F238E27FC236}">
                  <a16:creationId xmlns:a16="http://schemas.microsoft.com/office/drawing/2014/main" id="{0EE64128-CE86-4299-8B6C-CA32A46A4EE8}"/>
                </a:ext>
              </a:extLst>
            </p:cNvPr>
            <p:cNvPicPr>
              <a:picLocks noChangeAspect="1"/>
            </p:cNvPicPr>
            <p:nvPr/>
          </p:nvPicPr>
          <p:blipFill>
            <a:blip r:embed="rId2"/>
            <a:stretch>
              <a:fillRect/>
            </a:stretch>
          </p:blipFill>
          <p:spPr>
            <a:xfrm>
              <a:off x="170627" y="677516"/>
              <a:ext cx="8897173" cy="5247860"/>
            </a:xfrm>
            <a:prstGeom prst="rect">
              <a:avLst/>
            </a:prstGeom>
          </p:spPr>
        </p:pic>
        <p:sp>
          <p:nvSpPr>
            <p:cNvPr id="3" name="正方形/長方形 2">
              <a:extLst>
                <a:ext uri="{FF2B5EF4-FFF2-40B4-BE49-F238E27FC236}">
                  <a16:creationId xmlns:a16="http://schemas.microsoft.com/office/drawing/2014/main" id="{A3A5925B-2735-4FE6-A64A-1089EC656E03}"/>
                </a:ext>
              </a:extLst>
            </p:cNvPr>
            <p:cNvSpPr/>
            <p:nvPr/>
          </p:nvSpPr>
          <p:spPr>
            <a:xfrm>
              <a:off x="2862470" y="677516"/>
              <a:ext cx="1258956" cy="5416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F2F79260-5F21-4060-9AE8-2764DD520E50}"/>
                </a:ext>
              </a:extLst>
            </p:cNvPr>
            <p:cNvSpPr/>
            <p:nvPr/>
          </p:nvSpPr>
          <p:spPr>
            <a:xfrm>
              <a:off x="3107635" y="1797324"/>
              <a:ext cx="5784574" cy="5416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5D1FC3A-91B4-47AA-82DF-1BCE41EF57EA}"/>
                </a:ext>
              </a:extLst>
            </p:cNvPr>
            <p:cNvSpPr/>
            <p:nvPr/>
          </p:nvSpPr>
          <p:spPr>
            <a:xfrm>
              <a:off x="3107635" y="3429001"/>
              <a:ext cx="4512365" cy="255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FF8DE459-993F-48C9-8ED3-9D15670AFBB5}"/>
                </a:ext>
              </a:extLst>
            </p:cNvPr>
            <p:cNvSpPr/>
            <p:nvPr/>
          </p:nvSpPr>
          <p:spPr>
            <a:xfrm>
              <a:off x="3207027" y="5277679"/>
              <a:ext cx="5685182" cy="5416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タイトル 1">
            <a:extLst>
              <a:ext uri="{FF2B5EF4-FFF2-40B4-BE49-F238E27FC236}">
                <a16:creationId xmlns:a16="http://schemas.microsoft.com/office/drawing/2014/main" id="{EC9B6930-F6E0-4466-A93E-138C8AA0FE55}"/>
              </a:ext>
            </a:extLst>
          </p:cNvPr>
          <p:cNvSpPr txBox="1">
            <a:spLocks/>
          </p:cNvSpPr>
          <p:nvPr/>
        </p:nvSpPr>
        <p:spPr>
          <a:xfrm>
            <a:off x="615398" y="135036"/>
            <a:ext cx="8719929" cy="1144589"/>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a:t>食品衛生協会：小規模な一般飲食店事業者向け</a:t>
            </a:r>
            <a:endParaRPr lang="ja-JP" altLang="en-US" sz="2800" dirty="0"/>
          </a:p>
        </p:txBody>
      </p:sp>
      <p:sp>
        <p:nvSpPr>
          <p:cNvPr id="9" name="スライド番号プレースホルダー 8">
            <a:extLst>
              <a:ext uri="{FF2B5EF4-FFF2-40B4-BE49-F238E27FC236}">
                <a16:creationId xmlns:a16="http://schemas.microsoft.com/office/drawing/2014/main" id="{89A3726B-1B69-40A6-AF6E-F6F7CBE276EB}"/>
              </a:ext>
            </a:extLst>
          </p:cNvPr>
          <p:cNvSpPr>
            <a:spLocks noGrp="1"/>
          </p:cNvSpPr>
          <p:nvPr>
            <p:ph type="sldNum" sz="quarter" idx="12"/>
          </p:nvPr>
        </p:nvSpPr>
        <p:spPr/>
        <p:txBody>
          <a:bodyPr/>
          <a:lstStyle/>
          <a:p>
            <a:fld id="{EDEB1CE3-1C5F-41CD-BB8F-3FC54467DBCF}" type="slidenum">
              <a:rPr kumimoji="1" lang="ja-JP" altLang="en-US" smtClean="0"/>
              <a:t>38</a:t>
            </a:fld>
            <a:endParaRPr kumimoji="1" lang="ja-JP" altLang="en-US"/>
          </a:p>
        </p:txBody>
      </p:sp>
    </p:spTree>
    <p:extLst>
      <p:ext uri="{BB962C8B-B14F-4D97-AF65-F5344CB8AC3E}">
        <p14:creationId xmlns:p14="http://schemas.microsoft.com/office/powerpoint/2010/main" val="2584433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BB4FD909-A6BA-4205-A86F-08E3720B4959}"/>
              </a:ext>
            </a:extLst>
          </p:cNvPr>
          <p:cNvSpPr txBox="1">
            <a:spLocks/>
          </p:cNvSpPr>
          <p:nvPr/>
        </p:nvSpPr>
        <p:spPr>
          <a:xfrm>
            <a:off x="503584" y="228834"/>
            <a:ext cx="8719929" cy="1144589"/>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a:t>食品衛生協会：小規模な一般飲食店事業者向け</a:t>
            </a:r>
            <a:endParaRPr lang="ja-JP" altLang="en-US" sz="2800" dirty="0"/>
          </a:p>
        </p:txBody>
      </p:sp>
      <p:grpSp>
        <p:nvGrpSpPr>
          <p:cNvPr id="9" name="グループ化 8">
            <a:extLst>
              <a:ext uri="{FF2B5EF4-FFF2-40B4-BE49-F238E27FC236}">
                <a16:creationId xmlns:a16="http://schemas.microsoft.com/office/drawing/2014/main" id="{D1423706-AEDE-4496-B532-BEA2011113FC}"/>
              </a:ext>
            </a:extLst>
          </p:cNvPr>
          <p:cNvGrpSpPr/>
          <p:nvPr/>
        </p:nvGrpSpPr>
        <p:grpSpPr>
          <a:xfrm>
            <a:off x="2398643" y="765079"/>
            <a:ext cx="4929810" cy="5864087"/>
            <a:chOff x="2226364" y="801129"/>
            <a:chExt cx="5035827" cy="6056871"/>
          </a:xfrm>
        </p:grpSpPr>
        <p:pic>
          <p:nvPicPr>
            <p:cNvPr id="2" name="図 1">
              <a:extLst>
                <a:ext uri="{FF2B5EF4-FFF2-40B4-BE49-F238E27FC236}">
                  <a16:creationId xmlns:a16="http://schemas.microsoft.com/office/drawing/2014/main" id="{5E9AC2AA-F21A-4FFC-B230-E5082111E795}"/>
                </a:ext>
              </a:extLst>
            </p:cNvPr>
            <p:cNvPicPr>
              <a:picLocks noChangeAspect="1"/>
            </p:cNvPicPr>
            <p:nvPr/>
          </p:nvPicPr>
          <p:blipFill>
            <a:blip r:embed="rId2"/>
            <a:stretch>
              <a:fillRect/>
            </a:stretch>
          </p:blipFill>
          <p:spPr>
            <a:xfrm>
              <a:off x="2226364" y="801129"/>
              <a:ext cx="5035827" cy="6056871"/>
            </a:xfrm>
            <a:prstGeom prst="rect">
              <a:avLst/>
            </a:prstGeom>
          </p:spPr>
        </p:pic>
        <p:sp>
          <p:nvSpPr>
            <p:cNvPr id="4" name="正方形/長方形 3">
              <a:extLst>
                <a:ext uri="{FF2B5EF4-FFF2-40B4-BE49-F238E27FC236}">
                  <a16:creationId xmlns:a16="http://schemas.microsoft.com/office/drawing/2014/main" id="{25E07BBD-1988-4F33-83F3-11A4C9A8D887}"/>
                </a:ext>
              </a:extLst>
            </p:cNvPr>
            <p:cNvSpPr/>
            <p:nvPr/>
          </p:nvSpPr>
          <p:spPr>
            <a:xfrm>
              <a:off x="3829879" y="2519567"/>
              <a:ext cx="3286538" cy="7669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941F5D9F-FFBB-469F-8187-8780EB7355DF}"/>
                </a:ext>
              </a:extLst>
            </p:cNvPr>
            <p:cNvSpPr/>
            <p:nvPr/>
          </p:nvSpPr>
          <p:spPr>
            <a:xfrm>
              <a:off x="3843131" y="5164573"/>
              <a:ext cx="3074505" cy="7669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6C4F9537-0495-4524-B636-1A6A86AE8BC9}"/>
                </a:ext>
              </a:extLst>
            </p:cNvPr>
            <p:cNvSpPr/>
            <p:nvPr/>
          </p:nvSpPr>
          <p:spPr>
            <a:xfrm>
              <a:off x="3843131" y="4551951"/>
              <a:ext cx="1364973" cy="4706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スライド番号プレースホルダー 7">
            <a:extLst>
              <a:ext uri="{FF2B5EF4-FFF2-40B4-BE49-F238E27FC236}">
                <a16:creationId xmlns:a16="http://schemas.microsoft.com/office/drawing/2014/main" id="{0C235F93-B8B2-4C46-9F80-09C3EAAFAA73}"/>
              </a:ext>
            </a:extLst>
          </p:cNvPr>
          <p:cNvSpPr>
            <a:spLocks noGrp="1"/>
          </p:cNvSpPr>
          <p:nvPr>
            <p:ph type="sldNum" sz="quarter" idx="12"/>
          </p:nvPr>
        </p:nvSpPr>
        <p:spPr/>
        <p:txBody>
          <a:bodyPr/>
          <a:lstStyle/>
          <a:p>
            <a:fld id="{EDEB1CE3-1C5F-41CD-BB8F-3FC54467DBCF}" type="slidenum">
              <a:rPr kumimoji="1" lang="ja-JP" altLang="en-US" smtClean="0"/>
              <a:t>39</a:t>
            </a:fld>
            <a:endParaRPr kumimoji="1" lang="ja-JP" altLang="en-US"/>
          </a:p>
        </p:txBody>
      </p:sp>
    </p:spTree>
    <p:extLst>
      <p:ext uri="{BB962C8B-B14F-4D97-AF65-F5344CB8AC3E}">
        <p14:creationId xmlns:p14="http://schemas.microsoft.com/office/powerpoint/2010/main" val="978045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73187" y="581171"/>
            <a:ext cx="7797626" cy="5432159"/>
          </a:xfrm>
          <a:prstGeom prst="rect">
            <a:avLst/>
          </a:prstGeom>
        </p:spPr>
      </p:pic>
      <p:sp>
        <p:nvSpPr>
          <p:cNvPr id="4" name="スライド番号プレースホルダー 3">
            <a:extLst>
              <a:ext uri="{FF2B5EF4-FFF2-40B4-BE49-F238E27FC236}">
                <a16:creationId xmlns:a16="http://schemas.microsoft.com/office/drawing/2014/main" id="{2F8BC553-7D6C-4667-8BED-E6F4B19DF728}"/>
              </a:ext>
            </a:extLst>
          </p:cNvPr>
          <p:cNvSpPr>
            <a:spLocks noGrp="1"/>
          </p:cNvSpPr>
          <p:nvPr>
            <p:ph type="sldNum" sz="quarter" idx="12"/>
          </p:nvPr>
        </p:nvSpPr>
        <p:spPr/>
        <p:txBody>
          <a:bodyPr/>
          <a:lstStyle/>
          <a:p>
            <a:fld id="{EDEB1CE3-1C5F-41CD-BB8F-3FC54467DBCF}" type="slidenum">
              <a:rPr kumimoji="1" lang="ja-JP" altLang="en-US" smtClean="0"/>
              <a:t>4</a:t>
            </a:fld>
            <a:endParaRPr kumimoji="1" lang="ja-JP" altLang="en-US"/>
          </a:p>
        </p:txBody>
      </p:sp>
    </p:spTree>
    <p:extLst>
      <p:ext uri="{BB962C8B-B14F-4D97-AF65-F5344CB8AC3E}">
        <p14:creationId xmlns:p14="http://schemas.microsoft.com/office/powerpoint/2010/main" val="926576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CFC469F3-C0DD-40BD-A164-E80E8EB4A9E0}"/>
              </a:ext>
            </a:extLst>
          </p:cNvPr>
          <p:cNvGrpSpPr/>
          <p:nvPr/>
        </p:nvGrpSpPr>
        <p:grpSpPr>
          <a:xfrm>
            <a:off x="741611" y="801128"/>
            <a:ext cx="7660777" cy="5744816"/>
            <a:chOff x="529066" y="652268"/>
            <a:chExt cx="7912569" cy="6205731"/>
          </a:xfrm>
        </p:grpSpPr>
        <p:pic>
          <p:nvPicPr>
            <p:cNvPr id="2" name="図 1">
              <a:extLst>
                <a:ext uri="{FF2B5EF4-FFF2-40B4-BE49-F238E27FC236}">
                  <a16:creationId xmlns:a16="http://schemas.microsoft.com/office/drawing/2014/main" id="{26B7749E-EEA2-4A4A-92EF-C49623651702}"/>
                </a:ext>
              </a:extLst>
            </p:cNvPr>
            <p:cNvPicPr>
              <a:picLocks noChangeAspect="1"/>
            </p:cNvPicPr>
            <p:nvPr/>
          </p:nvPicPr>
          <p:blipFill>
            <a:blip r:embed="rId2"/>
            <a:stretch>
              <a:fillRect/>
            </a:stretch>
          </p:blipFill>
          <p:spPr>
            <a:xfrm>
              <a:off x="529066" y="652268"/>
              <a:ext cx="7912569" cy="6205731"/>
            </a:xfrm>
            <a:prstGeom prst="rect">
              <a:avLst/>
            </a:prstGeom>
          </p:spPr>
        </p:pic>
        <p:cxnSp>
          <p:nvCxnSpPr>
            <p:cNvPr id="3" name="直線矢印コネクタ 2">
              <a:extLst>
                <a:ext uri="{FF2B5EF4-FFF2-40B4-BE49-F238E27FC236}">
                  <a16:creationId xmlns:a16="http://schemas.microsoft.com/office/drawing/2014/main" id="{A565843D-92C4-4A1E-A886-A7580407C166}"/>
                </a:ext>
              </a:extLst>
            </p:cNvPr>
            <p:cNvCxnSpPr>
              <a:cxnSpLocks/>
            </p:cNvCxnSpPr>
            <p:nvPr/>
          </p:nvCxnSpPr>
          <p:spPr>
            <a:xfrm flipH="1">
              <a:off x="5446644" y="4128208"/>
              <a:ext cx="2107095" cy="15637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C9BFC951-7C2A-4AFE-B037-4D0A57057CD7}"/>
                </a:ext>
              </a:extLst>
            </p:cNvPr>
            <p:cNvCxnSpPr>
              <a:cxnSpLocks/>
            </p:cNvCxnSpPr>
            <p:nvPr/>
          </p:nvCxnSpPr>
          <p:spPr>
            <a:xfrm flipH="1">
              <a:off x="5695122" y="692291"/>
              <a:ext cx="1278833" cy="9474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タイトル 1">
            <a:extLst>
              <a:ext uri="{FF2B5EF4-FFF2-40B4-BE49-F238E27FC236}">
                <a16:creationId xmlns:a16="http://schemas.microsoft.com/office/drawing/2014/main" id="{FF492E1A-D507-49CF-BBCC-FD7106025511}"/>
              </a:ext>
            </a:extLst>
          </p:cNvPr>
          <p:cNvSpPr txBox="1">
            <a:spLocks/>
          </p:cNvSpPr>
          <p:nvPr/>
        </p:nvSpPr>
        <p:spPr>
          <a:xfrm>
            <a:off x="503584" y="228834"/>
            <a:ext cx="8719929" cy="1144589"/>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a:t>食品衛生協会：小規模な一般飲食店事業者向け</a:t>
            </a:r>
            <a:endParaRPr lang="ja-JP" altLang="en-US" sz="2800" dirty="0"/>
          </a:p>
        </p:txBody>
      </p:sp>
      <p:sp>
        <p:nvSpPr>
          <p:cNvPr id="7" name="スライド番号プレースホルダー 6">
            <a:extLst>
              <a:ext uri="{FF2B5EF4-FFF2-40B4-BE49-F238E27FC236}">
                <a16:creationId xmlns:a16="http://schemas.microsoft.com/office/drawing/2014/main" id="{18EB3DB1-43E7-4921-A249-EDAD8BB25529}"/>
              </a:ext>
            </a:extLst>
          </p:cNvPr>
          <p:cNvSpPr>
            <a:spLocks noGrp="1"/>
          </p:cNvSpPr>
          <p:nvPr>
            <p:ph type="sldNum" sz="quarter" idx="12"/>
          </p:nvPr>
        </p:nvSpPr>
        <p:spPr/>
        <p:txBody>
          <a:bodyPr/>
          <a:lstStyle/>
          <a:p>
            <a:fld id="{EDEB1CE3-1C5F-41CD-BB8F-3FC54467DBCF}" type="slidenum">
              <a:rPr kumimoji="1" lang="ja-JP" altLang="en-US" smtClean="0"/>
              <a:t>40</a:t>
            </a:fld>
            <a:endParaRPr kumimoji="1" lang="ja-JP" altLang="en-US"/>
          </a:p>
        </p:txBody>
      </p:sp>
    </p:spTree>
    <p:extLst>
      <p:ext uri="{BB962C8B-B14F-4D97-AF65-F5344CB8AC3E}">
        <p14:creationId xmlns:p14="http://schemas.microsoft.com/office/powerpoint/2010/main" val="2695503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66AECFB2-4AF8-40E3-AC1A-A6064D301755}"/>
              </a:ext>
            </a:extLst>
          </p:cNvPr>
          <p:cNvGrpSpPr/>
          <p:nvPr/>
        </p:nvGrpSpPr>
        <p:grpSpPr>
          <a:xfrm>
            <a:off x="212035" y="1635934"/>
            <a:ext cx="8719929" cy="3586132"/>
            <a:chOff x="0" y="1469571"/>
            <a:chExt cx="9144000" cy="3918857"/>
          </a:xfrm>
        </p:grpSpPr>
        <p:pic>
          <p:nvPicPr>
            <p:cNvPr id="2" name="図 1">
              <a:extLst>
                <a:ext uri="{FF2B5EF4-FFF2-40B4-BE49-F238E27FC236}">
                  <a16:creationId xmlns:a16="http://schemas.microsoft.com/office/drawing/2014/main" id="{E5F72856-075D-48D5-ADFF-FEBE0DFDE748}"/>
                </a:ext>
              </a:extLst>
            </p:cNvPr>
            <p:cNvPicPr>
              <a:picLocks noChangeAspect="1"/>
            </p:cNvPicPr>
            <p:nvPr/>
          </p:nvPicPr>
          <p:blipFill>
            <a:blip r:embed="rId2"/>
            <a:stretch>
              <a:fillRect/>
            </a:stretch>
          </p:blipFill>
          <p:spPr>
            <a:xfrm>
              <a:off x="0" y="1469571"/>
              <a:ext cx="9144000" cy="3918857"/>
            </a:xfrm>
            <a:prstGeom prst="rect">
              <a:avLst/>
            </a:prstGeom>
          </p:spPr>
        </p:pic>
        <p:cxnSp>
          <p:nvCxnSpPr>
            <p:cNvPr id="3" name="直線矢印コネクタ 2">
              <a:extLst>
                <a:ext uri="{FF2B5EF4-FFF2-40B4-BE49-F238E27FC236}">
                  <a16:creationId xmlns:a16="http://schemas.microsoft.com/office/drawing/2014/main" id="{4F7396ED-961E-4FF4-87EB-97BE1B52DE0F}"/>
                </a:ext>
              </a:extLst>
            </p:cNvPr>
            <p:cNvCxnSpPr>
              <a:cxnSpLocks/>
            </p:cNvCxnSpPr>
            <p:nvPr/>
          </p:nvCxnSpPr>
          <p:spPr>
            <a:xfrm flipH="1">
              <a:off x="6838122" y="2458434"/>
              <a:ext cx="2107095" cy="15637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タイトル 1">
            <a:extLst>
              <a:ext uri="{FF2B5EF4-FFF2-40B4-BE49-F238E27FC236}">
                <a16:creationId xmlns:a16="http://schemas.microsoft.com/office/drawing/2014/main" id="{E8C9F178-B7DF-4F9C-851D-6A116B16DABA}"/>
              </a:ext>
            </a:extLst>
          </p:cNvPr>
          <p:cNvSpPr txBox="1">
            <a:spLocks/>
          </p:cNvSpPr>
          <p:nvPr/>
        </p:nvSpPr>
        <p:spPr>
          <a:xfrm>
            <a:off x="503584" y="228834"/>
            <a:ext cx="8719929" cy="1144589"/>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a:t>食品衛生協会：小規模な一般飲食店事業者向け</a:t>
            </a:r>
            <a:endParaRPr lang="ja-JP" altLang="en-US" sz="2800" dirty="0"/>
          </a:p>
        </p:txBody>
      </p:sp>
      <p:sp>
        <p:nvSpPr>
          <p:cNvPr id="6" name="スライド番号プレースホルダー 5">
            <a:extLst>
              <a:ext uri="{FF2B5EF4-FFF2-40B4-BE49-F238E27FC236}">
                <a16:creationId xmlns:a16="http://schemas.microsoft.com/office/drawing/2014/main" id="{4ADF0041-1034-46C1-BE50-555D78BADAB1}"/>
              </a:ext>
            </a:extLst>
          </p:cNvPr>
          <p:cNvSpPr>
            <a:spLocks noGrp="1"/>
          </p:cNvSpPr>
          <p:nvPr>
            <p:ph type="sldNum" sz="quarter" idx="12"/>
          </p:nvPr>
        </p:nvSpPr>
        <p:spPr/>
        <p:txBody>
          <a:bodyPr/>
          <a:lstStyle/>
          <a:p>
            <a:fld id="{EDEB1CE3-1C5F-41CD-BB8F-3FC54467DBCF}" type="slidenum">
              <a:rPr kumimoji="1" lang="ja-JP" altLang="en-US" smtClean="0"/>
              <a:t>41</a:t>
            </a:fld>
            <a:endParaRPr kumimoji="1" lang="ja-JP" altLang="en-US"/>
          </a:p>
        </p:txBody>
      </p:sp>
    </p:spTree>
    <p:extLst>
      <p:ext uri="{BB962C8B-B14F-4D97-AF65-F5344CB8AC3E}">
        <p14:creationId xmlns:p14="http://schemas.microsoft.com/office/powerpoint/2010/main" val="3122184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6CE157BB-203D-4E90-9C5F-CA4446F9CDFF}"/>
              </a:ext>
            </a:extLst>
          </p:cNvPr>
          <p:cNvGrpSpPr/>
          <p:nvPr/>
        </p:nvGrpSpPr>
        <p:grpSpPr>
          <a:xfrm>
            <a:off x="304800" y="1373423"/>
            <a:ext cx="8719929" cy="4404389"/>
            <a:chOff x="0" y="1080187"/>
            <a:chExt cx="9144000" cy="4697625"/>
          </a:xfrm>
        </p:grpSpPr>
        <p:pic>
          <p:nvPicPr>
            <p:cNvPr id="2" name="図 1">
              <a:extLst>
                <a:ext uri="{FF2B5EF4-FFF2-40B4-BE49-F238E27FC236}">
                  <a16:creationId xmlns:a16="http://schemas.microsoft.com/office/drawing/2014/main" id="{C6F85B73-9606-472A-90A3-B0360649BA00}"/>
                </a:ext>
              </a:extLst>
            </p:cNvPr>
            <p:cNvPicPr>
              <a:picLocks noChangeAspect="1"/>
            </p:cNvPicPr>
            <p:nvPr/>
          </p:nvPicPr>
          <p:blipFill>
            <a:blip r:embed="rId2"/>
            <a:stretch>
              <a:fillRect/>
            </a:stretch>
          </p:blipFill>
          <p:spPr>
            <a:xfrm>
              <a:off x="0" y="1080187"/>
              <a:ext cx="9144000" cy="4697625"/>
            </a:xfrm>
            <a:prstGeom prst="rect">
              <a:avLst/>
            </a:prstGeom>
          </p:spPr>
        </p:pic>
        <p:cxnSp>
          <p:nvCxnSpPr>
            <p:cNvPr id="3" name="直線矢印コネクタ 2">
              <a:extLst>
                <a:ext uri="{FF2B5EF4-FFF2-40B4-BE49-F238E27FC236}">
                  <a16:creationId xmlns:a16="http://schemas.microsoft.com/office/drawing/2014/main" id="{311F7329-D9A4-437F-A94E-A22A84B719EB}"/>
                </a:ext>
              </a:extLst>
            </p:cNvPr>
            <p:cNvCxnSpPr>
              <a:cxnSpLocks/>
            </p:cNvCxnSpPr>
            <p:nvPr/>
          </p:nvCxnSpPr>
          <p:spPr>
            <a:xfrm flipH="1">
              <a:off x="7354958" y="2623930"/>
              <a:ext cx="1683025" cy="11067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a:extLst>
                <a:ext uri="{FF2B5EF4-FFF2-40B4-BE49-F238E27FC236}">
                  <a16:creationId xmlns:a16="http://schemas.microsoft.com/office/drawing/2014/main" id="{F6642F5A-B2F1-4AFC-B3E9-98E7B6F2E95E}"/>
                </a:ext>
              </a:extLst>
            </p:cNvPr>
            <p:cNvCxnSpPr>
              <a:cxnSpLocks/>
            </p:cNvCxnSpPr>
            <p:nvPr/>
          </p:nvCxnSpPr>
          <p:spPr>
            <a:xfrm flipH="1">
              <a:off x="7407967" y="3117805"/>
              <a:ext cx="1484241" cy="10335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2EC244CB-7835-40B6-933A-F8E547245299}"/>
                </a:ext>
              </a:extLst>
            </p:cNvPr>
            <p:cNvCxnSpPr>
              <a:cxnSpLocks/>
            </p:cNvCxnSpPr>
            <p:nvPr/>
          </p:nvCxnSpPr>
          <p:spPr>
            <a:xfrm flipH="1">
              <a:off x="7262193" y="3634567"/>
              <a:ext cx="1484241" cy="10335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タイトル 1">
            <a:extLst>
              <a:ext uri="{FF2B5EF4-FFF2-40B4-BE49-F238E27FC236}">
                <a16:creationId xmlns:a16="http://schemas.microsoft.com/office/drawing/2014/main" id="{479DF74C-6803-45EC-9DC7-84F50A35F458}"/>
              </a:ext>
            </a:extLst>
          </p:cNvPr>
          <p:cNvSpPr txBox="1">
            <a:spLocks/>
          </p:cNvSpPr>
          <p:nvPr/>
        </p:nvSpPr>
        <p:spPr>
          <a:xfrm>
            <a:off x="503584" y="228834"/>
            <a:ext cx="8719929" cy="1144589"/>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a:t>食品衛生協会：小規模な一般飲食店事業者向け</a:t>
            </a:r>
            <a:endParaRPr lang="ja-JP" altLang="en-US" sz="2800" dirty="0"/>
          </a:p>
        </p:txBody>
      </p:sp>
      <p:sp>
        <p:nvSpPr>
          <p:cNvPr id="8" name="スライド番号プレースホルダー 7">
            <a:extLst>
              <a:ext uri="{FF2B5EF4-FFF2-40B4-BE49-F238E27FC236}">
                <a16:creationId xmlns:a16="http://schemas.microsoft.com/office/drawing/2014/main" id="{99D8BDD3-E421-4ADC-8DD8-514EBBFC86BA}"/>
              </a:ext>
            </a:extLst>
          </p:cNvPr>
          <p:cNvSpPr>
            <a:spLocks noGrp="1"/>
          </p:cNvSpPr>
          <p:nvPr>
            <p:ph type="sldNum" sz="quarter" idx="12"/>
          </p:nvPr>
        </p:nvSpPr>
        <p:spPr/>
        <p:txBody>
          <a:bodyPr/>
          <a:lstStyle/>
          <a:p>
            <a:fld id="{EDEB1CE3-1C5F-41CD-BB8F-3FC54467DBCF}" type="slidenum">
              <a:rPr kumimoji="1" lang="ja-JP" altLang="en-US" smtClean="0"/>
              <a:t>42</a:t>
            </a:fld>
            <a:endParaRPr kumimoji="1" lang="ja-JP" altLang="en-US"/>
          </a:p>
        </p:txBody>
      </p:sp>
    </p:spTree>
    <p:extLst>
      <p:ext uri="{BB962C8B-B14F-4D97-AF65-F5344CB8AC3E}">
        <p14:creationId xmlns:p14="http://schemas.microsoft.com/office/powerpoint/2010/main" val="101505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E9B6C7A7-314E-4D8F-88BB-5743C1CCCB58}"/>
              </a:ext>
            </a:extLst>
          </p:cNvPr>
          <p:cNvGrpSpPr/>
          <p:nvPr/>
        </p:nvGrpSpPr>
        <p:grpSpPr>
          <a:xfrm>
            <a:off x="212035" y="1483527"/>
            <a:ext cx="8719929" cy="3890946"/>
            <a:chOff x="0" y="1482811"/>
            <a:chExt cx="9144000" cy="3892378"/>
          </a:xfrm>
        </p:grpSpPr>
        <p:pic>
          <p:nvPicPr>
            <p:cNvPr id="2" name="図 1">
              <a:extLst>
                <a:ext uri="{FF2B5EF4-FFF2-40B4-BE49-F238E27FC236}">
                  <a16:creationId xmlns:a16="http://schemas.microsoft.com/office/drawing/2014/main" id="{9710A6B6-6B78-4D5F-AF4A-64493E87D0BD}"/>
                </a:ext>
              </a:extLst>
            </p:cNvPr>
            <p:cNvPicPr>
              <a:picLocks noChangeAspect="1"/>
            </p:cNvPicPr>
            <p:nvPr/>
          </p:nvPicPr>
          <p:blipFill>
            <a:blip r:embed="rId2"/>
            <a:stretch>
              <a:fillRect/>
            </a:stretch>
          </p:blipFill>
          <p:spPr>
            <a:xfrm>
              <a:off x="0" y="1482811"/>
              <a:ext cx="9144000" cy="3892378"/>
            </a:xfrm>
            <a:prstGeom prst="rect">
              <a:avLst/>
            </a:prstGeom>
          </p:spPr>
        </p:pic>
        <p:cxnSp>
          <p:nvCxnSpPr>
            <p:cNvPr id="3" name="直線矢印コネクタ 2">
              <a:extLst>
                <a:ext uri="{FF2B5EF4-FFF2-40B4-BE49-F238E27FC236}">
                  <a16:creationId xmlns:a16="http://schemas.microsoft.com/office/drawing/2014/main" id="{97A4318C-815B-4363-B1E7-C9AAC4C2850C}"/>
                </a:ext>
              </a:extLst>
            </p:cNvPr>
            <p:cNvCxnSpPr>
              <a:cxnSpLocks/>
            </p:cNvCxnSpPr>
            <p:nvPr/>
          </p:nvCxnSpPr>
          <p:spPr>
            <a:xfrm flipH="1">
              <a:off x="5923724" y="2875644"/>
              <a:ext cx="1683025" cy="11067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AE056F20-31F2-4108-965A-F1444C7F6A21}"/>
                </a:ext>
              </a:extLst>
            </p:cNvPr>
            <p:cNvCxnSpPr>
              <a:cxnSpLocks/>
            </p:cNvCxnSpPr>
            <p:nvPr/>
          </p:nvCxnSpPr>
          <p:spPr>
            <a:xfrm flipH="1">
              <a:off x="7388088" y="3279835"/>
              <a:ext cx="1683025" cy="11067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タイトル 1">
            <a:extLst>
              <a:ext uri="{FF2B5EF4-FFF2-40B4-BE49-F238E27FC236}">
                <a16:creationId xmlns:a16="http://schemas.microsoft.com/office/drawing/2014/main" id="{72ED0DD1-A779-41E4-93BE-2B921B3C2627}"/>
              </a:ext>
            </a:extLst>
          </p:cNvPr>
          <p:cNvSpPr txBox="1">
            <a:spLocks/>
          </p:cNvSpPr>
          <p:nvPr/>
        </p:nvSpPr>
        <p:spPr>
          <a:xfrm>
            <a:off x="503584" y="228834"/>
            <a:ext cx="8719929" cy="1144589"/>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a:t>食品衛生協会：小規模な一般飲食店事業者向け</a:t>
            </a:r>
            <a:endParaRPr lang="ja-JP" altLang="en-US" sz="2800" dirty="0"/>
          </a:p>
        </p:txBody>
      </p:sp>
      <p:sp>
        <p:nvSpPr>
          <p:cNvPr id="7" name="スライド番号プレースホルダー 6">
            <a:extLst>
              <a:ext uri="{FF2B5EF4-FFF2-40B4-BE49-F238E27FC236}">
                <a16:creationId xmlns:a16="http://schemas.microsoft.com/office/drawing/2014/main" id="{81FB3257-C952-425E-B015-17DC837ADD01}"/>
              </a:ext>
            </a:extLst>
          </p:cNvPr>
          <p:cNvSpPr>
            <a:spLocks noGrp="1"/>
          </p:cNvSpPr>
          <p:nvPr>
            <p:ph type="sldNum" sz="quarter" idx="12"/>
          </p:nvPr>
        </p:nvSpPr>
        <p:spPr/>
        <p:txBody>
          <a:bodyPr/>
          <a:lstStyle/>
          <a:p>
            <a:fld id="{EDEB1CE3-1C5F-41CD-BB8F-3FC54467DBCF}" type="slidenum">
              <a:rPr kumimoji="1" lang="ja-JP" altLang="en-US" smtClean="0"/>
              <a:t>43</a:t>
            </a:fld>
            <a:endParaRPr kumimoji="1" lang="ja-JP" altLang="en-US"/>
          </a:p>
        </p:txBody>
      </p:sp>
    </p:spTree>
    <p:extLst>
      <p:ext uri="{BB962C8B-B14F-4D97-AF65-F5344CB8AC3E}">
        <p14:creationId xmlns:p14="http://schemas.microsoft.com/office/powerpoint/2010/main" val="2980075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FB730667-C104-4CE9-934F-231113359773}"/>
              </a:ext>
            </a:extLst>
          </p:cNvPr>
          <p:cNvGrpSpPr/>
          <p:nvPr/>
        </p:nvGrpSpPr>
        <p:grpSpPr>
          <a:xfrm>
            <a:off x="204579" y="1205947"/>
            <a:ext cx="8515350" cy="4808373"/>
            <a:chOff x="0" y="866869"/>
            <a:chExt cx="9144000" cy="5134200"/>
          </a:xfrm>
        </p:grpSpPr>
        <p:pic>
          <p:nvPicPr>
            <p:cNvPr id="2" name="図 1">
              <a:extLst>
                <a:ext uri="{FF2B5EF4-FFF2-40B4-BE49-F238E27FC236}">
                  <a16:creationId xmlns:a16="http://schemas.microsoft.com/office/drawing/2014/main" id="{29237143-7BE8-4F04-8784-E93980B4E0B5}"/>
                </a:ext>
              </a:extLst>
            </p:cNvPr>
            <p:cNvPicPr>
              <a:picLocks noChangeAspect="1"/>
            </p:cNvPicPr>
            <p:nvPr/>
          </p:nvPicPr>
          <p:blipFill>
            <a:blip r:embed="rId2"/>
            <a:stretch>
              <a:fillRect/>
            </a:stretch>
          </p:blipFill>
          <p:spPr>
            <a:xfrm>
              <a:off x="0" y="866869"/>
              <a:ext cx="9144000" cy="5124261"/>
            </a:xfrm>
            <a:prstGeom prst="rect">
              <a:avLst/>
            </a:prstGeom>
          </p:spPr>
        </p:pic>
        <p:sp>
          <p:nvSpPr>
            <p:cNvPr id="3" name="正方形/長方形 2">
              <a:extLst>
                <a:ext uri="{FF2B5EF4-FFF2-40B4-BE49-F238E27FC236}">
                  <a16:creationId xmlns:a16="http://schemas.microsoft.com/office/drawing/2014/main" id="{FDEEE599-3CA1-4D59-9ED7-2BB54AC29204}"/>
                </a:ext>
              </a:extLst>
            </p:cNvPr>
            <p:cNvSpPr/>
            <p:nvPr/>
          </p:nvSpPr>
          <p:spPr>
            <a:xfrm>
              <a:off x="2756452" y="4926496"/>
              <a:ext cx="5764696" cy="10745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a:extLst>
                <a:ext uri="{FF2B5EF4-FFF2-40B4-BE49-F238E27FC236}">
                  <a16:creationId xmlns:a16="http://schemas.microsoft.com/office/drawing/2014/main" id="{89D118D0-0907-48B1-B65E-93D82A1B6945}"/>
                </a:ext>
              </a:extLst>
            </p:cNvPr>
            <p:cNvCxnSpPr>
              <a:cxnSpLocks/>
            </p:cNvCxnSpPr>
            <p:nvPr/>
          </p:nvCxnSpPr>
          <p:spPr>
            <a:xfrm flipH="1">
              <a:off x="6308038" y="3233530"/>
              <a:ext cx="2305876" cy="16929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タイトル 1">
            <a:extLst>
              <a:ext uri="{FF2B5EF4-FFF2-40B4-BE49-F238E27FC236}">
                <a16:creationId xmlns:a16="http://schemas.microsoft.com/office/drawing/2014/main" id="{D95AC303-6B83-4FE1-870B-319797751154}"/>
              </a:ext>
            </a:extLst>
          </p:cNvPr>
          <p:cNvSpPr txBox="1">
            <a:spLocks/>
          </p:cNvSpPr>
          <p:nvPr/>
        </p:nvSpPr>
        <p:spPr>
          <a:xfrm>
            <a:off x="503584" y="228834"/>
            <a:ext cx="8719929" cy="1144589"/>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a:t>食品衛生協会：小規模な一般飲食店事業者向け</a:t>
            </a:r>
            <a:endParaRPr lang="ja-JP" altLang="en-US" sz="2800" dirty="0"/>
          </a:p>
        </p:txBody>
      </p:sp>
      <p:sp>
        <p:nvSpPr>
          <p:cNvPr id="7" name="スライド番号プレースホルダー 6">
            <a:extLst>
              <a:ext uri="{FF2B5EF4-FFF2-40B4-BE49-F238E27FC236}">
                <a16:creationId xmlns:a16="http://schemas.microsoft.com/office/drawing/2014/main" id="{353CC9F0-F4CD-4EE7-BE9D-A63B9223290D}"/>
              </a:ext>
            </a:extLst>
          </p:cNvPr>
          <p:cNvSpPr>
            <a:spLocks noGrp="1"/>
          </p:cNvSpPr>
          <p:nvPr>
            <p:ph type="sldNum" sz="quarter" idx="12"/>
          </p:nvPr>
        </p:nvSpPr>
        <p:spPr/>
        <p:txBody>
          <a:bodyPr/>
          <a:lstStyle/>
          <a:p>
            <a:fld id="{EDEB1CE3-1C5F-41CD-BB8F-3FC54467DBCF}" type="slidenum">
              <a:rPr kumimoji="1" lang="ja-JP" altLang="en-US" smtClean="0"/>
              <a:t>44</a:t>
            </a:fld>
            <a:endParaRPr kumimoji="1" lang="ja-JP" altLang="en-US"/>
          </a:p>
        </p:txBody>
      </p:sp>
    </p:spTree>
    <p:extLst>
      <p:ext uri="{BB962C8B-B14F-4D97-AF65-F5344CB8AC3E}">
        <p14:creationId xmlns:p14="http://schemas.microsoft.com/office/powerpoint/2010/main" val="3387454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3C67AA-EFED-4936-B274-8F9B36F1F5A2}"/>
              </a:ext>
            </a:extLst>
          </p:cNvPr>
          <p:cNvSpPr>
            <a:spLocks noGrp="1"/>
          </p:cNvSpPr>
          <p:nvPr>
            <p:ph type="title"/>
          </p:nvPr>
        </p:nvSpPr>
        <p:spPr>
          <a:xfrm>
            <a:off x="1046923" y="2839277"/>
            <a:ext cx="8574157" cy="1152939"/>
          </a:xfrm>
        </p:spPr>
        <p:txBody>
          <a:bodyPr>
            <a:noAutofit/>
          </a:bodyPr>
          <a:lstStyle/>
          <a:p>
            <a:br>
              <a:rPr lang="en-US" altLang="ja-JP" sz="3200" dirty="0">
                <a:latin typeface="+mn-ea"/>
                <a:ea typeface="+mn-ea"/>
              </a:rPr>
            </a:br>
            <a:r>
              <a:rPr lang="ja-JP" altLang="en-US" sz="3200" dirty="0">
                <a:latin typeface="+mn-ea"/>
                <a:ea typeface="+mn-ea"/>
              </a:rPr>
              <a:t>危害要因分析ができていない</a:t>
            </a:r>
            <a:br>
              <a:rPr lang="en-US" altLang="ja-JP" sz="3200" dirty="0">
                <a:latin typeface="+mn-ea"/>
                <a:ea typeface="+mn-ea"/>
              </a:rPr>
            </a:br>
            <a:r>
              <a:rPr lang="ja-JP" altLang="en-US" sz="3200" dirty="0">
                <a:latin typeface="+mn-ea"/>
                <a:ea typeface="+mn-ea"/>
              </a:rPr>
              <a:t>✔日本では意味の薄い</a:t>
            </a:r>
            <a:r>
              <a:rPr lang="en-US" altLang="ja-JP" sz="3200" dirty="0">
                <a:latin typeface="+mn-ea"/>
                <a:ea typeface="+mn-ea"/>
              </a:rPr>
              <a:t>3</a:t>
            </a:r>
            <a:r>
              <a:rPr lang="ja-JP" altLang="en-US" sz="3200" dirty="0">
                <a:latin typeface="+mn-ea"/>
                <a:ea typeface="+mn-ea"/>
              </a:rPr>
              <a:t>種の温度管理、　　　　　　　　</a:t>
            </a:r>
            <a:br>
              <a:rPr lang="en-US" altLang="ja-JP" sz="3200" dirty="0">
                <a:latin typeface="+mn-ea"/>
                <a:ea typeface="+mn-ea"/>
              </a:rPr>
            </a:br>
            <a:r>
              <a:rPr lang="ja-JP" altLang="en-US" sz="3200" dirty="0">
                <a:latin typeface="+mn-ea"/>
                <a:ea typeface="+mn-ea"/>
              </a:rPr>
              <a:t>✔交差汚染防止の不足　　　　　　　　　　　　✔有効性の見えない是正処置</a:t>
            </a:r>
            <a:br>
              <a:rPr lang="en-US" altLang="ja-JP" sz="3200" dirty="0">
                <a:latin typeface="+mn-ea"/>
                <a:ea typeface="+mn-ea"/>
              </a:rPr>
            </a:br>
            <a:r>
              <a:rPr lang="ja-JP" altLang="en-US" sz="3200" dirty="0">
                <a:latin typeface="+mn-ea"/>
                <a:ea typeface="+mn-ea"/>
              </a:rPr>
              <a:t>を組み合わせて何が達成されるのか</a:t>
            </a:r>
            <a:endParaRPr kumimoji="1" lang="ja-JP" altLang="en-US" sz="3200" dirty="0">
              <a:latin typeface="+mn-ea"/>
              <a:ea typeface="+mn-ea"/>
            </a:endParaRPr>
          </a:p>
        </p:txBody>
      </p:sp>
      <p:sp>
        <p:nvSpPr>
          <p:cNvPr id="3" name="タイトル 1">
            <a:extLst>
              <a:ext uri="{FF2B5EF4-FFF2-40B4-BE49-F238E27FC236}">
                <a16:creationId xmlns:a16="http://schemas.microsoft.com/office/drawing/2014/main" id="{83D3E9AF-5448-4A61-A5D3-B57B3B4BD3ED}"/>
              </a:ext>
            </a:extLst>
          </p:cNvPr>
          <p:cNvSpPr txBox="1">
            <a:spLocks/>
          </p:cNvSpPr>
          <p:nvPr/>
        </p:nvSpPr>
        <p:spPr>
          <a:xfrm>
            <a:off x="384314" y="344557"/>
            <a:ext cx="8269356" cy="1152939"/>
          </a:xfrm>
          <a:prstGeom prst="rect">
            <a:avLst/>
          </a:prstGeom>
          <a:solidFill>
            <a:schemeClr val="bg2">
              <a:lumMod val="90000"/>
            </a:schemeClr>
          </a:solidFill>
          <a:ln>
            <a:solidFill>
              <a:schemeClr val="tx1"/>
            </a:solidFill>
          </a:ln>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en-US" altLang="ja-JP" sz="2800" dirty="0"/>
          </a:p>
          <a:p>
            <a:r>
              <a:rPr lang="en-US" altLang="ja-JP" sz="2800" dirty="0"/>
              <a:t>1-b </a:t>
            </a:r>
            <a:r>
              <a:rPr lang="ja-JP" altLang="en-US" sz="2800" dirty="0"/>
              <a:t>食品衛生協会：小規模な一般飲食店事業者向け</a:t>
            </a:r>
          </a:p>
        </p:txBody>
      </p:sp>
      <p:sp>
        <p:nvSpPr>
          <p:cNvPr id="5" name="スライド番号プレースホルダー 4">
            <a:extLst>
              <a:ext uri="{FF2B5EF4-FFF2-40B4-BE49-F238E27FC236}">
                <a16:creationId xmlns:a16="http://schemas.microsoft.com/office/drawing/2014/main" id="{55121484-C18F-4DC0-81B6-402B3EE7FE76}"/>
              </a:ext>
            </a:extLst>
          </p:cNvPr>
          <p:cNvSpPr>
            <a:spLocks noGrp="1"/>
          </p:cNvSpPr>
          <p:nvPr>
            <p:ph type="sldNum" sz="quarter" idx="12"/>
          </p:nvPr>
        </p:nvSpPr>
        <p:spPr/>
        <p:txBody>
          <a:bodyPr/>
          <a:lstStyle/>
          <a:p>
            <a:fld id="{EDEB1CE3-1C5F-41CD-BB8F-3FC54467DBCF}" type="slidenum">
              <a:rPr kumimoji="1" lang="ja-JP" altLang="en-US" smtClean="0"/>
              <a:t>45</a:t>
            </a:fld>
            <a:endParaRPr kumimoji="1" lang="ja-JP" altLang="en-US"/>
          </a:p>
        </p:txBody>
      </p:sp>
    </p:spTree>
    <p:extLst>
      <p:ext uri="{BB962C8B-B14F-4D97-AF65-F5344CB8AC3E}">
        <p14:creationId xmlns:p14="http://schemas.microsoft.com/office/powerpoint/2010/main" val="2140356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AB12A6-1236-4D37-A81B-C0E593011353}"/>
              </a:ext>
            </a:extLst>
          </p:cNvPr>
          <p:cNvSpPr>
            <a:spLocks noGrp="1"/>
          </p:cNvSpPr>
          <p:nvPr>
            <p:ph type="title"/>
          </p:nvPr>
        </p:nvSpPr>
        <p:spPr/>
        <p:txBody>
          <a:bodyPr/>
          <a:lstStyle/>
          <a:p>
            <a:r>
              <a:rPr kumimoji="1" lang="ja-JP" altLang="en-US" b="1" dirty="0">
                <a:latin typeface="+mn-ea"/>
                <a:ea typeface="+mn-ea"/>
              </a:rPr>
              <a:t>アジェンダ</a:t>
            </a:r>
          </a:p>
        </p:txBody>
      </p:sp>
      <p:sp>
        <p:nvSpPr>
          <p:cNvPr id="3" name="コンテンツ プレースホルダー 2">
            <a:extLst>
              <a:ext uri="{FF2B5EF4-FFF2-40B4-BE49-F238E27FC236}">
                <a16:creationId xmlns:a16="http://schemas.microsoft.com/office/drawing/2014/main" id="{4C1E659C-FBC9-4DD0-BBF5-D9E6F53AF2E4}"/>
              </a:ext>
            </a:extLst>
          </p:cNvPr>
          <p:cNvSpPr>
            <a:spLocks noGrp="1"/>
          </p:cNvSpPr>
          <p:nvPr>
            <p:ph idx="1"/>
          </p:nvPr>
        </p:nvSpPr>
        <p:spPr>
          <a:xfrm>
            <a:off x="628650" y="1690689"/>
            <a:ext cx="7886700" cy="4351338"/>
          </a:xfrm>
        </p:spPr>
        <p:txBody>
          <a:bodyPr/>
          <a:lstStyle/>
          <a:p>
            <a:pPr marL="514350" indent="-514350">
              <a:lnSpc>
                <a:spcPct val="150000"/>
              </a:lnSpc>
              <a:buFont typeface="+mj-lt"/>
              <a:buAutoNum type="arabicPeriod"/>
            </a:pPr>
            <a:r>
              <a:rPr kumimoji="1" lang="ja-JP" altLang="en-US" b="1" dirty="0">
                <a:solidFill>
                  <a:schemeClr val="bg2">
                    <a:lumMod val="50000"/>
                  </a:schemeClr>
                </a:solidFill>
                <a:latin typeface="+mn-ea"/>
              </a:rPr>
              <a:t>現在上梓されている飲食向け手引書類</a:t>
            </a:r>
            <a:endParaRPr kumimoji="1" lang="en-US" altLang="ja-JP" b="1" dirty="0">
              <a:solidFill>
                <a:schemeClr val="bg2">
                  <a:lumMod val="50000"/>
                </a:schemeClr>
              </a:solidFill>
              <a:latin typeface="+mn-ea"/>
            </a:endParaRPr>
          </a:p>
          <a:p>
            <a:pPr marL="514350" indent="-514350">
              <a:lnSpc>
                <a:spcPct val="150000"/>
              </a:lnSpc>
              <a:buFont typeface="+mj-lt"/>
              <a:buAutoNum type="arabicPeriod"/>
            </a:pPr>
            <a:r>
              <a:rPr lang="ja-JP" altLang="en-US" b="1" dirty="0">
                <a:latin typeface="+mn-ea"/>
              </a:rPr>
              <a:t>その問題点と解決への処方箋</a:t>
            </a:r>
            <a:endParaRPr lang="en-US" altLang="ja-JP" b="1" dirty="0">
              <a:latin typeface="+mn-ea"/>
            </a:endParaRPr>
          </a:p>
          <a:p>
            <a:pPr marL="514350" indent="-514350">
              <a:lnSpc>
                <a:spcPct val="150000"/>
              </a:lnSpc>
              <a:buFont typeface="+mj-lt"/>
              <a:buAutoNum type="arabicPeriod"/>
            </a:pPr>
            <a:r>
              <a:rPr kumimoji="1" lang="ja-JP" altLang="en-US" b="1" dirty="0">
                <a:solidFill>
                  <a:schemeClr val="bg2">
                    <a:lumMod val="50000"/>
                  </a:schemeClr>
                </a:solidFill>
                <a:latin typeface="+mn-ea"/>
              </a:rPr>
              <a:t>焼き鳥屋事例をもとにした考察</a:t>
            </a:r>
            <a:endParaRPr lang="en-US" altLang="ja-JP" b="1" dirty="0">
              <a:solidFill>
                <a:schemeClr val="bg2">
                  <a:lumMod val="50000"/>
                </a:schemeClr>
              </a:solidFill>
              <a:latin typeface="+mn-ea"/>
            </a:endParaRPr>
          </a:p>
          <a:p>
            <a:pPr marL="514350" indent="-514350">
              <a:lnSpc>
                <a:spcPct val="150000"/>
              </a:lnSpc>
              <a:buFont typeface="+mj-lt"/>
              <a:buAutoNum type="arabicPeriod"/>
            </a:pPr>
            <a:r>
              <a:rPr lang="ja-JP" altLang="en-US" b="1" dirty="0">
                <a:solidFill>
                  <a:schemeClr val="bg2">
                    <a:lumMod val="50000"/>
                  </a:schemeClr>
                </a:solidFill>
                <a:latin typeface="+mn-ea"/>
              </a:rPr>
              <a:t>そのうえでの衛生管理計画の提案</a:t>
            </a:r>
            <a:endParaRPr lang="en-US" altLang="ja-JP" b="1" dirty="0">
              <a:solidFill>
                <a:schemeClr val="bg2">
                  <a:lumMod val="50000"/>
                </a:schemeClr>
              </a:solidFill>
              <a:latin typeface="+mn-ea"/>
            </a:endParaRPr>
          </a:p>
          <a:p>
            <a:pPr marL="514350" indent="-514350">
              <a:lnSpc>
                <a:spcPct val="150000"/>
              </a:lnSpc>
              <a:buFont typeface="+mj-lt"/>
              <a:buAutoNum type="arabicPeriod"/>
            </a:pPr>
            <a:r>
              <a:rPr kumimoji="1" lang="ja-JP" altLang="en-US" b="1" dirty="0">
                <a:solidFill>
                  <a:schemeClr val="bg2">
                    <a:lumMod val="50000"/>
                  </a:schemeClr>
                </a:solidFill>
                <a:latin typeface="+mn-ea"/>
              </a:rPr>
              <a:t>感染症対策</a:t>
            </a:r>
            <a:endParaRPr kumimoji="1" lang="en-US" altLang="ja-JP" b="1" dirty="0">
              <a:solidFill>
                <a:schemeClr val="bg2">
                  <a:lumMod val="50000"/>
                </a:schemeClr>
              </a:solidFill>
              <a:latin typeface="+mn-ea"/>
            </a:endParaRPr>
          </a:p>
          <a:p>
            <a:pPr>
              <a:lnSpc>
                <a:spcPct val="150000"/>
              </a:lnSpc>
            </a:pPr>
            <a:endParaRPr kumimoji="1" lang="ja-JP" altLang="en-US" dirty="0">
              <a:latin typeface="+mn-ea"/>
            </a:endParaRPr>
          </a:p>
        </p:txBody>
      </p:sp>
      <p:sp>
        <p:nvSpPr>
          <p:cNvPr id="5" name="スライド番号プレースホルダー 4">
            <a:extLst>
              <a:ext uri="{FF2B5EF4-FFF2-40B4-BE49-F238E27FC236}">
                <a16:creationId xmlns:a16="http://schemas.microsoft.com/office/drawing/2014/main" id="{9FE89B6E-AAF6-45B4-8E21-54984294FD8B}"/>
              </a:ext>
            </a:extLst>
          </p:cNvPr>
          <p:cNvSpPr>
            <a:spLocks noGrp="1"/>
          </p:cNvSpPr>
          <p:nvPr>
            <p:ph type="sldNum" sz="quarter" idx="12"/>
          </p:nvPr>
        </p:nvSpPr>
        <p:spPr/>
        <p:txBody>
          <a:bodyPr/>
          <a:lstStyle/>
          <a:p>
            <a:fld id="{EDEB1CE3-1C5F-41CD-BB8F-3FC54467DBCF}" type="slidenum">
              <a:rPr kumimoji="1" lang="ja-JP" altLang="en-US" smtClean="0"/>
              <a:t>46</a:t>
            </a:fld>
            <a:endParaRPr kumimoji="1" lang="ja-JP" altLang="en-US"/>
          </a:p>
        </p:txBody>
      </p:sp>
    </p:spTree>
    <p:extLst>
      <p:ext uri="{BB962C8B-B14F-4D97-AF65-F5344CB8AC3E}">
        <p14:creationId xmlns:p14="http://schemas.microsoft.com/office/powerpoint/2010/main" val="38380482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9BCB96C-10B0-4BC1-8931-7600397B224D}"/>
              </a:ext>
            </a:extLst>
          </p:cNvPr>
          <p:cNvSpPr>
            <a:spLocks noGrp="1"/>
          </p:cNvSpPr>
          <p:nvPr>
            <p:ph idx="1"/>
          </p:nvPr>
        </p:nvSpPr>
        <p:spPr>
          <a:xfrm>
            <a:off x="628650" y="1257346"/>
            <a:ext cx="7886700" cy="4931259"/>
          </a:xfrm>
          <a:solidFill>
            <a:schemeClr val="bg1">
              <a:lumMod val="95000"/>
            </a:schemeClr>
          </a:solidFill>
          <a:ln>
            <a:solidFill>
              <a:schemeClr val="tx1"/>
            </a:solidFill>
          </a:ln>
        </p:spPr>
        <p:txBody>
          <a:bodyPr>
            <a:normAutofit/>
          </a:bodyPr>
          <a:lstStyle/>
          <a:p>
            <a:endParaRPr kumimoji="1" lang="en-US" altLang="ja-JP" dirty="0"/>
          </a:p>
          <a:p>
            <a:r>
              <a:rPr kumimoji="1" lang="ja-JP" altLang="en-US" b="1" dirty="0"/>
              <a:t>言っておけば　それで自分たちの責任は終った</a:t>
            </a:r>
            <a:endParaRPr kumimoji="1" lang="en-US" altLang="ja-JP" b="1" dirty="0"/>
          </a:p>
          <a:p>
            <a:r>
              <a:rPr lang="ja-JP" altLang="en-US" b="1" dirty="0"/>
              <a:t>自分たちでやれることをやれば　それでいい　効果は問わない、あとは神任せ（行動よりも祈りの姿勢の重視）</a:t>
            </a:r>
            <a:endParaRPr kumimoji="1" lang="en-US" altLang="ja-JP" b="1" dirty="0"/>
          </a:p>
          <a:p>
            <a:r>
              <a:rPr lang="ja-JP" altLang="en-US" b="1" dirty="0"/>
              <a:t>どこかに書かれている内容を前後には無関係に持ち込んでくる</a:t>
            </a:r>
            <a:endParaRPr lang="en-US" altLang="ja-JP" b="1" dirty="0"/>
          </a:p>
          <a:p>
            <a:r>
              <a:rPr kumimoji="1" lang="ja-JP" altLang="en-US" b="1" dirty="0"/>
              <a:t>危害要因の明確化がなされていない、管理手段の有効</a:t>
            </a:r>
            <a:r>
              <a:rPr lang="ja-JP" altLang="en-US" b="1" dirty="0"/>
              <a:t>性が担保されていない</a:t>
            </a:r>
            <a:endParaRPr kumimoji="1" lang="en-US" altLang="ja-JP" b="1" dirty="0"/>
          </a:p>
          <a:p>
            <a:r>
              <a:rPr lang="ja-JP" altLang="en-US" b="1" dirty="0"/>
              <a:t>行動・責任の主体は誰なのか曖昧模糊</a:t>
            </a:r>
            <a:endParaRPr kumimoji="1" lang="ja-JP" altLang="en-US" b="1" dirty="0"/>
          </a:p>
        </p:txBody>
      </p:sp>
      <p:sp>
        <p:nvSpPr>
          <p:cNvPr id="4" name="タイトル 1">
            <a:extLst>
              <a:ext uri="{FF2B5EF4-FFF2-40B4-BE49-F238E27FC236}">
                <a16:creationId xmlns:a16="http://schemas.microsoft.com/office/drawing/2014/main" id="{A818DF99-0ABA-477B-B62B-FC21D212C06A}"/>
              </a:ext>
            </a:extLst>
          </p:cNvPr>
          <p:cNvSpPr>
            <a:spLocks noGrp="1"/>
          </p:cNvSpPr>
          <p:nvPr>
            <p:ph type="title"/>
          </p:nvPr>
        </p:nvSpPr>
        <p:spPr>
          <a:xfrm>
            <a:off x="628650" y="443533"/>
            <a:ext cx="7886700" cy="1325563"/>
          </a:xfrm>
        </p:spPr>
        <p:txBody>
          <a:bodyPr>
            <a:normAutofit/>
          </a:bodyPr>
          <a:lstStyle/>
          <a:p>
            <a:r>
              <a:rPr lang="en-US" altLang="ja-JP" sz="4000" dirty="0">
                <a:latin typeface="+mn-ea"/>
                <a:ea typeface="+mn-ea"/>
              </a:rPr>
              <a:t>2. </a:t>
            </a:r>
            <a:r>
              <a:rPr lang="ja-JP" altLang="en-US" sz="4000" b="1" dirty="0">
                <a:latin typeface="+mn-ea"/>
                <a:ea typeface="+mn-ea"/>
              </a:rPr>
              <a:t>手引書類の問題点</a:t>
            </a:r>
            <a:br>
              <a:rPr lang="en-US" altLang="ja-JP" sz="4000" dirty="0">
                <a:latin typeface="+mn-ea"/>
                <a:ea typeface="+mn-ea"/>
              </a:rPr>
            </a:br>
            <a:endParaRPr kumimoji="1" lang="ja-JP" altLang="en-US" sz="4000" dirty="0">
              <a:latin typeface="+mn-ea"/>
              <a:ea typeface="+mn-ea"/>
            </a:endParaRPr>
          </a:p>
        </p:txBody>
      </p:sp>
      <p:sp>
        <p:nvSpPr>
          <p:cNvPr id="5" name="スライド番号プレースホルダー 4">
            <a:extLst>
              <a:ext uri="{FF2B5EF4-FFF2-40B4-BE49-F238E27FC236}">
                <a16:creationId xmlns:a16="http://schemas.microsoft.com/office/drawing/2014/main" id="{C37AF179-CCFC-40AD-9F9D-DA107C48E4B0}"/>
              </a:ext>
            </a:extLst>
          </p:cNvPr>
          <p:cNvSpPr>
            <a:spLocks noGrp="1"/>
          </p:cNvSpPr>
          <p:nvPr>
            <p:ph type="sldNum" sz="quarter" idx="12"/>
          </p:nvPr>
        </p:nvSpPr>
        <p:spPr/>
        <p:txBody>
          <a:bodyPr/>
          <a:lstStyle/>
          <a:p>
            <a:fld id="{EDEB1CE3-1C5F-41CD-BB8F-3FC54467DBCF}" type="slidenum">
              <a:rPr kumimoji="1" lang="ja-JP" altLang="en-US" smtClean="0"/>
              <a:t>47</a:t>
            </a:fld>
            <a:endParaRPr kumimoji="1" lang="ja-JP" altLang="en-US"/>
          </a:p>
        </p:txBody>
      </p:sp>
    </p:spTree>
    <p:extLst>
      <p:ext uri="{BB962C8B-B14F-4D97-AF65-F5344CB8AC3E}">
        <p14:creationId xmlns:p14="http://schemas.microsoft.com/office/powerpoint/2010/main" val="3410853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818DF99-0ABA-477B-B62B-FC21D212C06A}"/>
              </a:ext>
            </a:extLst>
          </p:cNvPr>
          <p:cNvSpPr>
            <a:spLocks noGrp="1"/>
          </p:cNvSpPr>
          <p:nvPr>
            <p:ph type="title"/>
          </p:nvPr>
        </p:nvSpPr>
        <p:spPr>
          <a:xfrm>
            <a:off x="734667" y="500062"/>
            <a:ext cx="7886700" cy="1325563"/>
          </a:xfrm>
          <a:solidFill>
            <a:schemeClr val="bg1"/>
          </a:solidFill>
        </p:spPr>
        <p:txBody>
          <a:bodyPr>
            <a:normAutofit/>
          </a:bodyPr>
          <a:lstStyle/>
          <a:p>
            <a:r>
              <a:rPr lang="en-US" altLang="ja-JP" sz="4000" b="1" dirty="0">
                <a:latin typeface="+mn-ea"/>
                <a:ea typeface="+mn-ea"/>
              </a:rPr>
              <a:t>2. </a:t>
            </a:r>
            <a:r>
              <a:rPr lang="ja-JP" altLang="en-US" sz="4000" b="1" dirty="0">
                <a:latin typeface="+mn-ea"/>
                <a:ea typeface="+mn-ea"/>
              </a:rPr>
              <a:t>手引書類の問題への処方箋</a:t>
            </a:r>
            <a:br>
              <a:rPr lang="en-US" altLang="ja-JP" sz="4000" dirty="0">
                <a:latin typeface="+mn-ea"/>
                <a:ea typeface="+mn-ea"/>
              </a:rPr>
            </a:br>
            <a:endParaRPr kumimoji="1" lang="ja-JP" altLang="en-US" sz="4000" dirty="0">
              <a:latin typeface="+mn-ea"/>
              <a:ea typeface="+mn-ea"/>
            </a:endParaRPr>
          </a:p>
        </p:txBody>
      </p:sp>
      <p:sp>
        <p:nvSpPr>
          <p:cNvPr id="5" name="スライド番号プレースホルダー 4">
            <a:extLst>
              <a:ext uri="{FF2B5EF4-FFF2-40B4-BE49-F238E27FC236}">
                <a16:creationId xmlns:a16="http://schemas.microsoft.com/office/drawing/2014/main" id="{F7D76FC2-C909-4772-B4D4-103919FC095E}"/>
              </a:ext>
            </a:extLst>
          </p:cNvPr>
          <p:cNvSpPr>
            <a:spLocks noGrp="1"/>
          </p:cNvSpPr>
          <p:nvPr>
            <p:ph type="sldNum" sz="quarter" idx="12"/>
          </p:nvPr>
        </p:nvSpPr>
        <p:spPr/>
        <p:txBody>
          <a:bodyPr/>
          <a:lstStyle/>
          <a:p>
            <a:fld id="{EDEB1CE3-1C5F-41CD-BB8F-3FC54467DBCF}" type="slidenum">
              <a:rPr kumimoji="1" lang="ja-JP" altLang="en-US" smtClean="0"/>
              <a:t>48</a:t>
            </a:fld>
            <a:endParaRPr kumimoji="1" lang="ja-JP" altLang="en-US"/>
          </a:p>
        </p:txBody>
      </p:sp>
      <p:sp>
        <p:nvSpPr>
          <p:cNvPr id="3" name="コンテンツ プレースホルダー 2">
            <a:extLst>
              <a:ext uri="{FF2B5EF4-FFF2-40B4-BE49-F238E27FC236}">
                <a16:creationId xmlns:a16="http://schemas.microsoft.com/office/drawing/2014/main" id="{19BCB96C-10B0-4BC1-8931-7600397B224D}"/>
              </a:ext>
            </a:extLst>
          </p:cNvPr>
          <p:cNvSpPr>
            <a:spLocks noGrp="1"/>
          </p:cNvSpPr>
          <p:nvPr>
            <p:ph idx="1"/>
          </p:nvPr>
        </p:nvSpPr>
        <p:spPr>
          <a:xfrm>
            <a:off x="628650" y="1587086"/>
            <a:ext cx="7992717" cy="4349888"/>
          </a:xfrm>
          <a:solidFill>
            <a:schemeClr val="bg2"/>
          </a:solidFill>
          <a:ln>
            <a:solidFill>
              <a:schemeClr val="tx1"/>
            </a:solidFill>
          </a:ln>
        </p:spPr>
        <p:txBody>
          <a:bodyPr>
            <a:noAutofit/>
          </a:bodyPr>
          <a:lstStyle/>
          <a:p>
            <a:endParaRPr lang="en-US" altLang="ja-JP" dirty="0"/>
          </a:p>
          <a:p>
            <a:r>
              <a:rPr lang="ja-JP" altLang="en-US" b="1" dirty="0"/>
              <a:t>ＨＡＣＣＰ精神の基本に戻る。エビデンスの　重視、実効性の重視</a:t>
            </a:r>
            <a:endParaRPr lang="en-US" altLang="ja-JP" b="1" dirty="0"/>
          </a:p>
          <a:p>
            <a:r>
              <a:rPr lang="ja-JP" altLang="en-US" b="1" dirty="0"/>
              <a:t>何が一番重要なのか、重要なものに精力の集中を</a:t>
            </a:r>
            <a:endParaRPr lang="en-US" altLang="ja-JP" b="1" dirty="0"/>
          </a:p>
          <a:p>
            <a:r>
              <a:rPr lang="ja-JP" altLang="en-US" b="1" dirty="0"/>
              <a:t>危害要因と管理手段の一対一（紐づけ）対応を</a:t>
            </a:r>
            <a:endParaRPr lang="en-US" altLang="ja-JP" b="1" dirty="0"/>
          </a:p>
          <a:p>
            <a:r>
              <a:rPr lang="ja-JP" altLang="en-US" b="1" dirty="0"/>
              <a:t>行動と責任の主体を明確に・・・５Ｗ１Ｈ</a:t>
            </a:r>
            <a:endParaRPr lang="en-US" altLang="ja-JP" b="1" dirty="0"/>
          </a:p>
          <a:p>
            <a:r>
              <a:rPr kumimoji="1" lang="ja-JP" altLang="en-US" b="1" dirty="0"/>
              <a:t>現場に理解できるものを、実施できるものを</a:t>
            </a:r>
          </a:p>
        </p:txBody>
      </p:sp>
    </p:spTree>
    <p:extLst>
      <p:ext uri="{BB962C8B-B14F-4D97-AF65-F5344CB8AC3E}">
        <p14:creationId xmlns:p14="http://schemas.microsoft.com/office/powerpoint/2010/main" val="2476255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AB12A6-1236-4D37-A81B-C0E593011353}"/>
              </a:ext>
            </a:extLst>
          </p:cNvPr>
          <p:cNvSpPr>
            <a:spLocks noGrp="1"/>
          </p:cNvSpPr>
          <p:nvPr>
            <p:ph type="title"/>
          </p:nvPr>
        </p:nvSpPr>
        <p:spPr/>
        <p:txBody>
          <a:bodyPr/>
          <a:lstStyle/>
          <a:p>
            <a:r>
              <a:rPr kumimoji="1" lang="ja-JP" altLang="en-US" b="1" dirty="0">
                <a:latin typeface="+mn-ea"/>
                <a:ea typeface="+mn-ea"/>
              </a:rPr>
              <a:t>アジェンダ</a:t>
            </a:r>
          </a:p>
        </p:txBody>
      </p:sp>
      <p:sp>
        <p:nvSpPr>
          <p:cNvPr id="3" name="コンテンツ プレースホルダー 2">
            <a:extLst>
              <a:ext uri="{FF2B5EF4-FFF2-40B4-BE49-F238E27FC236}">
                <a16:creationId xmlns:a16="http://schemas.microsoft.com/office/drawing/2014/main" id="{4C1E659C-FBC9-4DD0-BBF5-D9E6F53AF2E4}"/>
              </a:ext>
            </a:extLst>
          </p:cNvPr>
          <p:cNvSpPr>
            <a:spLocks noGrp="1"/>
          </p:cNvSpPr>
          <p:nvPr>
            <p:ph idx="1"/>
          </p:nvPr>
        </p:nvSpPr>
        <p:spPr>
          <a:xfrm>
            <a:off x="628650" y="1690689"/>
            <a:ext cx="7886700" cy="4351338"/>
          </a:xfrm>
        </p:spPr>
        <p:txBody>
          <a:bodyPr/>
          <a:lstStyle/>
          <a:p>
            <a:pPr marL="514350" indent="-514350">
              <a:lnSpc>
                <a:spcPct val="150000"/>
              </a:lnSpc>
              <a:buFont typeface="+mj-lt"/>
              <a:buAutoNum type="arabicPeriod"/>
            </a:pPr>
            <a:r>
              <a:rPr kumimoji="1" lang="ja-JP" altLang="en-US" b="1" dirty="0">
                <a:solidFill>
                  <a:schemeClr val="bg2">
                    <a:lumMod val="50000"/>
                  </a:schemeClr>
                </a:solidFill>
                <a:latin typeface="+mn-ea"/>
              </a:rPr>
              <a:t>現在上梓されている飲食向け手引書類</a:t>
            </a:r>
            <a:endParaRPr kumimoji="1" lang="en-US" altLang="ja-JP" b="1" dirty="0">
              <a:solidFill>
                <a:schemeClr val="bg2">
                  <a:lumMod val="50000"/>
                </a:schemeClr>
              </a:solidFill>
              <a:latin typeface="+mn-ea"/>
            </a:endParaRPr>
          </a:p>
          <a:p>
            <a:pPr marL="514350" indent="-514350">
              <a:lnSpc>
                <a:spcPct val="150000"/>
              </a:lnSpc>
              <a:buFont typeface="+mj-lt"/>
              <a:buAutoNum type="arabicPeriod"/>
            </a:pPr>
            <a:r>
              <a:rPr lang="ja-JP" altLang="en-US" b="1" dirty="0">
                <a:solidFill>
                  <a:schemeClr val="bg2">
                    <a:lumMod val="50000"/>
                  </a:schemeClr>
                </a:solidFill>
                <a:latin typeface="+mn-ea"/>
              </a:rPr>
              <a:t>その問題点と解決への処方箋</a:t>
            </a:r>
            <a:endParaRPr lang="en-US" altLang="ja-JP" b="1" dirty="0">
              <a:solidFill>
                <a:schemeClr val="bg2">
                  <a:lumMod val="50000"/>
                </a:schemeClr>
              </a:solidFill>
              <a:latin typeface="+mn-ea"/>
            </a:endParaRPr>
          </a:p>
          <a:p>
            <a:pPr marL="514350" indent="-514350">
              <a:lnSpc>
                <a:spcPct val="150000"/>
              </a:lnSpc>
              <a:buFont typeface="+mj-lt"/>
              <a:buAutoNum type="arabicPeriod"/>
            </a:pPr>
            <a:r>
              <a:rPr kumimoji="1" lang="ja-JP" altLang="en-US" b="1" dirty="0">
                <a:latin typeface="+mn-ea"/>
              </a:rPr>
              <a:t>焼き鳥屋事例をもとにした考察</a:t>
            </a:r>
            <a:endParaRPr lang="en-US" altLang="ja-JP" b="1" dirty="0">
              <a:latin typeface="+mn-ea"/>
            </a:endParaRPr>
          </a:p>
          <a:p>
            <a:pPr marL="514350" indent="-514350">
              <a:lnSpc>
                <a:spcPct val="150000"/>
              </a:lnSpc>
              <a:buFont typeface="+mj-lt"/>
              <a:buAutoNum type="arabicPeriod"/>
            </a:pPr>
            <a:r>
              <a:rPr lang="ja-JP" altLang="en-US" b="1" dirty="0">
                <a:solidFill>
                  <a:schemeClr val="bg2">
                    <a:lumMod val="50000"/>
                  </a:schemeClr>
                </a:solidFill>
                <a:latin typeface="+mn-ea"/>
              </a:rPr>
              <a:t>そのうえでの衛生管理計画の提案</a:t>
            </a:r>
            <a:endParaRPr lang="en-US" altLang="ja-JP" b="1" dirty="0">
              <a:solidFill>
                <a:schemeClr val="bg2">
                  <a:lumMod val="50000"/>
                </a:schemeClr>
              </a:solidFill>
              <a:latin typeface="+mn-ea"/>
            </a:endParaRPr>
          </a:p>
          <a:p>
            <a:pPr marL="514350" indent="-514350">
              <a:lnSpc>
                <a:spcPct val="150000"/>
              </a:lnSpc>
              <a:buFont typeface="+mj-lt"/>
              <a:buAutoNum type="arabicPeriod"/>
            </a:pPr>
            <a:r>
              <a:rPr kumimoji="1" lang="ja-JP" altLang="en-US" b="1" dirty="0">
                <a:solidFill>
                  <a:schemeClr val="bg2">
                    <a:lumMod val="50000"/>
                  </a:schemeClr>
                </a:solidFill>
                <a:latin typeface="+mn-ea"/>
              </a:rPr>
              <a:t>感染症対策</a:t>
            </a:r>
            <a:endParaRPr kumimoji="1" lang="en-US" altLang="ja-JP" b="1" dirty="0">
              <a:solidFill>
                <a:schemeClr val="bg2">
                  <a:lumMod val="50000"/>
                </a:schemeClr>
              </a:solidFill>
              <a:latin typeface="+mn-ea"/>
            </a:endParaRPr>
          </a:p>
          <a:p>
            <a:pPr>
              <a:lnSpc>
                <a:spcPct val="150000"/>
              </a:lnSpc>
            </a:pPr>
            <a:endParaRPr kumimoji="1" lang="ja-JP" altLang="en-US" dirty="0">
              <a:latin typeface="+mn-ea"/>
            </a:endParaRPr>
          </a:p>
        </p:txBody>
      </p:sp>
      <p:sp>
        <p:nvSpPr>
          <p:cNvPr id="5" name="スライド番号プレースホルダー 4">
            <a:extLst>
              <a:ext uri="{FF2B5EF4-FFF2-40B4-BE49-F238E27FC236}">
                <a16:creationId xmlns:a16="http://schemas.microsoft.com/office/drawing/2014/main" id="{9FE89B6E-AAF6-45B4-8E21-54984294FD8B}"/>
              </a:ext>
            </a:extLst>
          </p:cNvPr>
          <p:cNvSpPr>
            <a:spLocks noGrp="1"/>
          </p:cNvSpPr>
          <p:nvPr>
            <p:ph type="sldNum" sz="quarter" idx="12"/>
          </p:nvPr>
        </p:nvSpPr>
        <p:spPr/>
        <p:txBody>
          <a:bodyPr/>
          <a:lstStyle/>
          <a:p>
            <a:fld id="{EDEB1CE3-1C5F-41CD-BB8F-3FC54467DBCF}" type="slidenum">
              <a:rPr kumimoji="1" lang="ja-JP" altLang="en-US" smtClean="0"/>
              <a:t>49</a:t>
            </a:fld>
            <a:endParaRPr kumimoji="1" lang="ja-JP" altLang="en-US"/>
          </a:p>
        </p:txBody>
      </p:sp>
    </p:spTree>
    <p:extLst>
      <p:ext uri="{BB962C8B-B14F-4D97-AF65-F5344CB8AC3E}">
        <p14:creationId xmlns:p14="http://schemas.microsoft.com/office/powerpoint/2010/main" val="580788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r="2" b="27814"/>
          <a:stretch/>
        </p:blipFill>
        <p:spPr>
          <a:xfrm>
            <a:off x="1134507" y="136524"/>
            <a:ext cx="8596238" cy="6447183"/>
          </a:xfrm>
          <a:prstGeom prst="rect">
            <a:avLst/>
          </a:prstGeom>
        </p:spPr>
      </p:pic>
      <p:sp>
        <p:nvSpPr>
          <p:cNvPr id="3" name="正方形/長方形 2">
            <a:extLst>
              <a:ext uri="{FF2B5EF4-FFF2-40B4-BE49-F238E27FC236}">
                <a16:creationId xmlns:a16="http://schemas.microsoft.com/office/drawing/2014/main" id="{5F02931B-7A16-4634-92A6-8F192F01FA83}"/>
              </a:ext>
            </a:extLst>
          </p:cNvPr>
          <p:cNvSpPr/>
          <p:nvPr/>
        </p:nvSpPr>
        <p:spPr>
          <a:xfrm>
            <a:off x="1370604" y="6356351"/>
            <a:ext cx="8832574" cy="646331"/>
          </a:xfrm>
          <a:prstGeom prst="rect">
            <a:avLst/>
          </a:prstGeom>
        </p:spPr>
        <p:txBody>
          <a:bodyPr wrap="square">
            <a:spAutoFit/>
          </a:bodyPr>
          <a:lstStyle/>
          <a:p>
            <a:r>
              <a:rPr lang="ja-JP" altLang="en-US" dirty="0">
                <a:hlinkClick r:id="rId3"/>
              </a:rPr>
              <a:t>https://www.youtube.com/watch?v=zq8WiB1qjCk</a:t>
            </a:r>
            <a:endParaRPr lang="en-US" altLang="ja-JP" dirty="0"/>
          </a:p>
          <a:p>
            <a:endParaRPr lang="ja-JP" altLang="en-US" dirty="0"/>
          </a:p>
        </p:txBody>
      </p:sp>
      <p:sp>
        <p:nvSpPr>
          <p:cNvPr id="5" name="スライド番号プレースホルダー 4">
            <a:extLst>
              <a:ext uri="{FF2B5EF4-FFF2-40B4-BE49-F238E27FC236}">
                <a16:creationId xmlns:a16="http://schemas.microsoft.com/office/drawing/2014/main" id="{58804DDD-8C04-4170-AF38-B09009ED6F8A}"/>
              </a:ext>
            </a:extLst>
          </p:cNvPr>
          <p:cNvSpPr>
            <a:spLocks noGrp="1"/>
          </p:cNvSpPr>
          <p:nvPr>
            <p:ph type="sldNum" sz="quarter" idx="12"/>
          </p:nvPr>
        </p:nvSpPr>
        <p:spPr/>
        <p:txBody>
          <a:bodyPr/>
          <a:lstStyle/>
          <a:p>
            <a:fld id="{EDEB1CE3-1C5F-41CD-BB8F-3FC54467DBCF}" type="slidenum">
              <a:rPr kumimoji="1" lang="ja-JP" altLang="en-US" smtClean="0"/>
              <a:t>5</a:t>
            </a:fld>
            <a:endParaRPr kumimoji="1" lang="ja-JP" altLang="en-US"/>
          </a:p>
        </p:txBody>
      </p:sp>
      <p:pic>
        <p:nvPicPr>
          <p:cNvPr id="2050" name="Picture 2">
            <a:extLst>
              <a:ext uri="{FF2B5EF4-FFF2-40B4-BE49-F238E27FC236}">
                <a16:creationId xmlns:a16="http://schemas.microsoft.com/office/drawing/2014/main" id="{8815F9EC-9624-4DEF-A4ED-93E315FF33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626" y="1775608"/>
            <a:ext cx="3456731" cy="3456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126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6D4727-D7FA-41A3-A3F6-3B5B5A5A7CBA}"/>
              </a:ext>
            </a:extLst>
          </p:cNvPr>
          <p:cNvSpPr>
            <a:spLocks noGrp="1"/>
          </p:cNvSpPr>
          <p:nvPr>
            <p:ph type="title"/>
          </p:nvPr>
        </p:nvSpPr>
        <p:spPr/>
        <p:txBody>
          <a:bodyPr>
            <a:normAutofit/>
          </a:bodyPr>
          <a:lstStyle/>
          <a:p>
            <a:r>
              <a:rPr lang="en-US" altLang="ja-JP" sz="3600" b="1" dirty="0"/>
              <a:t>3. </a:t>
            </a:r>
            <a:r>
              <a:rPr lang="ja-JP" altLang="en-US" sz="3600" b="1" dirty="0"/>
              <a:t>焼き鳥屋手順書をもとにした考察</a:t>
            </a:r>
            <a:endParaRPr kumimoji="1" lang="ja-JP" altLang="en-US" sz="3600" b="1" dirty="0"/>
          </a:p>
        </p:txBody>
      </p:sp>
      <p:sp>
        <p:nvSpPr>
          <p:cNvPr id="3" name="コンテンツ プレースホルダー 2">
            <a:extLst>
              <a:ext uri="{FF2B5EF4-FFF2-40B4-BE49-F238E27FC236}">
                <a16:creationId xmlns:a16="http://schemas.microsoft.com/office/drawing/2014/main" id="{36761854-8121-496C-B5C3-D8AE48B9399F}"/>
              </a:ext>
            </a:extLst>
          </p:cNvPr>
          <p:cNvSpPr>
            <a:spLocks noGrp="1"/>
          </p:cNvSpPr>
          <p:nvPr>
            <p:ph idx="1"/>
          </p:nvPr>
        </p:nvSpPr>
        <p:spPr>
          <a:xfrm>
            <a:off x="628650" y="1825624"/>
            <a:ext cx="7886700" cy="3647523"/>
          </a:xfrm>
          <a:solidFill>
            <a:schemeClr val="bg2"/>
          </a:solidFill>
          <a:ln>
            <a:solidFill>
              <a:schemeClr val="tx1"/>
            </a:solidFill>
          </a:ln>
        </p:spPr>
        <p:txBody>
          <a:bodyPr>
            <a:normAutofit/>
          </a:bodyPr>
          <a:lstStyle/>
          <a:p>
            <a:endParaRPr kumimoji="1" lang="en-US" altLang="ja-JP" dirty="0"/>
          </a:p>
          <a:p>
            <a:r>
              <a:rPr kumimoji="1" lang="ja-JP" altLang="en-US" b="1" dirty="0"/>
              <a:t>重みづけの採用</a:t>
            </a:r>
            <a:endParaRPr kumimoji="1" lang="en-US" altLang="ja-JP" b="1" dirty="0"/>
          </a:p>
          <a:p>
            <a:r>
              <a:rPr lang="ja-JP" altLang="en-US" b="1" dirty="0"/>
              <a:t>ＡＬＡＲＡ／保持の概念の導入</a:t>
            </a:r>
            <a:endParaRPr lang="en-US" altLang="ja-JP" b="1" dirty="0"/>
          </a:p>
          <a:p>
            <a:r>
              <a:rPr kumimoji="1" lang="ja-JP" altLang="en-US" b="1" dirty="0"/>
              <a:t>客という　店側では管理できない要素の自覚</a:t>
            </a:r>
            <a:endParaRPr kumimoji="1" lang="en-US" altLang="ja-JP" b="1" dirty="0"/>
          </a:p>
          <a:p>
            <a:r>
              <a:rPr lang="ja-JP" altLang="en-US" b="1" dirty="0"/>
              <a:t>メニューごとの重要管理をリストアップ</a:t>
            </a:r>
            <a:endParaRPr lang="en-US" altLang="ja-JP" b="1" dirty="0"/>
          </a:p>
          <a:p>
            <a:r>
              <a:rPr kumimoji="1" lang="ja-JP" altLang="en-US" b="1" dirty="0"/>
              <a:t>そのうえで　衛生管理計画に落とし込み</a:t>
            </a:r>
          </a:p>
        </p:txBody>
      </p:sp>
      <p:sp>
        <p:nvSpPr>
          <p:cNvPr id="5" name="スライド番号プレースホルダー 4">
            <a:extLst>
              <a:ext uri="{FF2B5EF4-FFF2-40B4-BE49-F238E27FC236}">
                <a16:creationId xmlns:a16="http://schemas.microsoft.com/office/drawing/2014/main" id="{76559B10-9F83-4A98-9820-0DF9647C98A9}"/>
              </a:ext>
            </a:extLst>
          </p:cNvPr>
          <p:cNvSpPr>
            <a:spLocks noGrp="1"/>
          </p:cNvSpPr>
          <p:nvPr>
            <p:ph type="sldNum" sz="quarter" idx="12"/>
          </p:nvPr>
        </p:nvSpPr>
        <p:spPr/>
        <p:txBody>
          <a:bodyPr/>
          <a:lstStyle/>
          <a:p>
            <a:fld id="{EDEB1CE3-1C5F-41CD-BB8F-3FC54467DBCF}" type="slidenum">
              <a:rPr kumimoji="1" lang="ja-JP" altLang="en-US" smtClean="0"/>
              <a:t>50</a:t>
            </a:fld>
            <a:endParaRPr kumimoji="1" lang="ja-JP" altLang="en-US"/>
          </a:p>
        </p:txBody>
      </p:sp>
    </p:spTree>
    <p:extLst>
      <p:ext uri="{BB962C8B-B14F-4D97-AF65-F5344CB8AC3E}">
        <p14:creationId xmlns:p14="http://schemas.microsoft.com/office/powerpoint/2010/main" val="34799904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219DF76-F9F3-4E32-A14C-D4EF63AEF46B}"/>
              </a:ext>
            </a:extLst>
          </p:cNvPr>
          <p:cNvPicPr>
            <a:picLocks noChangeAspect="1"/>
          </p:cNvPicPr>
          <p:nvPr/>
        </p:nvPicPr>
        <p:blipFill>
          <a:blip r:embed="rId2"/>
          <a:stretch>
            <a:fillRect/>
          </a:stretch>
        </p:blipFill>
        <p:spPr>
          <a:xfrm>
            <a:off x="1127320" y="843989"/>
            <a:ext cx="7013869" cy="5189195"/>
          </a:xfrm>
          <a:prstGeom prst="rect">
            <a:avLst/>
          </a:prstGeom>
        </p:spPr>
      </p:pic>
      <p:sp>
        <p:nvSpPr>
          <p:cNvPr id="3" name="正方形/長方形 2">
            <a:extLst>
              <a:ext uri="{FF2B5EF4-FFF2-40B4-BE49-F238E27FC236}">
                <a16:creationId xmlns:a16="http://schemas.microsoft.com/office/drawing/2014/main" id="{DD44E5A5-E6B4-436E-A0BA-4A6D96B58EC1}"/>
              </a:ext>
            </a:extLst>
          </p:cNvPr>
          <p:cNvSpPr/>
          <p:nvPr/>
        </p:nvSpPr>
        <p:spPr>
          <a:xfrm>
            <a:off x="2594664" y="108414"/>
            <a:ext cx="3954672" cy="584775"/>
          </a:xfrm>
          <a:prstGeom prst="rect">
            <a:avLst/>
          </a:prstGeom>
        </p:spPr>
        <p:txBody>
          <a:bodyPr wrap="none">
            <a:spAutoFit/>
          </a:bodyPr>
          <a:lstStyle/>
          <a:p>
            <a:r>
              <a:rPr lang="en-US" altLang="ja-JP" sz="3200" dirty="0"/>
              <a:t>QPFS/FSA </a:t>
            </a:r>
            <a:r>
              <a:rPr lang="ja-JP" altLang="en-US" sz="3200" dirty="0"/>
              <a:t>提供手順書</a:t>
            </a:r>
          </a:p>
        </p:txBody>
      </p:sp>
      <p:sp>
        <p:nvSpPr>
          <p:cNvPr id="4" name="テキスト ボックス 3">
            <a:extLst>
              <a:ext uri="{FF2B5EF4-FFF2-40B4-BE49-F238E27FC236}">
                <a16:creationId xmlns:a16="http://schemas.microsoft.com/office/drawing/2014/main" id="{F389F6C0-14BB-4B80-8CB8-E3AF949F9ECF}"/>
              </a:ext>
            </a:extLst>
          </p:cNvPr>
          <p:cNvSpPr txBox="1"/>
          <p:nvPr/>
        </p:nvSpPr>
        <p:spPr>
          <a:xfrm>
            <a:off x="1127320" y="6014011"/>
            <a:ext cx="7013869" cy="65192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kumimoji="1" lang="ja-JP" altLang="en-US" dirty="0"/>
              <a:t>ＡＬＡＲＡとは：夢物語ではなく　経済的側面を考慮した</a:t>
            </a:r>
            <a:endParaRPr kumimoji="1" lang="en-US" altLang="ja-JP" dirty="0"/>
          </a:p>
          <a:p>
            <a:pPr algn="ctr"/>
            <a:r>
              <a:rPr kumimoji="1" lang="ja-JP" altLang="en-US" dirty="0"/>
              <a:t>現実的な手段で管理し、現実的に達成可能な水準を目指すこと</a:t>
            </a:r>
          </a:p>
        </p:txBody>
      </p:sp>
      <p:sp>
        <p:nvSpPr>
          <p:cNvPr id="6" name="スライド番号プレースホルダー 5">
            <a:extLst>
              <a:ext uri="{FF2B5EF4-FFF2-40B4-BE49-F238E27FC236}">
                <a16:creationId xmlns:a16="http://schemas.microsoft.com/office/drawing/2014/main" id="{A972F800-EB4C-41B4-A841-3834A70CB48E}"/>
              </a:ext>
            </a:extLst>
          </p:cNvPr>
          <p:cNvSpPr>
            <a:spLocks noGrp="1"/>
          </p:cNvSpPr>
          <p:nvPr>
            <p:ph type="sldNum" sz="quarter" idx="12"/>
          </p:nvPr>
        </p:nvSpPr>
        <p:spPr/>
        <p:txBody>
          <a:bodyPr/>
          <a:lstStyle/>
          <a:p>
            <a:fld id="{EDEB1CE3-1C5F-41CD-BB8F-3FC54467DBCF}" type="slidenum">
              <a:rPr kumimoji="1" lang="ja-JP" altLang="en-US" smtClean="0"/>
              <a:t>51</a:t>
            </a:fld>
            <a:endParaRPr kumimoji="1" lang="ja-JP" altLang="en-US"/>
          </a:p>
        </p:txBody>
      </p:sp>
    </p:spTree>
    <p:extLst>
      <p:ext uri="{BB962C8B-B14F-4D97-AF65-F5344CB8AC3E}">
        <p14:creationId xmlns:p14="http://schemas.microsoft.com/office/powerpoint/2010/main" val="24162641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1880C4-ADE4-4B90-BE45-ECEE9BA78B5F}"/>
              </a:ext>
            </a:extLst>
          </p:cNvPr>
          <p:cNvSpPr>
            <a:spLocks noGrp="1"/>
          </p:cNvSpPr>
          <p:nvPr>
            <p:ph type="title"/>
          </p:nvPr>
        </p:nvSpPr>
        <p:spPr/>
        <p:txBody>
          <a:bodyPr/>
          <a:lstStyle/>
          <a:p>
            <a:r>
              <a:rPr kumimoji="1" lang="ja-JP" altLang="en-US" b="1" dirty="0">
                <a:latin typeface="+mn-ea"/>
                <a:ea typeface="+mn-ea"/>
              </a:rPr>
              <a:t>ここでいう保持とは・・・</a:t>
            </a:r>
          </a:p>
        </p:txBody>
      </p:sp>
      <p:sp>
        <p:nvSpPr>
          <p:cNvPr id="3" name="コンテンツ プレースホルダー 2">
            <a:extLst>
              <a:ext uri="{FF2B5EF4-FFF2-40B4-BE49-F238E27FC236}">
                <a16:creationId xmlns:a16="http://schemas.microsoft.com/office/drawing/2014/main" id="{6E4094EF-B875-45D5-97A4-3B7DB7DFF973}"/>
              </a:ext>
            </a:extLst>
          </p:cNvPr>
          <p:cNvSpPr>
            <a:spLocks noGrp="1"/>
          </p:cNvSpPr>
          <p:nvPr>
            <p:ph idx="1"/>
          </p:nvPr>
        </p:nvSpPr>
        <p:spPr>
          <a:xfrm>
            <a:off x="493184" y="1690689"/>
            <a:ext cx="7886700" cy="4351338"/>
          </a:xfrm>
          <a:solidFill>
            <a:schemeClr val="bg2"/>
          </a:solidFill>
          <a:ln>
            <a:solidFill>
              <a:schemeClr val="tx1"/>
            </a:solidFill>
          </a:ln>
        </p:spPr>
        <p:txBody>
          <a:bodyPr>
            <a:normAutofit/>
          </a:bodyPr>
          <a:lstStyle/>
          <a:p>
            <a:endParaRPr kumimoji="1" lang="en-US" altLang="ja-JP" dirty="0"/>
          </a:p>
          <a:p>
            <a:r>
              <a:rPr kumimoji="1" lang="ja-JP" altLang="en-US" b="1" dirty="0"/>
              <a:t>基礎的（広範的・一般的）な衛生管理は行うが　あえて　その事象に</a:t>
            </a:r>
            <a:r>
              <a:rPr lang="ja-JP" altLang="en-US" b="1" dirty="0"/>
              <a:t>対し</a:t>
            </a:r>
            <a:r>
              <a:rPr kumimoji="1" lang="ja-JP" altLang="en-US" b="1" dirty="0"/>
              <a:t>ての特段の追加措置はしないパースペクティブ（心構え、マインドセット）をいう</a:t>
            </a:r>
            <a:endParaRPr kumimoji="1" lang="en-US" altLang="ja-JP" b="1" dirty="0"/>
          </a:p>
          <a:p>
            <a:r>
              <a:rPr lang="ja-JP" altLang="en-US" b="1" dirty="0"/>
              <a:t>背景として　特段の追加措置を採用するのは　１．経済的（労力・資金）にまったく見合わない、２．採用することで　客の期待する品質を犠牲にしてしまい、ビジネスに対して深刻な損害を与えてしまう懸念があるような場合</a:t>
            </a:r>
            <a:endParaRPr lang="en-US" altLang="ja-JP" b="1" dirty="0"/>
          </a:p>
        </p:txBody>
      </p:sp>
      <p:sp>
        <p:nvSpPr>
          <p:cNvPr id="5" name="スライド番号プレースホルダー 4">
            <a:extLst>
              <a:ext uri="{FF2B5EF4-FFF2-40B4-BE49-F238E27FC236}">
                <a16:creationId xmlns:a16="http://schemas.microsoft.com/office/drawing/2014/main" id="{912BC1C4-F33A-4254-9434-E388AB95D969}"/>
              </a:ext>
            </a:extLst>
          </p:cNvPr>
          <p:cNvSpPr>
            <a:spLocks noGrp="1"/>
          </p:cNvSpPr>
          <p:nvPr>
            <p:ph type="sldNum" sz="quarter" idx="12"/>
          </p:nvPr>
        </p:nvSpPr>
        <p:spPr/>
        <p:txBody>
          <a:bodyPr/>
          <a:lstStyle/>
          <a:p>
            <a:fld id="{EDEB1CE3-1C5F-41CD-BB8F-3FC54467DBCF}" type="slidenum">
              <a:rPr kumimoji="1" lang="ja-JP" altLang="en-US" smtClean="0"/>
              <a:t>52</a:t>
            </a:fld>
            <a:endParaRPr kumimoji="1" lang="ja-JP" altLang="en-US"/>
          </a:p>
        </p:txBody>
      </p:sp>
    </p:spTree>
    <p:extLst>
      <p:ext uri="{BB962C8B-B14F-4D97-AF65-F5344CB8AC3E}">
        <p14:creationId xmlns:p14="http://schemas.microsoft.com/office/powerpoint/2010/main" val="206809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a:extLst>
              <a:ext uri="{FF2B5EF4-FFF2-40B4-BE49-F238E27FC236}">
                <a16:creationId xmlns:a16="http://schemas.microsoft.com/office/drawing/2014/main" id="{F8B0863E-F768-4EFD-8BC0-C9C9FFD18838}"/>
              </a:ext>
            </a:extLst>
          </p:cNvPr>
          <p:cNvGrpSpPr/>
          <p:nvPr/>
        </p:nvGrpSpPr>
        <p:grpSpPr>
          <a:xfrm>
            <a:off x="349318" y="783671"/>
            <a:ext cx="8445363" cy="5290658"/>
            <a:chOff x="-269595" y="197749"/>
            <a:chExt cx="9655862" cy="5980805"/>
          </a:xfrm>
        </p:grpSpPr>
        <p:sp>
          <p:nvSpPr>
            <p:cNvPr id="2" name="正方形/長方形 1">
              <a:extLst>
                <a:ext uri="{FF2B5EF4-FFF2-40B4-BE49-F238E27FC236}">
                  <a16:creationId xmlns:a16="http://schemas.microsoft.com/office/drawing/2014/main" id="{AA4737E9-98A7-4C73-AF05-BD68091FD081}"/>
                </a:ext>
              </a:extLst>
            </p:cNvPr>
            <p:cNvSpPr/>
            <p:nvPr/>
          </p:nvSpPr>
          <p:spPr>
            <a:xfrm>
              <a:off x="4147931" y="197749"/>
              <a:ext cx="3313044" cy="102041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どんな事件が起きているのか</a:t>
              </a:r>
            </a:p>
          </p:txBody>
        </p:sp>
        <p:sp>
          <p:nvSpPr>
            <p:cNvPr id="3" name="フローチャート: 判断 2">
              <a:extLst>
                <a:ext uri="{FF2B5EF4-FFF2-40B4-BE49-F238E27FC236}">
                  <a16:creationId xmlns:a16="http://schemas.microsoft.com/office/drawing/2014/main" id="{0659EB5A-3750-4A83-97E1-BBE2DB57EF1E}"/>
                </a:ext>
              </a:extLst>
            </p:cNvPr>
            <p:cNvSpPr/>
            <p:nvPr/>
          </p:nvSpPr>
          <p:spPr>
            <a:xfrm>
              <a:off x="4678021" y="1566451"/>
              <a:ext cx="2247071" cy="1184408"/>
            </a:xfrm>
            <a:prstGeom prst="flowChartDecision">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頻度高いか？</a:t>
              </a:r>
            </a:p>
          </p:txBody>
        </p:sp>
        <p:cxnSp>
          <p:nvCxnSpPr>
            <p:cNvPr id="4" name="直線矢印コネクタ 3">
              <a:extLst>
                <a:ext uri="{FF2B5EF4-FFF2-40B4-BE49-F238E27FC236}">
                  <a16:creationId xmlns:a16="http://schemas.microsoft.com/office/drawing/2014/main" id="{38A772CD-BADD-4162-AD8F-259A8EB2E276}"/>
                </a:ext>
              </a:extLst>
            </p:cNvPr>
            <p:cNvCxnSpPr>
              <a:cxnSpLocks/>
              <a:stCxn id="2" idx="2"/>
              <a:endCxn id="3" idx="0"/>
            </p:cNvCxnSpPr>
            <p:nvPr/>
          </p:nvCxnSpPr>
          <p:spPr>
            <a:xfrm flipH="1">
              <a:off x="5801557" y="1218166"/>
              <a:ext cx="2896" cy="3482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a:extLst>
                <a:ext uri="{FF2B5EF4-FFF2-40B4-BE49-F238E27FC236}">
                  <a16:creationId xmlns:a16="http://schemas.microsoft.com/office/drawing/2014/main" id="{00CB9986-1AA2-4EF0-90CD-EA8ABE5360EF}"/>
                </a:ext>
              </a:extLst>
            </p:cNvPr>
            <p:cNvCxnSpPr>
              <a:cxnSpLocks/>
              <a:stCxn id="3" idx="2"/>
            </p:cNvCxnSpPr>
            <p:nvPr/>
          </p:nvCxnSpPr>
          <p:spPr>
            <a:xfrm>
              <a:off x="5801557" y="2750859"/>
              <a:ext cx="0" cy="6994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B5375164-39E1-44CC-84D6-F8617413EE13}"/>
                </a:ext>
              </a:extLst>
            </p:cNvPr>
            <p:cNvSpPr txBox="1"/>
            <p:nvPr/>
          </p:nvSpPr>
          <p:spPr>
            <a:xfrm>
              <a:off x="5916788" y="2780263"/>
              <a:ext cx="738972" cy="417510"/>
            </a:xfrm>
            <a:prstGeom prst="rect">
              <a:avLst/>
            </a:prstGeom>
            <a:noFill/>
          </p:spPr>
          <p:txBody>
            <a:bodyPr wrap="none" rtlCol="0">
              <a:spAutoFit/>
            </a:bodyPr>
            <a:lstStyle/>
            <a:p>
              <a:r>
                <a:rPr kumimoji="1" lang="ja-JP" altLang="en-US" b="1" dirty="0"/>
                <a:t>低い</a:t>
              </a:r>
            </a:p>
          </p:txBody>
        </p:sp>
        <p:sp>
          <p:nvSpPr>
            <p:cNvPr id="7" name="フローチャート: 判断 6">
              <a:extLst>
                <a:ext uri="{FF2B5EF4-FFF2-40B4-BE49-F238E27FC236}">
                  <a16:creationId xmlns:a16="http://schemas.microsoft.com/office/drawing/2014/main" id="{9EE6BDEF-540F-4E84-ACAA-89DBF70BD220}"/>
                </a:ext>
              </a:extLst>
            </p:cNvPr>
            <p:cNvSpPr/>
            <p:nvPr/>
          </p:nvSpPr>
          <p:spPr>
            <a:xfrm>
              <a:off x="2086393" y="3450261"/>
              <a:ext cx="2419349" cy="1122703"/>
            </a:xfrm>
            <a:prstGeom prst="flowChartDecision">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重篤度高いか？</a:t>
              </a:r>
            </a:p>
          </p:txBody>
        </p:sp>
        <p:cxnSp>
          <p:nvCxnSpPr>
            <p:cNvPr id="8" name="コネクタ: カギ線 7">
              <a:extLst>
                <a:ext uri="{FF2B5EF4-FFF2-40B4-BE49-F238E27FC236}">
                  <a16:creationId xmlns:a16="http://schemas.microsoft.com/office/drawing/2014/main" id="{DEE050B0-9AE9-480B-BFF9-61DBA07615D3}"/>
                </a:ext>
              </a:extLst>
            </p:cNvPr>
            <p:cNvCxnSpPr>
              <a:cxnSpLocks/>
              <a:stCxn id="3" idx="1"/>
              <a:endCxn id="7" idx="0"/>
            </p:cNvCxnSpPr>
            <p:nvPr/>
          </p:nvCxnSpPr>
          <p:spPr>
            <a:xfrm rot="10800000" flipV="1">
              <a:off x="3296069" y="2158655"/>
              <a:ext cx="1381953" cy="1291606"/>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A03881C3-67FA-4B2C-B5F4-3029652DE327}"/>
                </a:ext>
              </a:extLst>
            </p:cNvPr>
            <p:cNvSpPr txBox="1"/>
            <p:nvPr/>
          </p:nvSpPr>
          <p:spPr>
            <a:xfrm>
              <a:off x="3741882" y="2358412"/>
              <a:ext cx="738972" cy="417510"/>
            </a:xfrm>
            <a:prstGeom prst="rect">
              <a:avLst/>
            </a:prstGeom>
            <a:noFill/>
          </p:spPr>
          <p:txBody>
            <a:bodyPr wrap="none" rtlCol="0">
              <a:spAutoFit/>
            </a:bodyPr>
            <a:lstStyle/>
            <a:p>
              <a:r>
                <a:rPr kumimoji="1" lang="ja-JP" altLang="en-US" b="1" dirty="0"/>
                <a:t>高い</a:t>
              </a:r>
            </a:p>
          </p:txBody>
        </p:sp>
        <p:sp>
          <p:nvSpPr>
            <p:cNvPr id="10" name="フローチャート: 判断 9">
              <a:extLst>
                <a:ext uri="{FF2B5EF4-FFF2-40B4-BE49-F238E27FC236}">
                  <a16:creationId xmlns:a16="http://schemas.microsoft.com/office/drawing/2014/main" id="{6A3C4E11-FA82-4838-9119-DA9B8FD652DB}"/>
                </a:ext>
              </a:extLst>
            </p:cNvPr>
            <p:cNvSpPr/>
            <p:nvPr/>
          </p:nvSpPr>
          <p:spPr>
            <a:xfrm>
              <a:off x="4678021" y="3446393"/>
              <a:ext cx="2247067" cy="1122703"/>
            </a:xfrm>
            <a:prstGeom prst="flowChartDecision">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重篤度高いか？</a:t>
              </a:r>
            </a:p>
          </p:txBody>
        </p:sp>
        <p:sp>
          <p:nvSpPr>
            <p:cNvPr id="11" name="正方形/長方形 10">
              <a:extLst>
                <a:ext uri="{FF2B5EF4-FFF2-40B4-BE49-F238E27FC236}">
                  <a16:creationId xmlns:a16="http://schemas.microsoft.com/office/drawing/2014/main" id="{30D48084-0DA2-4B6C-99B4-20BCFD36855D}"/>
                </a:ext>
              </a:extLst>
            </p:cNvPr>
            <p:cNvSpPr/>
            <p:nvPr/>
          </p:nvSpPr>
          <p:spPr>
            <a:xfrm>
              <a:off x="-269595" y="5362512"/>
              <a:ext cx="1931091" cy="81604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徹底した管理</a:t>
              </a:r>
            </a:p>
          </p:txBody>
        </p:sp>
        <p:cxnSp>
          <p:nvCxnSpPr>
            <p:cNvPr id="12" name="コネクタ: カギ線 11">
              <a:extLst>
                <a:ext uri="{FF2B5EF4-FFF2-40B4-BE49-F238E27FC236}">
                  <a16:creationId xmlns:a16="http://schemas.microsoft.com/office/drawing/2014/main" id="{BEF5AA85-2B19-4134-8EBA-ABB520AA3BD3}"/>
                </a:ext>
              </a:extLst>
            </p:cNvPr>
            <p:cNvCxnSpPr>
              <a:cxnSpLocks/>
            </p:cNvCxnSpPr>
            <p:nvPr/>
          </p:nvCxnSpPr>
          <p:spPr>
            <a:xfrm rot="10800000" flipV="1">
              <a:off x="695952" y="4025556"/>
              <a:ext cx="1381953" cy="1291606"/>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26D4A296-E025-4D62-9EDC-B3D3DC411E30}"/>
                </a:ext>
              </a:extLst>
            </p:cNvPr>
            <p:cNvSpPr txBox="1"/>
            <p:nvPr/>
          </p:nvSpPr>
          <p:spPr>
            <a:xfrm>
              <a:off x="3572978" y="4651449"/>
              <a:ext cx="738972" cy="417510"/>
            </a:xfrm>
            <a:prstGeom prst="rect">
              <a:avLst/>
            </a:prstGeom>
            <a:noFill/>
          </p:spPr>
          <p:txBody>
            <a:bodyPr wrap="none" rtlCol="0">
              <a:spAutoFit/>
            </a:bodyPr>
            <a:lstStyle/>
            <a:p>
              <a:r>
                <a:rPr kumimoji="1" lang="ja-JP" altLang="en-US" b="1" dirty="0"/>
                <a:t>低い</a:t>
              </a:r>
            </a:p>
          </p:txBody>
        </p:sp>
        <p:cxnSp>
          <p:nvCxnSpPr>
            <p:cNvPr id="14" name="直線矢印コネクタ 13">
              <a:extLst>
                <a:ext uri="{FF2B5EF4-FFF2-40B4-BE49-F238E27FC236}">
                  <a16:creationId xmlns:a16="http://schemas.microsoft.com/office/drawing/2014/main" id="{B8C4D1EC-6A0E-42FD-9A36-715D7605D4CD}"/>
                </a:ext>
              </a:extLst>
            </p:cNvPr>
            <p:cNvCxnSpPr>
              <a:cxnSpLocks/>
            </p:cNvCxnSpPr>
            <p:nvPr/>
          </p:nvCxnSpPr>
          <p:spPr>
            <a:xfrm>
              <a:off x="3286545" y="4569096"/>
              <a:ext cx="0" cy="6994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3D8657C8-E42E-49E1-A8C7-1AE32093FC5E}"/>
                </a:ext>
              </a:extLst>
            </p:cNvPr>
            <p:cNvSpPr/>
            <p:nvPr/>
          </p:nvSpPr>
          <p:spPr>
            <a:xfrm>
              <a:off x="2216840" y="5317162"/>
              <a:ext cx="1931091" cy="81604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ＡＬＡＲＡ　または保持</a:t>
              </a:r>
            </a:p>
          </p:txBody>
        </p:sp>
        <p:sp>
          <p:nvSpPr>
            <p:cNvPr id="16" name="テキスト ボックス 15">
              <a:extLst>
                <a:ext uri="{FF2B5EF4-FFF2-40B4-BE49-F238E27FC236}">
                  <a16:creationId xmlns:a16="http://schemas.microsoft.com/office/drawing/2014/main" id="{FF66CE73-74E6-4D23-97F6-B533C6E9A2A3}"/>
                </a:ext>
              </a:extLst>
            </p:cNvPr>
            <p:cNvSpPr txBox="1"/>
            <p:nvPr/>
          </p:nvSpPr>
          <p:spPr>
            <a:xfrm>
              <a:off x="867197" y="4531705"/>
              <a:ext cx="738972" cy="417510"/>
            </a:xfrm>
            <a:prstGeom prst="rect">
              <a:avLst/>
            </a:prstGeom>
            <a:noFill/>
          </p:spPr>
          <p:txBody>
            <a:bodyPr wrap="none" rtlCol="0">
              <a:spAutoFit/>
            </a:bodyPr>
            <a:lstStyle/>
            <a:p>
              <a:r>
                <a:rPr kumimoji="1" lang="ja-JP" altLang="en-US" b="1" dirty="0"/>
                <a:t>高い</a:t>
              </a:r>
            </a:p>
          </p:txBody>
        </p:sp>
        <p:cxnSp>
          <p:nvCxnSpPr>
            <p:cNvPr id="17" name="直線矢印コネクタ 16">
              <a:extLst>
                <a:ext uri="{FF2B5EF4-FFF2-40B4-BE49-F238E27FC236}">
                  <a16:creationId xmlns:a16="http://schemas.microsoft.com/office/drawing/2014/main" id="{8F6F6067-BD53-4469-9337-00789304F98D}"/>
                </a:ext>
              </a:extLst>
            </p:cNvPr>
            <p:cNvCxnSpPr>
              <a:cxnSpLocks/>
            </p:cNvCxnSpPr>
            <p:nvPr/>
          </p:nvCxnSpPr>
          <p:spPr>
            <a:xfrm>
              <a:off x="5801554" y="4574794"/>
              <a:ext cx="0" cy="6994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A8E1D27D-3AB6-4264-8317-B01E5D749A01}"/>
                </a:ext>
              </a:extLst>
            </p:cNvPr>
            <p:cNvSpPr txBox="1"/>
            <p:nvPr/>
          </p:nvSpPr>
          <p:spPr>
            <a:xfrm>
              <a:off x="6023534" y="4671359"/>
              <a:ext cx="738972" cy="417510"/>
            </a:xfrm>
            <a:prstGeom prst="rect">
              <a:avLst/>
            </a:prstGeom>
            <a:noFill/>
          </p:spPr>
          <p:txBody>
            <a:bodyPr wrap="none" rtlCol="0">
              <a:spAutoFit/>
            </a:bodyPr>
            <a:lstStyle/>
            <a:p>
              <a:r>
                <a:rPr kumimoji="1" lang="ja-JP" altLang="en-US" b="1" dirty="0"/>
                <a:t>高い</a:t>
              </a:r>
            </a:p>
          </p:txBody>
        </p:sp>
        <p:sp>
          <p:nvSpPr>
            <p:cNvPr id="19" name="正方形/長方形 18">
              <a:extLst>
                <a:ext uri="{FF2B5EF4-FFF2-40B4-BE49-F238E27FC236}">
                  <a16:creationId xmlns:a16="http://schemas.microsoft.com/office/drawing/2014/main" id="{6F1B2B86-A3D7-4351-9FA5-C85687FD34A9}"/>
                </a:ext>
              </a:extLst>
            </p:cNvPr>
            <p:cNvSpPr/>
            <p:nvPr/>
          </p:nvSpPr>
          <p:spPr>
            <a:xfrm>
              <a:off x="4836008" y="5284821"/>
              <a:ext cx="1931091" cy="81604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ＡＬＡＲＡ</a:t>
              </a:r>
            </a:p>
          </p:txBody>
        </p:sp>
        <p:cxnSp>
          <p:nvCxnSpPr>
            <p:cNvPr id="21" name="コネクタ: カギ線 20">
              <a:extLst>
                <a:ext uri="{FF2B5EF4-FFF2-40B4-BE49-F238E27FC236}">
                  <a16:creationId xmlns:a16="http://schemas.microsoft.com/office/drawing/2014/main" id="{FFF85318-E047-46F6-9F1D-EFFAFA0AF3FA}"/>
                </a:ext>
              </a:extLst>
            </p:cNvPr>
            <p:cNvCxnSpPr>
              <a:cxnSpLocks/>
              <a:endCxn id="22" idx="0"/>
            </p:cNvCxnSpPr>
            <p:nvPr/>
          </p:nvCxnSpPr>
          <p:spPr>
            <a:xfrm>
              <a:off x="6891844" y="3996148"/>
              <a:ext cx="1528878" cy="1321014"/>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CCC9C83F-D21C-4DF0-962C-247DC753D543}"/>
                </a:ext>
              </a:extLst>
            </p:cNvPr>
            <p:cNvSpPr/>
            <p:nvPr/>
          </p:nvSpPr>
          <p:spPr>
            <a:xfrm>
              <a:off x="7455176" y="5317162"/>
              <a:ext cx="1931091" cy="81604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保持</a:t>
              </a:r>
            </a:p>
          </p:txBody>
        </p:sp>
      </p:grpSp>
      <p:sp>
        <p:nvSpPr>
          <p:cNvPr id="25" name="テキスト ボックス 24">
            <a:extLst>
              <a:ext uri="{FF2B5EF4-FFF2-40B4-BE49-F238E27FC236}">
                <a16:creationId xmlns:a16="http://schemas.microsoft.com/office/drawing/2014/main" id="{BE2E1A74-CEBA-4A2D-935D-C0D29B43439B}"/>
              </a:ext>
            </a:extLst>
          </p:cNvPr>
          <p:cNvSpPr txBox="1"/>
          <p:nvPr/>
        </p:nvSpPr>
        <p:spPr>
          <a:xfrm>
            <a:off x="8089778" y="4723441"/>
            <a:ext cx="646331" cy="369332"/>
          </a:xfrm>
          <a:prstGeom prst="rect">
            <a:avLst/>
          </a:prstGeom>
          <a:noFill/>
        </p:spPr>
        <p:txBody>
          <a:bodyPr wrap="none" rtlCol="0">
            <a:spAutoFit/>
          </a:bodyPr>
          <a:lstStyle/>
          <a:p>
            <a:r>
              <a:rPr kumimoji="1" lang="ja-JP" altLang="en-US" b="1" dirty="0"/>
              <a:t>低い</a:t>
            </a:r>
          </a:p>
        </p:txBody>
      </p:sp>
      <p:sp>
        <p:nvSpPr>
          <p:cNvPr id="23" name="正方形/長方形 22">
            <a:extLst>
              <a:ext uri="{FF2B5EF4-FFF2-40B4-BE49-F238E27FC236}">
                <a16:creationId xmlns:a16="http://schemas.microsoft.com/office/drawing/2014/main" id="{6E0C4924-E6C9-485D-97F5-FF52C965F2B4}"/>
              </a:ext>
            </a:extLst>
          </p:cNvPr>
          <p:cNvSpPr/>
          <p:nvPr/>
        </p:nvSpPr>
        <p:spPr>
          <a:xfrm>
            <a:off x="2038319" y="198895"/>
            <a:ext cx="4698722" cy="584775"/>
          </a:xfrm>
          <a:prstGeom prst="rect">
            <a:avLst/>
          </a:prstGeom>
        </p:spPr>
        <p:txBody>
          <a:bodyPr wrap="none">
            <a:spAutoFit/>
          </a:bodyPr>
          <a:lstStyle/>
          <a:p>
            <a:r>
              <a:rPr lang="ja-JP" altLang="en-US" sz="3200" dirty="0"/>
              <a:t>焼き鳥屋手順書の決定樹</a:t>
            </a:r>
          </a:p>
        </p:txBody>
      </p:sp>
      <p:sp>
        <p:nvSpPr>
          <p:cNvPr id="27" name="スライド番号プレースホルダー 26">
            <a:extLst>
              <a:ext uri="{FF2B5EF4-FFF2-40B4-BE49-F238E27FC236}">
                <a16:creationId xmlns:a16="http://schemas.microsoft.com/office/drawing/2014/main" id="{5E151952-9936-4D80-9DA8-A17D0832E371}"/>
              </a:ext>
            </a:extLst>
          </p:cNvPr>
          <p:cNvSpPr>
            <a:spLocks noGrp="1"/>
          </p:cNvSpPr>
          <p:nvPr>
            <p:ph type="sldNum" sz="quarter" idx="12"/>
          </p:nvPr>
        </p:nvSpPr>
        <p:spPr/>
        <p:txBody>
          <a:bodyPr/>
          <a:lstStyle/>
          <a:p>
            <a:fld id="{EDEB1CE3-1C5F-41CD-BB8F-3FC54467DBCF}" type="slidenum">
              <a:rPr kumimoji="1" lang="ja-JP" altLang="en-US" smtClean="0"/>
              <a:t>53</a:t>
            </a:fld>
            <a:endParaRPr kumimoji="1" lang="ja-JP" altLang="en-US"/>
          </a:p>
        </p:txBody>
      </p:sp>
    </p:spTree>
    <p:extLst>
      <p:ext uri="{BB962C8B-B14F-4D97-AF65-F5344CB8AC3E}">
        <p14:creationId xmlns:p14="http://schemas.microsoft.com/office/powerpoint/2010/main" val="39869384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41B6094-11BA-41D5-9F1C-5ADB3EF86195}"/>
              </a:ext>
            </a:extLst>
          </p:cNvPr>
          <p:cNvPicPr>
            <a:picLocks noChangeAspect="1"/>
          </p:cNvPicPr>
          <p:nvPr/>
        </p:nvPicPr>
        <p:blipFill>
          <a:blip r:embed="rId2"/>
          <a:stretch>
            <a:fillRect/>
          </a:stretch>
        </p:blipFill>
        <p:spPr>
          <a:xfrm>
            <a:off x="2497527" y="890241"/>
            <a:ext cx="4023945" cy="5466110"/>
          </a:xfrm>
          <a:prstGeom prst="rect">
            <a:avLst/>
          </a:prstGeom>
        </p:spPr>
      </p:pic>
      <p:sp>
        <p:nvSpPr>
          <p:cNvPr id="3" name="正方形/長方形 2">
            <a:extLst>
              <a:ext uri="{FF2B5EF4-FFF2-40B4-BE49-F238E27FC236}">
                <a16:creationId xmlns:a16="http://schemas.microsoft.com/office/drawing/2014/main" id="{CD69A7AF-6269-41A9-B758-DACA95F23217}"/>
              </a:ext>
            </a:extLst>
          </p:cNvPr>
          <p:cNvSpPr/>
          <p:nvPr/>
        </p:nvSpPr>
        <p:spPr>
          <a:xfrm>
            <a:off x="922084" y="232728"/>
            <a:ext cx="6827254" cy="584775"/>
          </a:xfrm>
          <a:prstGeom prst="rect">
            <a:avLst/>
          </a:prstGeom>
        </p:spPr>
        <p:txBody>
          <a:bodyPr wrap="none">
            <a:spAutoFit/>
          </a:bodyPr>
          <a:lstStyle/>
          <a:p>
            <a:r>
              <a:rPr lang="en-US" altLang="ja-JP" sz="3200" dirty="0"/>
              <a:t>QPFS/FSA </a:t>
            </a:r>
            <a:r>
              <a:rPr lang="ja-JP" altLang="en-US" sz="3200" dirty="0"/>
              <a:t>提供　焼き鳥屋向け手順書</a:t>
            </a:r>
          </a:p>
        </p:txBody>
      </p:sp>
      <p:sp>
        <p:nvSpPr>
          <p:cNvPr id="5" name="スライド番号プレースホルダー 4">
            <a:extLst>
              <a:ext uri="{FF2B5EF4-FFF2-40B4-BE49-F238E27FC236}">
                <a16:creationId xmlns:a16="http://schemas.microsoft.com/office/drawing/2014/main" id="{FA49B532-F150-41B9-8211-A0C1482FFADD}"/>
              </a:ext>
            </a:extLst>
          </p:cNvPr>
          <p:cNvSpPr>
            <a:spLocks noGrp="1"/>
          </p:cNvSpPr>
          <p:nvPr>
            <p:ph type="sldNum" sz="quarter" idx="12"/>
          </p:nvPr>
        </p:nvSpPr>
        <p:spPr/>
        <p:txBody>
          <a:bodyPr/>
          <a:lstStyle/>
          <a:p>
            <a:fld id="{EDEB1CE3-1C5F-41CD-BB8F-3FC54467DBCF}" type="slidenum">
              <a:rPr kumimoji="1" lang="ja-JP" altLang="en-US" smtClean="0"/>
              <a:t>54</a:t>
            </a:fld>
            <a:endParaRPr kumimoji="1" lang="ja-JP" altLang="en-US"/>
          </a:p>
        </p:txBody>
      </p:sp>
    </p:spTree>
    <p:extLst>
      <p:ext uri="{BB962C8B-B14F-4D97-AF65-F5344CB8AC3E}">
        <p14:creationId xmlns:p14="http://schemas.microsoft.com/office/powerpoint/2010/main" val="13740291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788CE8A-E937-40E5-A2FF-9AAD419DB72F}"/>
              </a:ext>
            </a:extLst>
          </p:cNvPr>
          <p:cNvPicPr>
            <a:picLocks noChangeAspect="1"/>
          </p:cNvPicPr>
          <p:nvPr/>
        </p:nvPicPr>
        <p:blipFill>
          <a:blip r:embed="rId2"/>
          <a:stretch>
            <a:fillRect/>
          </a:stretch>
        </p:blipFill>
        <p:spPr>
          <a:xfrm>
            <a:off x="799053" y="256207"/>
            <a:ext cx="7716297" cy="5866021"/>
          </a:xfrm>
          <a:prstGeom prst="rect">
            <a:avLst/>
          </a:prstGeom>
        </p:spPr>
      </p:pic>
      <p:sp>
        <p:nvSpPr>
          <p:cNvPr id="4" name="スライド番号プレースホルダー 3">
            <a:extLst>
              <a:ext uri="{FF2B5EF4-FFF2-40B4-BE49-F238E27FC236}">
                <a16:creationId xmlns:a16="http://schemas.microsoft.com/office/drawing/2014/main" id="{A47CB78E-798A-4AE5-B082-5B55BB5AE132}"/>
              </a:ext>
            </a:extLst>
          </p:cNvPr>
          <p:cNvSpPr>
            <a:spLocks noGrp="1"/>
          </p:cNvSpPr>
          <p:nvPr>
            <p:ph type="sldNum" sz="quarter" idx="12"/>
          </p:nvPr>
        </p:nvSpPr>
        <p:spPr/>
        <p:txBody>
          <a:bodyPr/>
          <a:lstStyle/>
          <a:p>
            <a:fld id="{EDEB1CE3-1C5F-41CD-BB8F-3FC54467DBCF}" type="slidenum">
              <a:rPr kumimoji="1" lang="ja-JP" altLang="en-US" smtClean="0"/>
              <a:t>55</a:t>
            </a:fld>
            <a:endParaRPr kumimoji="1" lang="ja-JP" altLang="en-US"/>
          </a:p>
        </p:txBody>
      </p:sp>
    </p:spTree>
    <p:extLst>
      <p:ext uri="{BB962C8B-B14F-4D97-AF65-F5344CB8AC3E}">
        <p14:creationId xmlns:p14="http://schemas.microsoft.com/office/powerpoint/2010/main" val="3209882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CF1A8AA-7400-4EAA-81F7-DE14EFD73B48}"/>
              </a:ext>
            </a:extLst>
          </p:cNvPr>
          <p:cNvSpPr/>
          <p:nvPr/>
        </p:nvSpPr>
        <p:spPr>
          <a:xfrm>
            <a:off x="467139" y="1350595"/>
            <a:ext cx="7957931" cy="1938992"/>
          </a:xfrm>
          <a:prstGeom prst="rect">
            <a:avLst/>
          </a:prstGeom>
          <a:solidFill>
            <a:schemeClr val="bg1">
              <a:lumMod val="95000"/>
            </a:schemeClr>
          </a:solidFill>
          <a:ln>
            <a:solidFill>
              <a:schemeClr val="tx1"/>
            </a:solidFill>
          </a:ln>
        </p:spPr>
        <p:txBody>
          <a:bodyPr wrap="square">
            <a:spAutoFit/>
          </a:bodyPr>
          <a:lstStyle/>
          <a:p>
            <a:r>
              <a:rPr lang="ja-JP" altLang="ja-JP" sz="2400" kern="100" dirty="0">
                <a:latin typeface="+mn-ea"/>
                <a:cs typeface="Times New Roman" panose="02020603050405020304" pitchFamily="18" charset="0"/>
              </a:rPr>
              <a:t>平成</a:t>
            </a:r>
            <a:r>
              <a:rPr lang="en-US" altLang="ja-JP" sz="2400" kern="100" dirty="0">
                <a:latin typeface="+mn-ea"/>
                <a:cs typeface="Times New Roman" panose="02020603050405020304" pitchFamily="18" charset="0"/>
              </a:rPr>
              <a:t>30</a:t>
            </a:r>
            <a:r>
              <a:rPr lang="ja-JP" altLang="ja-JP" sz="2400" kern="100" dirty="0">
                <a:latin typeface="+mn-ea"/>
                <a:cs typeface="Times New Roman" panose="02020603050405020304" pitchFamily="18" charset="0"/>
              </a:rPr>
              <a:t>年度の大阪市の食中毒発生状況を俯瞰しますと、（</a:t>
            </a:r>
            <a:r>
              <a:rPr lang="en-US" altLang="ja-JP" sz="2400" u="sng" kern="0" dirty="0">
                <a:solidFill>
                  <a:srgbClr val="0563C1"/>
                </a:solidFill>
                <a:latin typeface="+mn-ea"/>
                <a:cs typeface="Times New Roman" panose="02020603050405020304" pitchFamily="18" charset="0"/>
                <a:hlinkClick r:id="rId2"/>
              </a:rPr>
              <a:t>https://www.city.osaka.lg.jp/kenko/page/0000428429.html</a:t>
            </a:r>
            <a:r>
              <a:rPr lang="ja-JP" altLang="ja-JP" sz="2400" u="sng" kern="0" dirty="0">
                <a:solidFill>
                  <a:srgbClr val="0563C1"/>
                </a:solidFill>
                <a:latin typeface="+mn-ea"/>
                <a:cs typeface="Times New Roman" panose="02020603050405020304" pitchFamily="18" charset="0"/>
              </a:rPr>
              <a:t>）</a:t>
            </a:r>
            <a:endParaRPr lang="ja-JP" altLang="ja-JP" sz="2400" kern="100" dirty="0">
              <a:latin typeface="+mn-ea"/>
              <a:cs typeface="Times New Roman" panose="02020603050405020304" pitchFamily="18" charset="0"/>
            </a:endParaRPr>
          </a:p>
          <a:p>
            <a:r>
              <a:rPr lang="ja-JP" altLang="ja-JP" sz="2400" kern="0" dirty="0">
                <a:latin typeface="+mn-ea"/>
                <a:cs typeface="Times New Roman" panose="02020603050405020304" pitchFamily="18" charset="0"/>
              </a:rPr>
              <a:t>計</a:t>
            </a:r>
            <a:r>
              <a:rPr lang="en-US" altLang="ja-JP" sz="2400" kern="0" dirty="0">
                <a:latin typeface="+mn-ea"/>
                <a:cs typeface="Times New Roman" panose="02020603050405020304" pitchFamily="18" charset="0"/>
              </a:rPr>
              <a:t>30</a:t>
            </a:r>
            <a:r>
              <a:rPr lang="ja-JP" altLang="ja-JP" sz="2400" kern="0" dirty="0">
                <a:latin typeface="+mn-ea"/>
                <a:cs typeface="Times New Roman" panose="02020603050405020304" pitchFamily="18" charset="0"/>
              </a:rPr>
              <a:t>件の行政指導事例が掲載されています。その中で　焼き鳥関連のものを次に抽出します。　</a:t>
            </a:r>
            <a:endParaRPr lang="ja-JP" altLang="ja-JP" sz="2400" kern="100" dirty="0">
              <a:latin typeface="+mn-ea"/>
              <a:cs typeface="Times New Roman" panose="02020603050405020304" pitchFamily="18" charset="0"/>
            </a:endParaRPr>
          </a:p>
        </p:txBody>
      </p:sp>
      <p:sp>
        <p:nvSpPr>
          <p:cNvPr id="3" name="正方形/長方形 2">
            <a:extLst>
              <a:ext uri="{FF2B5EF4-FFF2-40B4-BE49-F238E27FC236}">
                <a16:creationId xmlns:a16="http://schemas.microsoft.com/office/drawing/2014/main" id="{174CC825-A0B5-4951-ADE1-6579B35F0C01}"/>
              </a:ext>
            </a:extLst>
          </p:cNvPr>
          <p:cNvSpPr/>
          <p:nvPr/>
        </p:nvSpPr>
        <p:spPr>
          <a:xfrm>
            <a:off x="467139" y="3742420"/>
            <a:ext cx="8209721" cy="2308324"/>
          </a:xfrm>
          <a:prstGeom prst="rect">
            <a:avLst/>
          </a:prstGeom>
          <a:solidFill>
            <a:schemeClr val="bg1">
              <a:lumMod val="95000"/>
            </a:schemeClr>
          </a:solidFill>
          <a:ln>
            <a:solidFill>
              <a:schemeClr val="tx1"/>
            </a:solidFill>
          </a:ln>
        </p:spPr>
        <p:txBody>
          <a:bodyPr wrap="square">
            <a:spAutoFit/>
          </a:bodyPr>
          <a:lstStyle/>
          <a:p>
            <a:r>
              <a:rPr lang="en-US" altLang="ja-JP" sz="2400" kern="0" dirty="0">
                <a:latin typeface="+mn-ea"/>
                <a:cs typeface="Times New Roman" panose="02020603050405020304" pitchFamily="18" charset="0"/>
              </a:rPr>
              <a:t>30</a:t>
            </a:r>
            <a:r>
              <a:rPr lang="ja-JP" altLang="ja-JP" sz="2400" kern="0" dirty="0">
                <a:latin typeface="+mn-ea"/>
                <a:cs typeface="Times New Roman" panose="02020603050405020304" pitchFamily="18" charset="0"/>
              </a:rPr>
              <a:t>件中</a:t>
            </a:r>
            <a:r>
              <a:rPr lang="en-US" altLang="ja-JP" sz="2400" kern="0" dirty="0">
                <a:latin typeface="+mn-ea"/>
                <a:cs typeface="Times New Roman" panose="02020603050405020304" pitchFamily="18" charset="0"/>
              </a:rPr>
              <a:t>14</a:t>
            </a:r>
            <a:r>
              <a:rPr lang="ja-JP" altLang="ja-JP" sz="2400" kern="0" dirty="0">
                <a:latin typeface="+mn-ea"/>
                <a:cs typeface="Times New Roman" panose="02020603050405020304" pitchFamily="18" charset="0"/>
              </a:rPr>
              <a:t>件もが　焼鳥屋で起きており、　すべての原因菌がカンピロバクター、　相当数が　刺身　あるいは加熱の不足した生に近い鶏肉によって引き起こされているのを見ますと、　焼鳥屋は飲食店の中では危険業種、焼鳥屋で提供する品目群は生物学的危害要因の観点からは危険性の高い食品という裏打ちがなされたことになります。</a:t>
            </a:r>
            <a:endParaRPr lang="ja-JP" altLang="ja-JP" sz="2400" kern="100" dirty="0">
              <a:latin typeface="+mn-ea"/>
              <a:cs typeface="Times New Roman" panose="02020603050405020304" pitchFamily="18" charset="0"/>
            </a:endParaRPr>
          </a:p>
        </p:txBody>
      </p:sp>
      <p:sp>
        <p:nvSpPr>
          <p:cNvPr id="4" name="正方形/長方形 3">
            <a:extLst>
              <a:ext uri="{FF2B5EF4-FFF2-40B4-BE49-F238E27FC236}">
                <a16:creationId xmlns:a16="http://schemas.microsoft.com/office/drawing/2014/main" id="{7BF650A9-2A58-4B0C-94EB-F373C7ECC3CC}"/>
              </a:ext>
            </a:extLst>
          </p:cNvPr>
          <p:cNvSpPr/>
          <p:nvPr/>
        </p:nvSpPr>
        <p:spPr>
          <a:xfrm>
            <a:off x="1158372" y="312987"/>
            <a:ext cx="6827254" cy="584775"/>
          </a:xfrm>
          <a:prstGeom prst="rect">
            <a:avLst/>
          </a:prstGeom>
        </p:spPr>
        <p:txBody>
          <a:bodyPr wrap="none">
            <a:spAutoFit/>
          </a:bodyPr>
          <a:lstStyle/>
          <a:p>
            <a:r>
              <a:rPr lang="en-US" altLang="ja-JP" sz="3200" dirty="0"/>
              <a:t>QPFS/FSA </a:t>
            </a:r>
            <a:r>
              <a:rPr lang="ja-JP" altLang="en-US" sz="3200" dirty="0"/>
              <a:t>提供　焼き鳥屋向け手順書</a:t>
            </a:r>
          </a:p>
        </p:txBody>
      </p:sp>
      <p:sp>
        <p:nvSpPr>
          <p:cNvPr id="6" name="スライド番号プレースホルダー 5">
            <a:extLst>
              <a:ext uri="{FF2B5EF4-FFF2-40B4-BE49-F238E27FC236}">
                <a16:creationId xmlns:a16="http://schemas.microsoft.com/office/drawing/2014/main" id="{AC3BFA27-7896-42CF-A8EF-15258C0045A7}"/>
              </a:ext>
            </a:extLst>
          </p:cNvPr>
          <p:cNvSpPr>
            <a:spLocks noGrp="1"/>
          </p:cNvSpPr>
          <p:nvPr>
            <p:ph type="sldNum" sz="quarter" idx="12"/>
          </p:nvPr>
        </p:nvSpPr>
        <p:spPr/>
        <p:txBody>
          <a:bodyPr/>
          <a:lstStyle/>
          <a:p>
            <a:fld id="{EDEB1CE3-1C5F-41CD-BB8F-3FC54467DBCF}" type="slidenum">
              <a:rPr kumimoji="1" lang="ja-JP" altLang="en-US" smtClean="0"/>
              <a:t>56</a:t>
            </a:fld>
            <a:endParaRPr kumimoji="1" lang="ja-JP" altLang="en-US"/>
          </a:p>
        </p:txBody>
      </p:sp>
    </p:spTree>
    <p:extLst>
      <p:ext uri="{BB962C8B-B14F-4D97-AF65-F5344CB8AC3E}">
        <p14:creationId xmlns:p14="http://schemas.microsoft.com/office/powerpoint/2010/main" val="16757466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FE62523-BE0C-44A9-BD8F-FE4481F63A65}"/>
              </a:ext>
            </a:extLst>
          </p:cNvPr>
          <p:cNvSpPr>
            <a:spLocks noGrp="1"/>
          </p:cNvSpPr>
          <p:nvPr>
            <p:ph type="sldNum" sz="quarter" idx="12"/>
          </p:nvPr>
        </p:nvSpPr>
        <p:spPr/>
        <p:txBody>
          <a:bodyPr/>
          <a:lstStyle/>
          <a:p>
            <a:fld id="{EDEB1CE3-1C5F-41CD-BB8F-3FC54467DBCF}" type="slidenum">
              <a:rPr kumimoji="1" lang="ja-JP" altLang="en-US" smtClean="0"/>
              <a:t>57</a:t>
            </a:fld>
            <a:endParaRPr kumimoji="1" lang="ja-JP" altLang="en-US"/>
          </a:p>
        </p:txBody>
      </p:sp>
      <p:sp>
        <p:nvSpPr>
          <p:cNvPr id="4" name="正方形/長方形 3">
            <a:extLst>
              <a:ext uri="{FF2B5EF4-FFF2-40B4-BE49-F238E27FC236}">
                <a16:creationId xmlns:a16="http://schemas.microsoft.com/office/drawing/2014/main" id="{ABFB085A-F2DC-46E6-B0A5-50A04D55EAB6}"/>
              </a:ext>
            </a:extLst>
          </p:cNvPr>
          <p:cNvSpPr/>
          <p:nvPr/>
        </p:nvSpPr>
        <p:spPr>
          <a:xfrm>
            <a:off x="580611" y="1139158"/>
            <a:ext cx="5877339" cy="369332"/>
          </a:xfrm>
          <a:prstGeom prst="rect">
            <a:avLst/>
          </a:prstGeom>
        </p:spPr>
        <p:txBody>
          <a:bodyPr wrap="square">
            <a:spAutoFit/>
          </a:bodyPr>
          <a:lstStyle/>
          <a:p>
            <a:r>
              <a:rPr lang="en-US" altLang="ja-JP" u="sng" dirty="0">
                <a:solidFill>
                  <a:srgbClr val="0000FF"/>
                </a:solidFill>
                <a:latin typeface="MS PGothic" panose="020B0600070205080204" pitchFamily="50" charset="-128"/>
                <a:ea typeface="MS PGothic" panose="020B0600070205080204" pitchFamily="50" charset="-128"/>
                <a:hlinkClick r:id="rId2"/>
              </a:rPr>
              <a:t>https://www.youtube.com/watch?v=6vYwVPQ77J4</a:t>
            </a:r>
            <a:endParaRPr lang="ja-JP" altLang="en-US" dirty="0"/>
          </a:p>
        </p:txBody>
      </p:sp>
      <p:sp>
        <p:nvSpPr>
          <p:cNvPr id="7" name="フローチャート: 順次アクセス記憶 6">
            <a:extLst>
              <a:ext uri="{FF2B5EF4-FFF2-40B4-BE49-F238E27FC236}">
                <a16:creationId xmlns:a16="http://schemas.microsoft.com/office/drawing/2014/main" id="{A6200469-1030-44B0-9015-1E0B00281A1F}"/>
              </a:ext>
            </a:extLst>
          </p:cNvPr>
          <p:cNvSpPr/>
          <p:nvPr/>
        </p:nvSpPr>
        <p:spPr>
          <a:xfrm>
            <a:off x="266286" y="288785"/>
            <a:ext cx="628650" cy="561149"/>
          </a:xfrm>
          <a:prstGeom prst="flowChartMagneticTape">
            <a:avLst/>
          </a:prstGeom>
          <a:solidFill>
            <a:schemeClr val="accent2">
              <a:lumMod val="7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2F298DF6-9CC5-44AA-BE05-C7A83014758D}"/>
              </a:ext>
            </a:extLst>
          </p:cNvPr>
          <p:cNvPicPr>
            <a:picLocks noChangeAspect="1"/>
          </p:cNvPicPr>
          <p:nvPr/>
        </p:nvPicPr>
        <p:blipFill>
          <a:blip r:embed="rId3"/>
          <a:stretch>
            <a:fillRect/>
          </a:stretch>
        </p:blipFill>
        <p:spPr>
          <a:xfrm>
            <a:off x="551569" y="1797714"/>
            <a:ext cx="6692349" cy="4826355"/>
          </a:xfrm>
          <a:prstGeom prst="rect">
            <a:avLst/>
          </a:prstGeom>
        </p:spPr>
      </p:pic>
      <p:pic>
        <p:nvPicPr>
          <p:cNvPr id="1026" name="Picture 2">
            <a:extLst>
              <a:ext uri="{FF2B5EF4-FFF2-40B4-BE49-F238E27FC236}">
                <a16:creationId xmlns:a16="http://schemas.microsoft.com/office/drawing/2014/main" id="{A4D82A7D-B30F-40CA-BF2F-71F9F6103A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1025" y="1121858"/>
            <a:ext cx="3273642" cy="3273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1473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C4F3668C-1131-46C9-8700-540A641D71E1}"/>
              </a:ext>
            </a:extLst>
          </p:cNvPr>
          <p:cNvSpPr>
            <a:spLocks noGrp="1"/>
          </p:cNvSpPr>
          <p:nvPr>
            <p:ph type="sldNum" sz="quarter" idx="12"/>
          </p:nvPr>
        </p:nvSpPr>
        <p:spPr/>
        <p:txBody>
          <a:bodyPr/>
          <a:lstStyle/>
          <a:p>
            <a:fld id="{EDEB1CE3-1C5F-41CD-BB8F-3FC54467DBCF}" type="slidenum">
              <a:rPr kumimoji="1" lang="ja-JP" altLang="en-US" smtClean="0"/>
              <a:t>58</a:t>
            </a:fld>
            <a:endParaRPr kumimoji="1" lang="ja-JP" altLang="en-US"/>
          </a:p>
        </p:txBody>
      </p:sp>
      <p:pic>
        <p:nvPicPr>
          <p:cNvPr id="4" name="図 3">
            <a:extLst>
              <a:ext uri="{FF2B5EF4-FFF2-40B4-BE49-F238E27FC236}">
                <a16:creationId xmlns:a16="http://schemas.microsoft.com/office/drawing/2014/main" id="{2800AC90-DE5D-4884-BD32-A053F8E4AA8D}"/>
              </a:ext>
            </a:extLst>
          </p:cNvPr>
          <p:cNvPicPr>
            <a:picLocks noChangeAspect="1"/>
          </p:cNvPicPr>
          <p:nvPr/>
        </p:nvPicPr>
        <p:blipFill>
          <a:blip r:embed="rId2"/>
          <a:stretch>
            <a:fillRect/>
          </a:stretch>
        </p:blipFill>
        <p:spPr>
          <a:xfrm>
            <a:off x="358881" y="749808"/>
            <a:ext cx="8512514" cy="5413247"/>
          </a:xfrm>
          <a:prstGeom prst="rect">
            <a:avLst/>
          </a:prstGeom>
        </p:spPr>
      </p:pic>
      <p:sp>
        <p:nvSpPr>
          <p:cNvPr id="5" name="正方形/長方形 4">
            <a:extLst>
              <a:ext uri="{FF2B5EF4-FFF2-40B4-BE49-F238E27FC236}">
                <a16:creationId xmlns:a16="http://schemas.microsoft.com/office/drawing/2014/main" id="{82C31755-794F-4026-93AA-F34FAD850CE8}"/>
              </a:ext>
            </a:extLst>
          </p:cNvPr>
          <p:cNvSpPr/>
          <p:nvPr/>
        </p:nvSpPr>
        <p:spPr>
          <a:xfrm>
            <a:off x="7351776" y="5743067"/>
            <a:ext cx="1163574" cy="365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0473AB3B-9207-4DB4-92FD-D209BC12BDE6}"/>
              </a:ext>
            </a:extLst>
          </p:cNvPr>
          <p:cNvCxnSpPr/>
          <p:nvPr/>
        </p:nvCxnSpPr>
        <p:spPr>
          <a:xfrm>
            <a:off x="4346713" y="6108192"/>
            <a:ext cx="28889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7066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a:extLst>
              <a:ext uri="{FF2B5EF4-FFF2-40B4-BE49-F238E27FC236}">
                <a16:creationId xmlns:a16="http://schemas.microsoft.com/office/drawing/2014/main" id="{F8B0863E-F768-4EFD-8BC0-C9C9FFD18838}"/>
              </a:ext>
            </a:extLst>
          </p:cNvPr>
          <p:cNvGrpSpPr/>
          <p:nvPr/>
        </p:nvGrpSpPr>
        <p:grpSpPr>
          <a:xfrm>
            <a:off x="349318" y="783671"/>
            <a:ext cx="8445363" cy="5290658"/>
            <a:chOff x="-269595" y="197749"/>
            <a:chExt cx="9655862" cy="5980805"/>
          </a:xfrm>
        </p:grpSpPr>
        <p:sp>
          <p:nvSpPr>
            <p:cNvPr id="2" name="正方形/長方形 1">
              <a:extLst>
                <a:ext uri="{FF2B5EF4-FFF2-40B4-BE49-F238E27FC236}">
                  <a16:creationId xmlns:a16="http://schemas.microsoft.com/office/drawing/2014/main" id="{AA4737E9-98A7-4C73-AF05-BD68091FD081}"/>
                </a:ext>
              </a:extLst>
            </p:cNvPr>
            <p:cNvSpPr/>
            <p:nvPr/>
          </p:nvSpPr>
          <p:spPr>
            <a:xfrm>
              <a:off x="4147931" y="197749"/>
              <a:ext cx="3313044" cy="1020417"/>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どんな事件が起きているのか（カンピロバクター）</a:t>
              </a:r>
            </a:p>
          </p:txBody>
        </p:sp>
        <p:sp>
          <p:nvSpPr>
            <p:cNvPr id="3" name="フローチャート: 判断 2">
              <a:extLst>
                <a:ext uri="{FF2B5EF4-FFF2-40B4-BE49-F238E27FC236}">
                  <a16:creationId xmlns:a16="http://schemas.microsoft.com/office/drawing/2014/main" id="{0659EB5A-3750-4A83-97E1-BBE2DB57EF1E}"/>
                </a:ext>
              </a:extLst>
            </p:cNvPr>
            <p:cNvSpPr/>
            <p:nvPr/>
          </p:nvSpPr>
          <p:spPr>
            <a:xfrm>
              <a:off x="4678021" y="1566451"/>
              <a:ext cx="2247071" cy="1184408"/>
            </a:xfrm>
            <a:prstGeom prst="flowChartDecision">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頻度高いか？</a:t>
              </a:r>
            </a:p>
          </p:txBody>
        </p:sp>
        <p:cxnSp>
          <p:nvCxnSpPr>
            <p:cNvPr id="4" name="直線矢印コネクタ 3">
              <a:extLst>
                <a:ext uri="{FF2B5EF4-FFF2-40B4-BE49-F238E27FC236}">
                  <a16:creationId xmlns:a16="http://schemas.microsoft.com/office/drawing/2014/main" id="{38A772CD-BADD-4162-AD8F-259A8EB2E276}"/>
                </a:ext>
              </a:extLst>
            </p:cNvPr>
            <p:cNvCxnSpPr>
              <a:cxnSpLocks/>
              <a:stCxn id="2" idx="2"/>
              <a:endCxn id="3" idx="0"/>
            </p:cNvCxnSpPr>
            <p:nvPr/>
          </p:nvCxnSpPr>
          <p:spPr>
            <a:xfrm flipH="1">
              <a:off x="5801557" y="1218166"/>
              <a:ext cx="2896" cy="3482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a:extLst>
                <a:ext uri="{FF2B5EF4-FFF2-40B4-BE49-F238E27FC236}">
                  <a16:creationId xmlns:a16="http://schemas.microsoft.com/office/drawing/2014/main" id="{00CB9986-1AA2-4EF0-90CD-EA8ABE5360EF}"/>
                </a:ext>
              </a:extLst>
            </p:cNvPr>
            <p:cNvCxnSpPr>
              <a:cxnSpLocks/>
              <a:stCxn id="3" idx="2"/>
            </p:cNvCxnSpPr>
            <p:nvPr/>
          </p:nvCxnSpPr>
          <p:spPr>
            <a:xfrm>
              <a:off x="5801557" y="2750859"/>
              <a:ext cx="0" cy="6994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B5375164-39E1-44CC-84D6-F8617413EE13}"/>
                </a:ext>
              </a:extLst>
            </p:cNvPr>
            <p:cNvSpPr txBox="1"/>
            <p:nvPr/>
          </p:nvSpPr>
          <p:spPr>
            <a:xfrm>
              <a:off x="5916788" y="2780263"/>
              <a:ext cx="738972" cy="417510"/>
            </a:xfrm>
            <a:prstGeom prst="rect">
              <a:avLst/>
            </a:prstGeom>
            <a:noFill/>
          </p:spPr>
          <p:txBody>
            <a:bodyPr wrap="none" rtlCol="0">
              <a:spAutoFit/>
            </a:bodyPr>
            <a:lstStyle/>
            <a:p>
              <a:r>
                <a:rPr kumimoji="1" lang="ja-JP" altLang="en-US" b="1" dirty="0"/>
                <a:t>低い</a:t>
              </a:r>
            </a:p>
          </p:txBody>
        </p:sp>
        <p:sp>
          <p:nvSpPr>
            <p:cNvPr id="7" name="フローチャート: 判断 6">
              <a:extLst>
                <a:ext uri="{FF2B5EF4-FFF2-40B4-BE49-F238E27FC236}">
                  <a16:creationId xmlns:a16="http://schemas.microsoft.com/office/drawing/2014/main" id="{9EE6BDEF-540F-4E84-ACAA-89DBF70BD220}"/>
                </a:ext>
              </a:extLst>
            </p:cNvPr>
            <p:cNvSpPr/>
            <p:nvPr/>
          </p:nvSpPr>
          <p:spPr>
            <a:xfrm>
              <a:off x="2086393" y="3450261"/>
              <a:ext cx="2419349" cy="1122703"/>
            </a:xfrm>
            <a:prstGeom prst="flowChartDecision">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重篤度高いか？</a:t>
              </a:r>
            </a:p>
          </p:txBody>
        </p:sp>
        <p:cxnSp>
          <p:nvCxnSpPr>
            <p:cNvPr id="8" name="コネクタ: カギ線 7">
              <a:extLst>
                <a:ext uri="{FF2B5EF4-FFF2-40B4-BE49-F238E27FC236}">
                  <a16:creationId xmlns:a16="http://schemas.microsoft.com/office/drawing/2014/main" id="{DEE050B0-9AE9-480B-BFF9-61DBA07615D3}"/>
                </a:ext>
              </a:extLst>
            </p:cNvPr>
            <p:cNvCxnSpPr>
              <a:cxnSpLocks/>
              <a:stCxn id="3" idx="1"/>
              <a:endCxn id="7" idx="0"/>
            </p:cNvCxnSpPr>
            <p:nvPr/>
          </p:nvCxnSpPr>
          <p:spPr>
            <a:xfrm rot="10800000" flipV="1">
              <a:off x="3296069" y="2158655"/>
              <a:ext cx="1381953" cy="1291606"/>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A03881C3-67FA-4B2C-B5F4-3029652DE327}"/>
                </a:ext>
              </a:extLst>
            </p:cNvPr>
            <p:cNvSpPr txBox="1"/>
            <p:nvPr/>
          </p:nvSpPr>
          <p:spPr>
            <a:xfrm>
              <a:off x="3741882" y="2358412"/>
              <a:ext cx="738972" cy="417510"/>
            </a:xfrm>
            <a:prstGeom prst="rect">
              <a:avLst/>
            </a:prstGeom>
            <a:noFill/>
          </p:spPr>
          <p:txBody>
            <a:bodyPr wrap="none" rtlCol="0">
              <a:spAutoFit/>
            </a:bodyPr>
            <a:lstStyle/>
            <a:p>
              <a:r>
                <a:rPr kumimoji="1" lang="ja-JP" altLang="en-US" b="1" dirty="0"/>
                <a:t>高い</a:t>
              </a:r>
            </a:p>
          </p:txBody>
        </p:sp>
        <p:sp>
          <p:nvSpPr>
            <p:cNvPr id="10" name="フローチャート: 判断 9">
              <a:extLst>
                <a:ext uri="{FF2B5EF4-FFF2-40B4-BE49-F238E27FC236}">
                  <a16:creationId xmlns:a16="http://schemas.microsoft.com/office/drawing/2014/main" id="{6A3C4E11-FA82-4838-9119-DA9B8FD652DB}"/>
                </a:ext>
              </a:extLst>
            </p:cNvPr>
            <p:cNvSpPr/>
            <p:nvPr/>
          </p:nvSpPr>
          <p:spPr>
            <a:xfrm>
              <a:off x="4678021" y="3446393"/>
              <a:ext cx="2247067" cy="1122703"/>
            </a:xfrm>
            <a:prstGeom prst="flowChartDecision">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重篤度高いか？</a:t>
              </a:r>
            </a:p>
          </p:txBody>
        </p:sp>
        <p:sp>
          <p:nvSpPr>
            <p:cNvPr id="11" name="正方形/長方形 10">
              <a:extLst>
                <a:ext uri="{FF2B5EF4-FFF2-40B4-BE49-F238E27FC236}">
                  <a16:creationId xmlns:a16="http://schemas.microsoft.com/office/drawing/2014/main" id="{30D48084-0DA2-4B6C-99B4-20BCFD36855D}"/>
                </a:ext>
              </a:extLst>
            </p:cNvPr>
            <p:cNvSpPr/>
            <p:nvPr/>
          </p:nvSpPr>
          <p:spPr>
            <a:xfrm>
              <a:off x="-269595" y="5362512"/>
              <a:ext cx="1931091" cy="816042"/>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徹底した管理</a:t>
              </a:r>
            </a:p>
          </p:txBody>
        </p:sp>
        <p:cxnSp>
          <p:nvCxnSpPr>
            <p:cNvPr id="12" name="コネクタ: カギ線 11">
              <a:extLst>
                <a:ext uri="{FF2B5EF4-FFF2-40B4-BE49-F238E27FC236}">
                  <a16:creationId xmlns:a16="http://schemas.microsoft.com/office/drawing/2014/main" id="{BEF5AA85-2B19-4134-8EBA-ABB520AA3BD3}"/>
                </a:ext>
              </a:extLst>
            </p:cNvPr>
            <p:cNvCxnSpPr>
              <a:cxnSpLocks/>
            </p:cNvCxnSpPr>
            <p:nvPr/>
          </p:nvCxnSpPr>
          <p:spPr>
            <a:xfrm rot="10800000" flipV="1">
              <a:off x="695952" y="4025556"/>
              <a:ext cx="1381953" cy="1291606"/>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26D4A296-E025-4D62-9EDC-B3D3DC411E30}"/>
                </a:ext>
              </a:extLst>
            </p:cNvPr>
            <p:cNvSpPr txBox="1"/>
            <p:nvPr/>
          </p:nvSpPr>
          <p:spPr>
            <a:xfrm>
              <a:off x="3572978" y="4651449"/>
              <a:ext cx="738972" cy="417510"/>
            </a:xfrm>
            <a:prstGeom prst="rect">
              <a:avLst/>
            </a:prstGeom>
            <a:noFill/>
          </p:spPr>
          <p:txBody>
            <a:bodyPr wrap="none" rtlCol="0">
              <a:spAutoFit/>
            </a:bodyPr>
            <a:lstStyle/>
            <a:p>
              <a:r>
                <a:rPr kumimoji="1" lang="ja-JP" altLang="en-US" b="1" dirty="0"/>
                <a:t>低い</a:t>
              </a:r>
            </a:p>
          </p:txBody>
        </p:sp>
        <p:cxnSp>
          <p:nvCxnSpPr>
            <p:cNvPr id="14" name="直線矢印コネクタ 13">
              <a:extLst>
                <a:ext uri="{FF2B5EF4-FFF2-40B4-BE49-F238E27FC236}">
                  <a16:creationId xmlns:a16="http://schemas.microsoft.com/office/drawing/2014/main" id="{B8C4D1EC-6A0E-42FD-9A36-715D7605D4CD}"/>
                </a:ext>
              </a:extLst>
            </p:cNvPr>
            <p:cNvCxnSpPr>
              <a:cxnSpLocks/>
            </p:cNvCxnSpPr>
            <p:nvPr/>
          </p:nvCxnSpPr>
          <p:spPr>
            <a:xfrm>
              <a:off x="3286545" y="4569096"/>
              <a:ext cx="0" cy="6994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3D8657C8-E42E-49E1-A8C7-1AE32093FC5E}"/>
                </a:ext>
              </a:extLst>
            </p:cNvPr>
            <p:cNvSpPr/>
            <p:nvPr/>
          </p:nvSpPr>
          <p:spPr>
            <a:xfrm>
              <a:off x="2216840" y="5317162"/>
              <a:ext cx="1931091" cy="81604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ＡＬＡＲＡ　または保持</a:t>
              </a:r>
            </a:p>
          </p:txBody>
        </p:sp>
        <p:sp>
          <p:nvSpPr>
            <p:cNvPr id="16" name="テキスト ボックス 15">
              <a:extLst>
                <a:ext uri="{FF2B5EF4-FFF2-40B4-BE49-F238E27FC236}">
                  <a16:creationId xmlns:a16="http://schemas.microsoft.com/office/drawing/2014/main" id="{FF66CE73-74E6-4D23-97F6-B533C6E9A2A3}"/>
                </a:ext>
              </a:extLst>
            </p:cNvPr>
            <p:cNvSpPr txBox="1"/>
            <p:nvPr/>
          </p:nvSpPr>
          <p:spPr>
            <a:xfrm>
              <a:off x="867197" y="4531705"/>
              <a:ext cx="738972" cy="417510"/>
            </a:xfrm>
            <a:prstGeom prst="rect">
              <a:avLst/>
            </a:prstGeom>
            <a:noFill/>
          </p:spPr>
          <p:txBody>
            <a:bodyPr wrap="none" rtlCol="0">
              <a:spAutoFit/>
            </a:bodyPr>
            <a:lstStyle/>
            <a:p>
              <a:r>
                <a:rPr kumimoji="1" lang="ja-JP" altLang="en-US" b="1" dirty="0"/>
                <a:t>高い</a:t>
              </a:r>
            </a:p>
          </p:txBody>
        </p:sp>
        <p:cxnSp>
          <p:nvCxnSpPr>
            <p:cNvPr id="17" name="直線矢印コネクタ 16">
              <a:extLst>
                <a:ext uri="{FF2B5EF4-FFF2-40B4-BE49-F238E27FC236}">
                  <a16:creationId xmlns:a16="http://schemas.microsoft.com/office/drawing/2014/main" id="{8F6F6067-BD53-4469-9337-00789304F98D}"/>
                </a:ext>
              </a:extLst>
            </p:cNvPr>
            <p:cNvCxnSpPr>
              <a:cxnSpLocks/>
            </p:cNvCxnSpPr>
            <p:nvPr/>
          </p:nvCxnSpPr>
          <p:spPr>
            <a:xfrm>
              <a:off x="5801554" y="4574794"/>
              <a:ext cx="0" cy="6994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A8E1D27D-3AB6-4264-8317-B01E5D749A01}"/>
                </a:ext>
              </a:extLst>
            </p:cNvPr>
            <p:cNvSpPr txBox="1"/>
            <p:nvPr/>
          </p:nvSpPr>
          <p:spPr>
            <a:xfrm>
              <a:off x="6023534" y="4671359"/>
              <a:ext cx="738972" cy="417510"/>
            </a:xfrm>
            <a:prstGeom prst="rect">
              <a:avLst/>
            </a:prstGeom>
            <a:noFill/>
          </p:spPr>
          <p:txBody>
            <a:bodyPr wrap="none" rtlCol="0">
              <a:spAutoFit/>
            </a:bodyPr>
            <a:lstStyle/>
            <a:p>
              <a:r>
                <a:rPr kumimoji="1" lang="ja-JP" altLang="en-US" b="1" dirty="0"/>
                <a:t>高い</a:t>
              </a:r>
            </a:p>
          </p:txBody>
        </p:sp>
        <p:sp>
          <p:nvSpPr>
            <p:cNvPr id="19" name="正方形/長方形 18">
              <a:extLst>
                <a:ext uri="{FF2B5EF4-FFF2-40B4-BE49-F238E27FC236}">
                  <a16:creationId xmlns:a16="http://schemas.microsoft.com/office/drawing/2014/main" id="{6F1B2B86-A3D7-4351-9FA5-C85687FD34A9}"/>
                </a:ext>
              </a:extLst>
            </p:cNvPr>
            <p:cNvSpPr/>
            <p:nvPr/>
          </p:nvSpPr>
          <p:spPr>
            <a:xfrm>
              <a:off x="4836008" y="5284821"/>
              <a:ext cx="1931091" cy="81604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ＡＬＡＲＡ</a:t>
              </a:r>
            </a:p>
          </p:txBody>
        </p:sp>
        <p:cxnSp>
          <p:nvCxnSpPr>
            <p:cNvPr id="21" name="コネクタ: カギ線 20">
              <a:extLst>
                <a:ext uri="{FF2B5EF4-FFF2-40B4-BE49-F238E27FC236}">
                  <a16:creationId xmlns:a16="http://schemas.microsoft.com/office/drawing/2014/main" id="{FFF85318-E047-46F6-9F1D-EFFAFA0AF3FA}"/>
                </a:ext>
              </a:extLst>
            </p:cNvPr>
            <p:cNvCxnSpPr>
              <a:cxnSpLocks/>
              <a:endCxn id="22" idx="0"/>
            </p:cNvCxnSpPr>
            <p:nvPr/>
          </p:nvCxnSpPr>
          <p:spPr>
            <a:xfrm>
              <a:off x="6891844" y="3996148"/>
              <a:ext cx="1528878" cy="1321014"/>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CCC9C83F-D21C-4DF0-962C-247DC753D543}"/>
                </a:ext>
              </a:extLst>
            </p:cNvPr>
            <p:cNvSpPr/>
            <p:nvPr/>
          </p:nvSpPr>
          <p:spPr>
            <a:xfrm>
              <a:off x="7455176" y="5317162"/>
              <a:ext cx="1931091" cy="81604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保持</a:t>
              </a:r>
            </a:p>
          </p:txBody>
        </p:sp>
      </p:grpSp>
      <p:sp>
        <p:nvSpPr>
          <p:cNvPr id="25" name="テキスト ボックス 24">
            <a:extLst>
              <a:ext uri="{FF2B5EF4-FFF2-40B4-BE49-F238E27FC236}">
                <a16:creationId xmlns:a16="http://schemas.microsoft.com/office/drawing/2014/main" id="{BE2E1A74-CEBA-4A2D-935D-C0D29B43439B}"/>
              </a:ext>
            </a:extLst>
          </p:cNvPr>
          <p:cNvSpPr txBox="1"/>
          <p:nvPr/>
        </p:nvSpPr>
        <p:spPr>
          <a:xfrm>
            <a:off x="8089778" y="4723441"/>
            <a:ext cx="646331" cy="369332"/>
          </a:xfrm>
          <a:prstGeom prst="rect">
            <a:avLst/>
          </a:prstGeom>
          <a:noFill/>
        </p:spPr>
        <p:txBody>
          <a:bodyPr wrap="none" rtlCol="0">
            <a:spAutoFit/>
          </a:bodyPr>
          <a:lstStyle/>
          <a:p>
            <a:r>
              <a:rPr kumimoji="1" lang="ja-JP" altLang="en-US" b="1" dirty="0"/>
              <a:t>低い</a:t>
            </a:r>
          </a:p>
        </p:txBody>
      </p:sp>
      <p:sp>
        <p:nvSpPr>
          <p:cNvPr id="27" name="テキスト ボックス 26">
            <a:extLst>
              <a:ext uri="{FF2B5EF4-FFF2-40B4-BE49-F238E27FC236}">
                <a16:creationId xmlns:a16="http://schemas.microsoft.com/office/drawing/2014/main" id="{6607A61D-AABB-4475-8282-F2BA253496E5}"/>
              </a:ext>
            </a:extLst>
          </p:cNvPr>
          <p:cNvSpPr txBox="1"/>
          <p:nvPr/>
        </p:nvSpPr>
        <p:spPr>
          <a:xfrm>
            <a:off x="85233" y="6087341"/>
            <a:ext cx="2269067" cy="646331"/>
          </a:xfrm>
          <a:prstGeom prst="rect">
            <a:avLst/>
          </a:prstGeom>
          <a:gradFill flip="none" rotWithShape="1">
            <a:gsLst>
              <a:gs pos="0">
                <a:srgbClr val="FF7C80">
                  <a:tint val="66000"/>
                  <a:satMod val="160000"/>
                </a:srgbClr>
              </a:gs>
              <a:gs pos="50000">
                <a:srgbClr val="FF7C80">
                  <a:tint val="44500"/>
                  <a:satMod val="160000"/>
                </a:srgbClr>
              </a:gs>
              <a:gs pos="100000">
                <a:srgbClr val="FF7C80">
                  <a:tint val="23500"/>
                  <a:satMod val="160000"/>
                </a:srgbClr>
              </a:gs>
            </a:gsLst>
            <a:lin ang="2700000" scaled="1"/>
            <a:tileRect/>
          </a:gradFill>
          <a:ln w="57150">
            <a:solidFill>
              <a:schemeClr val="bg2">
                <a:lumMod val="25000"/>
              </a:schemeClr>
            </a:solidFill>
          </a:ln>
        </p:spPr>
        <p:txBody>
          <a:bodyPr wrap="square" rtlCol="0">
            <a:spAutoFit/>
          </a:bodyPr>
          <a:lstStyle/>
          <a:p>
            <a:r>
              <a:rPr kumimoji="1" lang="ja-JP" altLang="en-US" b="1" dirty="0"/>
              <a:t>肉の透明さがなくなるまでの加熱</a:t>
            </a:r>
          </a:p>
        </p:txBody>
      </p:sp>
      <p:sp>
        <p:nvSpPr>
          <p:cNvPr id="23" name="スライド番号プレースホルダー 22">
            <a:extLst>
              <a:ext uri="{FF2B5EF4-FFF2-40B4-BE49-F238E27FC236}">
                <a16:creationId xmlns:a16="http://schemas.microsoft.com/office/drawing/2014/main" id="{769312C3-6C89-4538-BF33-FC6D0F209313}"/>
              </a:ext>
            </a:extLst>
          </p:cNvPr>
          <p:cNvSpPr>
            <a:spLocks noGrp="1"/>
          </p:cNvSpPr>
          <p:nvPr>
            <p:ph type="sldNum" sz="quarter" idx="12"/>
          </p:nvPr>
        </p:nvSpPr>
        <p:spPr/>
        <p:txBody>
          <a:bodyPr/>
          <a:lstStyle/>
          <a:p>
            <a:fld id="{EDEB1CE3-1C5F-41CD-BB8F-3FC54467DBCF}" type="slidenum">
              <a:rPr kumimoji="1" lang="ja-JP" altLang="en-US" smtClean="0"/>
              <a:t>59</a:t>
            </a:fld>
            <a:endParaRPr kumimoji="1" lang="ja-JP" altLang="en-US"/>
          </a:p>
        </p:txBody>
      </p:sp>
      <p:sp>
        <p:nvSpPr>
          <p:cNvPr id="20" name="正方形/長方形 19">
            <a:extLst>
              <a:ext uri="{FF2B5EF4-FFF2-40B4-BE49-F238E27FC236}">
                <a16:creationId xmlns:a16="http://schemas.microsoft.com/office/drawing/2014/main" id="{446DE44B-8B0F-4CEA-B960-B3029B07FBEE}"/>
              </a:ext>
            </a:extLst>
          </p:cNvPr>
          <p:cNvSpPr/>
          <p:nvPr/>
        </p:nvSpPr>
        <p:spPr>
          <a:xfrm>
            <a:off x="1112372" y="194196"/>
            <a:ext cx="6827254" cy="584775"/>
          </a:xfrm>
          <a:prstGeom prst="rect">
            <a:avLst/>
          </a:prstGeom>
        </p:spPr>
        <p:txBody>
          <a:bodyPr wrap="none">
            <a:spAutoFit/>
          </a:bodyPr>
          <a:lstStyle/>
          <a:p>
            <a:r>
              <a:rPr lang="en-US" altLang="ja-JP" sz="3200" dirty="0"/>
              <a:t>QPFS/FSA </a:t>
            </a:r>
            <a:r>
              <a:rPr lang="ja-JP" altLang="en-US" sz="3200" dirty="0"/>
              <a:t>提供　焼き鳥屋向け手順書</a:t>
            </a:r>
          </a:p>
        </p:txBody>
      </p:sp>
    </p:spTree>
    <p:extLst>
      <p:ext uri="{BB962C8B-B14F-4D97-AF65-F5344CB8AC3E}">
        <p14:creationId xmlns:p14="http://schemas.microsoft.com/office/powerpoint/2010/main" val="3937327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27D8716-B8F9-4898-A8AB-AA9C291CE8B7}"/>
              </a:ext>
            </a:extLst>
          </p:cNvPr>
          <p:cNvPicPr>
            <a:picLocks noChangeAspect="1"/>
          </p:cNvPicPr>
          <p:nvPr/>
        </p:nvPicPr>
        <p:blipFill>
          <a:blip r:embed="rId2"/>
          <a:stretch>
            <a:fillRect/>
          </a:stretch>
        </p:blipFill>
        <p:spPr>
          <a:xfrm>
            <a:off x="317415" y="1199384"/>
            <a:ext cx="8509170" cy="2087155"/>
          </a:xfrm>
          <a:prstGeom prst="rect">
            <a:avLst/>
          </a:prstGeom>
        </p:spPr>
      </p:pic>
      <p:pic>
        <p:nvPicPr>
          <p:cNvPr id="3" name="図 2">
            <a:extLst>
              <a:ext uri="{FF2B5EF4-FFF2-40B4-BE49-F238E27FC236}">
                <a16:creationId xmlns:a16="http://schemas.microsoft.com/office/drawing/2014/main" id="{E491405B-CFDF-45AC-BBC3-5C1B4D7503DA}"/>
              </a:ext>
            </a:extLst>
          </p:cNvPr>
          <p:cNvPicPr>
            <a:picLocks noChangeAspect="1"/>
          </p:cNvPicPr>
          <p:nvPr/>
        </p:nvPicPr>
        <p:blipFill>
          <a:blip r:embed="rId3"/>
          <a:stretch>
            <a:fillRect/>
          </a:stretch>
        </p:blipFill>
        <p:spPr>
          <a:xfrm>
            <a:off x="365456" y="3677632"/>
            <a:ext cx="8606266" cy="2430086"/>
          </a:xfrm>
          <a:prstGeom prst="rect">
            <a:avLst/>
          </a:prstGeom>
        </p:spPr>
      </p:pic>
      <p:sp>
        <p:nvSpPr>
          <p:cNvPr id="5" name="スライド番号プレースホルダー 4">
            <a:extLst>
              <a:ext uri="{FF2B5EF4-FFF2-40B4-BE49-F238E27FC236}">
                <a16:creationId xmlns:a16="http://schemas.microsoft.com/office/drawing/2014/main" id="{4C5A115A-F1EB-4F25-A837-8AD32AB18BE4}"/>
              </a:ext>
            </a:extLst>
          </p:cNvPr>
          <p:cNvSpPr>
            <a:spLocks noGrp="1"/>
          </p:cNvSpPr>
          <p:nvPr>
            <p:ph type="sldNum" sz="quarter" idx="12"/>
          </p:nvPr>
        </p:nvSpPr>
        <p:spPr/>
        <p:txBody>
          <a:bodyPr/>
          <a:lstStyle/>
          <a:p>
            <a:fld id="{EDEB1CE3-1C5F-41CD-BB8F-3FC54467DBCF}" type="slidenum">
              <a:rPr kumimoji="1" lang="ja-JP" altLang="en-US" smtClean="0"/>
              <a:t>6</a:t>
            </a:fld>
            <a:endParaRPr kumimoji="1" lang="ja-JP" altLang="en-US"/>
          </a:p>
        </p:txBody>
      </p:sp>
    </p:spTree>
    <p:extLst>
      <p:ext uri="{BB962C8B-B14F-4D97-AF65-F5344CB8AC3E}">
        <p14:creationId xmlns:p14="http://schemas.microsoft.com/office/powerpoint/2010/main" val="24032509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A855C8-B071-4E3C-BD7F-57F6F563AFF7}"/>
              </a:ext>
            </a:extLst>
          </p:cNvPr>
          <p:cNvSpPr>
            <a:spLocks noGrp="1"/>
          </p:cNvSpPr>
          <p:nvPr>
            <p:ph type="title"/>
          </p:nvPr>
        </p:nvSpPr>
        <p:spPr>
          <a:xfrm>
            <a:off x="628649" y="257073"/>
            <a:ext cx="7886700" cy="1325563"/>
          </a:xfrm>
        </p:spPr>
        <p:txBody>
          <a:bodyPr>
            <a:normAutofit/>
          </a:bodyPr>
          <a:lstStyle/>
          <a:p>
            <a:r>
              <a:rPr kumimoji="1" lang="ja-JP" altLang="en-US" sz="3600" dirty="0"/>
              <a:t>カンピロバクターに関する管理</a:t>
            </a:r>
            <a:r>
              <a:rPr lang="ja-JP" altLang="en-US" sz="3600" dirty="0"/>
              <a:t>手段</a:t>
            </a:r>
            <a:endParaRPr kumimoji="1" lang="ja-JP" altLang="en-US" sz="3600" dirty="0"/>
          </a:p>
        </p:txBody>
      </p:sp>
      <p:sp>
        <p:nvSpPr>
          <p:cNvPr id="3" name="コンテンツ プレースホルダー 2">
            <a:extLst>
              <a:ext uri="{FF2B5EF4-FFF2-40B4-BE49-F238E27FC236}">
                <a16:creationId xmlns:a16="http://schemas.microsoft.com/office/drawing/2014/main" id="{3BCC5E0E-3007-4FCB-8C5D-049EA30BF679}"/>
              </a:ext>
            </a:extLst>
          </p:cNvPr>
          <p:cNvSpPr>
            <a:spLocks noGrp="1"/>
          </p:cNvSpPr>
          <p:nvPr>
            <p:ph idx="1"/>
          </p:nvPr>
        </p:nvSpPr>
        <p:spPr>
          <a:xfrm>
            <a:off x="628649" y="1582636"/>
            <a:ext cx="7667211" cy="1712705"/>
          </a:xfrm>
          <a:solidFill>
            <a:schemeClr val="bg2"/>
          </a:solidFill>
          <a:ln>
            <a:solidFill>
              <a:schemeClr val="tx1"/>
            </a:solidFill>
          </a:ln>
        </p:spPr>
        <p:txBody>
          <a:bodyPr/>
          <a:lstStyle/>
          <a:p>
            <a:r>
              <a:rPr kumimoji="1" lang="ja-JP" altLang="en-US" strike="sngStrike" dirty="0"/>
              <a:t>食鳥処理の衛生度？</a:t>
            </a:r>
            <a:endParaRPr kumimoji="1" lang="en-US" altLang="ja-JP" strike="sngStrike" dirty="0"/>
          </a:p>
          <a:p>
            <a:r>
              <a:rPr lang="ja-JP" altLang="en-US" strike="sngStrike" dirty="0"/>
              <a:t>生食用鶏肉？</a:t>
            </a:r>
            <a:endParaRPr lang="en-US" altLang="ja-JP" strike="sngStrike" dirty="0"/>
          </a:p>
          <a:p>
            <a:r>
              <a:rPr lang="ja-JP" altLang="en-US" dirty="0"/>
              <a:t>加熱処理</a:t>
            </a:r>
            <a:endParaRPr lang="en-US" altLang="ja-JP" dirty="0"/>
          </a:p>
          <a:p>
            <a:pPr marL="0" indent="0">
              <a:buNone/>
            </a:pPr>
            <a:endParaRPr kumimoji="1" lang="en-US" altLang="ja-JP" dirty="0"/>
          </a:p>
        </p:txBody>
      </p:sp>
      <p:sp>
        <p:nvSpPr>
          <p:cNvPr id="4" name="コンテンツ プレースホルダー 2">
            <a:extLst>
              <a:ext uri="{FF2B5EF4-FFF2-40B4-BE49-F238E27FC236}">
                <a16:creationId xmlns:a16="http://schemas.microsoft.com/office/drawing/2014/main" id="{0CCB2FAE-80AE-4CE2-9D0C-F27DE297D624}"/>
              </a:ext>
            </a:extLst>
          </p:cNvPr>
          <p:cNvSpPr txBox="1">
            <a:spLocks/>
          </p:cNvSpPr>
          <p:nvPr/>
        </p:nvSpPr>
        <p:spPr>
          <a:xfrm>
            <a:off x="628649" y="4216056"/>
            <a:ext cx="7667211" cy="513383"/>
          </a:xfrm>
          <a:prstGeom prst="rect">
            <a:avLst/>
          </a:prstGeom>
          <a:solidFill>
            <a:schemeClr val="bg2"/>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しかし</a:t>
            </a:r>
            <a:r>
              <a:rPr lang="en-US" altLang="ja-JP" dirty="0"/>
              <a:t>75</a:t>
            </a:r>
            <a:r>
              <a:rPr lang="ja-JP" altLang="en-US" dirty="0"/>
              <a:t>℃　</a:t>
            </a:r>
            <a:r>
              <a:rPr lang="en-US" altLang="ja-JP" dirty="0"/>
              <a:t>1</a:t>
            </a:r>
            <a:r>
              <a:rPr lang="ja-JP" altLang="en-US" dirty="0"/>
              <a:t>分では　コゲコゲ　パサパサ</a:t>
            </a:r>
            <a:endParaRPr lang="en-US" altLang="ja-JP" dirty="0"/>
          </a:p>
          <a:p>
            <a:pPr marL="0" indent="0">
              <a:buFont typeface="Arial" panose="020B0604020202020204" pitchFamily="34" charset="0"/>
              <a:buNone/>
            </a:pPr>
            <a:endParaRPr lang="en-US" altLang="ja-JP" dirty="0"/>
          </a:p>
        </p:txBody>
      </p:sp>
      <p:sp>
        <p:nvSpPr>
          <p:cNvPr id="5" name="矢印: 下 4">
            <a:extLst>
              <a:ext uri="{FF2B5EF4-FFF2-40B4-BE49-F238E27FC236}">
                <a16:creationId xmlns:a16="http://schemas.microsoft.com/office/drawing/2014/main" id="{234BF4C5-0DDC-4BCF-9495-61B7253D46DA}"/>
              </a:ext>
            </a:extLst>
          </p:cNvPr>
          <p:cNvSpPr/>
          <p:nvPr/>
        </p:nvSpPr>
        <p:spPr>
          <a:xfrm>
            <a:off x="3975651" y="3510370"/>
            <a:ext cx="967409" cy="55990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下 5">
            <a:extLst>
              <a:ext uri="{FF2B5EF4-FFF2-40B4-BE49-F238E27FC236}">
                <a16:creationId xmlns:a16="http://schemas.microsoft.com/office/drawing/2014/main" id="{8C644DED-41EE-4B2D-9E30-06B1E03D14FA}"/>
              </a:ext>
            </a:extLst>
          </p:cNvPr>
          <p:cNvSpPr/>
          <p:nvPr/>
        </p:nvSpPr>
        <p:spPr>
          <a:xfrm>
            <a:off x="3975651" y="4966917"/>
            <a:ext cx="967409" cy="55990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コンテンツ プレースホルダー 2">
            <a:extLst>
              <a:ext uri="{FF2B5EF4-FFF2-40B4-BE49-F238E27FC236}">
                <a16:creationId xmlns:a16="http://schemas.microsoft.com/office/drawing/2014/main" id="{D654D8B1-8944-4F7F-A732-46CBE7AA55E3}"/>
              </a:ext>
            </a:extLst>
          </p:cNvPr>
          <p:cNvSpPr txBox="1">
            <a:spLocks/>
          </p:cNvSpPr>
          <p:nvPr/>
        </p:nvSpPr>
        <p:spPr>
          <a:xfrm>
            <a:off x="628649" y="5644639"/>
            <a:ext cx="7667211" cy="513383"/>
          </a:xfrm>
          <a:prstGeom prst="rect">
            <a:avLst/>
          </a:prstGeom>
          <a:solidFill>
            <a:schemeClr val="bg2"/>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もっと　現実的な基準はないのか？　</a:t>
            </a:r>
            <a:endParaRPr lang="en-US" altLang="ja-JP" dirty="0"/>
          </a:p>
          <a:p>
            <a:pPr marL="0" indent="0">
              <a:buFont typeface="Arial" panose="020B0604020202020204" pitchFamily="34" charset="0"/>
              <a:buNone/>
            </a:pPr>
            <a:endParaRPr lang="en-US" altLang="ja-JP" dirty="0"/>
          </a:p>
        </p:txBody>
      </p:sp>
      <p:sp>
        <p:nvSpPr>
          <p:cNvPr id="10" name="スライド番号プレースホルダー 9">
            <a:extLst>
              <a:ext uri="{FF2B5EF4-FFF2-40B4-BE49-F238E27FC236}">
                <a16:creationId xmlns:a16="http://schemas.microsoft.com/office/drawing/2014/main" id="{1865177D-4EC1-401C-A953-7D1A048DC692}"/>
              </a:ext>
            </a:extLst>
          </p:cNvPr>
          <p:cNvSpPr>
            <a:spLocks noGrp="1"/>
          </p:cNvSpPr>
          <p:nvPr>
            <p:ph type="sldNum" sz="quarter" idx="12"/>
          </p:nvPr>
        </p:nvSpPr>
        <p:spPr/>
        <p:txBody>
          <a:bodyPr/>
          <a:lstStyle/>
          <a:p>
            <a:fld id="{EDEB1CE3-1C5F-41CD-BB8F-3FC54467DBCF}" type="slidenum">
              <a:rPr kumimoji="1" lang="ja-JP" altLang="en-US" smtClean="0"/>
              <a:t>60</a:t>
            </a:fld>
            <a:endParaRPr kumimoji="1" lang="ja-JP" altLang="en-US"/>
          </a:p>
        </p:txBody>
      </p:sp>
    </p:spTree>
    <p:extLst>
      <p:ext uri="{BB962C8B-B14F-4D97-AF65-F5344CB8AC3E}">
        <p14:creationId xmlns:p14="http://schemas.microsoft.com/office/powerpoint/2010/main" val="18613972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DCD7245-58B8-4EEF-9662-3F57A6A339D4}"/>
              </a:ext>
            </a:extLst>
          </p:cNvPr>
          <p:cNvSpPr>
            <a:spLocks noGrp="1"/>
          </p:cNvSpPr>
          <p:nvPr>
            <p:ph type="sldNum" sz="quarter" idx="12"/>
          </p:nvPr>
        </p:nvSpPr>
        <p:spPr/>
        <p:txBody>
          <a:bodyPr/>
          <a:lstStyle/>
          <a:p>
            <a:fld id="{EDEB1CE3-1C5F-41CD-BB8F-3FC54467DBCF}" type="slidenum">
              <a:rPr kumimoji="1" lang="ja-JP" altLang="en-US" smtClean="0"/>
              <a:t>61</a:t>
            </a:fld>
            <a:endParaRPr kumimoji="1" lang="ja-JP" altLang="en-US"/>
          </a:p>
        </p:txBody>
      </p:sp>
      <p:pic>
        <p:nvPicPr>
          <p:cNvPr id="4" name="図 3">
            <a:extLst>
              <a:ext uri="{FF2B5EF4-FFF2-40B4-BE49-F238E27FC236}">
                <a16:creationId xmlns:a16="http://schemas.microsoft.com/office/drawing/2014/main" id="{A1E2B167-C225-4F98-AF1A-D5053B4D70B3}"/>
              </a:ext>
            </a:extLst>
          </p:cNvPr>
          <p:cNvPicPr>
            <a:picLocks noChangeAspect="1"/>
          </p:cNvPicPr>
          <p:nvPr/>
        </p:nvPicPr>
        <p:blipFill>
          <a:blip r:embed="rId2"/>
          <a:stretch>
            <a:fillRect/>
          </a:stretch>
        </p:blipFill>
        <p:spPr>
          <a:xfrm>
            <a:off x="461962" y="685800"/>
            <a:ext cx="8220075" cy="5486400"/>
          </a:xfrm>
          <a:prstGeom prst="rect">
            <a:avLst/>
          </a:prstGeom>
        </p:spPr>
      </p:pic>
    </p:spTree>
    <p:extLst>
      <p:ext uri="{BB962C8B-B14F-4D97-AF65-F5344CB8AC3E}">
        <p14:creationId xmlns:p14="http://schemas.microsoft.com/office/powerpoint/2010/main" val="19888693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DC32534-02C7-420E-B6FF-E2FEB86C113A}"/>
              </a:ext>
            </a:extLst>
          </p:cNvPr>
          <p:cNvSpPr>
            <a:spLocks noGrp="1"/>
          </p:cNvSpPr>
          <p:nvPr>
            <p:ph type="sldNum" sz="quarter" idx="12"/>
          </p:nvPr>
        </p:nvSpPr>
        <p:spPr/>
        <p:txBody>
          <a:bodyPr/>
          <a:lstStyle/>
          <a:p>
            <a:fld id="{EDEB1CE3-1C5F-41CD-BB8F-3FC54467DBCF}" type="slidenum">
              <a:rPr kumimoji="1" lang="ja-JP" altLang="en-US" smtClean="0"/>
              <a:t>62</a:t>
            </a:fld>
            <a:endParaRPr kumimoji="1" lang="ja-JP" altLang="en-US"/>
          </a:p>
        </p:txBody>
      </p:sp>
      <p:pic>
        <p:nvPicPr>
          <p:cNvPr id="4" name="図 3">
            <a:extLst>
              <a:ext uri="{FF2B5EF4-FFF2-40B4-BE49-F238E27FC236}">
                <a16:creationId xmlns:a16="http://schemas.microsoft.com/office/drawing/2014/main" id="{548D9D80-D97D-425E-93ED-E031D252CF39}"/>
              </a:ext>
            </a:extLst>
          </p:cNvPr>
          <p:cNvPicPr>
            <a:picLocks noChangeAspect="1"/>
          </p:cNvPicPr>
          <p:nvPr/>
        </p:nvPicPr>
        <p:blipFill>
          <a:blip r:embed="rId2"/>
          <a:stretch>
            <a:fillRect/>
          </a:stretch>
        </p:blipFill>
        <p:spPr>
          <a:xfrm>
            <a:off x="0" y="935610"/>
            <a:ext cx="9144000" cy="4986779"/>
          </a:xfrm>
          <a:prstGeom prst="rect">
            <a:avLst/>
          </a:prstGeom>
        </p:spPr>
      </p:pic>
    </p:spTree>
    <p:extLst>
      <p:ext uri="{BB962C8B-B14F-4D97-AF65-F5344CB8AC3E}">
        <p14:creationId xmlns:p14="http://schemas.microsoft.com/office/powerpoint/2010/main" val="11899370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19852B9-69C0-4681-8757-B067E86D566A}"/>
              </a:ext>
            </a:extLst>
          </p:cNvPr>
          <p:cNvSpPr>
            <a:spLocks noGrp="1"/>
          </p:cNvSpPr>
          <p:nvPr>
            <p:ph type="sldNum" sz="quarter" idx="12"/>
          </p:nvPr>
        </p:nvSpPr>
        <p:spPr/>
        <p:txBody>
          <a:bodyPr/>
          <a:lstStyle/>
          <a:p>
            <a:fld id="{EDEB1CE3-1C5F-41CD-BB8F-3FC54467DBCF}" type="slidenum">
              <a:rPr kumimoji="1" lang="ja-JP" altLang="en-US" smtClean="0"/>
              <a:t>63</a:t>
            </a:fld>
            <a:endParaRPr kumimoji="1" lang="ja-JP" altLang="en-US"/>
          </a:p>
        </p:txBody>
      </p:sp>
      <p:pic>
        <p:nvPicPr>
          <p:cNvPr id="4" name="図 3">
            <a:extLst>
              <a:ext uri="{FF2B5EF4-FFF2-40B4-BE49-F238E27FC236}">
                <a16:creationId xmlns:a16="http://schemas.microsoft.com/office/drawing/2014/main" id="{9B994076-7C2B-47A4-81AB-CB7A08AB41FD}"/>
              </a:ext>
            </a:extLst>
          </p:cNvPr>
          <p:cNvPicPr>
            <a:picLocks noChangeAspect="1"/>
          </p:cNvPicPr>
          <p:nvPr/>
        </p:nvPicPr>
        <p:blipFill>
          <a:blip r:embed="rId2"/>
          <a:stretch>
            <a:fillRect/>
          </a:stretch>
        </p:blipFill>
        <p:spPr>
          <a:xfrm>
            <a:off x="2269066" y="0"/>
            <a:ext cx="4605867" cy="6564051"/>
          </a:xfrm>
          <a:prstGeom prst="rect">
            <a:avLst/>
          </a:prstGeom>
        </p:spPr>
      </p:pic>
    </p:spTree>
    <p:extLst>
      <p:ext uri="{BB962C8B-B14F-4D97-AF65-F5344CB8AC3E}">
        <p14:creationId xmlns:p14="http://schemas.microsoft.com/office/powerpoint/2010/main" val="19252455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0F21D72-5F64-4770-99A2-F11572079F2F}"/>
              </a:ext>
            </a:extLst>
          </p:cNvPr>
          <p:cNvSpPr>
            <a:spLocks noGrp="1"/>
          </p:cNvSpPr>
          <p:nvPr>
            <p:ph type="sldNum" sz="quarter" idx="12"/>
          </p:nvPr>
        </p:nvSpPr>
        <p:spPr/>
        <p:txBody>
          <a:bodyPr/>
          <a:lstStyle/>
          <a:p>
            <a:fld id="{EDEB1CE3-1C5F-41CD-BB8F-3FC54467DBCF}" type="slidenum">
              <a:rPr kumimoji="1" lang="ja-JP" altLang="en-US" smtClean="0"/>
              <a:t>64</a:t>
            </a:fld>
            <a:endParaRPr kumimoji="1" lang="ja-JP" altLang="en-US"/>
          </a:p>
        </p:txBody>
      </p:sp>
      <p:pic>
        <p:nvPicPr>
          <p:cNvPr id="4" name="図 3">
            <a:extLst>
              <a:ext uri="{FF2B5EF4-FFF2-40B4-BE49-F238E27FC236}">
                <a16:creationId xmlns:a16="http://schemas.microsoft.com/office/drawing/2014/main" id="{DEC3669D-F617-468D-BC7A-AB21A3CA03CC}"/>
              </a:ext>
            </a:extLst>
          </p:cNvPr>
          <p:cNvPicPr>
            <a:picLocks noChangeAspect="1"/>
          </p:cNvPicPr>
          <p:nvPr/>
        </p:nvPicPr>
        <p:blipFill>
          <a:blip r:embed="rId2"/>
          <a:stretch>
            <a:fillRect/>
          </a:stretch>
        </p:blipFill>
        <p:spPr>
          <a:xfrm>
            <a:off x="0" y="1626282"/>
            <a:ext cx="9144000" cy="3605436"/>
          </a:xfrm>
          <a:prstGeom prst="rect">
            <a:avLst/>
          </a:prstGeom>
        </p:spPr>
      </p:pic>
    </p:spTree>
    <p:extLst>
      <p:ext uri="{BB962C8B-B14F-4D97-AF65-F5344CB8AC3E}">
        <p14:creationId xmlns:p14="http://schemas.microsoft.com/office/powerpoint/2010/main" val="8224716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AA2249E-D5AB-49BE-92CA-BEFC2199F674}"/>
              </a:ext>
            </a:extLst>
          </p:cNvPr>
          <p:cNvSpPr>
            <a:spLocks noGrp="1"/>
          </p:cNvSpPr>
          <p:nvPr>
            <p:ph type="sldNum" sz="quarter" idx="12"/>
          </p:nvPr>
        </p:nvSpPr>
        <p:spPr/>
        <p:txBody>
          <a:bodyPr/>
          <a:lstStyle/>
          <a:p>
            <a:fld id="{EDEB1CE3-1C5F-41CD-BB8F-3FC54467DBCF}" type="slidenum">
              <a:rPr kumimoji="1" lang="ja-JP" altLang="en-US" smtClean="0"/>
              <a:t>65</a:t>
            </a:fld>
            <a:endParaRPr kumimoji="1" lang="ja-JP" altLang="en-US"/>
          </a:p>
        </p:txBody>
      </p:sp>
      <p:pic>
        <p:nvPicPr>
          <p:cNvPr id="4" name="図 3">
            <a:extLst>
              <a:ext uri="{FF2B5EF4-FFF2-40B4-BE49-F238E27FC236}">
                <a16:creationId xmlns:a16="http://schemas.microsoft.com/office/drawing/2014/main" id="{BB80DF0A-9CC7-4259-B5F6-48D7635ED8E3}"/>
              </a:ext>
            </a:extLst>
          </p:cNvPr>
          <p:cNvPicPr>
            <a:picLocks noChangeAspect="1"/>
          </p:cNvPicPr>
          <p:nvPr/>
        </p:nvPicPr>
        <p:blipFill>
          <a:blip r:embed="rId2"/>
          <a:stretch>
            <a:fillRect/>
          </a:stretch>
        </p:blipFill>
        <p:spPr>
          <a:xfrm>
            <a:off x="76721" y="1128890"/>
            <a:ext cx="8957704" cy="4617154"/>
          </a:xfrm>
          <a:prstGeom prst="rect">
            <a:avLst/>
          </a:prstGeom>
        </p:spPr>
      </p:pic>
    </p:spTree>
    <p:extLst>
      <p:ext uri="{BB962C8B-B14F-4D97-AF65-F5344CB8AC3E}">
        <p14:creationId xmlns:p14="http://schemas.microsoft.com/office/powerpoint/2010/main" val="32070227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87F19F6-41AB-49A7-B821-D2D07C3AA158}"/>
              </a:ext>
            </a:extLst>
          </p:cNvPr>
          <p:cNvSpPr>
            <a:spLocks noGrp="1"/>
          </p:cNvSpPr>
          <p:nvPr>
            <p:ph type="sldNum" sz="quarter" idx="12"/>
          </p:nvPr>
        </p:nvSpPr>
        <p:spPr/>
        <p:txBody>
          <a:bodyPr/>
          <a:lstStyle/>
          <a:p>
            <a:fld id="{EDEB1CE3-1C5F-41CD-BB8F-3FC54467DBCF}" type="slidenum">
              <a:rPr kumimoji="1" lang="ja-JP" altLang="en-US" smtClean="0"/>
              <a:t>66</a:t>
            </a:fld>
            <a:endParaRPr kumimoji="1" lang="ja-JP" altLang="en-US"/>
          </a:p>
        </p:txBody>
      </p:sp>
      <p:pic>
        <p:nvPicPr>
          <p:cNvPr id="4" name="図 3">
            <a:extLst>
              <a:ext uri="{FF2B5EF4-FFF2-40B4-BE49-F238E27FC236}">
                <a16:creationId xmlns:a16="http://schemas.microsoft.com/office/drawing/2014/main" id="{3FD7A774-C1C2-4197-AB64-649FF71C6EDE}"/>
              </a:ext>
            </a:extLst>
          </p:cNvPr>
          <p:cNvPicPr>
            <a:picLocks noChangeAspect="1"/>
          </p:cNvPicPr>
          <p:nvPr/>
        </p:nvPicPr>
        <p:blipFill>
          <a:blip r:embed="rId2"/>
          <a:stretch>
            <a:fillRect/>
          </a:stretch>
        </p:blipFill>
        <p:spPr>
          <a:xfrm>
            <a:off x="50800" y="1607170"/>
            <a:ext cx="9042400" cy="3469214"/>
          </a:xfrm>
          <a:prstGeom prst="rect">
            <a:avLst/>
          </a:prstGeom>
        </p:spPr>
      </p:pic>
    </p:spTree>
    <p:extLst>
      <p:ext uri="{BB962C8B-B14F-4D97-AF65-F5344CB8AC3E}">
        <p14:creationId xmlns:p14="http://schemas.microsoft.com/office/powerpoint/2010/main" val="13912956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3B055E2-0DC2-4079-A77D-4EEB980CD166}"/>
              </a:ext>
            </a:extLst>
          </p:cNvPr>
          <p:cNvSpPr>
            <a:spLocks noGrp="1"/>
          </p:cNvSpPr>
          <p:nvPr>
            <p:ph type="sldNum" sz="quarter" idx="12"/>
          </p:nvPr>
        </p:nvSpPr>
        <p:spPr/>
        <p:txBody>
          <a:bodyPr/>
          <a:lstStyle/>
          <a:p>
            <a:fld id="{EDEB1CE3-1C5F-41CD-BB8F-3FC54467DBCF}" type="slidenum">
              <a:rPr kumimoji="1" lang="ja-JP" altLang="en-US" smtClean="0"/>
              <a:t>67</a:t>
            </a:fld>
            <a:endParaRPr kumimoji="1" lang="ja-JP" altLang="en-US"/>
          </a:p>
        </p:txBody>
      </p:sp>
      <p:pic>
        <p:nvPicPr>
          <p:cNvPr id="4" name="図 3">
            <a:extLst>
              <a:ext uri="{FF2B5EF4-FFF2-40B4-BE49-F238E27FC236}">
                <a16:creationId xmlns:a16="http://schemas.microsoft.com/office/drawing/2014/main" id="{47923311-2A2D-409E-9CD7-2506588A4D54}"/>
              </a:ext>
            </a:extLst>
          </p:cNvPr>
          <p:cNvPicPr>
            <a:picLocks noChangeAspect="1"/>
          </p:cNvPicPr>
          <p:nvPr/>
        </p:nvPicPr>
        <p:blipFill>
          <a:blip r:embed="rId2"/>
          <a:stretch>
            <a:fillRect/>
          </a:stretch>
        </p:blipFill>
        <p:spPr>
          <a:xfrm>
            <a:off x="98779" y="575733"/>
            <a:ext cx="9017881" cy="5410729"/>
          </a:xfrm>
          <a:prstGeom prst="rect">
            <a:avLst/>
          </a:prstGeom>
        </p:spPr>
      </p:pic>
    </p:spTree>
    <p:extLst>
      <p:ext uri="{BB962C8B-B14F-4D97-AF65-F5344CB8AC3E}">
        <p14:creationId xmlns:p14="http://schemas.microsoft.com/office/powerpoint/2010/main" val="6882018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BC6D3DE-1150-4FAA-9E09-E4A8CCCECA09}"/>
              </a:ext>
            </a:extLst>
          </p:cNvPr>
          <p:cNvPicPr>
            <a:picLocks noChangeAspect="1"/>
          </p:cNvPicPr>
          <p:nvPr/>
        </p:nvPicPr>
        <p:blipFill>
          <a:blip r:embed="rId2"/>
          <a:stretch>
            <a:fillRect/>
          </a:stretch>
        </p:blipFill>
        <p:spPr>
          <a:xfrm>
            <a:off x="519112" y="2190750"/>
            <a:ext cx="8105775" cy="2476500"/>
          </a:xfrm>
          <a:prstGeom prst="rect">
            <a:avLst/>
          </a:prstGeom>
        </p:spPr>
      </p:pic>
      <p:pic>
        <p:nvPicPr>
          <p:cNvPr id="5" name="図 4">
            <a:extLst>
              <a:ext uri="{FF2B5EF4-FFF2-40B4-BE49-F238E27FC236}">
                <a16:creationId xmlns:a16="http://schemas.microsoft.com/office/drawing/2014/main" id="{F5BFDEE9-59EF-41DE-8A06-D5C8F835F1FA}"/>
              </a:ext>
            </a:extLst>
          </p:cNvPr>
          <p:cNvPicPr>
            <a:picLocks noChangeAspect="1"/>
          </p:cNvPicPr>
          <p:nvPr/>
        </p:nvPicPr>
        <p:blipFill>
          <a:blip r:embed="rId2"/>
          <a:stretch>
            <a:fillRect/>
          </a:stretch>
        </p:blipFill>
        <p:spPr>
          <a:xfrm>
            <a:off x="0" y="1991139"/>
            <a:ext cx="9412459" cy="2875722"/>
          </a:xfrm>
          <a:prstGeom prst="rect">
            <a:avLst/>
          </a:prstGeom>
        </p:spPr>
      </p:pic>
      <p:sp>
        <p:nvSpPr>
          <p:cNvPr id="6" name="テキスト ボックス 5">
            <a:extLst>
              <a:ext uri="{FF2B5EF4-FFF2-40B4-BE49-F238E27FC236}">
                <a16:creationId xmlns:a16="http://schemas.microsoft.com/office/drawing/2014/main" id="{E2FFF627-C72F-4E03-8BB6-E9DF23456D49}"/>
              </a:ext>
            </a:extLst>
          </p:cNvPr>
          <p:cNvSpPr txBox="1"/>
          <p:nvPr/>
        </p:nvSpPr>
        <p:spPr>
          <a:xfrm>
            <a:off x="3302384" y="1020418"/>
            <a:ext cx="2031325" cy="646331"/>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600" dirty="0">
                <a:latin typeface="BIZ UDPゴシック" panose="020B0400000000000000" pitchFamily="50" charset="-128"/>
                <a:ea typeface="BIZ UDPゴシック" panose="020B0400000000000000" pitchFamily="50" charset="-128"/>
              </a:rPr>
              <a:t>低温調理</a:t>
            </a:r>
          </a:p>
        </p:txBody>
      </p:sp>
      <p:sp>
        <p:nvSpPr>
          <p:cNvPr id="2" name="スライド番号プレースホルダー 1">
            <a:extLst>
              <a:ext uri="{FF2B5EF4-FFF2-40B4-BE49-F238E27FC236}">
                <a16:creationId xmlns:a16="http://schemas.microsoft.com/office/drawing/2014/main" id="{F4CA970B-8230-4BEC-B1F9-DD61F6752CC6}"/>
              </a:ext>
            </a:extLst>
          </p:cNvPr>
          <p:cNvSpPr>
            <a:spLocks noGrp="1"/>
          </p:cNvSpPr>
          <p:nvPr>
            <p:ph type="sldNum" sz="quarter" idx="12"/>
          </p:nvPr>
        </p:nvSpPr>
        <p:spPr/>
        <p:txBody>
          <a:bodyPr/>
          <a:lstStyle/>
          <a:p>
            <a:fld id="{4C37B8AF-CD2E-4D49-A539-A50CD89383E0}" type="slidenum">
              <a:rPr kumimoji="1" lang="ja-JP" altLang="en-US" smtClean="0"/>
              <a:t>68</a:t>
            </a:fld>
            <a:endParaRPr kumimoji="1" lang="ja-JP" altLang="en-US" dirty="0"/>
          </a:p>
        </p:txBody>
      </p:sp>
    </p:spTree>
    <p:extLst>
      <p:ext uri="{BB962C8B-B14F-4D97-AF65-F5344CB8AC3E}">
        <p14:creationId xmlns:p14="http://schemas.microsoft.com/office/powerpoint/2010/main" val="36441669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F0D612B-58C3-4658-B7E1-966C220D4B91}"/>
              </a:ext>
            </a:extLst>
          </p:cNvPr>
          <p:cNvPicPr>
            <a:picLocks noChangeAspect="1"/>
          </p:cNvPicPr>
          <p:nvPr/>
        </p:nvPicPr>
        <p:blipFill>
          <a:blip r:embed="rId2"/>
          <a:stretch>
            <a:fillRect/>
          </a:stretch>
        </p:blipFill>
        <p:spPr>
          <a:xfrm>
            <a:off x="0" y="2036310"/>
            <a:ext cx="9144000" cy="2785379"/>
          </a:xfrm>
          <a:prstGeom prst="rect">
            <a:avLst/>
          </a:prstGeom>
        </p:spPr>
      </p:pic>
      <p:sp>
        <p:nvSpPr>
          <p:cNvPr id="2" name="スライド番号プレースホルダー 1">
            <a:extLst>
              <a:ext uri="{FF2B5EF4-FFF2-40B4-BE49-F238E27FC236}">
                <a16:creationId xmlns:a16="http://schemas.microsoft.com/office/drawing/2014/main" id="{2DAF04A6-D099-4B58-B25D-1F20F6256A93}"/>
              </a:ext>
            </a:extLst>
          </p:cNvPr>
          <p:cNvSpPr>
            <a:spLocks noGrp="1"/>
          </p:cNvSpPr>
          <p:nvPr>
            <p:ph type="sldNum" sz="quarter" idx="12"/>
          </p:nvPr>
        </p:nvSpPr>
        <p:spPr/>
        <p:txBody>
          <a:bodyPr/>
          <a:lstStyle/>
          <a:p>
            <a:fld id="{4C37B8AF-CD2E-4D49-A539-A50CD89383E0}" type="slidenum">
              <a:rPr kumimoji="1" lang="ja-JP" altLang="en-US" smtClean="0"/>
              <a:t>69</a:t>
            </a:fld>
            <a:endParaRPr kumimoji="1" lang="ja-JP" altLang="en-US" dirty="0"/>
          </a:p>
        </p:txBody>
      </p:sp>
    </p:spTree>
    <p:extLst>
      <p:ext uri="{BB962C8B-B14F-4D97-AF65-F5344CB8AC3E}">
        <p14:creationId xmlns:p14="http://schemas.microsoft.com/office/powerpoint/2010/main" val="3299063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6F1617F-DC07-411A-8ABC-F2020BC7F76F}"/>
              </a:ext>
            </a:extLst>
          </p:cNvPr>
          <p:cNvPicPr>
            <a:picLocks noChangeAspect="1"/>
          </p:cNvPicPr>
          <p:nvPr/>
        </p:nvPicPr>
        <p:blipFill>
          <a:blip r:embed="rId2"/>
          <a:stretch>
            <a:fillRect/>
          </a:stretch>
        </p:blipFill>
        <p:spPr>
          <a:xfrm>
            <a:off x="1677464" y="474184"/>
            <a:ext cx="6360509" cy="3588204"/>
          </a:xfrm>
          <a:prstGeom prst="rect">
            <a:avLst/>
          </a:prstGeom>
        </p:spPr>
      </p:pic>
      <p:pic>
        <p:nvPicPr>
          <p:cNvPr id="3" name="図 2">
            <a:extLst>
              <a:ext uri="{FF2B5EF4-FFF2-40B4-BE49-F238E27FC236}">
                <a16:creationId xmlns:a16="http://schemas.microsoft.com/office/drawing/2014/main" id="{1FA8499C-119D-4BAE-B223-675CEF5B2ECA}"/>
              </a:ext>
            </a:extLst>
          </p:cNvPr>
          <p:cNvPicPr>
            <a:picLocks noChangeAspect="1"/>
          </p:cNvPicPr>
          <p:nvPr/>
        </p:nvPicPr>
        <p:blipFill>
          <a:blip r:embed="rId3"/>
          <a:stretch>
            <a:fillRect/>
          </a:stretch>
        </p:blipFill>
        <p:spPr>
          <a:xfrm>
            <a:off x="564282" y="4473207"/>
            <a:ext cx="8354431" cy="1472325"/>
          </a:xfrm>
          <a:prstGeom prst="rect">
            <a:avLst/>
          </a:prstGeom>
        </p:spPr>
      </p:pic>
      <p:sp>
        <p:nvSpPr>
          <p:cNvPr id="5" name="スライド番号プレースホルダー 4">
            <a:extLst>
              <a:ext uri="{FF2B5EF4-FFF2-40B4-BE49-F238E27FC236}">
                <a16:creationId xmlns:a16="http://schemas.microsoft.com/office/drawing/2014/main" id="{F93D3FD3-55D6-4C87-9F63-CC0D64569622}"/>
              </a:ext>
            </a:extLst>
          </p:cNvPr>
          <p:cNvSpPr>
            <a:spLocks noGrp="1"/>
          </p:cNvSpPr>
          <p:nvPr>
            <p:ph type="sldNum" sz="quarter" idx="12"/>
          </p:nvPr>
        </p:nvSpPr>
        <p:spPr/>
        <p:txBody>
          <a:bodyPr/>
          <a:lstStyle/>
          <a:p>
            <a:fld id="{EDEB1CE3-1C5F-41CD-BB8F-3FC54467DBCF}" type="slidenum">
              <a:rPr kumimoji="1" lang="ja-JP" altLang="en-US" smtClean="0"/>
              <a:t>7</a:t>
            </a:fld>
            <a:endParaRPr kumimoji="1" lang="ja-JP" altLang="en-US"/>
          </a:p>
        </p:txBody>
      </p:sp>
    </p:spTree>
    <p:extLst>
      <p:ext uri="{BB962C8B-B14F-4D97-AF65-F5344CB8AC3E}">
        <p14:creationId xmlns:p14="http://schemas.microsoft.com/office/powerpoint/2010/main" val="26943692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9F0B661-F9AD-43B6-BD9E-0A18D35A59DC}"/>
              </a:ext>
            </a:extLst>
          </p:cNvPr>
          <p:cNvPicPr>
            <a:picLocks noChangeAspect="1"/>
          </p:cNvPicPr>
          <p:nvPr/>
        </p:nvPicPr>
        <p:blipFill>
          <a:blip r:embed="rId2"/>
          <a:stretch>
            <a:fillRect/>
          </a:stretch>
        </p:blipFill>
        <p:spPr>
          <a:xfrm>
            <a:off x="155196" y="379206"/>
            <a:ext cx="8833608" cy="5889071"/>
          </a:xfrm>
          <a:prstGeom prst="rect">
            <a:avLst/>
          </a:prstGeom>
        </p:spPr>
      </p:pic>
      <p:sp>
        <p:nvSpPr>
          <p:cNvPr id="2" name="スライド番号プレースホルダー 1">
            <a:extLst>
              <a:ext uri="{FF2B5EF4-FFF2-40B4-BE49-F238E27FC236}">
                <a16:creationId xmlns:a16="http://schemas.microsoft.com/office/drawing/2014/main" id="{0FC5A64D-124A-4EF2-9D32-401E6C63C35F}"/>
              </a:ext>
            </a:extLst>
          </p:cNvPr>
          <p:cNvSpPr>
            <a:spLocks noGrp="1"/>
          </p:cNvSpPr>
          <p:nvPr>
            <p:ph type="sldNum" sz="quarter" idx="12"/>
          </p:nvPr>
        </p:nvSpPr>
        <p:spPr>
          <a:xfrm>
            <a:off x="7326489" y="5542844"/>
            <a:ext cx="1409264" cy="1322328"/>
          </a:xfrm>
          <a:solidFill>
            <a:schemeClr val="bg1"/>
          </a:solidFill>
        </p:spPr>
        <p:txBody>
          <a:bodyPr/>
          <a:lstStyle/>
          <a:p>
            <a:fld id="{4C37B8AF-CD2E-4D49-A539-A50CD89383E0}" type="slidenum">
              <a:rPr kumimoji="1" lang="ja-JP" altLang="en-US" smtClean="0"/>
              <a:t>70</a:t>
            </a:fld>
            <a:endParaRPr kumimoji="1" lang="ja-JP" altLang="en-US" dirty="0"/>
          </a:p>
        </p:txBody>
      </p:sp>
    </p:spTree>
    <p:extLst>
      <p:ext uri="{BB962C8B-B14F-4D97-AF65-F5344CB8AC3E}">
        <p14:creationId xmlns:p14="http://schemas.microsoft.com/office/powerpoint/2010/main" val="4359334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E3FFD75-3144-44E1-9324-AAE728CEE85F}"/>
              </a:ext>
            </a:extLst>
          </p:cNvPr>
          <p:cNvPicPr>
            <a:picLocks noChangeAspect="1"/>
          </p:cNvPicPr>
          <p:nvPr/>
        </p:nvPicPr>
        <p:blipFill>
          <a:blip r:embed="rId2"/>
          <a:stretch>
            <a:fillRect/>
          </a:stretch>
        </p:blipFill>
        <p:spPr>
          <a:xfrm>
            <a:off x="2146851" y="77872"/>
            <a:ext cx="5234609" cy="6702256"/>
          </a:xfrm>
          <a:prstGeom prst="rect">
            <a:avLst/>
          </a:prstGeom>
        </p:spPr>
      </p:pic>
      <p:sp>
        <p:nvSpPr>
          <p:cNvPr id="2" name="スライド番号プレースホルダー 1">
            <a:extLst>
              <a:ext uri="{FF2B5EF4-FFF2-40B4-BE49-F238E27FC236}">
                <a16:creationId xmlns:a16="http://schemas.microsoft.com/office/drawing/2014/main" id="{EEE9140F-8255-4539-9F38-DB52E06A135A}"/>
              </a:ext>
            </a:extLst>
          </p:cNvPr>
          <p:cNvSpPr>
            <a:spLocks noGrp="1"/>
          </p:cNvSpPr>
          <p:nvPr>
            <p:ph type="sldNum" sz="quarter" idx="12"/>
          </p:nvPr>
        </p:nvSpPr>
        <p:spPr/>
        <p:txBody>
          <a:bodyPr/>
          <a:lstStyle/>
          <a:p>
            <a:fld id="{4C37B8AF-CD2E-4D49-A539-A50CD89383E0}" type="slidenum">
              <a:rPr kumimoji="1" lang="ja-JP" altLang="en-US" smtClean="0"/>
              <a:t>71</a:t>
            </a:fld>
            <a:endParaRPr kumimoji="1" lang="ja-JP" altLang="en-US" dirty="0"/>
          </a:p>
        </p:txBody>
      </p:sp>
    </p:spTree>
    <p:extLst>
      <p:ext uri="{BB962C8B-B14F-4D97-AF65-F5344CB8AC3E}">
        <p14:creationId xmlns:p14="http://schemas.microsoft.com/office/powerpoint/2010/main" val="10296338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91D934A-1F58-4AAB-970A-054EABFB16A6}"/>
              </a:ext>
            </a:extLst>
          </p:cNvPr>
          <p:cNvPicPr>
            <a:picLocks noChangeAspect="1"/>
          </p:cNvPicPr>
          <p:nvPr/>
        </p:nvPicPr>
        <p:blipFill>
          <a:blip r:embed="rId2"/>
          <a:stretch>
            <a:fillRect/>
          </a:stretch>
        </p:blipFill>
        <p:spPr>
          <a:xfrm>
            <a:off x="503164" y="1345096"/>
            <a:ext cx="4028558" cy="4724400"/>
          </a:xfrm>
          <a:prstGeom prst="rect">
            <a:avLst/>
          </a:prstGeom>
        </p:spPr>
      </p:pic>
      <p:pic>
        <p:nvPicPr>
          <p:cNvPr id="5" name="図 4">
            <a:extLst>
              <a:ext uri="{FF2B5EF4-FFF2-40B4-BE49-F238E27FC236}">
                <a16:creationId xmlns:a16="http://schemas.microsoft.com/office/drawing/2014/main" id="{47E2746D-93E8-4871-AF80-BBDC85A610FD}"/>
              </a:ext>
            </a:extLst>
          </p:cNvPr>
          <p:cNvPicPr>
            <a:picLocks noChangeAspect="1"/>
          </p:cNvPicPr>
          <p:nvPr/>
        </p:nvPicPr>
        <p:blipFill>
          <a:blip r:embed="rId3"/>
          <a:stretch>
            <a:fillRect/>
          </a:stretch>
        </p:blipFill>
        <p:spPr>
          <a:xfrm>
            <a:off x="4520805" y="185530"/>
            <a:ext cx="3843232" cy="4660941"/>
          </a:xfrm>
          <a:prstGeom prst="rect">
            <a:avLst/>
          </a:prstGeom>
        </p:spPr>
      </p:pic>
      <p:pic>
        <p:nvPicPr>
          <p:cNvPr id="7" name="図 6">
            <a:extLst>
              <a:ext uri="{FF2B5EF4-FFF2-40B4-BE49-F238E27FC236}">
                <a16:creationId xmlns:a16="http://schemas.microsoft.com/office/drawing/2014/main" id="{B04606AC-5A1E-437C-93A3-07D1EC248AA0}"/>
              </a:ext>
            </a:extLst>
          </p:cNvPr>
          <p:cNvPicPr>
            <a:picLocks noChangeAspect="1"/>
          </p:cNvPicPr>
          <p:nvPr/>
        </p:nvPicPr>
        <p:blipFill>
          <a:blip r:embed="rId4"/>
          <a:stretch>
            <a:fillRect/>
          </a:stretch>
        </p:blipFill>
        <p:spPr>
          <a:xfrm>
            <a:off x="4402211" y="3479316"/>
            <a:ext cx="4238625" cy="4067175"/>
          </a:xfrm>
          <a:prstGeom prst="rect">
            <a:avLst/>
          </a:prstGeom>
        </p:spPr>
      </p:pic>
      <p:sp>
        <p:nvSpPr>
          <p:cNvPr id="2" name="スライド番号プレースホルダー 1">
            <a:extLst>
              <a:ext uri="{FF2B5EF4-FFF2-40B4-BE49-F238E27FC236}">
                <a16:creationId xmlns:a16="http://schemas.microsoft.com/office/drawing/2014/main" id="{0EBCD9DA-812E-4F4F-BE58-431F353B8C85}"/>
              </a:ext>
            </a:extLst>
          </p:cNvPr>
          <p:cNvSpPr>
            <a:spLocks noGrp="1"/>
          </p:cNvSpPr>
          <p:nvPr>
            <p:ph type="sldNum" sz="quarter" idx="12"/>
          </p:nvPr>
        </p:nvSpPr>
        <p:spPr>
          <a:xfrm>
            <a:off x="7247467" y="5655733"/>
            <a:ext cx="1488286" cy="1209439"/>
          </a:xfrm>
          <a:solidFill>
            <a:schemeClr val="bg1"/>
          </a:solidFill>
        </p:spPr>
        <p:txBody>
          <a:bodyPr/>
          <a:lstStyle/>
          <a:p>
            <a:fld id="{4C37B8AF-CD2E-4D49-A539-A50CD89383E0}" type="slidenum">
              <a:rPr kumimoji="1" lang="ja-JP" altLang="en-US" smtClean="0"/>
              <a:t>72</a:t>
            </a:fld>
            <a:endParaRPr kumimoji="1" lang="ja-JP" altLang="en-US" dirty="0"/>
          </a:p>
        </p:txBody>
      </p:sp>
    </p:spTree>
    <p:extLst>
      <p:ext uri="{BB962C8B-B14F-4D97-AF65-F5344CB8AC3E}">
        <p14:creationId xmlns:p14="http://schemas.microsoft.com/office/powerpoint/2010/main" val="2560417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381349-E5F2-42C9-B951-9C196D2462DC}"/>
              </a:ext>
            </a:extLst>
          </p:cNvPr>
          <p:cNvPicPr/>
          <p:nvPr/>
        </p:nvPicPr>
        <p:blipFill>
          <a:blip r:embed="rId2"/>
          <a:stretch>
            <a:fillRect/>
          </a:stretch>
        </p:blipFill>
        <p:spPr>
          <a:xfrm>
            <a:off x="1563758" y="519460"/>
            <a:ext cx="6228520" cy="5836891"/>
          </a:xfrm>
          <a:prstGeom prst="rect">
            <a:avLst/>
          </a:prstGeom>
        </p:spPr>
      </p:pic>
      <p:sp>
        <p:nvSpPr>
          <p:cNvPr id="4" name="スライド番号プレースホルダー 3">
            <a:extLst>
              <a:ext uri="{FF2B5EF4-FFF2-40B4-BE49-F238E27FC236}">
                <a16:creationId xmlns:a16="http://schemas.microsoft.com/office/drawing/2014/main" id="{7CAAA4D2-63E0-48E5-89DA-CC410565514F}"/>
              </a:ext>
            </a:extLst>
          </p:cNvPr>
          <p:cNvSpPr>
            <a:spLocks noGrp="1"/>
          </p:cNvSpPr>
          <p:nvPr>
            <p:ph type="sldNum" sz="quarter" idx="12"/>
          </p:nvPr>
        </p:nvSpPr>
        <p:spPr/>
        <p:txBody>
          <a:bodyPr/>
          <a:lstStyle/>
          <a:p>
            <a:fld id="{EDEB1CE3-1C5F-41CD-BB8F-3FC54467DBCF}" type="slidenum">
              <a:rPr kumimoji="1" lang="ja-JP" altLang="en-US" smtClean="0"/>
              <a:t>73</a:t>
            </a:fld>
            <a:endParaRPr kumimoji="1" lang="ja-JP" altLang="en-US"/>
          </a:p>
        </p:txBody>
      </p:sp>
    </p:spTree>
    <p:extLst>
      <p:ext uri="{BB962C8B-B14F-4D97-AF65-F5344CB8AC3E}">
        <p14:creationId xmlns:p14="http://schemas.microsoft.com/office/powerpoint/2010/main" val="16447862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126EEAC-8F3A-4760-9DA2-4ACBEB30D161}"/>
              </a:ext>
            </a:extLst>
          </p:cNvPr>
          <p:cNvPicPr/>
          <p:nvPr/>
        </p:nvPicPr>
        <p:blipFill>
          <a:blip r:embed="rId2"/>
          <a:stretch>
            <a:fillRect/>
          </a:stretch>
        </p:blipFill>
        <p:spPr>
          <a:xfrm>
            <a:off x="0" y="433679"/>
            <a:ext cx="9144000" cy="5168349"/>
          </a:xfrm>
          <a:prstGeom prst="rect">
            <a:avLst/>
          </a:prstGeom>
          <a:noFill/>
        </p:spPr>
      </p:pic>
      <p:sp>
        <p:nvSpPr>
          <p:cNvPr id="3" name="正方形/長方形 2">
            <a:extLst>
              <a:ext uri="{FF2B5EF4-FFF2-40B4-BE49-F238E27FC236}">
                <a16:creationId xmlns:a16="http://schemas.microsoft.com/office/drawing/2014/main" id="{4304F0F4-8F93-4C74-AA65-47451EF9261D}"/>
              </a:ext>
            </a:extLst>
          </p:cNvPr>
          <p:cNvSpPr/>
          <p:nvPr/>
        </p:nvSpPr>
        <p:spPr>
          <a:xfrm>
            <a:off x="5935501" y="2819400"/>
            <a:ext cx="2888974" cy="609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35DBD3DC-950D-461B-B8D6-FA00DA6DB26E}"/>
              </a:ext>
            </a:extLst>
          </p:cNvPr>
          <p:cNvSpPr/>
          <p:nvPr/>
        </p:nvSpPr>
        <p:spPr>
          <a:xfrm>
            <a:off x="1321904" y="5491555"/>
            <a:ext cx="6500191" cy="646331"/>
          </a:xfrm>
          <a:prstGeom prst="rect">
            <a:avLst/>
          </a:prstGeom>
          <a:no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altLang="ja-JP" dirty="0">
                <a:latin typeface="+mn-ea"/>
                <a:cs typeface="Times New Roman" panose="02020603050405020304" pitchFamily="18" charset="0"/>
              </a:rPr>
              <a:t>FDA</a:t>
            </a:r>
            <a:r>
              <a:rPr lang="ja-JP" altLang="ja-JP" dirty="0">
                <a:latin typeface="+mn-ea"/>
                <a:cs typeface="Times New Roman" panose="02020603050405020304" pitchFamily="18" charset="0"/>
              </a:rPr>
              <a:t>の飲食店査察官向けのマニュアルでは　鶏肉中の</a:t>
            </a:r>
            <a:r>
              <a:rPr lang="ja-JP" altLang="en-US" dirty="0">
                <a:latin typeface="+mn-ea"/>
                <a:cs typeface="Times New Roman" panose="02020603050405020304" pitchFamily="18" charset="0"/>
              </a:rPr>
              <a:t>　　　</a:t>
            </a:r>
            <a:r>
              <a:rPr lang="ja-JP" altLang="ja-JP" dirty="0">
                <a:latin typeface="+mn-ea"/>
                <a:cs typeface="Times New Roman" panose="02020603050405020304" pitchFamily="18" charset="0"/>
              </a:rPr>
              <a:t>カンピロバクター殺滅に必要なのは　</a:t>
            </a:r>
            <a:r>
              <a:rPr lang="en-US" altLang="ja-JP" dirty="0">
                <a:latin typeface="+mn-ea"/>
                <a:cs typeface="Times New Roman" panose="02020603050405020304" pitchFamily="18" charset="0"/>
              </a:rPr>
              <a:t>73.9</a:t>
            </a:r>
            <a:r>
              <a:rPr lang="ja-JP" altLang="ja-JP" dirty="0">
                <a:latin typeface="+mn-ea"/>
                <a:cs typeface="Times New Roman" panose="02020603050405020304" pitchFamily="18" charset="0"/>
              </a:rPr>
              <a:t>℃　</a:t>
            </a:r>
            <a:r>
              <a:rPr lang="en-US" altLang="ja-JP" dirty="0">
                <a:latin typeface="+mn-ea"/>
                <a:cs typeface="Times New Roman" panose="02020603050405020304" pitchFamily="18" charset="0"/>
              </a:rPr>
              <a:t>15</a:t>
            </a:r>
            <a:r>
              <a:rPr lang="ja-JP" altLang="ja-JP" dirty="0">
                <a:latin typeface="+mn-ea"/>
                <a:cs typeface="Times New Roman" panose="02020603050405020304" pitchFamily="18" charset="0"/>
              </a:rPr>
              <a:t>秒</a:t>
            </a:r>
            <a:endParaRPr lang="ja-JP" altLang="en-US" dirty="0">
              <a:latin typeface="+mn-ea"/>
            </a:endParaRPr>
          </a:p>
        </p:txBody>
      </p:sp>
      <p:sp>
        <p:nvSpPr>
          <p:cNvPr id="6" name="スライド番号プレースホルダー 5">
            <a:extLst>
              <a:ext uri="{FF2B5EF4-FFF2-40B4-BE49-F238E27FC236}">
                <a16:creationId xmlns:a16="http://schemas.microsoft.com/office/drawing/2014/main" id="{D1BBE06B-B710-4BA5-979C-E7BB922AAA68}"/>
              </a:ext>
            </a:extLst>
          </p:cNvPr>
          <p:cNvSpPr>
            <a:spLocks noGrp="1"/>
          </p:cNvSpPr>
          <p:nvPr>
            <p:ph type="sldNum" sz="quarter" idx="12"/>
          </p:nvPr>
        </p:nvSpPr>
        <p:spPr/>
        <p:txBody>
          <a:bodyPr/>
          <a:lstStyle/>
          <a:p>
            <a:fld id="{EDEB1CE3-1C5F-41CD-BB8F-3FC54467DBCF}" type="slidenum">
              <a:rPr kumimoji="1" lang="ja-JP" altLang="en-US" smtClean="0"/>
              <a:t>74</a:t>
            </a:fld>
            <a:endParaRPr kumimoji="1" lang="ja-JP" altLang="en-US"/>
          </a:p>
        </p:txBody>
      </p:sp>
    </p:spTree>
    <p:extLst>
      <p:ext uri="{BB962C8B-B14F-4D97-AF65-F5344CB8AC3E}">
        <p14:creationId xmlns:p14="http://schemas.microsoft.com/office/powerpoint/2010/main" val="22883995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278CE98-DA79-400B-8214-02265E9B0A1F}"/>
              </a:ext>
            </a:extLst>
          </p:cNvPr>
          <p:cNvPicPr>
            <a:picLocks noChangeAspect="1"/>
          </p:cNvPicPr>
          <p:nvPr/>
        </p:nvPicPr>
        <p:blipFill>
          <a:blip r:embed="rId2"/>
          <a:stretch>
            <a:fillRect/>
          </a:stretch>
        </p:blipFill>
        <p:spPr>
          <a:xfrm>
            <a:off x="2160105" y="204325"/>
            <a:ext cx="4850295" cy="6244607"/>
          </a:xfrm>
          <a:prstGeom prst="rect">
            <a:avLst/>
          </a:prstGeom>
        </p:spPr>
      </p:pic>
      <p:sp>
        <p:nvSpPr>
          <p:cNvPr id="4" name="スライド番号プレースホルダー 3">
            <a:extLst>
              <a:ext uri="{FF2B5EF4-FFF2-40B4-BE49-F238E27FC236}">
                <a16:creationId xmlns:a16="http://schemas.microsoft.com/office/drawing/2014/main" id="{ABE5B0A3-DF17-44F6-B65E-C7487437E861}"/>
              </a:ext>
            </a:extLst>
          </p:cNvPr>
          <p:cNvSpPr>
            <a:spLocks noGrp="1"/>
          </p:cNvSpPr>
          <p:nvPr>
            <p:ph type="sldNum" sz="quarter" idx="12"/>
          </p:nvPr>
        </p:nvSpPr>
        <p:spPr/>
        <p:txBody>
          <a:bodyPr/>
          <a:lstStyle/>
          <a:p>
            <a:fld id="{EDEB1CE3-1C5F-41CD-BB8F-3FC54467DBCF}" type="slidenum">
              <a:rPr kumimoji="1" lang="ja-JP" altLang="en-US" smtClean="0"/>
              <a:t>75</a:t>
            </a:fld>
            <a:endParaRPr kumimoji="1" lang="ja-JP" altLang="en-US"/>
          </a:p>
        </p:txBody>
      </p:sp>
    </p:spTree>
    <p:extLst>
      <p:ext uri="{BB962C8B-B14F-4D97-AF65-F5344CB8AC3E}">
        <p14:creationId xmlns:p14="http://schemas.microsoft.com/office/powerpoint/2010/main" val="38539611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D9AE9FF-49A9-4473-A39A-E88E309334DA}"/>
              </a:ext>
            </a:extLst>
          </p:cNvPr>
          <p:cNvPicPr>
            <a:picLocks noChangeAspect="1"/>
          </p:cNvPicPr>
          <p:nvPr/>
        </p:nvPicPr>
        <p:blipFill>
          <a:blip r:embed="rId2"/>
          <a:stretch>
            <a:fillRect/>
          </a:stretch>
        </p:blipFill>
        <p:spPr>
          <a:xfrm>
            <a:off x="2001079" y="204278"/>
            <a:ext cx="4929807" cy="6152073"/>
          </a:xfrm>
          <a:prstGeom prst="rect">
            <a:avLst/>
          </a:prstGeom>
        </p:spPr>
      </p:pic>
      <p:sp>
        <p:nvSpPr>
          <p:cNvPr id="4" name="正方形/長方形 3">
            <a:extLst>
              <a:ext uri="{FF2B5EF4-FFF2-40B4-BE49-F238E27FC236}">
                <a16:creationId xmlns:a16="http://schemas.microsoft.com/office/drawing/2014/main" id="{EAF34569-E0A2-4ABF-8CB4-D54A57845C1C}"/>
              </a:ext>
            </a:extLst>
          </p:cNvPr>
          <p:cNvSpPr/>
          <p:nvPr/>
        </p:nvSpPr>
        <p:spPr>
          <a:xfrm>
            <a:off x="3538329" y="2213112"/>
            <a:ext cx="2919621" cy="1855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53AF899C-DD2C-4620-B449-A16DFC0FFF4A}"/>
              </a:ext>
            </a:extLst>
          </p:cNvPr>
          <p:cNvSpPr>
            <a:spLocks noGrp="1"/>
          </p:cNvSpPr>
          <p:nvPr>
            <p:ph type="sldNum" sz="quarter" idx="12"/>
          </p:nvPr>
        </p:nvSpPr>
        <p:spPr/>
        <p:txBody>
          <a:bodyPr/>
          <a:lstStyle/>
          <a:p>
            <a:fld id="{EDEB1CE3-1C5F-41CD-BB8F-3FC54467DBCF}" type="slidenum">
              <a:rPr kumimoji="1" lang="ja-JP" altLang="en-US" smtClean="0"/>
              <a:t>76</a:t>
            </a:fld>
            <a:endParaRPr kumimoji="1" lang="ja-JP" altLang="en-US"/>
          </a:p>
        </p:txBody>
      </p:sp>
    </p:spTree>
    <p:extLst>
      <p:ext uri="{BB962C8B-B14F-4D97-AF65-F5344CB8AC3E}">
        <p14:creationId xmlns:p14="http://schemas.microsoft.com/office/powerpoint/2010/main" val="21431478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426A1C2-9931-45ED-A7AB-15510C7450F6}"/>
              </a:ext>
            </a:extLst>
          </p:cNvPr>
          <p:cNvPicPr>
            <a:picLocks noChangeAspect="1"/>
          </p:cNvPicPr>
          <p:nvPr/>
        </p:nvPicPr>
        <p:blipFill>
          <a:blip r:embed="rId2"/>
          <a:stretch>
            <a:fillRect/>
          </a:stretch>
        </p:blipFill>
        <p:spPr>
          <a:xfrm>
            <a:off x="57260" y="1829310"/>
            <a:ext cx="8748073" cy="3415844"/>
          </a:xfrm>
          <a:prstGeom prst="rect">
            <a:avLst/>
          </a:prstGeom>
        </p:spPr>
      </p:pic>
      <p:sp>
        <p:nvSpPr>
          <p:cNvPr id="3" name="正方形/長方形 2">
            <a:extLst>
              <a:ext uri="{FF2B5EF4-FFF2-40B4-BE49-F238E27FC236}">
                <a16:creationId xmlns:a16="http://schemas.microsoft.com/office/drawing/2014/main" id="{90B6DF11-154A-4A33-B688-46003F1AD976}"/>
              </a:ext>
            </a:extLst>
          </p:cNvPr>
          <p:cNvSpPr/>
          <p:nvPr/>
        </p:nvSpPr>
        <p:spPr>
          <a:xfrm>
            <a:off x="3096683" y="2571905"/>
            <a:ext cx="4200939" cy="3180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A138750E-098D-45E5-B5CF-C29A1C58F1CD}"/>
              </a:ext>
            </a:extLst>
          </p:cNvPr>
          <p:cNvSpPr>
            <a:spLocks noGrp="1"/>
          </p:cNvSpPr>
          <p:nvPr>
            <p:ph type="sldNum" sz="quarter" idx="12"/>
          </p:nvPr>
        </p:nvSpPr>
        <p:spPr/>
        <p:txBody>
          <a:bodyPr/>
          <a:lstStyle/>
          <a:p>
            <a:fld id="{EDEB1CE3-1C5F-41CD-BB8F-3FC54467DBCF}" type="slidenum">
              <a:rPr kumimoji="1" lang="ja-JP" altLang="en-US" smtClean="0"/>
              <a:t>77</a:t>
            </a:fld>
            <a:endParaRPr kumimoji="1" lang="ja-JP" altLang="en-US"/>
          </a:p>
        </p:txBody>
      </p:sp>
    </p:spTree>
    <p:extLst>
      <p:ext uri="{BB962C8B-B14F-4D97-AF65-F5344CB8AC3E}">
        <p14:creationId xmlns:p14="http://schemas.microsoft.com/office/powerpoint/2010/main" val="37763998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C7644D-D8FC-4AF7-A37F-894493A5B9E8}"/>
              </a:ext>
            </a:extLst>
          </p:cNvPr>
          <p:cNvSpPr>
            <a:spLocks noGrp="1"/>
          </p:cNvSpPr>
          <p:nvPr>
            <p:ph type="title"/>
          </p:nvPr>
        </p:nvSpPr>
        <p:spPr>
          <a:xfrm>
            <a:off x="499855" y="371061"/>
            <a:ext cx="8144289" cy="1306376"/>
          </a:xfr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kumimoji="1" lang="en-US" altLang="ja-JP" sz="2800" dirty="0"/>
              <a:t>74</a:t>
            </a:r>
            <a:r>
              <a:rPr kumimoji="1" lang="ja-JP" altLang="en-US" sz="2800" dirty="0"/>
              <a:t>℃</a:t>
            </a:r>
            <a:r>
              <a:rPr kumimoji="1" lang="en-US" altLang="ja-JP" sz="2800" dirty="0"/>
              <a:t>15</a:t>
            </a:r>
            <a:r>
              <a:rPr kumimoji="1" lang="ja-JP" altLang="en-US" sz="2800" dirty="0"/>
              <a:t>秒または</a:t>
            </a:r>
            <a:r>
              <a:rPr kumimoji="1" lang="en-US" altLang="ja-JP" sz="2800" dirty="0"/>
              <a:t>74</a:t>
            </a:r>
            <a:r>
              <a:rPr kumimoji="1" lang="ja-JP" altLang="en-US" sz="2800" dirty="0"/>
              <a:t>℃瞬間達温が意味するところは</a:t>
            </a:r>
          </a:p>
        </p:txBody>
      </p:sp>
      <p:sp>
        <p:nvSpPr>
          <p:cNvPr id="3" name="コンテンツ プレースホルダー 2">
            <a:extLst>
              <a:ext uri="{FF2B5EF4-FFF2-40B4-BE49-F238E27FC236}">
                <a16:creationId xmlns:a16="http://schemas.microsoft.com/office/drawing/2014/main" id="{FCE02F76-F5F7-463D-BB84-71E09966679E}"/>
              </a:ext>
            </a:extLst>
          </p:cNvPr>
          <p:cNvSpPr>
            <a:spLocks noGrp="1"/>
          </p:cNvSpPr>
          <p:nvPr>
            <p:ph idx="1"/>
          </p:nvPr>
        </p:nvSpPr>
        <p:spPr>
          <a:xfrm>
            <a:off x="632376" y="1784188"/>
            <a:ext cx="7879246" cy="520009"/>
          </a:xfrm>
          <a:gradFill flip="none" rotWithShape="1">
            <a:gsLst>
              <a:gs pos="0">
                <a:srgbClr val="FF7C80">
                  <a:tint val="66000"/>
                  <a:satMod val="160000"/>
                </a:srgbClr>
              </a:gs>
              <a:gs pos="17000">
                <a:srgbClr val="FF7C80">
                  <a:tint val="44500"/>
                  <a:satMod val="160000"/>
                </a:srgbClr>
              </a:gs>
              <a:gs pos="65000">
                <a:srgbClr val="FFE7E8"/>
              </a:gs>
              <a:gs pos="100000">
                <a:schemeClr val="bg1"/>
              </a:gs>
            </a:gsLst>
            <a:lin ang="0" scaled="1"/>
            <a:tileRect/>
          </a:gradFill>
          <a:ln>
            <a:solidFill>
              <a:schemeClr val="tx1"/>
            </a:solidFill>
          </a:ln>
        </p:spPr>
        <p:txBody>
          <a:bodyPr>
            <a:normAutofit fontScale="92500"/>
          </a:bodyPr>
          <a:lstStyle/>
          <a:p>
            <a:pPr marL="0" indent="0">
              <a:buNone/>
            </a:pPr>
            <a:r>
              <a:rPr kumimoji="1" lang="ja-JP" altLang="en-US" dirty="0"/>
              <a:t>鶏肉の場合　桃色から　　　白色に変わった時点</a:t>
            </a:r>
          </a:p>
        </p:txBody>
      </p:sp>
      <p:pic>
        <p:nvPicPr>
          <p:cNvPr id="4" name="図 3">
            <a:extLst>
              <a:ext uri="{FF2B5EF4-FFF2-40B4-BE49-F238E27FC236}">
                <a16:creationId xmlns:a16="http://schemas.microsoft.com/office/drawing/2014/main" id="{0DB05D54-7A1D-415D-BE8A-4509BF049DB1}"/>
              </a:ext>
            </a:extLst>
          </p:cNvPr>
          <p:cNvPicPr>
            <a:picLocks noChangeAspect="1"/>
          </p:cNvPicPr>
          <p:nvPr/>
        </p:nvPicPr>
        <p:blipFill>
          <a:blip r:embed="rId2"/>
          <a:stretch>
            <a:fillRect/>
          </a:stretch>
        </p:blipFill>
        <p:spPr>
          <a:xfrm>
            <a:off x="132522" y="2998932"/>
            <a:ext cx="9144000" cy="3616587"/>
          </a:xfrm>
          <a:prstGeom prst="rect">
            <a:avLst/>
          </a:prstGeom>
        </p:spPr>
      </p:pic>
      <p:sp>
        <p:nvSpPr>
          <p:cNvPr id="5" name="矢印: 右 4">
            <a:extLst>
              <a:ext uri="{FF2B5EF4-FFF2-40B4-BE49-F238E27FC236}">
                <a16:creationId xmlns:a16="http://schemas.microsoft.com/office/drawing/2014/main" id="{9145FA7E-3455-4F28-B700-7E5D0D4D2535}"/>
              </a:ext>
            </a:extLst>
          </p:cNvPr>
          <p:cNvSpPr/>
          <p:nvPr/>
        </p:nvSpPr>
        <p:spPr>
          <a:xfrm>
            <a:off x="4203593" y="1784188"/>
            <a:ext cx="520562" cy="459171"/>
          </a:xfrm>
          <a:prstGeom prst="rightArrow">
            <a:avLst/>
          </a:prstGeom>
          <a:gradFill flip="none" rotWithShape="1">
            <a:gsLst>
              <a:gs pos="94700">
                <a:srgbClr val="FFD8EB"/>
              </a:gs>
              <a:gs pos="0">
                <a:srgbClr val="EF19A3">
                  <a:tint val="66000"/>
                  <a:satMod val="160000"/>
                </a:srgbClr>
              </a:gs>
              <a:gs pos="86000">
                <a:schemeClr val="bg1"/>
              </a:gs>
              <a:gs pos="100000">
                <a:schemeClr val="bg1"/>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7" name="スライド番号プレースホルダー 6">
            <a:extLst>
              <a:ext uri="{FF2B5EF4-FFF2-40B4-BE49-F238E27FC236}">
                <a16:creationId xmlns:a16="http://schemas.microsoft.com/office/drawing/2014/main" id="{5758630E-8697-48C0-B312-8FFADBB786C6}"/>
              </a:ext>
            </a:extLst>
          </p:cNvPr>
          <p:cNvSpPr>
            <a:spLocks noGrp="1"/>
          </p:cNvSpPr>
          <p:nvPr>
            <p:ph type="sldNum" sz="quarter" idx="12"/>
          </p:nvPr>
        </p:nvSpPr>
        <p:spPr/>
        <p:txBody>
          <a:bodyPr/>
          <a:lstStyle/>
          <a:p>
            <a:fld id="{EDEB1CE3-1C5F-41CD-BB8F-3FC54467DBCF}" type="slidenum">
              <a:rPr kumimoji="1" lang="ja-JP" altLang="en-US" smtClean="0"/>
              <a:t>78</a:t>
            </a:fld>
            <a:endParaRPr kumimoji="1" lang="ja-JP" altLang="en-US"/>
          </a:p>
        </p:txBody>
      </p:sp>
    </p:spTree>
    <p:extLst>
      <p:ext uri="{BB962C8B-B14F-4D97-AF65-F5344CB8AC3E}">
        <p14:creationId xmlns:p14="http://schemas.microsoft.com/office/powerpoint/2010/main" val="21484095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6746E3C-9C4E-4484-BF7A-92F08BE66A8A}"/>
              </a:ext>
            </a:extLst>
          </p:cNvPr>
          <p:cNvPicPr>
            <a:picLocks noChangeAspect="1"/>
          </p:cNvPicPr>
          <p:nvPr/>
        </p:nvPicPr>
        <p:blipFill>
          <a:blip r:embed="rId2"/>
          <a:stretch>
            <a:fillRect/>
          </a:stretch>
        </p:blipFill>
        <p:spPr>
          <a:xfrm>
            <a:off x="232653" y="410817"/>
            <a:ext cx="8492171" cy="5945534"/>
          </a:xfrm>
          <a:prstGeom prst="rect">
            <a:avLst/>
          </a:prstGeom>
        </p:spPr>
      </p:pic>
      <p:sp>
        <p:nvSpPr>
          <p:cNvPr id="3" name="正方形/長方形 2">
            <a:extLst>
              <a:ext uri="{FF2B5EF4-FFF2-40B4-BE49-F238E27FC236}">
                <a16:creationId xmlns:a16="http://schemas.microsoft.com/office/drawing/2014/main" id="{9FB9ECB8-3E8E-4E44-99C5-FE3AF9E56CD3}"/>
              </a:ext>
            </a:extLst>
          </p:cNvPr>
          <p:cNvSpPr/>
          <p:nvPr/>
        </p:nvSpPr>
        <p:spPr>
          <a:xfrm>
            <a:off x="940903" y="2146852"/>
            <a:ext cx="7673009" cy="8348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矢印コネクタ 4">
            <a:extLst>
              <a:ext uri="{FF2B5EF4-FFF2-40B4-BE49-F238E27FC236}">
                <a16:creationId xmlns:a16="http://schemas.microsoft.com/office/drawing/2014/main" id="{EE9684BC-6649-4ACB-AEC0-36BB8643DC28}"/>
              </a:ext>
            </a:extLst>
          </p:cNvPr>
          <p:cNvCxnSpPr>
            <a:cxnSpLocks/>
          </p:cNvCxnSpPr>
          <p:nvPr/>
        </p:nvCxnSpPr>
        <p:spPr>
          <a:xfrm flipH="1">
            <a:off x="4810539" y="3551583"/>
            <a:ext cx="2319131" cy="20805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7">
            <a:extLst>
              <a:ext uri="{FF2B5EF4-FFF2-40B4-BE49-F238E27FC236}">
                <a16:creationId xmlns:a16="http://schemas.microsoft.com/office/drawing/2014/main" id="{FF4FE733-79BF-4F22-B6E1-0AB7741B16FA}"/>
              </a:ext>
            </a:extLst>
          </p:cNvPr>
          <p:cNvSpPr>
            <a:spLocks noGrp="1"/>
          </p:cNvSpPr>
          <p:nvPr>
            <p:ph type="sldNum" sz="quarter" idx="12"/>
          </p:nvPr>
        </p:nvSpPr>
        <p:spPr/>
        <p:txBody>
          <a:bodyPr/>
          <a:lstStyle/>
          <a:p>
            <a:fld id="{EDEB1CE3-1C5F-41CD-BB8F-3FC54467DBCF}" type="slidenum">
              <a:rPr kumimoji="1" lang="ja-JP" altLang="en-US" smtClean="0"/>
              <a:t>79</a:t>
            </a:fld>
            <a:endParaRPr kumimoji="1" lang="ja-JP" altLang="en-US"/>
          </a:p>
        </p:txBody>
      </p:sp>
    </p:spTree>
    <p:extLst>
      <p:ext uri="{BB962C8B-B14F-4D97-AF65-F5344CB8AC3E}">
        <p14:creationId xmlns:p14="http://schemas.microsoft.com/office/powerpoint/2010/main" val="3799022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85AF6E2-BF3E-44A4-B818-03C38D36DC9A}"/>
              </a:ext>
            </a:extLst>
          </p:cNvPr>
          <p:cNvSpPr>
            <a:spLocks noGrp="1"/>
          </p:cNvSpPr>
          <p:nvPr>
            <p:ph type="sldNum" sz="quarter" idx="12"/>
          </p:nvPr>
        </p:nvSpPr>
        <p:spPr/>
        <p:txBody>
          <a:bodyPr/>
          <a:lstStyle/>
          <a:p>
            <a:fld id="{EDEB1CE3-1C5F-41CD-BB8F-3FC54467DBCF}" type="slidenum">
              <a:rPr kumimoji="1" lang="ja-JP" altLang="en-US" smtClean="0"/>
              <a:t>8</a:t>
            </a:fld>
            <a:endParaRPr kumimoji="1" lang="ja-JP" altLang="en-US"/>
          </a:p>
        </p:txBody>
      </p:sp>
      <p:pic>
        <p:nvPicPr>
          <p:cNvPr id="4" name="図 3">
            <a:extLst>
              <a:ext uri="{FF2B5EF4-FFF2-40B4-BE49-F238E27FC236}">
                <a16:creationId xmlns:a16="http://schemas.microsoft.com/office/drawing/2014/main" id="{0B3DAEBD-BE36-4943-A0B2-6DBFA4A40516}"/>
              </a:ext>
            </a:extLst>
          </p:cNvPr>
          <p:cNvPicPr>
            <a:picLocks noChangeAspect="1"/>
          </p:cNvPicPr>
          <p:nvPr/>
        </p:nvPicPr>
        <p:blipFill>
          <a:blip r:embed="rId2"/>
          <a:stretch>
            <a:fillRect/>
          </a:stretch>
        </p:blipFill>
        <p:spPr>
          <a:xfrm>
            <a:off x="872527" y="662609"/>
            <a:ext cx="7088811" cy="5300869"/>
          </a:xfrm>
          <a:prstGeom prst="rect">
            <a:avLst/>
          </a:prstGeom>
        </p:spPr>
      </p:pic>
    </p:spTree>
    <p:extLst>
      <p:ext uri="{BB962C8B-B14F-4D97-AF65-F5344CB8AC3E}">
        <p14:creationId xmlns:p14="http://schemas.microsoft.com/office/powerpoint/2010/main" val="5571760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BB9BCD4-5438-4600-9BB8-613BE4E02134}"/>
              </a:ext>
            </a:extLst>
          </p:cNvPr>
          <p:cNvSpPr>
            <a:spLocks noGrp="1"/>
          </p:cNvSpPr>
          <p:nvPr>
            <p:ph type="sldNum" sz="quarter" idx="12"/>
          </p:nvPr>
        </p:nvSpPr>
        <p:spPr/>
        <p:txBody>
          <a:bodyPr/>
          <a:lstStyle/>
          <a:p>
            <a:fld id="{EDEB1CE3-1C5F-41CD-BB8F-3FC54467DBCF}" type="slidenum">
              <a:rPr kumimoji="1" lang="ja-JP" altLang="en-US" smtClean="0"/>
              <a:t>80</a:t>
            </a:fld>
            <a:endParaRPr kumimoji="1" lang="ja-JP" altLang="en-US"/>
          </a:p>
        </p:txBody>
      </p:sp>
      <p:pic>
        <p:nvPicPr>
          <p:cNvPr id="4" name="図 3">
            <a:extLst>
              <a:ext uri="{FF2B5EF4-FFF2-40B4-BE49-F238E27FC236}">
                <a16:creationId xmlns:a16="http://schemas.microsoft.com/office/drawing/2014/main" id="{AE1E263C-CC6E-42AF-80C2-2D6455EB8DB8}"/>
              </a:ext>
            </a:extLst>
          </p:cNvPr>
          <p:cNvPicPr>
            <a:picLocks noChangeAspect="1"/>
          </p:cNvPicPr>
          <p:nvPr/>
        </p:nvPicPr>
        <p:blipFill>
          <a:blip r:embed="rId2"/>
          <a:stretch>
            <a:fillRect/>
          </a:stretch>
        </p:blipFill>
        <p:spPr>
          <a:xfrm>
            <a:off x="2392316" y="136524"/>
            <a:ext cx="4359367" cy="6077344"/>
          </a:xfrm>
          <a:prstGeom prst="rect">
            <a:avLst/>
          </a:prstGeom>
        </p:spPr>
      </p:pic>
    </p:spTree>
    <p:extLst>
      <p:ext uri="{BB962C8B-B14F-4D97-AF65-F5344CB8AC3E}">
        <p14:creationId xmlns:p14="http://schemas.microsoft.com/office/powerpoint/2010/main" val="28986648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3FE0FC3D-65D0-4ED7-A436-9F5D5E38D62D}"/>
              </a:ext>
            </a:extLst>
          </p:cNvPr>
          <p:cNvSpPr>
            <a:spLocks noGrp="1"/>
          </p:cNvSpPr>
          <p:nvPr>
            <p:ph type="sldNum" sz="quarter" idx="12"/>
          </p:nvPr>
        </p:nvSpPr>
        <p:spPr/>
        <p:txBody>
          <a:bodyPr/>
          <a:lstStyle/>
          <a:p>
            <a:fld id="{EDEB1CE3-1C5F-41CD-BB8F-3FC54467DBCF}" type="slidenum">
              <a:rPr kumimoji="1" lang="ja-JP" altLang="en-US" smtClean="0"/>
              <a:t>81</a:t>
            </a:fld>
            <a:endParaRPr kumimoji="1" lang="ja-JP" altLang="en-US"/>
          </a:p>
        </p:txBody>
      </p:sp>
      <p:pic>
        <p:nvPicPr>
          <p:cNvPr id="4" name="図 3">
            <a:extLst>
              <a:ext uri="{FF2B5EF4-FFF2-40B4-BE49-F238E27FC236}">
                <a16:creationId xmlns:a16="http://schemas.microsoft.com/office/drawing/2014/main" id="{9F695298-F754-43F8-B392-C38AAF8EEDD5}"/>
              </a:ext>
            </a:extLst>
          </p:cNvPr>
          <p:cNvPicPr>
            <a:picLocks noChangeAspect="1"/>
          </p:cNvPicPr>
          <p:nvPr/>
        </p:nvPicPr>
        <p:blipFill>
          <a:blip r:embed="rId2"/>
          <a:stretch>
            <a:fillRect/>
          </a:stretch>
        </p:blipFill>
        <p:spPr>
          <a:xfrm>
            <a:off x="342940" y="901148"/>
            <a:ext cx="8507659" cy="5085315"/>
          </a:xfrm>
          <a:prstGeom prst="rect">
            <a:avLst/>
          </a:prstGeom>
        </p:spPr>
      </p:pic>
    </p:spTree>
    <p:extLst>
      <p:ext uri="{BB962C8B-B14F-4D97-AF65-F5344CB8AC3E}">
        <p14:creationId xmlns:p14="http://schemas.microsoft.com/office/powerpoint/2010/main" val="41390035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E1CE0C2-FA29-4A6B-8F7C-11E2954E7DA6}"/>
              </a:ext>
            </a:extLst>
          </p:cNvPr>
          <p:cNvSpPr>
            <a:spLocks noGrp="1"/>
          </p:cNvSpPr>
          <p:nvPr>
            <p:ph type="sldNum" sz="quarter" idx="12"/>
          </p:nvPr>
        </p:nvSpPr>
        <p:spPr/>
        <p:txBody>
          <a:bodyPr/>
          <a:lstStyle/>
          <a:p>
            <a:fld id="{EDEB1CE3-1C5F-41CD-BB8F-3FC54467DBCF}" type="slidenum">
              <a:rPr kumimoji="1" lang="ja-JP" altLang="en-US" smtClean="0"/>
              <a:t>82</a:t>
            </a:fld>
            <a:endParaRPr kumimoji="1" lang="ja-JP" altLang="en-US"/>
          </a:p>
        </p:txBody>
      </p:sp>
      <p:pic>
        <p:nvPicPr>
          <p:cNvPr id="4" name="図 3">
            <a:extLst>
              <a:ext uri="{FF2B5EF4-FFF2-40B4-BE49-F238E27FC236}">
                <a16:creationId xmlns:a16="http://schemas.microsoft.com/office/drawing/2014/main" id="{381C0480-F0B6-4EE6-9978-71DA250592C4}"/>
              </a:ext>
            </a:extLst>
          </p:cNvPr>
          <p:cNvPicPr>
            <a:picLocks noChangeAspect="1"/>
          </p:cNvPicPr>
          <p:nvPr/>
        </p:nvPicPr>
        <p:blipFill>
          <a:blip r:embed="rId2"/>
          <a:stretch>
            <a:fillRect/>
          </a:stretch>
        </p:blipFill>
        <p:spPr>
          <a:xfrm>
            <a:off x="408489" y="1042988"/>
            <a:ext cx="8277161" cy="4743450"/>
          </a:xfrm>
          <a:prstGeom prst="rect">
            <a:avLst/>
          </a:prstGeom>
        </p:spPr>
      </p:pic>
    </p:spTree>
    <p:extLst>
      <p:ext uri="{BB962C8B-B14F-4D97-AF65-F5344CB8AC3E}">
        <p14:creationId xmlns:p14="http://schemas.microsoft.com/office/powerpoint/2010/main" val="6589693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92877976-BD73-44F4-BCF4-B6D7303ADC04}"/>
              </a:ext>
            </a:extLst>
          </p:cNvPr>
          <p:cNvSpPr>
            <a:spLocks noGrp="1"/>
          </p:cNvSpPr>
          <p:nvPr>
            <p:ph type="sldNum" sz="quarter" idx="12"/>
          </p:nvPr>
        </p:nvSpPr>
        <p:spPr/>
        <p:txBody>
          <a:bodyPr/>
          <a:lstStyle/>
          <a:p>
            <a:fld id="{EDEB1CE3-1C5F-41CD-BB8F-3FC54467DBCF}" type="slidenum">
              <a:rPr kumimoji="1" lang="ja-JP" altLang="en-US" smtClean="0"/>
              <a:t>83</a:t>
            </a:fld>
            <a:endParaRPr kumimoji="1" lang="ja-JP" altLang="en-US"/>
          </a:p>
        </p:txBody>
      </p:sp>
      <p:sp>
        <p:nvSpPr>
          <p:cNvPr id="4" name="テキスト ボックス 3">
            <a:extLst>
              <a:ext uri="{FF2B5EF4-FFF2-40B4-BE49-F238E27FC236}">
                <a16:creationId xmlns:a16="http://schemas.microsoft.com/office/drawing/2014/main" id="{D4913C4C-ED8E-4E9E-BEE4-D4089E8B1565}"/>
              </a:ext>
            </a:extLst>
          </p:cNvPr>
          <p:cNvSpPr txBox="1"/>
          <p:nvPr/>
        </p:nvSpPr>
        <p:spPr>
          <a:xfrm>
            <a:off x="1933883" y="325935"/>
            <a:ext cx="5262979" cy="769441"/>
          </a:xfrm>
          <a:prstGeom prst="rect">
            <a:avLst/>
          </a:prstGeom>
          <a:noFill/>
        </p:spPr>
        <p:txBody>
          <a:bodyPr wrap="none" rtlCol="0">
            <a:spAutoFit/>
          </a:bodyPr>
          <a:lstStyle/>
          <a:p>
            <a:r>
              <a:rPr kumimoji="1" lang="ja-JP" altLang="en-US" sz="4400" dirty="0">
                <a:solidFill>
                  <a:schemeClr val="bg1">
                    <a:lumMod val="50000"/>
                  </a:schemeClr>
                </a:solidFill>
                <a:latin typeface="Yu Gothic Medium" panose="020B0500000000000000" pitchFamily="50" charset="-128"/>
                <a:ea typeface="Yu Gothic Medium" panose="020B0500000000000000" pitchFamily="50" charset="-128"/>
              </a:rPr>
              <a:t>しかし・・・現実は</a:t>
            </a:r>
          </a:p>
        </p:txBody>
      </p:sp>
      <p:pic>
        <p:nvPicPr>
          <p:cNvPr id="5" name="図 4">
            <a:extLst>
              <a:ext uri="{FF2B5EF4-FFF2-40B4-BE49-F238E27FC236}">
                <a16:creationId xmlns:a16="http://schemas.microsoft.com/office/drawing/2014/main" id="{3D5EB5C9-DF7F-46B7-99C4-FECB3E770C3B}"/>
              </a:ext>
            </a:extLst>
          </p:cNvPr>
          <p:cNvPicPr>
            <a:picLocks noChangeAspect="1"/>
          </p:cNvPicPr>
          <p:nvPr/>
        </p:nvPicPr>
        <p:blipFill>
          <a:blip r:embed="rId2"/>
          <a:stretch>
            <a:fillRect/>
          </a:stretch>
        </p:blipFill>
        <p:spPr>
          <a:xfrm>
            <a:off x="928212" y="982488"/>
            <a:ext cx="7287576" cy="5260975"/>
          </a:xfrm>
          <a:prstGeom prst="rect">
            <a:avLst/>
          </a:prstGeom>
        </p:spPr>
      </p:pic>
      <p:sp>
        <p:nvSpPr>
          <p:cNvPr id="6" name="正方形/長方形 5">
            <a:extLst>
              <a:ext uri="{FF2B5EF4-FFF2-40B4-BE49-F238E27FC236}">
                <a16:creationId xmlns:a16="http://schemas.microsoft.com/office/drawing/2014/main" id="{4435AA48-A947-461E-9BED-0C049317E8F3}"/>
              </a:ext>
            </a:extLst>
          </p:cNvPr>
          <p:cNvSpPr/>
          <p:nvPr/>
        </p:nvSpPr>
        <p:spPr>
          <a:xfrm>
            <a:off x="1245704" y="4572000"/>
            <a:ext cx="6656518" cy="3612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331527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71F901A-E74E-4128-88E0-D2CCF3DFEA1E}"/>
              </a:ext>
            </a:extLst>
          </p:cNvPr>
          <p:cNvPicPr>
            <a:picLocks noChangeAspect="1"/>
          </p:cNvPicPr>
          <p:nvPr/>
        </p:nvPicPr>
        <p:blipFill>
          <a:blip r:embed="rId2"/>
          <a:stretch>
            <a:fillRect/>
          </a:stretch>
        </p:blipFill>
        <p:spPr>
          <a:xfrm>
            <a:off x="2548867" y="845115"/>
            <a:ext cx="4263104" cy="5383408"/>
          </a:xfrm>
          <a:prstGeom prst="rect">
            <a:avLst/>
          </a:prstGeom>
        </p:spPr>
      </p:pic>
      <p:sp>
        <p:nvSpPr>
          <p:cNvPr id="3" name="テキスト ボックス 2">
            <a:extLst>
              <a:ext uri="{FF2B5EF4-FFF2-40B4-BE49-F238E27FC236}">
                <a16:creationId xmlns:a16="http://schemas.microsoft.com/office/drawing/2014/main" id="{9E2B99DA-1F3C-4CEF-A883-BB4A54B19B91}"/>
              </a:ext>
            </a:extLst>
          </p:cNvPr>
          <p:cNvSpPr txBox="1"/>
          <p:nvPr/>
        </p:nvSpPr>
        <p:spPr>
          <a:xfrm>
            <a:off x="3523801" y="198783"/>
            <a:ext cx="2031325" cy="646331"/>
          </a:xfrm>
          <a:prstGeom prst="rect">
            <a:avLst/>
          </a:prstGeom>
          <a:noFill/>
        </p:spPr>
        <p:txBody>
          <a:bodyPr wrap="none" rtlCol="0">
            <a:spAutoFit/>
          </a:bodyPr>
          <a:lstStyle/>
          <a:p>
            <a:r>
              <a:rPr kumimoji="1" lang="ja-JP" altLang="en-US" sz="3600" dirty="0">
                <a:solidFill>
                  <a:schemeClr val="bg1">
                    <a:lumMod val="65000"/>
                  </a:schemeClr>
                </a:solidFill>
              </a:rPr>
              <a:t>ついでに</a:t>
            </a:r>
          </a:p>
        </p:txBody>
      </p:sp>
      <p:sp>
        <p:nvSpPr>
          <p:cNvPr id="5" name="スライド番号プレースホルダー 4">
            <a:extLst>
              <a:ext uri="{FF2B5EF4-FFF2-40B4-BE49-F238E27FC236}">
                <a16:creationId xmlns:a16="http://schemas.microsoft.com/office/drawing/2014/main" id="{04AA13B3-1BD9-4857-B142-CD9D42BFBDD6}"/>
              </a:ext>
            </a:extLst>
          </p:cNvPr>
          <p:cNvSpPr>
            <a:spLocks noGrp="1"/>
          </p:cNvSpPr>
          <p:nvPr>
            <p:ph type="sldNum" sz="quarter" idx="12"/>
          </p:nvPr>
        </p:nvSpPr>
        <p:spPr/>
        <p:txBody>
          <a:bodyPr/>
          <a:lstStyle/>
          <a:p>
            <a:fld id="{EDEB1CE3-1C5F-41CD-BB8F-3FC54467DBCF}" type="slidenum">
              <a:rPr kumimoji="1" lang="ja-JP" altLang="en-US" smtClean="0"/>
              <a:t>84</a:t>
            </a:fld>
            <a:endParaRPr kumimoji="1" lang="ja-JP" altLang="en-US"/>
          </a:p>
        </p:txBody>
      </p:sp>
    </p:spTree>
    <p:extLst>
      <p:ext uri="{BB962C8B-B14F-4D97-AF65-F5344CB8AC3E}">
        <p14:creationId xmlns:p14="http://schemas.microsoft.com/office/powerpoint/2010/main" val="6424289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1572F47-CFF4-4CEC-B51A-15DE5B8B4FC9}"/>
              </a:ext>
            </a:extLst>
          </p:cNvPr>
          <p:cNvPicPr>
            <a:picLocks noChangeAspect="1"/>
          </p:cNvPicPr>
          <p:nvPr/>
        </p:nvPicPr>
        <p:blipFill>
          <a:blip r:embed="rId2"/>
          <a:stretch>
            <a:fillRect/>
          </a:stretch>
        </p:blipFill>
        <p:spPr>
          <a:xfrm>
            <a:off x="388946" y="1528762"/>
            <a:ext cx="8400128" cy="3732351"/>
          </a:xfrm>
          <a:prstGeom prst="rect">
            <a:avLst/>
          </a:prstGeom>
        </p:spPr>
      </p:pic>
      <p:sp>
        <p:nvSpPr>
          <p:cNvPr id="4" name="スライド番号プレースホルダー 3">
            <a:extLst>
              <a:ext uri="{FF2B5EF4-FFF2-40B4-BE49-F238E27FC236}">
                <a16:creationId xmlns:a16="http://schemas.microsoft.com/office/drawing/2014/main" id="{5065C110-0D28-4862-A46C-7C539DC5A456}"/>
              </a:ext>
            </a:extLst>
          </p:cNvPr>
          <p:cNvSpPr>
            <a:spLocks noGrp="1"/>
          </p:cNvSpPr>
          <p:nvPr>
            <p:ph type="sldNum" sz="quarter" idx="12"/>
          </p:nvPr>
        </p:nvSpPr>
        <p:spPr/>
        <p:txBody>
          <a:bodyPr/>
          <a:lstStyle/>
          <a:p>
            <a:fld id="{EDEB1CE3-1C5F-41CD-BB8F-3FC54467DBCF}" type="slidenum">
              <a:rPr kumimoji="1" lang="ja-JP" altLang="en-US" smtClean="0"/>
              <a:t>85</a:t>
            </a:fld>
            <a:endParaRPr kumimoji="1" lang="ja-JP" altLang="en-US"/>
          </a:p>
        </p:txBody>
      </p:sp>
    </p:spTree>
    <p:extLst>
      <p:ext uri="{BB962C8B-B14F-4D97-AF65-F5344CB8AC3E}">
        <p14:creationId xmlns:p14="http://schemas.microsoft.com/office/powerpoint/2010/main" val="8692058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A2E2C9-011F-4590-A3E5-D5FCC32323A5}"/>
              </a:ext>
            </a:extLst>
          </p:cNvPr>
          <p:cNvSpPr>
            <a:spLocks noGrp="1"/>
          </p:cNvSpPr>
          <p:nvPr>
            <p:ph type="sldNum" sz="quarter" idx="12"/>
          </p:nvPr>
        </p:nvSpPr>
        <p:spPr/>
        <p:txBody>
          <a:bodyPr/>
          <a:lstStyle/>
          <a:p>
            <a:fld id="{EDEB1CE3-1C5F-41CD-BB8F-3FC54467DBCF}" type="slidenum">
              <a:rPr kumimoji="1" lang="ja-JP" altLang="en-US" smtClean="0"/>
              <a:t>86</a:t>
            </a:fld>
            <a:endParaRPr kumimoji="1" lang="ja-JP" altLang="en-US"/>
          </a:p>
        </p:txBody>
      </p:sp>
      <p:pic>
        <p:nvPicPr>
          <p:cNvPr id="4" name="図 3">
            <a:extLst>
              <a:ext uri="{FF2B5EF4-FFF2-40B4-BE49-F238E27FC236}">
                <a16:creationId xmlns:a16="http://schemas.microsoft.com/office/drawing/2014/main" id="{F0242D64-447B-4E78-93FD-49F07F30278F}"/>
              </a:ext>
            </a:extLst>
          </p:cNvPr>
          <p:cNvPicPr>
            <a:picLocks noChangeAspect="1"/>
          </p:cNvPicPr>
          <p:nvPr/>
        </p:nvPicPr>
        <p:blipFill>
          <a:blip r:embed="rId2"/>
          <a:stretch>
            <a:fillRect/>
          </a:stretch>
        </p:blipFill>
        <p:spPr>
          <a:xfrm>
            <a:off x="647700" y="377687"/>
            <a:ext cx="7867650" cy="3505200"/>
          </a:xfrm>
          <a:prstGeom prst="rect">
            <a:avLst/>
          </a:prstGeom>
        </p:spPr>
      </p:pic>
      <p:pic>
        <p:nvPicPr>
          <p:cNvPr id="5" name="図 4">
            <a:extLst>
              <a:ext uri="{FF2B5EF4-FFF2-40B4-BE49-F238E27FC236}">
                <a16:creationId xmlns:a16="http://schemas.microsoft.com/office/drawing/2014/main" id="{3B28FBA8-51A3-480D-A9A5-3CA3CC16F846}"/>
              </a:ext>
            </a:extLst>
          </p:cNvPr>
          <p:cNvPicPr>
            <a:picLocks noChangeAspect="1"/>
          </p:cNvPicPr>
          <p:nvPr/>
        </p:nvPicPr>
        <p:blipFill>
          <a:blip r:embed="rId3"/>
          <a:stretch>
            <a:fillRect/>
          </a:stretch>
        </p:blipFill>
        <p:spPr>
          <a:xfrm>
            <a:off x="647700" y="3907006"/>
            <a:ext cx="7842960" cy="994178"/>
          </a:xfrm>
          <a:prstGeom prst="rect">
            <a:avLst/>
          </a:prstGeom>
        </p:spPr>
      </p:pic>
    </p:spTree>
    <p:extLst>
      <p:ext uri="{BB962C8B-B14F-4D97-AF65-F5344CB8AC3E}">
        <p14:creationId xmlns:p14="http://schemas.microsoft.com/office/powerpoint/2010/main" val="22851045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7E60DEC-A4BD-4FF0-8C7C-E3655C21DB15}"/>
              </a:ext>
            </a:extLst>
          </p:cNvPr>
          <p:cNvPicPr>
            <a:picLocks noChangeAspect="1"/>
          </p:cNvPicPr>
          <p:nvPr/>
        </p:nvPicPr>
        <p:blipFill>
          <a:blip r:embed="rId2"/>
          <a:stretch>
            <a:fillRect/>
          </a:stretch>
        </p:blipFill>
        <p:spPr>
          <a:xfrm>
            <a:off x="503901" y="901148"/>
            <a:ext cx="8358807" cy="4850295"/>
          </a:xfrm>
          <a:prstGeom prst="rect">
            <a:avLst/>
          </a:prstGeom>
        </p:spPr>
      </p:pic>
      <p:sp>
        <p:nvSpPr>
          <p:cNvPr id="4" name="スライド番号プレースホルダー 3">
            <a:extLst>
              <a:ext uri="{FF2B5EF4-FFF2-40B4-BE49-F238E27FC236}">
                <a16:creationId xmlns:a16="http://schemas.microsoft.com/office/drawing/2014/main" id="{8203C1A6-F7A1-4EBF-8856-30E10DF889FC}"/>
              </a:ext>
            </a:extLst>
          </p:cNvPr>
          <p:cNvSpPr>
            <a:spLocks noGrp="1"/>
          </p:cNvSpPr>
          <p:nvPr>
            <p:ph type="sldNum" sz="quarter" idx="12"/>
          </p:nvPr>
        </p:nvSpPr>
        <p:spPr/>
        <p:txBody>
          <a:bodyPr/>
          <a:lstStyle/>
          <a:p>
            <a:fld id="{EDEB1CE3-1C5F-41CD-BB8F-3FC54467DBCF}" type="slidenum">
              <a:rPr kumimoji="1" lang="ja-JP" altLang="en-US" smtClean="0"/>
              <a:t>87</a:t>
            </a:fld>
            <a:endParaRPr kumimoji="1" lang="ja-JP" altLang="en-US"/>
          </a:p>
        </p:txBody>
      </p:sp>
    </p:spTree>
    <p:extLst>
      <p:ext uri="{BB962C8B-B14F-4D97-AF65-F5344CB8AC3E}">
        <p14:creationId xmlns:p14="http://schemas.microsoft.com/office/powerpoint/2010/main" val="14083393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FB68FCE-296B-4358-B471-36FAA82C0432}"/>
              </a:ext>
            </a:extLst>
          </p:cNvPr>
          <p:cNvPicPr>
            <a:picLocks noChangeAspect="1"/>
          </p:cNvPicPr>
          <p:nvPr/>
        </p:nvPicPr>
        <p:blipFill>
          <a:blip r:embed="rId2"/>
          <a:stretch>
            <a:fillRect/>
          </a:stretch>
        </p:blipFill>
        <p:spPr>
          <a:xfrm>
            <a:off x="490537" y="1762125"/>
            <a:ext cx="8162925" cy="3333750"/>
          </a:xfrm>
          <a:prstGeom prst="rect">
            <a:avLst/>
          </a:prstGeom>
        </p:spPr>
      </p:pic>
      <p:sp>
        <p:nvSpPr>
          <p:cNvPr id="4" name="スライド番号プレースホルダー 3">
            <a:extLst>
              <a:ext uri="{FF2B5EF4-FFF2-40B4-BE49-F238E27FC236}">
                <a16:creationId xmlns:a16="http://schemas.microsoft.com/office/drawing/2014/main" id="{C74DA68A-F0E3-4625-9183-4734DD687551}"/>
              </a:ext>
            </a:extLst>
          </p:cNvPr>
          <p:cNvSpPr>
            <a:spLocks noGrp="1"/>
          </p:cNvSpPr>
          <p:nvPr>
            <p:ph type="sldNum" sz="quarter" idx="12"/>
          </p:nvPr>
        </p:nvSpPr>
        <p:spPr/>
        <p:txBody>
          <a:bodyPr/>
          <a:lstStyle/>
          <a:p>
            <a:fld id="{EDEB1CE3-1C5F-41CD-BB8F-3FC54467DBCF}" type="slidenum">
              <a:rPr kumimoji="1" lang="ja-JP" altLang="en-US" smtClean="0"/>
              <a:t>88</a:t>
            </a:fld>
            <a:endParaRPr kumimoji="1" lang="ja-JP" altLang="en-US"/>
          </a:p>
        </p:txBody>
      </p:sp>
    </p:spTree>
    <p:extLst>
      <p:ext uri="{BB962C8B-B14F-4D97-AF65-F5344CB8AC3E}">
        <p14:creationId xmlns:p14="http://schemas.microsoft.com/office/powerpoint/2010/main" val="28135264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3C469F1-131F-4088-9F4D-61DD50FCF68A}"/>
              </a:ext>
            </a:extLst>
          </p:cNvPr>
          <p:cNvPicPr>
            <a:picLocks noChangeAspect="1"/>
          </p:cNvPicPr>
          <p:nvPr/>
        </p:nvPicPr>
        <p:blipFill>
          <a:blip r:embed="rId2"/>
          <a:stretch>
            <a:fillRect/>
          </a:stretch>
        </p:blipFill>
        <p:spPr>
          <a:xfrm>
            <a:off x="381000" y="776287"/>
            <a:ext cx="8382000" cy="5305425"/>
          </a:xfrm>
          <a:prstGeom prst="rect">
            <a:avLst/>
          </a:prstGeom>
        </p:spPr>
      </p:pic>
      <p:sp>
        <p:nvSpPr>
          <p:cNvPr id="3" name="正方形/長方形 2">
            <a:extLst>
              <a:ext uri="{FF2B5EF4-FFF2-40B4-BE49-F238E27FC236}">
                <a16:creationId xmlns:a16="http://schemas.microsoft.com/office/drawing/2014/main" id="{678A28DE-31B6-47D3-BF68-2961460EF6BA}"/>
              </a:ext>
            </a:extLst>
          </p:cNvPr>
          <p:cNvSpPr/>
          <p:nvPr/>
        </p:nvSpPr>
        <p:spPr>
          <a:xfrm>
            <a:off x="381000" y="3935896"/>
            <a:ext cx="6735417" cy="20275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5BB65F63-E5FE-428C-A4A6-21AEE77C1A13}"/>
              </a:ext>
            </a:extLst>
          </p:cNvPr>
          <p:cNvSpPr>
            <a:spLocks noGrp="1"/>
          </p:cNvSpPr>
          <p:nvPr>
            <p:ph type="sldNum" sz="quarter" idx="12"/>
          </p:nvPr>
        </p:nvSpPr>
        <p:spPr/>
        <p:txBody>
          <a:bodyPr/>
          <a:lstStyle/>
          <a:p>
            <a:fld id="{EDEB1CE3-1C5F-41CD-BB8F-3FC54467DBCF}" type="slidenum">
              <a:rPr kumimoji="1" lang="ja-JP" altLang="en-US" smtClean="0"/>
              <a:t>89</a:t>
            </a:fld>
            <a:endParaRPr kumimoji="1" lang="ja-JP" altLang="en-US"/>
          </a:p>
        </p:txBody>
      </p:sp>
    </p:spTree>
    <p:extLst>
      <p:ext uri="{BB962C8B-B14F-4D97-AF65-F5344CB8AC3E}">
        <p14:creationId xmlns:p14="http://schemas.microsoft.com/office/powerpoint/2010/main" val="279630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7F26CEC-B6EB-4416-AB88-99AD96DB48B5}"/>
              </a:ext>
            </a:extLst>
          </p:cNvPr>
          <p:cNvSpPr>
            <a:spLocks noGrp="1"/>
          </p:cNvSpPr>
          <p:nvPr>
            <p:ph type="sldNum" sz="quarter" idx="12"/>
          </p:nvPr>
        </p:nvSpPr>
        <p:spPr/>
        <p:txBody>
          <a:bodyPr/>
          <a:lstStyle/>
          <a:p>
            <a:fld id="{EDEB1CE3-1C5F-41CD-BB8F-3FC54467DBCF}" type="slidenum">
              <a:rPr kumimoji="1" lang="ja-JP" altLang="en-US" smtClean="0"/>
              <a:t>9</a:t>
            </a:fld>
            <a:endParaRPr kumimoji="1" lang="ja-JP" altLang="en-US"/>
          </a:p>
        </p:txBody>
      </p:sp>
      <p:pic>
        <p:nvPicPr>
          <p:cNvPr id="4" name="図 3">
            <a:extLst>
              <a:ext uri="{FF2B5EF4-FFF2-40B4-BE49-F238E27FC236}">
                <a16:creationId xmlns:a16="http://schemas.microsoft.com/office/drawing/2014/main" id="{5708EE35-6402-48AE-AA8F-68EFF1B26B50}"/>
              </a:ext>
            </a:extLst>
          </p:cNvPr>
          <p:cNvPicPr>
            <a:picLocks noChangeAspect="1"/>
          </p:cNvPicPr>
          <p:nvPr/>
        </p:nvPicPr>
        <p:blipFill>
          <a:blip r:embed="rId2"/>
          <a:stretch>
            <a:fillRect/>
          </a:stretch>
        </p:blipFill>
        <p:spPr>
          <a:xfrm>
            <a:off x="1285460" y="16495"/>
            <a:ext cx="6520069" cy="6769967"/>
          </a:xfrm>
          <a:prstGeom prst="rect">
            <a:avLst/>
          </a:prstGeom>
        </p:spPr>
      </p:pic>
    </p:spTree>
    <p:extLst>
      <p:ext uri="{BB962C8B-B14F-4D97-AF65-F5344CB8AC3E}">
        <p14:creationId xmlns:p14="http://schemas.microsoft.com/office/powerpoint/2010/main" val="9518981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0ED5F60-D4E8-4A6D-A339-BBE20CDABA76}"/>
              </a:ext>
            </a:extLst>
          </p:cNvPr>
          <p:cNvPicPr>
            <a:picLocks noChangeAspect="1"/>
          </p:cNvPicPr>
          <p:nvPr/>
        </p:nvPicPr>
        <p:blipFill>
          <a:blip r:embed="rId2"/>
          <a:stretch>
            <a:fillRect/>
          </a:stretch>
        </p:blipFill>
        <p:spPr>
          <a:xfrm>
            <a:off x="348114" y="1689746"/>
            <a:ext cx="8377851" cy="3187054"/>
          </a:xfrm>
          <a:prstGeom prst="rect">
            <a:avLst/>
          </a:prstGeom>
        </p:spPr>
      </p:pic>
      <p:sp>
        <p:nvSpPr>
          <p:cNvPr id="4" name="スライド番号プレースホルダー 3">
            <a:extLst>
              <a:ext uri="{FF2B5EF4-FFF2-40B4-BE49-F238E27FC236}">
                <a16:creationId xmlns:a16="http://schemas.microsoft.com/office/drawing/2014/main" id="{D528ADEF-0871-4265-818E-ACAE9892CECD}"/>
              </a:ext>
            </a:extLst>
          </p:cNvPr>
          <p:cNvSpPr>
            <a:spLocks noGrp="1"/>
          </p:cNvSpPr>
          <p:nvPr>
            <p:ph type="sldNum" sz="quarter" idx="12"/>
          </p:nvPr>
        </p:nvSpPr>
        <p:spPr/>
        <p:txBody>
          <a:bodyPr/>
          <a:lstStyle/>
          <a:p>
            <a:fld id="{EDEB1CE3-1C5F-41CD-BB8F-3FC54467DBCF}" type="slidenum">
              <a:rPr kumimoji="1" lang="ja-JP" altLang="en-US" smtClean="0"/>
              <a:t>90</a:t>
            </a:fld>
            <a:endParaRPr kumimoji="1" lang="ja-JP" altLang="en-US"/>
          </a:p>
        </p:txBody>
      </p:sp>
    </p:spTree>
    <p:extLst>
      <p:ext uri="{BB962C8B-B14F-4D97-AF65-F5344CB8AC3E}">
        <p14:creationId xmlns:p14="http://schemas.microsoft.com/office/powerpoint/2010/main" val="34820206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423306-7ED4-4D29-AF5A-1D908E08B30E}"/>
              </a:ext>
            </a:extLst>
          </p:cNvPr>
          <p:cNvPicPr>
            <a:picLocks noChangeAspect="1"/>
          </p:cNvPicPr>
          <p:nvPr/>
        </p:nvPicPr>
        <p:blipFill>
          <a:blip r:embed="rId2"/>
          <a:stretch>
            <a:fillRect/>
          </a:stretch>
        </p:blipFill>
        <p:spPr>
          <a:xfrm>
            <a:off x="628649" y="256998"/>
            <a:ext cx="7886701" cy="5915026"/>
          </a:xfrm>
          <a:prstGeom prst="rect">
            <a:avLst/>
          </a:prstGeom>
        </p:spPr>
      </p:pic>
      <p:sp>
        <p:nvSpPr>
          <p:cNvPr id="4" name="スライド番号プレースホルダー 3">
            <a:extLst>
              <a:ext uri="{FF2B5EF4-FFF2-40B4-BE49-F238E27FC236}">
                <a16:creationId xmlns:a16="http://schemas.microsoft.com/office/drawing/2014/main" id="{BF7E8CBD-B86F-472A-AAF4-23484CA7AB41}"/>
              </a:ext>
            </a:extLst>
          </p:cNvPr>
          <p:cNvSpPr>
            <a:spLocks noGrp="1"/>
          </p:cNvSpPr>
          <p:nvPr>
            <p:ph type="sldNum" sz="quarter" idx="12"/>
          </p:nvPr>
        </p:nvSpPr>
        <p:spPr/>
        <p:txBody>
          <a:bodyPr/>
          <a:lstStyle/>
          <a:p>
            <a:fld id="{EDEB1CE3-1C5F-41CD-BB8F-3FC54467DBCF}" type="slidenum">
              <a:rPr kumimoji="1" lang="ja-JP" altLang="en-US" smtClean="0"/>
              <a:t>91</a:t>
            </a:fld>
            <a:endParaRPr kumimoji="1" lang="ja-JP" altLang="en-US" dirty="0"/>
          </a:p>
        </p:txBody>
      </p:sp>
    </p:spTree>
    <p:extLst>
      <p:ext uri="{BB962C8B-B14F-4D97-AF65-F5344CB8AC3E}">
        <p14:creationId xmlns:p14="http://schemas.microsoft.com/office/powerpoint/2010/main" val="3909291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1EEED24-2852-488A-ACE9-3D23A6D30D69}"/>
              </a:ext>
            </a:extLst>
          </p:cNvPr>
          <p:cNvPicPr>
            <a:picLocks noChangeAspect="1"/>
          </p:cNvPicPr>
          <p:nvPr/>
        </p:nvPicPr>
        <p:blipFill>
          <a:blip r:embed="rId2"/>
          <a:stretch>
            <a:fillRect/>
          </a:stretch>
        </p:blipFill>
        <p:spPr>
          <a:xfrm>
            <a:off x="2252870" y="354905"/>
            <a:ext cx="5115339" cy="6308525"/>
          </a:xfrm>
          <a:prstGeom prst="rect">
            <a:avLst/>
          </a:prstGeom>
        </p:spPr>
      </p:pic>
      <p:sp>
        <p:nvSpPr>
          <p:cNvPr id="4" name="スライド番号プレースホルダー 3">
            <a:extLst>
              <a:ext uri="{FF2B5EF4-FFF2-40B4-BE49-F238E27FC236}">
                <a16:creationId xmlns:a16="http://schemas.microsoft.com/office/drawing/2014/main" id="{6450A3E3-4F7D-4A8C-916A-3651D5E57941}"/>
              </a:ext>
            </a:extLst>
          </p:cNvPr>
          <p:cNvSpPr>
            <a:spLocks noGrp="1"/>
          </p:cNvSpPr>
          <p:nvPr>
            <p:ph type="sldNum" sz="quarter" idx="12"/>
          </p:nvPr>
        </p:nvSpPr>
        <p:spPr/>
        <p:txBody>
          <a:bodyPr/>
          <a:lstStyle/>
          <a:p>
            <a:fld id="{EDEB1CE3-1C5F-41CD-BB8F-3FC54467DBCF}" type="slidenum">
              <a:rPr kumimoji="1" lang="ja-JP" altLang="en-US" smtClean="0"/>
              <a:t>92</a:t>
            </a:fld>
            <a:endParaRPr kumimoji="1" lang="ja-JP" altLang="en-US"/>
          </a:p>
        </p:txBody>
      </p:sp>
      <p:sp>
        <p:nvSpPr>
          <p:cNvPr id="3" name="矢印: 下 2">
            <a:extLst>
              <a:ext uri="{FF2B5EF4-FFF2-40B4-BE49-F238E27FC236}">
                <a16:creationId xmlns:a16="http://schemas.microsoft.com/office/drawing/2014/main" id="{A073B4DE-A50D-4121-A888-F04F2AC20859}"/>
              </a:ext>
            </a:extLst>
          </p:cNvPr>
          <p:cNvSpPr/>
          <p:nvPr/>
        </p:nvSpPr>
        <p:spPr>
          <a:xfrm rot="19683416">
            <a:off x="2027582" y="3717038"/>
            <a:ext cx="715617" cy="2809461"/>
          </a:xfrm>
          <a:prstGeom prst="down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1687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28A1465-92EC-4676-9F37-C1551DE920D6}"/>
              </a:ext>
            </a:extLst>
          </p:cNvPr>
          <p:cNvPicPr>
            <a:picLocks noChangeAspect="1"/>
          </p:cNvPicPr>
          <p:nvPr/>
        </p:nvPicPr>
        <p:blipFill>
          <a:blip r:embed="rId2"/>
          <a:stretch>
            <a:fillRect/>
          </a:stretch>
        </p:blipFill>
        <p:spPr>
          <a:xfrm>
            <a:off x="424069" y="1431236"/>
            <a:ext cx="8529427" cy="3591338"/>
          </a:xfrm>
          <a:prstGeom prst="rect">
            <a:avLst/>
          </a:prstGeom>
        </p:spPr>
      </p:pic>
      <p:sp>
        <p:nvSpPr>
          <p:cNvPr id="4" name="スライド番号プレースホルダー 3">
            <a:extLst>
              <a:ext uri="{FF2B5EF4-FFF2-40B4-BE49-F238E27FC236}">
                <a16:creationId xmlns:a16="http://schemas.microsoft.com/office/drawing/2014/main" id="{5554E0BF-1EA2-4F50-8DCA-3611F50C9747}"/>
              </a:ext>
            </a:extLst>
          </p:cNvPr>
          <p:cNvSpPr>
            <a:spLocks noGrp="1"/>
          </p:cNvSpPr>
          <p:nvPr>
            <p:ph type="sldNum" sz="quarter" idx="12"/>
          </p:nvPr>
        </p:nvSpPr>
        <p:spPr/>
        <p:txBody>
          <a:bodyPr/>
          <a:lstStyle/>
          <a:p>
            <a:fld id="{EDEB1CE3-1C5F-41CD-BB8F-3FC54467DBCF}" type="slidenum">
              <a:rPr kumimoji="1" lang="ja-JP" altLang="en-US" smtClean="0"/>
              <a:t>93</a:t>
            </a:fld>
            <a:endParaRPr kumimoji="1" lang="ja-JP" altLang="en-US"/>
          </a:p>
        </p:txBody>
      </p:sp>
    </p:spTree>
    <p:extLst>
      <p:ext uri="{BB962C8B-B14F-4D97-AF65-F5344CB8AC3E}">
        <p14:creationId xmlns:p14="http://schemas.microsoft.com/office/powerpoint/2010/main" val="29113039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C95C205-05D4-4DFF-B017-544B615EC195}"/>
              </a:ext>
            </a:extLst>
          </p:cNvPr>
          <p:cNvPicPr>
            <a:picLocks noChangeAspect="1"/>
          </p:cNvPicPr>
          <p:nvPr/>
        </p:nvPicPr>
        <p:blipFill>
          <a:blip r:embed="rId2"/>
          <a:stretch>
            <a:fillRect/>
          </a:stretch>
        </p:blipFill>
        <p:spPr>
          <a:xfrm>
            <a:off x="569843" y="1229935"/>
            <a:ext cx="8297439" cy="4760047"/>
          </a:xfrm>
          <a:prstGeom prst="rect">
            <a:avLst/>
          </a:prstGeom>
        </p:spPr>
      </p:pic>
      <p:sp>
        <p:nvSpPr>
          <p:cNvPr id="4" name="テキスト ボックス 3">
            <a:extLst>
              <a:ext uri="{FF2B5EF4-FFF2-40B4-BE49-F238E27FC236}">
                <a16:creationId xmlns:a16="http://schemas.microsoft.com/office/drawing/2014/main" id="{51FA121B-35AB-40CA-B456-5D2BA18E6D15}"/>
              </a:ext>
            </a:extLst>
          </p:cNvPr>
          <p:cNvSpPr txBox="1"/>
          <p:nvPr/>
        </p:nvSpPr>
        <p:spPr>
          <a:xfrm>
            <a:off x="3523801" y="198783"/>
            <a:ext cx="2492990" cy="646331"/>
          </a:xfrm>
          <a:prstGeom prst="rect">
            <a:avLst/>
          </a:prstGeom>
          <a:noFill/>
        </p:spPr>
        <p:txBody>
          <a:bodyPr wrap="none" rtlCol="0">
            <a:spAutoFit/>
          </a:bodyPr>
          <a:lstStyle/>
          <a:p>
            <a:r>
              <a:rPr kumimoji="1" lang="ja-JP" altLang="en-US" sz="3600" dirty="0">
                <a:solidFill>
                  <a:schemeClr val="bg1">
                    <a:lumMod val="65000"/>
                  </a:schemeClr>
                </a:solidFill>
              </a:rPr>
              <a:t>それなのに</a:t>
            </a:r>
          </a:p>
        </p:txBody>
      </p:sp>
      <p:sp>
        <p:nvSpPr>
          <p:cNvPr id="5" name="スライド番号プレースホルダー 4">
            <a:extLst>
              <a:ext uri="{FF2B5EF4-FFF2-40B4-BE49-F238E27FC236}">
                <a16:creationId xmlns:a16="http://schemas.microsoft.com/office/drawing/2014/main" id="{44C16B88-48C0-41F9-A2CC-E90BA3F4DE94}"/>
              </a:ext>
            </a:extLst>
          </p:cNvPr>
          <p:cNvSpPr>
            <a:spLocks noGrp="1"/>
          </p:cNvSpPr>
          <p:nvPr>
            <p:ph type="sldNum" sz="quarter" idx="12"/>
          </p:nvPr>
        </p:nvSpPr>
        <p:spPr/>
        <p:txBody>
          <a:bodyPr/>
          <a:lstStyle/>
          <a:p>
            <a:fld id="{EDEB1CE3-1C5F-41CD-BB8F-3FC54467DBCF}" type="slidenum">
              <a:rPr kumimoji="1" lang="ja-JP" altLang="en-US" smtClean="0"/>
              <a:t>94</a:t>
            </a:fld>
            <a:endParaRPr kumimoji="1" lang="ja-JP" altLang="en-US"/>
          </a:p>
        </p:txBody>
      </p:sp>
    </p:spTree>
    <p:extLst>
      <p:ext uri="{BB962C8B-B14F-4D97-AF65-F5344CB8AC3E}">
        <p14:creationId xmlns:p14="http://schemas.microsoft.com/office/powerpoint/2010/main" val="12928992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E7D28FF-8FCD-417A-8EA5-808938EFCBBC}"/>
              </a:ext>
            </a:extLst>
          </p:cNvPr>
          <p:cNvPicPr>
            <a:picLocks noChangeAspect="1"/>
          </p:cNvPicPr>
          <p:nvPr/>
        </p:nvPicPr>
        <p:blipFill>
          <a:blip r:embed="rId2"/>
          <a:stretch>
            <a:fillRect/>
          </a:stretch>
        </p:blipFill>
        <p:spPr>
          <a:xfrm>
            <a:off x="426924" y="1788940"/>
            <a:ext cx="8434586" cy="3684208"/>
          </a:xfrm>
          <a:prstGeom prst="rect">
            <a:avLst/>
          </a:prstGeom>
        </p:spPr>
      </p:pic>
      <p:sp>
        <p:nvSpPr>
          <p:cNvPr id="3" name="テキスト ボックス 2">
            <a:extLst>
              <a:ext uri="{FF2B5EF4-FFF2-40B4-BE49-F238E27FC236}">
                <a16:creationId xmlns:a16="http://schemas.microsoft.com/office/drawing/2014/main" id="{1FFDCA59-4C5A-48FB-8872-59F8465D7DB6}"/>
              </a:ext>
            </a:extLst>
          </p:cNvPr>
          <p:cNvSpPr txBox="1"/>
          <p:nvPr/>
        </p:nvSpPr>
        <p:spPr>
          <a:xfrm>
            <a:off x="3523801" y="198783"/>
            <a:ext cx="2492990" cy="646331"/>
          </a:xfrm>
          <a:prstGeom prst="rect">
            <a:avLst/>
          </a:prstGeom>
          <a:noFill/>
        </p:spPr>
        <p:txBody>
          <a:bodyPr wrap="none" rtlCol="0">
            <a:spAutoFit/>
          </a:bodyPr>
          <a:lstStyle/>
          <a:p>
            <a:r>
              <a:rPr kumimoji="1" lang="ja-JP" altLang="en-US" sz="3600" dirty="0">
                <a:solidFill>
                  <a:schemeClr val="bg1">
                    <a:lumMod val="65000"/>
                  </a:schemeClr>
                </a:solidFill>
              </a:rPr>
              <a:t>それなのに</a:t>
            </a:r>
          </a:p>
        </p:txBody>
      </p:sp>
      <p:sp>
        <p:nvSpPr>
          <p:cNvPr id="4" name="正方形/長方形 3">
            <a:extLst>
              <a:ext uri="{FF2B5EF4-FFF2-40B4-BE49-F238E27FC236}">
                <a16:creationId xmlns:a16="http://schemas.microsoft.com/office/drawing/2014/main" id="{6C7955DF-5DF0-49DD-98EB-7D2D53B3DD6F}"/>
              </a:ext>
            </a:extLst>
          </p:cNvPr>
          <p:cNvSpPr/>
          <p:nvPr/>
        </p:nvSpPr>
        <p:spPr>
          <a:xfrm>
            <a:off x="426924" y="3604540"/>
            <a:ext cx="8346015" cy="6759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DA462980-C837-42E1-AF55-235910E07526}"/>
              </a:ext>
            </a:extLst>
          </p:cNvPr>
          <p:cNvSpPr>
            <a:spLocks noGrp="1"/>
          </p:cNvSpPr>
          <p:nvPr>
            <p:ph type="sldNum" sz="quarter" idx="12"/>
          </p:nvPr>
        </p:nvSpPr>
        <p:spPr/>
        <p:txBody>
          <a:bodyPr/>
          <a:lstStyle/>
          <a:p>
            <a:fld id="{EDEB1CE3-1C5F-41CD-BB8F-3FC54467DBCF}" type="slidenum">
              <a:rPr kumimoji="1" lang="ja-JP" altLang="en-US" smtClean="0"/>
              <a:t>95</a:t>
            </a:fld>
            <a:endParaRPr kumimoji="1" lang="ja-JP" altLang="en-US"/>
          </a:p>
        </p:txBody>
      </p:sp>
    </p:spTree>
    <p:extLst>
      <p:ext uri="{BB962C8B-B14F-4D97-AF65-F5344CB8AC3E}">
        <p14:creationId xmlns:p14="http://schemas.microsoft.com/office/powerpoint/2010/main" val="41527890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4A036B4-2286-4CC4-A8F2-4D849A3BB3AE}"/>
              </a:ext>
            </a:extLst>
          </p:cNvPr>
          <p:cNvSpPr>
            <a:spLocks noGrp="1"/>
          </p:cNvSpPr>
          <p:nvPr>
            <p:ph type="sldNum" sz="quarter" idx="12"/>
          </p:nvPr>
        </p:nvSpPr>
        <p:spPr/>
        <p:txBody>
          <a:bodyPr/>
          <a:lstStyle/>
          <a:p>
            <a:fld id="{EDEB1CE3-1C5F-41CD-BB8F-3FC54467DBCF}" type="slidenum">
              <a:rPr kumimoji="1" lang="ja-JP" altLang="en-US" smtClean="0"/>
              <a:t>96</a:t>
            </a:fld>
            <a:endParaRPr kumimoji="1" lang="ja-JP" altLang="en-US"/>
          </a:p>
        </p:txBody>
      </p:sp>
      <p:sp>
        <p:nvSpPr>
          <p:cNvPr id="3" name="フローチャート: 順次アクセス記憶 2">
            <a:extLst>
              <a:ext uri="{FF2B5EF4-FFF2-40B4-BE49-F238E27FC236}">
                <a16:creationId xmlns:a16="http://schemas.microsoft.com/office/drawing/2014/main" id="{99D0DD16-76D7-4D05-A2FB-DFAAC622D87F}"/>
              </a:ext>
            </a:extLst>
          </p:cNvPr>
          <p:cNvSpPr/>
          <p:nvPr/>
        </p:nvSpPr>
        <p:spPr>
          <a:xfrm>
            <a:off x="512371" y="475153"/>
            <a:ext cx="628650" cy="561149"/>
          </a:xfrm>
          <a:prstGeom prst="flowChartMagneticTape">
            <a:avLst/>
          </a:prstGeom>
          <a:solidFill>
            <a:schemeClr val="accent2">
              <a:lumMod val="7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3F8371A-6DF9-486C-BD2C-B29885BB4E6B}"/>
              </a:ext>
            </a:extLst>
          </p:cNvPr>
          <p:cNvSpPr txBox="1"/>
          <p:nvPr/>
        </p:nvSpPr>
        <p:spPr>
          <a:xfrm>
            <a:off x="894866" y="1551082"/>
            <a:ext cx="7513933" cy="646331"/>
          </a:xfrm>
          <a:prstGeom prst="rect">
            <a:avLst/>
          </a:prstGeom>
          <a:noFill/>
        </p:spPr>
        <p:txBody>
          <a:bodyPr wrap="square">
            <a:spAutoFit/>
          </a:bodyPr>
          <a:lstStyle/>
          <a:p>
            <a:r>
              <a:rPr lang="en-US" altLang="ja-JP" dirty="0">
                <a:hlinkClick r:id="rId2"/>
              </a:rPr>
              <a:t>(6) 『</a:t>
            </a:r>
            <a:r>
              <a:rPr lang="ja-JP" altLang="en-US" dirty="0">
                <a:hlinkClick r:id="rId2"/>
              </a:rPr>
              <a:t>宮崎地頭鶏専門店 雅弥</a:t>
            </a:r>
            <a:r>
              <a:rPr lang="en-US" altLang="ja-JP" dirty="0">
                <a:hlinkClick r:id="rId2"/>
              </a:rPr>
              <a:t>』</a:t>
            </a:r>
            <a:r>
              <a:rPr lang="ja-JP" altLang="en-US" dirty="0">
                <a:hlinkClick r:id="rId2"/>
              </a:rPr>
              <a:t>　宮崎の最旬グルメ情報をお届け！！「食いしんボ～ノ！」 </a:t>
            </a:r>
            <a:r>
              <a:rPr lang="en-US" altLang="ja-JP" dirty="0">
                <a:hlinkClick r:id="rId2"/>
              </a:rPr>
              <a:t>- YouTube</a:t>
            </a:r>
            <a:endParaRPr lang="ja-JP" altLang="en-US" dirty="0"/>
          </a:p>
        </p:txBody>
      </p:sp>
      <p:pic>
        <p:nvPicPr>
          <p:cNvPr id="3074" name="Picture 2">
            <a:extLst>
              <a:ext uri="{FF2B5EF4-FFF2-40B4-BE49-F238E27FC236}">
                <a16:creationId xmlns:a16="http://schemas.microsoft.com/office/drawing/2014/main" id="{DB845E2E-DB82-4054-827D-E5146C88B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1950" y="2197413"/>
            <a:ext cx="4319764" cy="4319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2097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BA07D97-9992-4CD4-ACF5-CDF36F9680B4}"/>
              </a:ext>
            </a:extLst>
          </p:cNvPr>
          <p:cNvSpPr>
            <a:spLocks noGrp="1"/>
          </p:cNvSpPr>
          <p:nvPr>
            <p:ph type="sldNum" sz="quarter" idx="12"/>
          </p:nvPr>
        </p:nvSpPr>
        <p:spPr/>
        <p:txBody>
          <a:bodyPr/>
          <a:lstStyle/>
          <a:p>
            <a:fld id="{EDEB1CE3-1C5F-41CD-BB8F-3FC54467DBCF}" type="slidenum">
              <a:rPr kumimoji="1" lang="ja-JP" altLang="en-US" smtClean="0"/>
              <a:t>97</a:t>
            </a:fld>
            <a:endParaRPr kumimoji="1" lang="ja-JP" altLang="en-US"/>
          </a:p>
        </p:txBody>
      </p:sp>
      <p:sp>
        <p:nvSpPr>
          <p:cNvPr id="3" name="フローチャート: 順次アクセス記憶 2">
            <a:extLst>
              <a:ext uri="{FF2B5EF4-FFF2-40B4-BE49-F238E27FC236}">
                <a16:creationId xmlns:a16="http://schemas.microsoft.com/office/drawing/2014/main" id="{31B574A5-1EE6-4A91-890A-7240AE2F5DC8}"/>
              </a:ext>
            </a:extLst>
          </p:cNvPr>
          <p:cNvSpPr/>
          <p:nvPr/>
        </p:nvSpPr>
        <p:spPr>
          <a:xfrm>
            <a:off x="512371" y="475153"/>
            <a:ext cx="628650" cy="561149"/>
          </a:xfrm>
          <a:prstGeom prst="flowChartMagneticTape">
            <a:avLst/>
          </a:prstGeom>
          <a:solidFill>
            <a:schemeClr val="accent2">
              <a:lumMod val="7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3B2049B-D741-45E3-B8C9-17D5001C00E8}"/>
              </a:ext>
            </a:extLst>
          </p:cNvPr>
          <p:cNvSpPr txBox="1"/>
          <p:nvPr/>
        </p:nvSpPr>
        <p:spPr>
          <a:xfrm>
            <a:off x="435405" y="1405940"/>
            <a:ext cx="8708595" cy="646331"/>
          </a:xfrm>
          <a:prstGeom prst="rect">
            <a:avLst/>
          </a:prstGeom>
          <a:noFill/>
        </p:spPr>
        <p:txBody>
          <a:bodyPr wrap="square">
            <a:spAutoFit/>
          </a:bodyPr>
          <a:lstStyle/>
          <a:p>
            <a:r>
              <a:rPr lang="en-US" altLang="ja-JP" dirty="0">
                <a:hlinkClick r:id="rId2"/>
              </a:rPr>
              <a:t>(6) 『</a:t>
            </a:r>
            <a:r>
              <a:rPr lang="ja-JP" altLang="en-US" dirty="0">
                <a:hlinkClick r:id="rId2"/>
              </a:rPr>
              <a:t>九州地鶏居酒屋 あや鶏　宮崎店</a:t>
            </a:r>
            <a:r>
              <a:rPr lang="en-US" altLang="ja-JP" dirty="0">
                <a:hlinkClick r:id="rId2"/>
              </a:rPr>
              <a:t>』</a:t>
            </a:r>
            <a:r>
              <a:rPr lang="ja-JP" altLang="en-US" dirty="0">
                <a:hlinkClick r:id="rId2"/>
              </a:rPr>
              <a:t>　宮崎の最旬グルメ情報をお届け！！「食いしんボ～ノ！」 </a:t>
            </a:r>
            <a:r>
              <a:rPr lang="en-US" altLang="ja-JP" dirty="0">
                <a:hlinkClick r:id="rId2"/>
              </a:rPr>
              <a:t>- YouTube</a:t>
            </a:r>
            <a:endParaRPr lang="ja-JP" altLang="en-US" dirty="0"/>
          </a:p>
        </p:txBody>
      </p:sp>
      <p:pic>
        <p:nvPicPr>
          <p:cNvPr id="4098" name="Picture 2">
            <a:extLst>
              <a:ext uri="{FF2B5EF4-FFF2-40B4-BE49-F238E27FC236}">
                <a16:creationId xmlns:a16="http://schemas.microsoft.com/office/drawing/2014/main" id="{D4C1D6EF-FDD8-4510-ADA2-CEDF0D629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274" y="2338899"/>
            <a:ext cx="4017452" cy="4017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4030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59CFB15-90C2-4618-8702-39496BC02306}"/>
              </a:ext>
            </a:extLst>
          </p:cNvPr>
          <p:cNvSpPr>
            <a:spLocks noGrp="1"/>
          </p:cNvSpPr>
          <p:nvPr>
            <p:ph type="sldNum" sz="quarter" idx="12"/>
          </p:nvPr>
        </p:nvSpPr>
        <p:spPr/>
        <p:txBody>
          <a:bodyPr/>
          <a:lstStyle/>
          <a:p>
            <a:fld id="{EDEB1CE3-1C5F-41CD-BB8F-3FC54467DBCF}" type="slidenum">
              <a:rPr kumimoji="1" lang="ja-JP" altLang="en-US" smtClean="0"/>
              <a:t>98</a:t>
            </a:fld>
            <a:endParaRPr kumimoji="1" lang="ja-JP" altLang="en-US"/>
          </a:p>
        </p:txBody>
      </p:sp>
      <p:sp>
        <p:nvSpPr>
          <p:cNvPr id="3" name="フローチャート: 順次アクセス記憶 2">
            <a:extLst>
              <a:ext uri="{FF2B5EF4-FFF2-40B4-BE49-F238E27FC236}">
                <a16:creationId xmlns:a16="http://schemas.microsoft.com/office/drawing/2014/main" id="{8807AD67-0DFA-4EC5-9B32-1EF94384E79B}"/>
              </a:ext>
            </a:extLst>
          </p:cNvPr>
          <p:cNvSpPr/>
          <p:nvPr/>
        </p:nvSpPr>
        <p:spPr>
          <a:xfrm>
            <a:off x="512371" y="475153"/>
            <a:ext cx="628650" cy="561149"/>
          </a:xfrm>
          <a:prstGeom prst="flowChartMagneticTape">
            <a:avLst/>
          </a:prstGeom>
          <a:solidFill>
            <a:schemeClr val="accent2">
              <a:lumMod val="7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C7F70375-C790-498F-9FC7-168F7BECA62B}"/>
              </a:ext>
            </a:extLst>
          </p:cNvPr>
          <p:cNvSpPr txBox="1"/>
          <p:nvPr/>
        </p:nvSpPr>
        <p:spPr>
          <a:xfrm>
            <a:off x="942621" y="1381037"/>
            <a:ext cx="7478889" cy="646331"/>
          </a:xfrm>
          <a:prstGeom prst="rect">
            <a:avLst/>
          </a:prstGeom>
          <a:noFill/>
        </p:spPr>
        <p:txBody>
          <a:bodyPr wrap="square">
            <a:spAutoFit/>
          </a:bodyPr>
          <a:lstStyle/>
          <a:p>
            <a:r>
              <a:rPr lang="en-US" altLang="ja-JP" dirty="0">
                <a:hlinkClick r:id="rId2"/>
              </a:rPr>
              <a:t>(6) </a:t>
            </a:r>
            <a:r>
              <a:rPr lang="ja-JP" altLang="en-US" dirty="0">
                <a:hlinkClick r:id="rId2"/>
              </a:rPr>
              <a:t>名古屋コーチンの鳥刺し、水炊きが絶品！豚のシャトーブリアンを炭火で炙っていただく逸品もアリ！</a:t>
            </a:r>
            <a:r>
              <a:rPr lang="en-US" altLang="ja-JP" dirty="0">
                <a:hlinkClick r:id="rId2"/>
              </a:rPr>
              <a:t>【</a:t>
            </a:r>
            <a:r>
              <a:rPr lang="ja-JP" altLang="en-US" dirty="0">
                <a:hlinkClick r:id="rId2"/>
              </a:rPr>
              <a:t>濱の水炊き醤和</a:t>
            </a:r>
            <a:r>
              <a:rPr lang="en-US" altLang="ja-JP" dirty="0">
                <a:hlinkClick r:id="rId2"/>
              </a:rPr>
              <a:t>】 - YouTube</a:t>
            </a:r>
            <a:endParaRPr lang="ja-JP" altLang="en-US" dirty="0"/>
          </a:p>
        </p:txBody>
      </p:sp>
      <p:pic>
        <p:nvPicPr>
          <p:cNvPr id="1026" name="Picture 2">
            <a:extLst>
              <a:ext uri="{FF2B5EF4-FFF2-40B4-BE49-F238E27FC236}">
                <a16:creationId xmlns:a16="http://schemas.microsoft.com/office/drawing/2014/main" id="{2E32289F-1718-4947-A86E-AFBDF6EEA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6965" y="2335365"/>
            <a:ext cx="4020985" cy="4020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2170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A45C975-4533-49EA-A670-500384072E99}"/>
              </a:ext>
            </a:extLst>
          </p:cNvPr>
          <p:cNvSpPr>
            <a:spLocks noGrp="1"/>
          </p:cNvSpPr>
          <p:nvPr>
            <p:ph type="sldNum" sz="quarter" idx="12"/>
          </p:nvPr>
        </p:nvSpPr>
        <p:spPr/>
        <p:txBody>
          <a:bodyPr/>
          <a:lstStyle/>
          <a:p>
            <a:fld id="{EDEB1CE3-1C5F-41CD-BB8F-3FC54467DBCF}" type="slidenum">
              <a:rPr kumimoji="1" lang="ja-JP" altLang="en-US" smtClean="0"/>
              <a:t>99</a:t>
            </a:fld>
            <a:endParaRPr kumimoji="1" lang="ja-JP" altLang="en-US"/>
          </a:p>
        </p:txBody>
      </p:sp>
      <p:sp>
        <p:nvSpPr>
          <p:cNvPr id="5" name="Rectangle 5">
            <a:extLst>
              <a:ext uri="{FF2B5EF4-FFF2-40B4-BE49-F238E27FC236}">
                <a16:creationId xmlns:a16="http://schemas.microsoft.com/office/drawing/2014/main" id="{6C703106-2E18-4699-BEAF-76CC625A5E92}"/>
              </a:ext>
            </a:extLst>
          </p:cNvPr>
          <p:cNvSpPr>
            <a:spLocks noChangeArrowheads="1"/>
          </p:cNvSpPr>
          <p:nvPr/>
        </p:nvSpPr>
        <p:spPr bwMode="auto">
          <a:xfrm>
            <a:off x="432984" y="1644651"/>
            <a:ext cx="8082366"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1" i="0" u="none" strike="noStrike" cap="none" normalizeH="0" baseline="0" dirty="0">
                <a:ln>
                  <a:noFill/>
                </a:ln>
                <a:solidFill>
                  <a:schemeClr val="tx1"/>
                </a:solidFill>
                <a:effectLst/>
                <a:latin typeface="Arial" panose="020B0604020202020204" pitchFamily="34" charset="0"/>
              </a:rPr>
              <a:t>鹿児島県内で食中毒相次ぐ</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949494"/>
                </a:solidFill>
                <a:effectLst/>
                <a:latin typeface="Arial" panose="020B0604020202020204" pitchFamily="34" charset="0"/>
              </a:rPr>
              <a:t>9/3(木) 1:01配信</a:t>
            </a:r>
            <a:endParaRPr kumimoji="0" lang="ja-JP" altLang="ja-JP"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ja-JP" altLang="ja-JP" sz="16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333333"/>
                </a:solidFill>
                <a:effectLst/>
                <a:latin typeface="Arial" panose="020B0604020202020204" pitchFamily="34" charset="0"/>
                <a:ea typeface="ヒラギノ角ゴ Pro W3"/>
              </a:rPr>
              <a:t>薩摩川内市で仕出し弁当を食べた４人と曽於市末吉町の飲食店で食事をした４人が食中毒にかかり、県は２つの飲食店に営業停止命令を出しました。 営業停止命令を受けたのは、薩摩川内市の飲食店、西山食品と曽於市末吉町の飲食店、愛の里です。 県によりますと、西山食品では、先月３０日に配達した弁当を食べた１０人グループのうち４人がカジキマグロの刺身を食べた直後に舌のピリピリ感などを訴え、２人が病院を受診したということです。 その後の調べで刺身から食中毒の原因となる高濃度のヒスタミンが検出されました。 また、愛の里では、先月１９日に店で飲食した６人グループのうち４人が下痢や発熱などの症状を訴え、３人が病院を受診しました。グループは、鳥刺しなどを食べたということで、患者の便からは原因となるカンピロバクターが検出されました。 症状は回復に向っているということです。 保健所は西山食品を３日から、愛の里を２日から、それぞれ５日間の営業停止命令を出しました。</a:t>
            </a:r>
            <a:endParaRPr kumimoji="0" lang="ja-JP" altLang="ja-JP" sz="1600" b="0" i="0" u="none" strike="noStrike" cap="none" normalizeH="0" baseline="0" dirty="0">
              <a:ln>
                <a:noFill/>
              </a:ln>
              <a:solidFill>
                <a:schemeClr val="tx1"/>
              </a:solidFill>
              <a:effectLst/>
              <a:latin typeface="Arial" panose="020B0604020202020204" pitchFamily="34" charset="0"/>
            </a:endParaRPr>
          </a:p>
        </p:txBody>
      </p:sp>
      <p:pic>
        <p:nvPicPr>
          <p:cNvPr id="1030" name="Picture 6" descr="この記事についてツイート">
            <a:hlinkClick r:id="rId2"/>
            <a:extLst>
              <a:ext uri="{FF2B5EF4-FFF2-40B4-BE49-F238E27FC236}">
                <a16:creationId xmlns:a16="http://schemas.microsoft.com/office/drawing/2014/main" id="{F0A6A8C7-3347-46E7-9DB9-6766C00D4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 y="-669925"/>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BC南日本放送">
            <a:hlinkClick r:id="rId4"/>
            <a:extLst>
              <a:ext uri="{FF2B5EF4-FFF2-40B4-BE49-F238E27FC236}">
                <a16:creationId xmlns:a16="http://schemas.microsoft.com/office/drawing/2014/main" id="{9011FA2D-8A3F-4E72-B13E-29FE35FD7A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639763"/>
            <a:ext cx="1619250"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21599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1771</TotalTime>
  <Words>6795</Words>
  <Application>Microsoft Office PowerPoint</Application>
  <PresentationFormat>画面に合わせる (4:3)</PresentationFormat>
  <Paragraphs>598</Paragraphs>
  <Slides>264</Slides>
  <Notes>1</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264</vt:i4>
      </vt:variant>
    </vt:vector>
  </HeadingPairs>
  <TitlesOfParts>
    <vt:vector size="282" baseType="lpstr">
      <vt:lpstr>-apple-system</vt:lpstr>
      <vt:lpstr>BIZ UDPゴシック</vt:lpstr>
      <vt:lpstr>BIZ UDゴシック</vt:lpstr>
      <vt:lpstr>HGP創英角ｺﾞｼｯｸUB</vt:lpstr>
      <vt:lpstr>HGS創英角ｺﾞｼｯｸUB</vt:lpstr>
      <vt:lpstr>HG創英角ｺﾞｼｯｸUB</vt:lpstr>
      <vt:lpstr>Hiragino Kaku Gothic ProN</vt:lpstr>
      <vt:lpstr>Meiryo UI</vt:lpstr>
      <vt:lpstr>MS PGothic</vt:lpstr>
      <vt:lpstr>ＭＳ ゴシック</vt:lpstr>
      <vt:lpstr>UD デジタル 教科書体 NK-B</vt:lpstr>
      <vt:lpstr>Yu Gothic Medium</vt:lpstr>
      <vt:lpstr>YuMincho</vt:lpstr>
      <vt:lpstr>游ゴシック</vt:lpstr>
      <vt:lpstr>Arial</vt:lpstr>
      <vt:lpstr>Calibri</vt:lpstr>
      <vt:lpstr>Calibri Light</vt:lpstr>
      <vt:lpstr>Office テーマ</vt:lpstr>
      <vt:lpstr>何でもこいの飲食　　（RTE)ＨＡＣＣＰ　</vt:lpstr>
      <vt:lpstr>HACCPはなんのために？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アジェンダ</vt:lpstr>
      <vt:lpstr>アジェンダ</vt:lpstr>
      <vt:lpstr>１．現在上梓されている飲食向け手引書類 </vt:lpstr>
      <vt:lpstr>１．現在上梓されている飲食向け手引書類 </vt:lpstr>
      <vt:lpstr>1-a  厚生労働省：大量調理施設における食品の調理編</vt:lpstr>
      <vt:lpstr>厚生労働省が作った手引書の中では一番？</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よく見ればこの付録2は　英国SFBBの旧版がまだ健在だったころ　それを・・に和訳したことが明白</vt:lpstr>
      <vt:lpstr>危害要因分析ができていない 現実的ではない機器導入が前提 小規模調理施設向けに編み出されたSFBB　 　を大量調理施設に当てはめるということ　 　には無理がないか</vt:lpstr>
      <vt:lpstr>1-b 食品衛生協会：小規模な一般飲食店事業者向け</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危害要因分析ができていない ✔日本では意味の薄い3種の温度管理、　　　　　　　　 ✔交差汚染防止の不足　　　　　　　　　　　　✔有効性の見えない是正処置 を組み合わせて何が達成されるのか</vt:lpstr>
      <vt:lpstr>アジェンダ</vt:lpstr>
      <vt:lpstr>2. 手引書類の問題点 </vt:lpstr>
      <vt:lpstr>2. 手引書類の問題への処方箋 </vt:lpstr>
      <vt:lpstr>アジェンダ</vt:lpstr>
      <vt:lpstr>3. 焼き鳥屋手順書をもとにした考察</vt:lpstr>
      <vt:lpstr>PowerPoint プレゼンテーション</vt:lpstr>
      <vt:lpstr>ここでいう保持とは・・・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カンピロバクターに関する管理手段</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74℃15秒または74℃瞬間達温が意味するところは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実際のところは・・・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アジェンダ</vt:lpstr>
      <vt:lpstr>PowerPoint プレゼンテーション</vt:lpstr>
      <vt:lpstr>PowerPoint プレゼンテーション</vt:lpstr>
      <vt:lpstr>PowerPoint プレゼンテーション</vt:lpstr>
      <vt:lpstr>PowerPoint プレゼンテーション</vt:lpstr>
      <vt:lpstr>構成として・・・</vt:lpstr>
      <vt:lpstr>PowerPoint プレゼンテーション</vt:lpstr>
      <vt:lpstr>PowerPoint プレゼンテーション</vt:lpstr>
      <vt:lpstr>PowerPoint プレゼンテーション</vt:lpstr>
      <vt:lpstr>PowerPoint プレゼンテーション</vt:lpstr>
      <vt:lpstr>エアコンクリーニングが　いかに危険か</vt:lpstr>
      <vt:lpstr>PowerPoint プレゼンテーション</vt:lpstr>
      <vt:lpstr>PowerPoint プレゼンテーション</vt:lpstr>
      <vt:lpstr>グリストラップ掃除が　　　　いかに危険か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典型的な食中毒の無い業種の場合</vt:lpstr>
      <vt:lpstr>おまけ・・・最高の衛生水準を達成しているという機内食メーカーでも・・・</vt:lpstr>
      <vt:lpstr>おまけ・・・最高の衛生水準を達成しているという機内食メーカーでも・・・</vt:lpstr>
      <vt:lpstr>おまけ・・・最高の衛生水準を達成しているという機内食メーカーでも・・・</vt:lpstr>
      <vt:lpstr>アジェンダ</vt:lpstr>
      <vt:lpstr>コロナ対策は換気が一番</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コロナは食品では移らない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大阪府のガイドライン</vt:lpstr>
      <vt:lpstr>全国では・・・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フードサービス協会ガイドライン</vt:lpstr>
      <vt:lpstr>PowerPoint プレゼンテーション</vt:lpstr>
      <vt:lpstr>感染パターンのいろいろ</vt:lpstr>
      <vt:lpstr>PowerPoint プレゼンテーション</vt:lpstr>
      <vt:lpstr>PowerPoint プレゼンテーション</vt:lpstr>
      <vt:lpstr>PowerPoint プレゼンテーション</vt:lpstr>
      <vt:lpstr>接触感染への誤解は大きい</vt:lpstr>
      <vt:lpstr>PowerPoint プレゼンテーション</vt:lpstr>
      <vt:lpstr>PowerPoint プレゼンテーション</vt:lpstr>
      <vt:lpstr>いつの間にか　本来の「接触」が変化し「近接」へと誤解されてしまった　</vt:lpstr>
      <vt:lpstr>PowerPoint プレゼンテーション</vt:lpstr>
      <vt:lpstr>PowerPoint プレゼンテーション</vt:lpstr>
      <vt:lpstr>新型コロナ肺炎では</vt:lpstr>
      <vt:lpstr>飛沫起因の感染での飛沫のサイズ</vt:lpstr>
      <vt:lpstr>PowerPoint プレゼンテーション</vt:lpstr>
      <vt:lpstr>PowerPoint プレゼンテーション</vt:lpstr>
      <vt:lpstr>PowerPoint プレゼンテーション</vt:lpstr>
      <vt:lpstr>飛沫のサイズ別に挙動を見てみましょう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飛沫対策としてはマスクしか強調されていないが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N95 マスクですら</vt:lpstr>
      <vt:lpstr>WHOは・・・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我々は・・・</vt:lpstr>
      <vt:lpstr>しつこいですが・・・　　　　　　　コロナは食品では移らない</vt:lpstr>
      <vt:lpstr>PowerPoint プレゼンテーション</vt:lpstr>
      <vt:lpstr>PowerPoint プレゼンテーション</vt:lpstr>
      <vt:lpstr>PowerPoint プレゼンテーション</vt:lpstr>
      <vt:lpstr>我々は・・・</vt:lpstr>
      <vt:lpstr>PowerPoint プレゼンテーション</vt:lpstr>
      <vt:lpstr>防御を室内の敵の総数削減に絞るべき</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換気と捕集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飛沫核の排除には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飛沫の排除は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飲食ＨＡＣＣＰの　　あるべき姿</dc:title>
  <dc:creator>広田 鉄磨</dc:creator>
  <cp:lastModifiedBy>広田 鉄磨</cp:lastModifiedBy>
  <cp:revision>127</cp:revision>
  <dcterms:created xsi:type="dcterms:W3CDTF">2019-12-29T11:24:05Z</dcterms:created>
  <dcterms:modified xsi:type="dcterms:W3CDTF">2021-08-05T01:50:34Z</dcterms:modified>
</cp:coreProperties>
</file>