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notesMasterIdLst>
    <p:notesMasterId r:id="rId95"/>
  </p:notesMasterIdLst>
  <p:sldIdLst>
    <p:sldId id="257" r:id="rId2"/>
    <p:sldId id="1342" r:id="rId3"/>
    <p:sldId id="1343" r:id="rId4"/>
    <p:sldId id="1334" r:id="rId5"/>
    <p:sldId id="1214" r:id="rId6"/>
    <p:sldId id="1215" r:id="rId7"/>
    <p:sldId id="514" r:id="rId8"/>
    <p:sldId id="881" r:id="rId9"/>
    <p:sldId id="957" r:id="rId10"/>
    <p:sldId id="958" r:id="rId11"/>
    <p:sldId id="959" r:id="rId12"/>
    <p:sldId id="960" r:id="rId13"/>
    <p:sldId id="961" r:id="rId14"/>
    <p:sldId id="962" r:id="rId15"/>
    <p:sldId id="1216" r:id="rId16"/>
    <p:sldId id="1315" r:id="rId17"/>
    <p:sldId id="1332" r:id="rId18"/>
    <p:sldId id="1331" r:id="rId19"/>
    <p:sldId id="1333" r:id="rId20"/>
    <p:sldId id="1317" r:id="rId21"/>
    <p:sldId id="1318" r:id="rId22"/>
    <p:sldId id="1320" r:id="rId23"/>
    <p:sldId id="1321" r:id="rId24"/>
    <p:sldId id="1322" r:id="rId25"/>
    <p:sldId id="1327" r:id="rId26"/>
    <p:sldId id="1323" r:id="rId27"/>
    <p:sldId id="1324" r:id="rId28"/>
    <p:sldId id="1326" r:id="rId29"/>
    <p:sldId id="1015" r:id="rId30"/>
    <p:sldId id="1082" r:id="rId31"/>
    <p:sldId id="1018" r:id="rId32"/>
    <p:sldId id="1224" r:id="rId33"/>
    <p:sldId id="1344" r:id="rId34"/>
    <p:sldId id="1231" r:id="rId35"/>
    <p:sldId id="1227" r:id="rId36"/>
    <p:sldId id="1328" r:id="rId37"/>
    <p:sldId id="1329" r:id="rId38"/>
    <p:sldId id="1330" r:id="rId39"/>
    <p:sldId id="1335" r:id="rId40"/>
    <p:sldId id="1345" r:id="rId41"/>
    <p:sldId id="1235" r:id="rId42"/>
    <p:sldId id="1339" r:id="rId43"/>
    <p:sldId id="1340" r:id="rId44"/>
    <p:sldId id="1236" r:id="rId45"/>
    <p:sldId id="1245" r:id="rId46"/>
    <p:sldId id="1246" r:id="rId47"/>
    <p:sldId id="1247" r:id="rId48"/>
    <p:sldId id="1248" r:id="rId49"/>
    <p:sldId id="1249" r:id="rId50"/>
    <p:sldId id="1251" r:id="rId51"/>
    <p:sldId id="1253" r:id="rId52"/>
    <p:sldId id="1252" r:id="rId53"/>
    <p:sldId id="1254" r:id="rId54"/>
    <p:sldId id="1250" r:id="rId55"/>
    <p:sldId id="1259" r:id="rId56"/>
    <p:sldId id="1260" r:id="rId57"/>
    <p:sldId id="1261" r:id="rId58"/>
    <p:sldId id="1262" r:id="rId59"/>
    <p:sldId id="1263" r:id="rId60"/>
    <p:sldId id="1264" r:id="rId61"/>
    <p:sldId id="1265" r:id="rId62"/>
    <p:sldId id="1267" r:id="rId63"/>
    <p:sldId id="1352" r:id="rId64"/>
    <p:sldId id="331" r:id="rId65"/>
    <p:sldId id="332" r:id="rId66"/>
    <p:sldId id="333" r:id="rId67"/>
    <p:sldId id="1351" r:id="rId68"/>
    <p:sldId id="1336" r:id="rId69"/>
    <p:sldId id="1337" r:id="rId70"/>
    <p:sldId id="1338" r:id="rId71"/>
    <p:sldId id="1348" r:id="rId72"/>
    <p:sldId id="1349" r:id="rId73"/>
    <p:sldId id="304" r:id="rId74"/>
    <p:sldId id="306" r:id="rId75"/>
    <p:sldId id="307" r:id="rId76"/>
    <p:sldId id="309" r:id="rId77"/>
    <p:sldId id="308" r:id="rId78"/>
    <p:sldId id="318" r:id="rId79"/>
    <p:sldId id="317" r:id="rId80"/>
    <p:sldId id="310" r:id="rId81"/>
    <p:sldId id="316" r:id="rId82"/>
    <p:sldId id="320" r:id="rId83"/>
    <p:sldId id="311" r:id="rId84"/>
    <p:sldId id="319" r:id="rId85"/>
    <p:sldId id="321" r:id="rId86"/>
    <p:sldId id="312" r:id="rId87"/>
    <p:sldId id="314" r:id="rId88"/>
    <p:sldId id="315" r:id="rId89"/>
    <p:sldId id="300" r:id="rId90"/>
    <p:sldId id="1346" r:id="rId91"/>
    <p:sldId id="1341" r:id="rId92"/>
    <p:sldId id="1350" r:id="rId93"/>
    <p:sldId id="1347"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75D6B-CEFD-474C-B2A8-2A7D20096DCD}" type="datetimeFigureOut">
              <a:rPr kumimoji="1" lang="ja-JP" altLang="en-US" smtClean="0"/>
              <a:t>2021/8/13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A9D81-E2BF-4A99-BCDB-14F6618B2768}" type="slidenum">
              <a:rPr kumimoji="1" lang="ja-JP" altLang="en-US" smtClean="0"/>
              <a:t>‹#›</a:t>
            </a:fld>
            <a:endParaRPr kumimoji="1" lang="ja-JP" altLang="en-US"/>
          </a:p>
        </p:txBody>
      </p:sp>
    </p:spTree>
    <p:extLst>
      <p:ext uri="{BB962C8B-B14F-4D97-AF65-F5344CB8AC3E}">
        <p14:creationId xmlns:p14="http://schemas.microsoft.com/office/powerpoint/2010/main" val="4161812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DE0C4833-C658-42AB-9A64-3B8D50947EFD}"/>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0"/>
              </a:spcBef>
            </a:pPr>
            <a:fld id="{F9D9504B-339B-4751-8DF8-742733CCAFD7}" type="slidenum">
              <a:rPr lang="en-US" altLang="ja-JP">
                <a:ea typeface="ＭＳ Ｐゴシック" panose="020B0600070205080204" pitchFamily="50" charset="-128"/>
              </a:rPr>
              <a:pPr eaLnBrk="1" hangingPunct="1">
                <a:spcBef>
                  <a:spcPct val="0"/>
                </a:spcBef>
              </a:pPr>
              <a:t>29</a:t>
            </a:fld>
            <a:endParaRPr lang="en-US" altLang="ja-JP">
              <a:ea typeface="ＭＳ Ｐゴシック" panose="020B0600070205080204" pitchFamily="50" charset="-128"/>
            </a:endParaRPr>
          </a:p>
        </p:txBody>
      </p:sp>
      <p:sp>
        <p:nvSpPr>
          <p:cNvPr id="113667" name="Rectangle 2">
            <a:extLst>
              <a:ext uri="{FF2B5EF4-FFF2-40B4-BE49-F238E27FC236}">
                <a16:creationId xmlns:a16="http://schemas.microsoft.com/office/drawing/2014/main" id="{155519BE-E04B-4347-8270-12AE19F66468}"/>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1E941A6-06CA-4181-AB54-9C7E2858511B}"/>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1FFEF45-4D66-43A2-90D4-BF48FBFCD89C}"/>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0"/>
              </a:spcBef>
            </a:pPr>
            <a:fld id="{DDAC106E-09D0-4CE1-B091-2B9C92EF9DBC}" type="slidenum">
              <a:rPr lang="en-US" altLang="ja-JP">
                <a:ea typeface="ＭＳ Ｐゴシック" panose="020B0600070205080204" pitchFamily="50" charset="-128"/>
              </a:rPr>
              <a:pPr eaLnBrk="1" hangingPunct="1">
                <a:spcBef>
                  <a:spcPct val="0"/>
                </a:spcBef>
              </a:pPr>
              <a:t>30</a:t>
            </a:fld>
            <a:endParaRPr lang="en-US" altLang="ja-JP">
              <a:ea typeface="ＭＳ Ｐゴシック" panose="020B0600070205080204" pitchFamily="50" charset="-128"/>
            </a:endParaRPr>
          </a:p>
        </p:txBody>
      </p:sp>
      <p:sp>
        <p:nvSpPr>
          <p:cNvPr id="115715" name="Rectangle 2">
            <a:extLst>
              <a:ext uri="{FF2B5EF4-FFF2-40B4-BE49-F238E27FC236}">
                <a16:creationId xmlns:a16="http://schemas.microsoft.com/office/drawing/2014/main" id="{3965D6E3-BD18-4FE1-808C-74D128A75173}"/>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F22D32DB-5BC1-400B-BFFB-70A9BD5ED849}"/>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F4E9A14A-DD1E-4AF0-96EF-5577C808F6EB}"/>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0"/>
              </a:spcBef>
            </a:pPr>
            <a:fld id="{4E72A2CD-7BE9-4D32-8144-5EF965544A1C}" type="slidenum">
              <a:rPr lang="en-US" altLang="ja-JP">
                <a:ea typeface="ＭＳ Ｐゴシック" panose="020B0600070205080204" pitchFamily="50" charset="-128"/>
              </a:rPr>
              <a:pPr eaLnBrk="1" hangingPunct="1">
                <a:spcBef>
                  <a:spcPct val="0"/>
                </a:spcBef>
              </a:pPr>
              <a:t>31</a:t>
            </a:fld>
            <a:endParaRPr lang="en-US" altLang="ja-JP">
              <a:ea typeface="ＭＳ Ｐゴシック" panose="020B0600070205080204" pitchFamily="50" charset="-128"/>
            </a:endParaRPr>
          </a:p>
        </p:txBody>
      </p:sp>
      <p:sp>
        <p:nvSpPr>
          <p:cNvPr id="116739" name="Rectangle 2">
            <a:extLst>
              <a:ext uri="{FF2B5EF4-FFF2-40B4-BE49-F238E27FC236}">
                <a16:creationId xmlns:a16="http://schemas.microsoft.com/office/drawing/2014/main" id="{91739FB3-96D9-4082-84D6-40BF4DE2FCB5}"/>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82318D53-9CAC-457D-96B0-627A4907A304}"/>
              </a:ext>
            </a:extLst>
          </p:cNvPr>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D62A3F9-11B9-41C7-BE02-514F3FEACA36}"/>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eaLnBrk="1" hangingPunct="1">
              <a:spcBef>
                <a:spcPct val="0"/>
              </a:spcBef>
            </a:pPr>
            <a:fld id="{34488263-AD8A-4A19-A426-6664A63CBFBC}" type="slidenum">
              <a:rPr lang="en-US" altLang="ja-JP">
                <a:ea typeface="ＭＳ Ｐゴシック" panose="020B0600070205080204" pitchFamily="50" charset="-128"/>
              </a:rPr>
              <a:pPr eaLnBrk="1" hangingPunct="1">
                <a:spcBef>
                  <a:spcPct val="0"/>
                </a:spcBef>
              </a:pPr>
              <a:t>32</a:t>
            </a:fld>
            <a:endParaRPr lang="en-US" altLang="ja-JP">
              <a:ea typeface="ＭＳ Ｐゴシック" panose="020B0600070205080204" pitchFamily="50" charset="-128"/>
            </a:endParaRPr>
          </a:p>
        </p:txBody>
      </p:sp>
      <p:sp>
        <p:nvSpPr>
          <p:cNvPr id="117763" name="Rectangle 1026">
            <a:extLst>
              <a:ext uri="{FF2B5EF4-FFF2-40B4-BE49-F238E27FC236}">
                <a16:creationId xmlns:a16="http://schemas.microsoft.com/office/drawing/2014/main" id="{6DA4B5DF-3F77-4895-85DE-6AF54E9C3737}"/>
              </a:ext>
            </a:extLst>
          </p:cNvPr>
          <p:cNvSpPr>
            <a:spLocks noGrp="1" noRot="1" noChangeAspect="1" noChangeArrowheads="1" noTextEdit="1"/>
          </p:cNvSpPr>
          <p:nvPr>
            <p:ph type="sldImg"/>
          </p:nvPr>
        </p:nvSpPr>
        <p:spPr>
          <a:solidFill>
            <a:srgbClr val="FFFFFF"/>
          </a:solidFill>
          <a:ln/>
        </p:spPr>
      </p:sp>
      <p:sp>
        <p:nvSpPr>
          <p:cNvPr id="117764" name="Rectangle 1027">
            <a:extLst>
              <a:ext uri="{FF2B5EF4-FFF2-40B4-BE49-F238E27FC236}">
                <a16:creationId xmlns:a16="http://schemas.microsoft.com/office/drawing/2014/main" id="{8DAAF2A6-157B-4006-8201-AB63B89FAE4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fld id="{48A87A34-81AB-432B-8DAE-1953F412C126}" type="datetimeFigureOut">
              <a:rPr lang="en-US" smtClean="0"/>
              <a:t>8/13/2021</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fld id="{6D22F896-40B5-4ADD-8801-0D06FADFA095}" type="slidenum">
              <a:rPr lang="en-US" smtClean="0"/>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723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42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428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609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48A87A34-81AB-432B-8DAE-1953F412C126}" type="datetimeFigureOut">
              <a:rPr lang="en-US" smtClean="0"/>
              <a:t>8/13/2021</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6D22F896-40B5-4ADD-8801-0D06FADFA095}" type="slidenum">
              <a:rPr lang="en-US" smtClean="0"/>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372353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56316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941832" y="2909102"/>
            <a:ext cx="361188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975398" y="2909102"/>
            <a:ext cx="361188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874978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761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15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73789" y="6375679"/>
            <a:ext cx="925016" cy="348462"/>
          </a:xfrm>
        </p:spPr>
        <p:txBody>
          <a:bodyPr/>
          <a:lstStyle/>
          <a:p>
            <a:fld id="{48A87A34-81AB-432B-8DAE-1953F412C126}" type="datetimeFigureOut">
              <a:rPr lang="en-US" smtClean="0"/>
              <a:pPr/>
              <a:t>8/13/2021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6D22F896-40B5-4ADD-8801-0D06FADFA095}" type="slidenum">
              <a:rPr lang="en-US" smtClean="0"/>
              <a:pPr/>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389010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74463" y="6375679"/>
            <a:ext cx="924342" cy="348462"/>
          </a:xfrm>
        </p:spPr>
        <p:txBody>
          <a:bodyPr/>
          <a:lstStyle/>
          <a:p>
            <a:fld id="{48A87A34-81AB-432B-8DAE-1953F412C126}" type="datetimeFigureOut">
              <a:rPr lang="en-US" smtClean="0"/>
              <a:t>8/13/2021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6D22F896-40B5-4ADD-8801-0D06FADFA095}" type="slidenum">
              <a:rPr lang="en-US" smtClean="0"/>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807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48A87A34-81AB-432B-8DAE-1953F412C126}" type="datetimeFigureOut">
              <a:rPr lang="en-US" smtClean="0"/>
              <a:pPr/>
              <a:t>8/13/2021</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D22F896-40B5-4ADD-8801-0D06FADFA095}"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3531968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685800" rtl="0" eaLnBrk="1" latinLnBrk="0" hangingPunct="1">
        <a:lnSpc>
          <a:spcPct val="90000"/>
        </a:lnSpc>
        <a:spcBef>
          <a:spcPct val="0"/>
        </a:spcBef>
        <a:buNone/>
        <a:defRPr kumimoji="1" sz="5100" kern="1200" cap="all" spc="150" baseline="0">
          <a:solidFill>
            <a:schemeClr val="tx1">
              <a:lumMod val="85000"/>
              <a:lumOff val="15000"/>
            </a:schemeClr>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8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8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D5C44-5B39-42F6-8D5C-156D0BF4C852}"/>
              </a:ext>
            </a:extLst>
          </p:cNvPr>
          <p:cNvSpPr>
            <a:spLocks noGrp="1"/>
          </p:cNvSpPr>
          <p:nvPr>
            <p:ph type="ctrTitle"/>
          </p:nvPr>
        </p:nvSpPr>
        <p:spPr>
          <a:xfrm>
            <a:off x="1498707" y="2345843"/>
            <a:ext cx="6517482" cy="2509213"/>
          </a:xfrm>
        </p:spPr>
        <p:txBody>
          <a:bodyPr/>
          <a:lstStyle/>
          <a:p>
            <a:r>
              <a:rPr kumimoji="1" lang="ja-JP" altLang="en-US" sz="3600" dirty="0">
                <a:latin typeface="HGS創英角ｺﾞｼｯｸUB" panose="020B0900000000000000" pitchFamily="50" charset="-128"/>
                <a:ea typeface="HGS創英角ｺﾞｼｯｸUB" panose="020B0900000000000000" pitchFamily="50" charset="-128"/>
              </a:rPr>
              <a:t>すべてのＦＳＭＳ向け　　　　　外部監査員研修</a:t>
            </a:r>
          </a:p>
        </p:txBody>
      </p:sp>
      <p:sp>
        <p:nvSpPr>
          <p:cNvPr id="3" name="字幕 2">
            <a:extLst>
              <a:ext uri="{FF2B5EF4-FFF2-40B4-BE49-F238E27FC236}">
                <a16:creationId xmlns:a16="http://schemas.microsoft.com/office/drawing/2014/main" id="{B2C84D4C-003F-420F-B9FF-E6BFC98F7989}"/>
              </a:ext>
            </a:extLst>
          </p:cNvPr>
          <p:cNvSpPr>
            <a:spLocks noGrp="1"/>
          </p:cNvSpPr>
          <p:nvPr>
            <p:ph type="subTitle" idx="1"/>
          </p:nvPr>
        </p:nvSpPr>
        <p:spPr>
          <a:xfrm>
            <a:off x="1336130" y="5990627"/>
            <a:ext cx="6842636" cy="684493"/>
          </a:xfrm>
        </p:spPr>
        <p:txBody>
          <a:bodyPr>
            <a:normAutofit/>
          </a:bodyPr>
          <a:lstStyle/>
          <a:p>
            <a:r>
              <a:rPr kumimoji="1" lang="ja-JP" altLang="en-US" dirty="0">
                <a:latin typeface="HGP創英角ｺﾞｼｯｸUB" panose="020B0900000000000000" pitchFamily="50" charset="-128"/>
                <a:ea typeface="HGP創英角ｺﾞｼｯｸUB" panose="020B0900000000000000" pitchFamily="50" charset="-128"/>
              </a:rPr>
              <a:t>ＩＳＯ２２０００、ＦＳＳＣ２２０００、 ＪＦＳ－Ｃ、ＪＦＳ－Ｂ</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一般社団法人食品品質プロフェッショナルズ</a:t>
            </a:r>
          </a:p>
        </p:txBody>
      </p:sp>
    </p:spTree>
    <p:extLst>
      <p:ext uri="{BB962C8B-B14F-4D97-AF65-F5344CB8AC3E}">
        <p14:creationId xmlns:p14="http://schemas.microsoft.com/office/powerpoint/2010/main" val="41264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40052021-7EAB-4793-876A-4D2A60E95BD4}"/>
              </a:ext>
            </a:extLst>
          </p:cNvPr>
          <p:cNvSpPr/>
          <p:nvPr/>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998549" y="6100002"/>
            <a:ext cx="7169142"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HACCP</a:t>
            </a:r>
            <a:r>
              <a:rPr lang="ja-JP" altLang="en-US" sz="2800" dirty="0">
                <a:solidFill>
                  <a:prstClr val="black"/>
                </a:solidFill>
                <a:latin typeface="Meiryo UI" panose="020B0604030504040204" pitchFamily="50" charset="-128"/>
                <a:ea typeface="Meiryo UI" panose="020B0604030504040204" pitchFamily="50" charset="-128"/>
              </a:rPr>
              <a:t>の考え方を取り入れた衛生管理、</a:t>
            </a:r>
            <a:r>
              <a:rPr lang="en-US" altLang="ja-JP" sz="2800" dirty="0">
                <a:solidFill>
                  <a:prstClr val="black"/>
                </a:solidFill>
                <a:latin typeface="Meiryo UI" panose="020B0604030504040204" pitchFamily="50" charset="-128"/>
                <a:ea typeface="Meiryo UI" panose="020B0604030504040204" pitchFamily="50" charset="-128"/>
              </a:rPr>
              <a:t>JFS-A</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3672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43FBC429-F21C-4D2F-A5D2-1AEAC44A18EB}"/>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
        <p:nvSpPr>
          <p:cNvPr id="22" name="テキスト ボックス 21">
            <a:extLst>
              <a:ext uri="{FF2B5EF4-FFF2-40B4-BE49-F238E27FC236}">
                <a16:creationId xmlns:a16="http://schemas.microsoft.com/office/drawing/2014/main" id="{F4A3AEFA-4844-45F4-B817-51E37F39BC9F}"/>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128651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31D2A13F-6716-48BC-8CBD-96A337A22D66}"/>
              </a:ext>
            </a:extLst>
          </p:cNvPr>
          <p:cNvSpPr/>
          <p:nvPr/>
        </p:nvSpPr>
        <p:spPr>
          <a:xfrm>
            <a:off x="-112889" y="0"/>
            <a:ext cx="925688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1928291" y="6100002"/>
            <a:ext cx="5309659"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HACCP</a:t>
            </a:r>
            <a:r>
              <a:rPr lang="ja-JP" altLang="en-US" sz="2800" dirty="0">
                <a:solidFill>
                  <a:prstClr val="black"/>
                </a:solidFill>
                <a:latin typeface="Meiryo UI" panose="020B0604030504040204" pitchFamily="50" charset="-128"/>
                <a:ea typeface="Meiryo UI" panose="020B0604030504040204" pitchFamily="50" charset="-128"/>
              </a:rPr>
              <a:t>に基づく衛生管理、</a:t>
            </a:r>
            <a:r>
              <a:rPr lang="en-US" altLang="ja-JP" sz="2800" dirty="0">
                <a:solidFill>
                  <a:prstClr val="black"/>
                </a:solidFill>
                <a:latin typeface="Meiryo UI" panose="020B0604030504040204" pitchFamily="50" charset="-128"/>
                <a:ea typeface="Meiryo UI" panose="020B0604030504040204" pitchFamily="50" charset="-128"/>
              </a:rPr>
              <a:t>JFS</a:t>
            </a:r>
            <a:r>
              <a:rPr lang="ja-JP" altLang="en-US" sz="2800" dirty="0">
                <a:solidFill>
                  <a:prstClr val="black"/>
                </a:solidFill>
                <a:latin typeface="Meiryo UI" panose="020B0604030504040204" pitchFamily="50" charset="-128"/>
                <a:ea typeface="Meiryo UI" panose="020B0604030504040204" pitchFamily="50" charset="-128"/>
              </a:rPr>
              <a:t>ー</a:t>
            </a:r>
            <a:r>
              <a:rPr lang="en-US" altLang="ja-JP" sz="2800" dirty="0">
                <a:solidFill>
                  <a:prstClr val="black"/>
                </a:solidFill>
                <a:latin typeface="Meiryo UI" panose="020B0604030504040204" pitchFamily="50" charset="-128"/>
                <a:ea typeface="Meiryo UI" panose="020B0604030504040204" pitchFamily="50" charset="-128"/>
              </a:rPr>
              <a:t>B</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265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78CA3A0F-D863-4783-A3C1-937BCE48DCCB}"/>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
        <p:nvSpPr>
          <p:cNvPr id="22" name="テキスト ボックス 21">
            <a:extLst>
              <a:ext uri="{FF2B5EF4-FFF2-40B4-BE49-F238E27FC236}">
                <a16:creationId xmlns:a16="http://schemas.microsoft.com/office/drawing/2014/main" id="{5F0BD736-008C-4ED2-9742-9E78599DD36F}"/>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304230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D7E74346-8793-48B3-86FC-79FC8882945B}"/>
              </a:ext>
            </a:extLst>
          </p:cNvPr>
          <p:cNvSpPr/>
          <p:nvPr/>
        </p:nvSpPr>
        <p:spPr>
          <a:xfrm>
            <a:off x="0" y="0"/>
            <a:ext cx="9144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3610738" y="6100002"/>
            <a:ext cx="1944763"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ISO22000</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137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正方形/長方形 18">
            <a:extLst>
              <a:ext uri="{FF2B5EF4-FFF2-40B4-BE49-F238E27FC236}">
                <a16:creationId xmlns:a16="http://schemas.microsoft.com/office/drawing/2014/main" id="{41998749-FDBB-465D-9418-6C6797C99406}"/>
              </a:ext>
            </a:extLst>
          </p:cNvPr>
          <p:cNvSpPr/>
          <p:nvPr/>
        </p:nvSpPr>
        <p:spPr>
          <a:xfrm>
            <a:off x="939065" y="4917844"/>
            <a:ext cx="7288093" cy="1175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20" name="テキスト ボックス 19">
            <a:extLst>
              <a:ext uri="{FF2B5EF4-FFF2-40B4-BE49-F238E27FC236}">
                <a16:creationId xmlns:a16="http://schemas.microsoft.com/office/drawing/2014/main" id="{254439D5-3B4D-4BBD-8F79-EA7A6B1FB52D}"/>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
        <p:nvSpPr>
          <p:cNvPr id="23" name="テキスト ボックス 22">
            <a:extLst>
              <a:ext uri="{FF2B5EF4-FFF2-40B4-BE49-F238E27FC236}">
                <a16:creationId xmlns:a16="http://schemas.microsoft.com/office/drawing/2014/main" id="{45152869-9A4B-4528-BE83-16F1945AF89B}"/>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242986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CC398FFC-282A-456B-A461-2836DECC355C}"/>
              </a:ext>
            </a:extLst>
          </p:cNvPr>
          <p:cNvSpPr/>
          <p:nvPr/>
        </p:nvSpPr>
        <p:spPr>
          <a:xfrm>
            <a:off x="0" y="-101600"/>
            <a:ext cx="9064978" cy="6959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2088749" y="6100002"/>
            <a:ext cx="4988738"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ISO22000+ISO/TS22002-1</a:t>
            </a: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137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853A5EAA-8372-4B2B-8AD1-1FECFD06D28E}"/>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
        <p:nvSpPr>
          <p:cNvPr id="22" name="テキスト ボックス 21">
            <a:extLst>
              <a:ext uri="{FF2B5EF4-FFF2-40B4-BE49-F238E27FC236}">
                <a16:creationId xmlns:a16="http://schemas.microsoft.com/office/drawing/2014/main" id="{71A8201A-D699-4A76-986E-CF83287E83EE}"/>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165174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4F822C4-2A71-406C-8C4C-6591A848C51B}"/>
              </a:ext>
            </a:extLst>
          </p:cNvPr>
          <p:cNvSpPr/>
          <p:nvPr/>
        </p:nvSpPr>
        <p:spPr>
          <a:xfrm>
            <a:off x="114300" y="0"/>
            <a:ext cx="9029700" cy="6976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内部監査</a:t>
            </a:r>
          </a:p>
        </p:txBody>
      </p:sp>
      <p:grpSp>
        <p:nvGrpSpPr>
          <p:cNvPr id="16" name="グループ化 15"/>
          <p:cNvGrpSpPr/>
          <p:nvPr/>
        </p:nvGrpSpPr>
        <p:grpSpPr>
          <a:xfrm>
            <a:off x="1703121" y="859668"/>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1473136" y="5861466"/>
            <a:ext cx="6219972" cy="1015663"/>
          </a:xfrm>
          <a:prstGeom prst="rect">
            <a:avLst/>
          </a:prstGeom>
          <a:noFill/>
        </p:spPr>
        <p:txBody>
          <a:bodyPr wrap="none" rtlCol="0">
            <a:spAutoFit/>
          </a:bodyPr>
          <a:lstStyle/>
          <a:p>
            <a:pPr algn="ctr" defTabSz="457200" fontAlgn="auto">
              <a:spcBef>
                <a:spcPts val="0"/>
              </a:spcBef>
              <a:spcAft>
                <a:spcPts val="0"/>
              </a:spcAft>
            </a:pPr>
            <a:r>
              <a:rPr lang="en-US" altLang="ja-JP" sz="2000" dirty="0">
                <a:solidFill>
                  <a:prstClr val="black"/>
                </a:solidFill>
                <a:latin typeface="Meiryo UI" panose="020B0604030504040204" pitchFamily="50" charset="-128"/>
                <a:ea typeface="Meiryo UI" panose="020B0604030504040204" pitchFamily="50" charset="-128"/>
              </a:rPr>
              <a:t>GFSI</a:t>
            </a:r>
            <a:r>
              <a:rPr lang="ja-JP" altLang="en-US" sz="2000" dirty="0">
                <a:solidFill>
                  <a:prstClr val="black"/>
                </a:solidFill>
                <a:latin typeface="Meiryo UI" panose="020B0604030504040204" pitchFamily="50" charset="-128"/>
                <a:ea typeface="Meiryo UI" panose="020B0604030504040204" pitchFamily="50" charset="-128"/>
              </a:rPr>
              <a:t>承認規格（</a:t>
            </a:r>
            <a:r>
              <a:rPr lang="en-US" altLang="ja-JP" sz="2000" dirty="0">
                <a:solidFill>
                  <a:prstClr val="black"/>
                </a:solidFill>
                <a:latin typeface="Meiryo UI" panose="020B0604030504040204" pitchFamily="50" charset="-128"/>
                <a:ea typeface="Meiryo UI" panose="020B0604030504040204" pitchFamily="50" charset="-128"/>
              </a:rPr>
              <a:t>FSSC</a:t>
            </a:r>
            <a:r>
              <a:rPr lang="ja-JP" altLang="en-US" sz="2000" dirty="0" err="1">
                <a:solidFill>
                  <a:prstClr val="black"/>
                </a:solidFill>
                <a:latin typeface="Meiryo UI" panose="020B0604030504040204" pitchFamily="50" charset="-128"/>
                <a:ea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rPr>
              <a:t>SQF</a:t>
            </a:r>
            <a:r>
              <a:rPr lang="ja-JP" altLang="en-US" sz="2000" dirty="0">
                <a:solidFill>
                  <a:prstClr val="black"/>
                </a:solidFill>
                <a:latin typeface="Meiryo UI" panose="020B0604030504040204" pitchFamily="50" charset="-128"/>
                <a:ea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rPr>
              <a:t>BRC</a:t>
            </a:r>
            <a:r>
              <a:rPr lang="ja-JP" altLang="en-US" sz="2000" dirty="0">
                <a:solidFill>
                  <a:prstClr val="black"/>
                </a:solidFill>
                <a:latin typeface="Meiryo UI" panose="020B0604030504040204" pitchFamily="50" charset="-128"/>
                <a:ea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rPr>
              <a:t>JFS-C</a:t>
            </a:r>
            <a:r>
              <a:rPr lang="ja-JP" altLang="en-US" sz="2000" dirty="0">
                <a:solidFill>
                  <a:prstClr val="black"/>
                </a:solidFill>
                <a:latin typeface="Meiryo UI" panose="020B0604030504040204" pitchFamily="50" charset="-128"/>
                <a:ea typeface="Meiryo UI" panose="020B0604030504040204" pitchFamily="50" charset="-128"/>
              </a:rPr>
              <a:t>）</a:t>
            </a:r>
            <a:endParaRPr lang="en-US" altLang="ja-JP" sz="2000"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sz="2000" dirty="0">
                <a:solidFill>
                  <a:prstClr val="black"/>
                </a:solidFill>
                <a:latin typeface="Meiryo UI" panose="020B0604030504040204" pitchFamily="50" charset="-128"/>
                <a:ea typeface="Meiryo UI" panose="020B0604030504040204" pitchFamily="50" charset="-128"/>
              </a:rPr>
              <a:t>階層のどこからどこまでカバーするかは判定基準の種類による</a:t>
            </a:r>
            <a:endParaRPr lang="en-US" altLang="ja-JP" sz="2000"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sz="2000" dirty="0">
                <a:solidFill>
                  <a:prstClr val="black"/>
                </a:solidFill>
                <a:latin typeface="Meiryo UI" panose="020B0604030504040204" pitchFamily="50" charset="-128"/>
                <a:ea typeface="Meiryo UI" panose="020B0604030504040204" pitchFamily="50" charset="-128"/>
              </a:rPr>
              <a:t>外部監査の場合マネジメントシステムに傾斜する傾向</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696E4D1-49E2-426A-8C6E-622D69E615C3}"/>
              </a:ext>
            </a:extLst>
          </p:cNvPr>
          <p:cNvSpPr txBox="1"/>
          <p:nvPr/>
        </p:nvSpPr>
        <p:spPr>
          <a:xfrm>
            <a:off x="3978820" y="267898"/>
            <a:ext cx="1313180" cy="769441"/>
          </a:xfrm>
          <a:prstGeom prst="rect">
            <a:avLst/>
          </a:prstGeom>
          <a:noFill/>
        </p:spPr>
        <p:txBody>
          <a:bodyPr wrap="none" rtlCol="0">
            <a:spAutoFit/>
          </a:bodyPr>
          <a:lstStyle/>
          <a:p>
            <a:r>
              <a:rPr kumimoji="1" lang="ja-JP" altLang="en-US" sz="4400" dirty="0"/>
              <a:t>認証</a:t>
            </a:r>
          </a:p>
        </p:txBody>
      </p:sp>
      <p:cxnSp>
        <p:nvCxnSpPr>
          <p:cNvPr id="9" name="直線矢印コネクタ 8">
            <a:extLst>
              <a:ext uri="{FF2B5EF4-FFF2-40B4-BE49-F238E27FC236}">
                <a16:creationId xmlns:a16="http://schemas.microsoft.com/office/drawing/2014/main" id="{33C77BCB-2F7C-41BC-BEAF-F60593239179}"/>
              </a:ext>
            </a:extLst>
          </p:cNvPr>
          <p:cNvCxnSpPr>
            <a:cxnSpLocks/>
          </p:cNvCxnSpPr>
          <p:nvPr/>
        </p:nvCxnSpPr>
        <p:spPr>
          <a:xfrm flipH="1">
            <a:off x="1412096" y="2090034"/>
            <a:ext cx="797681" cy="132988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3EEA7FDA-2D18-4861-9875-42723FA9F014}"/>
              </a:ext>
            </a:extLst>
          </p:cNvPr>
          <p:cNvCxnSpPr>
            <a:cxnSpLocks/>
          </p:cNvCxnSpPr>
          <p:nvPr/>
        </p:nvCxnSpPr>
        <p:spPr>
          <a:xfrm flipH="1">
            <a:off x="402961" y="972758"/>
            <a:ext cx="2761340" cy="4829471"/>
          </a:xfrm>
          <a:prstGeom prst="straightConnector1">
            <a:avLst/>
          </a:prstGeom>
          <a:ln w="571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5227838-D51A-4F11-A5A8-C5B733953A2E}"/>
              </a:ext>
            </a:extLst>
          </p:cNvPr>
          <p:cNvSpPr txBox="1"/>
          <p:nvPr/>
        </p:nvSpPr>
        <p:spPr>
          <a:xfrm>
            <a:off x="429123" y="2531368"/>
            <a:ext cx="1107996" cy="369332"/>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外部監査</a:t>
            </a:r>
          </a:p>
        </p:txBody>
      </p:sp>
      <p:sp>
        <p:nvSpPr>
          <p:cNvPr id="23" name="テキスト ボックス 22">
            <a:extLst>
              <a:ext uri="{FF2B5EF4-FFF2-40B4-BE49-F238E27FC236}">
                <a16:creationId xmlns:a16="http://schemas.microsoft.com/office/drawing/2014/main" id="{00E50101-E26E-4213-A11D-1034BD8E054D}"/>
              </a:ext>
            </a:extLst>
          </p:cNvPr>
          <p:cNvSpPr txBox="1"/>
          <p:nvPr/>
        </p:nvSpPr>
        <p:spPr>
          <a:xfrm>
            <a:off x="5509840" y="205883"/>
            <a:ext cx="341632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内部監査員研修と「ほぼ」同様</a:t>
            </a:r>
          </a:p>
        </p:txBody>
      </p:sp>
    </p:spTree>
    <p:extLst>
      <p:ext uri="{BB962C8B-B14F-4D97-AF65-F5344CB8AC3E}">
        <p14:creationId xmlns:p14="http://schemas.microsoft.com/office/powerpoint/2010/main" val="319566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4F822C4-2A71-406C-8C4C-6591A848C51B}"/>
              </a:ext>
            </a:extLst>
          </p:cNvPr>
          <p:cNvSpPr/>
          <p:nvPr/>
        </p:nvSpPr>
        <p:spPr>
          <a:xfrm>
            <a:off x="-320" y="0"/>
            <a:ext cx="9144000" cy="697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972355" y="6100002"/>
            <a:ext cx="7221529"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GFSI</a:t>
            </a:r>
            <a:r>
              <a:rPr lang="ja-JP" altLang="en-US" sz="2800" dirty="0">
                <a:solidFill>
                  <a:prstClr val="black"/>
                </a:solidFill>
                <a:latin typeface="Meiryo UI" panose="020B0604030504040204" pitchFamily="50" charset="-128"/>
                <a:ea typeface="Meiryo UI" panose="020B0604030504040204" pitchFamily="50" charset="-128"/>
              </a:rPr>
              <a:t>承認規格（</a:t>
            </a:r>
            <a:r>
              <a:rPr lang="en-US" altLang="ja-JP" sz="2800" dirty="0">
                <a:solidFill>
                  <a:prstClr val="black"/>
                </a:solidFill>
                <a:latin typeface="Meiryo UI" panose="020B0604030504040204" pitchFamily="50" charset="-128"/>
                <a:ea typeface="Meiryo UI" panose="020B0604030504040204" pitchFamily="50" charset="-128"/>
              </a:rPr>
              <a:t>FSSC</a:t>
            </a:r>
            <a:r>
              <a:rPr lang="ja-JP" altLang="en-US" sz="2800" dirty="0" err="1">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SQF</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BRC</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JFS-C</a:t>
            </a:r>
            <a:r>
              <a:rPr lang="ja-JP" altLang="en-US" sz="2800" dirty="0">
                <a:solidFill>
                  <a:prstClr val="black"/>
                </a:solidFill>
                <a:latin typeface="Meiryo UI" panose="020B0604030504040204" pitchFamily="50" charset="-128"/>
                <a:ea typeface="Meiryo UI" panose="020B0604030504040204" pitchFamily="50" charset="-128"/>
              </a:rPr>
              <a:t>）</a:t>
            </a:r>
            <a:endParaRPr lang="en-US" altLang="ja-JP" sz="28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696E4D1-49E2-426A-8C6E-622D69E615C3}"/>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pic>
        <p:nvPicPr>
          <p:cNvPr id="9" name="図 8">
            <a:extLst>
              <a:ext uri="{FF2B5EF4-FFF2-40B4-BE49-F238E27FC236}">
                <a16:creationId xmlns:a16="http://schemas.microsoft.com/office/drawing/2014/main" id="{1E725514-43DA-46B8-8D0F-DB4B3BE44D2F}"/>
              </a:ext>
            </a:extLst>
          </p:cNvPr>
          <p:cNvPicPr>
            <a:picLocks noChangeAspect="1"/>
          </p:cNvPicPr>
          <p:nvPr/>
        </p:nvPicPr>
        <p:blipFill>
          <a:blip r:embed="rId2"/>
          <a:stretch>
            <a:fillRect/>
          </a:stretch>
        </p:blipFill>
        <p:spPr>
          <a:xfrm>
            <a:off x="7749296" y="4942102"/>
            <a:ext cx="684784" cy="859138"/>
          </a:xfrm>
          <a:prstGeom prst="rect">
            <a:avLst/>
          </a:prstGeom>
        </p:spPr>
      </p:pic>
      <p:pic>
        <p:nvPicPr>
          <p:cNvPr id="20" name="図 19">
            <a:extLst>
              <a:ext uri="{FF2B5EF4-FFF2-40B4-BE49-F238E27FC236}">
                <a16:creationId xmlns:a16="http://schemas.microsoft.com/office/drawing/2014/main" id="{8D0666F9-4C50-4FBC-BC08-5FDD24BDDB31}"/>
              </a:ext>
            </a:extLst>
          </p:cNvPr>
          <p:cNvPicPr>
            <a:picLocks noChangeAspect="1"/>
          </p:cNvPicPr>
          <p:nvPr/>
        </p:nvPicPr>
        <p:blipFill>
          <a:blip r:embed="rId2"/>
          <a:stretch>
            <a:fillRect/>
          </a:stretch>
        </p:blipFill>
        <p:spPr>
          <a:xfrm>
            <a:off x="7815204" y="3644851"/>
            <a:ext cx="642353" cy="805903"/>
          </a:xfrm>
          <a:prstGeom prst="rect">
            <a:avLst/>
          </a:prstGeom>
        </p:spPr>
      </p:pic>
      <p:pic>
        <p:nvPicPr>
          <p:cNvPr id="21" name="図 20">
            <a:extLst>
              <a:ext uri="{FF2B5EF4-FFF2-40B4-BE49-F238E27FC236}">
                <a16:creationId xmlns:a16="http://schemas.microsoft.com/office/drawing/2014/main" id="{172CBF23-0051-4924-A8E2-BA283A56B8EA}"/>
              </a:ext>
            </a:extLst>
          </p:cNvPr>
          <p:cNvPicPr>
            <a:picLocks noChangeAspect="1"/>
          </p:cNvPicPr>
          <p:nvPr/>
        </p:nvPicPr>
        <p:blipFill>
          <a:blip r:embed="rId2"/>
          <a:stretch>
            <a:fillRect/>
          </a:stretch>
        </p:blipFill>
        <p:spPr>
          <a:xfrm>
            <a:off x="7768581" y="1185429"/>
            <a:ext cx="677198" cy="849620"/>
          </a:xfrm>
          <a:prstGeom prst="rect">
            <a:avLst/>
          </a:prstGeom>
        </p:spPr>
      </p:pic>
      <p:pic>
        <p:nvPicPr>
          <p:cNvPr id="22" name="図 21">
            <a:extLst>
              <a:ext uri="{FF2B5EF4-FFF2-40B4-BE49-F238E27FC236}">
                <a16:creationId xmlns:a16="http://schemas.microsoft.com/office/drawing/2014/main" id="{4199F5B1-D994-4706-9A55-0D53B04A9924}"/>
              </a:ext>
            </a:extLst>
          </p:cNvPr>
          <p:cNvPicPr>
            <a:picLocks noChangeAspect="1"/>
          </p:cNvPicPr>
          <p:nvPr/>
        </p:nvPicPr>
        <p:blipFill>
          <a:blip r:embed="rId2"/>
          <a:stretch>
            <a:fillRect/>
          </a:stretch>
        </p:blipFill>
        <p:spPr>
          <a:xfrm>
            <a:off x="7683992" y="2337123"/>
            <a:ext cx="761774" cy="955731"/>
          </a:xfrm>
          <a:prstGeom prst="rect">
            <a:avLst/>
          </a:prstGeom>
        </p:spPr>
      </p:pic>
      <p:pic>
        <p:nvPicPr>
          <p:cNvPr id="11" name="図 10">
            <a:extLst>
              <a:ext uri="{FF2B5EF4-FFF2-40B4-BE49-F238E27FC236}">
                <a16:creationId xmlns:a16="http://schemas.microsoft.com/office/drawing/2014/main" id="{D7DDE5B0-B910-44DA-89C7-E4FE1290F5CD}"/>
              </a:ext>
            </a:extLst>
          </p:cNvPr>
          <p:cNvPicPr>
            <a:picLocks noChangeAspect="1"/>
          </p:cNvPicPr>
          <p:nvPr/>
        </p:nvPicPr>
        <p:blipFill>
          <a:blip r:embed="rId3"/>
          <a:stretch>
            <a:fillRect/>
          </a:stretch>
        </p:blipFill>
        <p:spPr>
          <a:xfrm flipH="1">
            <a:off x="425907" y="2217447"/>
            <a:ext cx="2050273" cy="1389379"/>
          </a:xfrm>
          <a:prstGeom prst="rect">
            <a:avLst/>
          </a:prstGeom>
        </p:spPr>
      </p:pic>
      <p:pic>
        <p:nvPicPr>
          <p:cNvPr id="23" name="図 22">
            <a:extLst>
              <a:ext uri="{FF2B5EF4-FFF2-40B4-BE49-F238E27FC236}">
                <a16:creationId xmlns:a16="http://schemas.microsoft.com/office/drawing/2014/main" id="{0E92C9EB-7228-4B16-A792-2B3C0D2407FE}"/>
              </a:ext>
            </a:extLst>
          </p:cNvPr>
          <p:cNvPicPr>
            <a:picLocks noChangeAspect="1"/>
          </p:cNvPicPr>
          <p:nvPr/>
        </p:nvPicPr>
        <p:blipFill>
          <a:blip r:embed="rId4"/>
          <a:stretch>
            <a:fillRect/>
          </a:stretch>
        </p:blipFill>
        <p:spPr>
          <a:xfrm>
            <a:off x="6092706" y="2267047"/>
            <a:ext cx="1798850" cy="1778613"/>
          </a:xfrm>
          <a:prstGeom prst="rect">
            <a:avLst/>
          </a:prstGeom>
        </p:spPr>
      </p:pic>
      <p:sp>
        <p:nvSpPr>
          <p:cNvPr id="24" name="矢印: 下カーブ 23">
            <a:extLst>
              <a:ext uri="{FF2B5EF4-FFF2-40B4-BE49-F238E27FC236}">
                <a16:creationId xmlns:a16="http://schemas.microsoft.com/office/drawing/2014/main" id="{D610AA76-D7EB-46B0-B2A1-D3ED133AD489}"/>
              </a:ext>
            </a:extLst>
          </p:cNvPr>
          <p:cNvSpPr/>
          <p:nvPr/>
        </p:nvSpPr>
        <p:spPr>
          <a:xfrm flipH="1">
            <a:off x="1499243" y="206241"/>
            <a:ext cx="5819535" cy="23258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89265EA6-80DE-452D-9BA8-B0684776EF19}"/>
              </a:ext>
            </a:extLst>
          </p:cNvPr>
          <p:cNvSpPr txBox="1"/>
          <p:nvPr/>
        </p:nvSpPr>
        <p:spPr>
          <a:xfrm>
            <a:off x="755687" y="3789887"/>
            <a:ext cx="1107996" cy="369332"/>
          </a:xfrm>
          <a:prstGeom prst="rect">
            <a:avLst/>
          </a:prstGeom>
          <a:noFill/>
        </p:spPr>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外部監査</a:t>
            </a:r>
          </a:p>
        </p:txBody>
      </p:sp>
      <p:cxnSp>
        <p:nvCxnSpPr>
          <p:cNvPr id="26" name="直線矢印コネクタ 25">
            <a:extLst>
              <a:ext uri="{FF2B5EF4-FFF2-40B4-BE49-F238E27FC236}">
                <a16:creationId xmlns:a16="http://schemas.microsoft.com/office/drawing/2014/main" id="{5F5E3096-28EB-465F-9A3E-30731656E4C3}"/>
              </a:ext>
            </a:extLst>
          </p:cNvPr>
          <p:cNvCxnSpPr>
            <a:cxnSpLocks/>
          </p:cNvCxnSpPr>
          <p:nvPr/>
        </p:nvCxnSpPr>
        <p:spPr>
          <a:xfrm flipH="1">
            <a:off x="2698389" y="2208640"/>
            <a:ext cx="797681" cy="132988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F4F7D66-A7F8-4325-A5A0-6D82A669AC1E}"/>
              </a:ext>
            </a:extLst>
          </p:cNvPr>
          <p:cNvCxnSpPr>
            <a:cxnSpLocks/>
          </p:cNvCxnSpPr>
          <p:nvPr/>
        </p:nvCxnSpPr>
        <p:spPr>
          <a:xfrm flipH="1">
            <a:off x="2687262" y="1825212"/>
            <a:ext cx="1264262" cy="2204924"/>
          </a:xfrm>
          <a:prstGeom prst="straightConnector1">
            <a:avLst/>
          </a:prstGeom>
          <a:ln w="571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ACA2A0D-BF0E-4053-B340-C440EF9CAB3A}"/>
              </a:ext>
            </a:extLst>
          </p:cNvPr>
          <p:cNvSpPr txBox="1"/>
          <p:nvPr/>
        </p:nvSpPr>
        <p:spPr>
          <a:xfrm>
            <a:off x="5509840" y="205883"/>
            <a:ext cx="341632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内部監査員研修と「ほぼ」同様</a:t>
            </a:r>
          </a:p>
        </p:txBody>
      </p:sp>
    </p:spTree>
    <p:extLst>
      <p:ext uri="{BB962C8B-B14F-4D97-AF65-F5344CB8AC3E}">
        <p14:creationId xmlns:p14="http://schemas.microsoft.com/office/powerpoint/2010/main" val="309306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30E80-36FD-4A56-8785-7F0FBA3A6F55}"/>
              </a:ext>
            </a:extLst>
          </p:cNvPr>
          <p:cNvSpPr>
            <a:spLocks noGrp="1"/>
          </p:cNvSpPr>
          <p:nvPr>
            <p:ph type="title"/>
          </p:nvPr>
        </p:nvSpPr>
        <p:spPr>
          <a:xfrm>
            <a:off x="1133068" y="2565515"/>
            <a:ext cx="7633742" cy="1492132"/>
          </a:xfrm>
        </p:spPr>
        <p:txBody>
          <a:bodyPr>
            <a:normAutofit fontScale="90000"/>
          </a:bodyPr>
          <a:lstStyle/>
          <a:p>
            <a:r>
              <a:rPr kumimoji="1" lang="ja-JP" altLang="en-US" dirty="0">
                <a:latin typeface="HGS創英角ｺﾞｼｯｸUB" panose="020B0900000000000000" pitchFamily="50" charset="-128"/>
                <a:ea typeface="HGS創英角ｺﾞｼｯｸUB" panose="020B0900000000000000" pitchFamily="50" charset="-128"/>
              </a:rPr>
              <a:t>外部監査がいかなるものであるべきか　を</a:t>
            </a:r>
            <a:br>
              <a:rPr kumimoji="1" lang="en-US" altLang="ja-JP" dirty="0">
                <a:latin typeface="HGS創英角ｺﾞｼｯｸUB" panose="020B0900000000000000" pitchFamily="50" charset="-128"/>
                <a:ea typeface="HGS創英角ｺﾞｼｯｸUB" panose="020B0900000000000000" pitchFamily="50" charset="-128"/>
              </a:rPr>
            </a:br>
            <a:r>
              <a:rPr kumimoji="1" lang="ja-JP" altLang="en-US" dirty="0">
                <a:latin typeface="HGS創英角ｺﾞｼｯｸUB" panose="020B0900000000000000" pitchFamily="50" charset="-128"/>
                <a:ea typeface="HGS創英角ｺﾞｼｯｸUB" panose="020B0900000000000000" pitchFamily="50" charset="-128"/>
              </a:rPr>
              <a:t>規定する文書は皆無</a:t>
            </a:r>
          </a:p>
        </p:txBody>
      </p:sp>
    </p:spTree>
    <p:extLst>
      <p:ext uri="{BB962C8B-B14F-4D97-AF65-F5344CB8AC3E}">
        <p14:creationId xmlns:p14="http://schemas.microsoft.com/office/powerpoint/2010/main" val="247629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E2229D-369D-4317-B000-1B2F59C41C93}"/>
              </a:ext>
            </a:extLst>
          </p:cNvPr>
          <p:cNvSpPr>
            <a:spLocks noGrp="1"/>
          </p:cNvSpPr>
          <p:nvPr>
            <p:ph type="title"/>
          </p:nvPr>
        </p:nvSpPr>
        <p:spPr/>
        <p:txBody>
          <a:bodyPr>
            <a:normAutofit fontScale="90000"/>
          </a:bodyPr>
          <a:lstStyle/>
          <a:p>
            <a:r>
              <a:rPr kumimoji="1" lang="en-US" altLang="ja-JP" b="1" dirty="0"/>
              <a:t>FSMS</a:t>
            </a:r>
            <a:r>
              <a:rPr kumimoji="1" lang="ja-JP" altLang="en-US" b="1" dirty="0"/>
              <a:t>における　　　　　　　判定基準のあいまいさ</a:t>
            </a:r>
          </a:p>
        </p:txBody>
      </p:sp>
      <p:sp>
        <p:nvSpPr>
          <p:cNvPr id="3" name="コンテンツ プレースホルダー 2">
            <a:extLst>
              <a:ext uri="{FF2B5EF4-FFF2-40B4-BE49-F238E27FC236}">
                <a16:creationId xmlns:a16="http://schemas.microsoft.com/office/drawing/2014/main" id="{557528F1-EF81-43C3-A5CE-EDDB8FA8A4C9}"/>
              </a:ext>
            </a:extLst>
          </p:cNvPr>
          <p:cNvSpPr>
            <a:spLocks noGrp="1"/>
          </p:cNvSpPr>
          <p:nvPr>
            <p:ph idx="1"/>
          </p:nvPr>
        </p:nvSpPr>
        <p:spPr/>
        <p:txBody>
          <a:bodyPr>
            <a:normAutofit/>
          </a:bodyPr>
          <a:lstStyle/>
          <a:p>
            <a:r>
              <a:rPr kumimoji="1" lang="ja-JP" altLang="en-US" sz="2800" b="1" dirty="0">
                <a:solidFill>
                  <a:schemeClr val="tx1"/>
                </a:solidFill>
              </a:rPr>
              <a:t>母体となる</a:t>
            </a:r>
            <a:r>
              <a:rPr kumimoji="1" lang="en-US" altLang="ja-JP" sz="2800" b="1" dirty="0">
                <a:solidFill>
                  <a:schemeClr val="tx1"/>
                </a:solidFill>
              </a:rPr>
              <a:t>ISO22000</a:t>
            </a:r>
            <a:r>
              <a:rPr kumimoji="1" lang="ja-JP" altLang="en-US" sz="2800" b="1" dirty="0">
                <a:solidFill>
                  <a:schemeClr val="tx1"/>
                </a:solidFill>
              </a:rPr>
              <a:t>ですら　大きなグレーゾーンをもつ</a:t>
            </a:r>
            <a:endParaRPr kumimoji="1" lang="en-US" altLang="ja-JP" sz="2800" b="1" dirty="0">
              <a:solidFill>
                <a:schemeClr val="tx1"/>
              </a:solidFill>
            </a:endParaRPr>
          </a:p>
          <a:p>
            <a:r>
              <a:rPr lang="ja-JP" altLang="en-US" sz="2800" b="1" dirty="0">
                <a:solidFill>
                  <a:schemeClr val="tx1"/>
                </a:solidFill>
              </a:rPr>
              <a:t>食品自体が　伝統的に多様な解釈が許されてきた業種</a:t>
            </a:r>
            <a:endParaRPr kumimoji="1" lang="ja-JP" altLang="en-US" sz="2800" b="1" dirty="0">
              <a:solidFill>
                <a:schemeClr val="tx1"/>
              </a:solidFill>
            </a:endParaRPr>
          </a:p>
        </p:txBody>
      </p:sp>
    </p:spTree>
    <p:extLst>
      <p:ext uri="{BB962C8B-B14F-4D97-AF65-F5344CB8AC3E}">
        <p14:creationId xmlns:p14="http://schemas.microsoft.com/office/powerpoint/2010/main" val="358679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49CEEC5-3C2F-4E5F-8777-FCC782B4983D}"/>
              </a:ext>
            </a:extLst>
          </p:cNvPr>
          <p:cNvSpPr txBox="1"/>
          <p:nvPr/>
        </p:nvSpPr>
        <p:spPr>
          <a:xfrm>
            <a:off x="996950" y="886811"/>
            <a:ext cx="7721600" cy="5355312"/>
          </a:xfrm>
          <a:prstGeom prst="rect">
            <a:avLst/>
          </a:prstGeom>
          <a:noFill/>
        </p:spPr>
        <p:txBody>
          <a:bodyPr wrap="square" rtlCol="0">
            <a:spAutoFit/>
          </a:bodyPr>
          <a:lstStyle/>
          <a:p>
            <a:pPr algn="l"/>
            <a:r>
              <a:rPr lang="en-US" altLang="ja-JP" sz="1800" b="1" kern="0" dirty="0">
                <a:effectLst/>
                <a:latin typeface="+mn-ea"/>
                <a:cs typeface="ＭＳ Ｐゴシック" panose="020B0600070205080204" pitchFamily="50" charset="-128"/>
              </a:rPr>
              <a:t>QMS</a:t>
            </a:r>
            <a:r>
              <a:rPr lang="ja-JP" altLang="ja-JP" sz="1800" b="1" kern="0" dirty="0">
                <a:effectLst/>
                <a:latin typeface="+mn-ea"/>
                <a:cs typeface="ＭＳ Ｐゴシック" panose="020B0600070205080204" pitchFamily="50" charset="-128"/>
              </a:rPr>
              <a:t>：</a:t>
            </a:r>
            <a:r>
              <a:rPr lang="en-US" altLang="ja-JP" sz="1800" b="1" kern="0" dirty="0">
                <a:effectLst/>
                <a:latin typeface="+mn-ea"/>
                <a:cs typeface="ＭＳ Ｐゴシック" panose="020B0600070205080204" pitchFamily="50" charset="-128"/>
              </a:rPr>
              <a:t>ISO9001</a:t>
            </a:r>
            <a:r>
              <a:rPr lang="ja-JP" altLang="ja-JP" sz="1800" b="1" kern="0" dirty="0">
                <a:effectLst/>
                <a:latin typeface="+mn-ea"/>
                <a:cs typeface="ＭＳ Ｐゴシック" panose="020B0600070205080204" pitchFamily="50" charset="-128"/>
              </a:rPr>
              <a:t>などでは　ずいぶん昔から　内部・外部監査の重要性が意識され、潤沢とまではいえないものの　研修も「探せば必ずある」　といった程度には維持されてきたといっていいでしょう。他にも　</a:t>
            </a:r>
            <a:r>
              <a:rPr lang="en-US" altLang="ja-JP" sz="1800" b="1" kern="0" dirty="0">
                <a:effectLst/>
                <a:latin typeface="+mn-ea"/>
                <a:cs typeface="ＭＳ Ｐゴシック" panose="020B0600070205080204" pitchFamily="50" charset="-128"/>
              </a:rPr>
              <a:t>ISO14001 </a:t>
            </a:r>
            <a:r>
              <a:rPr lang="ja-JP" altLang="ja-JP" sz="1800" b="1" kern="0" dirty="0">
                <a:effectLst/>
                <a:latin typeface="+mn-ea"/>
                <a:cs typeface="ＭＳ Ｐゴシック" panose="020B0600070205080204" pitchFamily="50" charset="-128"/>
              </a:rPr>
              <a:t>や</a:t>
            </a:r>
            <a:r>
              <a:rPr lang="en-US" altLang="ja-JP" sz="1800" b="1" kern="0" dirty="0">
                <a:effectLst/>
                <a:latin typeface="+mn-ea"/>
                <a:cs typeface="ＭＳ Ｐゴシック" panose="020B0600070205080204" pitchFamily="50" charset="-128"/>
              </a:rPr>
              <a:t>ISO45001</a:t>
            </a:r>
            <a:r>
              <a:rPr lang="ja-JP" altLang="ja-JP" sz="1800" b="1" kern="0" dirty="0">
                <a:effectLst/>
                <a:latin typeface="+mn-ea"/>
                <a:cs typeface="ＭＳ Ｐゴシック" panose="020B0600070205080204" pitchFamily="50" charset="-128"/>
              </a:rPr>
              <a:t>など　規格の要求事項が比較的明確で　だれが内部・外部監査を行っても　参照すべき条項と要求事項がきっちりとしている為　監査における「的外れな指摘」が起きにくい規格群では　一般的なもとして位置づけられてきています。</a:t>
            </a:r>
            <a:endParaRPr lang="ja-JP" altLang="ja-JP" sz="1800" b="1" kern="100" dirty="0">
              <a:effectLst/>
              <a:latin typeface="+mn-ea"/>
              <a:cs typeface="Times New Roman" panose="02020603050405020304" pitchFamily="18" charset="0"/>
            </a:endParaRPr>
          </a:p>
          <a:p>
            <a:pPr algn="l"/>
            <a:r>
              <a:rPr lang="en-US" altLang="ja-JP" sz="1800" b="1" kern="0" dirty="0">
                <a:effectLst/>
                <a:latin typeface="+mn-ea"/>
                <a:cs typeface="ＭＳ Ｐゴシック" panose="020B0600070205080204" pitchFamily="50" charset="-128"/>
              </a:rPr>
              <a:t> </a:t>
            </a:r>
            <a:endParaRPr lang="ja-JP" altLang="ja-JP" sz="1800" b="1" kern="100" dirty="0">
              <a:effectLst/>
              <a:latin typeface="+mn-ea"/>
              <a:cs typeface="Times New Roman" panose="02020603050405020304" pitchFamily="18" charset="0"/>
            </a:endParaRPr>
          </a:p>
          <a:p>
            <a:pPr algn="l"/>
            <a:r>
              <a:rPr lang="ja-JP" altLang="ja-JP" sz="1800" b="1" kern="0" dirty="0">
                <a:effectLst/>
                <a:latin typeface="+mn-ea"/>
                <a:cs typeface="ＭＳ Ｐゴシック" panose="020B0600070205080204" pitchFamily="50" charset="-128"/>
              </a:rPr>
              <a:t>それに対して　</a:t>
            </a:r>
            <a:r>
              <a:rPr lang="en-US" altLang="ja-JP" sz="1800" b="1" kern="0" dirty="0">
                <a:effectLst/>
                <a:latin typeface="+mn-ea"/>
                <a:cs typeface="ＭＳ Ｐゴシック" panose="020B0600070205080204" pitchFamily="50" charset="-128"/>
              </a:rPr>
              <a:t>FSMS:ISO22000</a:t>
            </a:r>
            <a:r>
              <a:rPr lang="ja-JP" altLang="ja-JP" sz="1800" b="1" kern="0" dirty="0">
                <a:effectLst/>
                <a:latin typeface="+mn-ea"/>
                <a:cs typeface="ＭＳ Ｐゴシック" panose="020B0600070205080204" pitchFamily="50" charset="-128"/>
              </a:rPr>
              <a:t>では　とくにその概念の中核部分にある</a:t>
            </a:r>
            <a:r>
              <a:rPr lang="en-US" altLang="ja-JP" sz="1800" b="1" kern="0" dirty="0">
                <a:effectLst/>
                <a:latin typeface="+mn-ea"/>
                <a:cs typeface="ＭＳ Ｐゴシック" panose="020B0600070205080204" pitchFamily="50" charset="-128"/>
              </a:rPr>
              <a:t>HACCP</a:t>
            </a:r>
            <a:r>
              <a:rPr lang="ja-JP" altLang="ja-JP" sz="1800" b="1" kern="0" dirty="0">
                <a:effectLst/>
                <a:latin typeface="+mn-ea"/>
                <a:cs typeface="ＭＳ Ｐゴシック" panose="020B0600070205080204" pitchFamily="50" charset="-128"/>
              </a:rPr>
              <a:t>（その中でも危害要因分析と重要管理点の設定）の解釈が多種多様であって　何を参照すればいいのかが　不透明となりがちです。リスクにも　食品安全リスク、コンプライアンス（違反）リスク、ビジネスリスクがあるのですが　それらがすべて</a:t>
            </a:r>
            <a:r>
              <a:rPr lang="en-US" altLang="ja-JP" sz="1800" b="1" kern="0" dirty="0">
                <a:effectLst/>
                <a:latin typeface="+mn-ea"/>
                <a:cs typeface="ＭＳ Ｐゴシック" panose="020B0600070205080204" pitchFamily="50" charset="-128"/>
              </a:rPr>
              <a:t>HACCP</a:t>
            </a:r>
            <a:r>
              <a:rPr lang="ja-JP" altLang="ja-JP" sz="1800" b="1" kern="0" dirty="0">
                <a:effectLst/>
                <a:latin typeface="+mn-ea"/>
                <a:cs typeface="ＭＳ Ｐゴシック" panose="020B0600070205080204" pitchFamily="50" charset="-128"/>
              </a:rPr>
              <a:t>の中に持ち込まれてしまっており　融合しているといえば聞こえはいいのですが　実は無統制状態に陥っています。</a:t>
            </a:r>
            <a:r>
              <a:rPr lang="en-US" altLang="ja-JP" sz="1800" b="1" kern="0" dirty="0">
                <a:effectLst/>
                <a:latin typeface="+mn-ea"/>
                <a:cs typeface="ＭＳ Ｐゴシック" panose="020B0600070205080204" pitchFamily="50" charset="-128"/>
              </a:rPr>
              <a:t>HACCP</a:t>
            </a:r>
            <a:r>
              <a:rPr lang="ja-JP" altLang="ja-JP" sz="1800" b="1" kern="0" dirty="0">
                <a:effectLst/>
                <a:latin typeface="+mn-ea"/>
                <a:cs typeface="ＭＳ Ｐゴシック" panose="020B0600070205080204" pitchFamily="50" charset="-128"/>
              </a:rPr>
              <a:t>のしっぽ（解釈）を　なかなかつかめない、運よくしっぽをつかめたとしても　その先のほうにある胴体や頭（リスク）はどんなものか想像もつかない　まるで　ぬゑのような妖怪ですので　監査員泣かせの規格といえましょう。</a:t>
            </a:r>
            <a:endParaRPr lang="ja-JP" altLang="ja-JP" sz="1800" b="1" kern="100" dirty="0">
              <a:effectLst/>
              <a:latin typeface="+mn-ea"/>
              <a:cs typeface="Times New Roman" panose="02020603050405020304" pitchFamily="18" charset="0"/>
            </a:endParaRPr>
          </a:p>
          <a:p>
            <a:endParaRPr kumimoji="1" lang="ja-JP" altLang="en-US" b="1" dirty="0">
              <a:latin typeface="+mn-ea"/>
            </a:endParaRPr>
          </a:p>
        </p:txBody>
      </p:sp>
    </p:spTree>
    <p:extLst>
      <p:ext uri="{BB962C8B-B14F-4D97-AF65-F5344CB8AC3E}">
        <p14:creationId xmlns:p14="http://schemas.microsoft.com/office/powerpoint/2010/main" val="246404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62C055D-A62C-43A4-9E7E-47A1DEA3F8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9325" y="107156"/>
            <a:ext cx="4705350" cy="6643687"/>
          </a:xfrm>
          <a:prstGeom prst="rect">
            <a:avLst/>
          </a:prstGeom>
          <a:noFill/>
          <a:ln>
            <a:noFill/>
          </a:ln>
        </p:spPr>
      </p:pic>
    </p:spTree>
    <p:extLst>
      <p:ext uri="{BB962C8B-B14F-4D97-AF65-F5344CB8AC3E}">
        <p14:creationId xmlns:p14="http://schemas.microsoft.com/office/powerpoint/2010/main" val="304216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61535-ED18-4871-AF1A-71E64BE52EB8}"/>
              </a:ext>
            </a:extLst>
          </p:cNvPr>
          <p:cNvSpPr>
            <a:spLocks noGrp="1"/>
          </p:cNvSpPr>
          <p:nvPr>
            <p:ph type="title"/>
          </p:nvPr>
        </p:nvSpPr>
        <p:spPr/>
        <p:txBody>
          <a:bodyPr/>
          <a:lstStyle/>
          <a:p>
            <a:r>
              <a:rPr kumimoji="1" lang="ja-JP" altLang="en-US" dirty="0">
                <a:latin typeface="HG創英角ｺﾞｼｯｸUB" panose="020B0909000000000000" pitchFamily="49" charset="-128"/>
                <a:ea typeface="HG創英角ｺﾞｼｯｸUB" panose="020B0909000000000000" pitchFamily="49" charset="-128"/>
              </a:rPr>
              <a:t>アジェンダ</a:t>
            </a:r>
          </a:p>
        </p:txBody>
      </p:sp>
      <p:sp>
        <p:nvSpPr>
          <p:cNvPr id="3" name="コンテンツ プレースホルダー 2">
            <a:extLst>
              <a:ext uri="{FF2B5EF4-FFF2-40B4-BE49-F238E27FC236}">
                <a16:creationId xmlns:a16="http://schemas.microsoft.com/office/drawing/2014/main" id="{11AFC46F-4E17-481E-9D9C-E73C7D4AA174}"/>
              </a:ext>
            </a:extLst>
          </p:cNvPr>
          <p:cNvSpPr>
            <a:spLocks noGrp="1"/>
          </p:cNvSpPr>
          <p:nvPr>
            <p:ph idx="1"/>
          </p:nvPr>
        </p:nvSpPr>
        <p:spPr/>
        <p:txBody>
          <a:bodyPr>
            <a:normAutofit/>
          </a:bodyPr>
          <a:lstStyle/>
          <a:p>
            <a:pPr marL="457200" indent="-457200">
              <a:buAutoNum type="arabicPeriod"/>
            </a:pPr>
            <a:r>
              <a:rPr kumimoji="1" lang="ja-JP" altLang="en-US" sz="3600" b="1" dirty="0">
                <a:solidFill>
                  <a:schemeClr val="tx1"/>
                </a:solidFill>
                <a:latin typeface="+mn-ea"/>
              </a:rPr>
              <a:t>外部監査概論</a:t>
            </a:r>
            <a:endParaRPr kumimoji="1" lang="en-US" altLang="ja-JP" sz="3600" b="1" dirty="0">
              <a:solidFill>
                <a:schemeClr val="tx1"/>
              </a:solidFill>
              <a:latin typeface="+mn-ea"/>
            </a:endParaRPr>
          </a:p>
          <a:p>
            <a:pPr marL="457200" indent="-457200">
              <a:buAutoNum type="arabicPeriod"/>
            </a:pPr>
            <a:r>
              <a:rPr kumimoji="1" lang="ja-JP" altLang="en-US" sz="3600" b="1" dirty="0">
                <a:solidFill>
                  <a:schemeClr val="tx1"/>
                </a:solidFill>
                <a:latin typeface="+mn-ea"/>
              </a:rPr>
              <a:t>二者監査の進め方</a:t>
            </a:r>
            <a:endParaRPr kumimoji="1" lang="en-US" altLang="ja-JP" sz="3600" b="1" dirty="0">
              <a:solidFill>
                <a:schemeClr val="tx1"/>
              </a:solidFill>
              <a:latin typeface="+mn-ea"/>
            </a:endParaRPr>
          </a:p>
          <a:p>
            <a:pPr marL="457200" indent="-457200">
              <a:buAutoNum type="arabicPeriod"/>
            </a:pPr>
            <a:r>
              <a:rPr lang="ja-JP" altLang="en-US" sz="3600" b="1" dirty="0">
                <a:solidFill>
                  <a:schemeClr val="tx1"/>
                </a:solidFill>
                <a:latin typeface="+mn-ea"/>
              </a:rPr>
              <a:t>危害要因分析</a:t>
            </a:r>
            <a:endParaRPr lang="en-US" altLang="ja-JP" sz="3600" b="1" dirty="0">
              <a:solidFill>
                <a:schemeClr val="tx1"/>
              </a:solidFill>
              <a:latin typeface="+mn-ea"/>
            </a:endParaRPr>
          </a:p>
          <a:p>
            <a:pPr marL="457200" indent="-457200">
              <a:buAutoNum type="arabicPeriod"/>
            </a:pPr>
            <a:r>
              <a:rPr lang="ja-JP" altLang="en-US" sz="3600" b="1" dirty="0">
                <a:solidFill>
                  <a:schemeClr val="tx1"/>
                </a:solidFill>
                <a:latin typeface="+mn-ea"/>
              </a:rPr>
              <a:t>演習</a:t>
            </a:r>
            <a:endParaRPr lang="en-US" altLang="ja-JP" sz="3600" b="1" dirty="0">
              <a:solidFill>
                <a:schemeClr val="tx1"/>
              </a:solidFill>
              <a:latin typeface="+mn-ea"/>
            </a:endParaRPr>
          </a:p>
          <a:p>
            <a:pPr marL="457200" indent="-457200">
              <a:buAutoNum type="arabicPeriod"/>
            </a:pPr>
            <a:r>
              <a:rPr kumimoji="1" lang="ja-JP" altLang="en-US" sz="3600" b="1" dirty="0">
                <a:solidFill>
                  <a:schemeClr val="tx1"/>
                </a:solidFill>
                <a:latin typeface="+mn-ea"/>
              </a:rPr>
              <a:t>まとめ</a:t>
            </a:r>
          </a:p>
        </p:txBody>
      </p:sp>
    </p:spTree>
    <p:extLst>
      <p:ext uri="{BB962C8B-B14F-4D97-AF65-F5344CB8AC3E}">
        <p14:creationId xmlns:p14="http://schemas.microsoft.com/office/powerpoint/2010/main" val="119722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F62A19-E9FC-4F60-97B1-AC668BE53AE4}"/>
              </a:ext>
            </a:extLst>
          </p:cNvPr>
          <p:cNvSpPr>
            <a:spLocks noGrp="1"/>
          </p:cNvSpPr>
          <p:nvPr>
            <p:ph type="title"/>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外部監査の目的</a:t>
            </a:r>
          </a:p>
        </p:txBody>
      </p:sp>
      <p:sp>
        <p:nvSpPr>
          <p:cNvPr id="3" name="コンテンツ プレースホルダー 2">
            <a:extLst>
              <a:ext uri="{FF2B5EF4-FFF2-40B4-BE49-F238E27FC236}">
                <a16:creationId xmlns:a16="http://schemas.microsoft.com/office/drawing/2014/main" id="{F053DA17-AE77-4C32-8EBB-DF59CE8E1DBD}"/>
              </a:ext>
            </a:extLst>
          </p:cNvPr>
          <p:cNvSpPr>
            <a:spLocks noGrp="1"/>
          </p:cNvSpPr>
          <p:nvPr>
            <p:ph idx="1"/>
          </p:nvPr>
        </p:nvSpPr>
        <p:spPr/>
        <p:txBody>
          <a:bodyPr>
            <a:normAutofit fontScale="92500" lnSpcReduction="10000"/>
          </a:bodyPr>
          <a:lstStyle/>
          <a:p>
            <a:pPr marL="0" indent="0">
              <a:buNone/>
            </a:pPr>
            <a:r>
              <a:rPr lang="en-US" altLang="ja-JP" b="1" dirty="0">
                <a:solidFill>
                  <a:schemeClr val="tx1"/>
                </a:solidFill>
              </a:rPr>
              <a:t>A.</a:t>
            </a:r>
            <a:r>
              <a:rPr lang="ja-JP" altLang="en-US" b="1" dirty="0">
                <a:solidFill>
                  <a:schemeClr val="tx1"/>
                </a:solidFill>
              </a:rPr>
              <a:t>　被監査組織が　自らを自らの人員で評価するのではなく　組織の外の人員の目によって評価してもらうことで　客観性を確保する第三者監査：そのなかでも　被監査組織が自らの意思で自らの評価を依頼する目的</a:t>
            </a:r>
            <a:r>
              <a:rPr lang="en-US" altLang="ja-JP" b="1" dirty="0">
                <a:solidFill>
                  <a:schemeClr val="tx1"/>
                </a:solidFill>
              </a:rPr>
              <a:t>【</a:t>
            </a:r>
            <a:r>
              <a:rPr lang="ja-JP" altLang="en-US" b="1" dirty="0">
                <a:solidFill>
                  <a:schemeClr val="tx1"/>
                </a:solidFill>
              </a:rPr>
              <a:t>１．自己評価</a:t>
            </a:r>
            <a:r>
              <a:rPr lang="en-US" altLang="ja-JP" b="1" dirty="0">
                <a:solidFill>
                  <a:schemeClr val="tx1"/>
                </a:solidFill>
              </a:rPr>
              <a:t>】</a:t>
            </a:r>
            <a:r>
              <a:rPr lang="ja-JP" altLang="en-US" b="1" dirty="0">
                <a:solidFill>
                  <a:schemeClr val="tx1"/>
                </a:solidFill>
              </a:rPr>
              <a:t>と　被監査組織の客観的な評価の指標として　被監査組織とのビジネスの可否の判断材料として参照する目的</a:t>
            </a:r>
            <a:r>
              <a:rPr lang="en-US" altLang="ja-JP" b="1" dirty="0">
                <a:solidFill>
                  <a:schemeClr val="tx1"/>
                </a:solidFill>
              </a:rPr>
              <a:t>【</a:t>
            </a:r>
            <a:r>
              <a:rPr lang="ja-JP" altLang="en-US" b="1" dirty="0">
                <a:solidFill>
                  <a:schemeClr val="tx1"/>
                </a:solidFill>
              </a:rPr>
              <a:t>２．他者評価</a:t>
            </a:r>
            <a:r>
              <a:rPr lang="en-US" altLang="ja-JP" b="1" dirty="0">
                <a:solidFill>
                  <a:schemeClr val="tx1"/>
                </a:solidFill>
              </a:rPr>
              <a:t>】</a:t>
            </a:r>
            <a:r>
              <a:rPr lang="ja-JP" altLang="en-US" b="1" dirty="0">
                <a:solidFill>
                  <a:schemeClr val="tx1"/>
                </a:solidFill>
              </a:rPr>
              <a:t>とする・・・二つがある）</a:t>
            </a:r>
            <a:endParaRPr lang="en-US" altLang="ja-JP" b="1" dirty="0">
              <a:solidFill>
                <a:schemeClr val="tx1"/>
              </a:solidFill>
            </a:endParaRPr>
          </a:p>
          <a:p>
            <a:pPr marL="0" indent="0">
              <a:buNone/>
            </a:pPr>
            <a:endParaRPr kumimoji="1" lang="en-US" altLang="ja-JP" b="1" dirty="0">
              <a:solidFill>
                <a:schemeClr val="tx1"/>
              </a:solidFill>
            </a:endParaRPr>
          </a:p>
          <a:p>
            <a:pPr marL="0" indent="0">
              <a:buNone/>
            </a:pPr>
            <a:r>
              <a:rPr kumimoji="1" lang="en-US" altLang="ja-JP" b="1" dirty="0">
                <a:solidFill>
                  <a:schemeClr val="tx1"/>
                </a:solidFill>
              </a:rPr>
              <a:t>B.</a:t>
            </a:r>
            <a:r>
              <a:rPr kumimoji="1" lang="ja-JP" altLang="en-US" b="1" dirty="0">
                <a:solidFill>
                  <a:schemeClr val="tx1"/>
                </a:solidFill>
              </a:rPr>
              <a:t>　監査発案組織が　被監査組織がどれだけ自分のビジネス目標に沿いうるかの判断材料として　自らの人員　あるいは　外部の監査機関に依頼して　自己の評価</a:t>
            </a:r>
            <a:r>
              <a:rPr lang="ja-JP" altLang="en-US" b="1" dirty="0">
                <a:solidFill>
                  <a:schemeClr val="tx1"/>
                </a:solidFill>
              </a:rPr>
              <a:t>基準に基づいて被監査組織の評価をおこなうことを目的</a:t>
            </a:r>
            <a:r>
              <a:rPr lang="en-US" altLang="ja-JP" b="1" dirty="0">
                <a:solidFill>
                  <a:schemeClr val="tx1"/>
                </a:solidFill>
              </a:rPr>
              <a:t>【2</a:t>
            </a:r>
            <a:r>
              <a:rPr lang="ja-JP" altLang="en-US" b="1" dirty="0">
                <a:solidFill>
                  <a:schemeClr val="tx1"/>
                </a:solidFill>
              </a:rPr>
              <a:t>．他者評価</a:t>
            </a:r>
            <a:r>
              <a:rPr lang="en-US" altLang="ja-JP" b="1" dirty="0">
                <a:solidFill>
                  <a:schemeClr val="tx1"/>
                </a:solidFill>
              </a:rPr>
              <a:t>】</a:t>
            </a:r>
            <a:r>
              <a:rPr lang="ja-JP" altLang="en-US" b="1" dirty="0">
                <a:solidFill>
                  <a:schemeClr val="tx1"/>
                </a:solidFill>
              </a:rPr>
              <a:t>とする・・・一つがある）</a:t>
            </a:r>
            <a:endParaRPr kumimoji="1" lang="en-US" altLang="ja-JP" b="1" dirty="0">
              <a:solidFill>
                <a:schemeClr val="tx1"/>
              </a:solidFill>
            </a:endParaRPr>
          </a:p>
        </p:txBody>
      </p:sp>
    </p:spTree>
    <p:extLst>
      <p:ext uri="{BB962C8B-B14F-4D97-AF65-F5344CB8AC3E}">
        <p14:creationId xmlns:p14="http://schemas.microsoft.com/office/powerpoint/2010/main" val="4233521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監査員 シンボル フリー">
            <a:extLst>
              <a:ext uri="{FF2B5EF4-FFF2-40B4-BE49-F238E27FC236}">
                <a16:creationId xmlns:a16="http://schemas.microsoft.com/office/drawing/2014/main" id="{4447654E-0847-4873-9B75-E36C4783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522" y="1110652"/>
            <a:ext cx="2983338" cy="2066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体操 シンボル フリー">
            <a:extLst>
              <a:ext uri="{FF2B5EF4-FFF2-40B4-BE49-F238E27FC236}">
                <a16:creationId xmlns:a16="http://schemas.microsoft.com/office/drawing/2014/main" id="{B9B0A7FF-C63E-4D14-B1DC-E6A159D4B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34523" y="1110652"/>
            <a:ext cx="1192867" cy="200779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a:extLst>
              <a:ext uri="{FF2B5EF4-FFF2-40B4-BE49-F238E27FC236}">
                <a16:creationId xmlns:a16="http://schemas.microsoft.com/office/drawing/2014/main" id="{822671F0-6184-41B5-9946-EDF2187329F3}"/>
              </a:ext>
            </a:extLst>
          </p:cNvPr>
          <p:cNvCxnSpPr>
            <a:cxnSpLocks/>
          </p:cNvCxnSpPr>
          <p:nvPr/>
        </p:nvCxnSpPr>
        <p:spPr>
          <a:xfrm>
            <a:off x="3135388" y="1984076"/>
            <a:ext cx="11928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89673B-7266-4E21-9E38-D8B772A8F74F}"/>
              </a:ext>
            </a:extLst>
          </p:cNvPr>
          <p:cNvSpPr txBox="1"/>
          <p:nvPr/>
        </p:nvSpPr>
        <p:spPr>
          <a:xfrm>
            <a:off x="3218061" y="641628"/>
            <a:ext cx="1396536" cy="1200329"/>
          </a:xfrm>
          <a:prstGeom prst="rect">
            <a:avLst/>
          </a:prstGeom>
          <a:noFill/>
        </p:spPr>
        <p:txBody>
          <a:bodyPr wrap="none" rtlCol="0">
            <a:spAutoFit/>
          </a:bodyPr>
          <a:lstStyle/>
          <a:p>
            <a:r>
              <a:rPr kumimoji="1" lang="en-US" altLang="ja-JP" b="1" dirty="0"/>
              <a:t>A-1:</a:t>
            </a:r>
          </a:p>
          <a:p>
            <a:pPr marL="285750" indent="-285750">
              <a:buFont typeface="Arial" panose="020B0604020202020204" pitchFamily="34" charset="0"/>
              <a:buChar char="•"/>
            </a:pPr>
            <a:r>
              <a:rPr kumimoji="1" lang="ja-JP" altLang="en-US" b="1" dirty="0"/>
              <a:t>三者監査</a:t>
            </a:r>
            <a:endParaRPr kumimoji="1" lang="en-US" altLang="ja-JP" b="1" dirty="0"/>
          </a:p>
          <a:p>
            <a:pPr marL="285750" indent="-285750">
              <a:buFont typeface="Arial" panose="020B0604020202020204" pitchFamily="34" charset="0"/>
              <a:buChar char="•"/>
            </a:pPr>
            <a:r>
              <a:rPr kumimoji="1" lang="ja-JP" altLang="en-US" b="1" dirty="0"/>
              <a:t>依頼</a:t>
            </a:r>
            <a:endParaRPr kumimoji="1" lang="en-US" altLang="ja-JP" b="1" dirty="0"/>
          </a:p>
          <a:p>
            <a:pPr marL="285750" indent="-285750">
              <a:buFont typeface="Arial" panose="020B0604020202020204" pitchFamily="34" charset="0"/>
              <a:buChar char="•"/>
            </a:pPr>
            <a:r>
              <a:rPr kumimoji="1" lang="ja-JP" altLang="en-US" b="1" dirty="0"/>
              <a:t>自己評価</a:t>
            </a:r>
          </a:p>
        </p:txBody>
      </p:sp>
      <p:pic>
        <p:nvPicPr>
          <p:cNvPr id="1030" name="Picture 6" descr="Image result for 観察者 イラスト">
            <a:extLst>
              <a:ext uri="{FF2B5EF4-FFF2-40B4-BE49-F238E27FC236}">
                <a16:creationId xmlns:a16="http://schemas.microsoft.com/office/drawing/2014/main" id="{B36C7F62-581D-4D19-8CF1-CB994A308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253" y="4716887"/>
            <a:ext cx="1343025" cy="166687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3E666F7-35FF-413A-BA3D-39EF13F4A011}"/>
              </a:ext>
            </a:extLst>
          </p:cNvPr>
          <p:cNvSpPr txBox="1"/>
          <p:nvPr/>
        </p:nvSpPr>
        <p:spPr>
          <a:xfrm>
            <a:off x="3233172" y="4887079"/>
            <a:ext cx="1396536" cy="1200329"/>
          </a:xfrm>
          <a:prstGeom prst="rect">
            <a:avLst/>
          </a:prstGeom>
          <a:noFill/>
        </p:spPr>
        <p:txBody>
          <a:bodyPr wrap="none" rtlCol="0">
            <a:spAutoFit/>
          </a:bodyPr>
          <a:lstStyle/>
          <a:p>
            <a:r>
              <a:rPr kumimoji="1" lang="en-US" altLang="ja-JP" b="1" dirty="0"/>
              <a:t>A-2:</a:t>
            </a:r>
          </a:p>
          <a:p>
            <a:pPr marL="285750" indent="-285750">
              <a:buFont typeface="Arial" panose="020B0604020202020204" pitchFamily="34" charset="0"/>
              <a:buChar char="•"/>
            </a:pPr>
            <a:r>
              <a:rPr kumimoji="1" lang="ja-JP" altLang="en-US" b="1" dirty="0"/>
              <a:t>三者監査</a:t>
            </a:r>
            <a:endParaRPr kumimoji="1" lang="en-US" altLang="ja-JP" b="1" dirty="0"/>
          </a:p>
          <a:p>
            <a:pPr marL="285750" indent="-285750">
              <a:buFont typeface="Arial" panose="020B0604020202020204" pitchFamily="34" charset="0"/>
              <a:buChar char="•"/>
            </a:pPr>
            <a:r>
              <a:rPr kumimoji="1" lang="ja-JP" altLang="en-US" b="1" dirty="0"/>
              <a:t>参照</a:t>
            </a:r>
            <a:endParaRPr kumimoji="1" lang="en-US" altLang="ja-JP" b="1" dirty="0"/>
          </a:p>
          <a:p>
            <a:pPr marL="285750" indent="-285750">
              <a:buFont typeface="Arial" panose="020B0604020202020204" pitchFamily="34" charset="0"/>
              <a:buChar char="•"/>
            </a:pPr>
            <a:r>
              <a:rPr kumimoji="1" lang="ja-JP" altLang="en-US" b="1" dirty="0"/>
              <a:t>他者評価</a:t>
            </a:r>
          </a:p>
        </p:txBody>
      </p:sp>
      <p:cxnSp>
        <p:nvCxnSpPr>
          <p:cNvPr id="15" name="直線矢印コネクタ 14">
            <a:extLst>
              <a:ext uri="{FF2B5EF4-FFF2-40B4-BE49-F238E27FC236}">
                <a16:creationId xmlns:a16="http://schemas.microsoft.com/office/drawing/2014/main" id="{53C3B6A1-623F-4D09-A6D5-674E619AEEC1}"/>
              </a:ext>
            </a:extLst>
          </p:cNvPr>
          <p:cNvCxnSpPr>
            <a:cxnSpLocks/>
          </p:cNvCxnSpPr>
          <p:nvPr/>
        </p:nvCxnSpPr>
        <p:spPr>
          <a:xfrm flipV="1">
            <a:off x="2314389" y="3118448"/>
            <a:ext cx="2697878" cy="1768631"/>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38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監査員 シンボル フリー">
            <a:extLst>
              <a:ext uri="{FF2B5EF4-FFF2-40B4-BE49-F238E27FC236}">
                <a16:creationId xmlns:a16="http://schemas.microsoft.com/office/drawing/2014/main" id="{4447654E-0847-4873-9B75-E36C4783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947" y="2659524"/>
            <a:ext cx="2983338" cy="2066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体操 シンボル フリー">
            <a:extLst>
              <a:ext uri="{FF2B5EF4-FFF2-40B4-BE49-F238E27FC236}">
                <a16:creationId xmlns:a16="http://schemas.microsoft.com/office/drawing/2014/main" id="{B9B0A7FF-C63E-4D14-B1DC-E6A159D4B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81753" y="2659524"/>
            <a:ext cx="1192867" cy="2007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観察者 イラスト">
            <a:extLst>
              <a:ext uri="{FF2B5EF4-FFF2-40B4-BE49-F238E27FC236}">
                <a16:creationId xmlns:a16="http://schemas.microsoft.com/office/drawing/2014/main" id="{B36C7F62-581D-4D19-8CF1-CB994A308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4262" flipH="1">
            <a:off x="7028938" y="3806914"/>
            <a:ext cx="1379354" cy="17119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手渡しイラスト">
            <a:extLst>
              <a:ext uri="{FF2B5EF4-FFF2-40B4-BE49-F238E27FC236}">
                <a16:creationId xmlns:a16="http://schemas.microsoft.com/office/drawing/2014/main" id="{D16A7346-57BB-41A6-B208-5FA8BE490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028" y="2067467"/>
            <a:ext cx="1572437" cy="157243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a:extLst>
              <a:ext uri="{FF2B5EF4-FFF2-40B4-BE49-F238E27FC236}">
                <a16:creationId xmlns:a16="http://schemas.microsoft.com/office/drawing/2014/main" id="{822671F0-6184-41B5-9946-EDF2187329F3}"/>
              </a:ext>
            </a:extLst>
          </p:cNvPr>
          <p:cNvCxnSpPr>
            <a:cxnSpLocks/>
          </p:cNvCxnSpPr>
          <p:nvPr/>
        </p:nvCxnSpPr>
        <p:spPr>
          <a:xfrm flipH="1">
            <a:off x="7145285" y="3663422"/>
            <a:ext cx="11794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89673B-7266-4E21-9E38-D8B772A8F74F}"/>
              </a:ext>
            </a:extLst>
          </p:cNvPr>
          <p:cNvSpPr txBox="1"/>
          <p:nvPr/>
        </p:nvSpPr>
        <p:spPr>
          <a:xfrm>
            <a:off x="6037289" y="4726412"/>
            <a:ext cx="1396536" cy="1200329"/>
          </a:xfrm>
          <a:prstGeom prst="rect">
            <a:avLst/>
          </a:prstGeom>
          <a:noFill/>
        </p:spPr>
        <p:txBody>
          <a:bodyPr wrap="none" rtlCol="0">
            <a:spAutoFit/>
          </a:bodyPr>
          <a:lstStyle/>
          <a:p>
            <a:r>
              <a:rPr kumimoji="1" lang="en-US" altLang="ja-JP" b="1" dirty="0"/>
              <a:t>B2:</a:t>
            </a:r>
          </a:p>
          <a:p>
            <a:pPr marL="285750" indent="-285750">
              <a:buFont typeface="Arial" panose="020B0604020202020204" pitchFamily="34" charset="0"/>
              <a:buChar char="•"/>
            </a:pPr>
            <a:r>
              <a:rPr kumimoji="1" lang="ja-JP" altLang="en-US" b="1" dirty="0"/>
              <a:t>二者監査</a:t>
            </a:r>
            <a:endParaRPr kumimoji="1" lang="en-US" altLang="ja-JP" b="1" dirty="0"/>
          </a:p>
          <a:p>
            <a:pPr marL="285750" indent="-285750">
              <a:buFont typeface="Arial" panose="020B0604020202020204" pitchFamily="34" charset="0"/>
              <a:buChar char="•"/>
            </a:pPr>
            <a:r>
              <a:rPr kumimoji="1" lang="ja-JP" altLang="en-US" b="1" dirty="0"/>
              <a:t>依頼</a:t>
            </a:r>
            <a:endParaRPr kumimoji="1" lang="en-US" altLang="ja-JP" b="1" dirty="0"/>
          </a:p>
          <a:p>
            <a:pPr marL="285750" indent="-285750">
              <a:buFont typeface="Arial" panose="020B0604020202020204" pitchFamily="34" charset="0"/>
              <a:buChar char="•"/>
            </a:pPr>
            <a:r>
              <a:rPr kumimoji="1" lang="ja-JP" altLang="en-US" b="1" dirty="0"/>
              <a:t>他者評価</a:t>
            </a:r>
          </a:p>
        </p:txBody>
      </p:sp>
      <p:sp>
        <p:nvSpPr>
          <p:cNvPr id="3" name="テキスト ボックス 2">
            <a:extLst>
              <a:ext uri="{FF2B5EF4-FFF2-40B4-BE49-F238E27FC236}">
                <a16:creationId xmlns:a16="http://schemas.microsoft.com/office/drawing/2014/main" id="{C448999A-ECAF-4CA2-AE33-ECA372985F9E}"/>
              </a:ext>
            </a:extLst>
          </p:cNvPr>
          <p:cNvSpPr txBox="1"/>
          <p:nvPr/>
        </p:nvSpPr>
        <p:spPr>
          <a:xfrm rot="18486310">
            <a:off x="7475068" y="2632231"/>
            <a:ext cx="697627" cy="400110"/>
          </a:xfrm>
          <a:prstGeom prst="rect">
            <a:avLst/>
          </a:prstGeom>
          <a:noFill/>
        </p:spPr>
        <p:txBody>
          <a:bodyPr wrap="none" rtlCol="0">
            <a:spAutoFit/>
          </a:bodyPr>
          <a:lstStyle/>
          <a:p>
            <a:pPr algn="ctr"/>
            <a:r>
              <a:rPr kumimoji="1" lang="en-US" altLang="ja-JP" sz="1000" dirty="0"/>
              <a:t>1</a:t>
            </a:r>
            <a:r>
              <a:rPr kumimoji="1" lang="ja-JP" altLang="en-US" sz="1000" dirty="0"/>
              <a:t>～</a:t>
            </a:r>
            <a:r>
              <a:rPr kumimoji="1" lang="en-US" altLang="ja-JP" sz="1000" dirty="0"/>
              <a:t>5</a:t>
            </a:r>
          </a:p>
          <a:p>
            <a:r>
              <a:rPr kumimoji="1" lang="ja-JP" altLang="en-US" sz="1000" dirty="0"/>
              <a:t>判定基準</a:t>
            </a:r>
          </a:p>
        </p:txBody>
      </p:sp>
    </p:spTree>
    <p:extLst>
      <p:ext uri="{BB962C8B-B14F-4D97-AF65-F5344CB8AC3E}">
        <p14:creationId xmlns:p14="http://schemas.microsoft.com/office/powerpoint/2010/main" val="138497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19F03-2552-43DB-A4DC-FB32B3879E4C}"/>
              </a:ext>
            </a:extLst>
          </p:cNvPr>
          <p:cNvSpPr>
            <a:spLocks noGrp="1"/>
          </p:cNvSpPr>
          <p:nvPr>
            <p:ph type="title"/>
          </p:nvPr>
        </p:nvSpPr>
        <p:spPr>
          <a:xfrm>
            <a:off x="938757" y="382385"/>
            <a:ext cx="8092353" cy="1446415"/>
          </a:xfrm>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ほとんどすべてのケース</a:t>
            </a:r>
            <a:r>
              <a:rPr lang="ja-JP" altLang="en-US" dirty="0">
                <a:latin typeface="HG創英角ｺﾞｼｯｸUB" panose="020B0909000000000000" pitchFamily="49" charset="-128"/>
                <a:ea typeface="HG創英角ｺﾞｼｯｸUB" panose="020B0909000000000000" pitchFamily="49" charset="-128"/>
              </a:rPr>
              <a:t>で</a:t>
            </a: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3" name="コンテンツ プレースホルダー 2">
            <a:extLst>
              <a:ext uri="{FF2B5EF4-FFF2-40B4-BE49-F238E27FC236}">
                <a16:creationId xmlns:a16="http://schemas.microsoft.com/office/drawing/2014/main" id="{91201F99-A033-457E-9BDB-FE17D04548FD}"/>
              </a:ext>
            </a:extLst>
          </p:cNvPr>
          <p:cNvSpPr>
            <a:spLocks noGrp="1"/>
          </p:cNvSpPr>
          <p:nvPr>
            <p:ph idx="1"/>
          </p:nvPr>
        </p:nvSpPr>
        <p:spPr/>
        <p:txBody>
          <a:bodyPr>
            <a:normAutofit fontScale="77500" lnSpcReduction="20000"/>
          </a:bodyPr>
          <a:lstStyle/>
          <a:p>
            <a:r>
              <a:rPr kumimoji="1" lang="ja-JP" altLang="en-US" sz="3200" b="1" dirty="0">
                <a:solidFill>
                  <a:schemeClr val="tx1"/>
                </a:solidFill>
              </a:rPr>
              <a:t>被監査者</a:t>
            </a:r>
            <a:endParaRPr kumimoji="1" lang="en-US" altLang="ja-JP" sz="3200" b="1" dirty="0">
              <a:solidFill>
                <a:schemeClr val="tx1"/>
              </a:solidFill>
            </a:endParaRPr>
          </a:p>
          <a:p>
            <a:r>
              <a:rPr lang="ja-JP" altLang="en-US" sz="3200" b="1" dirty="0">
                <a:solidFill>
                  <a:schemeClr val="tx1"/>
                </a:solidFill>
              </a:rPr>
              <a:t>監査者</a:t>
            </a:r>
            <a:endParaRPr lang="en-US" altLang="ja-JP" sz="3200" b="1" dirty="0">
              <a:solidFill>
                <a:schemeClr val="tx1"/>
              </a:solidFill>
            </a:endParaRPr>
          </a:p>
          <a:p>
            <a:r>
              <a:rPr lang="ja-JP" altLang="en-US" sz="3200" b="1" dirty="0">
                <a:solidFill>
                  <a:schemeClr val="tx1"/>
                </a:solidFill>
              </a:rPr>
              <a:t>依頼者</a:t>
            </a:r>
            <a:endParaRPr lang="en-US" altLang="ja-JP" sz="3200" b="1" dirty="0">
              <a:solidFill>
                <a:schemeClr val="tx1"/>
              </a:solidFill>
            </a:endParaRPr>
          </a:p>
          <a:p>
            <a:r>
              <a:rPr lang="ja-JP" altLang="en-US" sz="3200" b="1" dirty="0">
                <a:solidFill>
                  <a:schemeClr val="tx1"/>
                </a:solidFill>
              </a:rPr>
              <a:t>参照者</a:t>
            </a:r>
            <a:endParaRPr lang="en-US" altLang="ja-JP" sz="3200" b="1" dirty="0">
              <a:solidFill>
                <a:schemeClr val="tx1"/>
              </a:solidFill>
            </a:endParaRPr>
          </a:p>
          <a:p>
            <a:r>
              <a:rPr kumimoji="1" lang="ja-JP" altLang="en-US" sz="3200" b="1" dirty="0">
                <a:solidFill>
                  <a:schemeClr val="tx1"/>
                </a:solidFill>
              </a:rPr>
              <a:t>判定基準</a:t>
            </a:r>
            <a:endParaRPr kumimoji="1" lang="en-US" altLang="ja-JP" sz="3200" b="1" dirty="0">
              <a:solidFill>
                <a:schemeClr val="tx1"/>
              </a:solidFill>
            </a:endParaRPr>
          </a:p>
          <a:p>
            <a:endParaRPr lang="en-US" altLang="ja-JP" sz="3200" b="1" dirty="0">
              <a:solidFill>
                <a:schemeClr val="tx1"/>
              </a:solidFill>
            </a:endParaRPr>
          </a:p>
          <a:p>
            <a:pPr marL="0" indent="0">
              <a:buNone/>
            </a:pPr>
            <a:r>
              <a:rPr kumimoji="1" lang="ja-JP" altLang="en-US" sz="3200" b="1" dirty="0">
                <a:solidFill>
                  <a:schemeClr val="tx1"/>
                </a:solidFill>
              </a:rPr>
              <a:t>　　（</a:t>
            </a:r>
            <a:r>
              <a:rPr lang="ja-JP" altLang="en-US" sz="3200" b="1" dirty="0">
                <a:solidFill>
                  <a:schemeClr val="tx1"/>
                </a:solidFill>
              </a:rPr>
              <a:t>で）の　５</a:t>
            </a:r>
            <a:r>
              <a:rPr lang="en-US" altLang="ja-JP" sz="3200" b="1" dirty="0">
                <a:solidFill>
                  <a:schemeClr val="tx1"/>
                </a:solidFill>
              </a:rPr>
              <a:t>W1H</a:t>
            </a:r>
            <a:r>
              <a:rPr lang="ja-JP" altLang="en-US" sz="3200" b="1" dirty="0">
                <a:solidFill>
                  <a:schemeClr val="tx1"/>
                </a:solidFill>
              </a:rPr>
              <a:t>が</a:t>
            </a:r>
            <a:r>
              <a:rPr kumimoji="1" lang="ja-JP" altLang="en-US" sz="3200" b="1" dirty="0">
                <a:solidFill>
                  <a:schemeClr val="tx1"/>
                </a:solidFill>
              </a:rPr>
              <a:t>問われる</a:t>
            </a:r>
            <a:endParaRPr kumimoji="1" lang="en-US" altLang="ja-JP" sz="3200" b="1" dirty="0">
              <a:solidFill>
                <a:schemeClr val="tx1"/>
              </a:solidFill>
            </a:endParaRPr>
          </a:p>
          <a:p>
            <a:pPr marL="0" indent="0">
              <a:buNone/>
            </a:pPr>
            <a:r>
              <a:rPr lang="ja-JP" altLang="en-US" sz="3200" b="1" dirty="0">
                <a:solidFill>
                  <a:schemeClr val="tx1"/>
                </a:solidFill>
              </a:rPr>
              <a:t>　　　　つまり　監査の組み立てが違ってくる</a:t>
            </a:r>
            <a:endParaRPr kumimoji="1" lang="ja-JP" altLang="en-US" sz="3200" b="1" dirty="0">
              <a:solidFill>
                <a:schemeClr val="tx1"/>
              </a:solidFill>
            </a:endParaRPr>
          </a:p>
        </p:txBody>
      </p:sp>
    </p:spTree>
    <p:extLst>
      <p:ext uri="{BB962C8B-B14F-4D97-AF65-F5344CB8AC3E}">
        <p14:creationId xmlns:p14="http://schemas.microsoft.com/office/powerpoint/2010/main" val="301284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B9814-677A-4750-AF7E-0F7D78DB149E}"/>
              </a:ext>
            </a:extLst>
          </p:cNvPr>
          <p:cNvSpPr>
            <a:spLocks noGrp="1"/>
          </p:cNvSpPr>
          <p:nvPr>
            <p:ph type="title"/>
          </p:nvPr>
        </p:nvSpPr>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ケース</a:t>
            </a:r>
            <a:r>
              <a:rPr kumimoji="1" lang="en-US" altLang="ja-JP" dirty="0">
                <a:latin typeface="HG創英角ｺﾞｼｯｸUB" panose="020B0909000000000000" pitchFamily="49" charset="-128"/>
                <a:ea typeface="HG創英角ｺﾞｼｯｸUB" panose="020B0909000000000000" pitchFamily="49" charset="-128"/>
              </a:rPr>
              <a:t>A-1:</a:t>
            </a:r>
            <a:r>
              <a:rPr kumimoji="1" lang="ja-JP" altLang="en-US" dirty="0">
                <a:latin typeface="HG創英角ｺﾞｼｯｸUB" panose="020B0909000000000000" pitchFamily="49" charset="-128"/>
                <a:ea typeface="HG創英角ｺﾞｼｯｸUB" panose="020B0909000000000000" pitchFamily="49" charset="-128"/>
              </a:rPr>
              <a:t>自己</a:t>
            </a:r>
            <a:r>
              <a:rPr lang="ja-JP" altLang="en-US" dirty="0">
                <a:latin typeface="HG創英角ｺﾞｼｯｸUB" panose="020B0909000000000000" pitchFamily="49" charset="-128"/>
                <a:ea typeface="HG創英角ｺﾞｼｯｸUB" panose="020B0909000000000000" pitchFamily="49" charset="-128"/>
              </a:rPr>
              <a:t>評価の依頼</a:t>
            </a:r>
            <a:r>
              <a:rPr kumimoji="1" lang="ja-JP" altLang="en-US" dirty="0">
                <a:latin typeface="HG創英角ｺﾞｼｯｸUB" panose="020B0909000000000000" pitchFamily="49" charset="-128"/>
                <a:ea typeface="HG創英角ｺﾞｼｯｸUB" panose="020B0909000000000000" pitchFamily="49" charset="-128"/>
              </a:rPr>
              <a:t>　</a:t>
            </a:r>
            <a:br>
              <a:rPr kumimoji="1" lang="en-US" altLang="ja-JP" dirty="0">
                <a:latin typeface="HG創英角ｺﾞｼｯｸUB" panose="020B0909000000000000" pitchFamily="49" charset="-128"/>
                <a:ea typeface="HG創英角ｺﾞｼｯｸUB" panose="020B0909000000000000" pitchFamily="49" charset="-128"/>
              </a:rPr>
            </a:b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3" name="コンテンツ プレースホルダー 2">
            <a:extLst>
              <a:ext uri="{FF2B5EF4-FFF2-40B4-BE49-F238E27FC236}">
                <a16:creationId xmlns:a16="http://schemas.microsoft.com/office/drawing/2014/main" id="{896BC841-984B-41AA-AF80-822016824A22}"/>
              </a:ext>
            </a:extLst>
          </p:cNvPr>
          <p:cNvSpPr>
            <a:spLocks noGrp="1"/>
          </p:cNvSpPr>
          <p:nvPr>
            <p:ph idx="1"/>
          </p:nvPr>
        </p:nvSpPr>
        <p:spPr>
          <a:xfrm>
            <a:off x="938758" y="1760220"/>
            <a:ext cx="7782332" cy="5634990"/>
          </a:xfrm>
        </p:spPr>
        <p:txBody>
          <a:bodyPr/>
          <a:lstStyle/>
          <a:p>
            <a:r>
              <a:rPr kumimoji="1" lang="en-US" altLang="ja-JP" b="1" dirty="0">
                <a:solidFill>
                  <a:schemeClr val="tx1"/>
                </a:solidFill>
                <a:latin typeface="+mn-ea"/>
              </a:rPr>
              <a:t>FSMS</a:t>
            </a:r>
            <a:r>
              <a:rPr kumimoji="1" lang="ja-JP" altLang="en-US" b="1" dirty="0">
                <a:solidFill>
                  <a:schemeClr val="tx1"/>
                </a:solidFill>
                <a:latin typeface="+mn-ea"/>
              </a:rPr>
              <a:t>では最も一般的</a:t>
            </a:r>
            <a:endParaRPr kumimoji="1" lang="en-US" altLang="ja-JP" b="1" dirty="0">
              <a:solidFill>
                <a:schemeClr val="tx1"/>
              </a:solidFill>
              <a:latin typeface="+mn-ea"/>
            </a:endParaRPr>
          </a:p>
          <a:p>
            <a:r>
              <a:rPr lang="ja-JP" altLang="en-US" b="1" dirty="0">
                <a:solidFill>
                  <a:schemeClr val="tx1"/>
                </a:solidFill>
                <a:latin typeface="+mn-ea"/>
              </a:rPr>
              <a:t>通常は　自分が「公認」判定基準をベースにして「公正なる」第三者からどう判定されるかが関心事</a:t>
            </a:r>
            <a:endParaRPr lang="en-US" altLang="ja-JP" b="1" dirty="0">
              <a:solidFill>
                <a:schemeClr val="tx1"/>
              </a:solidFill>
              <a:latin typeface="+mn-ea"/>
            </a:endParaRPr>
          </a:p>
          <a:p>
            <a:r>
              <a:rPr kumimoji="1" lang="ja-JP" altLang="en-US" b="1" dirty="0">
                <a:solidFill>
                  <a:schemeClr val="tx1"/>
                </a:solidFill>
                <a:latin typeface="+mn-ea"/>
              </a:rPr>
              <a:t>変則的ではあるが　小売りの「要請」で受審する場合には　その小売り（参照者）の目でみて　どう判定されるかが関心事（二者監査的要素を含む三者監査）次スライド＊</a:t>
            </a:r>
            <a:endParaRPr kumimoji="1" lang="en-US" altLang="ja-JP" b="1" dirty="0">
              <a:solidFill>
                <a:schemeClr val="tx1"/>
              </a:solidFill>
              <a:latin typeface="+mn-ea"/>
            </a:endParaRPr>
          </a:p>
          <a:p>
            <a:r>
              <a:rPr lang="ja-JP" altLang="en-US" b="1" dirty="0">
                <a:solidFill>
                  <a:schemeClr val="tx1"/>
                </a:solidFill>
                <a:latin typeface="+mn-ea"/>
              </a:rPr>
              <a:t>どんな判定基準（規格）で　どの監査（審査）会社を選ぶかが　最大の関心事となりがち　→　「早い、安い、</a:t>
            </a:r>
            <a:r>
              <a:rPr lang="ja-JP" altLang="en-US" b="1" u="sng" dirty="0">
                <a:solidFill>
                  <a:schemeClr val="tx1"/>
                </a:solidFill>
                <a:latin typeface="+mn-ea"/>
              </a:rPr>
              <a:t>うまい</a:t>
            </a:r>
            <a:r>
              <a:rPr lang="ja-JP" altLang="en-US" b="1" dirty="0">
                <a:solidFill>
                  <a:schemeClr val="tx1"/>
                </a:solidFill>
                <a:latin typeface="+mn-ea"/>
              </a:rPr>
              <a:t>」に流れがいきがち</a:t>
            </a:r>
            <a:endParaRPr kumimoji="1" lang="ja-JP" altLang="en-US" b="1" dirty="0">
              <a:solidFill>
                <a:schemeClr val="tx1"/>
              </a:solidFill>
              <a:latin typeface="+mn-ea"/>
            </a:endParaRPr>
          </a:p>
        </p:txBody>
      </p:sp>
      <p:sp>
        <p:nvSpPr>
          <p:cNvPr id="6" name="テキスト ボックス 5">
            <a:extLst>
              <a:ext uri="{FF2B5EF4-FFF2-40B4-BE49-F238E27FC236}">
                <a16:creationId xmlns:a16="http://schemas.microsoft.com/office/drawing/2014/main" id="{8863D93F-F770-4824-8E07-52CEC7BF01C9}"/>
              </a:ext>
            </a:extLst>
          </p:cNvPr>
          <p:cNvSpPr txBox="1"/>
          <p:nvPr/>
        </p:nvSpPr>
        <p:spPr>
          <a:xfrm>
            <a:off x="2100441" y="5548693"/>
            <a:ext cx="6186309" cy="646331"/>
          </a:xfrm>
          <a:prstGeom prst="rect">
            <a:avLst/>
          </a:prstGeom>
          <a:noFill/>
        </p:spPr>
        <p:txBody>
          <a:bodyPr wrap="none" rtlCol="0">
            <a:spAutoFit/>
          </a:bodyPr>
          <a:lstStyle/>
          <a:p>
            <a:r>
              <a:rPr kumimoji="1" lang="ja-JP" altLang="en-US" sz="3600" b="1" dirty="0"/>
              <a:t>被監査側の自己利益の最優先</a:t>
            </a:r>
          </a:p>
        </p:txBody>
      </p:sp>
    </p:spTree>
    <p:extLst>
      <p:ext uri="{BB962C8B-B14F-4D97-AF65-F5344CB8AC3E}">
        <p14:creationId xmlns:p14="http://schemas.microsoft.com/office/powerpoint/2010/main" val="3812901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0336D36-0771-4165-A1A5-5D90C7D1F335}"/>
              </a:ext>
            </a:extLst>
          </p:cNvPr>
          <p:cNvSpPr txBox="1"/>
          <p:nvPr/>
        </p:nvSpPr>
        <p:spPr>
          <a:xfrm>
            <a:off x="555699" y="1143575"/>
            <a:ext cx="7850554" cy="4247317"/>
          </a:xfrm>
          <a:prstGeom prst="rect">
            <a:avLst/>
          </a:prstGeom>
          <a:noFill/>
        </p:spPr>
        <p:txBody>
          <a:bodyPr wrap="square" rtlCol="0">
            <a:spAutoFit/>
          </a:bodyPr>
          <a:lstStyle/>
          <a:p>
            <a:pPr marL="400050" algn="l"/>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サプライヤーと一般消費者の間に小売りが入ると　サプライヤー側への努力要請はさらに増幅されがちです。　消費者が篩がけするのが一般的な用途の粉（例えばケーキ用の薄力小麦粉）であったとしても　「</a:t>
            </a:r>
            <a:r>
              <a:rPr lang="ja-JP" altLang="en-US" b="1" kern="0" dirty="0">
                <a:latin typeface="HGSｺﾞｼｯｸM" panose="020B0600000000000000" pitchFamily="50" charset="-128"/>
                <a:ea typeface="HGSｺﾞｼｯｸM" panose="020B0600000000000000" pitchFamily="50" charset="-128"/>
                <a:cs typeface="ＭＳ Ｐゴシック" panose="020B0600070205080204" pitchFamily="50" charset="-128"/>
              </a:rPr>
              <a:t>お客様</a:t>
            </a:r>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が篩の上に異物を発見しただけでもクレームにつながる」となり、危害要因は消費者側で除去されるにもかかわらず　クレーム回避の観点から　サプライヤー側での篩がけの重要度はますます上にもっていかれます。</a:t>
            </a:r>
            <a:endParaRPr lang="ja-JP" altLang="ja-JP" sz="1800" b="1"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p>
            <a:pPr marL="400050" algn="l"/>
            <a:r>
              <a:rPr lang="en-US"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 </a:t>
            </a:r>
            <a:endParaRPr lang="ja-JP" altLang="ja-JP" sz="1800" b="1"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p>
            <a:pPr marL="400050" algn="l"/>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このように</a:t>
            </a:r>
            <a:r>
              <a:rPr lang="en-US" altLang="ja-JP" b="1" kern="0" dirty="0">
                <a:latin typeface="HGSｺﾞｼｯｸM" panose="020B0600000000000000" pitchFamily="50" charset="-128"/>
                <a:ea typeface="HGSｺﾞｼｯｸM" panose="020B0600000000000000" pitchFamily="50" charset="-128"/>
                <a:cs typeface="ＭＳ Ｐゴシック" panose="020B0600070205080204" pitchFamily="50" charset="-128"/>
              </a:rPr>
              <a:t>(</a:t>
            </a:r>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二者監査</a:t>
            </a:r>
            <a:r>
              <a:rPr lang="ja-JP" altLang="en-US"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自体</a:t>
            </a:r>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は意外と単純なのですが</a:t>
            </a:r>
            <a:r>
              <a:rPr lang="en-US"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a:t>
            </a:r>
            <a:r>
              <a:rPr lang="ja-JP" altLang="en-US" b="1" kern="0" dirty="0">
                <a:latin typeface="HGSｺﾞｼｯｸM" panose="020B0600000000000000" pitchFamily="50" charset="-128"/>
                <a:ea typeface="HGSｺﾞｼｯｸM" panose="020B0600000000000000" pitchFamily="50" charset="-128"/>
                <a:cs typeface="ＭＳ Ｐゴシック" panose="020B0600070205080204" pitchFamily="50" charset="-128"/>
              </a:rPr>
              <a:t>二者監査的な要素を含む</a:t>
            </a:r>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三者監査の場合　背景に誰かがいるかいないかで　監査員は判定を塩梅する必要すら出てくるという事にも</a:t>
            </a:r>
            <a:r>
              <a:rPr lang="ja-JP" altLang="ja-JP" sz="1800" b="1" kern="0" dirty="0">
                <a:effectLst/>
                <a:latin typeface="+mn-ea"/>
                <a:cs typeface="ＭＳ Ｐゴシック" panose="020B0600070205080204" pitchFamily="50" charset="-128"/>
              </a:rPr>
              <a:t>なります</a:t>
            </a:r>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。背景にいて三者監査を推進しているのが　クレーム回避第一</a:t>
            </a:r>
            <a:r>
              <a:rPr lang="ja-JP" altLang="en-US"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主義</a:t>
            </a:r>
            <a:r>
              <a:rPr lang="ja-JP" altLang="ja-JP" sz="1800" b="1" kern="0" dirty="0">
                <a:effectLst/>
                <a:latin typeface="HGSｺﾞｼｯｸM" panose="020B0600000000000000" pitchFamily="50" charset="-128"/>
                <a:ea typeface="HGSｺﾞｼｯｸM" panose="020B0600000000000000" pitchFamily="50" charset="-128"/>
                <a:cs typeface="ＭＳ Ｐゴシック" panose="020B0600070205080204" pitchFamily="50" charset="-128"/>
              </a:rPr>
              <a:t>の主要顧客であった場合　には　三者監査は全方面でゼロトーレランスに近い方向に誘導されてしまう傾向を持っています。</a:t>
            </a:r>
            <a:endParaRPr lang="ja-JP" altLang="ja-JP" sz="1800" b="1" kern="100" dirty="0">
              <a:effectLst/>
              <a:latin typeface="HGSｺﾞｼｯｸM" panose="020B0600000000000000" pitchFamily="50" charset="-128"/>
              <a:ea typeface="HGSｺﾞｼｯｸM" panose="020B0600000000000000" pitchFamily="50" charset="-128"/>
              <a:cs typeface="Times New Roman" panose="02020603050405020304" pitchFamily="18" charset="0"/>
            </a:endParaRPr>
          </a:p>
          <a:p>
            <a:endParaRPr kumimoji="1" lang="ja-JP" altLang="en-US" b="1" dirty="0">
              <a:latin typeface="HGSｺﾞｼｯｸM" panose="020B0600000000000000" pitchFamily="50" charset="-128"/>
              <a:ea typeface="HGSｺﾞｼｯｸM" panose="020B0600000000000000" pitchFamily="50" charset="-128"/>
            </a:endParaRPr>
          </a:p>
        </p:txBody>
      </p:sp>
      <p:sp>
        <p:nvSpPr>
          <p:cNvPr id="3" name="テキスト ボックス 2">
            <a:extLst>
              <a:ext uri="{FF2B5EF4-FFF2-40B4-BE49-F238E27FC236}">
                <a16:creationId xmlns:a16="http://schemas.microsoft.com/office/drawing/2014/main" id="{32C67D67-4223-4BB1-B5CB-C9B08B39968E}"/>
              </a:ext>
            </a:extLst>
          </p:cNvPr>
          <p:cNvSpPr txBox="1"/>
          <p:nvPr/>
        </p:nvSpPr>
        <p:spPr>
          <a:xfrm>
            <a:off x="834950" y="469900"/>
            <a:ext cx="7571303" cy="584775"/>
          </a:xfrm>
          <a:prstGeom prst="rect">
            <a:avLst/>
          </a:prstGeom>
          <a:noFill/>
        </p:spPr>
        <p:txBody>
          <a:bodyPr wrap="none" rtlCol="0">
            <a:spAutoFit/>
          </a:bodyPr>
          <a:lstStyle/>
          <a:p>
            <a:r>
              <a:rPr kumimoji="1" lang="ja-JP" altLang="en-US" sz="3200" dirty="0">
                <a:latin typeface="HG創英角ｺﾞｼｯｸUB" panose="020B0909000000000000" pitchFamily="49" charset="-128"/>
                <a:ea typeface="HG創英角ｺﾞｼｯｸUB" panose="020B0909000000000000" pitchFamily="49" charset="-128"/>
              </a:rPr>
              <a:t>二者監査的な要素を含む三者監査：補足</a:t>
            </a:r>
            <a:endParaRPr kumimoji="1" lang="en-US" altLang="ja-JP" sz="3200" dirty="0">
              <a:latin typeface="HG創英角ｺﾞｼｯｸUB" panose="020B0909000000000000" pitchFamily="49" charset="-128"/>
              <a:ea typeface="HG創英角ｺﾞｼｯｸUB" panose="020B0909000000000000" pitchFamily="49" charset="-128"/>
            </a:endParaRPr>
          </a:p>
        </p:txBody>
      </p:sp>
      <p:pic>
        <p:nvPicPr>
          <p:cNvPr id="4" name="図 3" descr="池田エライザの背後に静かに貞子が迫る… 映画『貞子』本編映像 - YouTube">
            <a:extLst>
              <a:ext uri="{FF2B5EF4-FFF2-40B4-BE49-F238E27FC236}">
                <a16:creationId xmlns:a16="http://schemas.microsoft.com/office/drawing/2014/main" id="{996FA914-D139-43AE-8F97-291D050C8D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645" y="5147732"/>
            <a:ext cx="3118132" cy="1608667"/>
          </a:xfrm>
          <a:prstGeom prst="rect">
            <a:avLst/>
          </a:prstGeom>
          <a:noFill/>
          <a:ln>
            <a:noFill/>
          </a:ln>
        </p:spPr>
      </p:pic>
    </p:spTree>
    <p:extLst>
      <p:ext uri="{BB962C8B-B14F-4D97-AF65-F5344CB8AC3E}">
        <p14:creationId xmlns:p14="http://schemas.microsoft.com/office/powerpoint/2010/main" val="806801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B9814-677A-4750-AF7E-0F7D78DB149E}"/>
              </a:ext>
            </a:extLst>
          </p:cNvPr>
          <p:cNvSpPr>
            <a:spLocks noGrp="1"/>
          </p:cNvSpPr>
          <p:nvPr>
            <p:ph type="title"/>
          </p:nvPr>
        </p:nvSpPr>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ケース</a:t>
            </a:r>
            <a:r>
              <a:rPr kumimoji="1" lang="en-US" altLang="ja-JP" dirty="0">
                <a:latin typeface="HG創英角ｺﾞｼｯｸUB" panose="020B0909000000000000" pitchFamily="49" charset="-128"/>
                <a:ea typeface="HG創英角ｺﾞｼｯｸUB" panose="020B0909000000000000" pitchFamily="49" charset="-128"/>
              </a:rPr>
              <a:t>A-2:</a:t>
            </a:r>
            <a:r>
              <a:rPr lang="ja-JP" altLang="en-US" dirty="0">
                <a:latin typeface="HG創英角ｺﾞｼｯｸUB" panose="020B0909000000000000" pitchFamily="49" charset="-128"/>
                <a:ea typeface="HG創英角ｺﾞｼｯｸUB" panose="020B0909000000000000" pitchFamily="49" charset="-128"/>
              </a:rPr>
              <a:t>他者評価のための参照</a:t>
            </a:r>
            <a:r>
              <a:rPr kumimoji="1" lang="ja-JP" altLang="en-US" dirty="0">
                <a:latin typeface="HG創英角ｺﾞｼｯｸUB" panose="020B0909000000000000" pitchFamily="49" charset="-128"/>
                <a:ea typeface="HG創英角ｺﾞｼｯｸUB" panose="020B0909000000000000" pitchFamily="49" charset="-128"/>
              </a:rPr>
              <a:t>　</a:t>
            </a:r>
            <a:br>
              <a:rPr kumimoji="1" lang="en-US" altLang="ja-JP" dirty="0">
                <a:latin typeface="HG創英角ｺﾞｼｯｸUB" panose="020B0909000000000000" pitchFamily="49" charset="-128"/>
                <a:ea typeface="HG創英角ｺﾞｼｯｸUB" panose="020B0909000000000000" pitchFamily="49" charset="-128"/>
              </a:rPr>
            </a:b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3" name="コンテンツ プレースホルダー 2">
            <a:extLst>
              <a:ext uri="{FF2B5EF4-FFF2-40B4-BE49-F238E27FC236}">
                <a16:creationId xmlns:a16="http://schemas.microsoft.com/office/drawing/2014/main" id="{896BC841-984B-41AA-AF80-822016824A22}"/>
              </a:ext>
            </a:extLst>
          </p:cNvPr>
          <p:cNvSpPr>
            <a:spLocks noGrp="1"/>
          </p:cNvSpPr>
          <p:nvPr>
            <p:ph idx="1"/>
          </p:nvPr>
        </p:nvSpPr>
        <p:spPr/>
        <p:txBody>
          <a:bodyPr/>
          <a:lstStyle/>
          <a:p>
            <a:r>
              <a:rPr kumimoji="1" lang="en-US" altLang="ja-JP" b="1" dirty="0">
                <a:solidFill>
                  <a:schemeClr val="tx1"/>
                </a:solidFill>
              </a:rPr>
              <a:t>FSMS</a:t>
            </a:r>
            <a:r>
              <a:rPr kumimoji="1" lang="ja-JP" altLang="en-US" b="1" dirty="0">
                <a:solidFill>
                  <a:schemeClr val="tx1"/>
                </a:solidFill>
              </a:rPr>
              <a:t>では一般的</a:t>
            </a:r>
            <a:endParaRPr kumimoji="1" lang="en-US" altLang="ja-JP" b="1" dirty="0">
              <a:solidFill>
                <a:schemeClr val="tx1"/>
              </a:solidFill>
            </a:endParaRPr>
          </a:p>
          <a:p>
            <a:r>
              <a:rPr lang="ja-JP" altLang="en-US" b="1" dirty="0">
                <a:solidFill>
                  <a:schemeClr val="tx1"/>
                </a:solidFill>
              </a:rPr>
              <a:t>監査（審査）の内容までは　被監査（受審）側の合意なしにはみることができない</a:t>
            </a:r>
            <a:endParaRPr kumimoji="1" lang="en-US" altLang="ja-JP" b="1" dirty="0">
              <a:solidFill>
                <a:schemeClr val="tx1"/>
              </a:solidFill>
            </a:endParaRPr>
          </a:p>
          <a:p>
            <a:r>
              <a:rPr lang="ja-JP" altLang="en-US" b="1" dirty="0">
                <a:solidFill>
                  <a:schemeClr val="tx1"/>
                </a:solidFill>
              </a:rPr>
              <a:t>どんな判定基準（規格）か　合否　だけが関心事となりがち　→　すぐに答えを求める体質への傾斜、労力を要する作業は避けがちとなる</a:t>
            </a:r>
            <a:endParaRPr lang="en-US" altLang="ja-JP" b="1" dirty="0">
              <a:solidFill>
                <a:schemeClr val="tx1"/>
              </a:solidFill>
            </a:endParaRPr>
          </a:p>
        </p:txBody>
      </p:sp>
      <p:sp>
        <p:nvSpPr>
          <p:cNvPr id="4" name="テキスト ボックス 3">
            <a:extLst>
              <a:ext uri="{FF2B5EF4-FFF2-40B4-BE49-F238E27FC236}">
                <a16:creationId xmlns:a16="http://schemas.microsoft.com/office/drawing/2014/main" id="{9A99C4DF-3251-43C0-80B6-6E4A2D924741}"/>
              </a:ext>
            </a:extLst>
          </p:cNvPr>
          <p:cNvSpPr txBox="1"/>
          <p:nvPr/>
        </p:nvSpPr>
        <p:spPr>
          <a:xfrm>
            <a:off x="1200809" y="4992132"/>
            <a:ext cx="7109639" cy="1508105"/>
          </a:xfrm>
          <a:prstGeom prst="rect">
            <a:avLst/>
          </a:prstGeom>
          <a:noFill/>
        </p:spPr>
        <p:txBody>
          <a:bodyPr wrap="none" rtlCol="0">
            <a:spAutoFit/>
          </a:bodyPr>
          <a:lstStyle/>
          <a:p>
            <a:r>
              <a:rPr kumimoji="1" lang="ja-JP" altLang="en-US" sz="3600" dirty="0">
                <a:latin typeface="HG創英角ｺﾞｼｯｸUB" panose="020B0909000000000000" pitchFamily="49" charset="-128"/>
                <a:ea typeface="HG創英角ｺﾞｼｯｸUB" panose="020B0909000000000000" pitchFamily="49" charset="-128"/>
              </a:rPr>
              <a:t>参照側の</a:t>
            </a:r>
            <a:endParaRPr kumimoji="1" lang="en-US" altLang="ja-JP" sz="3600" dirty="0">
              <a:latin typeface="HG創英角ｺﾞｼｯｸUB" panose="020B0909000000000000" pitchFamily="49" charset="-128"/>
              <a:ea typeface="HG創英角ｺﾞｼｯｸUB" panose="020B0909000000000000" pitchFamily="49" charset="-128"/>
            </a:endParaRPr>
          </a:p>
          <a:p>
            <a:r>
              <a:rPr kumimoji="1" lang="ja-JP" altLang="en-US" sz="2000" dirty="0">
                <a:latin typeface="HG創英角ｺﾞｼｯｸUB" panose="020B0909000000000000" pitchFamily="49" charset="-128"/>
                <a:ea typeface="HG創英角ｺﾞｼｯｸUB" panose="020B0909000000000000" pitchFamily="49" charset="-128"/>
              </a:rPr>
              <a:t>　　　　　（簡単に答えが欲しいという）</a:t>
            </a:r>
            <a:endParaRPr kumimoji="1" lang="en-US" altLang="ja-JP" sz="2000" dirty="0">
              <a:latin typeface="HG創英角ｺﾞｼｯｸUB" panose="020B0909000000000000" pitchFamily="49" charset="-128"/>
              <a:ea typeface="HG創英角ｺﾞｼｯｸUB" panose="020B0909000000000000" pitchFamily="49" charset="-128"/>
            </a:endParaRPr>
          </a:p>
          <a:p>
            <a:r>
              <a:rPr kumimoji="1" lang="ja-JP" altLang="en-US" sz="3600" dirty="0">
                <a:latin typeface="HG創英角ｺﾞｼｯｸUB" panose="020B0909000000000000" pitchFamily="49" charset="-128"/>
                <a:ea typeface="HG創英角ｺﾞｼｯｸUB" panose="020B0909000000000000" pitchFamily="49" charset="-128"/>
              </a:rPr>
              <a:t>　　　　　　　自己利益の最優先</a:t>
            </a:r>
          </a:p>
        </p:txBody>
      </p:sp>
    </p:spTree>
    <p:extLst>
      <p:ext uri="{BB962C8B-B14F-4D97-AF65-F5344CB8AC3E}">
        <p14:creationId xmlns:p14="http://schemas.microsoft.com/office/powerpoint/2010/main" val="21584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B9814-677A-4750-AF7E-0F7D78DB149E}"/>
              </a:ext>
            </a:extLst>
          </p:cNvPr>
          <p:cNvSpPr>
            <a:spLocks noGrp="1"/>
          </p:cNvSpPr>
          <p:nvPr>
            <p:ph type="title"/>
          </p:nvPr>
        </p:nvSpPr>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ケース</a:t>
            </a:r>
            <a:r>
              <a:rPr lang="en-US" altLang="ja-JP" dirty="0">
                <a:latin typeface="HG創英角ｺﾞｼｯｸUB" panose="020B0909000000000000" pitchFamily="49" charset="-128"/>
                <a:ea typeface="HG創英角ｺﾞｼｯｸUB" panose="020B0909000000000000" pitchFamily="49" charset="-128"/>
              </a:rPr>
              <a:t>B</a:t>
            </a:r>
            <a:r>
              <a:rPr kumimoji="1" lang="en-US" altLang="ja-JP" dirty="0">
                <a:latin typeface="HG創英角ｺﾞｼｯｸUB" panose="020B0909000000000000" pitchFamily="49" charset="-128"/>
                <a:ea typeface="HG創英角ｺﾞｼｯｸUB" panose="020B0909000000000000" pitchFamily="49" charset="-128"/>
              </a:rPr>
              <a:t>-2:</a:t>
            </a:r>
            <a:r>
              <a:rPr lang="ja-JP" altLang="en-US" dirty="0">
                <a:latin typeface="HG創英角ｺﾞｼｯｸUB" panose="020B0909000000000000" pitchFamily="49" charset="-128"/>
                <a:ea typeface="HG創英角ｺﾞｼｯｸUB" panose="020B0909000000000000" pitchFamily="49" charset="-128"/>
              </a:rPr>
              <a:t>他者評価の依頼</a:t>
            </a:r>
            <a:r>
              <a:rPr kumimoji="1" lang="ja-JP" altLang="en-US" dirty="0">
                <a:latin typeface="HG創英角ｺﾞｼｯｸUB" panose="020B0909000000000000" pitchFamily="49" charset="-128"/>
                <a:ea typeface="HG創英角ｺﾞｼｯｸUB" panose="020B0909000000000000" pitchFamily="49" charset="-128"/>
              </a:rPr>
              <a:t>　</a:t>
            </a:r>
            <a:br>
              <a:rPr kumimoji="1" lang="en-US" altLang="ja-JP" dirty="0">
                <a:latin typeface="HG創英角ｺﾞｼｯｸUB" panose="020B0909000000000000" pitchFamily="49" charset="-128"/>
                <a:ea typeface="HG創英角ｺﾞｼｯｸUB" panose="020B0909000000000000" pitchFamily="49" charset="-128"/>
              </a:rPr>
            </a:b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3" name="コンテンツ プレースホルダー 2">
            <a:extLst>
              <a:ext uri="{FF2B5EF4-FFF2-40B4-BE49-F238E27FC236}">
                <a16:creationId xmlns:a16="http://schemas.microsoft.com/office/drawing/2014/main" id="{896BC841-984B-41AA-AF80-822016824A22}"/>
              </a:ext>
            </a:extLst>
          </p:cNvPr>
          <p:cNvSpPr>
            <a:spLocks noGrp="1"/>
          </p:cNvSpPr>
          <p:nvPr>
            <p:ph idx="1"/>
          </p:nvPr>
        </p:nvSpPr>
        <p:spPr>
          <a:xfrm>
            <a:off x="938758" y="1554480"/>
            <a:ext cx="7736612" cy="4617720"/>
          </a:xfrm>
        </p:spPr>
        <p:txBody>
          <a:bodyPr>
            <a:normAutofit/>
          </a:bodyPr>
          <a:lstStyle/>
          <a:p>
            <a:r>
              <a:rPr lang="ja-JP" altLang="en-US" b="1" dirty="0">
                <a:solidFill>
                  <a:schemeClr val="tx1"/>
                </a:solidFill>
                <a:latin typeface="+mn-ea"/>
              </a:rPr>
              <a:t>大手小売り・大手製造会社では　一般的なイベント。自社の利益の優先・自己保全が最大の目的　</a:t>
            </a:r>
            <a:endParaRPr kumimoji="1" lang="en-US" altLang="ja-JP" b="1" dirty="0">
              <a:solidFill>
                <a:schemeClr val="tx1"/>
              </a:solidFill>
              <a:latin typeface="+mn-ea"/>
            </a:endParaRPr>
          </a:p>
          <a:p>
            <a:r>
              <a:rPr lang="ja-JP" altLang="en-US" b="1" dirty="0">
                <a:solidFill>
                  <a:schemeClr val="tx1"/>
                </a:solidFill>
                <a:latin typeface="+mn-ea"/>
              </a:rPr>
              <a:t>自社の人員を監査員にしようが　外部の監査会社に委託しようが　自社の規格を基準として押し通せる　</a:t>
            </a:r>
            <a:r>
              <a:rPr kumimoji="1" lang="ja-JP" altLang="en-US" b="1" dirty="0">
                <a:solidFill>
                  <a:schemeClr val="tx1"/>
                </a:solidFill>
                <a:latin typeface="+mn-ea"/>
              </a:rPr>
              <a:t> →　抵抗なき前進</a:t>
            </a:r>
            <a:endParaRPr lang="en-US" altLang="ja-JP" b="1" dirty="0">
              <a:solidFill>
                <a:schemeClr val="tx1"/>
              </a:solidFill>
              <a:latin typeface="+mn-ea"/>
            </a:endParaRPr>
          </a:p>
          <a:p>
            <a:r>
              <a:rPr kumimoji="1" lang="ja-JP" altLang="en-US" b="1" dirty="0">
                <a:solidFill>
                  <a:schemeClr val="tx1"/>
                </a:solidFill>
                <a:latin typeface="+mn-ea"/>
              </a:rPr>
              <a:t>自社基準に異議を申し立てる監査員、監査会社、被監査者は通常はいない　→　抵抗なき前進</a:t>
            </a:r>
            <a:endParaRPr kumimoji="1" lang="en-US" altLang="ja-JP" b="1" dirty="0">
              <a:solidFill>
                <a:schemeClr val="tx1"/>
              </a:solidFill>
              <a:latin typeface="+mn-ea"/>
            </a:endParaRPr>
          </a:p>
          <a:p>
            <a:r>
              <a:rPr lang="ja-JP" altLang="en-US" b="1" dirty="0">
                <a:solidFill>
                  <a:schemeClr val="tx1"/>
                </a:solidFill>
                <a:latin typeface="+mn-ea"/>
              </a:rPr>
              <a:t>自社基準の改訂は　通常その会社の自由裁量に任される　→　　反省なき前進</a:t>
            </a:r>
            <a:endParaRPr lang="en-US" altLang="ja-JP" b="1" dirty="0">
              <a:solidFill>
                <a:schemeClr val="tx1"/>
              </a:solidFill>
              <a:latin typeface="+mn-ea"/>
            </a:endParaRPr>
          </a:p>
          <a:p>
            <a:r>
              <a:rPr kumimoji="1" lang="ja-JP" altLang="en-US" b="1" dirty="0">
                <a:solidFill>
                  <a:schemeClr val="tx1"/>
                </a:solidFill>
                <a:latin typeface="+mn-ea"/>
              </a:rPr>
              <a:t>運用の容易さからチェックリスト方式に傾倒しがち　→　　　　　向上なき前進</a:t>
            </a:r>
            <a:endParaRPr kumimoji="1" lang="en-US" altLang="ja-JP" b="1" dirty="0">
              <a:solidFill>
                <a:schemeClr val="tx1"/>
              </a:solidFill>
              <a:latin typeface="+mn-ea"/>
            </a:endParaRPr>
          </a:p>
          <a:p>
            <a:endParaRPr kumimoji="1" lang="ja-JP" altLang="en-US" b="1" dirty="0">
              <a:solidFill>
                <a:schemeClr val="tx1"/>
              </a:solidFill>
              <a:latin typeface="+mn-ea"/>
            </a:endParaRPr>
          </a:p>
        </p:txBody>
      </p:sp>
      <p:sp>
        <p:nvSpPr>
          <p:cNvPr id="4" name="テキスト ボックス 3">
            <a:extLst>
              <a:ext uri="{FF2B5EF4-FFF2-40B4-BE49-F238E27FC236}">
                <a16:creationId xmlns:a16="http://schemas.microsoft.com/office/drawing/2014/main" id="{97E61E50-2869-4C9D-AEB7-3F7CC93E40AE}"/>
              </a:ext>
            </a:extLst>
          </p:cNvPr>
          <p:cNvSpPr txBox="1"/>
          <p:nvPr/>
        </p:nvSpPr>
        <p:spPr>
          <a:xfrm>
            <a:off x="2047334" y="5890840"/>
            <a:ext cx="5519460" cy="584775"/>
          </a:xfrm>
          <a:prstGeom prst="rect">
            <a:avLst/>
          </a:prstGeom>
          <a:noFill/>
        </p:spPr>
        <p:txBody>
          <a:bodyPr wrap="none" rtlCol="0">
            <a:spAutoFit/>
          </a:bodyPr>
          <a:lstStyle/>
          <a:p>
            <a:r>
              <a:rPr kumimoji="1" lang="ja-JP" altLang="en-US" sz="3200" dirty="0">
                <a:latin typeface="HG創英角ｺﾞｼｯｸUB" panose="020B0909000000000000" pitchFamily="49" charset="-128"/>
                <a:ea typeface="HG創英角ｺﾞｼｯｸUB" panose="020B0909000000000000" pitchFamily="49" charset="-128"/>
              </a:rPr>
              <a:t>依頼者側の自己利益の最優先</a:t>
            </a:r>
          </a:p>
        </p:txBody>
      </p:sp>
    </p:spTree>
    <p:extLst>
      <p:ext uri="{BB962C8B-B14F-4D97-AF65-F5344CB8AC3E}">
        <p14:creationId xmlns:p14="http://schemas.microsoft.com/office/powerpoint/2010/main" val="3474676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A8B6B3-E433-446E-AEB7-BED73046FD7F}"/>
              </a:ext>
            </a:extLst>
          </p:cNvPr>
          <p:cNvSpPr>
            <a:spLocks noGrp="1"/>
          </p:cNvSpPr>
          <p:nvPr>
            <p:ph type="title"/>
          </p:nvPr>
        </p:nvSpPr>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見てもらえばわかるように</a:t>
            </a:r>
            <a:br>
              <a:rPr kumimoji="1" lang="en-US" altLang="ja-JP" dirty="0">
                <a:latin typeface="HG創英角ｺﾞｼｯｸUB" panose="020B0909000000000000" pitchFamily="49" charset="-128"/>
                <a:ea typeface="HG創英角ｺﾞｼｯｸUB" panose="020B0909000000000000" pitchFamily="49" charset="-128"/>
              </a:rPr>
            </a:br>
            <a:r>
              <a:rPr kumimoji="1" lang="ja-JP" altLang="en-US" dirty="0">
                <a:latin typeface="HG創英角ｺﾞｼｯｸUB" panose="020B0909000000000000" pitchFamily="49" charset="-128"/>
                <a:ea typeface="HG創英角ｺﾞｼｯｸUB" panose="020B0909000000000000" pitchFamily="49" charset="-128"/>
              </a:rPr>
              <a:t>すべての外部監査は</a:t>
            </a:r>
          </a:p>
        </p:txBody>
      </p:sp>
      <p:sp>
        <p:nvSpPr>
          <p:cNvPr id="3" name="コンテンツ プレースホルダー 2">
            <a:extLst>
              <a:ext uri="{FF2B5EF4-FFF2-40B4-BE49-F238E27FC236}">
                <a16:creationId xmlns:a16="http://schemas.microsoft.com/office/drawing/2014/main" id="{46261177-62F9-46B7-A7C3-16927EF034B4}"/>
              </a:ext>
            </a:extLst>
          </p:cNvPr>
          <p:cNvSpPr>
            <a:spLocks noGrp="1"/>
          </p:cNvSpPr>
          <p:nvPr>
            <p:ph idx="1"/>
          </p:nvPr>
        </p:nvSpPr>
        <p:spPr/>
        <p:txBody>
          <a:bodyPr/>
          <a:lstStyle/>
          <a:p>
            <a:r>
              <a:rPr lang="ja-JP" altLang="en-US" b="1" dirty="0">
                <a:solidFill>
                  <a:schemeClr val="tx1"/>
                </a:solidFill>
              </a:rPr>
              <a:t>自己</a:t>
            </a:r>
            <a:r>
              <a:rPr kumimoji="1" lang="ja-JP" altLang="en-US" b="1" dirty="0">
                <a:solidFill>
                  <a:schemeClr val="tx1"/>
                </a:solidFill>
              </a:rPr>
              <a:t>の利益のみを最優先する傾向にあり、他者との共存共栄精神には欠ける</a:t>
            </a:r>
            <a:endParaRPr kumimoji="1" lang="en-US" altLang="ja-JP" b="1" dirty="0">
              <a:solidFill>
                <a:schemeClr val="tx1"/>
              </a:solidFill>
            </a:endParaRPr>
          </a:p>
          <a:p>
            <a:r>
              <a:rPr lang="ja-JP" altLang="en-US" b="1" dirty="0">
                <a:solidFill>
                  <a:schemeClr val="tx1"/>
                </a:solidFill>
              </a:rPr>
              <a:t>「食品安全事件を防止して社会に貢献する」という本来の目的からはずれたところで　監査が自己増殖していく傾向にある</a:t>
            </a:r>
            <a:endParaRPr kumimoji="1" lang="en-US" altLang="ja-JP" b="1" dirty="0">
              <a:solidFill>
                <a:schemeClr val="tx1"/>
              </a:solidFill>
            </a:endParaRPr>
          </a:p>
          <a:p>
            <a:endParaRPr kumimoji="1" lang="en-US" altLang="ja-JP" b="1" dirty="0">
              <a:solidFill>
                <a:schemeClr val="tx1"/>
              </a:solidFill>
            </a:endParaRPr>
          </a:p>
          <a:p>
            <a:endParaRPr kumimoji="1" lang="ja-JP" altLang="en-US" b="1" dirty="0">
              <a:solidFill>
                <a:schemeClr val="tx1"/>
              </a:solidFill>
            </a:endParaRPr>
          </a:p>
        </p:txBody>
      </p:sp>
      <p:sp>
        <p:nvSpPr>
          <p:cNvPr id="4" name="テキスト ボックス 3">
            <a:extLst>
              <a:ext uri="{FF2B5EF4-FFF2-40B4-BE49-F238E27FC236}">
                <a16:creationId xmlns:a16="http://schemas.microsoft.com/office/drawing/2014/main" id="{2DB41ECF-6724-4857-A070-A89A547781E2}"/>
              </a:ext>
            </a:extLst>
          </p:cNvPr>
          <p:cNvSpPr txBox="1"/>
          <p:nvPr/>
        </p:nvSpPr>
        <p:spPr>
          <a:xfrm>
            <a:off x="1183893" y="4082797"/>
            <a:ext cx="6776214" cy="1077218"/>
          </a:xfrm>
          <a:prstGeom prst="rect">
            <a:avLst/>
          </a:prstGeom>
          <a:noFill/>
        </p:spPr>
        <p:txBody>
          <a:bodyPr wrap="none" rtlCol="0">
            <a:spAutoFit/>
          </a:bodyPr>
          <a:lstStyle/>
          <a:p>
            <a:r>
              <a:rPr kumimoji="1" lang="ja-JP" altLang="en-US" sz="3200" b="1" dirty="0">
                <a:latin typeface="HG創英角ｺﾞｼｯｸUB" panose="020B0909000000000000" pitchFamily="49" charset="-128"/>
                <a:ea typeface="HG創英角ｺﾞｼｯｸUB" panose="020B0909000000000000" pitchFamily="49" charset="-128"/>
              </a:rPr>
              <a:t>社会的には　共存・共栄、社会貢献</a:t>
            </a:r>
            <a:endParaRPr kumimoji="1" lang="en-US" altLang="ja-JP" sz="3200" b="1" dirty="0">
              <a:latin typeface="HG創英角ｺﾞｼｯｸUB" panose="020B0909000000000000" pitchFamily="49" charset="-128"/>
              <a:ea typeface="HG創英角ｺﾞｼｯｸUB" panose="020B0909000000000000" pitchFamily="49" charset="-128"/>
            </a:endParaRPr>
          </a:p>
          <a:p>
            <a:r>
              <a:rPr kumimoji="1" lang="ja-JP" altLang="en-US" sz="3200" b="1" dirty="0">
                <a:latin typeface="HG創英角ｺﾞｼｯｸUB" panose="020B0909000000000000" pitchFamily="49" charset="-128"/>
                <a:ea typeface="HG創英角ｺﾞｼｯｸUB" panose="020B0909000000000000" pitchFamily="49" charset="-128"/>
              </a:rPr>
              <a:t>という視点の欠如</a:t>
            </a:r>
          </a:p>
        </p:txBody>
      </p:sp>
      <p:sp>
        <p:nvSpPr>
          <p:cNvPr id="5" name="テキスト ボックス 4">
            <a:extLst>
              <a:ext uri="{FF2B5EF4-FFF2-40B4-BE49-F238E27FC236}">
                <a16:creationId xmlns:a16="http://schemas.microsoft.com/office/drawing/2014/main" id="{3B32DFF7-2C80-49D1-97B0-19E4551F8878}"/>
              </a:ext>
            </a:extLst>
          </p:cNvPr>
          <p:cNvSpPr txBox="1"/>
          <p:nvPr/>
        </p:nvSpPr>
        <p:spPr>
          <a:xfrm>
            <a:off x="1183893" y="5398397"/>
            <a:ext cx="7398179" cy="1077218"/>
          </a:xfrm>
          <a:prstGeom prst="rect">
            <a:avLst/>
          </a:prstGeom>
          <a:noFill/>
        </p:spPr>
        <p:txBody>
          <a:bodyPr wrap="none" rtlCol="0">
            <a:spAutoFit/>
          </a:bodyPr>
          <a:lstStyle/>
          <a:p>
            <a:r>
              <a:rPr kumimoji="1" lang="en-US" altLang="ja-JP" sz="3200" b="1" dirty="0">
                <a:latin typeface="HG創英角ｺﾞｼｯｸUB" panose="020B0909000000000000" pitchFamily="49" charset="-128"/>
                <a:ea typeface="HG創英角ｺﾞｼｯｸUB" panose="020B0909000000000000" pitchFamily="49" charset="-128"/>
              </a:rPr>
              <a:t>HACCP</a:t>
            </a:r>
            <a:r>
              <a:rPr kumimoji="1" lang="ja-JP" altLang="en-US" sz="3200" b="1" dirty="0">
                <a:latin typeface="HG創英角ｺﾞｼｯｸUB" panose="020B0909000000000000" pitchFamily="49" charset="-128"/>
                <a:ea typeface="HG創英角ｺﾞｼｯｸUB" panose="020B0909000000000000" pitchFamily="49" charset="-128"/>
              </a:rPr>
              <a:t>概念上は　プロセスベースの考え</a:t>
            </a:r>
            <a:endParaRPr kumimoji="1" lang="en-US" altLang="ja-JP" sz="3200" b="1" dirty="0">
              <a:latin typeface="HG創英角ｺﾞｼｯｸUB" panose="020B0909000000000000" pitchFamily="49" charset="-128"/>
              <a:ea typeface="HG創英角ｺﾞｼｯｸUB" panose="020B0909000000000000" pitchFamily="49" charset="-128"/>
            </a:endParaRPr>
          </a:p>
          <a:p>
            <a:r>
              <a:rPr kumimoji="1" lang="ja-JP" altLang="en-US" sz="3200" b="1" dirty="0">
                <a:latin typeface="HG創英角ｺﾞｼｯｸUB" panose="020B0909000000000000" pitchFamily="49" charset="-128"/>
                <a:ea typeface="HG創英角ｺﾞｼｯｸUB" panose="020B0909000000000000" pitchFamily="49" charset="-128"/>
              </a:rPr>
              <a:t>が導入されているとは「言えない」</a:t>
            </a:r>
            <a:endParaRPr kumimoji="1" lang="en-US" altLang="ja-JP" sz="3200" b="1"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454432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a:extLst>
              <a:ext uri="{FF2B5EF4-FFF2-40B4-BE49-F238E27FC236}">
                <a16:creationId xmlns:a16="http://schemas.microsoft.com/office/drawing/2014/main" id="{C7E2ED56-F951-4030-A2C6-3FFAF3E92260}"/>
              </a:ext>
            </a:extLst>
          </p:cNvPr>
          <p:cNvSpPr txBox="1">
            <a:spLocks noChangeArrowheads="1"/>
          </p:cNvSpPr>
          <p:nvPr/>
        </p:nvSpPr>
        <p:spPr bwMode="auto">
          <a:xfrm>
            <a:off x="1043608" y="476672"/>
            <a:ext cx="89916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4200" dirty="0">
                <a:latin typeface="HG創英角ｺﾞｼｯｸUB" panose="020B0909000000000000" pitchFamily="49" charset="-128"/>
                <a:ea typeface="HG創英角ｺﾞｼｯｸUB" panose="020B0909000000000000" pitchFamily="49" charset="-128"/>
              </a:rPr>
              <a:t>外部監査の原則</a:t>
            </a:r>
            <a:endParaRPr lang="ja-JP" altLang="en-US" sz="4000" dirty="0">
              <a:latin typeface="HG創英角ｺﾞｼｯｸUB" panose="020B0909000000000000" pitchFamily="49" charset="-128"/>
              <a:ea typeface="HG創英角ｺﾞｼｯｸUB" panose="020B0909000000000000" pitchFamily="49" charset="-128"/>
            </a:endParaRPr>
          </a:p>
        </p:txBody>
      </p:sp>
      <p:sp>
        <p:nvSpPr>
          <p:cNvPr id="14342" name="Text Box 3">
            <a:extLst>
              <a:ext uri="{FF2B5EF4-FFF2-40B4-BE49-F238E27FC236}">
                <a16:creationId xmlns:a16="http://schemas.microsoft.com/office/drawing/2014/main" id="{9181A55D-621F-4451-A6FD-E1AF632695DE}"/>
              </a:ext>
            </a:extLst>
          </p:cNvPr>
          <p:cNvSpPr txBox="1">
            <a:spLocks noChangeArrowheads="1"/>
          </p:cNvSpPr>
          <p:nvPr/>
        </p:nvSpPr>
        <p:spPr bwMode="auto">
          <a:xfrm>
            <a:off x="1127478" y="1662666"/>
            <a:ext cx="6889044" cy="332398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1435100" algn="l"/>
              </a:tabLst>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tabLst>
                <a:tab pos="1435100" algn="l"/>
              </a:tabLst>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tabLst>
                <a:tab pos="1435100" algn="l"/>
              </a:tabLst>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tabLst>
                <a:tab pos="1435100" algn="l"/>
              </a:tabLst>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tabLst>
                <a:tab pos="1435100" algn="l"/>
              </a:tabLst>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buFontTx/>
              <a:buNone/>
            </a:pPr>
            <a:r>
              <a:rPr lang="ja-JP" altLang="en-US" sz="2800" b="1" dirty="0">
                <a:latin typeface="+mn-ea"/>
                <a:ea typeface="+mn-ea"/>
              </a:rPr>
              <a:t>  </a:t>
            </a:r>
            <a:r>
              <a:rPr lang="en-US" altLang="ja-JP" sz="2800" b="1" dirty="0">
                <a:latin typeface="+mn-ea"/>
                <a:ea typeface="+mn-ea"/>
              </a:rPr>
              <a:t>a)</a:t>
            </a:r>
            <a:r>
              <a:rPr lang="ja-JP" altLang="en-US" sz="2800" b="1" dirty="0">
                <a:latin typeface="+mn-ea"/>
                <a:ea typeface="+mn-ea"/>
              </a:rPr>
              <a:t>高潔さ</a:t>
            </a:r>
          </a:p>
          <a:p>
            <a:pPr eaLnBrk="1" hangingPunct="1">
              <a:spcBef>
                <a:spcPct val="30000"/>
              </a:spcBef>
              <a:buFontTx/>
              <a:buNone/>
            </a:pPr>
            <a:r>
              <a:rPr lang="ja-JP" altLang="en-US" sz="2800" b="1" dirty="0">
                <a:latin typeface="+mn-ea"/>
                <a:ea typeface="+mn-ea"/>
              </a:rPr>
              <a:t>　</a:t>
            </a:r>
            <a:r>
              <a:rPr lang="en-US" altLang="ja-JP" sz="2800" b="1" dirty="0">
                <a:latin typeface="+mn-ea"/>
                <a:ea typeface="+mn-ea"/>
              </a:rPr>
              <a:t>b)</a:t>
            </a:r>
            <a:r>
              <a:rPr lang="ja-JP" altLang="en-US" sz="2800" b="1" dirty="0">
                <a:latin typeface="+mn-ea"/>
                <a:ea typeface="+mn-ea"/>
              </a:rPr>
              <a:t>公正な報告</a:t>
            </a:r>
          </a:p>
          <a:p>
            <a:pPr eaLnBrk="1" hangingPunct="1">
              <a:spcBef>
                <a:spcPct val="30000"/>
              </a:spcBef>
              <a:buFontTx/>
              <a:buNone/>
            </a:pPr>
            <a:r>
              <a:rPr lang="ja-JP" altLang="en-US" sz="2800" b="1" dirty="0">
                <a:solidFill>
                  <a:schemeClr val="bg2"/>
                </a:solidFill>
                <a:latin typeface="+mn-ea"/>
                <a:ea typeface="+mn-ea"/>
              </a:rPr>
              <a:t>　</a:t>
            </a:r>
            <a:r>
              <a:rPr lang="en-US" altLang="ja-JP" sz="2800" b="1" dirty="0">
                <a:latin typeface="+mn-ea"/>
                <a:ea typeface="+mn-ea"/>
              </a:rPr>
              <a:t>c)</a:t>
            </a:r>
            <a:r>
              <a:rPr lang="ja-JP" altLang="en-US" sz="2800" b="1" dirty="0">
                <a:latin typeface="+mn-ea"/>
                <a:ea typeface="+mn-ea"/>
              </a:rPr>
              <a:t>専門家としての正当な注意</a:t>
            </a:r>
            <a:endParaRPr lang="en-US" altLang="ja-JP" sz="2800" b="1" dirty="0">
              <a:latin typeface="+mn-ea"/>
              <a:ea typeface="+mn-ea"/>
            </a:endParaRPr>
          </a:p>
          <a:p>
            <a:pPr eaLnBrk="1" hangingPunct="1">
              <a:spcBef>
                <a:spcPct val="30000"/>
              </a:spcBef>
              <a:buFontTx/>
              <a:buNone/>
            </a:pPr>
            <a:r>
              <a:rPr lang="ja-JP" altLang="en-US" sz="2800" b="1" dirty="0">
                <a:latin typeface="+mn-ea"/>
                <a:ea typeface="+mn-ea"/>
              </a:rPr>
              <a:t>　</a:t>
            </a:r>
            <a:r>
              <a:rPr lang="en-US" altLang="ja-JP" sz="2800" b="1" dirty="0">
                <a:latin typeface="+mn-ea"/>
                <a:ea typeface="+mn-ea"/>
              </a:rPr>
              <a:t>d)</a:t>
            </a:r>
            <a:r>
              <a:rPr lang="ja-JP" altLang="en-US" sz="2800" b="1" dirty="0">
                <a:latin typeface="+mn-ea"/>
                <a:ea typeface="+mn-ea"/>
              </a:rPr>
              <a:t>機密保持</a:t>
            </a:r>
            <a:endParaRPr lang="en-US" altLang="ja-JP" sz="2800" b="1" dirty="0">
              <a:latin typeface="+mn-ea"/>
              <a:ea typeface="+mn-ea"/>
            </a:endParaRPr>
          </a:p>
          <a:p>
            <a:pPr eaLnBrk="1" hangingPunct="1">
              <a:spcBef>
                <a:spcPct val="30000"/>
              </a:spcBef>
              <a:buFontTx/>
              <a:buNone/>
            </a:pPr>
            <a:r>
              <a:rPr lang="ja-JP" altLang="en-US" sz="2800" b="1" dirty="0">
                <a:latin typeface="+mn-ea"/>
                <a:ea typeface="+mn-ea"/>
              </a:rPr>
              <a:t>　</a:t>
            </a:r>
            <a:r>
              <a:rPr lang="en-US" altLang="ja-JP" sz="2800" b="1" dirty="0">
                <a:latin typeface="+mn-ea"/>
                <a:ea typeface="+mn-ea"/>
              </a:rPr>
              <a:t>e)</a:t>
            </a:r>
            <a:r>
              <a:rPr lang="ja-JP" altLang="en-US" sz="2800" b="1" dirty="0">
                <a:latin typeface="+mn-ea"/>
                <a:ea typeface="+mn-ea"/>
              </a:rPr>
              <a:t>独立性</a:t>
            </a:r>
            <a:endParaRPr lang="en-US" altLang="ja-JP" sz="2800" b="1" dirty="0">
              <a:latin typeface="+mn-ea"/>
              <a:ea typeface="+mn-ea"/>
            </a:endParaRPr>
          </a:p>
          <a:p>
            <a:pPr eaLnBrk="1" hangingPunct="1">
              <a:spcBef>
                <a:spcPct val="30000"/>
              </a:spcBef>
              <a:buFontTx/>
              <a:buNone/>
            </a:pPr>
            <a:r>
              <a:rPr lang="ja-JP" altLang="en-US" sz="2800" b="1" dirty="0">
                <a:latin typeface="+mn-ea"/>
                <a:ea typeface="+mn-ea"/>
              </a:rPr>
              <a:t>　</a:t>
            </a:r>
            <a:r>
              <a:rPr lang="en-US" altLang="ja-JP" sz="2800" b="1" dirty="0">
                <a:latin typeface="+mn-ea"/>
                <a:ea typeface="+mn-ea"/>
              </a:rPr>
              <a:t>f)</a:t>
            </a:r>
            <a:r>
              <a:rPr lang="ja-JP" altLang="en-US" sz="2800" b="1" dirty="0">
                <a:latin typeface="+mn-ea"/>
                <a:ea typeface="+mn-ea"/>
              </a:rPr>
              <a:t>証拠に基づくアプローチ</a:t>
            </a:r>
          </a:p>
        </p:txBody>
      </p:sp>
      <p:sp>
        <p:nvSpPr>
          <p:cNvPr id="5" name="テキスト ボックス 4">
            <a:extLst>
              <a:ext uri="{FF2B5EF4-FFF2-40B4-BE49-F238E27FC236}">
                <a16:creationId xmlns:a16="http://schemas.microsoft.com/office/drawing/2014/main" id="{AD37B45D-25AD-477E-AE46-E7B552525499}"/>
              </a:ext>
            </a:extLst>
          </p:cNvPr>
          <p:cNvSpPr txBox="1"/>
          <p:nvPr/>
        </p:nvSpPr>
        <p:spPr>
          <a:xfrm>
            <a:off x="5509840" y="205883"/>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61535-ED18-4871-AF1A-71E64BE52EB8}"/>
              </a:ext>
            </a:extLst>
          </p:cNvPr>
          <p:cNvSpPr>
            <a:spLocks noGrp="1"/>
          </p:cNvSpPr>
          <p:nvPr>
            <p:ph type="title"/>
          </p:nvPr>
        </p:nvSpPr>
        <p:spPr/>
        <p:txBody>
          <a:bodyPr/>
          <a:lstStyle/>
          <a:p>
            <a:r>
              <a:rPr kumimoji="1" lang="ja-JP" altLang="en-US" dirty="0">
                <a:latin typeface="HG創英角ｺﾞｼｯｸUB" panose="020B0909000000000000" pitchFamily="49" charset="-128"/>
                <a:ea typeface="HG創英角ｺﾞｼｯｸUB" panose="020B0909000000000000" pitchFamily="49" charset="-128"/>
              </a:rPr>
              <a:t>アジェンダ</a:t>
            </a:r>
          </a:p>
        </p:txBody>
      </p:sp>
      <p:sp>
        <p:nvSpPr>
          <p:cNvPr id="3" name="コンテンツ プレースホルダー 2">
            <a:extLst>
              <a:ext uri="{FF2B5EF4-FFF2-40B4-BE49-F238E27FC236}">
                <a16:creationId xmlns:a16="http://schemas.microsoft.com/office/drawing/2014/main" id="{11AFC46F-4E17-481E-9D9C-E73C7D4AA174}"/>
              </a:ext>
            </a:extLst>
          </p:cNvPr>
          <p:cNvSpPr>
            <a:spLocks noGrp="1"/>
          </p:cNvSpPr>
          <p:nvPr>
            <p:ph idx="1"/>
          </p:nvPr>
        </p:nvSpPr>
        <p:spPr/>
        <p:txBody>
          <a:bodyPr>
            <a:normAutofit/>
          </a:bodyPr>
          <a:lstStyle/>
          <a:p>
            <a:pPr marL="457200" indent="-457200">
              <a:buAutoNum type="arabicPeriod"/>
            </a:pPr>
            <a:r>
              <a:rPr kumimoji="1" lang="ja-JP" altLang="en-US" sz="3600" b="1" dirty="0">
                <a:solidFill>
                  <a:schemeClr val="tx1"/>
                </a:solidFill>
                <a:latin typeface="+mn-ea"/>
              </a:rPr>
              <a:t>外部監査概論</a:t>
            </a:r>
            <a:endParaRPr kumimoji="1" lang="en-US" altLang="ja-JP" sz="3600" b="1" dirty="0">
              <a:solidFill>
                <a:schemeClr val="tx1"/>
              </a:solidFill>
              <a:latin typeface="+mn-ea"/>
            </a:endParaRPr>
          </a:p>
          <a:p>
            <a:pPr marL="457200" indent="-457200">
              <a:buAutoNum type="arabicPeriod"/>
            </a:pPr>
            <a:r>
              <a:rPr kumimoji="1" lang="ja-JP" altLang="en-US" sz="3600" b="1" dirty="0">
                <a:solidFill>
                  <a:schemeClr val="bg1">
                    <a:lumMod val="75000"/>
                  </a:schemeClr>
                </a:solidFill>
                <a:latin typeface="+mn-ea"/>
              </a:rPr>
              <a:t>二者監査の進め方</a:t>
            </a:r>
            <a:endParaRPr kumimoji="1" lang="en-US" altLang="ja-JP" sz="3600" b="1" dirty="0">
              <a:solidFill>
                <a:schemeClr val="bg1">
                  <a:lumMod val="75000"/>
                </a:schemeClr>
              </a:solidFill>
              <a:latin typeface="+mn-ea"/>
            </a:endParaRPr>
          </a:p>
          <a:p>
            <a:pPr marL="457200" indent="-457200">
              <a:buAutoNum type="arabicPeriod"/>
            </a:pPr>
            <a:r>
              <a:rPr lang="ja-JP" altLang="en-US" sz="3600" b="1" dirty="0">
                <a:solidFill>
                  <a:schemeClr val="bg1">
                    <a:lumMod val="75000"/>
                  </a:schemeClr>
                </a:solidFill>
                <a:latin typeface="+mn-ea"/>
              </a:rPr>
              <a:t>危害要因分析</a:t>
            </a:r>
            <a:endParaRPr lang="en-US" altLang="ja-JP" sz="3600" b="1" dirty="0">
              <a:solidFill>
                <a:schemeClr val="bg1">
                  <a:lumMod val="75000"/>
                </a:schemeClr>
              </a:solidFill>
              <a:latin typeface="+mn-ea"/>
            </a:endParaRPr>
          </a:p>
          <a:p>
            <a:pPr marL="457200" indent="-457200">
              <a:buAutoNum type="arabicPeriod"/>
            </a:pPr>
            <a:r>
              <a:rPr lang="ja-JP" altLang="en-US" sz="3600" b="1" dirty="0">
                <a:solidFill>
                  <a:schemeClr val="bg1">
                    <a:lumMod val="75000"/>
                  </a:schemeClr>
                </a:solidFill>
                <a:latin typeface="+mn-ea"/>
              </a:rPr>
              <a:t>演習</a:t>
            </a:r>
            <a:endParaRPr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bg1">
                    <a:lumMod val="75000"/>
                  </a:schemeClr>
                </a:solidFill>
                <a:latin typeface="+mn-ea"/>
              </a:rPr>
              <a:t>まとめ</a:t>
            </a:r>
          </a:p>
        </p:txBody>
      </p:sp>
    </p:spTree>
    <p:extLst>
      <p:ext uri="{BB962C8B-B14F-4D97-AF65-F5344CB8AC3E}">
        <p14:creationId xmlns:p14="http://schemas.microsoft.com/office/powerpoint/2010/main" val="321812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026">
            <a:extLst>
              <a:ext uri="{FF2B5EF4-FFF2-40B4-BE49-F238E27FC236}">
                <a16:creationId xmlns:a16="http://schemas.microsoft.com/office/drawing/2014/main" id="{F72B47DF-4E5B-4F3B-9CE2-CC319A9AD19D}"/>
              </a:ext>
            </a:extLst>
          </p:cNvPr>
          <p:cNvSpPr txBox="1">
            <a:spLocks noChangeArrowheads="1"/>
          </p:cNvSpPr>
          <p:nvPr/>
        </p:nvSpPr>
        <p:spPr bwMode="auto">
          <a:xfrm>
            <a:off x="1447800" y="136884"/>
            <a:ext cx="7696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3600" dirty="0">
                <a:latin typeface="HG創英角ｺﾞｼｯｸUB" panose="020B0909000000000000" pitchFamily="49" charset="-128"/>
                <a:ea typeface="HG創英角ｺﾞｼｯｸUB" panose="020B0909000000000000" pitchFamily="49" charset="-128"/>
              </a:rPr>
              <a:t>　</a:t>
            </a:r>
            <a:r>
              <a:rPr lang="ja-JP" altLang="en-US" dirty="0">
                <a:latin typeface="HG創英角ｺﾞｼｯｸUB" panose="020B0909000000000000" pitchFamily="49" charset="-128"/>
                <a:ea typeface="HG創英角ｺﾞｼｯｸUB" panose="020B0909000000000000" pitchFamily="49" charset="-128"/>
              </a:rPr>
              <a:t>内部監査と外部監査の比較</a:t>
            </a:r>
          </a:p>
        </p:txBody>
      </p:sp>
      <p:graphicFrame>
        <p:nvGraphicFramePr>
          <p:cNvPr id="1154212" name="Group 1188">
            <a:extLst>
              <a:ext uri="{FF2B5EF4-FFF2-40B4-BE49-F238E27FC236}">
                <a16:creationId xmlns:a16="http://schemas.microsoft.com/office/drawing/2014/main" id="{425DC1E3-3E78-4713-8B95-A54F24681757}"/>
              </a:ext>
            </a:extLst>
          </p:cNvPr>
          <p:cNvGraphicFramePr>
            <a:graphicFrameLocks noGrp="1"/>
          </p:cNvGraphicFramePr>
          <p:nvPr>
            <p:extLst>
              <p:ext uri="{D42A27DB-BD31-4B8C-83A1-F6EECF244321}">
                <p14:modId xmlns:p14="http://schemas.microsoft.com/office/powerpoint/2010/main" val="475091277"/>
              </p:ext>
            </p:extLst>
          </p:nvPr>
        </p:nvGraphicFramePr>
        <p:xfrm>
          <a:off x="937715" y="914359"/>
          <a:ext cx="7268570" cy="5943641"/>
        </p:xfrm>
        <a:graphic>
          <a:graphicData uri="http://schemas.openxmlformats.org/drawingml/2006/table">
            <a:tbl>
              <a:tblPr/>
              <a:tblGrid>
                <a:gridCol w="865412">
                  <a:extLst>
                    <a:ext uri="{9D8B030D-6E8A-4147-A177-3AD203B41FA5}">
                      <a16:colId xmlns:a16="http://schemas.microsoft.com/office/drawing/2014/main" val="20000"/>
                    </a:ext>
                  </a:extLst>
                </a:gridCol>
                <a:gridCol w="3068714">
                  <a:extLst>
                    <a:ext uri="{9D8B030D-6E8A-4147-A177-3AD203B41FA5}">
                      <a16:colId xmlns:a16="http://schemas.microsoft.com/office/drawing/2014/main" val="20001"/>
                    </a:ext>
                  </a:extLst>
                </a:gridCol>
                <a:gridCol w="3334444">
                  <a:extLst>
                    <a:ext uri="{9D8B030D-6E8A-4147-A177-3AD203B41FA5}">
                      <a16:colId xmlns:a16="http://schemas.microsoft.com/office/drawing/2014/main" val="20002"/>
                    </a:ext>
                  </a:extLst>
                </a:gridCol>
              </a:tblGrid>
              <a:tr h="282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n-ea"/>
                        <a:ea typeface="+mn-ea"/>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bg1"/>
                          </a:solidFill>
                          <a:effectLst/>
                          <a:latin typeface="+mn-ea"/>
                          <a:ea typeface="+mn-ea"/>
                        </a:rPr>
                        <a:t>内部監査</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bg1"/>
                          </a:solidFill>
                          <a:effectLst/>
                          <a:latin typeface="+mn-ea"/>
                          <a:ea typeface="+mn-ea"/>
                        </a:rPr>
                        <a:t>外部監査</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1100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rPr>
                        <a:t>目　的</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判断基準との適合性＋有効性の改善＋食品安全ﾊﾟﾌｫｰﾏﾝｽの改善＋ビジネス目標達成パフォーマンスの改善</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判断基準との適合性</a:t>
                      </a:r>
                      <a:r>
                        <a:rPr kumimoji="1" lang="en-US" altLang="ja-JP" sz="1600" b="1" i="0" u="none" strike="noStrike" cap="none" normalizeH="0" baseline="0" dirty="0">
                          <a:ln>
                            <a:noFill/>
                          </a:ln>
                          <a:solidFill>
                            <a:schemeClr val="tx1"/>
                          </a:solidFill>
                          <a:effectLst/>
                          <a:latin typeface="+mn-ea"/>
                          <a:ea typeface="+mn-ea"/>
                        </a:rPr>
                        <a:t>+</a:t>
                      </a:r>
                      <a:r>
                        <a:rPr kumimoji="1" lang="ja-JP" altLang="en-US" sz="1600" b="1" i="0" u="none" strike="noStrike" cap="none" normalizeH="0" baseline="0" dirty="0">
                          <a:ln>
                            <a:noFill/>
                          </a:ln>
                          <a:solidFill>
                            <a:schemeClr val="tx1"/>
                          </a:solidFill>
                          <a:effectLst/>
                          <a:latin typeface="+mn-ea"/>
                          <a:ea typeface="+mn-ea"/>
                        </a:rPr>
                        <a:t>有効性の改善</a:t>
                      </a:r>
                      <a:endParaRPr kumimoji="1" lang="ja-JP" altLang="en-US" sz="1600" b="0" i="0" u="none" strike="noStrike" cap="none" normalizeH="0" baseline="0" dirty="0">
                        <a:ln>
                          <a:noFill/>
                        </a:ln>
                        <a:solidFill>
                          <a:schemeClr val="tx1"/>
                        </a:solidFill>
                        <a:effectLst/>
                        <a:latin typeface="+mn-ea"/>
                        <a:ea typeface="+mn-ea"/>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897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rPr>
                        <a:t>内　容</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システム監査＋パフォーマンス監査＋　　コンプライアンス監査</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n-ea"/>
                        <a:ea typeface="+mn-ea"/>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システム監査</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692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rPr>
                        <a:t>監査員</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内部監査員</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（自社の活動内容に詳しい要員）</a:t>
                      </a:r>
                      <a:endParaRPr kumimoji="1" lang="ja-JP" altLang="en-US" sz="1600" b="0" i="0" u="none" strike="noStrike" cap="none" normalizeH="0" baseline="0" dirty="0">
                        <a:ln>
                          <a:noFill/>
                        </a:ln>
                        <a:solidFill>
                          <a:schemeClr val="tx1"/>
                        </a:solidFill>
                        <a:effectLst/>
                        <a:latin typeface="+mn-ea"/>
                        <a:ea typeface="+mn-ea"/>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監査発案組織に雇用されているもの、あるいは　監査を委託される組織の従業員</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854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rPr>
                        <a:t>方　法</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基本はサンプリングだが</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全数監査も可</a:t>
                      </a:r>
                      <a:endParaRPr kumimoji="1" lang="ja-JP" altLang="en-US" sz="1600" b="0" i="0" u="none" strike="noStrike" cap="none" normalizeH="0" baseline="0" dirty="0">
                        <a:ln>
                          <a:noFill/>
                        </a:ln>
                        <a:solidFill>
                          <a:schemeClr val="tx1"/>
                        </a:solidFill>
                        <a:effectLst/>
                        <a:latin typeface="+mn-ea"/>
                        <a:ea typeface="+mn-ea"/>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サンプリング</a:t>
                      </a:r>
                      <a:endParaRPr kumimoji="1" lang="ja-JP" altLang="en-US" sz="1600" b="0" i="0" u="none" strike="noStrike" cap="none" normalizeH="0" baseline="0" dirty="0">
                        <a:ln>
                          <a:noFill/>
                        </a:ln>
                        <a:solidFill>
                          <a:schemeClr val="tx1"/>
                        </a:solidFill>
                        <a:effectLst/>
                        <a:latin typeface="+mn-ea"/>
                        <a:ea typeface="+mn-ea"/>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4777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rPr>
                        <a:t>期　間</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年間を通じても可</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短期間</a:t>
                      </a:r>
                      <a:endParaRPr kumimoji="1" lang="ja-JP" altLang="en-US" sz="1600" b="0" i="0" u="none" strike="noStrike" cap="none" normalizeH="0" baseline="0" dirty="0">
                        <a:ln>
                          <a:noFill/>
                        </a:ln>
                        <a:solidFill>
                          <a:schemeClr val="tx1"/>
                        </a:solidFill>
                        <a:effectLst/>
                        <a:latin typeface="+mn-ea"/>
                        <a:ea typeface="+mn-ea"/>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89312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rPr>
                        <a:t>判　定</a:t>
                      </a:r>
                      <a:endParaRPr kumimoji="1" lang="ja-JP" altLang="en-US" sz="1600" b="0" i="0" u="none" strike="noStrike" cap="none" normalizeH="0" baseline="0">
                        <a:ln>
                          <a:noFill/>
                        </a:ln>
                        <a:solidFill>
                          <a:schemeClr val="tx1"/>
                        </a:solidFill>
                        <a:effectLst/>
                        <a:latin typeface="+mn-ea"/>
                        <a:ea typeface="+mn-ea"/>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適合性の合否、有効性の改善の評価＋改善へ向けての具体的な提案も可</a:t>
                      </a:r>
                      <a:endParaRPr kumimoji="1" lang="ja-JP" altLang="en-US" sz="1600" b="0" i="0" u="none" strike="noStrike" cap="none" normalizeH="0" baseline="0" dirty="0">
                        <a:ln>
                          <a:noFill/>
                        </a:ln>
                        <a:solidFill>
                          <a:schemeClr val="tx1"/>
                        </a:solidFill>
                        <a:effectLst/>
                        <a:latin typeface="+mn-ea"/>
                        <a:ea typeface="+mn-ea"/>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cap="none" normalizeH="0" baseline="0" dirty="0">
                          <a:ln>
                            <a:noFill/>
                          </a:ln>
                          <a:solidFill>
                            <a:schemeClr val="tx1"/>
                          </a:solidFill>
                          <a:effectLst/>
                          <a:latin typeface="+mn-ea"/>
                          <a:ea typeface="+mn-ea"/>
                        </a:rPr>
                        <a:t>適合性の合否、有効性の改善の評価</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r h="5614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mn-ea"/>
                          <a:ea typeface="+mn-ea"/>
                        </a:rPr>
                        <a:t>処　置</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75000"/>
                        </a:lnSpc>
                        <a:spcBef>
                          <a:spcPct val="5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修正及び是正処置</a:t>
                      </a:r>
                    </a:p>
                    <a:p>
                      <a:pPr marL="0" marR="0" lvl="0" indent="0" algn="l" defTabSz="914400" rtl="0" eaLnBrk="1" fontAlgn="base" latinLnBrk="0" hangingPunct="1">
                        <a:lnSpc>
                          <a:spcPct val="75000"/>
                        </a:lnSpc>
                        <a:spcBef>
                          <a:spcPct val="5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＋改善への提案フォローアップ</a:t>
                      </a:r>
                      <a:endParaRPr kumimoji="1" lang="ja-JP" altLang="en-US" sz="1600" b="0" i="0" u="none" strike="noStrike" cap="none" normalizeH="0" baseline="0" dirty="0">
                        <a:ln>
                          <a:noFill/>
                        </a:ln>
                        <a:solidFill>
                          <a:schemeClr val="tx1"/>
                        </a:solidFill>
                        <a:effectLst/>
                        <a:latin typeface="+mn-ea"/>
                        <a:ea typeface="+mn-ea"/>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修正及び是正処置</a:t>
                      </a:r>
                      <a:endParaRPr kumimoji="1" lang="ja-JP" altLang="en-US" sz="1600" b="0" i="0" u="none" strike="noStrike" cap="none" normalizeH="0" baseline="0" dirty="0">
                        <a:ln>
                          <a:noFill/>
                        </a:ln>
                        <a:solidFill>
                          <a:schemeClr val="tx1"/>
                        </a:solidFill>
                        <a:effectLst/>
                        <a:latin typeface="+mn-ea"/>
                        <a:ea typeface="+mn-ea"/>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フッター プレースホルダー 2">
            <a:extLst>
              <a:ext uri="{FF2B5EF4-FFF2-40B4-BE49-F238E27FC236}">
                <a16:creationId xmlns:a16="http://schemas.microsoft.com/office/drawing/2014/main" id="{984906AF-0B69-45DB-8CC4-53E58652CCF4}"/>
              </a:ext>
            </a:extLst>
          </p:cNvPr>
          <p:cNvSpPr>
            <a:spLocks noGrp="1"/>
          </p:cNvSpPr>
          <p:nvPr>
            <p:ph type="ftr" sz="quarter" idx="11"/>
          </p:nvPr>
        </p:nvSpPr>
        <p:spPr>
          <a:noFill/>
        </p:spPr>
        <p:txBody>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a:ea typeface="ＭＳ ゴシック" panose="020B0609070205080204" pitchFamily="49" charset="-128"/>
              </a:rPr>
              <a:t>(株)テクノファ</a:t>
            </a:r>
          </a:p>
        </p:txBody>
      </p:sp>
      <p:sp>
        <p:nvSpPr>
          <p:cNvPr id="79" name="スライド番号プレースホルダー 3">
            <a:extLst>
              <a:ext uri="{FF2B5EF4-FFF2-40B4-BE49-F238E27FC236}">
                <a16:creationId xmlns:a16="http://schemas.microsoft.com/office/drawing/2014/main" id="{BCAFE901-F93B-4B81-8998-BBE2E80DD94C}"/>
              </a:ext>
            </a:extLst>
          </p:cNvPr>
          <p:cNvSpPr>
            <a:spLocks noGrp="1"/>
          </p:cNvSpPr>
          <p:nvPr>
            <p:ph type="sldNum" sz="quarter" idx="12"/>
          </p:nvPr>
        </p:nvSpPr>
        <p:spPr/>
        <p:txBody>
          <a:bodyPr/>
          <a:lstStyle>
            <a:lvl1pPr eaLnBrk="0" hangingPunct="0">
              <a:defRPr kumimoji="1" sz="2000" b="1">
                <a:solidFill>
                  <a:schemeClr val="tx2"/>
                </a:solidFill>
                <a:latin typeface="Times New Roman" panose="02020603050405020304" pitchFamily="18" charset="0"/>
                <a:ea typeface="ＭＳ Ｐゴシック" panose="020B0600070205080204" pitchFamily="50" charset="-128"/>
              </a:defRPr>
            </a:lvl1pPr>
            <a:lvl2pPr marL="742950" indent="-285750" eaLnBrk="0" hangingPunct="0">
              <a:defRPr kumimoji="1" sz="2000" b="1">
                <a:solidFill>
                  <a:schemeClr val="tx2"/>
                </a:solidFill>
                <a:latin typeface="Times New Roman" panose="02020603050405020304" pitchFamily="18" charset="0"/>
                <a:ea typeface="ＭＳ Ｐゴシック" panose="020B0600070205080204" pitchFamily="50" charset="-128"/>
              </a:defRPr>
            </a:lvl2pPr>
            <a:lvl3pPr marL="1143000" indent="-228600" eaLnBrk="0" hangingPunct="0">
              <a:defRPr kumimoji="1" sz="2000" b="1">
                <a:solidFill>
                  <a:schemeClr val="tx2"/>
                </a:solidFill>
                <a:latin typeface="Times New Roman" panose="02020603050405020304" pitchFamily="18" charset="0"/>
                <a:ea typeface="ＭＳ Ｐゴシック" panose="020B0600070205080204" pitchFamily="50" charset="-128"/>
              </a:defRPr>
            </a:lvl3pPr>
            <a:lvl4pPr marL="1600200" indent="-228600" eaLnBrk="0" hangingPunct="0">
              <a:defRPr kumimoji="1" sz="2000" b="1">
                <a:solidFill>
                  <a:schemeClr val="tx2"/>
                </a:solidFill>
                <a:latin typeface="Times New Roman" panose="02020603050405020304" pitchFamily="18" charset="0"/>
                <a:ea typeface="ＭＳ Ｐゴシック" panose="020B0600070205080204" pitchFamily="50" charset="-128"/>
              </a:defRPr>
            </a:lvl4pPr>
            <a:lvl5pPr marL="2057400" indent="-228600" eaLnBrk="0" hangingPunct="0">
              <a:defRPr kumimoji="1" sz="2000" b="1">
                <a:solidFill>
                  <a:schemeClr val="tx2"/>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2"/>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2"/>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2"/>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2"/>
                </a:solidFill>
                <a:latin typeface="Times New Roman" panose="02020603050405020304" pitchFamily="18" charset="0"/>
                <a:ea typeface="ＭＳ Ｐゴシック" panose="020B0600070205080204" pitchFamily="50" charset="-128"/>
              </a:defRPr>
            </a:lvl9pPr>
          </a:lstStyle>
          <a:p>
            <a:pPr eaLnBrk="1" hangingPunct="1"/>
            <a:fld id="{4ECCAB85-34B6-4F00-B9D7-68E891264A81}" type="slidenum">
              <a:rPr lang="en-US" altLang="ja-JP" sz="2800" b="0">
                <a:solidFill>
                  <a:schemeClr val="tx1"/>
                </a:solidFill>
                <a:latin typeface="ＭＳ Ｐゴシック" panose="020B0600070205080204" pitchFamily="50" charset="-128"/>
              </a:rPr>
              <a:pPr eaLnBrk="1" hangingPunct="1"/>
              <a:t>31</a:t>
            </a:fld>
            <a:endParaRPr lang="en-US" altLang="ja-JP" sz="2800" b="0">
              <a:solidFill>
                <a:schemeClr val="tx1"/>
              </a:solidFill>
              <a:latin typeface="ＭＳ Ｐゴシック" panose="020B0600070205080204" pitchFamily="50" charset="-128"/>
            </a:endParaRPr>
          </a:p>
        </p:txBody>
      </p:sp>
      <p:sp>
        <p:nvSpPr>
          <p:cNvPr id="17412" name="Text Box 5">
            <a:extLst>
              <a:ext uri="{FF2B5EF4-FFF2-40B4-BE49-F238E27FC236}">
                <a16:creationId xmlns:a16="http://schemas.microsoft.com/office/drawing/2014/main" id="{8CF1DB7E-EBD3-4490-8F72-5406AA909BAE}"/>
              </a:ext>
            </a:extLst>
          </p:cNvPr>
          <p:cNvSpPr txBox="1">
            <a:spLocks noChangeArrowheads="1"/>
          </p:cNvSpPr>
          <p:nvPr/>
        </p:nvSpPr>
        <p:spPr bwMode="auto">
          <a:xfrm>
            <a:off x="747889" y="504826"/>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3600" dirty="0">
                <a:latin typeface="HG創英角ｺﾞｼｯｸUB" panose="020B0909000000000000" pitchFamily="49" charset="-128"/>
                <a:ea typeface="HG創英角ｺﾞｼｯｸUB" panose="020B0909000000000000" pitchFamily="49" charset="-128"/>
              </a:rPr>
              <a:t>     </a:t>
            </a:r>
            <a:r>
              <a:rPr lang="ja-JP" altLang="en-US" sz="3600" dirty="0">
                <a:latin typeface="HG創英角ｺﾞｼｯｸUB" panose="020B0909000000000000" pitchFamily="49" charset="-128"/>
                <a:ea typeface="HG創英角ｺﾞｼｯｸUB" panose="020B0909000000000000" pitchFamily="49" charset="-128"/>
              </a:rPr>
              <a:t>内部監査員に望ましい</a:t>
            </a:r>
            <a:r>
              <a:rPr lang="en-US" altLang="ja-JP" sz="3600" dirty="0">
                <a:latin typeface="HG創英角ｺﾞｼｯｸUB" panose="020B0909000000000000" pitchFamily="49" charset="-128"/>
                <a:ea typeface="HG創英角ｺﾞｼｯｸUB" panose="020B0909000000000000" pitchFamily="49" charset="-128"/>
              </a:rPr>
              <a:t>(</a:t>
            </a:r>
            <a:r>
              <a:rPr lang="ja-JP" altLang="en-US" sz="3600" dirty="0">
                <a:latin typeface="HG創英角ｺﾞｼｯｸUB" panose="020B0909000000000000" pitchFamily="49" charset="-128"/>
                <a:ea typeface="HG創英角ｺﾞｼｯｸUB" panose="020B0909000000000000" pitchFamily="49" charset="-128"/>
              </a:rPr>
              <a:t>力量）</a:t>
            </a:r>
          </a:p>
        </p:txBody>
      </p:sp>
      <p:sp>
        <p:nvSpPr>
          <p:cNvPr id="17413" name="Text Box 2">
            <a:extLst>
              <a:ext uri="{FF2B5EF4-FFF2-40B4-BE49-F238E27FC236}">
                <a16:creationId xmlns:a16="http://schemas.microsoft.com/office/drawing/2014/main" id="{743DA46D-5999-4067-833F-49847AC4F076}"/>
              </a:ext>
            </a:extLst>
          </p:cNvPr>
          <p:cNvSpPr txBox="1">
            <a:spLocks noChangeArrowheads="1"/>
          </p:cNvSpPr>
          <p:nvPr/>
        </p:nvSpPr>
        <p:spPr bwMode="auto">
          <a:xfrm>
            <a:off x="14288" y="5532438"/>
            <a:ext cx="9144000" cy="1311275"/>
          </a:xfrm>
          <a:prstGeom prst="rect">
            <a:avLst/>
          </a:prstGeom>
          <a:gradFill rotWithShape="0">
            <a:gsLst>
              <a:gs pos="0">
                <a:srgbClr val="996633"/>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endParaRPr lang="en-US" altLang="ja-JP" sz="2000">
              <a:solidFill>
                <a:schemeClr val="tx2"/>
              </a:solidFill>
              <a:ea typeface="HG丸ｺﾞｼｯｸM-PRO" panose="020F0600000000000000" pitchFamily="50" charset="-128"/>
            </a:endParaRPr>
          </a:p>
          <a:p>
            <a:pPr eaLnBrk="1" hangingPunct="1">
              <a:spcBef>
                <a:spcPct val="50000"/>
              </a:spcBef>
              <a:buFontTx/>
              <a:buNone/>
            </a:pPr>
            <a:endParaRPr lang="en-US" altLang="ja-JP" sz="2000">
              <a:solidFill>
                <a:schemeClr val="tx2"/>
              </a:solidFill>
              <a:ea typeface="HG丸ｺﾞｼｯｸM-PRO" panose="020F0600000000000000" pitchFamily="50" charset="-128"/>
            </a:endParaRPr>
          </a:p>
          <a:p>
            <a:pPr eaLnBrk="1" hangingPunct="1">
              <a:spcBef>
                <a:spcPct val="50000"/>
              </a:spcBef>
              <a:buFontTx/>
              <a:buNone/>
            </a:pPr>
            <a:endParaRPr lang="en-US" altLang="ja-JP" sz="2000">
              <a:solidFill>
                <a:schemeClr val="tx2"/>
              </a:solidFill>
              <a:ea typeface="HG丸ｺﾞｼｯｸM-PRO" panose="020F0600000000000000" pitchFamily="50" charset="-128"/>
            </a:endParaRPr>
          </a:p>
        </p:txBody>
      </p:sp>
      <p:sp>
        <p:nvSpPr>
          <p:cNvPr id="17414" name="AutoShape 6">
            <a:extLst>
              <a:ext uri="{FF2B5EF4-FFF2-40B4-BE49-F238E27FC236}">
                <a16:creationId xmlns:a16="http://schemas.microsoft.com/office/drawing/2014/main" id="{CC1DBA0A-2758-4E9B-B182-E76BB174C5D7}"/>
              </a:ext>
            </a:extLst>
          </p:cNvPr>
          <p:cNvSpPr>
            <a:spLocks noChangeArrowheads="1"/>
          </p:cNvSpPr>
          <p:nvPr/>
        </p:nvSpPr>
        <p:spPr bwMode="auto">
          <a:xfrm>
            <a:off x="128588" y="1344613"/>
            <a:ext cx="8915400" cy="5032829"/>
          </a:xfrm>
          <a:prstGeom prst="flowChartExtract">
            <a:avLst/>
          </a:prstGeom>
          <a:solidFill>
            <a:schemeClr val="bg1">
              <a:alpha val="50195"/>
            </a:schemeClr>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000" dirty="0">
              <a:solidFill>
                <a:schemeClr val="tx2"/>
              </a:solidFill>
            </a:endParaRPr>
          </a:p>
        </p:txBody>
      </p:sp>
      <p:sp>
        <p:nvSpPr>
          <p:cNvPr id="17415" name="Line 7">
            <a:extLst>
              <a:ext uri="{FF2B5EF4-FFF2-40B4-BE49-F238E27FC236}">
                <a16:creationId xmlns:a16="http://schemas.microsoft.com/office/drawing/2014/main" id="{22B04D5E-4301-4784-A61D-94DBA7329195}"/>
              </a:ext>
            </a:extLst>
          </p:cNvPr>
          <p:cNvSpPr>
            <a:spLocks noChangeShapeType="1"/>
          </p:cNvSpPr>
          <p:nvPr/>
        </p:nvSpPr>
        <p:spPr bwMode="auto">
          <a:xfrm>
            <a:off x="1264355" y="5159655"/>
            <a:ext cx="6671733" cy="521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7416" name="Line 8">
            <a:extLst>
              <a:ext uri="{FF2B5EF4-FFF2-40B4-BE49-F238E27FC236}">
                <a16:creationId xmlns:a16="http://schemas.microsoft.com/office/drawing/2014/main" id="{B6C00D8D-070A-4C3E-9960-5CBABF33AC06}"/>
              </a:ext>
            </a:extLst>
          </p:cNvPr>
          <p:cNvSpPr>
            <a:spLocks noChangeShapeType="1"/>
          </p:cNvSpPr>
          <p:nvPr/>
        </p:nvSpPr>
        <p:spPr bwMode="auto">
          <a:xfrm flipV="1">
            <a:off x="3733798" y="2239963"/>
            <a:ext cx="1676401" cy="4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7417" name="Line 9">
            <a:extLst>
              <a:ext uri="{FF2B5EF4-FFF2-40B4-BE49-F238E27FC236}">
                <a16:creationId xmlns:a16="http://schemas.microsoft.com/office/drawing/2014/main" id="{8D5FB25C-80E7-42D7-8789-7DAE50238834}"/>
              </a:ext>
            </a:extLst>
          </p:cNvPr>
          <p:cNvSpPr>
            <a:spLocks noChangeShapeType="1"/>
          </p:cNvSpPr>
          <p:nvPr/>
        </p:nvSpPr>
        <p:spPr bwMode="auto">
          <a:xfrm>
            <a:off x="2705100" y="3497264"/>
            <a:ext cx="3771900" cy="190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7418" name="Line 10">
            <a:extLst>
              <a:ext uri="{FF2B5EF4-FFF2-40B4-BE49-F238E27FC236}">
                <a16:creationId xmlns:a16="http://schemas.microsoft.com/office/drawing/2014/main" id="{1F7A6248-F549-45AF-9147-DDD8D06D13AE}"/>
              </a:ext>
            </a:extLst>
          </p:cNvPr>
          <p:cNvSpPr>
            <a:spLocks noChangeShapeType="1"/>
          </p:cNvSpPr>
          <p:nvPr/>
        </p:nvSpPr>
        <p:spPr bwMode="auto">
          <a:xfrm flipV="1">
            <a:off x="1905000" y="4297364"/>
            <a:ext cx="5334000" cy="19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7419" name="Text Box 11">
            <a:extLst>
              <a:ext uri="{FF2B5EF4-FFF2-40B4-BE49-F238E27FC236}">
                <a16:creationId xmlns:a16="http://schemas.microsoft.com/office/drawing/2014/main" id="{3B45D6FB-2E6C-47B2-8FA4-43711D3DA103}"/>
              </a:ext>
            </a:extLst>
          </p:cNvPr>
          <p:cNvSpPr txBox="1">
            <a:spLocks noChangeArrowheads="1"/>
          </p:cNvSpPr>
          <p:nvPr/>
        </p:nvSpPr>
        <p:spPr bwMode="auto">
          <a:xfrm>
            <a:off x="3429000" y="533400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4000" dirty="0">
                <a:latin typeface="+mn-ea"/>
                <a:ea typeface="+mn-ea"/>
              </a:rPr>
              <a:t>人間性</a:t>
            </a:r>
          </a:p>
        </p:txBody>
      </p:sp>
      <p:sp>
        <p:nvSpPr>
          <p:cNvPr id="17420" name="Text Box 12">
            <a:extLst>
              <a:ext uri="{FF2B5EF4-FFF2-40B4-BE49-F238E27FC236}">
                <a16:creationId xmlns:a16="http://schemas.microsoft.com/office/drawing/2014/main" id="{E1C2B54E-133F-4A79-BE54-97665CFC6CA0}"/>
              </a:ext>
            </a:extLst>
          </p:cNvPr>
          <p:cNvSpPr txBox="1">
            <a:spLocks noChangeArrowheads="1"/>
          </p:cNvSpPr>
          <p:nvPr/>
        </p:nvSpPr>
        <p:spPr bwMode="auto">
          <a:xfrm>
            <a:off x="2705100" y="4488286"/>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dirty="0">
                <a:latin typeface="+mn-ea"/>
                <a:ea typeface="+mn-ea"/>
              </a:rPr>
              <a:t>業務</a:t>
            </a:r>
            <a:r>
              <a:rPr lang="ja-JP" altLang="en-US" dirty="0">
                <a:solidFill>
                  <a:schemeClr val="tx2"/>
                </a:solidFill>
                <a:latin typeface="+mn-ea"/>
                <a:ea typeface="+mn-ea"/>
              </a:rPr>
              <a:t>知識・経験</a:t>
            </a:r>
          </a:p>
        </p:txBody>
      </p:sp>
      <p:sp>
        <p:nvSpPr>
          <p:cNvPr id="17421" name="Text Box 13">
            <a:extLst>
              <a:ext uri="{FF2B5EF4-FFF2-40B4-BE49-F238E27FC236}">
                <a16:creationId xmlns:a16="http://schemas.microsoft.com/office/drawing/2014/main" id="{E4C0FAEF-46CC-4B22-BA84-988B4E039A73}"/>
              </a:ext>
            </a:extLst>
          </p:cNvPr>
          <p:cNvSpPr txBox="1">
            <a:spLocks noChangeArrowheads="1"/>
          </p:cNvSpPr>
          <p:nvPr/>
        </p:nvSpPr>
        <p:spPr bwMode="auto">
          <a:xfrm>
            <a:off x="1981200" y="3649663"/>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800" dirty="0">
                <a:latin typeface="+mn-ea"/>
                <a:ea typeface="+mn-ea"/>
              </a:rPr>
              <a:t>FSMS</a:t>
            </a:r>
            <a:r>
              <a:rPr lang="ja-JP" altLang="en-US" sz="2800" dirty="0">
                <a:solidFill>
                  <a:schemeClr val="tx2"/>
                </a:solidFill>
                <a:latin typeface="+mn-ea"/>
                <a:ea typeface="+mn-ea"/>
              </a:rPr>
              <a:t>に関する知識･経験</a:t>
            </a:r>
          </a:p>
        </p:txBody>
      </p:sp>
      <p:sp>
        <p:nvSpPr>
          <p:cNvPr id="17422" name="Text Box 14">
            <a:extLst>
              <a:ext uri="{FF2B5EF4-FFF2-40B4-BE49-F238E27FC236}">
                <a16:creationId xmlns:a16="http://schemas.microsoft.com/office/drawing/2014/main" id="{0D77A8DA-1019-48E6-AC6F-EB09619BBE84}"/>
              </a:ext>
            </a:extLst>
          </p:cNvPr>
          <p:cNvSpPr txBox="1">
            <a:spLocks noChangeArrowheads="1"/>
          </p:cNvSpPr>
          <p:nvPr/>
        </p:nvSpPr>
        <p:spPr bwMode="auto">
          <a:xfrm>
            <a:off x="2743200" y="2354263"/>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400" dirty="0">
                <a:latin typeface="+mn-ea"/>
                <a:ea typeface="+mn-ea"/>
              </a:rPr>
              <a:t>外部監査</a:t>
            </a:r>
            <a:r>
              <a:rPr lang="ja-JP" altLang="en-US" sz="2400" dirty="0">
                <a:solidFill>
                  <a:schemeClr val="tx2"/>
                </a:solidFill>
                <a:latin typeface="+mn-ea"/>
                <a:ea typeface="+mn-ea"/>
              </a:rPr>
              <a:t>に</a:t>
            </a:r>
          </a:p>
          <a:p>
            <a:pPr algn="ctr" eaLnBrk="1" hangingPunct="1">
              <a:spcBef>
                <a:spcPct val="0"/>
              </a:spcBef>
              <a:buFontTx/>
              <a:buNone/>
            </a:pPr>
            <a:r>
              <a:rPr lang="ja-JP" altLang="en-US" sz="2400" dirty="0">
                <a:solidFill>
                  <a:schemeClr val="tx2"/>
                </a:solidFill>
                <a:latin typeface="+mn-ea"/>
                <a:ea typeface="+mn-ea"/>
              </a:rPr>
              <a:t>関する知識･経験</a:t>
            </a:r>
          </a:p>
        </p:txBody>
      </p:sp>
      <p:sp>
        <p:nvSpPr>
          <p:cNvPr id="17423" name="Text Box 15">
            <a:extLst>
              <a:ext uri="{FF2B5EF4-FFF2-40B4-BE49-F238E27FC236}">
                <a16:creationId xmlns:a16="http://schemas.microsoft.com/office/drawing/2014/main" id="{27D51E2B-766D-4019-A074-06DCDE5272AA}"/>
              </a:ext>
            </a:extLst>
          </p:cNvPr>
          <p:cNvSpPr txBox="1">
            <a:spLocks noChangeArrowheads="1"/>
          </p:cNvSpPr>
          <p:nvPr/>
        </p:nvSpPr>
        <p:spPr bwMode="auto">
          <a:xfrm>
            <a:off x="3733800" y="15240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2400" dirty="0">
                <a:solidFill>
                  <a:schemeClr val="tx2"/>
                </a:solidFill>
                <a:latin typeface="+mn-ea"/>
                <a:ea typeface="+mn-ea"/>
              </a:rPr>
              <a:t>＋</a:t>
            </a:r>
            <a:r>
              <a:rPr lang="en-US" altLang="ja-JP" sz="3600" dirty="0">
                <a:solidFill>
                  <a:srgbClr val="FF0000"/>
                </a:solidFill>
                <a:latin typeface="+mn-ea"/>
                <a:ea typeface="+mn-ea"/>
              </a:rPr>
              <a:t>α</a:t>
            </a:r>
          </a:p>
        </p:txBody>
      </p:sp>
      <p:sp>
        <p:nvSpPr>
          <p:cNvPr id="18" name="テキスト ボックス 17">
            <a:extLst>
              <a:ext uri="{FF2B5EF4-FFF2-40B4-BE49-F238E27FC236}">
                <a16:creationId xmlns:a16="http://schemas.microsoft.com/office/drawing/2014/main" id="{E5551772-CEC8-4792-AC64-C1BA851C1BC4}"/>
              </a:ext>
            </a:extLst>
          </p:cNvPr>
          <p:cNvSpPr txBox="1"/>
          <p:nvPr/>
        </p:nvSpPr>
        <p:spPr>
          <a:xfrm>
            <a:off x="5509840" y="205883"/>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1026">
            <a:extLst>
              <a:ext uri="{FF2B5EF4-FFF2-40B4-BE49-F238E27FC236}">
                <a16:creationId xmlns:a16="http://schemas.microsoft.com/office/drawing/2014/main" id="{05CBA2DD-F903-477F-8377-5FE2D4643EBD}"/>
              </a:ext>
            </a:extLst>
          </p:cNvPr>
          <p:cNvSpPr txBox="1">
            <a:spLocks noChangeArrowheads="1"/>
          </p:cNvSpPr>
          <p:nvPr/>
        </p:nvSpPr>
        <p:spPr bwMode="auto">
          <a:xfrm>
            <a:off x="938937" y="799776"/>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3600" dirty="0">
                <a:latin typeface="HGS創英角ｺﾞｼｯｸUB" panose="020B0900000000000000" pitchFamily="50" charset="-128"/>
                <a:ea typeface="HGS創英角ｺﾞｼｯｸUB" panose="020B0900000000000000" pitchFamily="50" charset="-128"/>
              </a:rPr>
              <a:t>　外部監査員に望ましい</a:t>
            </a:r>
            <a:r>
              <a:rPr lang="en-US" altLang="ja-JP" sz="3600" dirty="0">
                <a:latin typeface="HGS創英角ｺﾞｼｯｸUB" panose="020B0900000000000000" pitchFamily="50" charset="-128"/>
                <a:ea typeface="HGS創英角ｺﾞｼｯｸUB" panose="020B0900000000000000" pitchFamily="50" charset="-128"/>
              </a:rPr>
              <a:t>(</a:t>
            </a:r>
            <a:r>
              <a:rPr lang="ja-JP" altLang="en-US" sz="3600" dirty="0">
                <a:latin typeface="HGS創英角ｺﾞｼｯｸUB" panose="020B0900000000000000" pitchFamily="50" charset="-128"/>
                <a:ea typeface="HGS創英角ｺﾞｼｯｸUB" panose="020B0900000000000000" pitchFamily="50" charset="-128"/>
              </a:rPr>
              <a:t>力量）</a:t>
            </a:r>
          </a:p>
        </p:txBody>
      </p:sp>
      <p:sp>
        <p:nvSpPr>
          <p:cNvPr id="10" name="Text Box 1101">
            <a:extLst>
              <a:ext uri="{FF2B5EF4-FFF2-40B4-BE49-F238E27FC236}">
                <a16:creationId xmlns:a16="http://schemas.microsoft.com/office/drawing/2014/main" id="{D362EB79-ADDD-4A7D-AB07-E00257128595}"/>
              </a:ext>
            </a:extLst>
          </p:cNvPr>
          <p:cNvSpPr txBox="1">
            <a:spLocks noChangeArrowheads="1"/>
          </p:cNvSpPr>
          <p:nvPr/>
        </p:nvSpPr>
        <p:spPr bwMode="auto">
          <a:xfrm>
            <a:off x="635000" y="1778353"/>
            <a:ext cx="86106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b="1">
                <a:solidFill>
                  <a:schemeClr val="tx2"/>
                </a:solidFill>
                <a:latin typeface="Times New Roman" pitchFamily="18" charset="0"/>
                <a:ea typeface="ＭＳ Ｐゴシック" pitchFamily="50" charset="-128"/>
              </a:defRPr>
            </a:lvl1pPr>
            <a:lvl2pPr eaLnBrk="0" hangingPunct="0">
              <a:defRPr kumimoji="1" sz="2800" b="1">
                <a:solidFill>
                  <a:schemeClr val="tx2"/>
                </a:solidFill>
                <a:latin typeface="Times New Roman" pitchFamily="18" charset="0"/>
                <a:ea typeface="ＭＳ Ｐゴシック" pitchFamily="50" charset="-128"/>
              </a:defRPr>
            </a:lvl2pPr>
            <a:lvl3pPr marL="1143000" indent="-228600" eaLnBrk="0" hangingPunct="0">
              <a:defRPr kumimoji="1" sz="2800" b="1">
                <a:solidFill>
                  <a:schemeClr val="tx2"/>
                </a:solidFill>
                <a:latin typeface="Times New Roman" pitchFamily="18" charset="0"/>
                <a:ea typeface="ＭＳ Ｐゴシック" pitchFamily="50" charset="-128"/>
              </a:defRPr>
            </a:lvl3pPr>
            <a:lvl4pPr marL="1600200" indent="-228600" eaLnBrk="0" hangingPunct="0">
              <a:defRPr kumimoji="1" sz="2800" b="1">
                <a:solidFill>
                  <a:schemeClr val="tx2"/>
                </a:solidFill>
                <a:latin typeface="Times New Roman" pitchFamily="18" charset="0"/>
                <a:ea typeface="ＭＳ Ｐゴシック" pitchFamily="50" charset="-128"/>
              </a:defRPr>
            </a:lvl4pPr>
            <a:lvl5pPr marL="2057400" indent="-228600" eaLnBrk="0" hangingPunct="0">
              <a:defRPr kumimoji="1" sz="2800" b="1">
                <a:solidFill>
                  <a:schemeClr val="tx2"/>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800" b="1">
                <a:solidFill>
                  <a:schemeClr val="tx2"/>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800" b="1">
                <a:solidFill>
                  <a:schemeClr val="tx2"/>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800" b="1">
                <a:solidFill>
                  <a:schemeClr val="tx2"/>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800" b="1">
                <a:solidFill>
                  <a:schemeClr val="tx2"/>
                </a:solidFill>
                <a:latin typeface="Times New Roman" pitchFamily="18" charset="0"/>
                <a:ea typeface="ＭＳ Ｐゴシック" pitchFamily="50" charset="-128"/>
              </a:defRPr>
            </a:lvl9pPr>
          </a:lstStyle>
          <a:p>
            <a:pPr eaLnBrk="1" hangingPunct="1">
              <a:defRPr/>
            </a:pPr>
            <a:r>
              <a:rPr lang="ja-JP" altLang="en-US" dirty="0">
                <a:solidFill>
                  <a:schemeClr val="tx1"/>
                </a:solidFill>
                <a:latin typeface="+mn-ea"/>
                <a:ea typeface="+mn-ea"/>
              </a:rPr>
              <a:t>（１） 個人の特性</a:t>
            </a:r>
          </a:p>
          <a:p>
            <a:pPr lvl="1" eaLnBrk="1" hangingPunct="1">
              <a:spcBef>
                <a:spcPct val="20000"/>
              </a:spcBef>
              <a:defRPr/>
            </a:pPr>
            <a:r>
              <a:rPr lang="ja-JP" altLang="en-US" dirty="0">
                <a:solidFill>
                  <a:schemeClr val="tx1"/>
                </a:solidFill>
                <a:latin typeface="+mn-ea"/>
                <a:ea typeface="+mn-ea"/>
              </a:rPr>
              <a:t>－</a:t>
            </a:r>
            <a:r>
              <a:rPr lang="en-US" altLang="ja-JP" dirty="0">
                <a:solidFill>
                  <a:schemeClr val="tx1"/>
                </a:solidFill>
                <a:latin typeface="+mn-ea"/>
                <a:ea typeface="+mn-ea"/>
              </a:rPr>
              <a:t> </a:t>
            </a:r>
            <a:r>
              <a:rPr lang="ja-JP" altLang="en-US" dirty="0">
                <a:solidFill>
                  <a:schemeClr val="tx1"/>
                </a:solidFill>
                <a:latin typeface="+mn-ea"/>
                <a:ea typeface="+mn-ea"/>
              </a:rPr>
              <a:t>倫理的である	－</a:t>
            </a:r>
            <a:r>
              <a:rPr lang="en-US" altLang="ja-JP" dirty="0">
                <a:solidFill>
                  <a:schemeClr val="tx1"/>
                </a:solidFill>
                <a:latin typeface="+mn-ea"/>
                <a:ea typeface="+mn-ea"/>
              </a:rPr>
              <a:t> </a:t>
            </a:r>
            <a:r>
              <a:rPr lang="ja-JP" altLang="en-US" dirty="0">
                <a:solidFill>
                  <a:schemeClr val="tx1"/>
                </a:solidFill>
                <a:latin typeface="+mn-ea"/>
                <a:ea typeface="+mn-ea"/>
              </a:rPr>
              <a:t>改善に対して前向きである</a:t>
            </a:r>
            <a:endParaRPr lang="en-US" altLang="ja-JP" dirty="0">
              <a:solidFill>
                <a:schemeClr val="tx1"/>
              </a:solidFill>
              <a:latin typeface="+mn-ea"/>
              <a:ea typeface="+mn-ea"/>
            </a:endParaRPr>
          </a:p>
          <a:p>
            <a:pPr lvl="1" eaLnBrk="1" hangingPunct="1">
              <a:spcBef>
                <a:spcPts val="0"/>
              </a:spcBef>
              <a:defRPr/>
            </a:pPr>
            <a:r>
              <a:rPr lang="ja-JP" altLang="en-US" dirty="0">
                <a:solidFill>
                  <a:schemeClr val="tx1"/>
                </a:solidFill>
                <a:latin typeface="+mn-ea"/>
                <a:ea typeface="+mn-ea"/>
              </a:rPr>
              <a:t>－</a:t>
            </a:r>
            <a:r>
              <a:rPr lang="en-US" altLang="ja-JP" dirty="0">
                <a:solidFill>
                  <a:schemeClr val="tx1"/>
                </a:solidFill>
                <a:latin typeface="+mn-ea"/>
                <a:ea typeface="+mn-ea"/>
              </a:rPr>
              <a:t> </a:t>
            </a:r>
            <a:r>
              <a:rPr lang="ja-JP" altLang="en-US" dirty="0">
                <a:solidFill>
                  <a:schemeClr val="tx1"/>
                </a:solidFill>
                <a:latin typeface="+mn-ea"/>
                <a:ea typeface="+mn-ea"/>
              </a:rPr>
              <a:t>心が広い		－</a:t>
            </a:r>
            <a:r>
              <a:rPr lang="en-US" altLang="ja-JP" dirty="0">
                <a:solidFill>
                  <a:schemeClr val="tx1"/>
                </a:solidFill>
                <a:latin typeface="+mn-ea"/>
                <a:ea typeface="+mn-ea"/>
              </a:rPr>
              <a:t> </a:t>
            </a:r>
            <a:r>
              <a:rPr lang="ja-JP" altLang="en-US" dirty="0">
                <a:solidFill>
                  <a:schemeClr val="tx1"/>
                </a:solidFill>
                <a:latin typeface="+mn-ea"/>
                <a:ea typeface="+mn-ea"/>
              </a:rPr>
              <a:t>文化に対して敏感である</a:t>
            </a:r>
          </a:p>
          <a:p>
            <a:pPr lvl="1" eaLnBrk="1" hangingPunct="1">
              <a:defRPr/>
            </a:pPr>
            <a:r>
              <a:rPr lang="ja-JP" altLang="en-US" dirty="0">
                <a:solidFill>
                  <a:schemeClr val="tx1"/>
                </a:solidFill>
                <a:latin typeface="+mn-ea"/>
                <a:ea typeface="+mn-ea"/>
              </a:rPr>
              <a:t>－ 外交的である	－</a:t>
            </a:r>
            <a:r>
              <a:rPr lang="en-US" altLang="ja-JP" dirty="0">
                <a:solidFill>
                  <a:schemeClr val="tx1"/>
                </a:solidFill>
                <a:latin typeface="+mn-ea"/>
                <a:ea typeface="+mn-ea"/>
              </a:rPr>
              <a:t> </a:t>
            </a:r>
            <a:r>
              <a:rPr lang="ja-JP" altLang="en-US" dirty="0">
                <a:solidFill>
                  <a:schemeClr val="tx1"/>
                </a:solidFill>
                <a:latin typeface="+mn-ea"/>
                <a:ea typeface="+mn-ea"/>
              </a:rPr>
              <a:t>協働的である</a:t>
            </a:r>
          </a:p>
          <a:p>
            <a:pPr lvl="1" eaLnBrk="1" hangingPunct="1">
              <a:defRPr/>
            </a:pPr>
            <a:r>
              <a:rPr lang="ja-JP" altLang="en-US" dirty="0">
                <a:solidFill>
                  <a:schemeClr val="tx1"/>
                </a:solidFill>
                <a:latin typeface="+mn-ea"/>
                <a:ea typeface="+mn-ea"/>
              </a:rPr>
              <a:t>－</a:t>
            </a:r>
            <a:r>
              <a:rPr lang="en-US" altLang="ja-JP" dirty="0">
                <a:solidFill>
                  <a:schemeClr val="tx1"/>
                </a:solidFill>
                <a:latin typeface="+mn-ea"/>
                <a:ea typeface="+mn-ea"/>
              </a:rPr>
              <a:t> </a:t>
            </a:r>
            <a:r>
              <a:rPr lang="ja-JP" altLang="en-US" dirty="0">
                <a:solidFill>
                  <a:schemeClr val="tx1"/>
                </a:solidFill>
                <a:latin typeface="+mn-ea"/>
                <a:ea typeface="+mn-ea"/>
              </a:rPr>
              <a:t>観察力がある</a:t>
            </a:r>
          </a:p>
          <a:p>
            <a:pPr lvl="1" eaLnBrk="1" hangingPunct="1">
              <a:defRPr/>
            </a:pPr>
            <a:r>
              <a:rPr lang="ja-JP" altLang="en-US" dirty="0">
                <a:solidFill>
                  <a:schemeClr val="tx1"/>
                </a:solidFill>
                <a:latin typeface="+mn-ea"/>
                <a:ea typeface="+mn-ea"/>
              </a:rPr>
              <a:t>－</a:t>
            </a:r>
            <a:r>
              <a:rPr lang="en-US" altLang="ja-JP" dirty="0">
                <a:solidFill>
                  <a:schemeClr val="tx1"/>
                </a:solidFill>
                <a:latin typeface="+mn-ea"/>
                <a:ea typeface="+mn-ea"/>
              </a:rPr>
              <a:t> </a:t>
            </a:r>
            <a:r>
              <a:rPr lang="ja-JP" altLang="en-US" dirty="0">
                <a:solidFill>
                  <a:schemeClr val="tx1"/>
                </a:solidFill>
                <a:latin typeface="+mn-ea"/>
                <a:ea typeface="+mn-ea"/>
              </a:rPr>
              <a:t>知覚が鋭い　　　　 </a:t>
            </a:r>
            <a:endParaRPr lang="en-US" altLang="ja-JP" dirty="0">
              <a:solidFill>
                <a:schemeClr val="tx1"/>
              </a:solidFill>
              <a:latin typeface="+mn-ea"/>
              <a:ea typeface="+mn-ea"/>
            </a:endParaRPr>
          </a:p>
          <a:p>
            <a:pPr lvl="1" eaLnBrk="1" hangingPunct="1">
              <a:defRPr/>
            </a:pPr>
            <a:r>
              <a:rPr lang="ja-JP" altLang="en-US" dirty="0">
                <a:solidFill>
                  <a:schemeClr val="tx1"/>
                </a:solidFill>
                <a:latin typeface="+mn-ea"/>
                <a:ea typeface="+mn-ea"/>
              </a:rPr>
              <a:t>－</a:t>
            </a:r>
            <a:r>
              <a:rPr lang="en-US" altLang="ja-JP" dirty="0">
                <a:solidFill>
                  <a:schemeClr val="tx1"/>
                </a:solidFill>
                <a:latin typeface="+mn-ea"/>
                <a:ea typeface="+mn-ea"/>
              </a:rPr>
              <a:t> </a:t>
            </a:r>
            <a:r>
              <a:rPr lang="ja-JP" altLang="en-US" dirty="0">
                <a:solidFill>
                  <a:schemeClr val="tx1"/>
                </a:solidFill>
                <a:latin typeface="+mn-ea"/>
                <a:ea typeface="+mn-ea"/>
              </a:rPr>
              <a:t>適応性がある</a:t>
            </a:r>
            <a:endParaRPr lang="en-US" altLang="ja-JP" dirty="0">
              <a:solidFill>
                <a:schemeClr val="tx1"/>
              </a:solidFill>
              <a:latin typeface="+mn-ea"/>
              <a:ea typeface="+mn-ea"/>
            </a:endParaRPr>
          </a:p>
          <a:p>
            <a:pPr lvl="1" eaLnBrk="1" hangingPunct="1">
              <a:defRPr/>
            </a:pPr>
            <a:r>
              <a:rPr lang="ja-JP" altLang="en-US" dirty="0">
                <a:solidFill>
                  <a:schemeClr val="tx1"/>
                </a:solidFill>
                <a:latin typeface="+mn-ea"/>
                <a:ea typeface="+mn-ea"/>
              </a:rPr>
              <a:t>－ 粘り強い</a:t>
            </a:r>
            <a:endParaRPr lang="en-US" altLang="ja-JP" dirty="0">
              <a:solidFill>
                <a:schemeClr val="tx1"/>
              </a:solidFill>
              <a:latin typeface="+mn-ea"/>
              <a:ea typeface="+mn-ea"/>
            </a:endParaRPr>
          </a:p>
          <a:p>
            <a:pPr lvl="1" eaLnBrk="1" hangingPunct="1">
              <a:defRPr/>
            </a:pPr>
            <a:r>
              <a:rPr lang="ja-JP" altLang="en-US" dirty="0">
                <a:solidFill>
                  <a:schemeClr val="tx1"/>
                </a:solidFill>
                <a:latin typeface="+mn-ea"/>
                <a:ea typeface="+mn-ea"/>
              </a:rPr>
              <a:t>－</a:t>
            </a:r>
            <a:r>
              <a:rPr lang="en-US" altLang="ja-JP" dirty="0">
                <a:solidFill>
                  <a:schemeClr val="tx1"/>
                </a:solidFill>
                <a:latin typeface="+mn-ea"/>
                <a:ea typeface="+mn-ea"/>
              </a:rPr>
              <a:t> </a:t>
            </a:r>
            <a:r>
              <a:rPr lang="ja-JP" altLang="en-US" dirty="0">
                <a:solidFill>
                  <a:schemeClr val="tx1"/>
                </a:solidFill>
                <a:latin typeface="+mn-ea"/>
                <a:ea typeface="+mn-ea"/>
              </a:rPr>
              <a:t>決断力がある</a:t>
            </a:r>
            <a:endParaRPr lang="en-US" altLang="ja-JP" dirty="0">
              <a:solidFill>
                <a:schemeClr val="tx1"/>
              </a:solidFill>
              <a:latin typeface="+mn-ea"/>
              <a:ea typeface="+mn-ea"/>
            </a:endParaRPr>
          </a:p>
          <a:p>
            <a:pPr lvl="1" eaLnBrk="1" hangingPunct="1">
              <a:defRPr/>
            </a:pPr>
            <a:r>
              <a:rPr lang="ja-JP" altLang="en-US" dirty="0">
                <a:solidFill>
                  <a:schemeClr val="tx1"/>
                </a:solidFill>
                <a:latin typeface="+mn-ea"/>
                <a:ea typeface="+mn-ea"/>
              </a:rPr>
              <a:t>－</a:t>
            </a:r>
            <a:r>
              <a:rPr lang="en-US" altLang="ja-JP" dirty="0">
                <a:solidFill>
                  <a:schemeClr val="tx1"/>
                </a:solidFill>
                <a:latin typeface="+mn-ea"/>
                <a:ea typeface="+mn-ea"/>
              </a:rPr>
              <a:t> </a:t>
            </a:r>
            <a:r>
              <a:rPr lang="ja-JP" altLang="en-US" dirty="0">
                <a:solidFill>
                  <a:schemeClr val="tx1"/>
                </a:solidFill>
                <a:latin typeface="+mn-ea"/>
                <a:ea typeface="+mn-ea"/>
              </a:rPr>
              <a:t>自立的である</a:t>
            </a:r>
            <a:endParaRPr lang="en-US" altLang="ja-JP" dirty="0">
              <a:solidFill>
                <a:schemeClr val="tx1"/>
              </a:solidFill>
              <a:latin typeface="+mn-ea"/>
              <a:ea typeface="+mn-ea"/>
            </a:endParaRPr>
          </a:p>
          <a:p>
            <a:pPr lvl="1" eaLnBrk="1" hangingPunct="1">
              <a:defRPr/>
            </a:pPr>
            <a:r>
              <a:rPr lang="ja-JP" altLang="en-US" dirty="0">
                <a:solidFill>
                  <a:schemeClr val="tx1"/>
                </a:solidFill>
                <a:latin typeface="+mn-ea"/>
                <a:ea typeface="+mn-ea"/>
              </a:rPr>
              <a:t>－ 不屈の精神をもって行動する</a:t>
            </a:r>
          </a:p>
          <a:p>
            <a:pPr eaLnBrk="1" hangingPunct="1">
              <a:defRPr/>
            </a:pPr>
            <a:endParaRPr lang="en-US" altLang="ja-JP" dirty="0">
              <a:solidFill>
                <a:schemeClr val="tx1"/>
              </a:solidFill>
              <a:latin typeface="+mn-ea"/>
              <a:ea typeface="+mn-ea"/>
            </a:endParaRPr>
          </a:p>
        </p:txBody>
      </p:sp>
      <p:sp>
        <p:nvSpPr>
          <p:cNvPr id="5" name="テキスト ボックス 4">
            <a:extLst>
              <a:ext uri="{FF2B5EF4-FFF2-40B4-BE49-F238E27FC236}">
                <a16:creationId xmlns:a16="http://schemas.microsoft.com/office/drawing/2014/main" id="{1A286C35-D555-4693-8955-5AE2DB76EEBD}"/>
              </a:ext>
            </a:extLst>
          </p:cNvPr>
          <p:cNvSpPr txBox="1"/>
          <p:nvPr/>
        </p:nvSpPr>
        <p:spPr>
          <a:xfrm>
            <a:off x="5509840" y="205883"/>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61535-ED18-4871-AF1A-71E64BE52EB8}"/>
              </a:ext>
            </a:extLst>
          </p:cNvPr>
          <p:cNvSpPr>
            <a:spLocks noGrp="1"/>
          </p:cNvSpPr>
          <p:nvPr>
            <p:ph type="title"/>
          </p:nvPr>
        </p:nvSpPr>
        <p:spPr/>
        <p:txBody>
          <a:bodyPr/>
          <a:lstStyle/>
          <a:p>
            <a:r>
              <a:rPr kumimoji="1" lang="ja-JP" altLang="en-US" dirty="0">
                <a:latin typeface="HG創英角ｺﾞｼｯｸUB" panose="020B0909000000000000" pitchFamily="49" charset="-128"/>
                <a:ea typeface="HG創英角ｺﾞｼｯｸUB" panose="020B0909000000000000" pitchFamily="49" charset="-128"/>
              </a:rPr>
              <a:t>アジェンダ</a:t>
            </a:r>
          </a:p>
        </p:txBody>
      </p:sp>
      <p:sp>
        <p:nvSpPr>
          <p:cNvPr id="3" name="コンテンツ プレースホルダー 2">
            <a:extLst>
              <a:ext uri="{FF2B5EF4-FFF2-40B4-BE49-F238E27FC236}">
                <a16:creationId xmlns:a16="http://schemas.microsoft.com/office/drawing/2014/main" id="{11AFC46F-4E17-481E-9D9C-E73C7D4AA174}"/>
              </a:ext>
            </a:extLst>
          </p:cNvPr>
          <p:cNvSpPr>
            <a:spLocks noGrp="1"/>
          </p:cNvSpPr>
          <p:nvPr>
            <p:ph idx="1"/>
          </p:nvPr>
        </p:nvSpPr>
        <p:spPr/>
        <p:txBody>
          <a:bodyPr>
            <a:normAutofit/>
          </a:bodyPr>
          <a:lstStyle/>
          <a:p>
            <a:pPr marL="457200" indent="-457200">
              <a:buAutoNum type="arabicPeriod"/>
            </a:pPr>
            <a:r>
              <a:rPr kumimoji="1" lang="ja-JP" altLang="en-US" sz="3600" b="1" dirty="0">
                <a:solidFill>
                  <a:schemeClr val="bg1">
                    <a:lumMod val="75000"/>
                  </a:schemeClr>
                </a:solidFill>
                <a:latin typeface="+mn-ea"/>
              </a:rPr>
              <a:t>外部監査概論</a:t>
            </a:r>
            <a:endParaRPr kumimoji="1"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tx1"/>
                </a:solidFill>
                <a:latin typeface="+mn-ea"/>
              </a:rPr>
              <a:t>二者監査の進め方</a:t>
            </a:r>
            <a:endParaRPr kumimoji="1" lang="en-US" altLang="ja-JP" sz="3600" b="1" dirty="0">
              <a:solidFill>
                <a:schemeClr val="tx1"/>
              </a:solidFill>
              <a:latin typeface="+mn-ea"/>
            </a:endParaRPr>
          </a:p>
          <a:p>
            <a:pPr marL="457200" indent="-457200">
              <a:buAutoNum type="arabicPeriod"/>
            </a:pPr>
            <a:r>
              <a:rPr lang="ja-JP" altLang="en-US" sz="3600" b="1" dirty="0">
                <a:solidFill>
                  <a:schemeClr val="bg1">
                    <a:lumMod val="75000"/>
                  </a:schemeClr>
                </a:solidFill>
                <a:latin typeface="+mn-ea"/>
              </a:rPr>
              <a:t>危害要因分析</a:t>
            </a:r>
            <a:endParaRPr lang="en-US" altLang="ja-JP" sz="3600" b="1" dirty="0">
              <a:solidFill>
                <a:schemeClr val="bg1">
                  <a:lumMod val="75000"/>
                </a:schemeClr>
              </a:solidFill>
              <a:latin typeface="+mn-ea"/>
            </a:endParaRPr>
          </a:p>
          <a:p>
            <a:pPr marL="457200" indent="-457200">
              <a:buAutoNum type="arabicPeriod"/>
            </a:pPr>
            <a:r>
              <a:rPr lang="ja-JP" altLang="en-US" sz="3600" b="1" dirty="0">
                <a:solidFill>
                  <a:schemeClr val="bg1">
                    <a:lumMod val="75000"/>
                  </a:schemeClr>
                </a:solidFill>
                <a:latin typeface="+mn-ea"/>
              </a:rPr>
              <a:t>演習</a:t>
            </a:r>
            <a:endParaRPr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bg1">
                    <a:lumMod val="75000"/>
                  </a:schemeClr>
                </a:solidFill>
                <a:latin typeface="+mn-ea"/>
              </a:rPr>
              <a:t>まとめ</a:t>
            </a:r>
          </a:p>
        </p:txBody>
      </p:sp>
    </p:spTree>
    <p:extLst>
      <p:ext uri="{BB962C8B-B14F-4D97-AF65-F5344CB8AC3E}">
        <p14:creationId xmlns:p14="http://schemas.microsoft.com/office/powerpoint/2010/main" val="173640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4E1C-A1F5-4EE7-A91D-55D842401EE2}"/>
              </a:ext>
            </a:extLst>
          </p:cNvPr>
          <p:cNvSpPr>
            <a:spLocks noGrp="1"/>
          </p:cNvSpPr>
          <p:nvPr>
            <p:ph type="title"/>
          </p:nvPr>
        </p:nvSpPr>
        <p:spPr>
          <a:xfrm>
            <a:off x="136770" y="3037057"/>
            <a:ext cx="8669572" cy="1240404"/>
          </a:xfrm>
        </p:spPr>
        <p:txBody>
          <a:bodyPr>
            <a:noAutofit/>
          </a:bodyPr>
          <a:lstStyle/>
          <a:p>
            <a:pPr marL="457200" lvl="1" algn="ctr"/>
            <a:r>
              <a:rPr lang="ja-JP" altLang="en-US" sz="4000" dirty="0">
                <a:latin typeface="HG創英角ｺﾞｼｯｸUB" panose="020B0909000000000000" pitchFamily="49" charset="-128"/>
                <a:ea typeface="HG創英角ｺﾞｼｯｸUB" panose="020B0909000000000000" pitchFamily="49" charset="-128"/>
              </a:rPr>
              <a:t>（外部監査では代表的な）</a:t>
            </a:r>
            <a:br>
              <a:rPr lang="en-US" altLang="ja-JP" sz="4000" dirty="0">
                <a:latin typeface="HG創英角ｺﾞｼｯｸUB" panose="020B0909000000000000" pitchFamily="49" charset="-128"/>
                <a:ea typeface="HG創英角ｺﾞｼｯｸUB" panose="020B0909000000000000" pitchFamily="49" charset="-128"/>
              </a:rPr>
            </a:br>
            <a:r>
              <a:rPr lang="ja-JP" altLang="en-US" sz="4000" dirty="0">
                <a:latin typeface="HG創英角ｺﾞｼｯｸUB" panose="020B0909000000000000" pitchFamily="49" charset="-128"/>
                <a:ea typeface="HG創英角ｺﾞｼｯｸUB" panose="020B0909000000000000" pitchFamily="49" charset="-128"/>
              </a:rPr>
              <a:t>二者監査の進め方</a:t>
            </a:r>
            <a:endParaRPr lang="en-US" altLang="ja-JP" sz="4000" dirty="0">
              <a:latin typeface="HG創英角ｺﾞｼｯｸUB" panose="020B0909000000000000" pitchFamily="49" charset="-128"/>
              <a:ea typeface="HG創英角ｺﾞｼｯｸUB" panose="020B0909000000000000" pitchFamily="49" charset="-128"/>
            </a:endParaRPr>
          </a:p>
        </p:txBody>
      </p:sp>
      <p:sp>
        <p:nvSpPr>
          <p:cNvPr id="4" name="スライド番号プレースホルダー 3">
            <a:extLst>
              <a:ext uri="{FF2B5EF4-FFF2-40B4-BE49-F238E27FC236}">
                <a16:creationId xmlns:a16="http://schemas.microsoft.com/office/drawing/2014/main" id="{AC7BED15-1C6A-4026-9DAA-223CAAD34E4C}"/>
              </a:ext>
            </a:extLst>
          </p:cNvPr>
          <p:cNvSpPr>
            <a:spLocks noGrp="1"/>
          </p:cNvSpPr>
          <p:nvPr>
            <p:ph type="sldNum" sz="quarter" idx="12"/>
          </p:nvPr>
        </p:nvSpPr>
        <p:spPr/>
        <p:txBody>
          <a:bodyPr/>
          <a:lstStyle/>
          <a:p>
            <a:fld id="{FFCF8540-20F4-4A7B-B264-CD6EA60FBFDB}" type="slidenum">
              <a:rPr kumimoji="1" lang="ja-JP" altLang="en-US" smtClean="0"/>
              <a:t>34</a:t>
            </a:fld>
            <a:endParaRPr kumimoji="1" lang="ja-JP" altLang="en-US"/>
          </a:p>
        </p:txBody>
      </p:sp>
      <p:sp>
        <p:nvSpPr>
          <p:cNvPr id="3" name="テキスト ボックス 2">
            <a:extLst>
              <a:ext uri="{FF2B5EF4-FFF2-40B4-BE49-F238E27FC236}">
                <a16:creationId xmlns:a16="http://schemas.microsoft.com/office/drawing/2014/main" id="{E1F92661-B2AA-46F8-B55D-867EF855785C}"/>
              </a:ext>
            </a:extLst>
          </p:cNvPr>
          <p:cNvSpPr txBox="1"/>
          <p:nvPr/>
        </p:nvSpPr>
        <p:spPr>
          <a:xfrm>
            <a:off x="3673901" y="1027780"/>
            <a:ext cx="1595309" cy="769441"/>
          </a:xfrm>
          <a:prstGeom prst="rect">
            <a:avLst/>
          </a:prstGeom>
          <a:noFill/>
        </p:spPr>
        <p:txBody>
          <a:bodyPr wrap="none" rtlCol="0">
            <a:spAutoFit/>
          </a:bodyPr>
          <a:lstStyle/>
          <a:p>
            <a:r>
              <a:rPr kumimoji="1" lang="ja-JP" altLang="en-US" sz="4400" dirty="0">
                <a:latin typeface="HG創英角ｺﾞｼｯｸUB" panose="020B0909000000000000" pitchFamily="49" charset="-128"/>
                <a:ea typeface="HG創英角ｺﾞｼｯｸUB" panose="020B0909000000000000" pitchFamily="49" charset="-128"/>
              </a:rPr>
              <a:t>第</a:t>
            </a:r>
            <a:r>
              <a:rPr kumimoji="1" lang="en-US" altLang="ja-JP" sz="4400" dirty="0">
                <a:latin typeface="HG創英角ｺﾞｼｯｸUB" panose="020B0909000000000000" pitchFamily="49" charset="-128"/>
                <a:ea typeface="HG創英角ｺﾞｼｯｸUB" panose="020B0909000000000000" pitchFamily="49" charset="-128"/>
              </a:rPr>
              <a:t>2</a:t>
            </a:r>
            <a:r>
              <a:rPr kumimoji="1" lang="ja-JP" altLang="en-US" sz="4400" dirty="0">
                <a:latin typeface="HG創英角ｺﾞｼｯｸUB" panose="020B0909000000000000" pitchFamily="49" charset="-128"/>
                <a:ea typeface="HG創英角ｺﾞｼｯｸUB" panose="020B0909000000000000" pitchFamily="49" charset="-128"/>
              </a:rPr>
              <a:t>章</a:t>
            </a:r>
          </a:p>
        </p:txBody>
      </p:sp>
    </p:spTree>
    <p:extLst>
      <p:ext uri="{BB962C8B-B14F-4D97-AF65-F5344CB8AC3E}">
        <p14:creationId xmlns:p14="http://schemas.microsoft.com/office/powerpoint/2010/main" val="257200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BF902-90EC-4C81-BAFE-A5887EA1369E}"/>
              </a:ext>
            </a:extLst>
          </p:cNvPr>
          <p:cNvSpPr>
            <a:spLocks noGrp="1"/>
          </p:cNvSpPr>
          <p:nvPr>
            <p:ph type="title"/>
          </p:nvPr>
        </p:nvSpPr>
        <p:spPr>
          <a:xfrm>
            <a:off x="951820" y="309423"/>
            <a:ext cx="7773338" cy="1596177"/>
          </a:xfrm>
        </p:spPr>
        <p:txBody>
          <a:bodyPr/>
          <a:lstStyle/>
          <a:p>
            <a:r>
              <a:rPr lang="ja-JP" altLang="en-US" dirty="0">
                <a:latin typeface="HG創英角ｺﾞｼｯｸUB" panose="020B0909000000000000" pitchFamily="49" charset="-128"/>
                <a:ea typeface="HG創英角ｺﾞｼｯｸUB" panose="020B0909000000000000" pitchFamily="49" charset="-128"/>
              </a:rPr>
              <a:t>二者監査</a:t>
            </a:r>
            <a:r>
              <a:rPr kumimoji="1" lang="ja-JP" altLang="en-US" dirty="0">
                <a:latin typeface="HG創英角ｺﾞｼｯｸUB" panose="020B0909000000000000" pitchFamily="49" charset="-128"/>
                <a:ea typeface="HG創英角ｺﾞｼｯｸUB" panose="020B0909000000000000" pitchFamily="49" charset="-128"/>
              </a:rPr>
              <a:t>の進め方</a:t>
            </a:r>
          </a:p>
        </p:txBody>
      </p:sp>
      <p:sp>
        <p:nvSpPr>
          <p:cNvPr id="3" name="コンテンツ プレースホルダー 2">
            <a:extLst>
              <a:ext uri="{FF2B5EF4-FFF2-40B4-BE49-F238E27FC236}">
                <a16:creationId xmlns:a16="http://schemas.microsoft.com/office/drawing/2014/main" id="{0D85D324-2887-452E-9DD3-1BFFAE1ED5DD}"/>
              </a:ext>
            </a:extLst>
          </p:cNvPr>
          <p:cNvSpPr>
            <a:spLocks noGrp="1"/>
          </p:cNvSpPr>
          <p:nvPr>
            <p:ph idx="1"/>
          </p:nvPr>
        </p:nvSpPr>
        <p:spPr>
          <a:xfrm>
            <a:off x="799162" y="1274376"/>
            <a:ext cx="7773338" cy="4933975"/>
          </a:xfrm>
        </p:spPr>
        <p:txBody>
          <a:bodyPr>
            <a:normAutofit/>
          </a:bodyPr>
          <a:lstStyle/>
          <a:p>
            <a:pPr marL="514350" indent="-514350">
              <a:buFont typeface="+mj-lt"/>
              <a:buAutoNum type="arabicPeriod"/>
            </a:pPr>
            <a:r>
              <a:rPr kumimoji="1" lang="ja-JP" altLang="en-US" b="1" dirty="0">
                <a:solidFill>
                  <a:schemeClr val="tx1"/>
                </a:solidFill>
                <a:latin typeface="+mn-ea"/>
              </a:rPr>
              <a:t>自社が</a:t>
            </a:r>
            <a:r>
              <a:rPr lang="ja-JP" altLang="en-US" b="1" dirty="0">
                <a:solidFill>
                  <a:schemeClr val="tx1"/>
                </a:solidFill>
                <a:latin typeface="+mn-ea"/>
              </a:rPr>
              <a:t>依頼</a:t>
            </a:r>
            <a:r>
              <a:rPr kumimoji="1" lang="ja-JP" altLang="en-US" b="1" dirty="0">
                <a:solidFill>
                  <a:schemeClr val="tx1"/>
                </a:solidFill>
                <a:latin typeface="+mn-ea"/>
              </a:rPr>
              <a:t>する監査について最適とおもわれる判定基準の選定を行う</a:t>
            </a:r>
            <a:endParaRPr kumimoji="1" lang="en-US" altLang="ja-JP" b="1" dirty="0">
              <a:solidFill>
                <a:schemeClr val="tx1"/>
              </a:solidFill>
              <a:latin typeface="+mn-ea"/>
            </a:endParaRPr>
          </a:p>
          <a:p>
            <a:pPr marL="514350" indent="-514350">
              <a:buFont typeface="+mj-lt"/>
              <a:buAutoNum type="arabicPeriod"/>
            </a:pPr>
            <a:r>
              <a:rPr lang="ja-JP" altLang="en-US" b="1" dirty="0">
                <a:solidFill>
                  <a:schemeClr val="tx1"/>
                </a:solidFill>
                <a:highlight>
                  <a:srgbClr val="00FFFF"/>
                </a:highlight>
                <a:latin typeface="+mn-ea"/>
              </a:rPr>
              <a:t>被監査側から判定基準についての合意を得る</a:t>
            </a:r>
            <a:endParaRPr kumimoji="1" lang="en-US" altLang="ja-JP" b="1" dirty="0">
              <a:solidFill>
                <a:schemeClr val="tx1"/>
              </a:solidFill>
              <a:highlight>
                <a:srgbClr val="00FFFF"/>
              </a:highlight>
              <a:latin typeface="+mn-ea"/>
            </a:endParaRPr>
          </a:p>
          <a:p>
            <a:pPr marL="514350" indent="-514350">
              <a:buFont typeface="+mj-lt"/>
              <a:buAutoNum type="arabicPeriod"/>
            </a:pPr>
            <a:r>
              <a:rPr lang="ja-JP" altLang="en-US" b="1" dirty="0">
                <a:solidFill>
                  <a:schemeClr val="tx1"/>
                </a:solidFill>
                <a:highlight>
                  <a:srgbClr val="00FFFF"/>
                </a:highlight>
                <a:latin typeface="+mn-ea"/>
              </a:rPr>
              <a:t>依頼者、監査者と被監査者の間で、監査のタイミング、資源（監査費用、労務費、必要と判明する設備投資）について合意する</a:t>
            </a:r>
            <a:endParaRPr lang="en-US" altLang="ja-JP" b="1" dirty="0">
              <a:solidFill>
                <a:schemeClr val="tx1"/>
              </a:solidFill>
              <a:highlight>
                <a:srgbClr val="00FFFF"/>
              </a:highlight>
              <a:latin typeface="+mn-ea"/>
            </a:endParaRPr>
          </a:p>
          <a:p>
            <a:pPr marL="514350" indent="-514350">
              <a:buFont typeface="+mj-lt"/>
              <a:buAutoNum type="arabicPeriod"/>
            </a:pPr>
            <a:r>
              <a:rPr lang="ja-JP" altLang="en-US" b="1" dirty="0">
                <a:solidFill>
                  <a:schemeClr val="tx1"/>
                </a:solidFill>
                <a:latin typeface="+mn-ea"/>
              </a:rPr>
              <a:t>模擬監査を実施し　そこで明らかとなった不足点の充足を開始する</a:t>
            </a:r>
            <a:endParaRPr kumimoji="1" lang="en-US" altLang="ja-JP" b="1" dirty="0">
              <a:solidFill>
                <a:schemeClr val="tx1"/>
              </a:solidFill>
              <a:highlight>
                <a:srgbClr val="C0C0C0"/>
              </a:highlight>
              <a:latin typeface="+mn-ea"/>
            </a:endParaRPr>
          </a:p>
          <a:p>
            <a:pPr marL="514350" indent="-514350">
              <a:buFont typeface="+mj-lt"/>
              <a:buAutoNum type="arabicPeriod"/>
            </a:pPr>
            <a:r>
              <a:rPr lang="ja-JP" altLang="en-US" b="1" dirty="0">
                <a:solidFill>
                  <a:schemeClr val="tx1"/>
                </a:solidFill>
                <a:highlight>
                  <a:srgbClr val="C0C0C0"/>
                </a:highlight>
                <a:latin typeface="+mn-ea"/>
              </a:rPr>
              <a:t>必要であれば　監査のタイミングを再検討する</a:t>
            </a:r>
            <a:endParaRPr lang="en-US" altLang="ja-JP" b="1" dirty="0">
              <a:solidFill>
                <a:schemeClr val="tx1"/>
              </a:solidFill>
              <a:highlight>
                <a:srgbClr val="C0C0C0"/>
              </a:highlight>
              <a:latin typeface="+mn-ea"/>
            </a:endParaRPr>
          </a:p>
          <a:p>
            <a:pPr marL="514350" indent="-514350">
              <a:buFont typeface="+mj-lt"/>
              <a:buAutoNum type="arabicPeriod"/>
            </a:pPr>
            <a:r>
              <a:rPr lang="ja-JP" altLang="en-US" b="1" dirty="0">
                <a:solidFill>
                  <a:schemeClr val="tx1"/>
                </a:solidFill>
                <a:highlight>
                  <a:srgbClr val="00FFFF"/>
                </a:highlight>
                <a:latin typeface="+mn-ea"/>
              </a:rPr>
              <a:t>監査終了後に　監査プロセス・監査結果についての合意を形成する</a:t>
            </a:r>
            <a:endParaRPr lang="en-US" altLang="ja-JP" b="1" dirty="0">
              <a:solidFill>
                <a:schemeClr val="tx1"/>
              </a:solidFill>
              <a:highlight>
                <a:srgbClr val="00FFFF"/>
              </a:highlight>
              <a:latin typeface="+mn-ea"/>
            </a:endParaRPr>
          </a:p>
          <a:p>
            <a:pPr marL="514350" indent="-514350">
              <a:buFont typeface="+mj-lt"/>
              <a:buAutoNum type="arabicPeriod"/>
            </a:pPr>
            <a:r>
              <a:rPr lang="ja-JP" altLang="en-US" b="1" dirty="0">
                <a:solidFill>
                  <a:schemeClr val="tx1"/>
                </a:solidFill>
                <a:highlight>
                  <a:srgbClr val="00FFFF"/>
                </a:highlight>
                <a:latin typeface="+mn-ea"/>
              </a:rPr>
              <a:t>次回監査に向けての道筋について合意する</a:t>
            </a:r>
            <a:endParaRPr lang="en-US" altLang="ja-JP" b="1" dirty="0">
              <a:solidFill>
                <a:schemeClr val="tx1"/>
              </a:solidFill>
              <a:highlight>
                <a:srgbClr val="00FFFF"/>
              </a:highlight>
              <a:latin typeface="+mn-ea"/>
            </a:endParaRPr>
          </a:p>
          <a:p>
            <a:pPr marL="0" indent="0">
              <a:buNone/>
            </a:pPr>
            <a:endParaRPr lang="en-US" altLang="ja-JP" b="1" dirty="0">
              <a:solidFill>
                <a:schemeClr val="tx1"/>
              </a:solidFill>
              <a:highlight>
                <a:srgbClr val="FFFF00"/>
              </a:highlight>
              <a:latin typeface="+mn-ea"/>
            </a:endParaRPr>
          </a:p>
          <a:p>
            <a:pPr marL="514350" indent="-514350">
              <a:buFont typeface="+mj-lt"/>
              <a:buAutoNum type="arabicPeriod"/>
            </a:pPr>
            <a:endParaRPr kumimoji="1" lang="en-US" altLang="ja-JP" b="1" dirty="0">
              <a:solidFill>
                <a:schemeClr val="tx1"/>
              </a:solidFill>
              <a:latin typeface="+mn-ea"/>
            </a:endParaRPr>
          </a:p>
          <a:p>
            <a:pPr marL="514350" indent="-514350">
              <a:buFont typeface="+mj-lt"/>
              <a:buAutoNum type="arabicPeriod"/>
            </a:pPr>
            <a:endParaRPr kumimoji="1" lang="ja-JP" altLang="en-US" b="1" dirty="0">
              <a:solidFill>
                <a:schemeClr val="tx1"/>
              </a:solidFill>
              <a:latin typeface="+mn-ea"/>
            </a:endParaRPr>
          </a:p>
        </p:txBody>
      </p:sp>
      <p:sp>
        <p:nvSpPr>
          <p:cNvPr id="4" name="スライド番号プレースホルダー 3">
            <a:extLst>
              <a:ext uri="{FF2B5EF4-FFF2-40B4-BE49-F238E27FC236}">
                <a16:creationId xmlns:a16="http://schemas.microsoft.com/office/drawing/2014/main" id="{076FE5DB-F46F-4F6B-9451-EB91918EF6D9}"/>
              </a:ext>
            </a:extLst>
          </p:cNvPr>
          <p:cNvSpPr>
            <a:spLocks noGrp="1"/>
          </p:cNvSpPr>
          <p:nvPr>
            <p:ph type="sldNum" sz="quarter" idx="12"/>
          </p:nvPr>
        </p:nvSpPr>
        <p:spPr/>
        <p:txBody>
          <a:bodyPr/>
          <a:lstStyle/>
          <a:p>
            <a:fld id="{FFCF8540-20F4-4A7B-B264-CD6EA60FBFDB}" type="slidenum">
              <a:rPr kumimoji="1" lang="ja-JP" altLang="en-US" smtClean="0"/>
              <a:t>35</a:t>
            </a:fld>
            <a:endParaRPr kumimoji="1" lang="ja-JP" altLang="en-US"/>
          </a:p>
        </p:txBody>
      </p:sp>
      <p:sp>
        <p:nvSpPr>
          <p:cNvPr id="5" name="矢印: 下 4">
            <a:extLst>
              <a:ext uri="{FF2B5EF4-FFF2-40B4-BE49-F238E27FC236}">
                <a16:creationId xmlns:a16="http://schemas.microsoft.com/office/drawing/2014/main" id="{FA8D52D5-C7A0-4385-8C51-14B3C88EE4A9}"/>
              </a:ext>
            </a:extLst>
          </p:cNvPr>
          <p:cNvSpPr/>
          <p:nvPr/>
        </p:nvSpPr>
        <p:spPr>
          <a:xfrm>
            <a:off x="144615" y="1549049"/>
            <a:ext cx="297346" cy="4177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9CB433C-D628-4D05-ACC3-D9408340219C}"/>
              </a:ext>
            </a:extLst>
          </p:cNvPr>
          <p:cNvSpPr txBox="1"/>
          <p:nvPr/>
        </p:nvSpPr>
        <p:spPr>
          <a:xfrm>
            <a:off x="1310548" y="6140080"/>
            <a:ext cx="6750566" cy="584775"/>
          </a:xfrm>
          <a:prstGeom prst="rect">
            <a:avLst/>
          </a:prstGeom>
          <a:noFill/>
        </p:spPr>
        <p:txBody>
          <a:bodyPr wrap="none" rtlCol="0">
            <a:spAutoFit/>
          </a:bodyPr>
          <a:lstStyle/>
          <a:p>
            <a:r>
              <a:rPr kumimoji="1" lang="ja-JP" altLang="en-US" sz="3200" dirty="0">
                <a:latin typeface="HG創英角ｺﾞｼｯｸUB" panose="020B0909000000000000" pitchFamily="49" charset="-128"/>
                <a:ea typeface="HG創英角ｺﾞｼｯｸUB" panose="020B0909000000000000" pitchFamily="49" charset="-128"/>
              </a:rPr>
              <a:t>水色が　ほとんど常に欠落している</a:t>
            </a:r>
          </a:p>
        </p:txBody>
      </p:sp>
    </p:spTree>
    <p:extLst>
      <p:ext uri="{BB962C8B-B14F-4D97-AF65-F5344CB8AC3E}">
        <p14:creationId xmlns:p14="http://schemas.microsoft.com/office/powerpoint/2010/main" val="277184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BF902-90EC-4C81-BAFE-A5887EA1369E}"/>
              </a:ext>
            </a:extLst>
          </p:cNvPr>
          <p:cNvSpPr>
            <a:spLocks noGrp="1"/>
          </p:cNvSpPr>
          <p:nvPr>
            <p:ph type="title"/>
          </p:nvPr>
        </p:nvSpPr>
        <p:spPr>
          <a:xfrm>
            <a:off x="951820" y="309423"/>
            <a:ext cx="7773338" cy="1596177"/>
          </a:xfrm>
        </p:spPr>
        <p:txBody>
          <a:bodyPr/>
          <a:lstStyle/>
          <a:p>
            <a:r>
              <a:rPr lang="ja-JP" altLang="en-US" dirty="0">
                <a:latin typeface="HG創英角ｺﾞｼｯｸUB" panose="020B0909000000000000" pitchFamily="49" charset="-128"/>
                <a:ea typeface="HG創英角ｺﾞｼｯｸUB" panose="020B0909000000000000" pitchFamily="49" charset="-128"/>
              </a:rPr>
              <a:t>二者監査</a:t>
            </a:r>
            <a:r>
              <a:rPr kumimoji="1" lang="ja-JP" altLang="en-US" dirty="0">
                <a:latin typeface="HG創英角ｺﾞｼｯｸUB" panose="020B0909000000000000" pitchFamily="49" charset="-128"/>
                <a:ea typeface="HG創英角ｺﾞｼｯｸUB" panose="020B0909000000000000" pitchFamily="49" charset="-128"/>
              </a:rPr>
              <a:t>の受け方</a:t>
            </a:r>
          </a:p>
        </p:txBody>
      </p:sp>
      <p:sp>
        <p:nvSpPr>
          <p:cNvPr id="3" name="コンテンツ プレースホルダー 2">
            <a:extLst>
              <a:ext uri="{FF2B5EF4-FFF2-40B4-BE49-F238E27FC236}">
                <a16:creationId xmlns:a16="http://schemas.microsoft.com/office/drawing/2014/main" id="{0D85D324-2887-452E-9DD3-1BFFAE1ED5DD}"/>
              </a:ext>
            </a:extLst>
          </p:cNvPr>
          <p:cNvSpPr>
            <a:spLocks noGrp="1"/>
          </p:cNvSpPr>
          <p:nvPr>
            <p:ph idx="1"/>
          </p:nvPr>
        </p:nvSpPr>
        <p:spPr>
          <a:xfrm>
            <a:off x="799162" y="1274376"/>
            <a:ext cx="7773338" cy="4933975"/>
          </a:xfrm>
        </p:spPr>
        <p:txBody>
          <a:bodyPr>
            <a:normAutofit/>
          </a:bodyPr>
          <a:lstStyle/>
          <a:p>
            <a:pPr marL="514350" indent="-514350">
              <a:buFont typeface="+mj-lt"/>
              <a:buAutoNum type="arabicPeriod"/>
            </a:pPr>
            <a:r>
              <a:rPr lang="ja-JP" altLang="en-US" b="1" dirty="0">
                <a:solidFill>
                  <a:schemeClr val="tx1"/>
                </a:solidFill>
                <a:highlight>
                  <a:srgbClr val="00FFFF"/>
                </a:highlight>
                <a:latin typeface="+mn-ea"/>
              </a:rPr>
              <a:t>被監査側として妥当な監査・判定基準であるかのチェックをおこなう</a:t>
            </a:r>
            <a:endParaRPr lang="en-US" altLang="ja-JP" b="1" dirty="0">
              <a:solidFill>
                <a:schemeClr val="tx1"/>
              </a:solidFill>
              <a:highlight>
                <a:srgbClr val="00FFFF"/>
              </a:highlight>
              <a:latin typeface="+mn-ea"/>
            </a:endParaRPr>
          </a:p>
          <a:p>
            <a:pPr marL="514350" indent="-514350">
              <a:buFont typeface="+mj-lt"/>
              <a:buAutoNum type="arabicPeriod"/>
            </a:pPr>
            <a:r>
              <a:rPr lang="ja-JP" altLang="en-US" b="1" dirty="0">
                <a:solidFill>
                  <a:schemeClr val="tx1"/>
                </a:solidFill>
                <a:highlight>
                  <a:srgbClr val="00FFFF"/>
                </a:highlight>
                <a:latin typeface="+mn-ea"/>
              </a:rPr>
              <a:t>監査のタイミング、資源（監査費用、労務費、必要と判明する設備投資）について試算する</a:t>
            </a:r>
            <a:endParaRPr lang="en-US" altLang="ja-JP" b="1" dirty="0">
              <a:solidFill>
                <a:schemeClr val="tx1"/>
              </a:solidFill>
              <a:highlight>
                <a:srgbClr val="00FFFF"/>
              </a:highlight>
              <a:latin typeface="+mn-ea"/>
            </a:endParaRPr>
          </a:p>
          <a:p>
            <a:pPr marL="514350" indent="-514350">
              <a:buFont typeface="+mj-lt"/>
              <a:buAutoNum type="arabicPeriod"/>
            </a:pPr>
            <a:r>
              <a:rPr lang="ja-JP" altLang="en-US" b="1" dirty="0">
                <a:solidFill>
                  <a:schemeClr val="tx1"/>
                </a:solidFill>
                <a:latin typeface="+mn-ea"/>
              </a:rPr>
              <a:t>模擬監査を受審し　そこで明らかとなった不足点の充足を開始する</a:t>
            </a:r>
            <a:endParaRPr kumimoji="1" lang="en-US" altLang="ja-JP" b="1" dirty="0">
              <a:solidFill>
                <a:schemeClr val="tx1"/>
              </a:solidFill>
              <a:highlight>
                <a:srgbClr val="C0C0C0"/>
              </a:highlight>
              <a:latin typeface="+mn-ea"/>
            </a:endParaRPr>
          </a:p>
          <a:p>
            <a:pPr marL="514350" indent="-514350">
              <a:buFont typeface="+mj-lt"/>
              <a:buAutoNum type="arabicPeriod"/>
            </a:pPr>
            <a:r>
              <a:rPr lang="ja-JP" altLang="en-US" b="1" dirty="0">
                <a:solidFill>
                  <a:schemeClr val="tx1"/>
                </a:solidFill>
                <a:highlight>
                  <a:srgbClr val="C0C0C0"/>
                </a:highlight>
                <a:latin typeface="+mn-ea"/>
              </a:rPr>
              <a:t>必要であれば　監査のタイミングを再検討する</a:t>
            </a:r>
            <a:endParaRPr lang="en-US" altLang="ja-JP" b="1" dirty="0">
              <a:solidFill>
                <a:schemeClr val="tx1"/>
              </a:solidFill>
              <a:highlight>
                <a:srgbClr val="C0C0C0"/>
              </a:highlight>
              <a:latin typeface="+mn-ea"/>
            </a:endParaRPr>
          </a:p>
          <a:p>
            <a:pPr marL="514350" indent="-514350">
              <a:buFont typeface="+mj-lt"/>
              <a:buAutoNum type="arabicPeriod"/>
            </a:pPr>
            <a:r>
              <a:rPr lang="ja-JP" altLang="en-US" b="1" dirty="0">
                <a:solidFill>
                  <a:schemeClr val="tx1"/>
                </a:solidFill>
                <a:highlight>
                  <a:srgbClr val="00FFFF"/>
                </a:highlight>
                <a:latin typeface="+mn-ea"/>
              </a:rPr>
              <a:t>監査終了後に　監査プロセス・監査結果についての妥当性を討議し　その結果を監査側にフィードバックする</a:t>
            </a:r>
            <a:endParaRPr lang="en-US" altLang="ja-JP" b="1" dirty="0">
              <a:solidFill>
                <a:schemeClr val="tx1"/>
              </a:solidFill>
              <a:highlight>
                <a:srgbClr val="00FFFF"/>
              </a:highlight>
              <a:latin typeface="+mn-ea"/>
            </a:endParaRPr>
          </a:p>
          <a:p>
            <a:pPr marL="514350" indent="-514350">
              <a:buFont typeface="+mj-lt"/>
              <a:buAutoNum type="arabicPeriod"/>
            </a:pPr>
            <a:r>
              <a:rPr lang="ja-JP" altLang="en-US" b="1" dirty="0">
                <a:solidFill>
                  <a:schemeClr val="tx1"/>
                </a:solidFill>
                <a:highlight>
                  <a:srgbClr val="00FFFF"/>
                </a:highlight>
                <a:latin typeface="+mn-ea"/>
              </a:rPr>
              <a:t>次回監査に向けての道筋について監査側と合意する</a:t>
            </a:r>
            <a:endParaRPr lang="en-US" altLang="ja-JP" b="1" dirty="0">
              <a:solidFill>
                <a:schemeClr val="tx1"/>
              </a:solidFill>
              <a:highlight>
                <a:srgbClr val="00FFFF"/>
              </a:highlight>
              <a:latin typeface="+mn-ea"/>
            </a:endParaRPr>
          </a:p>
          <a:p>
            <a:pPr marL="0" indent="0">
              <a:buNone/>
            </a:pPr>
            <a:endParaRPr lang="en-US" altLang="ja-JP" b="1" dirty="0">
              <a:solidFill>
                <a:schemeClr val="tx1"/>
              </a:solidFill>
              <a:highlight>
                <a:srgbClr val="FFFF00"/>
              </a:highlight>
              <a:latin typeface="+mn-ea"/>
            </a:endParaRPr>
          </a:p>
          <a:p>
            <a:pPr marL="514350" indent="-514350">
              <a:buFont typeface="+mj-lt"/>
              <a:buAutoNum type="arabicPeriod"/>
            </a:pPr>
            <a:endParaRPr kumimoji="1" lang="en-US" altLang="ja-JP" b="1" dirty="0">
              <a:solidFill>
                <a:schemeClr val="tx1"/>
              </a:solidFill>
              <a:latin typeface="+mn-ea"/>
            </a:endParaRPr>
          </a:p>
          <a:p>
            <a:pPr marL="514350" indent="-514350">
              <a:buFont typeface="+mj-lt"/>
              <a:buAutoNum type="arabicPeriod"/>
            </a:pPr>
            <a:endParaRPr kumimoji="1" lang="ja-JP" altLang="en-US" b="1" dirty="0">
              <a:solidFill>
                <a:schemeClr val="tx1"/>
              </a:solidFill>
              <a:latin typeface="+mn-ea"/>
            </a:endParaRPr>
          </a:p>
        </p:txBody>
      </p:sp>
      <p:sp>
        <p:nvSpPr>
          <p:cNvPr id="4" name="スライド番号プレースホルダー 3">
            <a:extLst>
              <a:ext uri="{FF2B5EF4-FFF2-40B4-BE49-F238E27FC236}">
                <a16:creationId xmlns:a16="http://schemas.microsoft.com/office/drawing/2014/main" id="{076FE5DB-F46F-4F6B-9451-EB91918EF6D9}"/>
              </a:ext>
            </a:extLst>
          </p:cNvPr>
          <p:cNvSpPr>
            <a:spLocks noGrp="1"/>
          </p:cNvSpPr>
          <p:nvPr>
            <p:ph type="sldNum" sz="quarter" idx="12"/>
          </p:nvPr>
        </p:nvSpPr>
        <p:spPr/>
        <p:txBody>
          <a:bodyPr/>
          <a:lstStyle/>
          <a:p>
            <a:fld id="{FFCF8540-20F4-4A7B-B264-CD6EA60FBFDB}" type="slidenum">
              <a:rPr kumimoji="1" lang="ja-JP" altLang="en-US" smtClean="0"/>
              <a:t>36</a:t>
            </a:fld>
            <a:endParaRPr kumimoji="1" lang="ja-JP" altLang="en-US"/>
          </a:p>
        </p:txBody>
      </p:sp>
      <p:sp>
        <p:nvSpPr>
          <p:cNvPr id="5" name="矢印: 下 4">
            <a:extLst>
              <a:ext uri="{FF2B5EF4-FFF2-40B4-BE49-F238E27FC236}">
                <a16:creationId xmlns:a16="http://schemas.microsoft.com/office/drawing/2014/main" id="{FA8D52D5-C7A0-4385-8C51-14B3C88EE4A9}"/>
              </a:ext>
            </a:extLst>
          </p:cNvPr>
          <p:cNvSpPr/>
          <p:nvPr/>
        </p:nvSpPr>
        <p:spPr>
          <a:xfrm>
            <a:off x="144615" y="1549049"/>
            <a:ext cx="297346" cy="3474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9CB433C-D628-4D05-ACC3-D9408340219C}"/>
              </a:ext>
            </a:extLst>
          </p:cNvPr>
          <p:cNvSpPr txBox="1"/>
          <p:nvPr/>
        </p:nvSpPr>
        <p:spPr>
          <a:xfrm>
            <a:off x="2746838" y="5915963"/>
            <a:ext cx="3877985" cy="584775"/>
          </a:xfrm>
          <a:prstGeom prst="rect">
            <a:avLst/>
          </a:prstGeom>
          <a:noFill/>
        </p:spPr>
        <p:txBody>
          <a:bodyPr wrap="none" rtlCol="0">
            <a:spAutoFit/>
          </a:bodyPr>
          <a:lstStyle/>
          <a:p>
            <a:r>
              <a:rPr kumimoji="1" lang="ja-JP" altLang="en-US" sz="3200" dirty="0">
                <a:latin typeface="HG創英角ｺﾞｼｯｸUB" panose="020B0909000000000000" pitchFamily="49" charset="-128"/>
                <a:ea typeface="HG創英角ｺﾞｼｯｸUB" panose="020B0909000000000000" pitchFamily="49" charset="-128"/>
              </a:rPr>
              <a:t>水色が欠落している</a:t>
            </a:r>
          </a:p>
        </p:txBody>
      </p:sp>
    </p:spTree>
    <p:extLst>
      <p:ext uri="{BB962C8B-B14F-4D97-AF65-F5344CB8AC3E}">
        <p14:creationId xmlns:p14="http://schemas.microsoft.com/office/powerpoint/2010/main" val="41370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BF902-90EC-4C81-BAFE-A5887EA1369E}"/>
              </a:ext>
            </a:extLst>
          </p:cNvPr>
          <p:cNvSpPr>
            <a:spLocks noGrp="1"/>
          </p:cNvSpPr>
          <p:nvPr>
            <p:ph type="title"/>
          </p:nvPr>
        </p:nvSpPr>
        <p:spPr>
          <a:xfrm>
            <a:off x="951820" y="309423"/>
            <a:ext cx="7773338" cy="1596177"/>
          </a:xfrm>
        </p:spPr>
        <p:txBody>
          <a:bodyPr/>
          <a:lstStyle/>
          <a:p>
            <a:r>
              <a:rPr lang="ja-JP" altLang="en-US" dirty="0">
                <a:latin typeface="HG創英角ｺﾞｼｯｸUB" panose="020B0909000000000000" pitchFamily="49" charset="-128"/>
                <a:ea typeface="HG創英角ｺﾞｼｯｸUB" panose="020B0909000000000000" pitchFamily="49" charset="-128"/>
              </a:rPr>
              <a:t>二者監査</a:t>
            </a:r>
            <a:r>
              <a:rPr kumimoji="1" lang="ja-JP" altLang="en-US" dirty="0">
                <a:latin typeface="HG創英角ｺﾞｼｯｸUB" panose="020B0909000000000000" pitchFamily="49" charset="-128"/>
                <a:ea typeface="HG創英角ｺﾞｼｯｸUB" panose="020B0909000000000000" pitchFamily="49" charset="-128"/>
              </a:rPr>
              <a:t>の特徴</a:t>
            </a:r>
          </a:p>
        </p:txBody>
      </p:sp>
      <p:sp>
        <p:nvSpPr>
          <p:cNvPr id="3" name="コンテンツ プレースホルダー 2">
            <a:extLst>
              <a:ext uri="{FF2B5EF4-FFF2-40B4-BE49-F238E27FC236}">
                <a16:creationId xmlns:a16="http://schemas.microsoft.com/office/drawing/2014/main" id="{0D85D324-2887-452E-9DD3-1BFFAE1ED5DD}"/>
              </a:ext>
            </a:extLst>
          </p:cNvPr>
          <p:cNvSpPr>
            <a:spLocks noGrp="1"/>
          </p:cNvSpPr>
          <p:nvPr>
            <p:ph idx="1"/>
          </p:nvPr>
        </p:nvSpPr>
        <p:spPr>
          <a:xfrm>
            <a:off x="951820" y="1924025"/>
            <a:ext cx="7773338" cy="4933975"/>
          </a:xfrm>
        </p:spPr>
        <p:txBody>
          <a:bodyPr>
            <a:normAutofit/>
          </a:bodyPr>
          <a:lstStyle/>
          <a:p>
            <a:pPr marL="514350" indent="-514350">
              <a:buFont typeface="+mj-lt"/>
              <a:buAutoNum type="arabicPeriod"/>
            </a:pPr>
            <a:r>
              <a:rPr lang="ja-JP" altLang="en-US" b="1" dirty="0">
                <a:solidFill>
                  <a:schemeClr val="tx1"/>
                </a:solidFill>
                <a:latin typeface="+mn-ea"/>
              </a:rPr>
              <a:t>依頼者側の商取引上の優越権の濫用</a:t>
            </a:r>
            <a:endParaRPr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依頼者側の判定基準が問答無用で闊歩</a:t>
            </a:r>
            <a:endParaRPr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判定基準の陳腐化・教条主義化・雪だるま化</a:t>
            </a:r>
            <a:endParaRPr kumimoji="1"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監査者の力量不足・経験不足</a:t>
            </a:r>
            <a:endParaRPr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監査終了後に　監査プロセス・監査結果についての妥当性を討議しない、被監査側にフィードバックしていない</a:t>
            </a:r>
            <a:endParaRPr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次回監査に向けての道筋について被監査側と合意されていない</a:t>
            </a:r>
            <a:endParaRPr lang="en-US" altLang="ja-JP" b="1" dirty="0">
              <a:solidFill>
                <a:schemeClr val="tx1"/>
              </a:solidFill>
              <a:latin typeface="+mn-ea"/>
            </a:endParaRPr>
          </a:p>
          <a:p>
            <a:pPr marL="0" indent="0">
              <a:buNone/>
            </a:pPr>
            <a:endParaRPr lang="en-US" altLang="ja-JP" b="1" dirty="0">
              <a:solidFill>
                <a:schemeClr val="tx1"/>
              </a:solidFill>
              <a:highlight>
                <a:srgbClr val="FFFF00"/>
              </a:highlight>
              <a:latin typeface="+mn-ea"/>
            </a:endParaRPr>
          </a:p>
          <a:p>
            <a:pPr marL="514350" indent="-514350">
              <a:buFont typeface="+mj-lt"/>
              <a:buAutoNum type="arabicPeriod"/>
            </a:pPr>
            <a:endParaRPr kumimoji="1" lang="en-US" altLang="ja-JP" b="1" dirty="0">
              <a:solidFill>
                <a:schemeClr val="tx1"/>
              </a:solidFill>
              <a:latin typeface="+mn-ea"/>
            </a:endParaRPr>
          </a:p>
          <a:p>
            <a:pPr marL="514350" indent="-514350">
              <a:buFont typeface="+mj-lt"/>
              <a:buAutoNum type="arabicPeriod"/>
            </a:pPr>
            <a:endParaRPr kumimoji="1" lang="ja-JP" altLang="en-US" b="1" dirty="0">
              <a:solidFill>
                <a:schemeClr val="tx1"/>
              </a:solidFill>
              <a:latin typeface="+mn-ea"/>
            </a:endParaRPr>
          </a:p>
        </p:txBody>
      </p:sp>
      <p:sp>
        <p:nvSpPr>
          <p:cNvPr id="4" name="スライド番号プレースホルダー 3">
            <a:extLst>
              <a:ext uri="{FF2B5EF4-FFF2-40B4-BE49-F238E27FC236}">
                <a16:creationId xmlns:a16="http://schemas.microsoft.com/office/drawing/2014/main" id="{076FE5DB-F46F-4F6B-9451-EB91918EF6D9}"/>
              </a:ext>
            </a:extLst>
          </p:cNvPr>
          <p:cNvSpPr>
            <a:spLocks noGrp="1"/>
          </p:cNvSpPr>
          <p:nvPr>
            <p:ph type="sldNum" sz="quarter" idx="12"/>
          </p:nvPr>
        </p:nvSpPr>
        <p:spPr/>
        <p:txBody>
          <a:bodyPr/>
          <a:lstStyle/>
          <a:p>
            <a:fld id="{FFCF8540-20F4-4A7B-B264-CD6EA60FBFDB}" type="slidenum">
              <a:rPr kumimoji="1" lang="ja-JP" altLang="en-US" smtClean="0"/>
              <a:t>37</a:t>
            </a:fld>
            <a:endParaRPr kumimoji="1" lang="ja-JP" altLang="en-US"/>
          </a:p>
        </p:txBody>
      </p:sp>
      <p:sp>
        <p:nvSpPr>
          <p:cNvPr id="5" name="矢印: 下 4">
            <a:extLst>
              <a:ext uri="{FF2B5EF4-FFF2-40B4-BE49-F238E27FC236}">
                <a16:creationId xmlns:a16="http://schemas.microsoft.com/office/drawing/2014/main" id="{FA8D52D5-C7A0-4385-8C51-14B3C88EE4A9}"/>
              </a:ext>
            </a:extLst>
          </p:cNvPr>
          <p:cNvSpPr/>
          <p:nvPr/>
        </p:nvSpPr>
        <p:spPr>
          <a:xfrm>
            <a:off x="121496" y="2052991"/>
            <a:ext cx="297346" cy="2752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9CB433C-D628-4D05-ACC3-D9408340219C}"/>
              </a:ext>
            </a:extLst>
          </p:cNvPr>
          <p:cNvSpPr txBox="1"/>
          <p:nvPr/>
        </p:nvSpPr>
        <p:spPr>
          <a:xfrm>
            <a:off x="2831852" y="6083291"/>
            <a:ext cx="3057247" cy="584775"/>
          </a:xfrm>
          <a:prstGeom prst="rect">
            <a:avLst/>
          </a:prstGeom>
          <a:noFill/>
        </p:spPr>
        <p:txBody>
          <a:bodyPr wrap="none" rtlCol="0">
            <a:spAutoFit/>
          </a:bodyPr>
          <a:lstStyle/>
          <a:p>
            <a:r>
              <a:rPr kumimoji="1" lang="ja-JP" altLang="en-US" sz="3200" dirty="0">
                <a:latin typeface="HG創英角ｺﾞｼｯｸUB" panose="020B0909000000000000" pitchFamily="49" charset="-128"/>
                <a:ea typeface="HG創英角ｺﾞｼｯｸUB" panose="020B0909000000000000" pitchFamily="49" charset="-128"/>
              </a:rPr>
              <a:t>傾向に走りがち</a:t>
            </a:r>
          </a:p>
        </p:txBody>
      </p:sp>
    </p:spTree>
    <p:extLst>
      <p:ext uri="{BB962C8B-B14F-4D97-AF65-F5344CB8AC3E}">
        <p14:creationId xmlns:p14="http://schemas.microsoft.com/office/powerpoint/2010/main" val="1563366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BF902-90EC-4C81-BAFE-A5887EA1369E}"/>
              </a:ext>
            </a:extLst>
          </p:cNvPr>
          <p:cNvSpPr>
            <a:spLocks noGrp="1"/>
          </p:cNvSpPr>
          <p:nvPr>
            <p:ph type="title"/>
          </p:nvPr>
        </p:nvSpPr>
        <p:spPr>
          <a:xfrm>
            <a:off x="951820" y="309423"/>
            <a:ext cx="7773338" cy="1596177"/>
          </a:xfrm>
        </p:spPr>
        <p:txBody>
          <a:bodyPr/>
          <a:lstStyle/>
          <a:p>
            <a:r>
              <a:rPr lang="ja-JP" altLang="en-US" dirty="0">
                <a:latin typeface="HG創英角ｺﾞｼｯｸUB" panose="020B0909000000000000" pitchFamily="49" charset="-128"/>
                <a:ea typeface="HG創英角ｺﾞｼｯｸUB" panose="020B0909000000000000" pitchFamily="49" charset="-128"/>
              </a:rPr>
              <a:t>二者監査</a:t>
            </a:r>
            <a:r>
              <a:rPr kumimoji="1" lang="ja-JP" altLang="en-US" dirty="0">
                <a:latin typeface="HG創英角ｺﾞｼｯｸUB" panose="020B0909000000000000" pitchFamily="49" charset="-128"/>
                <a:ea typeface="HG創英角ｺﾞｼｯｸUB" panose="020B0909000000000000" pitchFamily="49" charset="-128"/>
              </a:rPr>
              <a:t>の特徴</a:t>
            </a:r>
          </a:p>
        </p:txBody>
      </p:sp>
      <p:sp>
        <p:nvSpPr>
          <p:cNvPr id="3" name="コンテンツ プレースホルダー 2">
            <a:extLst>
              <a:ext uri="{FF2B5EF4-FFF2-40B4-BE49-F238E27FC236}">
                <a16:creationId xmlns:a16="http://schemas.microsoft.com/office/drawing/2014/main" id="{0D85D324-2887-452E-9DD3-1BFFAE1ED5DD}"/>
              </a:ext>
            </a:extLst>
          </p:cNvPr>
          <p:cNvSpPr>
            <a:spLocks noGrp="1"/>
          </p:cNvSpPr>
          <p:nvPr>
            <p:ph idx="1"/>
          </p:nvPr>
        </p:nvSpPr>
        <p:spPr>
          <a:xfrm>
            <a:off x="951820" y="1924025"/>
            <a:ext cx="7773338" cy="4933975"/>
          </a:xfrm>
        </p:spPr>
        <p:txBody>
          <a:bodyPr>
            <a:normAutofit/>
          </a:bodyPr>
          <a:lstStyle/>
          <a:p>
            <a:pPr marL="514350" indent="-514350">
              <a:buFont typeface="+mj-lt"/>
              <a:buAutoNum type="arabicPeriod"/>
            </a:pPr>
            <a:r>
              <a:rPr lang="ja-JP" altLang="en-US" b="1" dirty="0">
                <a:solidFill>
                  <a:schemeClr val="tx1"/>
                </a:solidFill>
                <a:latin typeface="+mn-ea"/>
              </a:rPr>
              <a:t>監査者の力量不足・経験不足</a:t>
            </a:r>
            <a:endParaRPr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チェックリスト方式への盲従・盲信</a:t>
            </a:r>
            <a:endParaRPr lang="en-US" altLang="ja-JP" b="1" dirty="0">
              <a:solidFill>
                <a:schemeClr val="tx1"/>
              </a:solidFill>
              <a:latin typeface="+mn-ea"/>
            </a:endParaRPr>
          </a:p>
          <a:p>
            <a:pPr marL="514350" indent="-514350">
              <a:buFont typeface="+mj-lt"/>
              <a:buAutoNum type="arabicPeriod"/>
            </a:pPr>
            <a:r>
              <a:rPr kumimoji="1" lang="ja-JP" altLang="en-US" b="1" dirty="0">
                <a:solidFill>
                  <a:schemeClr val="tx1"/>
                </a:solidFill>
                <a:latin typeface="+mn-ea"/>
              </a:rPr>
              <a:t>監査に割かれる資源の極小化</a:t>
            </a:r>
            <a:endParaRPr kumimoji="1"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監査者としては　短時間で「仕事」をしてきたという証拠づくりが主眼となる</a:t>
            </a:r>
            <a:endParaRPr lang="en-US" altLang="ja-JP" b="1" dirty="0">
              <a:solidFill>
                <a:schemeClr val="tx1"/>
              </a:solidFill>
              <a:latin typeface="+mn-ea"/>
            </a:endParaRPr>
          </a:p>
          <a:p>
            <a:pPr marL="514350" indent="-514350">
              <a:buFont typeface="+mj-lt"/>
              <a:buAutoNum type="arabicPeriod"/>
            </a:pPr>
            <a:r>
              <a:rPr lang="ja-JP" altLang="en-US" b="1" dirty="0">
                <a:solidFill>
                  <a:schemeClr val="tx1"/>
                </a:solidFill>
                <a:latin typeface="+mn-ea"/>
              </a:rPr>
              <a:t>ますますチェックリスト方式に依存</a:t>
            </a:r>
            <a:endParaRPr lang="en-US" altLang="ja-JP" b="1" dirty="0">
              <a:solidFill>
                <a:schemeClr val="tx1"/>
              </a:solidFill>
              <a:highlight>
                <a:srgbClr val="FFFF00"/>
              </a:highlight>
              <a:latin typeface="+mn-ea"/>
            </a:endParaRPr>
          </a:p>
          <a:p>
            <a:pPr marL="514350" indent="-514350">
              <a:buFont typeface="+mj-lt"/>
              <a:buAutoNum type="arabicPeriod"/>
            </a:pPr>
            <a:endParaRPr kumimoji="1" lang="en-US" altLang="ja-JP" b="1" dirty="0">
              <a:solidFill>
                <a:schemeClr val="tx1"/>
              </a:solidFill>
              <a:latin typeface="+mn-ea"/>
            </a:endParaRPr>
          </a:p>
          <a:p>
            <a:pPr marL="514350" indent="-514350">
              <a:buFont typeface="+mj-lt"/>
              <a:buAutoNum type="arabicPeriod"/>
            </a:pPr>
            <a:endParaRPr kumimoji="1" lang="ja-JP" altLang="en-US" b="1" dirty="0">
              <a:solidFill>
                <a:schemeClr val="tx1"/>
              </a:solidFill>
              <a:latin typeface="+mn-ea"/>
            </a:endParaRPr>
          </a:p>
        </p:txBody>
      </p:sp>
      <p:sp>
        <p:nvSpPr>
          <p:cNvPr id="4" name="スライド番号プレースホルダー 3">
            <a:extLst>
              <a:ext uri="{FF2B5EF4-FFF2-40B4-BE49-F238E27FC236}">
                <a16:creationId xmlns:a16="http://schemas.microsoft.com/office/drawing/2014/main" id="{076FE5DB-F46F-4F6B-9451-EB91918EF6D9}"/>
              </a:ext>
            </a:extLst>
          </p:cNvPr>
          <p:cNvSpPr>
            <a:spLocks noGrp="1"/>
          </p:cNvSpPr>
          <p:nvPr>
            <p:ph type="sldNum" sz="quarter" idx="12"/>
          </p:nvPr>
        </p:nvSpPr>
        <p:spPr/>
        <p:txBody>
          <a:bodyPr/>
          <a:lstStyle/>
          <a:p>
            <a:fld id="{FFCF8540-20F4-4A7B-B264-CD6EA60FBFDB}" type="slidenum">
              <a:rPr kumimoji="1" lang="ja-JP" altLang="en-US" smtClean="0"/>
              <a:t>38</a:t>
            </a:fld>
            <a:endParaRPr kumimoji="1" lang="ja-JP" altLang="en-US"/>
          </a:p>
        </p:txBody>
      </p:sp>
      <p:sp>
        <p:nvSpPr>
          <p:cNvPr id="5" name="矢印: 下 4">
            <a:extLst>
              <a:ext uri="{FF2B5EF4-FFF2-40B4-BE49-F238E27FC236}">
                <a16:creationId xmlns:a16="http://schemas.microsoft.com/office/drawing/2014/main" id="{FA8D52D5-C7A0-4385-8C51-14B3C88EE4A9}"/>
              </a:ext>
            </a:extLst>
          </p:cNvPr>
          <p:cNvSpPr/>
          <p:nvPr/>
        </p:nvSpPr>
        <p:spPr>
          <a:xfrm>
            <a:off x="121496" y="1905600"/>
            <a:ext cx="297346" cy="2632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9CB433C-D628-4D05-ACC3-D9408340219C}"/>
              </a:ext>
            </a:extLst>
          </p:cNvPr>
          <p:cNvSpPr txBox="1"/>
          <p:nvPr/>
        </p:nvSpPr>
        <p:spPr>
          <a:xfrm>
            <a:off x="2843141" y="5790904"/>
            <a:ext cx="3057247" cy="584775"/>
          </a:xfrm>
          <a:prstGeom prst="rect">
            <a:avLst/>
          </a:prstGeom>
          <a:noFill/>
        </p:spPr>
        <p:txBody>
          <a:bodyPr wrap="none" rtlCol="0">
            <a:spAutoFit/>
          </a:bodyPr>
          <a:lstStyle/>
          <a:p>
            <a:r>
              <a:rPr kumimoji="1" lang="ja-JP" altLang="en-US" sz="3200" dirty="0">
                <a:latin typeface="HG創英角ｺﾞｼｯｸUB" panose="020B0909000000000000" pitchFamily="49" charset="-128"/>
                <a:ea typeface="HG創英角ｺﾞｼｯｸUB" panose="020B0909000000000000" pitchFamily="49" charset="-128"/>
              </a:rPr>
              <a:t>傾向に走りがち</a:t>
            </a:r>
          </a:p>
        </p:txBody>
      </p:sp>
    </p:spTree>
    <p:extLst>
      <p:ext uri="{BB962C8B-B14F-4D97-AF65-F5344CB8AC3E}">
        <p14:creationId xmlns:p14="http://schemas.microsoft.com/office/powerpoint/2010/main" val="2140624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AFDB1-D1F3-4743-BF20-F298C0B552D7}"/>
              </a:ext>
            </a:extLst>
          </p:cNvPr>
          <p:cNvSpPr>
            <a:spLocks noGrp="1"/>
          </p:cNvSpPr>
          <p:nvPr>
            <p:ph type="title"/>
          </p:nvPr>
        </p:nvSpPr>
        <p:spPr>
          <a:xfrm>
            <a:off x="812801" y="403526"/>
            <a:ext cx="8500532" cy="1514148"/>
          </a:xfrm>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こういった諸点に留意しながら二者監査を運用しないと</a:t>
            </a:r>
            <a:br>
              <a:rPr kumimoji="1" lang="en-US" altLang="ja-JP" dirty="0">
                <a:latin typeface="HG創英角ｺﾞｼｯｸUB" panose="020B0909000000000000" pitchFamily="49" charset="-128"/>
                <a:ea typeface="HG創英角ｺﾞｼｯｸUB" panose="020B0909000000000000" pitchFamily="49" charset="-128"/>
              </a:rPr>
            </a:br>
            <a:br>
              <a:rPr kumimoji="1" lang="en-US" altLang="ja-JP" dirty="0">
                <a:latin typeface="HG創英角ｺﾞｼｯｸUB" panose="020B0909000000000000" pitchFamily="49" charset="-128"/>
                <a:ea typeface="HG創英角ｺﾞｼｯｸUB" panose="020B0909000000000000" pitchFamily="49" charset="-128"/>
              </a:rPr>
            </a:br>
            <a:br>
              <a:rPr kumimoji="1" lang="en-US" altLang="ja-JP" dirty="0">
                <a:latin typeface="HG創英角ｺﾞｼｯｸUB" panose="020B0909000000000000" pitchFamily="49" charset="-128"/>
                <a:ea typeface="HG創英角ｺﾞｼｯｸUB" panose="020B0909000000000000" pitchFamily="49" charset="-128"/>
              </a:rPr>
            </a:b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3" name="コンテンツ プレースホルダー 2">
            <a:extLst>
              <a:ext uri="{FF2B5EF4-FFF2-40B4-BE49-F238E27FC236}">
                <a16:creationId xmlns:a16="http://schemas.microsoft.com/office/drawing/2014/main" id="{DD0D76F6-509B-4C79-A93B-FC5875AA17E9}"/>
              </a:ext>
            </a:extLst>
          </p:cNvPr>
          <p:cNvSpPr>
            <a:spLocks noGrp="1"/>
          </p:cNvSpPr>
          <p:nvPr>
            <p:ph idx="1"/>
          </p:nvPr>
        </p:nvSpPr>
        <p:spPr>
          <a:xfrm>
            <a:off x="938758" y="2882024"/>
            <a:ext cx="7633742" cy="3593591"/>
          </a:xfrm>
        </p:spPr>
        <p:txBody>
          <a:bodyPr>
            <a:normAutofit/>
          </a:bodyPr>
          <a:lstStyle/>
          <a:p>
            <a:r>
              <a:rPr kumimoji="1" lang="ja-JP" altLang="en-US" sz="2400" b="1" dirty="0">
                <a:solidFill>
                  <a:schemeClr val="tx1"/>
                </a:solidFill>
                <a:latin typeface="+mn-ea"/>
              </a:rPr>
              <a:t>実のある成果は得られない</a:t>
            </a:r>
            <a:endParaRPr kumimoji="1" lang="en-US" altLang="ja-JP" sz="2400" b="1" dirty="0">
              <a:solidFill>
                <a:schemeClr val="tx1"/>
              </a:solidFill>
              <a:latin typeface="+mn-ea"/>
            </a:endParaRPr>
          </a:p>
          <a:p>
            <a:r>
              <a:rPr lang="ja-JP" altLang="en-US" sz="2400" b="1" dirty="0">
                <a:solidFill>
                  <a:schemeClr val="tx1"/>
                </a:solidFill>
                <a:latin typeface="+mn-ea"/>
              </a:rPr>
              <a:t>被監査側・監査側の両方にかみ合わない不満を残す</a:t>
            </a:r>
            <a:endParaRPr kumimoji="1" lang="ja-JP" altLang="en-US" sz="2400" b="1" dirty="0">
              <a:solidFill>
                <a:schemeClr val="tx1"/>
              </a:solidFill>
              <a:latin typeface="+mn-ea"/>
            </a:endParaRPr>
          </a:p>
        </p:txBody>
      </p:sp>
    </p:spTree>
    <p:extLst>
      <p:ext uri="{BB962C8B-B14F-4D97-AF65-F5344CB8AC3E}">
        <p14:creationId xmlns:p14="http://schemas.microsoft.com/office/powerpoint/2010/main" val="172779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4E1C-A1F5-4EE7-A91D-55D842401EE2}"/>
              </a:ext>
            </a:extLst>
          </p:cNvPr>
          <p:cNvSpPr>
            <a:spLocks noGrp="1"/>
          </p:cNvSpPr>
          <p:nvPr>
            <p:ph type="title"/>
          </p:nvPr>
        </p:nvSpPr>
        <p:spPr>
          <a:xfrm>
            <a:off x="-221249" y="3228967"/>
            <a:ext cx="8669572" cy="1240404"/>
          </a:xfrm>
        </p:spPr>
        <p:txBody>
          <a:bodyPr>
            <a:noAutofit/>
          </a:bodyPr>
          <a:lstStyle/>
          <a:p>
            <a:pPr marL="457200" lvl="1" algn="ctr"/>
            <a:r>
              <a:rPr lang="ja-JP" altLang="en-US" sz="5400" dirty="0">
                <a:latin typeface="HG創英角ｺﾞｼｯｸUB" panose="020B0909000000000000" pitchFamily="49" charset="-128"/>
                <a:ea typeface="HG創英角ｺﾞｼｯｸUB" panose="020B0909000000000000" pitchFamily="49" charset="-128"/>
              </a:rPr>
              <a:t>外部監査概論</a:t>
            </a:r>
            <a:br>
              <a:rPr lang="en-US" altLang="ja-JP" sz="5400" dirty="0">
                <a:latin typeface="HG創英角ｺﾞｼｯｸUB" panose="020B0909000000000000" pitchFamily="49" charset="-128"/>
                <a:ea typeface="HG創英角ｺﾞｼｯｸUB" panose="020B0909000000000000" pitchFamily="49" charset="-128"/>
              </a:rPr>
            </a:br>
            <a:endParaRPr lang="en-US" altLang="ja-JP" sz="5400" dirty="0">
              <a:latin typeface="HG創英角ｺﾞｼｯｸUB" panose="020B0909000000000000" pitchFamily="49" charset="-128"/>
              <a:ea typeface="HG創英角ｺﾞｼｯｸUB" panose="020B0909000000000000" pitchFamily="49" charset="-128"/>
            </a:endParaRPr>
          </a:p>
        </p:txBody>
      </p:sp>
      <p:sp>
        <p:nvSpPr>
          <p:cNvPr id="4" name="スライド番号プレースホルダー 3">
            <a:extLst>
              <a:ext uri="{FF2B5EF4-FFF2-40B4-BE49-F238E27FC236}">
                <a16:creationId xmlns:a16="http://schemas.microsoft.com/office/drawing/2014/main" id="{AC7BED15-1C6A-4026-9DAA-223CAAD34E4C}"/>
              </a:ext>
            </a:extLst>
          </p:cNvPr>
          <p:cNvSpPr>
            <a:spLocks noGrp="1"/>
          </p:cNvSpPr>
          <p:nvPr>
            <p:ph type="sldNum" sz="quarter" idx="12"/>
          </p:nvPr>
        </p:nvSpPr>
        <p:spPr/>
        <p:txBody>
          <a:bodyPr/>
          <a:lstStyle/>
          <a:p>
            <a:fld id="{FFCF8540-20F4-4A7B-B264-CD6EA60FBFDB}" type="slidenum">
              <a:rPr kumimoji="1" lang="ja-JP" altLang="en-US" smtClean="0"/>
              <a:t>4</a:t>
            </a:fld>
            <a:endParaRPr kumimoji="1" lang="ja-JP" altLang="en-US"/>
          </a:p>
        </p:txBody>
      </p:sp>
      <p:sp>
        <p:nvSpPr>
          <p:cNvPr id="3" name="テキスト ボックス 2">
            <a:extLst>
              <a:ext uri="{FF2B5EF4-FFF2-40B4-BE49-F238E27FC236}">
                <a16:creationId xmlns:a16="http://schemas.microsoft.com/office/drawing/2014/main" id="{E1F92661-B2AA-46F8-B55D-867EF855785C}"/>
              </a:ext>
            </a:extLst>
          </p:cNvPr>
          <p:cNvSpPr txBox="1"/>
          <p:nvPr/>
        </p:nvSpPr>
        <p:spPr>
          <a:xfrm>
            <a:off x="3515866" y="993913"/>
            <a:ext cx="1624163" cy="769441"/>
          </a:xfrm>
          <a:prstGeom prst="rect">
            <a:avLst/>
          </a:prstGeom>
          <a:noFill/>
        </p:spPr>
        <p:txBody>
          <a:bodyPr wrap="none" rtlCol="0">
            <a:spAutoFit/>
          </a:bodyPr>
          <a:lstStyle/>
          <a:p>
            <a:r>
              <a:rPr kumimoji="1" lang="ja-JP" altLang="en-US" sz="4400" dirty="0">
                <a:latin typeface="HG創英角ｺﾞｼｯｸUB" panose="020B0909000000000000" pitchFamily="49" charset="-128"/>
                <a:ea typeface="HG創英角ｺﾞｼｯｸUB" panose="020B0909000000000000" pitchFamily="49" charset="-128"/>
              </a:rPr>
              <a:t>第</a:t>
            </a:r>
            <a:r>
              <a:rPr kumimoji="1" lang="en-US" altLang="ja-JP" sz="4400" dirty="0">
                <a:latin typeface="HG創英角ｺﾞｼｯｸUB" panose="020B0909000000000000" pitchFamily="49" charset="-128"/>
                <a:ea typeface="HG創英角ｺﾞｼｯｸUB" panose="020B0909000000000000" pitchFamily="49" charset="-128"/>
              </a:rPr>
              <a:t>1</a:t>
            </a:r>
            <a:r>
              <a:rPr kumimoji="1" lang="ja-JP" altLang="en-US" sz="4400" dirty="0">
                <a:latin typeface="HG創英角ｺﾞｼｯｸUB" panose="020B0909000000000000" pitchFamily="49" charset="-128"/>
                <a:ea typeface="HG創英角ｺﾞｼｯｸUB" panose="020B0909000000000000" pitchFamily="49" charset="-128"/>
              </a:rPr>
              <a:t>章</a:t>
            </a:r>
          </a:p>
        </p:txBody>
      </p:sp>
    </p:spTree>
    <p:extLst>
      <p:ext uri="{BB962C8B-B14F-4D97-AF65-F5344CB8AC3E}">
        <p14:creationId xmlns:p14="http://schemas.microsoft.com/office/powerpoint/2010/main" val="1934129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61535-ED18-4871-AF1A-71E64BE52EB8}"/>
              </a:ext>
            </a:extLst>
          </p:cNvPr>
          <p:cNvSpPr>
            <a:spLocks noGrp="1"/>
          </p:cNvSpPr>
          <p:nvPr>
            <p:ph type="title"/>
          </p:nvPr>
        </p:nvSpPr>
        <p:spPr/>
        <p:txBody>
          <a:bodyPr/>
          <a:lstStyle/>
          <a:p>
            <a:r>
              <a:rPr kumimoji="1" lang="ja-JP" altLang="en-US" dirty="0">
                <a:latin typeface="HG創英角ｺﾞｼｯｸUB" panose="020B0909000000000000" pitchFamily="49" charset="-128"/>
                <a:ea typeface="HG創英角ｺﾞｼｯｸUB" panose="020B0909000000000000" pitchFamily="49" charset="-128"/>
              </a:rPr>
              <a:t>アジェンダ</a:t>
            </a:r>
          </a:p>
        </p:txBody>
      </p:sp>
      <p:sp>
        <p:nvSpPr>
          <p:cNvPr id="3" name="コンテンツ プレースホルダー 2">
            <a:extLst>
              <a:ext uri="{FF2B5EF4-FFF2-40B4-BE49-F238E27FC236}">
                <a16:creationId xmlns:a16="http://schemas.microsoft.com/office/drawing/2014/main" id="{11AFC46F-4E17-481E-9D9C-E73C7D4AA174}"/>
              </a:ext>
            </a:extLst>
          </p:cNvPr>
          <p:cNvSpPr>
            <a:spLocks noGrp="1"/>
          </p:cNvSpPr>
          <p:nvPr>
            <p:ph idx="1"/>
          </p:nvPr>
        </p:nvSpPr>
        <p:spPr/>
        <p:txBody>
          <a:bodyPr>
            <a:normAutofit/>
          </a:bodyPr>
          <a:lstStyle/>
          <a:p>
            <a:pPr marL="457200" indent="-457200">
              <a:buAutoNum type="arabicPeriod"/>
            </a:pPr>
            <a:r>
              <a:rPr kumimoji="1" lang="ja-JP" altLang="en-US" sz="3600" b="1" dirty="0">
                <a:solidFill>
                  <a:schemeClr val="bg1">
                    <a:lumMod val="75000"/>
                  </a:schemeClr>
                </a:solidFill>
                <a:latin typeface="+mn-ea"/>
              </a:rPr>
              <a:t>外部監査概論</a:t>
            </a:r>
            <a:endParaRPr kumimoji="1"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bg1">
                    <a:lumMod val="75000"/>
                  </a:schemeClr>
                </a:solidFill>
                <a:latin typeface="+mn-ea"/>
              </a:rPr>
              <a:t>二者監査の進め方</a:t>
            </a:r>
            <a:endParaRPr kumimoji="1" lang="en-US" altLang="ja-JP" sz="3600" b="1" dirty="0">
              <a:solidFill>
                <a:schemeClr val="bg1">
                  <a:lumMod val="75000"/>
                </a:schemeClr>
              </a:solidFill>
              <a:latin typeface="+mn-ea"/>
            </a:endParaRPr>
          </a:p>
          <a:p>
            <a:pPr marL="457200" indent="-457200">
              <a:buAutoNum type="arabicPeriod"/>
            </a:pPr>
            <a:r>
              <a:rPr lang="ja-JP" altLang="en-US" sz="3600" b="1" dirty="0">
                <a:solidFill>
                  <a:schemeClr val="tx1"/>
                </a:solidFill>
                <a:latin typeface="+mn-ea"/>
              </a:rPr>
              <a:t>危害要因分析</a:t>
            </a:r>
            <a:endParaRPr lang="en-US" altLang="ja-JP" sz="3600" b="1" dirty="0">
              <a:solidFill>
                <a:schemeClr val="tx1"/>
              </a:solidFill>
              <a:latin typeface="+mn-ea"/>
            </a:endParaRPr>
          </a:p>
          <a:p>
            <a:pPr marL="457200" indent="-457200">
              <a:buAutoNum type="arabicPeriod"/>
            </a:pPr>
            <a:r>
              <a:rPr lang="ja-JP" altLang="en-US" sz="3600" b="1" dirty="0">
                <a:solidFill>
                  <a:schemeClr val="bg1">
                    <a:lumMod val="75000"/>
                  </a:schemeClr>
                </a:solidFill>
                <a:latin typeface="+mn-ea"/>
              </a:rPr>
              <a:t>演習</a:t>
            </a:r>
            <a:endParaRPr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bg1">
                    <a:lumMod val="75000"/>
                  </a:schemeClr>
                </a:solidFill>
                <a:latin typeface="+mn-ea"/>
              </a:rPr>
              <a:t>まとめ</a:t>
            </a:r>
          </a:p>
        </p:txBody>
      </p:sp>
    </p:spTree>
    <p:extLst>
      <p:ext uri="{BB962C8B-B14F-4D97-AF65-F5344CB8AC3E}">
        <p14:creationId xmlns:p14="http://schemas.microsoft.com/office/powerpoint/2010/main" val="208748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4E1C-A1F5-4EE7-A91D-55D842401EE2}"/>
              </a:ext>
            </a:extLst>
          </p:cNvPr>
          <p:cNvSpPr>
            <a:spLocks noGrp="1"/>
          </p:cNvSpPr>
          <p:nvPr>
            <p:ph type="title"/>
          </p:nvPr>
        </p:nvSpPr>
        <p:spPr>
          <a:xfrm>
            <a:off x="666574" y="1986169"/>
            <a:ext cx="8786191" cy="1666461"/>
          </a:xfrm>
        </p:spPr>
        <p:txBody>
          <a:bodyPr>
            <a:normAutofit fontScale="90000"/>
          </a:bodyPr>
          <a:lstStyle/>
          <a:p>
            <a:pPr lvl="0"/>
            <a:r>
              <a:rPr lang="ja-JP" altLang="en-US" sz="4000" dirty="0">
                <a:solidFill>
                  <a:schemeClr val="tx1"/>
                </a:solidFill>
                <a:latin typeface="HG創英角ｺﾞｼｯｸUB" panose="020B0909000000000000" pitchFamily="49" charset="-128"/>
                <a:ea typeface="HG創英角ｺﾞｼｯｸUB" panose="020B0909000000000000" pitchFamily="49" charset="-128"/>
              </a:rPr>
              <a:t>一番難しいのが危害要因分析</a:t>
            </a:r>
            <a:br>
              <a:rPr lang="en-US" altLang="ja-JP" sz="4000" dirty="0">
                <a:solidFill>
                  <a:schemeClr val="tx1"/>
                </a:solidFill>
                <a:latin typeface="HG創英角ｺﾞｼｯｸUB" panose="020B0909000000000000" pitchFamily="49" charset="-128"/>
                <a:ea typeface="HG創英角ｺﾞｼｯｸUB" panose="020B0909000000000000" pitchFamily="49" charset="-128"/>
              </a:rPr>
            </a:br>
            <a:br>
              <a:rPr lang="en-US" altLang="ja-JP" sz="4000" dirty="0">
                <a:solidFill>
                  <a:schemeClr val="tx1"/>
                </a:solidFill>
                <a:latin typeface="HG創英角ｺﾞｼｯｸUB" panose="020B0909000000000000" pitchFamily="49" charset="-128"/>
                <a:ea typeface="HG創英角ｺﾞｼｯｸUB" panose="020B0909000000000000" pitchFamily="49" charset="-128"/>
              </a:rPr>
            </a:br>
            <a:r>
              <a:rPr lang="ja-JP" altLang="en-US" sz="4000" dirty="0">
                <a:solidFill>
                  <a:schemeClr val="tx1"/>
                </a:solidFill>
                <a:latin typeface="HG創英角ｺﾞｼｯｸUB" panose="020B0909000000000000" pitchFamily="49" charset="-128"/>
                <a:ea typeface="HG創英角ｺﾞｼｯｸUB" panose="020B0909000000000000" pitchFamily="49" charset="-128"/>
              </a:rPr>
              <a:t>　　　　</a:t>
            </a:r>
            <a:r>
              <a:rPr lang="en-US" altLang="ja-JP" sz="4000" dirty="0">
                <a:solidFill>
                  <a:schemeClr val="tx1"/>
                </a:solidFill>
                <a:latin typeface="HG創英角ｺﾞｼｯｸUB" panose="020B0909000000000000" pitchFamily="49" charset="-128"/>
                <a:ea typeface="HG創英角ｺﾞｼｯｸUB" panose="020B0909000000000000" pitchFamily="49" charset="-128"/>
              </a:rPr>
              <a:t>…</a:t>
            </a:r>
            <a:r>
              <a:rPr lang="ja-JP" altLang="en-US" sz="4000" dirty="0">
                <a:solidFill>
                  <a:schemeClr val="tx1"/>
                </a:solidFill>
                <a:latin typeface="HG創英角ｺﾞｼｯｸUB" panose="020B0909000000000000" pitchFamily="49" charset="-128"/>
                <a:ea typeface="HG創英角ｺﾞｼｯｸUB" panose="020B0909000000000000" pitchFamily="49" charset="-128"/>
              </a:rPr>
              <a:t>であるのはいずこも同じ</a:t>
            </a:r>
            <a:endParaRPr lang="ja-JP" altLang="ja-JP" sz="4000"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4" name="スライド番号プレースホルダー 3">
            <a:extLst>
              <a:ext uri="{FF2B5EF4-FFF2-40B4-BE49-F238E27FC236}">
                <a16:creationId xmlns:a16="http://schemas.microsoft.com/office/drawing/2014/main" id="{3752F72A-CE3E-4EAC-8EEF-5513FDBC342C}"/>
              </a:ext>
            </a:extLst>
          </p:cNvPr>
          <p:cNvSpPr>
            <a:spLocks noGrp="1"/>
          </p:cNvSpPr>
          <p:nvPr>
            <p:ph type="sldNum" sz="quarter" idx="12"/>
          </p:nvPr>
        </p:nvSpPr>
        <p:spPr/>
        <p:txBody>
          <a:bodyPr/>
          <a:lstStyle/>
          <a:p>
            <a:fld id="{FFCF8540-20F4-4A7B-B264-CD6EA60FBFDB}" type="slidenum">
              <a:rPr kumimoji="1" lang="ja-JP" altLang="en-US" smtClean="0"/>
              <a:t>41</a:t>
            </a:fld>
            <a:endParaRPr kumimoji="1" lang="ja-JP" altLang="en-US"/>
          </a:p>
        </p:txBody>
      </p:sp>
      <p:sp>
        <p:nvSpPr>
          <p:cNvPr id="3" name="テキスト ボックス 2">
            <a:extLst>
              <a:ext uri="{FF2B5EF4-FFF2-40B4-BE49-F238E27FC236}">
                <a16:creationId xmlns:a16="http://schemas.microsoft.com/office/drawing/2014/main" id="{E1F92661-B2AA-46F8-B55D-867EF855785C}"/>
              </a:ext>
            </a:extLst>
          </p:cNvPr>
          <p:cNvSpPr txBox="1"/>
          <p:nvPr/>
        </p:nvSpPr>
        <p:spPr>
          <a:xfrm>
            <a:off x="3759707" y="803082"/>
            <a:ext cx="1595309" cy="769441"/>
          </a:xfrm>
          <a:prstGeom prst="rect">
            <a:avLst/>
          </a:prstGeom>
          <a:noFill/>
        </p:spPr>
        <p:txBody>
          <a:bodyPr wrap="none" rtlCol="0">
            <a:spAutoFit/>
          </a:bodyPr>
          <a:lstStyle/>
          <a:p>
            <a:r>
              <a:rPr kumimoji="1" lang="ja-JP" altLang="en-US" sz="4400" dirty="0">
                <a:latin typeface="HG創英角ｺﾞｼｯｸUB" panose="020B0909000000000000" pitchFamily="49" charset="-128"/>
                <a:ea typeface="HG創英角ｺﾞｼｯｸUB" panose="020B0909000000000000" pitchFamily="49" charset="-128"/>
              </a:rPr>
              <a:t>第</a:t>
            </a:r>
            <a:r>
              <a:rPr kumimoji="1" lang="en-US" altLang="ja-JP" sz="4400" dirty="0">
                <a:latin typeface="HG創英角ｺﾞｼｯｸUB" panose="020B0909000000000000" pitchFamily="49" charset="-128"/>
                <a:ea typeface="HG創英角ｺﾞｼｯｸUB" panose="020B0909000000000000" pitchFamily="49" charset="-128"/>
              </a:rPr>
              <a:t>3</a:t>
            </a:r>
            <a:r>
              <a:rPr kumimoji="1" lang="ja-JP" altLang="en-US" sz="4400" dirty="0">
                <a:latin typeface="HG創英角ｺﾞｼｯｸUB" panose="020B0909000000000000" pitchFamily="49" charset="-128"/>
                <a:ea typeface="HG創英角ｺﾞｼｯｸUB" panose="020B0909000000000000" pitchFamily="49" charset="-128"/>
              </a:rPr>
              <a:t>章</a:t>
            </a:r>
          </a:p>
        </p:txBody>
      </p:sp>
    </p:spTree>
    <p:extLst>
      <p:ext uri="{BB962C8B-B14F-4D97-AF65-F5344CB8AC3E}">
        <p14:creationId xmlns:p14="http://schemas.microsoft.com/office/powerpoint/2010/main" val="2287267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4E1C-A1F5-4EE7-A91D-55D842401EE2}"/>
              </a:ext>
            </a:extLst>
          </p:cNvPr>
          <p:cNvSpPr>
            <a:spLocks noGrp="1"/>
          </p:cNvSpPr>
          <p:nvPr>
            <p:ph type="title"/>
          </p:nvPr>
        </p:nvSpPr>
        <p:spPr>
          <a:xfrm>
            <a:off x="666574" y="1986169"/>
            <a:ext cx="8240359" cy="2450364"/>
          </a:xfrm>
        </p:spPr>
        <p:txBody>
          <a:bodyPr>
            <a:normAutofit fontScale="90000"/>
          </a:bodyPr>
          <a:lstStyle/>
          <a:p>
            <a:pPr lvl="0"/>
            <a:r>
              <a:rPr lang="ja-JP" altLang="en-US" sz="4000" dirty="0">
                <a:solidFill>
                  <a:schemeClr val="tx1"/>
                </a:solidFill>
                <a:latin typeface="+mn-ea"/>
                <a:ea typeface="+mn-ea"/>
              </a:rPr>
              <a:t>二者監査では　被監査側が作った</a:t>
            </a:r>
            <a:br>
              <a:rPr lang="en-US" altLang="ja-JP" sz="4000" dirty="0">
                <a:solidFill>
                  <a:schemeClr val="tx1"/>
                </a:solidFill>
                <a:latin typeface="+mn-ea"/>
                <a:ea typeface="+mn-ea"/>
              </a:rPr>
            </a:br>
            <a:r>
              <a:rPr lang="en-US" altLang="ja-JP" sz="4000" dirty="0">
                <a:solidFill>
                  <a:schemeClr val="tx1"/>
                </a:solidFill>
                <a:latin typeface="+mn-ea"/>
                <a:ea typeface="+mn-ea"/>
              </a:rPr>
              <a:t>HACCP</a:t>
            </a:r>
            <a:r>
              <a:rPr lang="ja-JP" altLang="en-US" sz="4000" dirty="0">
                <a:solidFill>
                  <a:schemeClr val="tx1"/>
                </a:solidFill>
                <a:latin typeface="+mn-ea"/>
                <a:ea typeface="+mn-ea"/>
              </a:rPr>
              <a:t>を　監査依頼側が気にすべき危害要因のすべてを　喫食時点まで管理しうるか</a:t>
            </a:r>
            <a:r>
              <a:rPr lang="en-US" altLang="ja-JP" sz="4000" dirty="0">
                <a:solidFill>
                  <a:schemeClr val="tx1"/>
                </a:solidFill>
                <a:latin typeface="+mn-ea"/>
                <a:ea typeface="+mn-ea"/>
              </a:rPr>
              <a:t>…</a:t>
            </a:r>
            <a:r>
              <a:rPr lang="ja-JP" altLang="en-US" sz="4000" dirty="0">
                <a:solidFill>
                  <a:schemeClr val="tx1"/>
                </a:solidFill>
                <a:latin typeface="+mn-ea"/>
                <a:ea typeface="+mn-ea"/>
              </a:rPr>
              <a:t>という観点からレビューしないといけない（フローダイアグラムの　ほぼ終点としての被監査側・・・通常は小売りが監査依頼者）</a:t>
            </a:r>
            <a:endParaRPr lang="ja-JP" altLang="ja-JP" sz="4000" dirty="0">
              <a:solidFill>
                <a:schemeClr val="tx1"/>
              </a:solidFill>
              <a:latin typeface="+mn-ea"/>
              <a:ea typeface="+mn-ea"/>
            </a:endParaRPr>
          </a:p>
        </p:txBody>
      </p:sp>
      <p:sp>
        <p:nvSpPr>
          <p:cNvPr id="4" name="スライド番号プレースホルダー 3">
            <a:extLst>
              <a:ext uri="{FF2B5EF4-FFF2-40B4-BE49-F238E27FC236}">
                <a16:creationId xmlns:a16="http://schemas.microsoft.com/office/drawing/2014/main" id="{3752F72A-CE3E-4EAC-8EEF-5513FDBC342C}"/>
              </a:ext>
            </a:extLst>
          </p:cNvPr>
          <p:cNvSpPr>
            <a:spLocks noGrp="1"/>
          </p:cNvSpPr>
          <p:nvPr>
            <p:ph type="sldNum" sz="quarter" idx="12"/>
          </p:nvPr>
        </p:nvSpPr>
        <p:spPr/>
        <p:txBody>
          <a:bodyPr/>
          <a:lstStyle/>
          <a:p>
            <a:fld id="{FFCF8540-20F4-4A7B-B264-CD6EA60FBFDB}" type="slidenum">
              <a:rPr kumimoji="1" lang="ja-JP" altLang="en-US" smtClean="0"/>
              <a:t>42</a:t>
            </a:fld>
            <a:endParaRPr kumimoji="1" lang="ja-JP" altLang="en-US"/>
          </a:p>
        </p:txBody>
      </p:sp>
      <p:sp>
        <p:nvSpPr>
          <p:cNvPr id="3" name="テキスト ボックス 2">
            <a:extLst>
              <a:ext uri="{FF2B5EF4-FFF2-40B4-BE49-F238E27FC236}">
                <a16:creationId xmlns:a16="http://schemas.microsoft.com/office/drawing/2014/main" id="{E1F92661-B2AA-46F8-B55D-867EF855785C}"/>
              </a:ext>
            </a:extLst>
          </p:cNvPr>
          <p:cNvSpPr txBox="1"/>
          <p:nvPr/>
        </p:nvSpPr>
        <p:spPr>
          <a:xfrm>
            <a:off x="3759707" y="803082"/>
            <a:ext cx="1595309" cy="769441"/>
          </a:xfrm>
          <a:prstGeom prst="rect">
            <a:avLst/>
          </a:prstGeom>
          <a:noFill/>
        </p:spPr>
        <p:txBody>
          <a:bodyPr wrap="none" rtlCol="0">
            <a:spAutoFit/>
          </a:bodyPr>
          <a:lstStyle/>
          <a:p>
            <a:r>
              <a:rPr kumimoji="1" lang="ja-JP" altLang="en-US" sz="4400" dirty="0">
                <a:latin typeface="HG創英角ｺﾞｼｯｸUB" panose="020B0909000000000000" pitchFamily="49" charset="-128"/>
                <a:ea typeface="HG創英角ｺﾞｼｯｸUB" panose="020B0909000000000000" pitchFamily="49" charset="-128"/>
              </a:rPr>
              <a:t>第</a:t>
            </a:r>
            <a:r>
              <a:rPr kumimoji="1" lang="en-US" altLang="ja-JP" sz="4400" dirty="0">
                <a:latin typeface="HG創英角ｺﾞｼｯｸUB" panose="020B0909000000000000" pitchFamily="49" charset="-128"/>
                <a:ea typeface="HG創英角ｺﾞｼｯｸUB" panose="020B0909000000000000" pitchFamily="49" charset="-128"/>
              </a:rPr>
              <a:t>3</a:t>
            </a:r>
            <a:r>
              <a:rPr kumimoji="1" lang="ja-JP" altLang="en-US" sz="4400" dirty="0">
                <a:latin typeface="HG創英角ｺﾞｼｯｸUB" panose="020B0909000000000000" pitchFamily="49" charset="-128"/>
                <a:ea typeface="HG創英角ｺﾞｼｯｸUB" panose="020B0909000000000000" pitchFamily="49" charset="-128"/>
              </a:rPr>
              <a:t>章</a:t>
            </a:r>
          </a:p>
        </p:txBody>
      </p:sp>
    </p:spTree>
    <p:extLst>
      <p:ext uri="{BB962C8B-B14F-4D97-AF65-F5344CB8AC3E}">
        <p14:creationId xmlns:p14="http://schemas.microsoft.com/office/powerpoint/2010/main" val="3067606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4E1C-A1F5-4EE7-A91D-55D842401EE2}"/>
              </a:ext>
            </a:extLst>
          </p:cNvPr>
          <p:cNvSpPr>
            <a:spLocks noGrp="1"/>
          </p:cNvSpPr>
          <p:nvPr>
            <p:ph type="title"/>
          </p:nvPr>
        </p:nvSpPr>
        <p:spPr>
          <a:xfrm>
            <a:off x="666574" y="1986169"/>
            <a:ext cx="8240359" cy="2450364"/>
          </a:xfrm>
        </p:spPr>
        <p:txBody>
          <a:bodyPr>
            <a:normAutofit fontScale="90000"/>
          </a:bodyPr>
          <a:lstStyle/>
          <a:p>
            <a:pPr lvl="0"/>
            <a:r>
              <a:rPr lang="ja-JP" altLang="en-US" sz="4000" dirty="0">
                <a:solidFill>
                  <a:schemeClr val="tx1"/>
                </a:solidFill>
                <a:latin typeface="+mn-ea"/>
                <a:ea typeface="+mn-ea"/>
              </a:rPr>
              <a:t>二者監査では　被監査側が埋設してしまった危害要因を　監査依頼側が自分の工程で管理しうるか</a:t>
            </a:r>
            <a:r>
              <a:rPr lang="en-US" altLang="ja-JP" sz="4000" dirty="0">
                <a:solidFill>
                  <a:schemeClr val="tx1"/>
                </a:solidFill>
                <a:latin typeface="+mn-ea"/>
                <a:ea typeface="+mn-ea"/>
              </a:rPr>
              <a:t>…</a:t>
            </a:r>
            <a:r>
              <a:rPr lang="ja-JP" altLang="en-US" sz="4000" dirty="0">
                <a:solidFill>
                  <a:schemeClr val="tx1"/>
                </a:solidFill>
                <a:latin typeface="+mn-ea"/>
                <a:ea typeface="+mn-ea"/>
              </a:rPr>
              <a:t>という観点からレビューしないといけない（フローダイアグラムの前半としての被監査側・・・通常は　フローダイアグラムの後半を担当するメーカーが監査依頼者）</a:t>
            </a:r>
            <a:endParaRPr lang="ja-JP" altLang="ja-JP" sz="4000" dirty="0">
              <a:solidFill>
                <a:schemeClr val="tx1"/>
              </a:solidFill>
              <a:latin typeface="+mn-ea"/>
              <a:ea typeface="+mn-ea"/>
            </a:endParaRPr>
          </a:p>
        </p:txBody>
      </p:sp>
      <p:sp>
        <p:nvSpPr>
          <p:cNvPr id="4" name="スライド番号プレースホルダー 3">
            <a:extLst>
              <a:ext uri="{FF2B5EF4-FFF2-40B4-BE49-F238E27FC236}">
                <a16:creationId xmlns:a16="http://schemas.microsoft.com/office/drawing/2014/main" id="{3752F72A-CE3E-4EAC-8EEF-5513FDBC342C}"/>
              </a:ext>
            </a:extLst>
          </p:cNvPr>
          <p:cNvSpPr>
            <a:spLocks noGrp="1"/>
          </p:cNvSpPr>
          <p:nvPr>
            <p:ph type="sldNum" sz="quarter" idx="12"/>
          </p:nvPr>
        </p:nvSpPr>
        <p:spPr/>
        <p:txBody>
          <a:bodyPr/>
          <a:lstStyle/>
          <a:p>
            <a:fld id="{FFCF8540-20F4-4A7B-B264-CD6EA60FBFDB}" type="slidenum">
              <a:rPr kumimoji="1" lang="ja-JP" altLang="en-US" smtClean="0"/>
              <a:t>43</a:t>
            </a:fld>
            <a:endParaRPr kumimoji="1" lang="ja-JP" altLang="en-US"/>
          </a:p>
        </p:txBody>
      </p:sp>
      <p:sp>
        <p:nvSpPr>
          <p:cNvPr id="3" name="テキスト ボックス 2">
            <a:extLst>
              <a:ext uri="{FF2B5EF4-FFF2-40B4-BE49-F238E27FC236}">
                <a16:creationId xmlns:a16="http://schemas.microsoft.com/office/drawing/2014/main" id="{E1F92661-B2AA-46F8-B55D-867EF855785C}"/>
              </a:ext>
            </a:extLst>
          </p:cNvPr>
          <p:cNvSpPr txBox="1"/>
          <p:nvPr/>
        </p:nvSpPr>
        <p:spPr>
          <a:xfrm>
            <a:off x="3759707" y="803082"/>
            <a:ext cx="1595309" cy="769441"/>
          </a:xfrm>
          <a:prstGeom prst="rect">
            <a:avLst/>
          </a:prstGeom>
          <a:noFill/>
        </p:spPr>
        <p:txBody>
          <a:bodyPr wrap="none" rtlCol="0">
            <a:spAutoFit/>
          </a:bodyPr>
          <a:lstStyle/>
          <a:p>
            <a:r>
              <a:rPr kumimoji="1" lang="ja-JP" altLang="en-US" sz="4400" dirty="0">
                <a:latin typeface="HG創英角ｺﾞｼｯｸUB" panose="020B0909000000000000" pitchFamily="49" charset="-128"/>
                <a:ea typeface="HG創英角ｺﾞｼｯｸUB" panose="020B0909000000000000" pitchFamily="49" charset="-128"/>
              </a:rPr>
              <a:t>第</a:t>
            </a:r>
            <a:r>
              <a:rPr kumimoji="1" lang="en-US" altLang="ja-JP" sz="4400" dirty="0">
                <a:latin typeface="HG創英角ｺﾞｼｯｸUB" panose="020B0909000000000000" pitchFamily="49" charset="-128"/>
                <a:ea typeface="HG創英角ｺﾞｼｯｸUB" panose="020B0909000000000000" pitchFamily="49" charset="-128"/>
              </a:rPr>
              <a:t>3</a:t>
            </a:r>
            <a:r>
              <a:rPr kumimoji="1" lang="ja-JP" altLang="en-US" sz="4400" dirty="0">
                <a:latin typeface="HG創英角ｺﾞｼｯｸUB" panose="020B0909000000000000" pitchFamily="49" charset="-128"/>
                <a:ea typeface="HG創英角ｺﾞｼｯｸUB" panose="020B0909000000000000" pitchFamily="49" charset="-128"/>
              </a:rPr>
              <a:t>章</a:t>
            </a:r>
          </a:p>
        </p:txBody>
      </p:sp>
    </p:spTree>
    <p:extLst>
      <p:ext uri="{BB962C8B-B14F-4D97-AF65-F5344CB8AC3E}">
        <p14:creationId xmlns:p14="http://schemas.microsoft.com/office/powerpoint/2010/main" val="1972968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4E1C-A1F5-4EE7-A91D-55D842401EE2}"/>
              </a:ext>
            </a:extLst>
          </p:cNvPr>
          <p:cNvSpPr>
            <a:spLocks noGrp="1"/>
          </p:cNvSpPr>
          <p:nvPr>
            <p:ph type="title"/>
          </p:nvPr>
        </p:nvSpPr>
        <p:spPr>
          <a:xfrm>
            <a:off x="759515" y="1852210"/>
            <a:ext cx="7812985" cy="2290716"/>
          </a:xfrm>
        </p:spPr>
        <p:txBody>
          <a:bodyPr>
            <a:noAutofit/>
          </a:bodyPr>
          <a:lstStyle/>
          <a:p>
            <a:pPr marL="457200" lvl="1" algn="ctr"/>
            <a:r>
              <a:rPr lang="ja-JP" altLang="en-US" sz="4800" dirty="0">
                <a:latin typeface="HG創英角ｺﾞｼｯｸUB" panose="020B0909000000000000" pitchFamily="49" charset="-128"/>
                <a:ea typeface="HG創英角ｺﾞｼｯｸUB" panose="020B0909000000000000" pitchFamily="49" charset="-128"/>
              </a:rPr>
              <a:t>危害要因分析の失敗例</a:t>
            </a:r>
            <a:br>
              <a:rPr lang="en-US" altLang="ja-JP" sz="4800" dirty="0">
                <a:latin typeface="HG創英角ｺﾞｼｯｸUB" panose="020B0909000000000000" pitchFamily="49" charset="-128"/>
                <a:ea typeface="HG創英角ｺﾞｼｯｸUB" panose="020B0909000000000000" pitchFamily="49" charset="-128"/>
              </a:rPr>
            </a:br>
            <a:r>
              <a:rPr lang="ja-JP" altLang="en-US" sz="4800" dirty="0">
                <a:latin typeface="HG創英角ｺﾞｼｯｸUB" panose="020B0909000000000000" pitchFamily="49" charset="-128"/>
                <a:ea typeface="HG創英角ｺﾞｼｯｸUB" panose="020B0909000000000000" pitchFamily="49" charset="-128"/>
              </a:rPr>
              <a:t>豆腐の</a:t>
            </a:r>
            <a:r>
              <a:rPr lang="en-US" altLang="ja-JP" sz="4800" dirty="0">
                <a:latin typeface="HG創英角ｺﾞｼｯｸUB" panose="020B0909000000000000" pitchFamily="49" charset="-128"/>
                <a:ea typeface="HG創英角ｺﾞｼｯｸUB" panose="020B0909000000000000" pitchFamily="49" charset="-128"/>
              </a:rPr>
              <a:t>JFS-B</a:t>
            </a:r>
            <a:r>
              <a:rPr lang="ja-JP" altLang="en-US" sz="4800" dirty="0">
                <a:latin typeface="HG創英角ｺﾞｼｯｸUB" panose="020B0909000000000000" pitchFamily="49" charset="-128"/>
                <a:ea typeface="HG創英角ｺﾞｼｯｸUB" panose="020B0909000000000000" pitchFamily="49" charset="-128"/>
              </a:rPr>
              <a:t>判定基準監査</a:t>
            </a:r>
            <a:endParaRPr lang="en-US" altLang="ja-JP" sz="4800" dirty="0">
              <a:latin typeface="HG創英角ｺﾞｼｯｸUB" panose="020B0909000000000000" pitchFamily="49" charset="-128"/>
              <a:ea typeface="HG創英角ｺﾞｼｯｸUB" panose="020B0909000000000000" pitchFamily="49" charset="-128"/>
            </a:endParaRPr>
          </a:p>
        </p:txBody>
      </p:sp>
      <p:sp>
        <p:nvSpPr>
          <p:cNvPr id="4" name="スライド番号プレースホルダー 3">
            <a:extLst>
              <a:ext uri="{FF2B5EF4-FFF2-40B4-BE49-F238E27FC236}">
                <a16:creationId xmlns:a16="http://schemas.microsoft.com/office/drawing/2014/main" id="{AC7BED15-1C6A-4026-9DAA-223CAAD34E4C}"/>
              </a:ext>
            </a:extLst>
          </p:cNvPr>
          <p:cNvSpPr>
            <a:spLocks noGrp="1"/>
          </p:cNvSpPr>
          <p:nvPr>
            <p:ph type="sldNum" sz="quarter" idx="12"/>
          </p:nvPr>
        </p:nvSpPr>
        <p:spPr/>
        <p:txBody>
          <a:bodyPr/>
          <a:lstStyle/>
          <a:p>
            <a:fld id="{FFCF8540-20F4-4A7B-B264-CD6EA60FBFDB}" type="slidenum">
              <a:rPr kumimoji="1" lang="ja-JP" altLang="en-US" smtClean="0"/>
              <a:t>44</a:t>
            </a:fld>
            <a:endParaRPr kumimoji="1" lang="ja-JP" altLang="en-US"/>
          </a:p>
        </p:txBody>
      </p:sp>
    </p:spTree>
    <p:extLst>
      <p:ext uri="{BB962C8B-B14F-4D97-AF65-F5344CB8AC3E}">
        <p14:creationId xmlns:p14="http://schemas.microsoft.com/office/powerpoint/2010/main" val="167037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2E7460-17FB-446D-BD52-DAC2267C24C0}"/>
              </a:ext>
            </a:extLst>
          </p:cNvPr>
          <p:cNvSpPr>
            <a:spLocks noGrp="1"/>
          </p:cNvSpPr>
          <p:nvPr>
            <p:ph type="sldNum" sz="quarter" idx="12"/>
          </p:nvPr>
        </p:nvSpPr>
        <p:spPr/>
        <p:txBody>
          <a:bodyPr/>
          <a:lstStyle/>
          <a:p>
            <a:fld id="{FFCF8540-20F4-4A7B-B264-CD6EA60FBFDB}" type="slidenum">
              <a:rPr kumimoji="1" lang="ja-JP" altLang="en-US" smtClean="0"/>
              <a:t>45</a:t>
            </a:fld>
            <a:endParaRPr kumimoji="1" lang="ja-JP" altLang="en-US"/>
          </a:p>
        </p:txBody>
      </p:sp>
      <p:pic>
        <p:nvPicPr>
          <p:cNvPr id="3" name="図 2">
            <a:extLst>
              <a:ext uri="{FF2B5EF4-FFF2-40B4-BE49-F238E27FC236}">
                <a16:creationId xmlns:a16="http://schemas.microsoft.com/office/drawing/2014/main" id="{0E829C5F-2CBE-429A-9D5D-BEADD58A785D}"/>
              </a:ext>
            </a:extLst>
          </p:cNvPr>
          <p:cNvPicPr>
            <a:picLocks noChangeAspect="1"/>
          </p:cNvPicPr>
          <p:nvPr/>
        </p:nvPicPr>
        <p:blipFill>
          <a:blip r:embed="rId2"/>
          <a:stretch>
            <a:fillRect/>
          </a:stretch>
        </p:blipFill>
        <p:spPr>
          <a:xfrm>
            <a:off x="1704622" y="-289409"/>
            <a:ext cx="5949245" cy="7178026"/>
          </a:xfrm>
          <a:prstGeom prst="rect">
            <a:avLst/>
          </a:prstGeom>
        </p:spPr>
      </p:pic>
    </p:spTree>
    <p:extLst>
      <p:ext uri="{BB962C8B-B14F-4D97-AF65-F5344CB8AC3E}">
        <p14:creationId xmlns:p14="http://schemas.microsoft.com/office/powerpoint/2010/main" val="1677383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DC64A79-8B72-451F-A85C-1B2970D39D2C}"/>
              </a:ext>
            </a:extLst>
          </p:cNvPr>
          <p:cNvSpPr>
            <a:spLocks noGrp="1"/>
          </p:cNvSpPr>
          <p:nvPr>
            <p:ph type="sldNum" sz="quarter" idx="12"/>
          </p:nvPr>
        </p:nvSpPr>
        <p:spPr/>
        <p:txBody>
          <a:bodyPr/>
          <a:lstStyle/>
          <a:p>
            <a:fld id="{FFCF8540-20F4-4A7B-B264-CD6EA60FBFDB}" type="slidenum">
              <a:rPr kumimoji="1" lang="ja-JP" altLang="en-US" smtClean="0"/>
              <a:t>46</a:t>
            </a:fld>
            <a:endParaRPr kumimoji="1" lang="ja-JP" altLang="en-US"/>
          </a:p>
        </p:txBody>
      </p:sp>
      <p:pic>
        <p:nvPicPr>
          <p:cNvPr id="3" name="図 2">
            <a:extLst>
              <a:ext uri="{FF2B5EF4-FFF2-40B4-BE49-F238E27FC236}">
                <a16:creationId xmlns:a16="http://schemas.microsoft.com/office/drawing/2014/main" id="{EFD60657-4C90-4819-99B0-88ADE68C84D3}"/>
              </a:ext>
            </a:extLst>
          </p:cNvPr>
          <p:cNvPicPr>
            <a:picLocks noChangeAspect="1"/>
          </p:cNvPicPr>
          <p:nvPr/>
        </p:nvPicPr>
        <p:blipFill>
          <a:blip r:embed="rId2"/>
          <a:stretch>
            <a:fillRect/>
          </a:stretch>
        </p:blipFill>
        <p:spPr>
          <a:xfrm>
            <a:off x="124177" y="919893"/>
            <a:ext cx="9144000" cy="4792436"/>
          </a:xfrm>
          <a:prstGeom prst="rect">
            <a:avLst/>
          </a:prstGeom>
        </p:spPr>
      </p:pic>
    </p:spTree>
    <p:extLst>
      <p:ext uri="{BB962C8B-B14F-4D97-AF65-F5344CB8AC3E}">
        <p14:creationId xmlns:p14="http://schemas.microsoft.com/office/powerpoint/2010/main" val="1448535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1284DA-39AC-47BB-AA90-D4E0108F27F9}"/>
              </a:ext>
            </a:extLst>
          </p:cNvPr>
          <p:cNvSpPr>
            <a:spLocks noGrp="1"/>
          </p:cNvSpPr>
          <p:nvPr>
            <p:ph type="sldNum" sz="quarter" idx="12"/>
          </p:nvPr>
        </p:nvSpPr>
        <p:spPr/>
        <p:txBody>
          <a:bodyPr/>
          <a:lstStyle/>
          <a:p>
            <a:fld id="{FFCF8540-20F4-4A7B-B264-CD6EA60FBFDB}" type="slidenum">
              <a:rPr kumimoji="1" lang="ja-JP" altLang="en-US" smtClean="0"/>
              <a:t>47</a:t>
            </a:fld>
            <a:endParaRPr kumimoji="1" lang="ja-JP" altLang="en-US"/>
          </a:p>
        </p:txBody>
      </p:sp>
      <p:pic>
        <p:nvPicPr>
          <p:cNvPr id="3" name="図 2">
            <a:extLst>
              <a:ext uri="{FF2B5EF4-FFF2-40B4-BE49-F238E27FC236}">
                <a16:creationId xmlns:a16="http://schemas.microsoft.com/office/drawing/2014/main" id="{BE1F4233-3328-4FDF-8BC6-E5F78789A17A}"/>
              </a:ext>
            </a:extLst>
          </p:cNvPr>
          <p:cNvPicPr>
            <a:picLocks noChangeAspect="1"/>
          </p:cNvPicPr>
          <p:nvPr/>
        </p:nvPicPr>
        <p:blipFill>
          <a:blip r:embed="rId2"/>
          <a:stretch>
            <a:fillRect/>
          </a:stretch>
        </p:blipFill>
        <p:spPr>
          <a:xfrm>
            <a:off x="0" y="1526281"/>
            <a:ext cx="9144000" cy="3805437"/>
          </a:xfrm>
          <a:prstGeom prst="rect">
            <a:avLst/>
          </a:prstGeom>
        </p:spPr>
      </p:pic>
    </p:spTree>
    <p:extLst>
      <p:ext uri="{BB962C8B-B14F-4D97-AF65-F5344CB8AC3E}">
        <p14:creationId xmlns:p14="http://schemas.microsoft.com/office/powerpoint/2010/main" val="4242459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46DE3C-547F-4032-B3B9-2C5ACE3C175D}"/>
              </a:ext>
            </a:extLst>
          </p:cNvPr>
          <p:cNvSpPr>
            <a:spLocks noGrp="1"/>
          </p:cNvSpPr>
          <p:nvPr>
            <p:ph type="sldNum" sz="quarter" idx="12"/>
          </p:nvPr>
        </p:nvSpPr>
        <p:spPr/>
        <p:txBody>
          <a:bodyPr/>
          <a:lstStyle/>
          <a:p>
            <a:fld id="{FFCF8540-20F4-4A7B-B264-CD6EA60FBFDB}" type="slidenum">
              <a:rPr kumimoji="1" lang="ja-JP" altLang="en-US" smtClean="0"/>
              <a:t>48</a:t>
            </a:fld>
            <a:endParaRPr kumimoji="1" lang="ja-JP" altLang="en-US"/>
          </a:p>
        </p:txBody>
      </p:sp>
      <p:pic>
        <p:nvPicPr>
          <p:cNvPr id="3" name="図 2">
            <a:extLst>
              <a:ext uri="{FF2B5EF4-FFF2-40B4-BE49-F238E27FC236}">
                <a16:creationId xmlns:a16="http://schemas.microsoft.com/office/drawing/2014/main" id="{CC27A2C1-3CD0-477B-9243-65C02B2CE174}"/>
              </a:ext>
            </a:extLst>
          </p:cNvPr>
          <p:cNvPicPr>
            <a:picLocks noChangeAspect="1"/>
          </p:cNvPicPr>
          <p:nvPr/>
        </p:nvPicPr>
        <p:blipFill>
          <a:blip r:embed="rId2"/>
          <a:stretch>
            <a:fillRect/>
          </a:stretch>
        </p:blipFill>
        <p:spPr>
          <a:xfrm>
            <a:off x="211931" y="199128"/>
            <a:ext cx="8720138" cy="4174230"/>
          </a:xfrm>
          <a:prstGeom prst="rect">
            <a:avLst/>
          </a:prstGeom>
        </p:spPr>
      </p:pic>
      <p:pic>
        <p:nvPicPr>
          <p:cNvPr id="4" name="図 3">
            <a:extLst>
              <a:ext uri="{FF2B5EF4-FFF2-40B4-BE49-F238E27FC236}">
                <a16:creationId xmlns:a16="http://schemas.microsoft.com/office/drawing/2014/main" id="{C1EB9ADC-E975-464A-B100-6805591E6677}"/>
              </a:ext>
            </a:extLst>
          </p:cNvPr>
          <p:cNvPicPr>
            <a:picLocks noChangeAspect="1"/>
          </p:cNvPicPr>
          <p:nvPr/>
        </p:nvPicPr>
        <p:blipFill>
          <a:blip r:embed="rId3"/>
          <a:stretch>
            <a:fillRect/>
          </a:stretch>
        </p:blipFill>
        <p:spPr>
          <a:xfrm>
            <a:off x="197644" y="4483101"/>
            <a:ext cx="8734425" cy="2238375"/>
          </a:xfrm>
          <a:prstGeom prst="rect">
            <a:avLst/>
          </a:prstGeom>
        </p:spPr>
      </p:pic>
      <p:sp>
        <p:nvSpPr>
          <p:cNvPr id="5" name="正方形/長方形 4">
            <a:extLst>
              <a:ext uri="{FF2B5EF4-FFF2-40B4-BE49-F238E27FC236}">
                <a16:creationId xmlns:a16="http://schemas.microsoft.com/office/drawing/2014/main" id="{1B06E899-EFD5-485E-8A41-A3C85F649127}"/>
              </a:ext>
            </a:extLst>
          </p:cNvPr>
          <p:cNvSpPr/>
          <p:nvPr/>
        </p:nvSpPr>
        <p:spPr>
          <a:xfrm>
            <a:off x="211931" y="4483101"/>
            <a:ext cx="8720138" cy="2238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B13CC62F-4B1B-4F38-95EB-46833E0B6362}"/>
              </a:ext>
            </a:extLst>
          </p:cNvPr>
          <p:cNvCxnSpPr/>
          <p:nvPr/>
        </p:nvCxnSpPr>
        <p:spPr>
          <a:xfrm>
            <a:off x="781050" y="1009650"/>
            <a:ext cx="81510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4C868C5-7D96-43A5-836D-272DE0F418B4}"/>
              </a:ext>
            </a:extLst>
          </p:cNvPr>
          <p:cNvCxnSpPr>
            <a:cxnSpLocks/>
          </p:cNvCxnSpPr>
          <p:nvPr/>
        </p:nvCxnSpPr>
        <p:spPr>
          <a:xfrm>
            <a:off x="647700" y="1314450"/>
            <a:ext cx="66484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396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962A5C-6049-47E9-9D90-1DB3532D5A8D}"/>
              </a:ext>
            </a:extLst>
          </p:cNvPr>
          <p:cNvSpPr>
            <a:spLocks noGrp="1"/>
          </p:cNvSpPr>
          <p:nvPr>
            <p:ph type="sldNum" sz="quarter" idx="12"/>
          </p:nvPr>
        </p:nvSpPr>
        <p:spPr/>
        <p:txBody>
          <a:bodyPr/>
          <a:lstStyle/>
          <a:p>
            <a:fld id="{FFCF8540-20F4-4A7B-B264-CD6EA60FBFDB}" type="slidenum">
              <a:rPr kumimoji="1" lang="ja-JP" altLang="en-US" smtClean="0"/>
              <a:t>49</a:t>
            </a:fld>
            <a:endParaRPr kumimoji="1" lang="ja-JP" altLang="en-US"/>
          </a:p>
        </p:txBody>
      </p:sp>
      <p:pic>
        <p:nvPicPr>
          <p:cNvPr id="3" name="図 2">
            <a:extLst>
              <a:ext uri="{FF2B5EF4-FFF2-40B4-BE49-F238E27FC236}">
                <a16:creationId xmlns:a16="http://schemas.microsoft.com/office/drawing/2014/main" id="{5BC1B482-834F-4C38-A704-5690BB466705}"/>
              </a:ext>
            </a:extLst>
          </p:cNvPr>
          <p:cNvPicPr>
            <a:picLocks noChangeAspect="1"/>
          </p:cNvPicPr>
          <p:nvPr/>
        </p:nvPicPr>
        <p:blipFill>
          <a:blip r:embed="rId2"/>
          <a:stretch>
            <a:fillRect/>
          </a:stretch>
        </p:blipFill>
        <p:spPr>
          <a:xfrm>
            <a:off x="138112" y="403224"/>
            <a:ext cx="8524875" cy="5476875"/>
          </a:xfrm>
          <a:prstGeom prst="rect">
            <a:avLst/>
          </a:prstGeom>
        </p:spPr>
      </p:pic>
    </p:spTree>
    <p:extLst>
      <p:ext uri="{BB962C8B-B14F-4D97-AF65-F5344CB8AC3E}">
        <p14:creationId xmlns:p14="http://schemas.microsoft.com/office/powerpoint/2010/main" val="222261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4E1C-A1F5-4EE7-A91D-55D842401EE2}"/>
              </a:ext>
            </a:extLst>
          </p:cNvPr>
          <p:cNvSpPr>
            <a:spLocks noGrp="1"/>
          </p:cNvSpPr>
          <p:nvPr>
            <p:ph type="title"/>
          </p:nvPr>
        </p:nvSpPr>
        <p:spPr>
          <a:xfrm>
            <a:off x="952169" y="2617317"/>
            <a:ext cx="7620331" cy="3009139"/>
          </a:xfrm>
        </p:spPr>
        <p:txBody>
          <a:bodyPr>
            <a:normAutofit/>
          </a:bodyPr>
          <a:lstStyle/>
          <a:p>
            <a:pPr lvl="0"/>
            <a:r>
              <a:rPr lang="ja-JP" altLang="ja-JP" sz="4000" u="sng" dirty="0">
                <a:latin typeface="HGP創英角ｺﾞｼｯｸUB" panose="020B0900000000000000" pitchFamily="50" charset="-128"/>
                <a:ea typeface="HGP創英角ｺﾞｼｯｸUB" panose="020B0900000000000000" pitchFamily="50" charset="-128"/>
              </a:rPr>
              <a:t>適合性確認</a:t>
            </a:r>
            <a:r>
              <a:rPr lang="ja-JP" altLang="en-US" sz="4000" dirty="0">
                <a:latin typeface="HGP創英角ｺﾞｼｯｸUB" panose="020B0900000000000000" pitchFamily="50" charset="-128"/>
                <a:ea typeface="HGP創英角ｺﾞｼｯｸUB" panose="020B0900000000000000" pitchFamily="50" charset="-128"/>
              </a:rPr>
              <a:t>（判定・評価）</a:t>
            </a:r>
            <a:r>
              <a:rPr lang="ja-JP" altLang="ja-JP" sz="4000" dirty="0">
                <a:latin typeface="HGP創英角ｺﾞｼｯｸUB" panose="020B0900000000000000" pitchFamily="50" charset="-128"/>
                <a:ea typeface="HGP創英角ｺﾞｼｯｸUB" panose="020B0900000000000000" pitchFamily="50" charset="-128"/>
              </a:rPr>
              <a:t>でカバーできるものと　</a:t>
            </a:r>
            <a:r>
              <a:rPr lang="ja-JP" altLang="ja-JP" sz="4000" u="sng" dirty="0">
                <a:latin typeface="HGP創英角ｺﾞｼｯｸUB" panose="020B0900000000000000" pitchFamily="50" charset="-128"/>
                <a:ea typeface="HGP創英角ｺﾞｼｯｸUB" panose="020B0900000000000000" pitchFamily="50" charset="-128"/>
              </a:rPr>
              <a:t>認証</a:t>
            </a:r>
            <a:r>
              <a:rPr lang="ja-JP" altLang="ja-JP" sz="4000" dirty="0">
                <a:latin typeface="HGP創英角ｺﾞｼｯｸUB" panose="020B0900000000000000" pitchFamily="50" charset="-128"/>
                <a:ea typeface="HGP創英角ｺﾞｼｯｸUB" panose="020B0900000000000000" pitchFamily="50" charset="-128"/>
              </a:rPr>
              <a:t>によるものがある</a:t>
            </a:r>
          </a:p>
        </p:txBody>
      </p:sp>
      <p:sp>
        <p:nvSpPr>
          <p:cNvPr id="4" name="スライド番号プレースホルダー 3">
            <a:extLst>
              <a:ext uri="{FF2B5EF4-FFF2-40B4-BE49-F238E27FC236}">
                <a16:creationId xmlns:a16="http://schemas.microsoft.com/office/drawing/2014/main" id="{3752F72A-CE3E-4EAC-8EEF-5513FDBC342C}"/>
              </a:ext>
            </a:extLst>
          </p:cNvPr>
          <p:cNvSpPr>
            <a:spLocks noGrp="1"/>
          </p:cNvSpPr>
          <p:nvPr>
            <p:ph type="sldNum" sz="quarter" idx="12"/>
          </p:nvPr>
        </p:nvSpPr>
        <p:spPr/>
        <p:txBody>
          <a:bodyPr/>
          <a:lstStyle/>
          <a:p>
            <a:fld id="{FFCF8540-20F4-4A7B-B264-CD6EA60FBFDB}" type="slidenum">
              <a:rPr kumimoji="1" lang="ja-JP" altLang="en-US" smtClean="0"/>
              <a:t>5</a:t>
            </a:fld>
            <a:endParaRPr kumimoji="1" lang="ja-JP" altLang="en-US"/>
          </a:p>
        </p:txBody>
      </p:sp>
      <p:sp>
        <p:nvSpPr>
          <p:cNvPr id="5" name="テキスト ボックス 4">
            <a:extLst>
              <a:ext uri="{FF2B5EF4-FFF2-40B4-BE49-F238E27FC236}">
                <a16:creationId xmlns:a16="http://schemas.microsoft.com/office/drawing/2014/main" id="{63C39D4D-D3C1-4A48-82FD-3E534E68AF00}"/>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931899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667CBDF-DB3D-48BA-B5B4-3180EF2EC298}"/>
              </a:ext>
            </a:extLst>
          </p:cNvPr>
          <p:cNvSpPr>
            <a:spLocks noGrp="1"/>
          </p:cNvSpPr>
          <p:nvPr>
            <p:ph type="sldNum" sz="quarter" idx="12"/>
          </p:nvPr>
        </p:nvSpPr>
        <p:spPr/>
        <p:txBody>
          <a:bodyPr/>
          <a:lstStyle/>
          <a:p>
            <a:fld id="{FFCF8540-20F4-4A7B-B264-CD6EA60FBFDB}" type="slidenum">
              <a:rPr kumimoji="1" lang="ja-JP" altLang="en-US" smtClean="0"/>
              <a:t>50</a:t>
            </a:fld>
            <a:endParaRPr kumimoji="1" lang="ja-JP" altLang="en-US"/>
          </a:p>
        </p:txBody>
      </p:sp>
      <p:pic>
        <p:nvPicPr>
          <p:cNvPr id="3" name="図 2">
            <a:extLst>
              <a:ext uri="{FF2B5EF4-FFF2-40B4-BE49-F238E27FC236}">
                <a16:creationId xmlns:a16="http://schemas.microsoft.com/office/drawing/2014/main" id="{1BBFF518-A13A-43BB-992C-76C0664FFC29}"/>
              </a:ext>
            </a:extLst>
          </p:cNvPr>
          <p:cNvPicPr>
            <a:picLocks noChangeAspect="1"/>
          </p:cNvPicPr>
          <p:nvPr/>
        </p:nvPicPr>
        <p:blipFill>
          <a:blip r:embed="rId2"/>
          <a:stretch>
            <a:fillRect/>
          </a:stretch>
        </p:blipFill>
        <p:spPr>
          <a:xfrm>
            <a:off x="1" y="1270143"/>
            <a:ext cx="9245600" cy="4365687"/>
          </a:xfrm>
          <a:prstGeom prst="rect">
            <a:avLst/>
          </a:prstGeom>
        </p:spPr>
      </p:pic>
    </p:spTree>
    <p:extLst>
      <p:ext uri="{BB962C8B-B14F-4D97-AF65-F5344CB8AC3E}">
        <p14:creationId xmlns:p14="http://schemas.microsoft.com/office/powerpoint/2010/main" val="2293611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7F751C-F0A7-45EE-BFE8-59C9F406CF5E}"/>
              </a:ext>
            </a:extLst>
          </p:cNvPr>
          <p:cNvSpPr>
            <a:spLocks noGrp="1"/>
          </p:cNvSpPr>
          <p:nvPr>
            <p:ph type="sldNum" sz="quarter" idx="12"/>
          </p:nvPr>
        </p:nvSpPr>
        <p:spPr/>
        <p:txBody>
          <a:bodyPr/>
          <a:lstStyle/>
          <a:p>
            <a:fld id="{FFCF8540-20F4-4A7B-B264-CD6EA60FBFDB}" type="slidenum">
              <a:rPr kumimoji="1" lang="ja-JP" altLang="en-US" smtClean="0"/>
              <a:t>51</a:t>
            </a:fld>
            <a:endParaRPr kumimoji="1" lang="ja-JP" altLang="en-US"/>
          </a:p>
        </p:txBody>
      </p:sp>
      <p:pic>
        <p:nvPicPr>
          <p:cNvPr id="3" name="図 2">
            <a:extLst>
              <a:ext uri="{FF2B5EF4-FFF2-40B4-BE49-F238E27FC236}">
                <a16:creationId xmlns:a16="http://schemas.microsoft.com/office/drawing/2014/main" id="{EA1853C2-FC20-401E-9EB9-E68E76C77957}"/>
              </a:ext>
            </a:extLst>
          </p:cNvPr>
          <p:cNvPicPr>
            <a:picLocks noChangeAspect="1"/>
          </p:cNvPicPr>
          <p:nvPr/>
        </p:nvPicPr>
        <p:blipFill>
          <a:blip r:embed="rId2"/>
          <a:stretch>
            <a:fillRect/>
          </a:stretch>
        </p:blipFill>
        <p:spPr>
          <a:xfrm>
            <a:off x="51991" y="2264258"/>
            <a:ext cx="9040018" cy="2996855"/>
          </a:xfrm>
          <a:prstGeom prst="rect">
            <a:avLst/>
          </a:prstGeom>
        </p:spPr>
      </p:pic>
      <p:sp>
        <p:nvSpPr>
          <p:cNvPr id="5" name="正方形/長方形 4">
            <a:extLst>
              <a:ext uri="{FF2B5EF4-FFF2-40B4-BE49-F238E27FC236}">
                <a16:creationId xmlns:a16="http://schemas.microsoft.com/office/drawing/2014/main" id="{0C1DF298-07C9-4103-AF56-AECD197FFF61}"/>
              </a:ext>
            </a:extLst>
          </p:cNvPr>
          <p:cNvSpPr/>
          <p:nvPr/>
        </p:nvSpPr>
        <p:spPr>
          <a:xfrm>
            <a:off x="6321287" y="2965174"/>
            <a:ext cx="2385391" cy="4638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FE1121A-D1F3-40D9-9585-78F4B429B0C9}"/>
              </a:ext>
            </a:extLst>
          </p:cNvPr>
          <p:cNvSpPr/>
          <p:nvPr/>
        </p:nvSpPr>
        <p:spPr>
          <a:xfrm>
            <a:off x="1411357" y="4836353"/>
            <a:ext cx="3929269" cy="4247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2765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CF7A68-F50E-4F77-8ED2-3772BEC633F9}"/>
              </a:ext>
            </a:extLst>
          </p:cNvPr>
          <p:cNvSpPr>
            <a:spLocks noGrp="1"/>
          </p:cNvSpPr>
          <p:nvPr>
            <p:ph type="sldNum" sz="quarter" idx="12"/>
          </p:nvPr>
        </p:nvSpPr>
        <p:spPr/>
        <p:txBody>
          <a:bodyPr/>
          <a:lstStyle/>
          <a:p>
            <a:fld id="{FFCF8540-20F4-4A7B-B264-CD6EA60FBFDB}" type="slidenum">
              <a:rPr kumimoji="1" lang="ja-JP" altLang="en-US" smtClean="0"/>
              <a:t>52</a:t>
            </a:fld>
            <a:endParaRPr kumimoji="1" lang="ja-JP" altLang="en-US"/>
          </a:p>
        </p:txBody>
      </p:sp>
      <p:pic>
        <p:nvPicPr>
          <p:cNvPr id="3" name="図 2">
            <a:extLst>
              <a:ext uri="{FF2B5EF4-FFF2-40B4-BE49-F238E27FC236}">
                <a16:creationId xmlns:a16="http://schemas.microsoft.com/office/drawing/2014/main" id="{130F0855-A039-47C2-A724-81926CB93259}"/>
              </a:ext>
            </a:extLst>
          </p:cNvPr>
          <p:cNvPicPr>
            <a:picLocks noChangeAspect="1"/>
          </p:cNvPicPr>
          <p:nvPr/>
        </p:nvPicPr>
        <p:blipFill>
          <a:blip r:embed="rId2"/>
          <a:stretch>
            <a:fillRect/>
          </a:stretch>
        </p:blipFill>
        <p:spPr>
          <a:xfrm>
            <a:off x="80263" y="1720910"/>
            <a:ext cx="9063737" cy="3416180"/>
          </a:xfrm>
          <a:prstGeom prst="rect">
            <a:avLst/>
          </a:prstGeom>
        </p:spPr>
      </p:pic>
      <p:sp>
        <p:nvSpPr>
          <p:cNvPr id="5" name="正方形/長方形 4">
            <a:extLst>
              <a:ext uri="{FF2B5EF4-FFF2-40B4-BE49-F238E27FC236}">
                <a16:creationId xmlns:a16="http://schemas.microsoft.com/office/drawing/2014/main" id="{029F98E5-C1BF-4946-8DA7-3F9D0C3D31F4}"/>
              </a:ext>
            </a:extLst>
          </p:cNvPr>
          <p:cNvSpPr/>
          <p:nvPr/>
        </p:nvSpPr>
        <p:spPr>
          <a:xfrm>
            <a:off x="5128591" y="4280452"/>
            <a:ext cx="1709531" cy="4240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FEF4B-F250-4130-8C1A-C8438554912B}"/>
              </a:ext>
            </a:extLst>
          </p:cNvPr>
          <p:cNvSpPr/>
          <p:nvPr/>
        </p:nvSpPr>
        <p:spPr>
          <a:xfrm>
            <a:off x="695739" y="4585252"/>
            <a:ext cx="974035" cy="5518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6023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75F5B9-F0E7-47CD-9607-4E17143336A3}"/>
              </a:ext>
            </a:extLst>
          </p:cNvPr>
          <p:cNvSpPr>
            <a:spLocks noGrp="1"/>
          </p:cNvSpPr>
          <p:nvPr>
            <p:ph type="sldNum" sz="quarter" idx="12"/>
          </p:nvPr>
        </p:nvSpPr>
        <p:spPr/>
        <p:txBody>
          <a:bodyPr/>
          <a:lstStyle/>
          <a:p>
            <a:fld id="{FFCF8540-20F4-4A7B-B264-CD6EA60FBFDB}" type="slidenum">
              <a:rPr kumimoji="1" lang="ja-JP" altLang="en-US" smtClean="0"/>
              <a:t>53</a:t>
            </a:fld>
            <a:endParaRPr kumimoji="1" lang="ja-JP" altLang="en-US"/>
          </a:p>
        </p:txBody>
      </p:sp>
      <p:pic>
        <p:nvPicPr>
          <p:cNvPr id="3" name="図 2">
            <a:extLst>
              <a:ext uri="{FF2B5EF4-FFF2-40B4-BE49-F238E27FC236}">
                <a16:creationId xmlns:a16="http://schemas.microsoft.com/office/drawing/2014/main" id="{4A2DCEA4-A9F6-442B-AE0A-D80E085843CC}"/>
              </a:ext>
            </a:extLst>
          </p:cNvPr>
          <p:cNvPicPr>
            <a:picLocks noChangeAspect="1"/>
          </p:cNvPicPr>
          <p:nvPr/>
        </p:nvPicPr>
        <p:blipFill>
          <a:blip r:embed="rId2"/>
          <a:stretch>
            <a:fillRect/>
          </a:stretch>
        </p:blipFill>
        <p:spPr>
          <a:xfrm>
            <a:off x="0" y="2049426"/>
            <a:ext cx="4311306" cy="3505201"/>
          </a:xfrm>
          <a:prstGeom prst="rect">
            <a:avLst/>
          </a:prstGeom>
        </p:spPr>
      </p:pic>
      <p:pic>
        <p:nvPicPr>
          <p:cNvPr id="4" name="図 3">
            <a:extLst>
              <a:ext uri="{FF2B5EF4-FFF2-40B4-BE49-F238E27FC236}">
                <a16:creationId xmlns:a16="http://schemas.microsoft.com/office/drawing/2014/main" id="{96C60D9B-6111-45A8-8894-3A0E60ED8C67}"/>
              </a:ext>
            </a:extLst>
          </p:cNvPr>
          <p:cNvPicPr>
            <a:picLocks noChangeAspect="1"/>
          </p:cNvPicPr>
          <p:nvPr/>
        </p:nvPicPr>
        <p:blipFill>
          <a:blip r:embed="rId3"/>
          <a:stretch>
            <a:fillRect/>
          </a:stretch>
        </p:blipFill>
        <p:spPr>
          <a:xfrm>
            <a:off x="4311306" y="1836311"/>
            <a:ext cx="4147353" cy="3718316"/>
          </a:xfrm>
          <a:prstGeom prst="rect">
            <a:avLst/>
          </a:prstGeom>
        </p:spPr>
      </p:pic>
      <p:cxnSp>
        <p:nvCxnSpPr>
          <p:cNvPr id="6" name="直線コネクタ 5">
            <a:extLst>
              <a:ext uri="{FF2B5EF4-FFF2-40B4-BE49-F238E27FC236}">
                <a16:creationId xmlns:a16="http://schemas.microsoft.com/office/drawing/2014/main" id="{01BE750E-F756-41F0-9854-36CF70373DD9}"/>
              </a:ext>
            </a:extLst>
          </p:cNvPr>
          <p:cNvCxnSpPr/>
          <p:nvPr/>
        </p:nvCxnSpPr>
        <p:spPr>
          <a:xfrm>
            <a:off x="808074" y="3695700"/>
            <a:ext cx="737899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64C6766-F19F-4C32-94B9-2D3431BF1816}"/>
              </a:ext>
            </a:extLst>
          </p:cNvPr>
          <p:cNvCxnSpPr>
            <a:cxnSpLocks/>
          </p:cNvCxnSpPr>
          <p:nvPr/>
        </p:nvCxnSpPr>
        <p:spPr>
          <a:xfrm>
            <a:off x="6092456" y="3695700"/>
            <a:ext cx="0" cy="1471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CD51B1B-EF5D-4DC1-8630-E3372A849AA6}"/>
              </a:ext>
            </a:extLst>
          </p:cNvPr>
          <p:cNvCxnSpPr>
            <a:cxnSpLocks/>
          </p:cNvCxnSpPr>
          <p:nvPr/>
        </p:nvCxnSpPr>
        <p:spPr>
          <a:xfrm>
            <a:off x="2512828" y="3695700"/>
            <a:ext cx="0" cy="1471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6A1DC73-E1D1-4E66-8214-88949C896075}"/>
              </a:ext>
            </a:extLst>
          </p:cNvPr>
          <p:cNvSpPr txBox="1"/>
          <p:nvPr/>
        </p:nvSpPr>
        <p:spPr>
          <a:xfrm>
            <a:off x="2040835" y="1550504"/>
            <a:ext cx="1361270" cy="369332"/>
          </a:xfrm>
          <a:prstGeom prst="rect">
            <a:avLst/>
          </a:prstGeom>
          <a:solidFill>
            <a:schemeClr val="bg2">
              <a:lumMod val="20000"/>
              <a:lumOff val="80000"/>
            </a:schemeClr>
          </a:solidFill>
          <a:ln>
            <a:solidFill>
              <a:schemeClr val="tx1"/>
            </a:solidFill>
          </a:ln>
        </p:spPr>
        <p:txBody>
          <a:bodyPr wrap="none" rtlCol="0">
            <a:spAutoFit/>
          </a:bodyPr>
          <a:lstStyle/>
          <a:p>
            <a:r>
              <a:rPr kumimoji="1" lang="en-US" altLang="ja-JP" dirty="0"/>
              <a:t>10</a:t>
            </a:r>
            <a:r>
              <a:rPr kumimoji="1" lang="ja-JP" altLang="en-US" dirty="0"/>
              <a:t>℃保管例</a:t>
            </a:r>
          </a:p>
        </p:txBody>
      </p:sp>
      <p:sp>
        <p:nvSpPr>
          <p:cNvPr id="11" name="テキスト ボックス 10">
            <a:extLst>
              <a:ext uri="{FF2B5EF4-FFF2-40B4-BE49-F238E27FC236}">
                <a16:creationId xmlns:a16="http://schemas.microsoft.com/office/drawing/2014/main" id="{392E9361-01C9-4775-82A7-A766930C0F04}"/>
              </a:ext>
            </a:extLst>
          </p:cNvPr>
          <p:cNvSpPr txBox="1"/>
          <p:nvPr/>
        </p:nvSpPr>
        <p:spPr>
          <a:xfrm>
            <a:off x="6092456" y="1674393"/>
            <a:ext cx="1391728" cy="369332"/>
          </a:xfrm>
          <a:prstGeom prst="rect">
            <a:avLst/>
          </a:prstGeom>
          <a:solidFill>
            <a:schemeClr val="bg2">
              <a:lumMod val="20000"/>
              <a:lumOff val="80000"/>
            </a:schemeClr>
          </a:solidFill>
          <a:ln>
            <a:solidFill>
              <a:schemeClr val="tx1"/>
            </a:solidFill>
          </a:ln>
        </p:spPr>
        <p:txBody>
          <a:bodyPr wrap="none" rtlCol="0">
            <a:spAutoFit/>
          </a:bodyPr>
          <a:lstStyle/>
          <a:p>
            <a:r>
              <a:rPr kumimoji="1" lang="en-US" altLang="ja-JP" dirty="0"/>
              <a:t>1</a:t>
            </a:r>
            <a:r>
              <a:rPr kumimoji="1" lang="ja-JP" altLang="en-US" dirty="0"/>
              <a:t>５℃保管例</a:t>
            </a:r>
          </a:p>
        </p:txBody>
      </p:sp>
    </p:spTree>
    <p:extLst>
      <p:ext uri="{BB962C8B-B14F-4D97-AF65-F5344CB8AC3E}">
        <p14:creationId xmlns:p14="http://schemas.microsoft.com/office/powerpoint/2010/main" val="4198585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475BA32-74BB-4495-AFC4-55FE6B8CF5CF}"/>
              </a:ext>
            </a:extLst>
          </p:cNvPr>
          <p:cNvSpPr>
            <a:spLocks noGrp="1"/>
          </p:cNvSpPr>
          <p:nvPr>
            <p:ph type="sldNum" sz="quarter" idx="12"/>
          </p:nvPr>
        </p:nvSpPr>
        <p:spPr/>
        <p:txBody>
          <a:bodyPr/>
          <a:lstStyle/>
          <a:p>
            <a:fld id="{FFCF8540-20F4-4A7B-B264-CD6EA60FBFDB}" type="slidenum">
              <a:rPr kumimoji="1" lang="ja-JP" altLang="en-US" smtClean="0"/>
              <a:t>54</a:t>
            </a:fld>
            <a:endParaRPr kumimoji="1" lang="ja-JP" altLang="en-US"/>
          </a:p>
        </p:txBody>
      </p:sp>
      <p:pic>
        <p:nvPicPr>
          <p:cNvPr id="3" name="図 2">
            <a:extLst>
              <a:ext uri="{FF2B5EF4-FFF2-40B4-BE49-F238E27FC236}">
                <a16:creationId xmlns:a16="http://schemas.microsoft.com/office/drawing/2014/main" id="{1923BA34-A88D-41D4-9288-1089F8C5E537}"/>
              </a:ext>
            </a:extLst>
          </p:cNvPr>
          <p:cNvPicPr>
            <a:picLocks noChangeAspect="1"/>
          </p:cNvPicPr>
          <p:nvPr/>
        </p:nvPicPr>
        <p:blipFill>
          <a:blip r:embed="rId2"/>
          <a:stretch>
            <a:fillRect/>
          </a:stretch>
        </p:blipFill>
        <p:spPr>
          <a:xfrm>
            <a:off x="0" y="1725687"/>
            <a:ext cx="9144000" cy="1347654"/>
          </a:xfrm>
          <a:prstGeom prst="rect">
            <a:avLst/>
          </a:prstGeom>
        </p:spPr>
      </p:pic>
      <p:sp>
        <p:nvSpPr>
          <p:cNvPr id="4" name="テキスト ボックス 3">
            <a:extLst>
              <a:ext uri="{FF2B5EF4-FFF2-40B4-BE49-F238E27FC236}">
                <a16:creationId xmlns:a16="http://schemas.microsoft.com/office/drawing/2014/main" id="{B74985A8-C675-4199-B1CB-1207C0F796DF}"/>
              </a:ext>
            </a:extLst>
          </p:cNvPr>
          <p:cNvSpPr txBox="1"/>
          <p:nvPr/>
        </p:nvSpPr>
        <p:spPr>
          <a:xfrm>
            <a:off x="598311" y="4109157"/>
            <a:ext cx="8060267" cy="646331"/>
          </a:xfrm>
          <a:prstGeom prst="rect">
            <a:avLst/>
          </a:prstGeom>
          <a:solidFill>
            <a:schemeClr val="bg1"/>
          </a:solidFill>
          <a:ln>
            <a:solidFill>
              <a:schemeClr val="tx1"/>
            </a:solidFill>
          </a:ln>
        </p:spPr>
        <p:txBody>
          <a:bodyPr wrap="square" rtlCol="0">
            <a:spAutoFit/>
          </a:bodyPr>
          <a:lstStyle/>
          <a:p>
            <a:r>
              <a:rPr kumimoji="1" lang="ja-JP" altLang="en-US" sz="3600" dirty="0">
                <a:latin typeface="+mj-ea"/>
                <a:ea typeface="+mj-ea"/>
              </a:rPr>
              <a:t>食品衛生法で　冷蔵とは　１０℃以下</a:t>
            </a:r>
          </a:p>
        </p:txBody>
      </p:sp>
    </p:spTree>
    <p:extLst>
      <p:ext uri="{BB962C8B-B14F-4D97-AF65-F5344CB8AC3E}">
        <p14:creationId xmlns:p14="http://schemas.microsoft.com/office/powerpoint/2010/main" val="704985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A72FD4-7BEF-4C15-BA2A-037596C9AC18}"/>
              </a:ext>
            </a:extLst>
          </p:cNvPr>
          <p:cNvSpPr>
            <a:spLocks noGrp="1"/>
          </p:cNvSpPr>
          <p:nvPr>
            <p:ph type="sldNum" sz="quarter" idx="12"/>
          </p:nvPr>
        </p:nvSpPr>
        <p:spPr/>
        <p:txBody>
          <a:bodyPr/>
          <a:lstStyle/>
          <a:p>
            <a:fld id="{FFCF8540-20F4-4A7B-B264-CD6EA60FBFDB}" type="slidenum">
              <a:rPr kumimoji="1" lang="ja-JP" altLang="en-US" smtClean="0"/>
              <a:t>55</a:t>
            </a:fld>
            <a:endParaRPr kumimoji="1" lang="ja-JP" altLang="en-US"/>
          </a:p>
        </p:txBody>
      </p:sp>
      <p:pic>
        <p:nvPicPr>
          <p:cNvPr id="3" name="図 2">
            <a:extLst>
              <a:ext uri="{FF2B5EF4-FFF2-40B4-BE49-F238E27FC236}">
                <a16:creationId xmlns:a16="http://schemas.microsoft.com/office/drawing/2014/main" id="{1C4054E3-95C4-4A00-8F79-D9CC6551C358}"/>
              </a:ext>
            </a:extLst>
          </p:cNvPr>
          <p:cNvPicPr>
            <a:picLocks noChangeAspect="1"/>
          </p:cNvPicPr>
          <p:nvPr/>
        </p:nvPicPr>
        <p:blipFill>
          <a:blip r:embed="rId2"/>
          <a:stretch>
            <a:fillRect/>
          </a:stretch>
        </p:blipFill>
        <p:spPr>
          <a:xfrm>
            <a:off x="83465" y="1251285"/>
            <a:ext cx="8567240" cy="4188428"/>
          </a:xfrm>
          <a:prstGeom prst="rect">
            <a:avLst/>
          </a:prstGeom>
        </p:spPr>
      </p:pic>
    </p:spTree>
    <p:extLst>
      <p:ext uri="{BB962C8B-B14F-4D97-AF65-F5344CB8AC3E}">
        <p14:creationId xmlns:p14="http://schemas.microsoft.com/office/powerpoint/2010/main" val="3134981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D3A0BF-03A6-4F9F-B468-BCC85282A8C8}"/>
              </a:ext>
            </a:extLst>
          </p:cNvPr>
          <p:cNvSpPr>
            <a:spLocks noGrp="1"/>
          </p:cNvSpPr>
          <p:nvPr>
            <p:ph type="sldNum" sz="quarter" idx="12"/>
          </p:nvPr>
        </p:nvSpPr>
        <p:spPr/>
        <p:txBody>
          <a:bodyPr/>
          <a:lstStyle/>
          <a:p>
            <a:fld id="{FFCF8540-20F4-4A7B-B264-CD6EA60FBFDB}" type="slidenum">
              <a:rPr kumimoji="1" lang="ja-JP" altLang="en-US" smtClean="0"/>
              <a:t>56</a:t>
            </a:fld>
            <a:endParaRPr kumimoji="1" lang="ja-JP" altLang="en-US"/>
          </a:p>
        </p:txBody>
      </p:sp>
      <p:pic>
        <p:nvPicPr>
          <p:cNvPr id="3" name="図 2">
            <a:extLst>
              <a:ext uri="{FF2B5EF4-FFF2-40B4-BE49-F238E27FC236}">
                <a16:creationId xmlns:a16="http://schemas.microsoft.com/office/drawing/2014/main" id="{35980774-AFA2-4D95-905F-E700744DF4A6}"/>
              </a:ext>
            </a:extLst>
          </p:cNvPr>
          <p:cNvPicPr>
            <a:picLocks noChangeAspect="1"/>
          </p:cNvPicPr>
          <p:nvPr/>
        </p:nvPicPr>
        <p:blipFill>
          <a:blip r:embed="rId2"/>
          <a:stretch>
            <a:fillRect/>
          </a:stretch>
        </p:blipFill>
        <p:spPr>
          <a:xfrm>
            <a:off x="0" y="2170162"/>
            <a:ext cx="9144000" cy="2517675"/>
          </a:xfrm>
          <a:prstGeom prst="rect">
            <a:avLst/>
          </a:prstGeom>
        </p:spPr>
      </p:pic>
      <p:sp>
        <p:nvSpPr>
          <p:cNvPr id="4" name="正方形/長方形 3">
            <a:extLst>
              <a:ext uri="{FF2B5EF4-FFF2-40B4-BE49-F238E27FC236}">
                <a16:creationId xmlns:a16="http://schemas.microsoft.com/office/drawing/2014/main" id="{6D3D0FCC-8981-4F03-AB2B-2F9CC268754C}"/>
              </a:ext>
            </a:extLst>
          </p:cNvPr>
          <p:cNvSpPr/>
          <p:nvPr/>
        </p:nvSpPr>
        <p:spPr>
          <a:xfrm>
            <a:off x="259307" y="4080681"/>
            <a:ext cx="4312693" cy="46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1909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DA0025C-F9F1-4A63-861E-E832CD10F669}"/>
              </a:ext>
            </a:extLst>
          </p:cNvPr>
          <p:cNvSpPr>
            <a:spLocks noGrp="1"/>
          </p:cNvSpPr>
          <p:nvPr>
            <p:ph type="sldNum" sz="quarter" idx="12"/>
          </p:nvPr>
        </p:nvSpPr>
        <p:spPr/>
        <p:txBody>
          <a:bodyPr/>
          <a:lstStyle/>
          <a:p>
            <a:fld id="{FFCF8540-20F4-4A7B-B264-CD6EA60FBFDB}" type="slidenum">
              <a:rPr kumimoji="1" lang="ja-JP" altLang="en-US" smtClean="0"/>
              <a:t>57</a:t>
            </a:fld>
            <a:endParaRPr kumimoji="1" lang="ja-JP" altLang="en-US"/>
          </a:p>
        </p:txBody>
      </p:sp>
      <p:pic>
        <p:nvPicPr>
          <p:cNvPr id="3" name="図 2">
            <a:extLst>
              <a:ext uri="{FF2B5EF4-FFF2-40B4-BE49-F238E27FC236}">
                <a16:creationId xmlns:a16="http://schemas.microsoft.com/office/drawing/2014/main" id="{0C122C66-D936-45B5-A716-755D4288F61F}"/>
              </a:ext>
            </a:extLst>
          </p:cNvPr>
          <p:cNvPicPr>
            <a:picLocks noChangeAspect="1"/>
          </p:cNvPicPr>
          <p:nvPr/>
        </p:nvPicPr>
        <p:blipFill>
          <a:blip r:embed="rId2"/>
          <a:stretch>
            <a:fillRect/>
          </a:stretch>
        </p:blipFill>
        <p:spPr>
          <a:xfrm>
            <a:off x="1965275" y="107106"/>
            <a:ext cx="4076011" cy="6750894"/>
          </a:xfrm>
          <a:prstGeom prst="rect">
            <a:avLst/>
          </a:prstGeom>
        </p:spPr>
      </p:pic>
    </p:spTree>
    <p:extLst>
      <p:ext uri="{BB962C8B-B14F-4D97-AF65-F5344CB8AC3E}">
        <p14:creationId xmlns:p14="http://schemas.microsoft.com/office/powerpoint/2010/main" val="1478154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42F1C92-3D9A-465D-BAE0-D0B34D33590D}"/>
              </a:ext>
            </a:extLst>
          </p:cNvPr>
          <p:cNvSpPr>
            <a:spLocks noGrp="1"/>
          </p:cNvSpPr>
          <p:nvPr>
            <p:ph type="sldNum" sz="quarter" idx="12"/>
          </p:nvPr>
        </p:nvSpPr>
        <p:spPr/>
        <p:txBody>
          <a:bodyPr/>
          <a:lstStyle/>
          <a:p>
            <a:fld id="{FFCF8540-20F4-4A7B-B264-CD6EA60FBFDB}" type="slidenum">
              <a:rPr kumimoji="1" lang="ja-JP" altLang="en-US" smtClean="0"/>
              <a:t>58</a:t>
            </a:fld>
            <a:endParaRPr kumimoji="1" lang="ja-JP" altLang="en-US"/>
          </a:p>
        </p:txBody>
      </p:sp>
      <p:pic>
        <p:nvPicPr>
          <p:cNvPr id="3" name="図 2">
            <a:extLst>
              <a:ext uri="{FF2B5EF4-FFF2-40B4-BE49-F238E27FC236}">
                <a16:creationId xmlns:a16="http://schemas.microsoft.com/office/drawing/2014/main" id="{13C1AEDB-D485-4DA3-B779-FF7082171BAE}"/>
              </a:ext>
            </a:extLst>
          </p:cNvPr>
          <p:cNvPicPr>
            <a:picLocks noChangeAspect="1"/>
          </p:cNvPicPr>
          <p:nvPr/>
        </p:nvPicPr>
        <p:blipFill>
          <a:blip r:embed="rId2"/>
          <a:stretch>
            <a:fillRect/>
          </a:stretch>
        </p:blipFill>
        <p:spPr>
          <a:xfrm>
            <a:off x="-2701" y="2619881"/>
            <a:ext cx="9020971" cy="1594310"/>
          </a:xfrm>
          <a:prstGeom prst="rect">
            <a:avLst/>
          </a:prstGeom>
        </p:spPr>
      </p:pic>
    </p:spTree>
    <p:extLst>
      <p:ext uri="{BB962C8B-B14F-4D97-AF65-F5344CB8AC3E}">
        <p14:creationId xmlns:p14="http://schemas.microsoft.com/office/powerpoint/2010/main" val="2126955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B8AD83-20BF-40EF-8358-9A773E9D07DF}"/>
              </a:ext>
            </a:extLst>
          </p:cNvPr>
          <p:cNvSpPr>
            <a:spLocks noGrp="1"/>
          </p:cNvSpPr>
          <p:nvPr>
            <p:ph type="sldNum" sz="quarter" idx="12"/>
          </p:nvPr>
        </p:nvSpPr>
        <p:spPr/>
        <p:txBody>
          <a:bodyPr/>
          <a:lstStyle/>
          <a:p>
            <a:fld id="{FFCF8540-20F4-4A7B-B264-CD6EA60FBFDB}" type="slidenum">
              <a:rPr kumimoji="1" lang="ja-JP" altLang="en-US" smtClean="0"/>
              <a:t>59</a:t>
            </a:fld>
            <a:endParaRPr kumimoji="1" lang="ja-JP" altLang="en-US"/>
          </a:p>
        </p:txBody>
      </p:sp>
      <p:pic>
        <p:nvPicPr>
          <p:cNvPr id="3" name="図 2">
            <a:extLst>
              <a:ext uri="{FF2B5EF4-FFF2-40B4-BE49-F238E27FC236}">
                <a16:creationId xmlns:a16="http://schemas.microsoft.com/office/drawing/2014/main" id="{35D834C2-D12F-448E-B765-D3E3776B7A0A}"/>
              </a:ext>
            </a:extLst>
          </p:cNvPr>
          <p:cNvPicPr>
            <a:picLocks noChangeAspect="1"/>
          </p:cNvPicPr>
          <p:nvPr/>
        </p:nvPicPr>
        <p:blipFill>
          <a:blip r:embed="rId2"/>
          <a:stretch>
            <a:fillRect/>
          </a:stretch>
        </p:blipFill>
        <p:spPr>
          <a:xfrm>
            <a:off x="967753" y="0"/>
            <a:ext cx="7208494" cy="6858000"/>
          </a:xfrm>
          <a:prstGeom prst="rect">
            <a:avLst/>
          </a:prstGeom>
        </p:spPr>
      </p:pic>
      <p:sp>
        <p:nvSpPr>
          <p:cNvPr id="4" name="正方形/長方形 3">
            <a:extLst>
              <a:ext uri="{FF2B5EF4-FFF2-40B4-BE49-F238E27FC236}">
                <a16:creationId xmlns:a16="http://schemas.microsoft.com/office/drawing/2014/main" id="{F1B41650-BE03-4DA1-AA66-3FBACEE93671}"/>
              </a:ext>
            </a:extLst>
          </p:cNvPr>
          <p:cNvSpPr/>
          <p:nvPr/>
        </p:nvSpPr>
        <p:spPr>
          <a:xfrm>
            <a:off x="6044665" y="1385437"/>
            <a:ext cx="978717" cy="5763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C561D1A-C38B-4157-BDD3-C3723067DF85}"/>
              </a:ext>
            </a:extLst>
          </p:cNvPr>
          <p:cNvSpPr/>
          <p:nvPr/>
        </p:nvSpPr>
        <p:spPr>
          <a:xfrm>
            <a:off x="1804200" y="3714185"/>
            <a:ext cx="5759355" cy="1265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8E915519-658C-45EE-AF33-4C59AFFC086E}"/>
              </a:ext>
            </a:extLst>
          </p:cNvPr>
          <p:cNvCxnSpPr/>
          <p:nvPr/>
        </p:nvCxnSpPr>
        <p:spPr>
          <a:xfrm flipH="1">
            <a:off x="5521204" y="2021167"/>
            <a:ext cx="1046922" cy="163359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45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42B99A-90A5-487E-BFEA-A9B34DCE15A8}"/>
              </a:ext>
            </a:extLst>
          </p:cNvPr>
          <p:cNvSpPr>
            <a:spLocks noGrp="1"/>
          </p:cNvSpPr>
          <p:nvPr>
            <p:ph type="sldNum" sz="quarter" idx="12"/>
          </p:nvPr>
        </p:nvSpPr>
        <p:spPr/>
        <p:txBody>
          <a:bodyPr/>
          <a:lstStyle/>
          <a:p>
            <a:fld id="{FFCF8540-20F4-4A7B-B264-CD6EA60FBFDB}" type="slidenum">
              <a:rPr kumimoji="1" lang="ja-JP" altLang="en-US" smtClean="0"/>
              <a:t>6</a:t>
            </a:fld>
            <a:endParaRPr kumimoji="1" lang="ja-JP" altLang="en-US"/>
          </a:p>
        </p:txBody>
      </p:sp>
      <p:pic>
        <p:nvPicPr>
          <p:cNvPr id="3" name="図 2">
            <a:extLst>
              <a:ext uri="{FF2B5EF4-FFF2-40B4-BE49-F238E27FC236}">
                <a16:creationId xmlns:a16="http://schemas.microsoft.com/office/drawing/2014/main" id="{EAB99255-A2CD-4379-A1C8-5D4B85848076}"/>
              </a:ext>
            </a:extLst>
          </p:cNvPr>
          <p:cNvPicPr>
            <a:picLocks noChangeAspect="1"/>
          </p:cNvPicPr>
          <p:nvPr/>
        </p:nvPicPr>
        <p:blipFill>
          <a:blip r:embed="rId2"/>
          <a:stretch>
            <a:fillRect/>
          </a:stretch>
        </p:blipFill>
        <p:spPr>
          <a:xfrm>
            <a:off x="573197" y="777240"/>
            <a:ext cx="8404182" cy="5795010"/>
          </a:xfrm>
          <a:prstGeom prst="rect">
            <a:avLst/>
          </a:prstGeom>
        </p:spPr>
      </p:pic>
      <p:sp>
        <p:nvSpPr>
          <p:cNvPr id="5" name="正方形/長方形 4">
            <a:extLst>
              <a:ext uri="{FF2B5EF4-FFF2-40B4-BE49-F238E27FC236}">
                <a16:creationId xmlns:a16="http://schemas.microsoft.com/office/drawing/2014/main" id="{6DB23981-A631-471B-9385-5C1EE7A7535A}"/>
              </a:ext>
            </a:extLst>
          </p:cNvPr>
          <p:cNvSpPr/>
          <p:nvPr/>
        </p:nvSpPr>
        <p:spPr>
          <a:xfrm>
            <a:off x="6776370" y="5942572"/>
            <a:ext cx="1978848" cy="46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E639010-C181-4FF5-B01E-93B927D618E6}"/>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2756850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7B6A72-869A-4BA9-B7D7-89BACB699D24}"/>
              </a:ext>
            </a:extLst>
          </p:cNvPr>
          <p:cNvSpPr>
            <a:spLocks noGrp="1"/>
          </p:cNvSpPr>
          <p:nvPr>
            <p:ph type="sldNum" sz="quarter" idx="12"/>
          </p:nvPr>
        </p:nvSpPr>
        <p:spPr/>
        <p:txBody>
          <a:bodyPr/>
          <a:lstStyle/>
          <a:p>
            <a:fld id="{FFCF8540-20F4-4A7B-B264-CD6EA60FBFDB}" type="slidenum">
              <a:rPr kumimoji="1" lang="ja-JP" altLang="en-US" smtClean="0"/>
              <a:t>60</a:t>
            </a:fld>
            <a:endParaRPr kumimoji="1" lang="ja-JP" altLang="en-US"/>
          </a:p>
        </p:txBody>
      </p:sp>
      <p:pic>
        <p:nvPicPr>
          <p:cNvPr id="3" name="図 2">
            <a:extLst>
              <a:ext uri="{FF2B5EF4-FFF2-40B4-BE49-F238E27FC236}">
                <a16:creationId xmlns:a16="http://schemas.microsoft.com/office/drawing/2014/main" id="{C0C26F36-4494-4A7D-865C-B5979D134567}"/>
              </a:ext>
            </a:extLst>
          </p:cNvPr>
          <p:cNvPicPr>
            <a:picLocks noChangeAspect="1"/>
          </p:cNvPicPr>
          <p:nvPr/>
        </p:nvPicPr>
        <p:blipFill>
          <a:blip r:embed="rId2"/>
          <a:stretch>
            <a:fillRect/>
          </a:stretch>
        </p:blipFill>
        <p:spPr>
          <a:xfrm>
            <a:off x="913213" y="136524"/>
            <a:ext cx="6956328" cy="6107995"/>
          </a:xfrm>
          <a:prstGeom prst="rect">
            <a:avLst/>
          </a:prstGeom>
        </p:spPr>
      </p:pic>
      <p:sp>
        <p:nvSpPr>
          <p:cNvPr id="4" name="正方形/長方形 3">
            <a:extLst>
              <a:ext uri="{FF2B5EF4-FFF2-40B4-BE49-F238E27FC236}">
                <a16:creationId xmlns:a16="http://schemas.microsoft.com/office/drawing/2014/main" id="{7E505C5E-CB2A-45B0-8EBA-D405E07530E3}"/>
              </a:ext>
            </a:extLst>
          </p:cNvPr>
          <p:cNvSpPr/>
          <p:nvPr/>
        </p:nvSpPr>
        <p:spPr>
          <a:xfrm>
            <a:off x="1764099" y="3437467"/>
            <a:ext cx="4952789" cy="12558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8254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D4DED2-1873-4E9E-A75E-215C673F4C2F}"/>
              </a:ext>
            </a:extLst>
          </p:cNvPr>
          <p:cNvSpPr>
            <a:spLocks noGrp="1"/>
          </p:cNvSpPr>
          <p:nvPr>
            <p:ph type="sldNum" sz="quarter" idx="12"/>
          </p:nvPr>
        </p:nvSpPr>
        <p:spPr/>
        <p:txBody>
          <a:bodyPr/>
          <a:lstStyle/>
          <a:p>
            <a:fld id="{FFCF8540-20F4-4A7B-B264-CD6EA60FBFDB}" type="slidenum">
              <a:rPr kumimoji="1" lang="ja-JP" altLang="en-US" smtClean="0"/>
              <a:t>61</a:t>
            </a:fld>
            <a:endParaRPr kumimoji="1" lang="ja-JP" altLang="en-US"/>
          </a:p>
        </p:txBody>
      </p:sp>
      <p:pic>
        <p:nvPicPr>
          <p:cNvPr id="3" name="図 2">
            <a:extLst>
              <a:ext uri="{FF2B5EF4-FFF2-40B4-BE49-F238E27FC236}">
                <a16:creationId xmlns:a16="http://schemas.microsoft.com/office/drawing/2014/main" id="{A0A5E391-2928-4467-9E98-9FEB8BF065E0}"/>
              </a:ext>
            </a:extLst>
          </p:cNvPr>
          <p:cNvPicPr>
            <a:picLocks noChangeAspect="1"/>
          </p:cNvPicPr>
          <p:nvPr/>
        </p:nvPicPr>
        <p:blipFill>
          <a:blip r:embed="rId2"/>
          <a:stretch>
            <a:fillRect/>
          </a:stretch>
        </p:blipFill>
        <p:spPr>
          <a:xfrm>
            <a:off x="685330" y="1650"/>
            <a:ext cx="8066822" cy="6779283"/>
          </a:xfrm>
          <a:prstGeom prst="rect">
            <a:avLst/>
          </a:prstGeom>
        </p:spPr>
      </p:pic>
      <p:sp>
        <p:nvSpPr>
          <p:cNvPr id="4" name="正方形/長方形 3">
            <a:extLst>
              <a:ext uri="{FF2B5EF4-FFF2-40B4-BE49-F238E27FC236}">
                <a16:creationId xmlns:a16="http://schemas.microsoft.com/office/drawing/2014/main" id="{0B864438-B046-4651-82E1-7B4FEA87D7DF}"/>
              </a:ext>
            </a:extLst>
          </p:cNvPr>
          <p:cNvSpPr/>
          <p:nvPr/>
        </p:nvSpPr>
        <p:spPr>
          <a:xfrm>
            <a:off x="2433835" y="4431208"/>
            <a:ext cx="546922" cy="4603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9614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D5A40-B7C8-4409-89A5-8392A11AABBE}"/>
              </a:ext>
            </a:extLst>
          </p:cNvPr>
          <p:cNvSpPr>
            <a:spLocks noGrp="1"/>
          </p:cNvSpPr>
          <p:nvPr>
            <p:ph type="title"/>
          </p:nvPr>
        </p:nvSpPr>
        <p:spPr>
          <a:xfrm>
            <a:off x="623217" y="528207"/>
            <a:ext cx="8141194" cy="2982638"/>
          </a:xfrm>
          <a:solidFill>
            <a:schemeClr val="bg1"/>
          </a:solidFill>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スーパーのバイヤーの意向を受けての監査であれば　街中の豆腐屋で本当に恐れるべきは？　・・・</a:t>
            </a:r>
          </a:p>
        </p:txBody>
      </p:sp>
      <p:sp>
        <p:nvSpPr>
          <p:cNvPr id="3" name="コンテンツ プレースホルダー 2">
            <a:extLst>
              <a:ext uri="{FF2B5EF4-FFF2-40B4-BE49-F238E27FC236}">
                <a16:creationId xmlns:a16="http://schemas.microsoft.com/office/drawing/2014/main" id="{BBDF50A4-2E33-411E-9BCB-F57CC337921A}"/>
              </a:ext>
            </a:extLst>
          </p:cNvPr>
          <p:cNvSpPr>
            <a:spLocks noGrp="1"/>
          </p:cNvSpPr>
          <p:nvPr>
            <p:ph idx="1"/>
          </p:nvPr>
        </p:nvSpPr>
        <p:spPr>
          <a:xfrm>
            <a:off x="702239" y="3718209"/>
            <a:ext cx="7949283" cy="1011836"/>
          </a:xfrm>
          <a:solidFill>
            <a:schemeClr val="bg1"/>
          </a:solidFill>
        </p:spPr>
        <p:txBody>
          <a:bodyPr/>
          <a:lstStyle/>
          <a:p>
            <a:r>
              <a:rPr kumimoji="1" lang="ja-JP" altLang="en-US" b="1" dirty="0">
                <a:solidFill>
                  <a:schemeClr val="tx1"/>
                </a:solidFill>
                <a:latin typeface="+mn-ea"/>
              </a:rPr>
              <a:t>従業員の（ノロや　病原性大腸菌などの）健康・衛生管理ではないのか？　　であれば　それを</a:t>
            </a:r>
            <a:r>
              <a:rPr kumimoji="1" lang="en-US" altLang="ja-JP" b="1" dirty="0">
                <a:solidFill>
                  <a:schemeClr val="tx1"/>
                </a:solidFill>
                <a:latin typeface="+mn-ea"/>
              </a:rPr>
              <a:t>CCP</a:t>
            </a:r>
            <a:r>
              <a:rPr kumimoji="1" lang="ja-JP" altLang="en-US" b="1" dirty="0">
                <a:solidFill>
                  <a:schemeClr val="tx1"/>
                </a:solidFill>
                <a:latin typeface="+mn-ea"/>
              </a:rPr>
              <a:t>といってもいい</a:t>
            </a:r>
          </a:p>
        </p:txBody>
      </p:sp>
      <p:sp>
        <p:nvSpPr>
          <p:cNvPr id="4" name="スライド番号プレースホルダー 3">
            <a:extLst>
              <a:ext uri="{FF2B5EF4-FFF2-40B4-BE49-F238E27FC236}">
                <a16:creationId xmlns:a16="http://schemas.microsoft.com/office/drawing/2014/main" id="{FBFAB3C6-04F6-4DB8-A252-DB22D573A589}"/>
              </a:ext>
            </a:extLst>
          </p:cNvPr>
          <p:cNvSpPr>
            <a:spLocks noGrp="1"/>
          </p:cNvSpPr>
          <p:nvPr>
            <p:ph type="sldNum" sz="quarter" idx="12"/>
          </p:nvPr>
        </p:nvSpPr>
        <p:spPr/>
        <p:txBody>
          <a:bodyPr/>
          <a:lstStyle/>
          <a:p>
            <a:fld id="{FFCF8540-20F4-4A7B-B264-CD6EA60FBFDB}" type="slidenum">
              <a:rPr kumimoji="1" lang="ja-JP" altLang="en-US" smtClean="0"/>
              <a:t>62</a:t>
            </a:fld>
            <a:endParaRPr kumimoji="1" lang="ja-JP" altLang="en-US"/>
          </a:p>
        </p:txBody>
      </p:sp>
      <p:sp>
        <p:nvSpPr>
          <p:cNvPr id="5" name="テキスト ボックス 4">
            <a:extLst>
              <a:ext uri="{FF2B5EF4-FFF2-40B4-BE49-F238E27FC236}">
                <a16:creationId xmlns:a16="http://schemas.microsoft.com/office/drawing/2014/main" id="{56B3A03A-3051-444D-9402-A44D0366A8B9}"/>
              </a:ext>
            </a:extLst>
          </p:cNvPr>
          <p:cNvSpPr txBox="1"/>
          <p:nvPr/>
        </p:nvSpPr>
        <p:spPr>
          <a:xfrm>
            <a:off x="5332588" y="5046796"/>
            <a:ext cx="3318934" cy="646331"/>
          </a:xfrm>
          <a:prstGeom prst="rect">
            <a:avLst/>
          </a:prstGeom>
          <a:noFill/>
          <a:ln>
            <a:solidFill>
              <a:schemeClr val="tx1"/>
            </a:solidFill>
          </a:ln>
        </p:spPr>
        <p:txBody>
          <a:bodyPr wrap="square" rtlCol="0">
            <a:spAutoFit/>
          </a:bodyPr>
          <a:lstStyle/>
          <a:p>
            <a:r>
              <a:rPr kumimoji="1" lang="ja-JP" altLang="en-US" dirty="0"/>
              <a:t>被監査側での健康管理・衛生管理強化</a:t>
            </a:r>
            <a:endParaRPr kumimoji="1" lang="en-US" altLang="ja-JP" dirty="0"/>
          </a:p>
        </p:txBody>
      </p:sp>
      <p:cxnSp>
        <p:nvCxnSpPr>
          <p:cNvPr id="6" name="直線矢印コネクタ 5">
            <a:extLst>
              <a:ext uri="{FF2B5EF4-FFF2-40B4-BE49-F238E27FC236}">
                <a16:creationId xmlns:a16="http://schemas.microsoft.com/office/drawing/2014/main" id="{9DD8B73F-9F2B-4982-A2A0-6BA9A441A385}"/>
              </a:ext>
            </a:extLst>
          </p:cNvPr>
          <p:cNvCxnSpPr>
            <a:cxnSpLocks/>
          </p:cNvCxnSpPr>
          <p:nvPr/>
        </p:nvCxnSpPr>
        <p:spPr>
          <a:xfrm>
            <a:off x="4572000" y="5325688"/>
            <a:ext cx="8353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02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D5A40-B7C8-4409-89A5-8392A11AABBE}"/>
              </a:ext>
            </a:extLst>
          </p:cNvPr>
          <p:cNvSpPr>
            <a:spLocks noGrp="1"/>
          </p:cNvSpPr>
          <p:nvPr>
            <p:ph type="title"/>
          </p:nvPr>
        </p:nvSpPr>
        <p:spPr>
          <a:xfrm>
            <a:off x="623217" y="528207"/>
            <a:ext cx="8141194" cy="2982638"/>
          </a:xfrm>
          <a:solidFill>
            <a:schemeClr val="bg1"/>
          </a:solidFill>
        </p:spPr>
        <p:txBody>
          <a:bodyPr>
            <a:normAutofit/>
          </a:bodyPr>
          <a:lstStyle/>
          <a:p>
            <a:r>
              <a:rPr lang="ja-JP" altLang="en-US" dirty="0">
                <a:latin typeface="HG創英角ｺﾞｼｯｸUB" panose="020B0909000000000000" pitchFamily="49" charset="-128"/>
                <a:ea typeface="HG創英角ｺﾞｼｯｸUB" panose="020B0909000000000000" pitchFamily="49" charset="-128"/>
              </a:rPr>
              <a:t>総菜メーカー（田楽の材料として　芯温</a:t>
            </a:r>
            <a:r>
              <a:rPr lang="en-US" altLang="ja-JP" dirty="0">
                <a:latin typeface="HG創英角ｺﾞｼｯｸUB" panose="020B0909000000000000" pitchFamily="49" charset="-128"/>
                <a:ea typeface="HG創英角ｺﾞｼｯｸUB" panose="020B0909000000000000" pitchFamily="49" charset="-128"/>
              </a:rPr>
              <a:t>75</a:t>
            </a:r>
            <a:r>
              <a:rPr lang="ja-JP" altLang="en-US" dirty="0">
                <a:latin typeface="HG創英角ｺﾞｼｯｸUB" panose="020B0909000000000000" pitchFamily="49" charset="-128"/>
                <a:ea typeface="HG創英角ｺﾞｼｯｸUB" panose="020B0909000000000000" pitchFamily="49" charset="-128"/>
              </a:rPr>
              <a:t>℃</a:t>
            </a:r>
            <a:r>
              <a:rPr lang="en-US" altLang="ja-JP" dirty="0">
                <a:latin typeface="HG創英角ｺﾞｼｯｸUB" panose="020B0909000000000000" pitchFamily="49" charset="-128"/>
                <a:ea typeface="HG創英角ｺﾞｼｯｸUB" panose="020B0909000000000000" pitchFamily="49" charset="-128"/>
              </a:rPr>
              <a:t>1</a:t>
            </a:r>
            <a:r>
              <a:rPr lang="ja-JP" altLang="en-US" dirty="0">
                <a:latin typeface="HG創英角ｺﾞｼｯｸUB" panose="020B0909000000000000" pitchFamily="49" charset="-128"/>
                <a:ea typeface="HG創英角ｺﾞｼｯｸUB" panose="020B0909000000000000" pitchFamily="49" charset="-128"/>
              </a:rPr>
              <a:t>分）の</a:t>
            </a:r>
            <a:r>
              <a:rPr kumimoji="1" lang="ja-JP" altLang="en-US" dirty="0">
                <a:latin typeface="HG創英角ｺﾞｼｯｸUB" panose="020B0909000000000000" pitchFamily="49" charset="-128"/>
                <a:ea typeface="HG創英角ｺﾞｼｯｸUB" panose="020B0909000000000000" pitchFamily="49" charset="-128"/>
              </a:rPr>
              <a:t>意向を受けての監査であれば・・・</a:t>
            </a:r>
          </a:p>
        </p:txBody>
      </p:sp>
      <p:sp>
        <p:nvSpPr>
          <p:cNvPr id="3" name="コンテンツ プレースホルダー 2">
            <a:extLst>
              <a:ext uri="{FF2B5EF4-FFF2-40B4-BE49-F238E27FC236}">
                <a16:creationId xmlns:a16="http://schemas.microsoft.com/office/drawing/2014/main" id="{BBDF50A4-2E33-411E-9BCB-F57CC337921A}"/>
              </a:ext>
            </a:extLst>
          </p:cNvPr>
          <p:cNvSpPr>
            <a:spLocks noGrp="1"/>
          </p:cNvSpPr>
          <p:nvPr>
            <p:ph idx="1"/>
          </p:nvPr>
        </p:nvSpPr>
        <p:spPr>
          <a:xfrm>
            <a:off x="702239" y="3718209"/>
            <a:ext cx="7949283" cy="1011836"/>
          </a:xfrm>
          <a:solidFill>
            <a:schemeClr val="bg1"/>
          </a:solidFill>
        </p:spPr>
        <p:txBody>
          <a:bodyPr>
            <a:normAutofit lnSpcReduction="10000"/>
          </a:bodyPr>
          <a:lstStyle/>
          <a:p>
            <a:r>
              <a:rPr lang="ja-JP" altLang="en-US" b="1" dirty="0">
                <a:solidFill>
                  <a:schemeClr val="tx1"/>
                </a:solidFill>
                <a:latin typeface="+mn-ea"/>
              </a:rPr>
              <a:t>セレウス菌が総菜メーカーでの調理中に熱で活性化され　配送・陳列・お客が持って帰り喫食するまでの時間管理・温度管理次第では　セレウリド産生に至る可能性がでてくる</a:t>
            </a:r>
            <a:endParaRPr kumimoji="1" lang="ja-JP" altLang="en-US" b="1" dirty="0">
              <a:solidFill>
                <a:schemeClr val="tx1"/>
              </a:solidFill>
              <a:latin typeface="+mn-ea"/>
            </a:endParaRPr>
          </a:p>
        </p:txBody>
      </p:sp>
      <p:sp>
        <p:nvSpPr>
          <p:cNvPr id="4" name="スライド番号プレースホルダー 3">
            <a:extLst>
              <a:ext uri="{FF2B5EF4-FFF2-40B4-BE49-F238E27FC236}">
                <a16:creationId xmlns:a16="http://schemas.microsoft.com/office/drawing/2014/main" id="{FBFAB3C6-04F6-4DB8-A252-DB22D573A589}"/>
              </a:ext>
            </a:extLst>
          </p:cNvPr>
          <p:cNvSpPr>
            <a:spLocks noGrp="1"/>
          </p:cNvSpPr>
          <p:nvPr>
            <p:ph type="sldNum" sz="quarter" idx="12"/>
          </p:nvPr>
        </p:nvSpPr>
        <p:spPr/>
        <p:txBody>
          <a:bodyPr/>
          <a:lstStyle/>
          <a:p>
            <a:fld id="{FFCF8540-20F4-4A7B-B264-CD6EA60FBFDB}" type="slidenum">
              <a:rPr kumimoji="1" lang="ja-JP" altLang="en-US" smtClean="0"/>
              <a:t>63</a:t>
            </a:fld>
            <a:endParaRPr kumimoji="1" lang="ja-JP" altLang="en-US"/>
          </a:p>
        </p:txBody>
      </p:sp>
      <p:sp>
        <p:nvSpPr>
          <p:cNvPr id="5" name="テキスト ボックス 4">
            <a:extLst>
              <a:ext uri="{FF2B5EF4-FFF2-40B4-BE49-F238E27FC236}">
                <a16:creationId xmlns:a16="http://schemas.microsoft.com/office/drawing/2014/main" id="{56B3A03A-3051-444D-9402-A44D0366A8B9}"/>
              </a:ext>
            </a:extLst>
          </p:cNvPr>
          <p:cNvSpPr txBox="1"/>
          <p:nvPr/>
        </p:nvSpPr>
        <p:spPr>
          <a:xfrm>
            <a:off x="5332588" y="5046796"/>
            <a:ext cx="3318934" cy="369332"/>
          </a:xfrm>
          <a:prstGeom prst="rect">
            <a:avLst/>
          </a:prstGeom>
          <a:noFill/>
          <a:ln>
            <a:solidFill>
              <a:schemeClr val="tx1"/>
            </a:solidFill>
          </a:ln>
        </p:spPr>
        <p:txBody>
          <a:bodyPr wrap="square" rtlCol="0">
            <a:spAutoFit/>
          </a:bodyPr>
          <a:lstStyle/>
          <a:p>
            <a:r>
              <a:rPr kumimoji="1" lang="ja-JP" altLang="en-US" dirty="0"/>
              <a:t>被監査側での冷却効率の改善</a:t>
            </a:r>
            <a:endParaRPr kumimoji="1" lang="en-US" altLang="ja-JP" dirty="0"/>
          </a:p>
        </p:txBody>
      </p:sp>
      <p:cxnSp>
        <p:nvCxnSpPr>
          <p:cNvPr id="6" name="直線矢印コネクタ 5">
            <a:extLst>
              <a:ext uri="{FF2B5EF4-FFF2-40B4-BE49-F238E27FC236}">
                <a16:creationId xmlns:a16="http://schemas.microsoft.com/office/drawing/2014/main" id="{9DD8B73F-9F2B-4982-A2A0-6BA9A441A385}"/>
              </a:ext>
            </a:extLst>
          </p:cNvPr>
          <p:cNvCxnSpPr>
            <a:cxnSpLocks/>
          </p:cNvCxnSpPr>
          <p:nvPr/>
        </p:nvCxnSpPr>
        <p:spPr>
          <a:xfrm>
            <a:off x="4497211" y="5178932"/>
            <a:ext cx="8353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99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8735FAE-17BD-4E2C-801B-3448E5EEDB29}"/>
              </a:ext>
            </a:extLst>
          </p:cNvPr>
          <p:cNvSpPr>
            <a:spLocks noGrp="1"/>
          </p:cNvSpPr>
          <p:nvPr>
            <p:ph type="title"/>
          </p:nvPr>
        </p:nvSpPr>
        <p:spPr/>
        <p:txBody>
          <a:bodyPr>
            <a:normAutofit/>
          </a:bodyPr>
          <a:lstStyle/>
          <a:p>
            <a:pPr eaLnBrk="1" hangingPunct="1"/>
            <a:r>
              <a:rPr lang="en-US" altLang="ja-JP" dirty="0">
                <a:latin typeface="HG創英角ｺﾞｼｯｸUB" panose="020B0909000000000000" pitchFamily="49" charset="-128"/>
                <a:ea typeface="HG創英角ｺﾞｼｯｸUB" panose="020B0909000000000000" pitchFamily="49" charset="-128"/>
              </a:rPr>
              <a:t>HACCP</a:t>
            </a:r>
            <a:r>
              <a:rPr lang="ja-JP" altLang="en-US" dirty="0">
                <a:latin typeface="HG創英角ｺﾞｼｯｸUB" panose="020B0909000000000000" pitchFamily="49" charset="-128"/>
                <a:ea typeface="HG創英角ｺﾞｼｯｸUB" panose="020B0909000000000000" pitchFamily="49" charset="-128"/>
              </a:rPr>
              <a:t>におけるプロセスアプローチとは</a:t>
            </a:r>
          </a:p>
        </p:txBody>
      </p:sp>
      <p:sp>
        <p:nvSpPr>
          <p:cNvPr id="34819" name="Rectangle 3">
            <a:extLst>
              <a:ext uri="{FF2B5EF4-FFF2-40B4-BE49-F238E27FC236}">
                <a16:creationId xmlns:a16="http://schemas.microsoft.com/office/drawing/2014/main" id="{E288C2D0-1534-41B8-AC3F-006D4E6A1C7C}"/>
              </a:ext>
            </a:extLst>
          </p:cNvPr>
          <p:cNvSpPr>
            <a:spLocks noGrp="1"/>
          </p:cNvSpPr>
          <p:nvPr>
            <p:ph idx="1"/>
          </p:nvPr>
        </p:nvSpPr>
        <p:spPr/>
        <p:txBody>
          <a:bodyPr>
            <a:normAutofit/>
          </a:bodyPr>
          <a:lstStyle/>
          <a:p>
            <a:pPr eaLnBrk="1" hangingPunct="1"/>
            <a:r>
              <a:rPr lang="ja-JP" altLang="en-US" sz="2800" b="1" dirty="0">
                <a:solidFill>
                  <a:schemeClr val="tx1"/>
                </a:solidFill>
                <a:latin typeface="+mn-ea"/>
              </a:rPr>
              <a:t>組織内（外）におけるプロセスを明確にすること</a:t>
            </a:r>
          </a:p>
          <a:p>
            <a:pPr eaLnBrk="1" hangingPunct="1"/>
            <a:r>
              <a:rPr lang="ja-JP" altLang="en-US" sz="2800" b="1" dirty="0">
                <a:solidFill>
                  <a:schemeClr val="tx1"/>
                </a:solidFill>
                <a:latin typeface="+mn-ea"/>
              </a:rPr>
              <a:t>プロセスの相互関係を把握し、運営管理すること</a:t>
            </a:r>
          </a:p>
          <a:p>
            <a:pPr eaLnBrk="1" hangingPunct="1"/>
            <a:r>
              <a:rPr lang="ja-JP" altLang="en-US" sz="2800" b="1" dirty="0">
                <a:solidFill>
                  <a:schemeClr val="tx1"/>
                </a:solidFill>
                <a:latin typeface="+mn-ea"/>
              </a:rPr>
              <a:t>一連のプロセスをシステムとして運用すること</a:t>
            </a:r>
          </a:p>
        </p:txBody>
      </p:sp>
    </p:spTree>
    <p:extLst>
      <p:ext uri="{BB962C8B-B14F-4D97-AF65-F5344CB8AC3E}">
        <p14:creationId xmlns:p14="http://schemas.microsoft.com/office/powerpoint/2010/main" val="1807098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68BDF2-1031-411C-AF50-B3DB3E475A9F}"/>
              </a:ext>
            </a:extLst>
          </p:cNvPr>
          <p:cNvSpPr>
            <a:spLocks noGrp="1"/>
          </p:cNvSpPr>
          <p:nvPr>
            <p:ph type="title"/>
          </p:nvPr>
        </p:nvSpPr>
        <p:spPr>
          <a:xfrm>
            <a:off x="938758" y="495274"/>
            <a:ext cx="7633742" cy="1492132"/>
          </a:xfrm>
        </p:spPr>
        <p:txBody>
          <a:bodyPr/>
          <a:lstStyle/>
          <a:p>
            <a:pPr eaLnBrk="1" hangingPunct="1"/>
            <a:r>
              <a:rPr lang="ja-JP" altLang="en-US" sz="4000" dirty="0">
                <a:latin typeface="HG創英角ｺﾞｼｯｸUB" panose="020B0909000000000000" pitchFamily="49" charset="-128"/>
                <a:ea typeface="HG創英角ｺﾞｼｯｸUB" panose="020B0909000000000000" pitchFamily="49" charset="-128"/>
              </a:rPr>
              <a:t>プロセスの明確化とは</a:t>
            </a:r>
          </a:p>
        </p:txBody>
      </p:sp>
      <p:sp>
        <p:nvSpPr>
          <p:cNvPr id="35843" name="Rectangle 3">
            <a:extLst>
              <a:ext uri="{FF2B5EF4-FFF2-40B4-BE49-F238E27FC236}">
                <a16:creationId xmlns:a16="http://schemas.microsoft.com/office/drawing/2014/main" id="{A7115407-7ACA-4C7A-8C51-B7DAB01DB30D}"/>
              </a:ext>
            </a:extLst>
          </p:cNvPr>
          <p:cNvSpPr>
            <a:spLocks noGrp="1"/>
          </p:cNvSpPr>
          <p:nvPr>
            <p:ph idx="1"/>
          </p:nvPr>
        </p:nvSpPr>
        <p:spPr/>
        <p:txBody>
          <a:bodyPr>
            <a:normAutofit/>
          </a:bodyPr>
          <a:lstStyle/>
          <a:p>
            <a:pPr eaLnBrk="1" hangingPunct="1"/>
            <a:r>
              <a:rPr lang="ja-JP" altLang="en-US" sz="2800" b="1" dirty="0">
                <a:solidFill>
                  <a:schemeClr val="tx1"/>
                </a:solidFill>
                <a:latin typeface="+mn-ea"/>
              </a:rPr>
              <a:t>組織内（外）にはどのようなプロセス（業務）があるのか明らかにする</a:t>
            </a:r>
          </a:p>
          <a:p>
            <a:pPr eaLnBrk="1" hangingPunct="1"/>
            <a:r>
              <a:rPr lang="ja-JP" altLang="en-US" sz="2800" b="1" dirty="0">
                <a:solidFill>
                  <a:schemeClr val="tx1"/>
                </a:solidFill>
                <a:latin typeface="+mn-ea"/>
              </a:rPr>
              <a:t>プロセスのインプット、アウトプット、資源、実施手順、プロセスの担当責任者を明らかにする</a:t>
            </a:r>
          </a:p>
          <a:p>
            <a:pPr eaLnBrk="1" hangingPunct="1"/>
            <a:r>
              <a:rPr lang="ja-JP" altLang="en-US" sz="2800" b="1" dirty="0">
                <a:solidFill>
                  <a:schemeClr val="tx1"/>
                </a:solidFill>
                <a:latin typeface="+mn-ea"/>
              </a:rPr>
              <a:t>プロセスは業務の合理区分であり、管理単位である。</a:t>
            </a:r>
          </a:p>
        </p:txBody>
      </p:sp>
    </p:spTree>
    <p:extLst>
      <p:ext uri="{BB962C8B-B14F-4D97-AF65-F5344CB8AC3E}">
        <p14:creationId xmlns:p14="http://schemas.microsoft.com/office/powerpoint/2010/main" val="864546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9BF4408-4ECC-4A74-AF37-E3E6E040BD5B}"/>
              </a:ext>
            </a:extLst>
          </p:cNvPr>
          <p:cNvSpPr>
            <a:spLocks noGrp="1"/>
          </p:cNvSpPr>
          <p:nvPr>
            <p:ph type="title"/>
          </p:nvPr>
        </p:nvSpPr>
        <p:spPr/>
        <p:txBody>
          <a:bodyPr/>
          <a:lstStyle/>
          <a:p>
            <a:pPr eaLnBrk="1" hangingPunct="1"/>
            <a:r>
              <a:rPr lang="ja-JP" altLang="en-US" dirty="0">
                <a:latin typeface="HG創英角ｺﾞｼｯｸUB" panose="020B0909000000000000" pitchFamily="49" charset="-128"/>
                <a:ea typeface="HG創英角ｺﾞｼｯｸUB" panose="020B0909000000000000" pitchFamily="49" charset="-128"/>
              </a:rPr>
              <a:t>相互関係の明確化とは</a:t>
            </a:r>
          </a:p>
        </p:txBody>
      </p:sp>
      <p:sp>
        <p:nvSpPr>
          <p:cNvPr id="36867" name="Rectangle 3">
            <a:extLst>
              <a:ext uri="{FF2B5EF4-FFF2-40B4-BE49-F238E27FC236}">
                <a16:creationId xmlns:a16="http://schemas.microsoft.com/office/drawing/2014/main" id="{1C2B2E2E-807B-4E5F-A224-4B216E94C2A1}"/>
              </a:ext>
            </a:extLst>
          </p:cNvPr>
          <p:cNvSpPr>
            <a:spLocks noGrp="1"/>
          </p:cNvSpPr>
          <p:nvPr>
            <p:ph idx="1"/>
          </p:nvPr>
        </p:nvSpPr>
        <p:spPr/>
        <p:txBody>
          <a:bodyPr>
            <a:normAutofit/>
          </a:bodyPr>
          <a:lstStyle/>
          <a:p>
            <a:pPr eaLnBrk="1" hangingPunct="1"/>
            <a:r>
              <a:rPr lang="ja-JP" altLang="en-US" sz="3200" b="1" dirty="0">
                <a:solidFill>
                  <a:schemeClr val="tx1"/>
                </a:solidFill>
                <a:latin typeface="+mn-ea"/>
              </a:rPr>
              <a:t>インプットとして何をどこから受け取るか明確にする</a:t>
            </a:r>
          </a:p>
          <a:p>
            <a:pPr eaLnBrk="1" hangingPunct="1"/>
            <a:r>
              <a:rPr lang="ja-JP" altLang="en-US" sz="3200" b="1" dirty="0">
                <a:solidFill>
                  <a:schemeClr val="tx1"/>
                </a:solidFill>
                <a:latin typeface="+mn-ea"/>
              </a:rPr>
              <a:t>アウトプットとして何をどこへ提供するのか明確にする</a:t>
            </a:r>
          </a:p>
          <a:p>
            <a:pPr eaLnBrk="1" hangingPunct="1"/>
            <a:endParaRPr lang="en-US" altLang="ja-JP" sz="3200" b="1" dirty="0">
              <a:solidFill>
                <a:schemeClr val="tx1"/>
              </a:solidFill>
              <a:latin typeface="+mn-ea"/>
            </a:endParaRPr>
          </a:p>
        </p:txBody>
      </p:sp>
    </p:spTree>
    <p:extLst>
      <p:ext uri="{BB962C8B-B14F-4D97-AF65-F5344CB8AC3E}">
        <p14:creationId xmlns:p14="http://schemas.microsoft.com/office/powerpoint/2010/main" val="2666334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D5A40-B7C8-4409-89A5-8392A11AABBE}"/>
              </a:ext>
            </a:extLst>
          </p:cNvPr>
          <p:cNvSpPr>
            <a:spLocks noGrp="1"/>
          </p:cNvSpPr>
          <p:nvPr>
            <p:ph type="title"/>
          </p:nvPr>
        </p:nvSpPr>
        <p:spPr>
          <a:xfrm>
            <a:off x="702239" y="581256"/>
            <a:ext cx="8141194" cy="2982638"/>
          </a:xfrm>
          <a:solidFill>
            <a:schemeClr val="bg1"/>
          </a:solidFill>
        </p:spPr>
        <p:txBody>
          <a:bodyPr>
            <a:normAutofit fontScale="90000"/>
          </a:bodyPr>
          <a:lstStyle/>
          <a:p>
            <a:r>
              <a:rPr lang="ja-JP" altLang="en-US" b="1" dirty="0">
                <a:latin typeface="+mn-ea"/>
                <a:ea typeface="+mn-ea"/>
              </a:rPr>
              <a:t>もし　豆腐を　お客が冷ややっこでも食べかねないスーパーのバイヤーのための監査であったら　</a:t>
            </a:r>
            <a:r>
              <a:rPr kumimoji="1" lang="ja-JP" altLang="en-US" b="1" dirty="0">
                <a:latin typeface="+mn-ea"/>
                <a:ea typeface="+mn-ea"/>
              </a:rPr>
              <a:t>　・・・</a:t>
            </a:r>
          </a:p>
        </p:txBody>
      </p:sp>
      <p:sp>
        <p:nvSpPr>
          <p:cNvPr id="3" name="コンテンツ プレースホルダー 2">
            <a:extLst>
              <a:ext uri="{FF2B5EF4-FFF2-40B4-BE49-F238E27FC236}">
                <a16:creationId xmlns:a16="http://schemas.microsoft.com/office/drawing/2014/main" id="{BBDF50A4-2E33-411E-9BCB-F57CC337921A}"/>
              </a:ext>
            </a:extLst>
          </p:cNvPr>
          <p:cNvSpPr>
            <a:spLocks noGrp="1"/>
          </p:cNvSpPr>
          <p:nvPr>
            <p:ph idx="1"/>
          </p:nvPr>
        </p:nvSpPr>
        <p:spPr>
          <a:xfrm>
            <a:off x="702239" y="3722374"/>
            <a:ext cx="7870261" cy="345796"/>
          </a:xfrm>
          <a:solidFill>
            <a:schemeClr val="bg1">
              <a:lumMod val="85000"/>
            </a:schemeClr>
          </a:solidFill>
          <a:ln>
            <a:solidFill>
              <a:schemeClr val="tx1"/>
            </a:solidFill>
          </a:ln>
        </p:spPr>
        <p:txBody>
          <a:bodyPr>
            <a:normAutofit fontScale="85000" lnSpcReduction="20000"/>
          </a:bodyPr>
          <a:lstStyle/>
          <a:p>
            <a:r>
              <a:rPr kumimoji="1" lang="ja-JP" altLang="en-US" b="1" dirty="0">
                <a:solidFill>
                  <a:schemeClr val="tx1"/>
                </a:solidFill>
                <a:latin typeface="+mn-ea"/>
              </a:rPr>
              <a:t>ノロや　病原性大腸菌</a:t>
            </a:r>
            <a:r>
              <a:rPr lang="ja-JP" altLang="en-US" b="1" dirty="0">
                <a:solidFill>
                  <a:schemeClr val="tx1"/>
                </a:solidFill>
                <a:latin typeface="+mn-ea"/>
              </a:rPr>
              <a:t>が一番気になる</a:t>
            </a:r>
            <a:endParaRPr lang="en-US" altLang="ja-JP" b="1" dirty="0">
              <a:solidFill>
                <a:schemeClr val="tx1"/>
              </a:solidFill>
              <a:latin typeface="+mn-ea"/>
            </a:endParaRPr>
          </a:p>
          <a:p>
            <a:endParaRPr kumimoji="1" lang="ja-JP" altLang="en-US" b="1" dirty="0">
              <a:solidFill>
                <a:schemeClr val="tx1"/>
              </a:solidFill>
              <a:latin typeface="+mn-ea"/>
            </a:endParaRPr>
          </a:p>
        </p:txBody>
      </p:sp>
      <p:sp>
        <p:nvSpPr>
          <p:cNvPr id="4" name="スライド番号プレースホルダー 3">
            <a:extLst>
              <a:ext uri="{FF2B5EF4-FFF2-40B4-BE49-F238E27FC236}">
                <a16:creationId xmlns:a16="http://schemas.microsoft.com/office/drawing/2014/main" id="{FBFAB3C6-04F6-4DB8-A252-DB22D573A589}"/>
              </a:ext>
            </a:extLst>
          </p:cNvPr>
          <p:cNvSpPr>
            <a:spLocks noGrp="1"/>
          </p:cNvSpPr>
          <p:nvPr>
            <p:ph type="sldNum" sz="quarter" idx="12"/>
          </p:nvPr>
        </p:nvSpPr>
        <p:spPr/>
        <p:txBody>
          <a:bodyPr/>
          <a:lstStyle/>
          <a:p>
            <a:fld id="{FFCF8540-20F4-4A7B-B264-CD6EA60FBFDB}" type="slidenum">
              <a:rPr kumimoji="1" lang="ja-JP" altLang="en-US" smtClean="0"/>
              <a:t>67</a:t>
            </a:fld>
            <a:endParaRPr kumimoji="1" lang="ja-JP" altLang="en-US"/>
          </a:p>
        </p:txBody>
      </p:sp>
      <p:sp>
        <p:nvSpPr>
          <p:cNvPr id="6" name="コンテンツ プレースホルダー 2">
            <a:extLst>
              <a:ext uri="{FF2B5EF4-FFF2-40B4-BE49-F238E27FC236}">
                <a16:creationId xmlns:a16="http://schemas.microsoft.com/office/drawing/2014/main" id="{66B4615C-AF84-46F0-BA0E-419146C4D0CF}"/>
              </a:ext>
            </a:extLst>
          </p:cNvPr>
          <p:cNvSpPr txBox="1">
            <a:spLocks/>
          </p:cNvSpPr>
          <p:nvPr/>
        </p:nvSpPr>
        <p:spPr>
          <a:xfrm>
            <a:off x="702239" y="5646961"/>
            <a:ext cx="7870261" cy="345796"/>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20000"/>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r>
              <a:rPr lang="ja-JP" altLang="en-US" b="1" dirty="0">
                <a:solidFill>
                  <a:schemeClr val="tx1"/>
                </a:solidFill>
                <a:latin typeface="+mn-ea"/>
              </a:rPr>
              <a:t>セレウス（ウェルシュ）は　しかし？</a:t>
            </a:r>
            <a:endParaRPr lang="en-US" altLang="ja-JP" b="1" dirty="0">
              <a:solidFill>
                <a:schemeClr val="tx1"/>
              </a:solidFill>
              <a:latin typeface="+mn-ea"/>
            </a:endParaRPr>
          </a:p>
          <a:p>
            <a:endParaRPr lang="ja-JP" altLang="en-US" b="1" dirty="0">
              <a:solidFill>
                <a:schemeClr val="tx1"/>
              </a:solidFill>
              <a:latin typeface="+mn-ea"/>
            </a:endParaRPr>
          </a:p>
        </p:txBody>
      </p:sp>
    </p:spTree>
    <p:extLst>
      <p:ext uri="{BB962C8B-B14F-4D97-AF65-F5344CB8AC3E}">
        <p14:creationId xmlns:p14="http://schemas.microsoft.com/office/powerpoint/2010/main" val="3105480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D5A40-B7C8-4409-89A5-8392A11AABBE}"/>
              </a:ext>
            </a:extLst>
          </p:cNvPr>
          <p:cNvSpPr>
            <a:spLocks noGrp="1"/>
          </p:cNvSpPr>
          <p:nvPr>
            <p:ph type="title"/>
          </p:nvPr>
        </p:nvSpPr>
        <p:spPr>
          <a:xfrm>
            <a:off x="702239" y="581256"/>
            <a:ext cx="8141194" cy="2982638"/>
          </a:xfrm>
          <a:solidFill>
            <a:schemeClr val="bg1"/>
          </a:solidFill>
        </p:spPr>
        <p:txBody>
          <a:bodyPr>
            <a:normAutofit fontScale="90000"/>
          </a:bodyPr>
          <a:lstStyle/>
          <a:p>
            <a:r>
              <a:rPr lang="ja-JP" altLang="en-US" b="1" dirty="0">
                <a:latin typeface="+mn-ea"/>
                <a:ea typeface="+mn-ea"/>
              </a:rPr>
              <a:t>もし　豆腐を「常温保管レトルトおでん」の原材料のひとつとしたい製造メーカーの</a:t>
            </a:r>
            <a:r>
              <a:rPr kumimoji="1" lang="ja-JP" altLang="en-US" b="1" dirty="0">
                <a:latin typeface="+mn-ea"/>
                <a:ea typeface="+mn-ea"/>
              </a:rPr>
              <a:t>意向を受けての監査であれば？　・・・</a:t>
            </a:r>
          </a:p>
        </p:txBody>
      </p:sp>
      <p:sp>
        <p:nvSpPr>
          <p:cNvPr id="3" name="コンテンツ プレースホルダー 2">
            <a:extLst>
              <a:ext uri="{FF2B5EF4-FFF2-40B4-BE49-F238E27FC236}">
                <a16:creationId xmlns:a16="http://schemas.microsoft.com/office/drawing/2014/main" id="{BBDF50A4-2E33-411E-9BCB-F57CC337921A}"/>
              </a:ext>
            </a:extLst>
          </p:cNvPr>
          <p:cNvSpPr>
            <a:spLocks noGrp="1"/>
          </p:cNvSpPr>
          <p:nvPr>
            <p:ph idx="1"/>
          </p:nvPr>
        </p:nvSpPr>
        <p:spPr>
          <a:xfrm>
            <a:off x="702239" y="3722374"/>
            <a:ext cx="7870261" cy="345796"/>
          </a:xfrm>
          <a:solidFill>
            <a:schemeClr val="bg1">
              <a:lumMod val="85000"/>
            </a:schemeClr>
          </a:solidFill>
          <a:ln>
            <a:solidFill>
              <a:schemeClr val="tx1"/>
            </a:solidFill>
          </a:ln>
        </p:spPr>
        <p:txBody>
          <a:bodyPr>
            <a:normAutofit fontScale="85000" lnSpcReduction="20000"/>
          </a:bodyPr>
          <a:lstStyle/>
          <a:p>
            <a:r>
              <a:rPr kumimoji="1" lang="ja-JP" altLang="en-US" b="1" dirty="0">
                <a:solidFill>
                  <a:schemeClr val="tx1"/>
                </a:solidFill>
                <a:latin typeface="+mn-ea"/>
              </a:rPr>
              <a:t>ノロや　病原性大腸菌など</a:t>
            </a:r>
            <a:r>
              <a:rPr lang="ja-JP" altLang="en-US" b="1" dirty="0">
                <a:solidFill>
                  <a:schemeClr val="tx1"/>
                </a:solidFill>
                <a:latin typeface="+mn-ea"/>
              </a:rPr>
              <a:t>は　気にする必要がない</a:t>
            </a:r>
            <a:endParaRPr lang="en-US" altLang="ja-JP" b="1" dirty="0">
              <a:solidFill>
                <a:schemeClr val="tx1"/>
              </a:solidFill>
              <a:latin typeface="+mn-ea"/>
            </a:endParaRPr>
          </a:p>
          <a:p>
            <a:endParaRPr kumimoji="1" lang="ja-JP" altLang="en-US" b="1" dirty="0">
              <a:solidFill>
                <a:schemeClr val="tx1"/>
              </a:solidFill>
              <a:latin typeface="+mn-ea"/>
            </a:endParaRPr>
          </a:p>
        </p:txBody>
      </p:sp>
      <p:sp>
        <p:nvSpPr>
          <p:cNvPr id="4" name="スライド番号プレースホルダー 3">
            <a:extLst>
              <a:ext uri="{FF2B5EF4-FFF2-40B4-BE49-F238E27FC236}">
                <a16:creationId xmlns:a16="http://schemas.microsoft.com/office/drawing/2014/main" id="{FBFAB3C6-04F6-4DB8-A252-DB22D573A589}"/>
              </a:ext>
            </a:extLst>
          </p:cNvPr>
          <p:cNvSpPr>
            <a:spLocks noGrp="1"/>
          </p:cNvSpPr>
          <p:nvPr>
            <p:ph type="sldNum" sz="quarter" idx="12"/>
          </p:nvPr>
        </p:nvSpPr>
        <p:spPr/>
        <p:txBody>
          <a:bodyPr/>
          <a:lstStyle/>
          <a:p>
            <a:fld id="{FFCF8540-20F4-4A7B-B264-CD6EA60FBFDB}" type="slidenum">
              <a:rPr kumimoji="1" lang="ja-JP" altLang="en-US" smtClean="0"/>
              <a:t>68</a:t>
            </a:fld>
            <a:endParaRPr kumimoji="1" lang="ja-JP" altLang="en-US"/>
          </a:p>
        </p:txBody>
      </p:sp>
      <p:sp>
        <p:nvSpPr>
          <p:cNvPr id="5" name="コンテンツ プレースホルダー 2">
            <a:extLst>
              <a:ext uri="{FF2B5EF4-FFF2-40B4-BE49-F238E27FC236}">
                <a16:creationId xmlns:a16="http://schemas.microsoft.com/office/drawing/2014/main" id="{9E1D0EA2-CE69-4900-9181-54637E41183C}"/>
              </a:ext>
            </a:extLst>
          </p:cNvPr>
          <p:cNvSpPr txBox="1">
            <a:spLocks/>
          </p:cNvSpPr>
          <p:nvPr/>
        </p:nvSpPr>
        <p:spPr>
          <a:xfrm>
            <a:off x="702238" y="4371848"/>
            <a:ext cx="7870261" cy="345796"/>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20000"/>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r>
              <a:rPr lang="ja-JP" altLang="en-US" b="1" dirty="0">
                <a:solidFill>
                  <a:schemeClr val="tx1"/>
                </a:solidFill>
                <a:latin typeface="+mn-ea"/>
              </a:rPr>
              <a:t>ボツリヌスも　レトルトで　</a:t>
            </a:r>
            <a:r>
              <a:rPr lang="en-US" altLang="ja-JP" b="1" dirty="0" err="1">
                <a:solidFill>
                  <a:schemeClr val="tx1"/>
                </a:solidFill>
                <a:latin typeface="+mn-ea"/>
              </a:rPr>
              <a:t>Fo</a:t>
            </a:r>
            <a:r>
              <a:rPr lang="en-US" altLang="ja-JP" b="1" dirty="0">
                <a:solidFill>
                  <a:schemeClr val="tx1"/>
                </a:solidFill>
                <a:latin typeface="+mn-ea"/>
              </a:rPr>
              <a:t>&gt;4</a:t>
            </a:r>
            <a:r>
              <a:rPr lang="ja-JP" altLang="en-US" b="1" dirty="0">
                <a:solidFill>
                  <a:schemeClr val="tx1"/>
                </a:solidFill>
                <a:latin typeface="+mn-ea"/>
              </a:rPr>
              <a:t>であれば　気にする必要がない</a:t>
            </a:r>
            <a:endParaRPr lang="en-US" altLang="ja-JP" b="1" dirty="0">
              <a:solidFill>
                <a:schemeClr val="tx1"/>
              </a:solidFill>
              <a:latin typeface="+mn-ea"/>
            </a:endParaRPr>
          </a:p>
          <a:p>
            <a:endParaRPr lang="ja-JP" altLang="en-US" b="1" dirty="0">
              <a:solidFill>
                <a:schemeClr val="tx1"/>
              </a:solidFill>
              <a:latin typeface="+mn-ea"/>
            </a:endParaRPr>
          </a:p>
        </p:txBody>
      </p:sp>
      <p:sp>
        <p:nvSpPr>
          <p:cNvPr id="6" name="コンテンツ プレースホルダー 2">
            <a:extLst>
              <a:ext uri="{FF2B5EF4-FFF2-40B4-BE49-F238E27FC236}">
                <a16:creationId xmlns:a16="http://schemas.microsoft.com/office/drawing/2014/main" id="{66B4615C-AF84-46F0-BA0E-419146C4D0CF}"/>
              </a:ext>
            </a:extLst>
          </p:cNvPr>
          <p:cNvSpPr txBox="1">
            <a:spLocks/>
          </p:cNvSpPr>
          <p:nvPr/>
        </p:nvSpPr>
        <p:spPr>
          <a:xfrm>
            <a:off x="702239" y="5646961"/>
            <a:ext cx="7870261" cy="345796"/>
          </a:xfrm>
          <a:prstGeom prst="rect">
            <a:avLst/>
          </a:prstGeom>
          <a:solidFill>
            <a:schemeClr val="bg1">
              <a:lumMod val="85000"/>
            </a:schemeClr>
          </a:solidFill>
          <a:ln>
            <a:solidFill>
              <a:schemeClr val="tx1"/>
            </a:solidFill>
          </a:ln>
        </p:spPr>
        <p:txBody>
          <a:bodyPr vert="horz" lIns="91440" tIns="45720" rIns="91440" bIns="45720" rtlCol="0">
            <a:normAutofit fontScale="85000" lnSpcReduction="20000"/>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r>
              <a:rPr lang="ja-JP" altLang="en-US" b="1" dirty="0">
                <a:solidFill>
                  <a:schemeClr val="tx1"/>
                </a:solidFill>
                <a:latin typeface="+mn-ea"/>
              </a:rPr>
              <a:t>セレウス（ウェルシュ）は　しかし？</a:t>
            </a:r>
            <a:endParaRPr lang="en-US" altLang="ja-JP" b="1" dirty="0">
              <a:solidFill>
                <a:schemeClr val="tx1"/>
              </a:solidFill>
              <a:latin typeface="+mn-ea"/>
            </a:endParaRPr>
          </a:p>
          <a:p>
            <a:endParaRPr lang="ja-JP" altLang="en-US" b="1" dirty="0">
              <a:solidFill>
                <a:schemeClr val="tx1"/>
              </a:solidFill>
              <a:latin typeface="+mn-ea"/>
            </a:endParaRPr>
          </a:p>
        </p:txBody>
      </p:sp>
    </p:spTree>
    <p:extLst>
      <p:ext uri="{BB962C8B-B14F-4D97-AF65-F5344CB8AC3E}">
        <p14:creationId xmlns:p14="http://schemas.microsoft.com/office/powerpoint/2010/main" val="3283567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A13B523-9F19-4CED-9449-511759995B3C}"/>
              </a:ext>
            </a:extLst>
          </p:cNvPr>
          <p:cNvPicPr>
            <a:picLocks noChangeAspect="1"/>
          </p:cNvPicPr>
          <p:nvPr/>
        </p:nvPicPr>
        <p:blipFill>
          <a:blip r:embed="rId2"/>
          <a:stretch>
            <a:fillRect/>
          </a:stretch>
        </p:blipFill>
        <p:spPr>
          <a:xfrm>
            <a:off x="0" y="1100271"/>
            <a:ext cx="9144000" cy="4657458"/>
          </a:xfrm>
          <a:prstGeom prst="rect">
            <a:avLst/>
          </a:prstGeom>
        </p:spPr>
      </p:pic>
    </p:spTree>
    <p:extLst>
      <p:ext uri="{BB962C8B-B14F-4D97-AF65-F5344CB8AC3E}">
        <p14:creationId xmlns:p14="http://schemas.microsoft.com/office/powerpoint/2010/main" val="254487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37C91AD-3569-4C9E-8EF0-04843C0CEDF1}"/>
              </a:ext>
            </a:extLst>
          </p:cNvPr>
          <p:cNvSpPr/>
          <p:nvPr/>
        </p:nvSpPr>
        <p:spPr>
          <a:xfrm>
            <a:off x="339868" y="701749"/>
            <a:ext cx="1106160" cy="13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1"/>
          <p:cNvSpPr txBox="1">
            <a:spLocks noGrp="1"/>
          </p:cNvSpPr>
          <p:nvPr>
            <p:ph type="title"/>
          </p:nvPr>
        </p:nvSpPr>
        <p:spPr>
          <a:xfrm>
            <a:off x="1177085" y="184644"/>
            <a:ext cx="7153583" cy="517105"/>
          </a:xfrm>
          <a:prstGeom prst="rect">
            <a:avLst/>
          </a:prstGeom>
          <a:solidFill>
            <a:schemeClr val="bg1"/>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latin typeface="+mj-ea"/>
                <a:cs typeface="メイリオ" panose="020B0604030504040204" pitchFamily="50" charset="-128"/>
              </a:rPr>
              <a:t>HACCP</a:t>
            </a:r>
            <a:r>
              <a:rPr lang="ja-JP" altLang="en-US" sz="2400" b="1" dirty="0">
                <a:latin typeface="+mj-ea"/>
                <a:cs typeface="メイリオ" panose="020B0604030504040204" pitchFamily="50" charset="-128"/>
              </a:rPr>
              <a:t>を含む認証？の仕組み</a:t>
            </a:r>
          </a:p>
        </p:txBody>
      </p:sp>
      <p:sp>
        <p:nvSpPr>
          <p:cNvPr id="41" name="スライド番号プレースホルダー 1"/>
          <p:cNvSpPr>
            <a:spLocks noGrp="1"/>
          </p:cNvSpPr>
          <p:nvPr>
            <p:ph type="sldNum" sz="quarter" idx="12"/>
          </p:nvPr>
        </p:nvSpPr>
        <p:spPr>
          <a:xfrm>
            <a:off x="6732240" y="6453336"/>
            <a:ext cx="2311400" cy="365125"/>
          </a:xfrm>
        </p:spPr>
        <p:txBody>
          <a:bodyPr/>
          <a:lstStyle/>
          <a:p>
            <a:fld id="{A98DD2BA-7463-4871-B0F9-551092CDA83E}" type="slidenum">
              <a:rPr lang="ja-JP" altLang="en-US" smtClean="0">
                <a:latin typeface="+mj-ea"/>
                <a:ea typeface="+mj-ea"/>
              </a:rPr>
              <a:pPr/>
              <a:t>7</a:t>
            </a:fld>
            <a:endParaRPr lang="ja-JP" altLang="en-US" dirty="0">
              <a:latin typeface="+mj-ea"/>
              <a:ea typeface="+mj-ea"/>
            </a:endParaRPr>
          </a:p>
        </p:txBody>
      </p:sp>
      <p:sp>
        <p:nvSpPr>
          <p:cNvPr id="3" name="テキスト ボックス 2"/>
          <p:cNvSpPr txBox="1"/>
          <p:nvPr/>
        </p:nvSpPr>
        <p:spPr>
          <a:xfrm>
            <a:off x="1247760" y="2303139"/>
            <a:ext cx="2730174" cy="472727"/>
          </a:xfrm>
          <a:prstGeom prst="rect">
            <a:avLst/>
          </a:prstGeom>
          <a:noFill/>
        </p:spPr>
        <p:txBody>
          <a:bodyPr wrap="none" lIns="88235" tIns="44117" rIns="88235" bIns="44117" rtlCol="0">
            <a:spAutoFit/>
          </a:bodyPr>
          <a:lstStyle/>
          <a:p>
            <a:r>
              <a:rPr lang="ja-JP" altLang="en-US" sz="2493" b="1" dirty="0">
                <a:latin typeface="+mj-ea"/>
                <a:ea typeface="+mj-ea"/>
              </a:rPr>
              <a:t>＜国際的なもの＞</a:t>
            </a:r>
          </a:p>
        </p:txBody>
      </p:sp>
      <p:sp>
        <p:nvSpPr>
          <p:cNvPr id="4" name="テキスト ボックス 3"/>
          <p:cNvSpPr txBox="1"/>
          <p:nvPr/>
        </p:nvSpPr>
        <p:spPr>
          <a:xfrm>
            <a:off x="1077609" y="2917230"/>
            <a:ext cx="3904278" cy="3494002"/>
          </a:xfrm>
          <a:prstGeom prst="rect">
            <a:avLst/>
          </a:prstGeom>
          <a:solidFill>
            <a:srgbClr val="00B0F0"/>
          </a:solidFill>
        </p:spPr>
        <p:txBody>
          <a:bodyPr wrap="none" lIns="88235" tIns="44117" rIns="88235" bIns="44117" rtlCol="0">
            <a:spAutoFit/>
          </a:bodyPr>
          <a:lstStyle/>
          <a:p>
            <a:pPr marL="306585" indent="-306585">
              <a:lnSpc>
                <a:spcPct val="150000"/>
              </a:lnSpc>
              <a:buFont typeface="Wingdings" panose="05000000000000000000" pitchFamily="2" charset="2"/>
              <a:buChar char="ü"/>
            </a:pPr>
            <a:r>
              <a:rPr lang="en-US" altLang="ja-JP" sz="2493" b="1" dirty="0">
                <a:latin typeface="+mj-ea"/>
                <a:ea typeface="+mj-ea"/>
              </a:rPr>
              <a:t>ISO22000</a:t>
            </a:r>
          </a:p>
          <a:p>
            <a:pPr marL="306585" indent="-306585">
              <a:lnSpc>
                <a:spcPct val="150000"/>
              </a:lnSpc>
              <a:buFont typeface="Wingdings" panose="05000000000000000000" pitchFamily="2" charset="2"/>
              <a:buChar char="ü"/>
            </a:pPr>
            <a:r>
              <a:rPr lang="en-US" altLang="ja-JP" sz="2493" b="1" dirty="0">
                <a:latin typeface="+mj-ea"/>
                <a:ea typeface="+mj-ea"/>
              </a:rPr>
              <a:t>FSSC22000</a:t>
            </a:r>
          </a:p>
          <a:p>
            <a:pPr marL="306585" indent="-306585">
              <a:lnSpc>
                <a:spcPct val="150000"/>
              </a:lnSpc>
              <a:buFont typeface="Wingdings" panose="05000000000000000000" pitchFamily="2" charset="2"/>
              <a:buChar char="ü"/>
            </a:pPr>
            <a:r>
              <a:rPr lang="en-US" altLang="ja-JP" sz="2493" b="1" dirty="0">
                <a:latin typeface="+mj-ea"/>
                <a:ea typeface="+mj-ea"/>
              </a:rPr>
              <a:t>SQF</a:t>
            </a:r>
          </a:p>
          <a:p>
            <a:pPr marL="306585" indent="-306585">
              <a:lnSpc>
                <a:spcPct val="150000"/>
              </a:lnSpc>
              <a:buFont typeface="Wingdings" panose="05000000000000000000" pitchFamily="2" charset="2"/>
              <a:buChar char="ü"/>
            </a:pPr>
            <a:r>
              <a:rPr lang="ja-JP" altLang="en-US" sz="2493" b="1" dirty="0">
                <a:latin typeface="+mj-ea"/>
                <a:ea typeface="+mj-ea"/>
              </a:rPr>
              <a:t>ＪＦＳ－Ｃ</a:t>
            </a:r>
            <a:endParaRPr lang="en-US" altLang="ja-JP" sz="2493" b="1" dirty="0">
              <a:latin typeface="+mj-ea"/>
              <a:ea typeface="+mj-ea"/>
            </a:endParaRPr>
          </a:p>
          <a:p>
            <a:pPr marL="306585" indent="-306585">
              <a:lnSpc>
                <a:spcPct val="150000"/>
              </a:lnSpc>
              <a:buFont typeface="Wingdings" panose="05000000000000000000" pitchFamily="2" charset="2"/>
              <a:buChar char="ü"/>
            </a:pPr>
            <a:r>
              <a:rPr lang="ja-JP" altLang="en-US" sz="2493" b="1" dirty="0">
                <a:latin typeface="+mj-ea"/>
                <a:ea typeface="+mj-ea"/>
              </a:rPr>
              <a:t>米国向け</a:t>
            </a:r>
            <a:r>
              <a:rPr lang="en-US" altLang="ja-JP" sz="2493" b="1" dirty="0">
                <a:latin typeface="+mj-ea"/>
                <a:ea typeface="+mj-ea"/>
              </a:rPr>
              <a:t>HACCP</a:t>
            </a:r>
            <a:r>
              <a:rPr lang="ja-JP" altLang="en-US" sz="2493" b="1" dirty="0">
                <a:latin typeface="+mj-ea"/>
                <a:ea typeface="+mj-ea"/>
              </a:rPr>
              <a:t>認定</a:t>
            </a:r>
            <a:endParaRPr lang="en-US" altLang="ja-JP" sz="2493" b="1" dirty="0">
              <a:latin typeface="+mj-ea"/>
              <a:ea typeface="+mj-ea"/>
            </a:endParaRPr>
          </a:p>
          <a:p>
            <a:pPr marL="306585" indent="-306585">
              <a:lnSpc>
                <a:spcPct val="150000"/>
              </a:lnSpc>
              <a:buFont typeface="Wingdings" panose="05000000000000000000" pitchFamily="2" charset="2"/>
              <a:buChar char="ü"/>
            </a:pPr>
            <a:r>
              <a:rPr lang="en-US" altLang="ja-JP" sz="2493" b="1" dirty="0">
                <a:latin typeface="+mj-ea"/>
                <a:ea typeface="+mj-ea"/>
              </a:rPr>
              <a:t>E U </a:t>
            </a:r>
            <a:r>
              <a:rPr lang="ja-JP" altLang="en-US" sz="2493" b="1" dirty="0">
                <a:latin typeface="+mj-ea"/>
                <a:ea typeface="+mj-ea"/>
              </a:rPr>
              <a:t>向け</a:t>
            </a:r>
            <a:r>
              <a:rPr lang="en-US" altLang="ja-JP" sz="2493" b="1" dirty="0">
                <a:latin typeface="+mj-ea"/>
                <a:ea typeface="+mj-ea"/>
              </a:rPr>
              <a:t>HACCP</a:t>
            </a:r>
            <a:r>
              <a:rPr lang="ja-JP" altLang="en-US" sz="2493" b="1" dirty="0">
                <a:latin typeface="+mj-ea"/>
                <a:ea typeface="+mj-ea"/>
              </a:rPr>
              <a:t>認定等</a:t>
            </a:r>
            <a:endParaRPr lang="en-US" altLang="ja-JP" sz="2493" b="1" dirty="0">
              <a:latin typeface="+mj-ea"/>
              <a:ea typeface="+mj-ea"/>
            </a:endParaRPr>
          </a:p>
        </p:txBody>
      </p:sp>
      <p:sp>
        <p:nvSpPr>
          <p:cNvPr id="5" name="テキスト ボックス 4"/>
          <p:cNvSpPr txBox="1"/>
          <p:nvPr/>
        </p:nvSpPr>
        <p:spPr>
          <a:xfrm>
            <a:off x="5284659" y="2389112"/>
            <a:ext cx="2411177" cy="472727"/>
          </a:xfrm>
          <a:prstGeom prst="rect">
            <a:avLst/>
          </a:prstGeom>
          <a:noFill/>
        </p:spPr>
        <p:txBody>
          <a:bodyPr wrap="none" lIns="88235" tIns="44117" rIns="88235" bIns="44117" rtlCol="0">
            <a:spAutoFit/>
          </a:bodyPr>
          <a:lstStyle/>
          <a:p>
            <a:r>
              <a:rPr lang="ja-JP" altLang="en-US" sz="2493" b="1" dirty="0">
                <a:latin typeface="+mj-ea"/>
                <a:ea typeface="+mj-ea"/>
              </a:rPr>
              <a:t>＜国内のもの＞</a:t>
            </a:r>
          </a:p>
        </p:txBody>
      </p:sp>
      <p:sp>
        <p:nvSpPr>
          <p:cNvPr id="6" name="テキスト ボックス 5"/>
          <p:cNvSpPr txBox="1"/>
          <p:nvPr/>
        </p:nvSpPr>
        <p:spPr>
          <a:xfrm>
            <a:off x="5415529" y="2917230"/>
            <a:ext cx="2720877" cy="1767568"/>
          </a:xfrm>
          <a:prstGeom prst="rect">
            <a:avLst/>
          </a:prstGeom>
          <a:solidFill>
            <a:schemeClr val="bg1">
              <a:lumMod val="85000"/>
            </a:schemeClr>
          </a:solidFill>
        </p:spPr>
        <p:txBody>
          <a:bodyPr wrap="none" lIns="88235" tIns="44117" rIns="88235" bIns="44117" rtlCol="0">
            <a:spAutoFit/>
          </a:bodyPr>
          <a:lstStyle/>
          <a:p>
            <a:pPr marL="306585" indent="-306585">
              <a:lnSpc>
                <a:spcPct val="150000"/>
              </a:lnSpc>
              <a:buFont typeface="Wingdings" panose="05000000000000000000" pitchFamily="2" charset="2"/>
              <a:buChar char="ü"/>
            </a:pPr>
            <a:r>
              <a:rPr lang="ja-JP" altLang="en-US" sz="2493" b="1" dirty="0">
                <a:latin typeface="+mj-ea"/>
                <a:ea typeface="+mj-ea"/>
              </a:rPr>
              <a:t>ＪＦＳ－Ａ，Ｂ</a:t>
            </a:r>
            <a:endParaRPr lang="en-US" altLang="ja-JP" sz="2493" b="1" dirty="0">
              <a:latin typeface="+mj-ea"/>
              <a:ea typeface="+mj-ea"/>
            </a:endParaRPr>
          </a:p>
          <a:p>
            <a:pPr marL="306585" indent="-306585">
              <a:lnSpc>
                <a:spcPct val="150000"/>
              </a:lnSpc>
              <a:buFont typeface="Wingdings" panose="05000000000000000000" pitchFamily="2" charset="2"/>
              <a:buChar char="ü"/>
            </a:pPr>
            <a:r>
              <a:rPr lang="ja-JP" altLang="en-US" sz="2493" b="1" dirty="0">
                <a:latin typeface="+mj-ea"/>
                <a:ea typeface="+mj-ea"/>
              </a:rPr>
              <a:t>自治体</a:t>
            </a:r>
            <a:r>
              <a:rPr lang="en-US" altLang="ja-JP" sz="2493" b="1" dirty="0">
                <a:latin typeface="+mj-ea"/>
                <a:ea typeface="+mj-ea"/>
              </a:rPr>
              <a:t>HACCP</a:t>
            </a:r>
          </a:p>
          <a:p>
            <a:pPr marL="306585" indent="-306585">
              <a:lnSpc>
                <a:spcPct val="150000"/>
              </a:lnSpc>
              <a:buFont typeface="Wingdings" panose="05000000000000000000" pitchFamily="2" charset="2"/>
              <a:buChar char="ü"/>
            </a:pPr>
            <a:r>
              <a:rPr lang="ja-JP" altLang="en-US" sz="2493" b="1" dirty="0">
                <a:latin typeface="+mj-ea"/>
                <a:ea typeface="+mj-ea"/>
              </a:rPr>
              <a:t>業界</a:t>
            </a:r>
            <a:r>
              <a:rPr lang="en-US" altLang="ja-JP" sz="2493" b="1" dirty="0">
                <a:latin typeface="+mj-ea"/>
                <a:ea typeface="+mj-ea"/>
              </a:rPr>
              <a:t>HACCP</a:t>
            </a:r>
            <a:r>
              <a:rPr lang="ja-JP" altLang="en-US" sz="2493" b="1" dirty="0">
                <a:latin typeface="+mj-ea"/>
                <a:ea typeface="+mj-ea"/>
              </a:rPr>
              <a:t>等</a:t>
            </a:r>
            <a:endParaRPr lang="en-US" altLang="ja-JP" sz="2493" b="1" dirty="0">
              <a:latin typeface="+mj-ea"/>
              <a:ea typeface="+mj-ea"/>
            </a:endParaRPr>
          </a:p>
        </p:txBody>
      </p:sp>
      <p:sp>
        <p:nvSpPr>
          <p:cNvPr id="7" name="テキスト ボックス 6"/>
          <p:cNvSpPr txBox="1"/>
          <p:nvPr/>
        </p:nvSpPr>
        <p:spPr>
          <a:xfrm>
            <a:off x="224454" y="613968"/>
            <a:ext cx="8432922" cy="1643047"/>
          </a:xfrm>
          <a:prstGeom prst="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lIns="88235" tIns="44117" rIns="88235" bIns="44117" rtlCol="0">
            <a:spAutoFit/>
          </a:bodyPr>
          <a:lstStyle/>
          <a:p>
            <a:pPr marL="330871" indent="-330871">
              <a:lnSpc>
                <a:spcPct val="150000"/>
              </a:lnSpc>
              <a:buFont typeface="Wingdings" panose="05000000000000000000" pitchFamily="2" charset="2"/>
              <a:buChar char="l"/>
            </a:pPr>
            <a:r>
              <a:rPr lang="en-US" altLang="ja-JP" sz="2308" b="1" dirty="0">
                <a:latin typeface="+mj-ea"/>
                <a:ea typeface="+mj-ea"/>
              </a:rPr>
              <a:t>HACCP</a:t>
            </a:r>
            <a:r>
              <a:rPr lang="ja-JP" altLang="en-US" sz="2308" b="1" dirty="0">
                <a:latin typeface="+mj-ea"/>
                <a:ea typeface="+mj-ea"/>
              </a:rPr>
              <a:t>の導入において、認証？の仕組みを活用することも有効</a:t>
            </a:r>
            <a:endParaRPr lang="en-US" altLang="ja-JP" sz="2308" b="1" dirty="0">
              <a:latin typeface="+mj-ea"/>
              <a:ea typeface="+mj-ea"/>
            </a:endParaRPr>
          </a:p>
          <a:p>
            <a:pPr marL="330871" indent="-330871">
              <a:lnSpc>
                <a:spcPct val="150000"/>
              </a:lnSpc>
              <a:buFont typeface="Wingdings" panose="05000000000000000000" pitchFamily="2" charset="2"/>
              <a:buChar char="l"/>
            </a:pPr>
            <a:r>
              <a:rPr lang="ja-JP" altLang="en-US" sz="2308" b="1" dirty="0">
                <a:latin typeface="+mj-ea"/>
                <a:ea typeface="+mj-ea"/>
              </a:rPr>
              <a:t>ただし、規制にも国際的な基準にも整合している必要</a:t>
            </a:r>
          </a:p>
        </p:txBody>
      </p:sp>
      <p:sp>
        <p:nvSpPr>
          <p:cNvPr id="9" name="雲形吹き出し 8"/>
          <p:cNvSpPr/>
          <p:nvPr/>
        </p:nvSpPr>
        <p:spPr>
          <a:xfrm>
            <a:off x="4828488" y="4846320"/>
            <a:ext cx="3237903" cy="1942110"/>
          </a:xfrm>
          <a:prstGeom prst="cloudCallout">
            <a:avLst>
              <a:gd name="adj1" fmla="val -39783"/>
              <a:gd name="adj2" fmla="val -3797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a:solidFill>
                  <a:schemeClr val="tx1"/>
                </a:solidFill>
                <a:latin typeface="+mj-ea"/>
                <a:ea typeface="+mj-ea"/>
              </a:rPr>
              <a:t>どれに取り組めば</a:t>
            </a:r>
            <a:endParaRPr kumimoji="1" lang="en-US" altLang="ja-JP" sz="2400" dirty="0">
              <a:solidFill>
                <a:schemeClr val="tx1"/>
              </a:solidFill>
              <a:latin typeface="+mj-ea"/>
              <a:ea typeface="+mj-ea"/>
            </a:endParaRPr>
          </a:p>
          <a:p>
            <a:pPr algn="ctr"/>
            <a:r>
              <a:rPr lang="ja-JP" altLang="en-US" sz="2400" dirty="0">
                <a:solidFill>
                  <a:schemeClr val="tx1"/>
                </a:solidFill>
                <a:latin typeface="+mj-ea"/>
                <a:ea typeface="+mj-ea"/>
              </a:rPr>
              <a:t>よいのか？</a:t>
            </a:r>
            <a:endParaRPr kumimoji="1" lang="ja-JP" altLang="en-US" sz="2400" dirty="0">
              <a:solidFill>
                <a:schemeClr val="tx1"/>
              </a:solidFill>
              <a:latin typeface="+mj-ea"/>
              <a:ea typeface="+mj-ea"/>
            </a:endParaRPr>
          </a:p>
        </p:txBody>
      </p:sp>
    </p:spTree>
    <p:extLst>
      <p:ext uri="{BB962C8B-B14F-4D97-AF65-F5344CB8AC3E}">
        <p14:creationId xmlns:p14="http://schemas.microsoft.com/office/powerpoint/2010/main" val="26958525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48CF57-16CB-455F-A0C0-69BC6E8D5D85}"/>
              </a:ext>
            </a:extLst>
          </p:cNvPr>
          <p:cNvPicPr>
            <a:picLocks noChangeAspect="1"/>
          </p:cNvPicPr>
          <p:nvPr/>
        </p:nvPicPr>
        <p:blipFill>
          <a:blip r:embed="rId2"/>
          <a:stretch>
            <a:fillRect/>
          </a:stretch>
        </p:blipFill>
        <p:spPr>
          <a:xfrm>
            <a:off x="0" y="801268"/>
            <a:ext cx="9144000" cy="4329775"/>
          </a:xfrm>
          <a:prstGeom prst="rect">
            <a:avLst/>
          </a:prstGeom>
        </p:spPr>
      </p:pic>
      <p:sp>
        <p:nvSpPr>
          <p:cNvPr id="4" name="テキスト ボックス 3">
            <a:extLst>
              <a:ext uri="{FF2B5EF4-FFF2-40B4-BE49-F238E27FC236}">
                <a16:creationId xmlns:a16="http://schemas.microsoft.com/office/drawing/2014/main" id="{BABC6B75-B3E5-4D87-BE01-F8A1CD814029}"/>
              </a:ext>
            </a:extLst>
          </p:cNvPr>
          <p:cNvSpPr txBox="1"/>
          <p:nvPr/>
        </p:nvSpPr>
        <p:spPr>
          <a:xfrm>
            <a:off x="854207" y="5565812"/>
            <a:ext cx="4339650" cy="646331"/>
          </a:xfrm>
          <a:prstGeom prst="rect">
            <a:avLst/>
          </a:prstGeom>
          <a:noFill/>
        </p:spPr>
        <p:txBody>
          <a:bodyPr wrap="none" rtlCol="0">
            <a:spAutoFit/>
          </a:bodyPr>
          <a:lstStyle/>
          <a:p>
            <a:r>
              <a:rPr kumimoji="1" lang="ja-JP" altLang="en-US" sz="3600" b="1" dirty="0"/>
              <a:t>多少不安が出てくる</a:t>
            </a:r>
          </a:p>
        </p:txBody>
      </p:sp>
      <p:sp>
        <p:nvSpPr>
          <p:cNvPr id="5" name="テキスト ボックス 4">
            <a:extLst>
              <a:ext uri="{FF2B5EF4-FFF2-40B4-BE49-F238E27FC236}">
                <a16:creationId xmlns:a16="http://schemas.microsoft.com/office/drawing/2014/main" id="{4F25446E-F1F8-493A-B33C-0958D587C3BD}"/>
              </a:ext>
            </a:extLst>
          </p:cNvPr>
          <p:cNvSpPr txBox="1"/>
          <p:nvPr/>
        </p:nvSpPr>
        <p:spPr>
          <a:xfrm>
            <a:off x="5407377" y="5141022"/>
            <a:ext cx="3318934" cy="369332"/>
          </a:xfrm>
          <a:prstGeom prst="rect">
            <a:avLst/>
          </a:prstGeom>
          <a:noFill/>
          <a:ln>
            <a:solidFill>
              <a:schemeClr val="tx1"/>
            </a:solidFill>
          </a:ln>
        </p:spPr>
        <p:txBody>
          <a:bodyPr wrap="square" rtlCol="0">
            <a:spAutoFit/>
          </a:bodyPr>
          <a:lstStyle/>
          <a:p>
            <a:r>
              <a:rPr kumimoji="1" lang="ja-JP" altLang="en-US" dirty="0">
                <a:highlight>
                  <a:srgbClr val="FFFF00"/>
                </a:highlight>
              </a:rPr>
              <a:t>被</a:t>
            </a:r>
            <a:r>
              <a:rPr kumimoji="1" lang="ja-JP" altLang="en-US" dirty="0"/>
              <a:t>監査側での加熱⇒冷却強化</a:t>
            </a:r>
          </a:p>
        </p:txBody>
      </p:sp>
      <p:sp>
        <p:nvSpPr>
          <p:cNvPr id="6" name="テキスト ボックス 5">
            <a:extLst>
              <a:ext uri="{FF2B5EF4-FFF2-40B4-BE49-F238E27FC236}">
                <a16:creationId xmlns:a16="http://schemas.microsoft.com/office/drawing/2014/main" id="{8079DDF2-F78E-437A-BDB2-BA35122F8A65}"/>
              </a:ext>
            </a:extLst>
          </p:cNvPr>
          <p:cNvSpPr txBox="1"/>
          <p:nvPr/>
        </p:nvSpPr>
        <p:spPr>
          <a:xfrm>
            <a:off x="5407377" y="5633818"/>
            <a:ext cx="3318934" cy="1200329"/>
          </a:xfrm>
          <a:prstGeom prst="rect">
            <a:avLst/>
          </a:prstGeom>
          <a:noFill/>
          <a:ln>
            <a:solidFill>
              <a:schemeClr val="tx1"/>
            </a:solidFill>
          </a:ln>
        </p:spPr>
        <p:txBody>
          <a:bodyPr wrap="square" rtlCol="0">
            <a:spAutoFit/>
          </a:bodyPr>
          <a:lstStyle/>
          <a:p>
            <a:r>
              <a:rPr kumimoji="1" lang="ja-JP" altLang="en-US" dirty="0"/>
              <a:t>監査依頼者側でのレトルト条件強化</a:t>
            </a:r>
            <a:endParaRPr kumimoji="1" lang="en-US" altLang="ja-JP" dirty="0"/>
          </a:p>
          <a:p>
            <a:r>
              <a:rPr kumimoji="1" lang="ja-JP" altLang="en-US" dirty="0"/>
              <a:t>常温保管⇒冷蔵品、嫌気的な包装の採用</a:t>
            </a:r>
          </a:p>
        </p:txBody>
      </p:sp>
      <p:cxnSp>
        <p:nvCxnSpPr>
          <p:cNvPr id="8" name="直線矢印コネクタ 7">
            <a:extLst>
              <a:ext uri="{FF2B5EF4-FFF2-40B4-BE49-F238E27FC236}">
                <a16:creationId xmlns:a16="http://schemas.microsoft.com/office/drawing/2014/main" id="{81BA74B7-4276-4B51-8162-20BF60F170A8}"/>
              </a:ext>
            </a:extLst>
          </p:cNvPr>
          <p:cNvCxnSpPr>
            <a:cxnSpLocks/>
            <a:stCxn id="4" idx="3"/>
            <a:endCxn id="5" idx="1"/>
          </p:cNvCxnSpPr>
          <p:nvPr/>
        </p:nvCxnSpPr>
        <p:spPr>
          <a:xfrm flipV="1">
            <a:off x="5193857" y="5325688"/>
            <a:ext cx="213520" cy="5632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A0755B1A-9A1E-40F4-A0A3-348850E7E680}"/>
              </a:ext>
            </a:extLst>
          </p:cNvPr>
          <p:cNvCxnSpPr>
            <a:cxnSpLocks/>
          </p:cNvCxnSpPr>
          <p:nvPr/>
        </p:nvCxnSpPr>
        <p:spPr>
          <a:xfrm>
            <a:off x="5180673" y="6000698"/>
            <a:ext cx="226704" cy="4501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666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2F38CA-B457-42FB-BABD-0CCDCA5243C8}"/>
              </a:ext>
            </a:extLst>
          </p:cNvPr>
          <p:cNvPicPr>
            <a:picLocks noChangeAspect="1"/>
          </p:cNvPicPr>
          <p:nvPr/>
        </p:nvPicPr>
        <p:blipFill>
          <a:blip r:embed="rId2"/>
          <a:stretch>
            <a:fillRect/>
          </a:stretch>
        </p:blipFill>
        <p:spPr>
          <a:xfrm>
            <a:off x="0" y="1013878"/>
            <a:ext cx="9144000" cy="4830243"/>
          </a:xfrm>
          <a:prstGeom prst="rect">
            <a:avLst/>
          </a:prstGeom>
        </p:spPr>
      </p:pic>
    </p:spTree>
    <p:extLst>
      <p:ext uri="{BB962C8B-B14F-4D97-AF65-F5344CB8AC3E}">
        <p14:creationId xmlns:p14="http://schemas.microsoft.com/office/powerpoint/2010/main" val="2405473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D624C5A-FA51-43CF-BB83-B4F489DB6697}"/>
              </a:ext>
            </a:extLst>
          </p:cNvPr>
          <p:cNvPicPr>
            <a:picLocks noChangeAspect="1"/>
          </p:cNvPicPr>
          <p:nvPr/>
        </p:nvPicPr>
        <p:blipFill>
          <a:blip r:embed="rId2"/>
          <a:stretch>
            <a:fillRect/>
          </a:stretch>
        </p:blipFill>
        <p:spPr>
          <a:xfrm>
            <a:off x="0" y="1176926"/>
            <a:ext cx="9144000" cy="3230932"/>
          </a:xfrm>
          <a:prstGeom prst="rect">
            <a:avLst/>
          </a:prstGeom>
        </p:spPr>
      </p:pic>
      <p:sp>
        <p:nvSpPr>
          <p:cNvPr id="4" name="テキスト ボックス 3">
            <a:extLst>
              <a:ext uri="{FF2B5EF4-FFF2-40B4-BE49-F238E27FC236}">
                <a16:creationId xmlns:a16="http://schemas.microsoft.com/office/drawing/2014/main" id="{11C896E3-965F-4901-B0A6-24A4C0CC37B3}"/>
              </a:ext>
            </a:extLst>
          </p:cNvPr>
          <p:cNvSpPr txBox="1"/>
          <p:nvPr/>
        </p:nvSpPr>
        <p:spPr>
          <a:xfrm>
            <a:off x="788828" y="4803911"/>
            <a:ext cx="8355172" cy="1754326"/>
          </a:xfrm>
          <a:prstGeom prst="rect">
            <a:avLst/>
          </a:prstGeom>
          <a:noFill/>
        </p:spPr>
        <p:txBody>
          <a:bodyPr wrap="none" rtlCol="0">
            <a:spAutoFit/>
          </a:bodyPr>
          <a:lstStyle/>
          <a:p>
            <a:r>
              <a:rPr kumimoji="1" lang="ja-JP" altLang="en-US" sz="3600" b="1" dirty="0"/>
              <a:t>データは少ない。</a:t>
            </a:r>
            <a:r>
              <a:rPr kumimoji="1" lang="en-US" altLang="ja-JP" sz="3600" b="1" dirty="0"/>
              <a:t>Z</a:t>
            </a:r>
            <a:r>
              <a:rPr kumimoji="1" lang="ja-JP" altLang="en-US" sz="3600" b="1" dirty="0"/>
              <a:t>値のデータもない。</a:t>
            </a:r>
            <a:endParaRPr kumimoji="1" lang="en-US" altLang="ja-JP" sz="3600" b="1" dirty="0"/>
          </a:p>
          <a:p>
            <a:r>
              <a:rPr kumimoji="1" lang="ja-JP" altLang="en-US" sz="3600" b="1" dirty="0"/>
              <a:t>しかし　異常値をのぞけば</a:t>
            </a:r>
            <a:endParaRPr kumimoji="1" lang="en-US" altLang="ja-JP" sz="3600" b="1" dirty="0"/>
          </a:p>
          <a:p>
            <a:r>
              <a:rPr kumimoji="1" lang="en-US" altLang="ja-JP" sz="3600" b="1" dirty="0" err="1"/>
              <a:t>Fo</a:t>
            </a:r>
            <a:r>
              <a:rPr kumimoji="1" lang="en-US" altLang="ja-JP" sz="3600" b="1" dirty="0"/>
              <a:t>&gt;4</a:t>
            </a:r>
            <a:r>
              <a:rPr kumimoji="1" lang="ja-JP" altLang="en-US" sz="3600" b="1" dirty="0"/>
              <a:t>で大丈夫ではないか？</a:t>
            </a:r>
          </a:p>
        </p:txBody>
      </p:sp>
    </p:spTree>
    <p:extLst>
      <p:ext uri="{BB962C8B-B14F-4D97-AF65-F5344CB8AC3E}">
        <p14:creationId xmlns:p14="http://schemas.microsoft.com/office/powerpoint/2010/main" val="26923842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EE9C8-AE6F-474E-BB0D-E63E6E936754}"/>
              </a:ext>
            </a:extLst>
          </p:cNvPr>
          <p:cNvSpPr/>
          <p:nvPr/>
        </p:nvSpPr>
        <p:spPr>
          <a:xfrm>
            <a:off x="3511826" y="2229678"/>
            <a:ext cx="1802296" cy="2398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CFD8133-DBF1-4DCB-B2AE-51C4EA331609}"/>
              </a:ext>
            </a:extLst>
          </p:cNvPr>
          <p:cNvCxnSpPr>
            <a:endCxn id="2" idx="1"/>
          </p:cNvCxnSpPr>
          <p:nvPr/>
        </p:nvCxnSpPr>
        <p:spPr>
          <a:xfrm>
            <a:off x="1550504"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E9B67CB7-87A6-41D9-AF6B-9990DC60928B}"/>
              </a:ext>
            </a:extLst>
          </p:cNvPr>
          <p:cNvCxnSpPr/>
          <p:nvPr/>
        </p:nvCxnSpPr>
        <p:spPr>
          <a:xfrm>
            <a:off x="5314122"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13BB670D-4D79-44B5-A5B5-864EFBEE6B40}"/>
              </a:ext>
            </a:extLst>
          </p:cNvPr>
          <p:cNvSpPr txBox="1"/>
          <p:nvPr/>
        </p:nvSpPr>
        <p:spPr>
          <a:xfrm>
            <a:off x="1862594" y="2875722"/>
            <a:ext cx="1529963" cy="369332"/>
          </a:xfrm>
          <a:prstGeom prst="rect">
            <a:avLst/>
          </a:prstGeom>
          <a:noFill/>
        </p:spPr>
        <p:txBody>
          <a:bodyPr wrap="square" rtlCol="0">
            <a:spAutoFit/>
          </a:bodyPr>
          <a:lstStyle/>
          <a:p>
            <a:r>
              <a:rPr kumimoji="1" lang="ja-JP" altLang="en-US"/>
              <a:t>インプット</a:t>
            </a:r>
          </a:p>
        </p:txBody>
      </p:sp>
      <p:sp>
        <p:nvSpPr>
          <p:cNvPr id="7" name="テキスト ボックス 6">
            <a:extLst>
              <a:ext uri="{FF2B5EF4-FFF2-40B4-BE49-F238E27FC236}">
                <a16:creationId xmlns:a16="http://schemas.microsoft.com/office/drawing/2014/main" id="{99209E54-6F67-490B-97D7-CAF19D330C57}"/>
              </a:ext>
            </a:extLst>
          </p:cNvPr>
          <p:cNvSpPr txBox="1"/>
          <p:nvPr/>
        </p:nvSpPr>
        <p:spPr>
          <a:xfrm>
            <a:off x="5529801" y="2888110"/>
            <a:ext cx="1802296" cy="369332"/>
          </a:xfrm>
          <a:prstGeom prst="rect">
            <a:avLst/>
          </a:prstGeom>
          <a:noFill/>
        </p:spPr>
        <p:txBody>
          <a:bodyPr wrap="square" rtlCol="0">
            <a:spAutoFit/>
          </a:bodyPr>
          <a:lstStyle/>
          <a:p>
            <a:r>
              <a:rPr kumimoji="1" lang="ja-JP" altLang="en-US" dirty="0"/>
              <a:t>アウトプット</a:t>
            </a:r>
          </a:p>
        </p:txBody>
      </p:sp>
      <p:sp>
        <p:nvSpPr>
          <p:cNvPr id="8" name="テキスト ボックス 7">
            <a:extLst>
              <a:ext uri="{FF2B5EF4-FFF2-40B4-BE49-F238E27FC236}">
                <a16:creationId xmlns:a16="http://schemas.microsoft.com/office/drawing/2014/main" id="{1F734AF2-6A2E-4839-A09F-52F8400E1DB1}"/>
              </a:ext>
            </a:extLst>
          </p:cNvPr>
          <p:cNvSpPr txBox="1"/>
          <p:nvPr/>
        </p:nvSpPr>
        <p:spPr>
          <a:xfrm>
            <a:off x="3858976" y="4865059"/>
            <a:ext cx="1107996" cy="369332"/>
          </a:xfrm>
          <a:prstGeom prst="rect">
            <a:avLst/>
          </a:prstGeom>
          <a:noFill/>
        </p:spPr>
        <p:txBody>
          <a:bodyPr wrap="none" rtlCol="0">
            <a:spAutoFit/>
          </a:bodyPr>
          <a:lstStyle/>
          <a:p>
            <a:r>
              <a:rPr kumimoji="1" lang="ja-JP" altLang="en-US"/>
              <a:t>加工工程</a:t>
            </a:r>
            <a:endParaRPr kumimoji="1" lang="en-US" altLang="ja-JP" dirty="0"/>
          </a:p>
        </p:txBody>
      </p:sp>
      <p:sp>
        <p:nvSpPr>
          <p:cNvPr id="9" name="テキスト ボックス 8">
            <a:extLst>
              <a:ext uri="{FF2B5EF4-FFF2-40B4-BE49-F238E27FC236}">
                <a16:creationId xmlns:a16="http://schemas.microsoft.com/office/drawing/2014/main" id="{383F2C65-5B01-419C-A1EC-11BAD66FDEBE}"/>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1181571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6BB282DB-EB30-4EA7-8D1B-73D2A9158A22}"/>
              </a:ext>
            </a:extLst>
          </p:cNvPr>
          <p:cNvGrpSpPr/>
          <p:nvPr/>
        </p:nvGrpSpPr>
        <p:grpSpPr>
          <a:xfrm>
            <a:off x="861390" y="1570261"/>
            <a:ext cx="7701283" cy="3717477"/>
            <a:chOff x="887894" y="679564"/>
            <a:chExt cx="7701283" cy="3717477"/>
          </a:xfrm>
        </p:grpSpPr>
        <p:grpSp>
          <p:nvGrpSpPr>
            <p:cNvPr id="23" name="グループ化 22">
              <a:extLst>
                <a:ext uri="{FF2B5EF4-FFF2-40B4-BE49-F238E27FC236}">
                  <a16:creationId xmlns:a16="http://schemas.microsoft.com/office/drawing/2014/main" id="{524A3DAF-3314-4C0E-B54E-623B9F58533F}"/>
                </a:ext>
              </a:extLst>
            </p:cNvPr>
            <p:cNvGrpSpPr/>
            <p:nvPr/>
          </p:nvGrpSpPr>
          <p:grpSpPr>
            <a:xfrm>
              <a:off x="887894" y="2872779"/>
              <a:ext cx="7701283" cy="1524262"/>
              <a:chOff x="212034" y="3018553"/>
              <a:chExt cx="7701283" cy="1524262"/>
            </a:xfrm>
          </p:grpSpPr>
          <p:grpSp>
            <p:nvGrpSpPr>
              <p:cNvPr id="3" name="グループ化 2">
                <a:extLst>
                  <a:ext uri="{FF2B5EF4-FFF2-40B4-BE49-F238E27FC236}">
                    <a16:creationId xmlns:a16="http://schemas.microsoft.com/office/drawing/2014/main" id="{1F421B34-F779-4D7A-A114-1DCB71E436C8}"/>
                  </a:ext>
                </a:extLst>
              </p:cNvPr>
              <p:cNvGrpSpPr/>
              <p:nvPr/>
            </p:nvGrpSpPr>
            <p:grpSpPr>
              <a:xfrm>
                <a:off x="212034" y="3018553"/>
                <a:ext cx="3319947" cy="1524262"/>
                <a:chOff x="1550504" y="2045012"/>
                <a:chExt cx="5724940" cy="2583309"/>
              </a:xfrm>
            </p:grpSpPr>
            <p:sp>
              <p:nvSpPr>
                <p:cNvPr id="2" name="正方形/長方形 1">
                  <a:extLst>
                    <a:ext uri="{FF2B5EF4-FFF2-40B4-BE49-F238E27FC236}">
                      <a16:creationId xmlns:a16="http://schemas.microsoft.com/office/drawing/2014/main" id="{B9FEE9C8-AE6F-474E-BB0D-E63E6E936754}"/>
                    </a:ext>
                  </a:extLst>
                </p:cNvPr>
                <p:cNvSpPr/>
                <p:nvPr/>
              </p:nvSpPr>
              <p:spPr>
                <a:xfrm>
                  <a:off x="3511826" y="2229678"/>
                  <a:ext cx="1802296" cy="2398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CFD8133-DBF1-4DCB-B2AE-51C4EA331609}"/>
                    </a:ext>
                  </a:extLst>
                </p:cNvPr>
                <p:cNvCxnSpPr>
                  <a:endCxn id="2" idx="1"/>
                </p:cNvCxnSpPr>
                <p:nvPr/>
              </p:nvCxnSpPr>
              <p:spPr>
                <a:xfrm>
                  <a:off x="1550504"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E9B67CB7-87A6-41D9-AF6B-9990DC60928B}"/>
                    </a:ext>
                  </a:extLst>
                </p:cNvPr>
                <p:cNvCxnSpPr/>
                <p:nvPr/>
              </p:nvCxnSpPr>
              <p:spPr>
                <a:xfrm>
                  <a:off x="5314122"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13BB670D-4D79-44B5-A5B5-864EFBEE6B40}"/>
                    </a:ext>
                  </a:extLst>
                </p:cNvPr>
                <p:cNvSpPr txBox="1"/>
                <p:nvPr/>
              </p:nvSpPr>
              <p:spPr>
                <a:xfrm rot="20360413">
                  <a:off x="1759192" y="3843994"/>
                  <a:ext cx="1529963" cy="369331"/>
                </a:xfrm>
                <a:prstGeom prst="rect">
                  <a:avLst/>
                </a:prstGeom>
                <a:noFill/>
              </p:spPr>
              <p:txBody>
                <a:bodyPr wrap="square" rtlCol="0">
                  <a:spAutoFit/>
                </a:bodyPr>
                <a:lstStyle/>
                <a:p>
                  <a:r>
                    <a:rPr kumimoji="1" lang="ja-JP" altLang="en-US" dirty="0"/>
                    <a:t>インプット</a:t>
                  </a:r>
                </a:p>
              </p:txBody>
            </p:sp>
            <p:sp>
              <p:nvSpPr>
                <p:cNvPr id="7" name="テキスト ボックス 6">
                  <a:extLst>
                    <a:ext uri="{FF2B5EF4-FFF2-40B4-BE49-F238E27FC236}">
                      <a16:creationId xmlns:a16="http://schemas.microsoft.com/office/drawing/2014/main" id="{99209E54-6F67-490B-97D7-CAF19D330C57}"/>
                    </a:ext>
                  </a:extLst>
                </p:cNvPr>
                <p:cNvSpPr txBox="1"/>
                <p:nvPr/>
              </p:nvSpPr>
              <p:spPr>
                <a:xfrm rot="20345570">
                  <a:off x="5280271" y="2045012"/>
                  <a:ext cx="1802297" cy="369331"/>
                </a:xfrm>
                <a:prstGeom prst="rect">
                  <a:avLst/>
                </a:prstGeom>
                <a:noFill/>
              </p:spPr>
              <p:txBody>
                <a:bodyPr wrap="square" rtlCol="0">
                  <a:spAutoFit/>
                </a:bodyPr>
                <a:lstStyle/>
                <a:p>
                  <a:r>
                    <a:rPr kumimoji="1" lang="ja-JP" altLang="en-US" dirty="0"/>
                    <a:t>アウトプット</a:t>
                  </a:r>
                </a:p>
              </p:txBody>
            </p:sp>
          </p:grpSp>
          <p:grpSp>
            <p:nvGrpSpPr>
              <p:cNvPr id="9" name="グループ化 8">
                <a:extLst>
                  <a:ext uri="{FF2B5EF4-FFF2-40B4-BE49-F238E27FC236}">
                    <a16:creationId xmlns:a16="http://schemas.microsoft.com/office/drawing/2014/main" id="{9A26D962-A55D-45F7-92F8-B29ED2554A76}"/>
                  </a:ext>
                </a:extLst>
              </p:cNvPr>
              <p:cNvGrpSpPr/>
              <p:nvPr/>
            </p:nvGrpSpPr>
            <p:grpSpPr>
              <a:xfrm>
                <a:off x="2402702" y="3109209"/>
                <a:ext cx="3319947" cy="1433606"/>
                <a:chOff x="1550504" y="2198654"/>
                <a:chExt cx="5724940" cy="2429667"/>
              </a:xfrm>
            </p:grpSpPr>
            <p:sp>
              <p:nvSpPr>
                <p:cNvPr id="10" name="正方形/長方形 9">
                  <a:extLst>
                    <a:ext uri="{FF2B5EF4-FFF2-40B4-BE49-F238E27FC236}">
                      <a16:creationId xmlns:a16="http://schemas.microsoft.com/office/drawing/2014/main" id="{703C0018-36AC-4950-8713-678C117A7E65}"/>
                    </a:ext>
                  </a:extLst>
                </p:cNvPr>
                <p:cNvSpPr/>
                <p:nvPr/>
              </p:nvSpPr>
              <p:spPr>
                <a:xfrm>
                  <a:off x="3511826" y="2229678"/>
                  <a:ext cx="1802296" cy="2398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CBB03633-421F-4A30-A35E-7C65F055204B}"/>
                    </a:ext>
                  </a:extLst>
                </p:cNvPr>
                <p:cNvCxnSpPr>
                  <a:endCxn id="10" idx="1"/>
                </p:cNvCxnSpPr>
                <p:nvPr/>
              </p:nvCxnSpPr>
              <p:spPr>
                <a:xfrm>
                  <a:off x="1550504"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D97A3FAD-2C99-46FC-92D1-DD84B22213D5}"/>
                    </a:ext>
                  </a:extLst>
                </p:cNvPr>
                <p:cNvCxnSpPr/>
                <p:nvPr/>
              </p:nvCxnSpPr>
              <p:spPr>
                <a:xfrm>
                  <a:off x="5314122"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947EA47-005D-4808-AEFA-658EBD65D59C}"/>
                    </a:ext>
                  </a:extLst>
                </p:cNvPr>
                <p:cNvSpPr txBox="1"/>
                <p:nvPr/>
              </p:nvSpPr>
              <p:spPr>
                <a:xfrm rot="20052055">
                  <a:off x="1797032" y="3641525"/>
                  <a:ext cx="1529963" cy="369331"/>
                </a:xfrm>
                <a:prstGeom prst="rect">
                  <a:avLst/>
                </a:prstGeom>
                <a:noFill/>
              </p:spPr>
              <p:txBody>
                <a:bodyPr wrap="square" rtlCol="0">
                  <a:spAutoFit/>
                </a:bodyPr>
                <a:lstStyle/>
                <a:p>
                  <a:r>
                    <a:rPr kumimoji="1" lang="ja-JP" altLang="en-US" dirty="0"/>
                    <a:t>インプット</a:t>
                  </a:r>
                </a:p>
              </p:txBody>
            </p:sp>
            <p:sp>
              <p:nvSpPr>
                <p:cNvPr id="14" name="テキスト ボックス 13">
                  <a:extLst>
                    <a:ext uri="{FF2B5EF4-FFF2-40B4-BE49-F238E27FC236}">
                      <a16:creationId xmlns:a16="http://schemas.microsoft.com/office/drawing/2014/main" id="{A436EFBE-F6EF-461D-B8A6-4C2242AF1EAC}"/>
                    </a:ext>
                  </a:extLst>
                </p:cNvPr>
                <p:cNvSpPr txBox="1"/>
                <p:nvPr/>
              </p:nvSpPr>
              <p:spPr>
                <a:xfrm rot="19854630">
                  <a:off x="5169836" y="2198654"/>
                  <a:ext cx="1802297" cy="369331"/>
                </a:xfrm>
                <a:prstGeom prst="rect">
                  <a:avLst/>
                </a:prstGeom>
                <a:noFill/>
              </p:spPr>
              <p:txBody>
                <a:bodyPr wrap="square" rtlCol="0">
                  <a:spAutoFit/>
                </a:bodyPr>
                <a:lstStyle/>
                <a:p>
                  <a:r>
                    <a:rPr kumimoji="1" lang="ja-JP" altLang="en-US" dirty="0"/>
                    <a:t>アウトプット</a:t>
                  </a:r>
                </a:p>
              </p:txBody>
            </p:sp>
          </p:grpSp>
          <p:grpSp>
            <p:nvGrpSpPr>
              <p:cNvPr id="16" name="グループ化 15">
                <a:extLst>
                  <a:ext uri="{FF2B5EF4-FFF2-40B4-BE49-F238E27FC236}">
                    <a16:creationId xmlns:a16="http://schemas.microsoft.com/office/drawing/2014/main" id="{38D6DD92-ADA6-4D18-896C-ECA990C07622}"/>
                  </a:ext>
                </a:extLst>
              </p:cNvPr>
              <p:cNvGrpSpPr/>
              <p:nvPr/>
            </p:nvGrpSpPr>
            <p:grpSpPr>
              <a:xfrm>
                <a:off x="4593370" y="3127514"/>
                <a:ext cx="3319947" cy="1415301"/>
                <a:chOff x="1550504" y="2229678"/>
                <a:chExt cx="5724940" cy="2398643"/>
              </a:xfrm>
            </p:grpSpPr>
            <p:sp>
              <p:nvSpPr>
                <p:cNvPr id="17" name="正方形/長方形 16">
                  <a:extLst>
                    <a:ext uri="{FF2B5EF4-FFF2-40B4-BE49-F238E27FC236}">
                      <a16:creationId xmlns:a16="http://schemas.microsoft.com/office/drawing/2014/main" id="{720645AC-C20D-4604-8A56-C171852C1FB8}"/>
                    </a:ext>
                  </a:extLst>
                </p:cNvPr>
                <p:cNvSpPr/>
                <p:nvPr/>
              </p:nvSpPr>
              <p:spPr>
                <a:xfrm>
                  <a:off x="3511826" y="2229678"/>
                  <a:ext cx="1802296" cy="2398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938339AA-1E9D-4AAD-8A5F-1FC64766D332}"/>
                    </a:ext>
                  </a:extLst>
                </p:cNvPr>
                <p:cNvCxnSpPr>
                  <a:endCxn id="17" idx="1"/>
                </p:cNvCxnSpPr>
                <p:nvPr/>
              </p:nvCxnSpPr>
              <p:spPr>
                <a:xfrm>
                  <a:off x="1550504"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62FF7D3-E44D-4EB4-AC01-483EFDF887C4}"/>
                    </a:ext>
                  </a:extLst>
                </p:cNvPr>
                <p:cNvCxnSpPr/>
                <p:nvPr/>
              </p:nvCxnSpPr>
              <p:spPr>
                <a:xfrm>
                  <a:off x="5314122"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6E62D3A-80B5-4F42-956C-AA758474D52E}"/>
                    </a:ext>
                  </a:extLst>
                </p:cNvPr>
                <p:cNvSpPr txBox="1"/>
                <p:nvPr/>
              </p:nvSpPr>
              <p:spPr>
                <a:xfrm rot="19476242">
                  <a:off x="1741267" y="3515967"/>
                  <a:ext cx="1529963" cy="1095398"/>
                </a:xfrm>
                <a:prstGeom prst="rect">
                  <a:avLst/>
                </a:prstGeom>
                <a:noFill/>
              </p:spPr>
              <p:txBody>
                <a:bodyPr wrap="square" rtlCol="0">
                  <a:spAutoFit/>
                </a:bodyPr>
                <a:lstStyle/>
                <a:p>
                  <a:r>
                    <a:rPr kumimoji="1" lang="ja-JP" altLang="en-US" dirty="0"/>
                    <a:t>インプット</a:t>
                  </a:r>
                </a:p>
              </p:txBody>
            </p:sp>
            <p:sp>
              <p:nvSpPr>
                <p:cNvPr id="21" name="テキスト ボックス 20">
                  <a:extLst>
                    <a:ext uri="{FF2B5EF4-FFF2-40B4-BE49-F238E27FC236}">
                      <a16:creationId xmlns:a16="http://schemas.microsoft.com/office/drawing/2014/main" id="{CF9202E8-E5E0-4F3B-8C0F-37D803D81027}"/>
                    </a:ext>
                  </a:extLst>
                </p:cNvPr>
                <p:cNvSpPr txBox="1"/>
                <p:nvPr/>
              </p:nvSpPr>
              <p:spPr>
                <a:xfrm rot="20205313">
                  <a:off x="5315128" y="2289943"/>
                  <a:ext cx="1802297" cy="369331"/>
                </a:xfrm>
                <a:prstGeom prst="rect">
                  <a:avLst/>
                </a:prstGeom>
                <a:noFill/>
              </p:spPr>
              <p:txBody>
                <a:bodyPr wrap="square" rtlCol="0">
                  <a:spAutoFit/>
                </a:bodyPr>
                <a:lstStyle/>
                <a:p>
                  <a:r>
                    <a:rPr kumimoji="1" lang="ja-JP" altLang="en-US" dirty="0"/>
                    <a:t>アウトプット</a:t>
                  </a:r>
                </a:p>
              </p:txBody>
            </p:sp>
          </p:grpSp>
        </p:grpSp>
        <p:pic>
          <p:nvPicPr>
            <p:cNvPr id="25" name="図 24">
              <a:extLst>
                <a:ext uri="{FF2B5EF4-FFF2-40B4-BE49-F238E27FC236}">
                  <a16:creationId xmlns:a16="http://schemas.microsoft.com/office/drawing/2014/main" id="{5F8803CC-C959-49BB-BD64-B00D109B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588" y="1027587"/>
              <a:ext cx="2141352" cy="1415300"/>
            </a:xfrm>
            <a:prstGeom prst="rect">
              <a:avLst/>
            </a:prstGeom>
          </p:spPr>
        </p:pic>
        <p:pic>
          <p:nvPicPr>
            <p:cNvPr id="27" name="図 26">
              <a:extLst>
                <a:ext uri="{FF2B5EF4-FFF2-40B4-BE49-F238E27FC236}">
                  <a16:creationId xmlns:a16="http://schemas.microsoft.com/office/drawing/2014/main" id="{12C7CE36-4A5D-40D4-AEC6-3CAD32FFE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203" y="1062618"/>
              <a:ext cx="2118713" cy="1415300"/>
            </a:xfrm>
            <a:prstGeom prst="rect">
              <a:avLst/>
            </a:prstGeom>
          </p:spPr>
        </p:pic>
        <p:pic>
          <p:nvPicPr>
            <p:cNvPr id="26" name="図 25">
              <a:extLst>
                <a:ext uri="{FF2B5EF4-FFF2-40B4-BE49-F238E27FC236}">
                  <a16:creationId xmlns:a16="http://schemas.microsoft.com/office/drawing/2014/main" id="{53B2DE09-B87C-4CA1-9BB7-CE7B02ABE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672" y="679564"/>
              <a:ext cx="1493166" cy="1993125"/>
            </a:xfrm>
            <a:prstGeom prst="rect">
              <a:avLst/>
            </a:prstGeom>
          </p:spPr>
        </p:pic>
      </p:grpSp>
      <p:sp>
        <p:nvSpPr>
          <p:cNvPr id="29" name="テキスト ボックス 28">
            <a:extLst>
              <a:ext uri="{FF2B5EF4-FFF2-40B4-BE49-F238E27FC236}">
                <a16:creationId xmlns:a16="http://schemas.microsoft.com/office/drawing/2014/main" id="{AA5D33FF-7336-4F31-9137-FECED5AF4DCD}"/>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611719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D2F67CDD-B214-47FE-891C-A53BB3562EBE}"/>
              </a:ext>
            </a:extLst>
          </p:cNvPr>
          <p:cNvGrpSpPr/>
          <p:nvPr/>
        </p:nvGrpSpPr>
        <p:grpSpPr>
          <a:xfrm>
            <a:off x="721358" y="2186634"/>
            <a:ext cx="7701283" cy="3270581"/>
            <a:chOff x="887894" y="1126460"/>
            <a:chExt cx="7701283" cy="3270581"/>
          </a:xfrm>
        </p:grpSpPr>
        <p:grpSp>
          <p:nvGrpSpPr>
            <p:cNvPr id="2" name="グループ化 1">
              <a:extLst>
                <a:ext uri="{FF2B5EF4-FFF2-40B4-BE49-F238E27FC236}">
                  <a16:creationId xmlns:a16="http://schemas.microsoft.com/office/drawing/2014/main" id="{61FF8D64-2BAD-472D-A752-89B18F105FBE}"/>
                </a:ext>
              </a:extLst>
            </p:cNvPr>
            <p:cNvGrpSpPr/>
            <p:nvPr/>
          </p:nvGrpSpPr>
          <p:grpSpPr>
            <a:xfrm>
              <a:off x="887894" y="2981740"/>
              <a:ext cx="7701283" cy="1415301"/>
              <a:chOff x="212034" y="3127514"/>
              <a:chExt cx="7701283" cy="1415301"/>
            </a:xfrm>
          </p:grpSpPr>
          <p:grpSp>
            <p:nvGrpSpPr>
              <p:cNvPr id="3" name="グループ化 2">
                <a:extLst>
                  <a:ext uri="{FF2B5EF4-FFF2-40B4-BE49-F238E27FC236}">
                    <a16:creationId xmlns:a16="http://schemas.microsoft.com/office/drawing/2014/main" id="{906895D8-17DA-4E1B-8BFD-657CB3B78E7C}"/>
                  </a:ext>
                </a:extLst>
              </p:cNvPr>
              <p:cNvGrpSpPr/>
              <p:nvPr/>
            </p:nvGrpSpPr>
            <p:grpSpPr>
              <a:xfrm>
                <a:off x="212034" y="3127514"/>
                <a:ext cx="3319947" cy="1415301"/>
                <a:chOff x="1550504" y="2229678"/>
                <a:chExt cx="5724940" cy="2398643"/>
              </a:xfrm>
            </p:grpSpPr>
            <p:sp>
              <p:nvSpPr>
                <p:cNvPr id="18" name="正方形/長方形 17">
                  <a:extLst>
                    <a:ext uri="{FF2B5EF4-FFF2-40B4-BE49-F238E27FC236}">
                      <a16:creationId xmlns:a16="http://schemas.microsoft.com/office/drawing/2014/main" id="{87612E63-3C3C-458C-B4A8-070D2C7393C2}"/>
                    </a:ext>
                  </a:extLst>
                </p:cNvPr>
                <p:cNvSpPr/>
                <p:nvPr/>
              </p:nvSpPr>
              <p:spPr>
                <a:xfrm>
                  <a:off x="3511826" y="2229678"/>
                  <a:ext cx="1802296" cy="2398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矢印コネクタ 18">
                  <a:extLst>
                    <a:ext uri="{FF2B5EF4-FFF2-40B4-BE49-F238E27FC236}">
                      <a16:creationId xmlns:a16="http://schemas.microsoft.com/office/drawing/2014/main" id="{CBDDDE83-B92D-4CEC-A1AE-7CCD0F6EC9D5}"/>
                    </a:ext>
                  </a:extLst>
                </p:cNvPr>
                <p:cNvCxnSpPr>
                  <a:endCxn id="18" idx="1"/>
                </p:cNvCxnSpPr>
                <p:nvPr/>
              </p:nvCxnSpPr>
              <p:spPr>
                <a:xfrm>
                  <a:off x="1550504"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F6E7CDC-CD2F-4A37-9407-2DA6B4F40FDB}"/>
                    </a:ext>
                  </a:extLst>
                </p:cNvPr>
                <p:cNvCxnSpPr/>
                <p:nvPr/>
              </p:nvCxnSpPr>
              <p:spPr>
                <a:xfrm>
                  <a:off x="5314122"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グループ化 3">
                <a:extLst>
                  <a:ext uri="{FF2B5EF4-FFF2-40B4-BE49-F238E27FC236}">
                    <a16:creationId xmlns:a16="http://schemas.microsoft.com/office/drawing/2014/main" id="{EE5C34BF-9D5F-4F3C-AD5D-033333BF0CC4}"/>
                  </a:ext>
                </a:extLst>
              </p:cNvPr>
              <p:cNvGrpSpPr/>
              <p:nvPr/>
            </p:nvGrpSpPr>
            <p:grpSpPr>
              <a:xfrm>
                <a:off x="2402702" y="3127514"/>
                <a:ext cx="3319947" cy="1415301"/>
                <a:chOff x="1550504" y="2229678"/>
                <a:chExt cx="5724940" cy="2398643"/>
              </a:xfrm>
            </p:grpSpPr>
            <p:sp>
              <p:nvSpPr>
                <p:cNvPr id="12" name="正方形/長方形 11">
                  <a:extLst>
                    <a:ext uri="{FF2B5EF4-FFF2-40B4-BE49-F238E27FC236}">
                      <a16:creationId xmlns:a16="http://schemas.microsoft.com/office/drawing/2014/main" id="{CE94BCDC-CDD0-40AC-AA14-FEB51B9DAC9A}"/>
                    </a:ext>
                  </a:extLst>
                </p:cNvPr>
                <p:cNvSpPr/>
                <p:nvPr/>
              </p:nvSpPr>
              <p:spPr>
                <a:xfrm>
                  <a:off x="3511826" y="2229678"/>
                  <a:ext cx="1802296" cy="2398643"/>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A16C48C8-D1D0-484A-B3A6-72625FADB0C5}"/>
                    </a:ext>
                  </a:extLst>
                </p:cNvPr>
                <p:cNvCxnSpPr>
                  <a:endCxn id="12" idx="1"/>
                </p:cNvCxnSpPr>
                <p:nvPr/>
              </p:nvCxnSpPr>
              <p:spPr>
                <a:xfrm>
                  <a:off x="1550504"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FA2CDC8-036C-427D-8585-E4F0B5100D24}"/>
                    </a:ext>
                  </a:extLst>
                </p:cNvPr>
                <p:cNvCxnSpPr/>
                <p:nvPr/>
              </p:nvCxnSpPr>
              <p:spPr>
                <a:xfrm>
                  <a:off x="5314122"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39351666-3DAE-4D2A-A94C-1623D3E981CC}"/>
                  </a:ext>
                </a:extLst>
              </p:cNvPr>
              <p:cNvGrpSpPr/>
              <p:nvPr/>
            </p:nvGrpSpPr>
            <p:grpSpPr>
              <a:xfrm>
                <a:off x="4593370" y="3127514"/>
                <a:ext cx="3319947" cy="1415301"/>
                <a:chOff x="1550504" y="2229678"/>
                <a:chExt cx="5724940" cy="2398643"/>
              </a:xfrm>
            </p:grpSpPr>
            <p:sp>
              <p:nvSpPr>
                <p:cNvPr id="6" name="正方形/長方形 5">
                  <a:extLst>
                    <a:ext uri="{FF2B5EF4-FFF2-40B4-BE49-F238E27FC236}">
                      <a16:creationId xmlns:a16="http://schemas.microsoft.com/office/drawing/2014/main" id="{57F6C29A-BDEE-4131-832C-0C05B55F6A3D}"/>
                    </a:ext>
                  </a:extLst>
                </p:cNvPr>
                <p:cNvSpPr/>
                <p:nvPr/>
              </p:nvSpPr>
              <p:spPr>
                <a:xfrm>
                  <a:off x="3511826" y="2229678"/>
                  <a:ext cx="1802296" cy="2398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D2A42F7A-C9DE-4B8F-A2F3-F525A7DF1C3A}"/>
                    </a:ext>
                  </a:extLst>
                </p:cNvPr>
                <p:cNvCxnSpPr>
                  <a:endCxn id="6" idx="1"/>
                </p:cNvCxnSpPr>
                <p:nvPr/>
              </p:nvCxnSpPr>
              <p:spPr>
                <a:xfrm>
                  <a:off x="1550504"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01FA01ED-9525-4FF2-87C8-7621D4D33C23}"/>
                    </a:ext>
                  </a:extLst>
                </p:cNvPr>
                <p:cNvCxnSpPr/>
                <p:nvPr/>
              </p:nvCxnSpPr>
              <p:spPr>
                <a:xfrm>
                  <a:off x="5314122" y="3428999"/>
                  <a:ext cx="196132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4" name="正方形/長方形 23">
              <a:extLst>
                <a:ext uri="{FF2B5EF4-FFF2-40B4-BE49-F238E27FC236}">
                  <a16:creationId xmlns:a16="http://schemas.microsoft.com/office/drawing/2014/main" id="{A8147783-3112-4A0D-98E2-F88753B7E9BB}"/>
                </a:ext>
              </a:extLst>
            </p:cNvPr>
            <p:cNvSpPr/>
            <p:nvPr/>
          </p:nvSpPr>
          <p:spPr>
            <a:xfrm>
              <a:off x="4207841" y="1126460"/>
              <a:ext cx="1045169" cy="14153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BDF936C7-938F-4716-AE69-0C6B39466FD6}"/>
                </a:ext>
              </a:extLst>
            </p:cNvPr>
            <p:cNvCxnSpPr>
              <a:cxnSpLocks/>
              <a:stCxn id="18" idx="3"/>
              <a:endCxn id="24" idx="1"/>
            </p:cNvCxnSpPr>
            <p:nvPr/>
          </p:nvCxnSpPr>
          <p:spPr>
            <a:xfrm flipV="1">
              <a:off x="3070452" y="1834110"/>
              <a:ext cx="1137389" cy="18552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4681E14-6796-46EB-BDDE-E4CB01B903C9}"/>
                </a:ext>
              </a:extLst>
            </p:cNvPr>
            <p:cNvCxnSpPr>
              <a:cxnSpLocks/>
              <a:endCxn id="6" idx="1"/>
            </p:cNvCxnSpPr>
            <p:nvPr/>
          </p:nvCxnSpPr>
          <p:spPr>
            <a:xfrm>
              <a:off x="5253010" y="1834110"/>
              <a:ext cx="1153609" cy="18552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CA16871-EDC7-4B63-8524-91FECF0C72B4}"/>
                </a:ext>
              </a:extLst>
            </p:cNvPr>
            <p:cNvSpPr txBox="1"/>
            <p:nvPr/>
          </p:nvSpPr>
          <p:spPr>
            <a:xfrm>
              <a:off x="4383146" y="1649444"/>
              <a:ext cx="729232" cy="369332"/>
            </a:xfrm>
            <a:prstGeom prst="rect">
              <a:avLst/>
            </a:prstGeom>
            <a:noFill/>
          </p:spPr>
          <p:txBody>
            <a:bodyPr wrap="square" rtlCol="0">
              <a:spAutoFit/>
            </a:bodyPr>
            <a:lstStyle/>
            <a:p>
              <a:r>
                <a:rPr kumimoji="1" lang="ja-JP" altLang="en-US" b="1" dirty="0"/>
                <a:t>加熱</a:t>
              </a:r>
            </a:p>
          </p:txBody>
        </p:sp>
        <p:sp>
          <p:nvSpPr>
            <p:cNvPr id="32" name="テキスト ボックス 31">
              <a:extLst>
                <a:ext uri="{FF2B5EF4-FFF2-40B4-BE49-F238E27FC236}">
                  <a16:creationId xmlns:a16="http://schemas.microsoft.com/office/drawing/2014/main" id="{BBC38C90-48FF-4EFA-9F74-129F38B754E1}"/>
                </a:ext>
              </a:extLst>
            </p:cNvPr>
            <p:cNvSpPr txBox="1"/>
            <p:nvPr/>
          </p:nvSpPr>
          <p:spPr>
            <a:xfrm>
              <a:off x="4327208" y="3536325"/>
              <a:ext cx="942022" cy="381364"/>
            </a:xfrm>
            <a:prstGeom prst="rect">
              <a:avLst/>
            </a:prstGeom>
            <a:noFill/>
          </p:spPr>
          <p:txBody>
            <a:bodyPr wrap="square" rtlCol="0">
              <a:spAutoFit/>
            </a:bodyPr>
            <a:lstStyle/>
            <a:p>
              <a:r>
                <a:rPr kumimoji="1" lang="ja-JP" altLang="en-US" b="1" dirty="0"/>
                <a:t>非加熱</a:t>
              </a:r>
            </a:p>
          </p:txBody>
        </p:sp>
      </p:grpSp>
      <p:sp>
        <p:nvSpPr>
          <p:cNvPr id="22" name="テキスト ボックス 21">
            <a:extLst>
              <a:ext uri="{FF2B5EF4-FFF2-40B4-BE49-F238E27FC236}">
                <a16:creationId xmlns:a16="http://schemas.microsoft.com/office/drawing/2014/main" id="{E211438D-E798-4193-ABF4-7D44AB7E3BCF}"/>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1081525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F05FDF-0E33-487B-B4DE-0C3DCD7B4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3220"/>
            <a:ext cx="9504948" cy="8834533"/>
          </a:xfrm>
          <a:prstGeom prst="rect">
            <a:avLst/>
          </a:prstGeom>
        </p:spPr>
      </p:pic>
      <p:sp>
        <p:nvSpPr>
          <p:cNvPr id="5" name="テキスト ボックス 4">
            <a:extLst>
              <a:ext uri="{FF2B5EF4-FFF2-40B4-BE49-F238E27FC236}">
                <a16:creationId xmlns:a16="http://schemas.microsoft.com/office/drawing/2014/main" id="{D66FE857-3C49-4C48-8407-FB4D617F82B8}"/>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4055271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04D1BCB-719A-4E9E-AB56-760F3EA21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63" y="0"/>
            <a:ext cx="9967494" cy="7475621"/>
          </a:xfrm>
          <a:prstGeom prst="rect">
            <a:avLst/>
          </a:prstGeom>
        </p:spPr>
      </p:pic>
      <p:sp>
        <p:nvSpPr>
          <p:cNvPr id="4" name="テキスト ボックス 3">
            <a:extLst>
              <a:ext uri="{FF2B5EF4-FFF2-40B4-BE49-F238E27FC236}">
                <a16:creationId xmlns:a16="http://schemas.microsoft.com/office/drawing/2014/main" id="{697BC8C3-C496-47B5-A51C-5B4B3B5E347F}"/>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2336847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8F51B052-115E-46E7-885E-EC5E70CBEB80}"/>
              </a:ext>
            </a:extLst>
          </p:cNvPr>
          <p:cNvGrpSpPr/>
          <p:nvPr/>
        </p:nvGrpSpPr>
        <p:grpSpPr>
          <a:xfrm>
            <a:off x="716428" y="1987825"/>
            <a:ext cx="7795566" cy="3286539"/>
            <a:chOff x="2655523" y="2816089"/>
            <a:chExt cx="4404929" cy="1417982"/>
          </a:xfrm>
        </p:grpSpPr>
        <p:sp>
          <p:nvSpPr>
            <p:cNvPr id="3" name="正方形/長方形 2">
              <a:extLst>
                <a:ext uri="{FF2B5EF4-FFF2-40B4-BE49-F238E27FC236}">
                  <a16:creationId xmlns:a16="http://schemas.microsoft.com/office/drawing/2014/main" id="{6D0199A6-A5B9-4A73-9D8A-24DEEAA3E314}"/>
                </a:ext>
              </a:extLst>
            </p:cNvPr>
            <p:cNvSpPr/>
            <p:nvPr/>
          </p:nvSpPr>
          <p:spPr>
            <a:xfrm>
              <a:off x="4135878" y="2816089"/>
              <a:ext cx="1311966" cy="1417982"/>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91DD323-994B-4F27-98AB-139C66F004FC}"/>
                </a:ext>
              </a:extLst>
            </p:cNvPr>
            <p:cNvCxnSpPr>
              <a:cxnSpLocks/>
              <a:endCxn id="3" idx="1"/>
            </p:cNvCxnSpPr>
            <p:nvPr/>
          </p:nvCxnSpPr>
          <p:spPr>
            <a:xfrm>
              <a:off x="2729948" y="3525080"/>
              <a:ext cx="140593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FFD76AD-F7A6-4FD7-A111-ABB22934B418}"/>
                </a:ext>
              </a:extLst>
            </p:cNvPr>
            <p:cNvCxnSpPr>
              <a:cxnSpLocks/>
            </p:cNvCxnSpPr>
            <p:nvPr/>
          </p:nvCxnSpPr>
          <p:spPr>
            <a:xfrm>
              <a:off x="5463679" y="3544958"/>
              <a:ext cx="129493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501D918D-0588-4B9C-B982-B2A5870A5B09}"/>
                </a:ext>
              </a:extLst>
            </p:cNvPr>
            <p:cNvGrpSpPr/>
            <p:nvPr/>
          </p:nvGrpSpPr>
          <p:grpSpPr>
            <a:xfrm>
              <a:off x="2655523" y="2912094"/>
              <a:ext cx="4404929" cy="1181949"/>
              <a:chOff x="280397" y="2847740"/>
              <a:chExt cx="4404929" cy="1181949"/>
            </a:xfrm>
          </p:grpSpPr>
          <p:sp>
            <p:nvSpPr>
              <p:cNvPr id="22" name="テキスト ボックス 21">
                <a:extLst>
                  <a:ext uri="{FF2B5EF4-FFF2-40B4-BE49-F238E27FC236}">
                    <a16:creationId xmlns:a16="http://schemas.microsoft.com/office/drawing/2014/main" id="{DB195DB8-BFAC-437C-AB9D-AB5F2914AA44}"/>
                  </a:ext>
                </a:extLst>
              </p:cNvPr>
              <p:cNvSpPr txBox="1"/>
              <p:nvPr/>
            </p:nvSpPr>
            <p:spPr>
              <a:xfrm rot="19392214">
                <a:off x="3015781" y="2847740"/>
                <a:ext cx="1669545" cy="278860"/>
              </a:xfrm>
              <a:prstGeom prst="rect">
                <a:avLst/>
              </a:prstGeom>
              <a:noFill/>
            </p:spPr>
            <p:txBody>
              <a:bodyPr wrap="none" rtlCol="0">
                <a:spAutoFit/>
              </a:bodyPr>
              <a:lstStyle/>
              <a:p>
                <a:r>
                  <a:rPr kumimoji="1" lang="ja-JP" altLang="en-US" sz="3600" dirty="0"/>
                  <a:t>アウトプット</a:t>
                </a:r>
              </a:p>
            </p:txBody>
          </p:sp>
          <p:sp>
            <p:nvSpPr>
              <p:cNvPr id="23" name="テキスト ボックス 22">
                <a:extLst>
                  <a:ext uri="{FF2B5EF4-FFF2-40B4-BE49-F238E27FC236}">
                    <a16:creationId xmlns:a16="http://schemas.microsoft.com/office/drawing/2014/main" id="{5045EF53-AB98-460F-BEB6-43A7683AC47F}"/>
                  </a:ext>
                </a:extLst>
              </p:cNvPr>
              <p:cNvSpPr txBox="1"/>
              <p:nvPr/>
            </p:nvSpPr>
            <p:spPr>
              <a:xfrm rot="19706004">
                <a:off x="280397" y="3750828"/>
                <a:ext cx="1554780" cy="278861"/>
              </a:xfrm>
              <a:prstGeom prst="rect">
                <a:avLst/>
              </a:prstGeom>
              <a:noFill/>
            </p:spPr>
            <p:txBody>
              <a:bodyPr wrap="square" rtlCol="0">
                <a:spAutoFit/>
              </a:bodyPr>
              <a:lstStyle/>
              <a:p>
                <a:r>
                  <a:rPr kumimoji="1" lang="ja-JP" altLang="en-US" sz="3600"/>
                  <a:t>インプット</a:t>
                </a:r>
                <a:endParaRPr kumimoji="1" lang="ja-JP" altLang="en-US" sz="3600" dirty="0"/>
              </a:p>
            </p:txBody>
          </p:sp>
        </p:grpSp>
      </p:grpSp>
      <p:sp>
        <p:nvSpPr>
          <p:cNvPr id="10" name="テキスト ボックス 9">
            <a:extLst>
              <a:ext uri="{FF2B5EF4-FFF2-40B4-BE49-F238E27FC236}">
                <a16:creationId xmlns:a16="http://schemas.microsoft.com/office/drawing/2014/main" id="{2B9A74C5-A7B6-4DC9-AF42-102510767C45}"/>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26475431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2996C04-EE8B-4E3F-A95A-2AF068315221}"/>
              </a:ext>
            </a:extLst>
          </p:cNvPr>
          <p:cNvSpPr/>
          <p:nvPr/>
        </p:nvSpPr>
        <p:spPr>
          <a:xfrm>
            <a:off x="556594"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D0199A6-A5B9-4A73-9D8A-24DEEAA3E314}"/>
              </a:ext>
            </a:extLst>
          </p:cNvPr>
          <p:cNvSpPr/>
          <p:nvPr/>
        </p:nvSpPr>
        <p:spPr>
          <a:xfrm>
            <a:off x="2854187" y="2630557"/>
            <a:ext cx="1311966" cy="1417982"/>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8A8572C-FB04-4BC3-AA1E-91581E096F10}"/>
              </a:ext>
            </a:extLst>
          </p:cNvPr>
          <p:cNvSpPr/>
          <p:nvPr/>
        </p:nvSpPr>
        <p:spPr>
          <a:xfrm>
            <a:off x="5151781"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9DE1B23-F053-4130-B5B4-7A2815F270B8}"/>
              </a:ext>
            </a:extLst>
          </p:cNvPr>
          <p:cNvSpPr/>
          <p:nvPr/>
        </p:nvSpPr>
        <p:spPr>
          <a:xfrm>
            <a:off x="7449374"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91DD323-994B-4F27-98AB-139C66F004FC}"/>
              </a:ext>
            </a:extLst>
          </p:cNvPr>
          <p:cNvCxnSpPr>
            <a:cxnSpLocks/>
            <a:stCxn id="2" idx="3"/>
            <a:endCxn id="3" idx="1"/>
          </p:cNvCxnSpPr>
          <p:nvPr/>
        </p:nvCxnSpPr>
        <p:spPr>
          <a:xfrm flipV="1">
            <a:off x="1868560" y="3339548"/>
            <a:ext cx="985627" cy="19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FFD76AD-F7A6-4FD7-A111-ABB22934B418}"/>
              </a:ext>
            </a:extLst>
          </p:cNvPr>
          <p:cNvCxnSpPr>
            <a:cxnSpLocks/>
          </p:cNvCxnSpPr>
          <p:nvPr/>
        </p:nvCxnSpPr>
        <p:spPr>
          <a:xfrm flipV="1">
            <a:off x="4166153" y="3339547"/>
            <a:ext cx="985627" cy="19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DEC3A070-96AD-40BF-9D28-71D6E0C8E933}"/>
              </a:ext>
            </a:extLst>
          </p:cNvPr>
          <p:cNvCxnSpPr>
            <a:cxnSpLocks/>
          </p:cNvCxnSpPr>
          <p:nvPr/>
        </p:nvCxnSpPr>
        <p:spPr>
          <a:xfrm flipV="1">
            <a:off x="6463747" y="3359426"/>
            <a:ext cx="985627" cy="19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5917EECD-93FA-4448-85E8-4332FA6A7F4B}"/>
              </a:ext>
            </a:extLst>
          </p:cNvPr>
          <p:cNvGrpSpPr/>
          <p:nvPr/>
        </p:nvGrpSpPr>
        <p:grpSpPr>
          <a:xfrm>
            <a:off x="6796648" y="2406829"/>
            <a:ext cx="453886" cy="1699521"/>
            <a:chOff x="2197194" y="2419544"/>
            <a:chExt cx="453886" cy="1699521"/>
          </a:xfrm>
        </p:grpSpPr>
        <p:sp>
          <p:nvSpPr>
            <p:cNvPr id="28" name="テキスト ボックス 27">
              <a:extLst>
                <a:ext uri="{FF2B5EF4-FFF2-40B4-BE49-F238E27FC236}">
                  <a16:creationId xmlns:a16="http://schemas.microsoft.com/office/drawing/2014/main" id="{8FF4BB77-7524-4A85-AC55-3D8A1DAB523D}"/>
                </a:ext>
              </a:extLst>
            </p:cNvPr>
            <p:cNvSpPr txBox="1"/>
            <p:nvPr/>
          </p:nvSpPr>
          <p:spPr>
            <a:xfrm rot="18793706">
              <a:off x="1781696" y="2835042"/>
              <a:ext cx="1107996" cy="276999"/>
            </a:xfrm>
            <a:prstGeom prst="rect">
              <a:avLst/>
            </a:prstGeom>
            <a:noFill/>
          </p:spPr>
          <p:txBody>
            <a:bodyPr wrap="none" rtlCol="0">
              <a:spAutoFit/>
            </a:bodyPr>
            <a:lstStyle/>
            <a:p>
              <a:r>
                <a:rPr kumimoji="1" lang="ja-JP" altLang="en-US" sz="1200"/>
                <a:t>アウトプット</a:t>
              </a:r>
              <a:endParaRPr kumimoji="1" lang="ja-JP" altLang="en-US" sz="1200" dirty="0"/>
            </a:p>
          </p:txBody>
        </p:sp>
        <p:sp>
          <p:nvSpPr>
            <p:cNvPr id="29" name="テキスト ボックス 28">
              <a:extLst>
                <a:ext uri="{FF2B5EF4-FFF2-40B4-BE49-F238E27FC236}">
                  <a16:creationId xmlns:a16="http://schemas.microsoft.com/office/drawing/2014/main" id="{0C8FE3B5-3336-46ED-B2C4-FEB33DB4ED30}"/>
                </a:ext>
              </a:extLst>
            </p:cNvPr>
            <p:cNvSpPr txBox="1"/>
            <p:nvPr/>
          </p:nvSpPr>
          <p:spPr>
            <a:xfrm rot="18793706">
              <a:off x="2050360" y="3518345"/>
              <a:ext cx="939830" cy="261610"/>
            </a:xfrm>
            <a:prstGeom prst="rect">
              <a:avLst/>
            </a:prstGeom>
            <a:noFill/>
          </p:spPr>
          <p:txBody>
            <a:bodyPr wrap="square" rtlCol="0">
              <a:spAutoFit/>
            </a:bodyPr>
            <a:lstStyle/>
            <a:p>
              <a:r>
                <a:rPr kumimoji="1" lang="ja-JP" altLang="en-US" sz="1100" dirty="0"/>
                <a:t>インプット</a:t>
              </a:r>
            </a:p>
          </p:txBody>
        </p:sp>
      </p:grpSp>
      <p:grpSp>
        <p:nvGrpSpPr>
          <p:cNvPr id="33" name="グループ化 32">
            <a:extLst>
              <a:ext uri="{FF2B5EF4-FFF2-40B4-BE49-F238E27FC236}">
                <a16:creationId xmlns:a16="http://schemas.microsoft.com/office/drawing/2014/main" id="{315BB468-73AF-4674-8B4E-97ABCB79DD9C}"/>
              </a:ext>
            </a:extLst>
          </p:cNvPr>
          <p:cNvGrpSpPr/>
          <p:nvPr/>
        </p:nvGrpSpPr>
        <p:grpSpPr>
          <a:xfrm>
            <a:off x="4466476" y="2381962"/>
            <a:ext cx="453886" cy="1699521"/>
            <a:chOff x="2197194" y="2419544"/>
            <a:chExt cx="453886" cy="1699521"/>
          </a:xfrm>
        </p:grpSpPr>
        <p:sp>
          <p:nvSpPr>
            <p:cNvPr id="34" name="テキスト ボックス 33">
              <a:extLst>
                <a:ext uri="{FF2B5EF4-FFF2-40B4-BE49-F238E27FC236}">
                  <a16:creationId xmlns:a16="http://schemas.microsoft.com/office/drawing/2014/main" id="{2A583286-BCBC-4DFC-B49B-315EB38D24CD}"/>
                </a:ext>
              </a:extLst>
            </p:cNvPr>
            <p:cNvSpPr txBox="1"/>
            <p:nvPr/>
          </p:nvSpPr>
          <p:spPr>
            <a:xfrm rot="18793706">
              <a:off x="1781696" y="2835042"/>
              <a:ext cx="1107996" cy="276999"/>
            </a:xfrm>
            <a:prstGeom prst="rect">
              <a:avLst/>
            </a:prstGeom>
            <a:noFill/>
          </p:spPr>
          <p:txBody>
            <a:bodyPr wrap="none" rtlCol="0">
              <a:spAutoFit/>
            </a:bodyPr>
            <a:lstStyle/>
            <a:p>
              <a:r>
                <a:rPr kumimoji="1" lang="ja-JP" altLang="en-US" sz="1200" dirty="0"/>
                <a:t>アウトプット</a:t>
              </a:r>
            </a:p>
          </p:txBody>
        </p:sp>
        <p:sp>
          <p:nvSpPr>
            <p:cNvPr id="35" name="テキスト ボックス 34">
              <a:extLst>
                <a:ext uri="{FF2B5EF4-FFF2-40B4-BE49-F238E27FC236}">
                  <a16:creationId xmlns:a16="http://schemas.microsoft.com/office/drawing/2014/main" id="{6D854E6F-6BE7-4637-B7B0-19ADBA78C5A4}"/>
                </a:ext>
              </a:extLst>
            </p:cNvPr>
            <p:cNvSpPr txBox="1"/>
            <p:nvPr/>
          </p:nvSpPr>
          <p:spPr>
            <a:xfrm rot="18793706">
              <a:off x="2050360" y="3518345"/>
              <a:ext cx="939830" cy="261610"/>
            </a:xfrm>
            <a:prstGeom prst="rect">
              <a:avLst/>
            </a:prstGeom>
            <a:noFill/>
          </p:spPr>
          <p:txBody>
            <a:bodyPr wrap="square" rtlCol="0">
              <a:spAutoFit/>
            </a:bodyPr>
            <a:lstStyle/>
            <a:p>
              <a:r>
                <a:rPr kumimoji="1" lang="ja-JP" altLang="en-US" sz="1100" dirty="0"/>
                <a:t>インプット</a:t>
              </a:r>
            </a:p>
          </p:txBody>
        </p:sp>
      </p:grpSp>
      <p:grpSp>
        <p:nvGrpSpPr>
          <p:cNvPr id="36" name="グループ化 35">
            <a:extLst>
              <a:ext uri="{FF2B5EF4-FFF2-40B4-BE49-F238E27FC236}">
                <a16:creationId xmlns:a16="http://schemas.microsoft.com/office/drawing/2014/main" id="{E82FF327-E8FE-475B-94B5-7E4DBF13B97F}"/>
              </a:ext>
            </a:extLst>
          </p:cNvPr>
          <p:cNvGrpSpPr/>
          <p:nvPr/>
        </p:nvGrpSpPr>
        <p:grpSpPr>
          <a:xfrm>
            <a:off x="2097158" y="2415865"/>
            <a:ext cx="453886" cy="1699521"/>
            <a:chOff x="2197194" y="2419544"/>
            <a:chExt cx="453886" cy="1699521"/>
          </a:xfrm>
        </p:grpSpPr>
        <p:sp>
          <p:nvSpPr>
            <p:cNvPr id="37" name="テキスト ボックス 36">
              <a:extLst>
                <a:ext uri="{FF2B5EF4-FFF2-40B4-BE49-F238E27FC236}">
                  <a16:creationId xmlns:a16="http://schemas.microsoft.com/office/drawing/2014/main" id="{2E4D5FE1-9404-4941-B141-7B7B9E2B9D02}"/>
                </a:ext>
              </a:extLst>
            </p:cNvPr>
            <p:cNvSpPr txBox="1"/>
            <p:nvPr/>
          </p:nvSpPr>
          <p:spPr>
            <a:xfrm rot="18793706">
              <a:off x="1781696" y="2835042"/>
              <a:ext cx="1107996" cy="276999"/>
            </a:xfrm>
            <a:prstGeom prst="rect">
              <a:avLst/>
            </a:prstGeom>
            <a:noFill/>
          </p:spPr>
          <p:txBody>
            <a:bodyPr wrap="none" rtlCol="0">
              <a:spAutoFit/>
            </a:bodyPr>
            <a:lstStyle/>
            <a:p>
              <a:r>
                <a:rPr kumimoji="1" lang="ja-JP" altLang="en-US" sz="1200"/>
                <a:t>アウトプット</a:t>
              </a:r>
              <a:endParaRPr kumimoji="1" lang="ja-JP" altLang="en-US" sz="1200" dirty="0"/>
            </a:p>
          </p:txBody>
        </p:sp>
        <p:sp>
          <p:nvSpPr>
            <p:cNvPr id="38" name="テキスト ボックス 37">
              <a:extLst>
                <a:ext uri="{FF2B5EF4-FFF2-40B4-BE49-F238E27FC236}">
                  <a16:creationId xmlns:a16="http://schemas.microsoft.com/office/drawing/2014/main" id="{261C25E2-B2AA-42DF-B918-78BE76A71FA1}"/>
                </a:ext>
              </a:extLst>
            </p:cNvPr>
            <p:cNvSpPr txBox="1"/>
            <p:nvPr/>
          </p:nvSpPr>
          <p:spPr>
            <a:xfrm rot="18793706">
              <a:off x="2050360" y="3518345"/>
              <a:ext cx="939830" cy="261610"/>
            </a:xfrm>
            <a:prstGeom prst="rect">
              <a:avLst/>
            </a:prstGeom>
            <a:noFill/>
          </p:spPr>
          <p:txBody>
            <a:bodyPr wrap="square" rtlCol="0">
              <a:spAutoFit/>
            </a:bodyPr>
            <a:lstStyle/>
            <a:p>
              <a:r>
                <a:rPr kumimoji="1" lang="ja-JP" altLang="en-US" sz="1100" dirty="0"/>
                <a:t>インプット</a:t>
              </a:r>
            </a:p>
          </p:txBody>
        </p:sp>
      </p:grpSp>
      <p:sp>
        <p:nvSpPr>
          <p:cNvPr id="19" name="テキスト ボックス 18">
            <a:extLst>
              <a:ext uri="{FF2B5EF4-FFF2-40B4-BE49-F238E27FC236}">
                <a16:creationId xmlns:a16="http://schemas.microsoft.com/office/drawing/2014/main" id="{30963544-F9F0-4C05-819D-B542CFC4F488}"/>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81901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98132B7-14BD-4D66-BB31-23E395F6768F}"/>
              </a:ext>
            </a:extLst>
          </p:cNvPr>
          <p:cNvSpPr/>
          <p:nvPr/>
        </p:nvSpPr>
        <p:spPr>
          <a:xfrm>
            <a:off x="0" y="-76438"/>
            <a:ext cx="9144000" cy="7037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691680" y="1602843"/>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5" name="Rectangle 4"/>
          <p:cNvSpPr>
            <a:spLocks noChangeArrowheads="1"/>
          </p:cNvSpPr>
          <p:nvPr/>
        </p:nvSpPr>
        <p:spPr bwMode="auto">
          <a:xfrm>
            <a:off x="456880" y="676440"/>
            <a:ext cx="82296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u="sng" dirty="0">
                <a:latin typeface="Meiryo UI" panose="020B0604030504040204" pitchFamily="50" charset="-128"/>
                <a:ea typeface="Meiryo UI" panose="020B0604030504040204" pitchFamily="50" charset="-128"/>
              </a:rPr>
              <a:t>HACCP</a:t>
            </a:r>
            <a:r>
              <a:rPr lang="ja-JP" altLang="en-US" sz="4400" u="sng" dirty="0">
                <a:latin typeface="Meiryo UI" panose="020B0604030504040204" pitchFamily="50" charset="-128"/>
                <a:ea typeface="Meiryo UI" panose="020B0604030504040204" pitchFamily="50" charset="-128"/>
              </a:rPr>
              <a:t>を含む認証について</a:t>
            </a:r>
          </a:p>
        </p:txBody>
      </p:sp>
      <p:sp>
        <p:nvSpPr>
          <p:cNvPr id="17" name="テキスト ボックス 16">
            <a:extLst>
              <a:ext uri="{FF2B5EF4-FFF2-40B4-BE49-F238E27FC236}">
                <a16:creationId xmlns:a16="http://schemas.microsoft.com/office/drawing/2014/main" id="{CD5FC4A2-106C-4515-AFB0-43B690B46ECC}"/>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20901970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F2145BA-9FA5-4079-AC91-D7BF39916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5" y="-149458"/>
            <a:ext cx="9368260" cy="7007458"/>
          </a:xfrm>
          <a:prstGeom prst="rect">
            <a:avLst/>
          </a:prstGeom>
        </p:spPr>
      </p:pic>
      <p:sp>
        <p:nvSpPr>
          <p:cNvPr id="5" name="テキスト ボックス 4">
            <a:extLst>
              <a:ext uri="{FF2B5EF4-FFF2-40B4-BE49-F238E27FC236}">
                <a16:creationId xmlns:a16="http://schemas.microsoft.com/office/drawing/2014/main" id="{DB65EE07-99E6-4B8B-9A70-25046EC582BA}"/>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4164462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1EDA091-B853-47B5-BEC3-90B841B1E82B}"/>
              </a:ext>
            </a:extLst>
          </p:cNvPr>
          <p:cNvGrpSpPr/>
          <p:nvPr/>
        </p:nvGrpSpPr>
        <p:grpSpPr>
          <a:xfrm>
            <a:off x="300660" y="2023438"/>
            <a:ext cx="8542680" cy="3330440"/>
            <a:chOff x="218660" y="737977"/>
            <a:chExt cx="8542680" cy="3330440"/>
          </a:xfrm>
        </p:grpSpPr>
        <p:sp>
          <p:nvSpPr>
            <p:cNvPr id="2" name="正方形/長方形 1">
              <a:extLst>
                <a:ext uri="{FF2B5EF4-FFF2-40B4-BE49-F238E27FC236}">
                  <a16:creationId xmlns:a16="http://schemas.microsoft.com/office/drawing/2014/main" id="{72996C04-EE8B-4E3F-A95A-2AF068315221}"/>
                </a:ext>
              </a:extLst>
            </p:cNvPr>
            <p:cNvSpPr/>
            <p:nvPr/>
          </p:nvSpPr>
          <p:spPr>
            <a:xfrm>
              <a:off x="556594"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D0199A6-A5B9-4A73-9D8A-24DEEAA3E314}"/>
                </a:ext>
              </a:extLst>
            </p:cNvPr>
            <p:cNvSpPr/>
            <p:nvPr/>
          </p:nvSpPr>
          <p:spPr>
            <a:xfrm>
              <a:off x="2854187" y="2630557"/>
              <a:ext cx="1311966" cy="1417982"/>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8A8572C-FB04-4BC3-AA1E-91581E096F10}"/>
                </a:ext>
              </a:extLst>
            </p:cNvPr>
            <p:cNvSpPr/>
            <p:nvPr/>
          </p:nvSpPr>
          <p:spPr>
            <a:xfrm>
              <a:off x="5151781"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9DE1B23-F053-4130-B5B4-7A2815F270B8}"/>
                </a:ext>
              </a:extLst>
            </p:cNvPr>
            <p:cNvSpPr/>
            <p:nvPr/>
          </p:nvSpPr>
          <p:spPr>
            <a:xfrm>
              <a:off x="7449374"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91DD323-994B-4F27-98AB-139C66F004FC}"/>
                </a:ext>
              </a:extLst>
            </p:cNvPr>
            <p:cNvCxnSpPr>
              <a:stCxn id="2" idx="3"/>
              <a:endCxn id="5" idx="1"/>
            </p:cNvCxnSpPr>
            <p:nvPr/>
          </p:nvCxnSpPr>
          <p:spPr>
            <a:xfrm>
              <a:off x="1868560" y="3359426"/>
              <a:ext cx="5580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E4C94CB-8CDB-46D1-896C-22A0D128D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 y="882095"/>
              <a:ext cx="1890643" cy="1417982"/>
            </a:xfrm>
            <a:prstGeom prst="rect">
              <a:avLst/>
            </a:prstGeom>
          </p:spPr>
        </p:pic>
        <p:pic>
          <p:nvPicPr>
            <p:cNvPr id="11" name="図 10">
              <a:extLst>
                <a:ext uri="{FF2B5EF4-FFF2-40B4-BE49-F238E27FC236}">
                  <a16:creationId xmlns:a16="http://schemas.microsoft.com/office/drawing/2014/main" id="{8CA6AB3F-746B-41B9-A166-31372054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372" y="737977"/>
              <a:ext cx="1562100" cy="1562100"/>
            </a:xfrm>
            <a:prstGeom prst="rect">
              <a:avLst/>
            </a:prstGeom>
          </p:spPr>
        </p:pic>
        <p:pic>
          <p:nvPicPr>
            <p:cNvPr id="13" name="図 12">
              <a:extLst>
                <a:ext uri="{FF2B5EF4-FFF2-40B4-BE49-F238E27FC236}">
                  <a16:creationId xmlns:a16="http://schemas.microsoft.com/office/drawing/2014/main" id="{B0A039CF-1A84-4F51-AE8A-16A5AFD3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541" y="1108210"/>
              <a:ext cx="1787801" cy="1191867"/>
            </a:xfrm>
            <a:prstGeom prst="rect">
              <a:avLst/>
            </a:prstGeom>
          </p:spPr>
        </p:pic>
      </p:grpSp>
      <p:sp>
        <p:nvSpPr>
          <p:cNvPr id="15" name="テキスト ボックス 14">
            <a:extLst>
              <a:ext uri="{FF2B5EF4-FFF2-40B4-BE49-F238E27FC236}">
                <a16:creationId xmlns:a16="http://schemas.microsoft.com/office/drawing/2014/main" id="{FFF5DD50-AA36-4DE2-9D99-3129F3205CB6}"/>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2999870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C5BF9CA3-9068-4DB6-B253-0A8458CE39BA}"/>
              </a:ext>
            </a:extLst>
          </p:cNvPr>
          <p:cNvGrpSpPr/>
          <p:nvPr/>
        </p:nvGrpSpPr>
        <p:grpSpPr>
          <a:xfrm>
            <a:off x="300660" y="1996933"/>
            <a:ext cx="8542680" cy="3330440"/>
            <a:chOff x="218660" y="737977"/>
            <a:chExt cx="8542680" cy="3330440"/>
          </a:xfrm>
        </p:grpSpPr>
        <p:sp>
          <p:nvSpPr>
            <p:cNvPr id="2" name="正方形/長方形 1">
              <a:extLst>
                <a:ext uri="{FF2B5EF4-FFF2-40B4-BE49-F238E27FC236}">
                  <a16:creationId xmlns:a16="http://schemas.microsoft.com/office/drawing/2014/main" id="{72996C04-EE8B-4E3F-A95A-2AF068315221}"/>
                </a:ext>
              </a:extLst>
            </p:cNvPr>
            <p:cNvSpPr/>
            <p:nvPr/>
          </p:nvSpPr>
          <p:spPr>
            <a:xfrm>
              <a:off x="556594" y="2650435"/>
              <a:ext cx="1311966" cy="1417982"/>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D0199A6-A5B9-4A73-9D8A-24DEEAA3E314}"/>
                </a:ext>
              </a:extLst>
            </p:cNvPr>
            <p:cNvSpPr/>
            <p:nvPr/>
          </p:nvSpPr>
          <p:spPr>
            <a:xfrm>
              <a:off x="2854187" y="2630557"/>
              <a:ext cx="1311966" cy="1417982"/>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8A8572C-FB04-4BC3-AA1E-91581E096F10}"/>
                </a:ext>
              </a:extLst>
            </p:cNvPr>
            <p:cNvSpPr/>
            <p:nvPr/>
          </p:nvSpPr>
          <p:spPr>
            <a:xfrm>
              <a:off x="5151781" y="2650435"/>
              <a:ext cx="1311966" cy="1417982"/>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9DE1B23-F053-4130-B5B4-7A2815F270B8}"/>
                </a:ext>
              </a:extLst>
            </p:cNvPr>
            <p:cNvSpPr/>
            <p:nvPr/>
          </p:nvSpPr>
          <p:spPr>
            <a:xfrm>
              <a:off x="7449374" y="2650435"/>
              <a:ext cx="1311966" cy="1417982"/>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91DD323-994B-4F27-98AB-139C66F004FC}"/>
                </a:ext>
              </a:extLst>
            </p:cNvPr>
            <p:cNvCxnSpPr>
              <a:stCxn id="2" idx="3"/>
              <a:endCxn id="5" idx="1"/>
            </p:cNvCxnSpPr>
            <p:nvPr/>
          </p:nvCxnSpPr>
          <p:spPr>
            <a:xfrm>
              <a:off x="1868560" y="3359426"/>
              <a:ext cx="5580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E4C94CB-8CDB-46D1-896C-22A0D128D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 y="882095"/>
              <a:ext cx="1890643" cy="1417982"/>
            </a:xfrm>
            <a:prstGeom prst="rect">
              <a:avLst/>
            </a:prstGeom>
          </p:spPr>
        </p:pic>
        <p:pic>
          <p:nvPicPr>
            <p:cNvPr id="11" name="図 10">
              <a:extLst>
                <a:ext uri="{FF2B5EF4-FFF2-40B4-BE49-F238E27FC236}">
                  <a16:creationId xmlns:a16="http://schemas.microsoft.com/office/drawing/2014/main" id="{8CA6AB3F-746B-41B9-A166-31372054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372" y="737977"/>
              <a:ext cx="1562100" cy="1562100"/>
            </a:xfrm>
            <a:prstGeom prst="rect">
              <a:avLst/>
            </a:prstGeom>
          </p:spPr>
        </p:pic>
        <p:pic>
          <p:nvPicPr>
            <p:cNvPr id="13" name="図 12">
              <a:extLst>
                <a:ext uri="{FF2B5EF4-FFF2-40B4-BE49-F238E27FC236}">
                  <a16:creationId xmlns:a16="http://schemas.microsoft.com/office/drawing/2014/main" id="{B0A039CF-1A84-4F51-AE8A-16A5AFD3F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541" y="1108210"/>
              <a:ext cx="1787801" cy="1191867"/>
            </a:xfrm>
            <a:prstGeom prst="rect">
              <a:avLst/>
            </a:prstGeom>
          </p:spPr>
        </p:pic>
      </p:grpSp>
      <p:sp>
        <p:nvSpPr>
          <p:cNvPr id="14" name="テキスト ボックス 13">
            <a:extLst>
              <a:ext uri="{FF2B5EF4-FFF2-40B4-BE49-F238E27FC236}">
                <a16:creationId xmlns:a16="http://schemas.microsoft.com/office/drawing/2014/main" id="{4A6FDA4B-D056-443D-8E0B-F03EEDF47DFA}"/>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3127303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45E702-CC55-4D04-8192-5A77925A0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37" y="0"/>
            <a:ext cx="10290675" cy="6858000"/>
          </a:xfrm>
          <a:prstGeom prst="rect">
            <a:avLst/>
          </a:prstGeom>
        </p:spPr>
      </p:pic>
      <p:sp>
        <p:nvSpPr>
          <p:cNvPr id="5" name="テキスト ボックス 4">
            <a:extLst>
              <a:ext uri="{FF2B5EF4-FFF2-40B4-BE49-F238E27FC236}">
                <a16:creationId xmlns:a16="http://schemas.microsoft.com/office/drawing/2014/main" id="{1F27040E-15B0-4F65-8F44-F2570659B278}"/>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19855904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E3CF443D-FBFD-442C-BCA4-46A2BB662AEC}"/>
              </a:ext>
            </a:extLst>
          </p:cNvPr>
          <p:cNvGrpSpPr/>
          <p:nvPr/>
        </p:nvGrpSpPr>
        <p:grpSpPr>
          <a:xfrm>
            <a:off x="583099" y="1381080"/>
            <a:ext cx="8204746" cy="3800520"/>
            <a:chOff x="556594" y="267897"/>
            <a:chExt cx="8204746" cy="3800520"/>
          </a:xfrm>
        </p:grpSpPr>
        <p:sp>
          <p:nvSpPr>
            <p:cNvPr id="2" name="正方形/長方形 1">
              <a:extLst>
                <a:ext uri="{FF2B5EF4-FFF2-40B4-BE49-F238E27FC236}">
                  <a16:creationId xmlns:a16="http://schemas.microsoft.com/office/drawing/2014/main" id="{72996C04-EE8B-4E3F-A95A-2AF068315221}"/>
                </a:ext>
              </a:extLst>
            </p:cNvPr>
            <p:cNvSpPr/>
            <p:nvPr/>
          </p:nvSpPr>
          <p:spPr>
            <a:xfrm>
              <a:off x="556594"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D0199A6-A5B9-4A73-9D8A-24DEEAA3E314}"/>
                </a:ext>
              </a:extLst>
            </p:cNvPr>
            <p:cNvSpPr/>
            <p:nvPr/>
          </p:nvSpPr>
          <p:spPr>
            <a:xfrm>
              <a:off x="2854187" y="2630557"/>
              <a:ext cx="1311966" cy="1417982"/>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8A8572C-FB04-4BC3-AA1E-91581E096F10}"/>
                </a:ext>
              </a:extLst>
            </p:cNvPr>
            <p:cNvSpPr/>
            <p:nvPr/>
          </p:nvSpPr>
          <p:spPr>
            <a:xfrm>
              <a:off x="5151781" y="2650435"/>
              <a:ext cx="1311966" cy="1417982"/>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9DE1B23-F053-4130-B5B4-7A2815F270B8}"/>
                </a:ext>
              </a:extLst>
            </p:cNvPr>
            <p:cNvSpPr/>
            <p:nvPr/>
          </p:nvSpPr>
          <p:spPr>
            <a:xfrm>
              <a:off x="7449374" y="2650435"/>
              <a:ext cx="1311966" cy="14179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91DD323-994B-4F27-98AB-139C66F004FC}"/>
                </a:ext>
              </a:extLst>
            </p:cNvPr>
            <p:cNvCxnSpPr>
              <a:stCxn id="2" idx="3"/>
              <a:endCxn id="5" idx="1"/>
            </p:cNvCxnSpPr>
            <p:nvPr/>
          </p:nvCxnSpPr>
          <p:spPr>
            <a:xfrm>
              <a:off x="1868560" y="3359426"/>
              <a:ext cx="5580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1E38F2DC-36AB-4A80-81CD-D16177A92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10" y="662605"/>
              <a:ext cx="1134333" cy="1712843"/>
            </a:xfrm>
            <a:prstGeom prst="rect">
              <a:avLst/>
            </a:prstGeom>
          </p:spPr>
        </p:pic>
        <p:pic>
          <p:nvPicPr>
            <p:cNvPr id="1026" name="Picture 2" descr="「イチゴ　スーパー　陳列」の画像検索結果">
              <a:extLst>
                <a:ext uri="{FF2B5EF4-FFF2-40B4-BE49-F238E27FC236}">
                  <a16:creationId xmlns:a16="http://schemas.microsoft.com/office/drawing/2014/main" id="{D0C8C04D-A797-4EAE-808F-23B95A196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187" y="662604"/>
              <a:ext cx="1311967" cy="1749289"/>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0420521E-1571-4B14-BA3B-5E0BFD533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371" y="957009"/>
              <a:ext cx="1828785" cy="1219659"/>
            </a:xfrm>
            <a:prstGeom prst="rect">
              <a:avLst/>
            </a:prstGeom>
          </p:spPr>
        </p:pic>
        <p:sp>
          <p:nvSpPr>
            <p:cNvPr id="14" name="テキスト ボックス 13">
              <a:extLst>
                <a:ext uri="{FF2B5EF4-FFF2-40B4-BE49-F238E27FC236}">
                  <a16:creationId xmlns:a16="http://schemas.microsoft.com/office/drawing/2014/main" id="{3AC3BDCA-8366-4D80-98C1-DBFF7F2259E5}"/>
                </a:ext>
              </a:extLst>
            </p:cNvPr>
            <p:cNvSpPr txBox="1"/>
            <p:nvPr/>
          </p:nvSpPr>
          <p:spPr>
            <a:xfrm>
              <a:off x="5293337" y="267897"/>
              <a:ext cx="1134332" cy="1107996"/>
            </a:xfrm>
            <a:prstGeom prst="rect">
              <a:avLst/>
            </a:prstGeom>
            <a:noFill/>
          </p:spPr>
          <p:txBody>
            <a:bodyPr wrap="square" rtlCol="0">
              <a:spAutoFit/>
            </a:bodyPr>
            <a:lstStyle/>
            <a:p>
              <a:r>
                <a:rPr kumimoji="1" lang="ja-JP" altLang="en-US" sz="6600" dirty="0"/>
                <a:t>❓</a:t>
              </a:r>
            </a:p>
          </p:txBody>
        </p:sp>
      </p:grpSp>
      <p:sp>
        <p:nvSpPr>
          <p:cNvPr id="16" name="テキスト ボックス 15">
            <a:extLst>
              <a:ext uri="{FF2B5EF4-FFF2-40B4-BE49-F238E27FC236}">
                <a16:creationId xmlns:a16="http://schemas.microsoft.com/office/drawing/2014/main" id="{5AEBB29D-1128-42C1-8596-9508DDACEB07}"/>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4284307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654A628-EE16-48FF-92CC-F5DF4780C60E}"/>
              </a:ext>
            </a:extLst>
          </p:cNvPr>
          <p:cNvGrpSpPr/>
          <p:nvPr/>
        </p:nvGrpSpPr>
        <p:grpSpPr>
          <a:xfrm>
            <a:off x="588896" y="1528740"/>
            <a:ext cx="8204746" cy="3800520"/>
            <a:chOff x="556594" y="267897"/>
            <a:chExt cx="8204746" cy="3800520"/>
          </a:xfrm>
        </p:grpSpPr>
        <p:sp>
          <p:nvSpPr>
            <p:cNvPr id="2" name="正方形/長方形 1">
              <a:extLst>
                <a:ext uri="{FF2B5EF4-FFF2-40B4-BE49-F238E27FC236}">
                  <a16:creationId xmlns:a16="http://schemas.microsoft.com/office/drawing/2014/main" id="{72996C04-EE8B-4E3F-A95A-2AF068315221}"/>
                </a:ext>
              </a:extLst>
            </p:cNvPr>
            <p:cNvSpPr/>
            <p:nvPr/>
          </p:nvSpPr>
          <p:spPr>
            <a:xfrm>
              <a:off x="556594" y="2650435"/>
              <a:ext cx="1311966" cy="1417982"/>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D0199A6-A5B9-4A73-9D8A-24DEEAA3E314}"/>
                </a:ext>
              </a:extLst>
            </p:cNvPr>
            <p:cNvSpPr/>
            <p:nvPr/>
          </p:nvSpPr>
          <p:spPr>
            <a:xfrm>
              <a:off x="2854187" y="2630557"/>
              <a:ext cx="1311966" cy="1417982"/>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8A8572C-FB04-4BC3-AA1E-91581E096F10}"/>
                </a:ext>
              </a:extLst>
            </p:cNvPr>
            <p:cNvSpPr/>
            <p:nvPr/>
          </p:nvSpPr>
          <p:spPr>
            <a:xfrm>
              <a:off x="5151781" y="2650435"/>
              <a:ext cx="1311966" cy="1417982"/>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9DE1B23-F053-4130-B5B4-7A2815F270B8}"/>
                </a:ext>
              </a:extLst>
            </p:cNvPr>
            <p:cNvSpPr/>
            <p:nvPr/>
          </p:nvSpPr>
          <p:spPr>
            <a:xfrm>
              <a:off x="7449374" y="2650435"/>
              <a:ext cx="1311966" cy="1417982"/>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91DD323-994B-4F27-98AB-139C66F004FC}"/>
                </a:ext>
              </a:extLst>
            </p:cNvPr>
            <p:cNvCxnSpPr>
              <a:stCxn id="2" idx="3"/>
              <a:endCxn id="5" idx="1"/>
            </p:cNvCxnSpPr>
            <p:nvPr/>
          </p:nvCxnSpPr>
          <p:spPr>
            <a:xfrm>
              <a:off x="1868560" y="3359426"/>
              <a:ext cx="5580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1E38F2DC-36AB-4A80-81CD-D16177A92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10" y="662605"/>
              <a:ext cx="1134333" cy="1712843"/>
            </a:xfrm>
            <a:prstGeom prst="rect">
              <a:avLst/>
            </a:prstGeom>
          </p:spPr>
        </p:pic>
        <p:pic>
          <p:nvPicPr>
            <p:cNvPr id="1026" name="Picture 2" descr="「イチゴ　スーパー　陳列」の画像検索結果">
              <a:extLst>
                <a:ext uri="{FF2B5EF4-FFF2-40B4-BE49-F238E27FC236}">
                  <a16:creationId xmlns:a16="http://schemas.microsoft.com/office/drawing/2014/main" id="{D0C8C04D-A797-4EAE-808F-23B95A196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187" y="662604"/>
              <a:ext cx="1311967" cy="1749289"/>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0420521E-1571-4B14-BA3B-5E0BFD533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371" y="957009"/>
              <a:ext cx="1828785" cy="1219659"/>
            </a:xfrm>
            <a:prstGeom prst="rect">
              <a:avLst/>
            </a:prstGeom>
          </p:spPr>
        </p:pic>
        <p:sp>
          <p:nvSpPr>
            <p:cNvPr id="14" name="テキスト ボックス 13">
              <a:extLst>
                <a:ext uri="{FF2B5EF4-FFF2-40B4-BE49-F238E27FC236}">
                  <a16:creationId xmlns:a16="http://schemas.microsoft.com/office/drawing/2014/main" id="{3AC3BDCA-8366-4D80-98C1-DBFF7F2259E5}"/>
                </a:ext>
              </a:extLst>
            </p:cNvPr>
            <p:cNvSpPr txBox="1"/>
            <p:nvPr/>
          </p:nvSpPr>
          <p:spPr>
            <a:xfrm>
              <a:off x="5293337" y="267897"/>
              <a:ext cx="1134332" cy="1107996"/>
            </a:xfrm>
            <a:prstGeom prst="rect">
              <a:avLst/>
            </a:prstGeom>
            <a:noFill/>
          </p:spPr>
          <p:txBody>
            <a:bodyPr wrap="square" rtlCol="0">
              <a:spAutoFit/>
            </a:bodyPr>
            <a:lstStyle/>
            <a:p>
              <a:r>
                <a:rPr kumimoji="1" lang="ja-JP" altLang="en-US" sz="6600" dirty="0"/>
                <a:t>❓</a:t>
              </a:r>
            </a:p>
          </p:txBody>
        </p:sp>
      </p:grpSp>
      <p:sp>
        <p:nvSpPr>
          <p:cNvPr id="15" name="テキスト ボックス 14">
            <a:extLst>
              <a:ext uri="{FF2B5EF4-FFF2-40B4-BE49-F238E27FC236}">
                <a16:creationId xmlns:a16="http://schemas.microsoft.com/office/drawing/2014/main" id="{C6583590-A372-48E8-9204-BB78EF56886F}"/>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1703634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28AAAEB6-B0F8-484B-87C3-8A6333A653B0}"/>
              </a:ext>
            </a:extLst>
          </p:cNvPr>
          <p:cNvGrpSpPr/>
          <p:nvPr/>
        </p:nvGrpSpPr>
        <p:grpSpPr>
          <a:xfrm>
            <a:off x="1275604" y="474168"/>
            <a:ext cx="6962478" cy="6197492"/>
            <a:chOff x="1659917" y="460916"/>
            <a:chExt cx="6962478" cy="6197492"/>
          </a:xfrm>
        </p:grpSpPr>
        <p:grpSp>
          <p:nvGrpSpPr>
            <p:cNvPr id="2" name="グループ化 1">
              <a:extLst>
                <a:ext uri="{FF2B5EF4-FFF2-40B4-BE49-F238E27FC236}">
                  <a16:creationId xmlns:a16="http://schemas.microsoft.com/office/drawing/2014/main" id="{432F9C30-47C2-4ACC-A0FE-587C0ED6F114}"/>
                </a:ext>
              </a:extLst>
            </p:cNvPr>
            <p:cNvGrpSpPr/>
            <p:nvPr/>
          </p:nvGrpSpPr>
          <p:grpSpPr>
            <a:xfrm>
              <a:off x="1769166" y="948362"/>
              <a:ext cx="3599615" cy="5675245"/>
              <a:chOff x="364435" y="997225"/>
              <a:chExt cx="3599615" cy="5675245"/>
            </a:xfrm>
          </p:grpSpPr>
          <p:sp>
            <p:nvSpPr>
              <p:cNvPr id="3" name="正方形/長方形 2">
                <a:extLst>
                  <a:ext uri="{FF2B5EF4-FFF2-40B4-BE49-F238E27FC236}">
                    <a16:creationId xmlns:a16="http://schemas.microsoft.com/office/drawing/2014/main" id="{6459B74A-B8B9-40C2-95E8-4B70C8D72031}"/>
                  </a:ext>
                </a:extLst>
              </p:cNvPr>
              <p:cNvSpPr/>
              <p:nvPr/>
            </p:nvSpPr>
            <p:spPr>
              <a:xfrm>
                <a:off x="1588594" y="2125316"/>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CE5EF4D-19DF-4073-8915-14A396A1AA85}"/>
                  </a:ext>
                </a:extLst>
              </p:cNvPr>
              <p:cNvSpPr/>
              <p:nvPr/>
            </p:nvSpPr>
            <p:spPr>
              <a:xfrm>
                <a:off x="2917131" y="4456042"/>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D57F31D-24E2-4956-A464-CE35087A2E2C}"/>
                  </a:ext>
                </a:extLst>
              </p:cNvPr>
              <p:cNvSpPr/>
              <p:nvPr/>
            </p:nvSpPr>
            <p:spPr>
              <a:xfrm>
                <a:off x="381004" y="997225"/>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DCA4E3D-0989-4FA2-8713-B2D690F74310}"/>
                  </a:ext>
                </a:extLst>
              </p:cNvPr>
              <p:cNvSpPr/>
              <p:nvPr/>
            </p:nvSpPr>
            <p:spPr>
              <a:xfrm>
                <a:off x="1616765" y="3293161"/>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C57C6DF-0544-4902-97CC-4EFA719ED807}"/>
                  </a:ext>
                </a:extLst>
              </p:cNvPr>
              <p:cNvSpPr/>
              <p:nvPr/>
            </p:nvSpPr>
            <p:spPr>
              <a:xfrm>
                <a:off x="364435" y="2125317"/>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ABC7FC4-AD18-42CB-A9CE-34D3E80A0313}"/>
                  </a:ext>
                </a:extLst>
              </p:cNvPr>
              <p:cNvSpPr/>
              <p:nvPr/>
            </p:nvSpPr>
            <p:spPr>
              <a:xfrm>
                <a:off x="381004" y="3293161"/>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DCB8E4D-296C-4C7E-970B-619900CFF6B8}"/>
                  </a:ext>
                </a:extLst>
              </p:cNvPr>
              <p:cNvSpPr/>
              <p:nvPr/>
            </p:nvSpPr>
            <p:spPr>
              <a:xfrm>
                <a:off x="364435" y="4456042"/>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E9B3517-8B58-44EB-8A1B-92D1BC23AD6E}"/>
                  </a:ext>
                </a:extLst>
              </p:cNvPr>
              <p:cNvSpPr/>
              <p:nvPr/>
            </p:nvSpPr>
            <p:spPr>
              <a:xfrm>
                <a:off x="364435" y="5618923"/>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7888CED-ABDE-465C-8D17-4003B513C52A}"/>
                  </a:ext>
                </a:extLst>
              </p:cNvPr>
              <p:cNvSpPr/>
              <p:nvPr/>
            </p:nvSpPr>
            <p:spPr>
              <a:xfrm>
                <a:off x="2943633" y="5605670"/>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1D7D3A7A-0986-4ED9-AB7D-C6A6B042BCA3}"/>
                </a:ext>
              </a:extLst>
            </p:cNvPr>
            <p:cNvGrpSpPr/>
            <p:nvPr/>
          </p:nvGrpSpPr>
          <p:grpSpPr>
            <a:xfrm>
              <a:off x="5893898" y="948362"/>
              <a:ext cx="2252868" cy="5710046"/>
              <a:chOff x="6490246" y="997224"/>
              <a:chExt cx="2252868" cy="5710046"/>
            </a:xfrm>
          </p:grpSpPr>
          <p:sp>
            <p:nvSpPr>
              <p:cNvPr id="4" name="正方形/長方形 3">
                <a:extLst>
                  <a:ext uri="{FF2B5EF4-FFF2-40B4-BE49-F238E27FC236}">
                    <a16:creationId xmlns:a16="http://schemas.microsoft.com/office/drawing/2014/main" id="{45D166AD-1E0F-4965-BC06-9CD019DC9634}"/>
                  </a:ext>
                </a:extLst>
              </p:cNvPr>
              <p:cNvSpPr/>
              <p:nvPr/>
            </p:nvSpPr>
            <p:spPr>
              <a:xfrm>
                <a:off x="6490246" y="4497466"/>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FAE4057-77F7-4B99-B013-4FC90839595C}"/>
                  </a:ext>
                </a:extLst>
              </p:cNvPr>
              <p:cNvSpPr/>
              <p:nvPr/>
            </p:nvSpPr>
            <p:spPr>
              <a:xfrm>
                <a:off x="7722697" y="2174195"/>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335EEE8-45A8-4F42-922B-0F0DD66EC2D9}"/>
                  </a:ext>
                </a:extLst>
              </p:cNvPr>
              <p:cNvSpPr/>
              <p:nvPr/>
            </p:nvSpPr>
            <p:spPr>
              <a:xfrm>
                <a:off x="6498538" y="2184952"/>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946F056-3D76-4C1D-8E55-6243A0434E14}"/>
                  </a:ext>
                </a:extLst>
              </p:cNvPr>
              <p:cNvSpPr/>
              <p:nvPr/>
            </p:nvSpPr>
            <p:spPr>
              <a:xfrm>
                <a:off x="6490247" y="1037816"/>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4CA4EFE-74D2-4DFD-9866-6FFB124998B3}"/>
                  </a:ext>
                </a:extLst>
              </p:cNvPr>
              <p:cNvSpPr/>
              <p:nvPr/>
            </p:nvSpPr>
            <p:spPr>
              <a:xfrm>
                <a:off x="7722696" y="4475917"/>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6AFCD86-1F83-42EB-A0CC-B2EC65BCB14B}"/>
                  </a:ext>
                </a:extLst>
              </p:cNvPr>
              <p:cNvSpPr/>
              <p:nvPr/>
            </p:nvSpPr>
            <p:spPr>
              <a:xfrm>
                <a:off x="6490246" y="5653723"/>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66E8201-56FC-445A-8994-1D2944E0681D}"/>
                  </a:ext>
                </a:extLst>
              </p:cNvPr>
              <p:cNvSpPr/>
              <p:nvPr/>
            </p:nvSpPr>
            <p:spPr>
              <a:xfrm>
                <a:off x="7722695" y="5642125"/>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A3C289E3-2757-4312-BEBD-54C97EF27FB5}"/>
                  </a:ext>
                </a:extLst>
              </p:cNvPr>
              <p:cNvSpPr/>
              <p:nvPr/>
            </p:nvSpPr>
            <p:spPr>
              <a:xfrm>
                <a:off x="7722697" y="997224"/>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644FBE2-DBFC-408F-A59C-908AAC53FD39}"/>
                  </a:ext>
                </a:extLst>
              </p:cNvPr>
              <p:cNvSpPr/>
              <p:nvPr/>
            </p:nvSpPr>
            <p:spPr>
              <a:xfrm>
                <a:off x="7722697" y="3332913"/>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8A13BAB-D9F4-4796-98CC-3F16B92F3793}"/>
                  </a:ext>
                </a:extLst>
              </p:cNvPr>
              <p:cNvSpPr/>
              <p:nvPr/>
            </p:nvSpPr>
            <p:spPr>
              <a:xfrm>
                <a:off x="6498537" y="3341209"/>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矢印コネクタ 23">
              <a:extLst>
                <a:ext uri="{FF2B5EF4-FFF2-40B4-BE49-F238E27FC236}">
                  <a16:creationId xmlns:a16="http://schemas.microsoft.com/office/drawing/2014/main" id="{52180F0E-1F57-43B1-831D-A83BE8955870}"/>
                </a:ext>
              </a:extLst>
            </p:cNvPr>
            <p:cNvCxnSpPr>
              <a:cxnSpLocks/>
              <a:stCxn id="10" idx="3"/>
              <a:endCxn id="20" idx="1"/>
            </p:cNvCxnSpPr>
            <p:nvPr/>
          </p:nvCxnSpPr>
          <p:spPr>
            <a:xfrm>
              <a:off x="2806152" y="147513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97DF189-16C8-4C56-8EBA-1522B1B81DBE}"/>
                </a:ext>
              </a:extLst>
            </p:cNvPr>
            <p:cNvCxnSpPr>
              <a:cxnSpLocks/>
            </p:cNvCxnSpPr>
            <p:nvPr/>
          </p:nvCxnSpPr>
          <p:spPr>
            <a:xfrm>
              <a:off x="2806152" y="260322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A44EEEA-C750-4B0D-B6A8-E29E86533D31}"/>
                </a:ext>
              </a:extLst>
            </p:cNvPr>
            <p:cNvCxnSpPr>
              <a:cxnSpLocks/>
            </p:cNvCxnSpPr>
            <p:nvPr/>
          </p:nvCxnSpPr>
          <p:spPr>
            <a:xfrm>
              <a:off x="2827683" y="3819120"/>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268CF61F-D697-486E-B145-56FE441B9A64}"/>
                </a:ext>
              </a:extLst>
            </p:cNvPr>
            <p:cNvCxnSpPr>
              <a:cxnSpLocks/>
            </p:cNvCxnSpPr>
            <p:nvPr/>
          </p:nvCxnSpPr>
          <p:spPr>
            <a:xfrm>
              <a:off x="2806152" y="5020933"/>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1C7936F-5C69-4F61-8496-D8A7851A9C0D}"/>
                </a:ext>
              </a:extLst>
            </p:cNvPr>
            <p:cNvCxnSpPr>
              <a:cxnSpLocks/>
            </p:cNvCxnSpPr>
            <p:nvPr/>
          </p:nvCxnSpPr>
          <p:spPr>
            <a:xfrm>
              <a:off x="2806152" y="602974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668F2FC-FB07-4AB6-8509-88BED58B546C}"/>
                </a:ext>
              </a:extLst>
            </p:cNvPr>
            <p:cNvSpPr txBox="1"/>
            <p:nvPr/>
          </p:nvSpPr>
          <p:spPr>
            <a:xfrm rot="20951600">
              <a:off x="1659917" y="460916"/>
              <a:ext cx="1338828" cy="369332"/>
            </a:xfrm>
            <a:prstGeom prst="rect">
              <a:avLst/>
            </a:prstGeom>
            <a:noFill/>
          </p:spPr>
          <p:txBody>
            <a:bodyPr wrap="none" rtlCol="0">
              <a:spAutoFit/>
            </a:bodyPr>
            <a:lstStyle/>
            <a:p>
              <a:r>
                <a:rPr kumimoji="1" lang="ja-JP" altLang="en-US" dirty="0"/>
                <a:t>農業従事者</a:t>
              </a:r>
            </a:p>
          </p:txBody>
        </p:sp>
        <p:sp>
          <p:nvSpPr>
            <p:cNvPr id="35" name="テキスト ボックス 34">
              <a:extLst>
                <a:ext uri="{FF2B5EF4-FFF2-40B4-BE49-F238E27FC236}">
                  <a16:creationId xmlns:a16="http://schemas.microsoft.com/office/drawing/2014/main" id="{A3B40997-217A-4A96-821D-3D43CA4D3042}"/>
                </a:ext>
              </a:extLst>
            </p:cNvPr>
            <p:cNvSpPr txBox="1"/>
            <p:nvPr/>
          </p:nvSpPr>
          <p:spPr>
            <a:xfrm rot="20951600">
              <a:off x="3208538" y="495087"/>
              <a:ext cx="646331" cy="369332"/>
            </a:xfrm>
            <a:prstGeom prst="rect">
              <a:avLst/>
            </a:prstGeom>
            <a:noFill/>
          </p:spPr>
          <p:txBody>
            <a:bodyPr wrap="none" rtlCol="0">
              <a:spAutoFit/>
            </a:bodyPr>
            <a:lstStyle/>
            <a:p>
              <a:r>
                <a:rPr kumimoji="1" lang="ja-JP" altLang="en-US" dirty="0"/>
                <a:t>流通</a:t>
              </a:r>
            </a:p>
          </p:txBody>
        </p:sp>
        <p:sp>
          <p:nvSpPr>
            <p:cNvPr id="36" name="テキスト ボックス 35">
              <a:extLst>
                <a:ext uri="{FF2B5EF4-FFF2-40B4-BE49-F238E27FC236}">
                  <a16:creationId xmlns:a16="http://schemas.microsoft.com/office/drawing/2014/main" id="{C99D267D-7DD9-45F9-9A65-F75C600214D7}"/>
                </a:ext>
              </a:extLst>
            </p:cNvPr>
            <p:cNvSpPr txBox="1"/>
            <p:nvPr/>
          </p:nvSpPr>
          <p:spPr>
            <a:xfrm rot="20951600">
              <a:off x="4278073" y="477024"/>
              <a:ext cx="1107996" cy="369332"/>
            </a:xfrm>
            <a:prstGeom prst="rect">
              <a:avLst/>
            </a:prstGeom>
            <a:noFill/>
          </p:spPr>
          <p:txBody>
            <a:bodyPr wrap="none" rtlCol="0">
              <a:spAutoFit/>
            </a:bodyPr>
            <a:lstStyle/>
            <a:p>
              <a:r>
                <a:rPr kumimoji="1" lang="ja-JP" altLang="en-US" dirty="0"/>
                <a:t>加工業者</a:t>
              </a:r>
            </a:p>
          </p:txBody>
        </p:sp>
        <p:sp>
          <p:nvSpPr>
            <p:cNvPr id="37" name="テキスト ボックス 36">
              <a:extLst>
                <a:ext uri="{FF2B5EF4-FFF2-40B4-BE49-F238E27FC236}">
                  <a16:creationId xmlns:a16="http://schemas.microsoft.com/office/drawing/2014/main" id="{26D7EFEF-8FC8-4758-8461-B7B7CF1FF7F4}"/>
                </a:ext>
              </a:extLst>
            </p:cNvPr>
            <p:cNvSpPr txBox="1"/>
            <p:nvPr/>
          </p:nvSpPr>
          <p:spPr>
            <a:xfrm rot="20951600">
              <a:off x="5328146" y="469334"/>
              <a:ext cx="2031325" cy="369332"/>
            </a:xfrm>
            <a:prstGeom prst="rect">
              <a:avLst/>
            </a:prstGeom>
            <a:noFill/>
          </p:spPr>
          <p:txBody>
            <a:bodyPr wrap="none" rtlCol="0">
              <a:spAutoFit/>
            </a:bodyPr>
            <a:lstStyle/>
            <a:p>
              <a:r>
                <a:rPr kumimoji="1" lang="ja-JP" altLang="en-US"/>
                <a:t>消費者による調理</a:t>
              </a:r>
              <a:endParaRPr kumimoji="1" lang="ja-JP" altLang="en-US" dirty="0"/>
            </a:p>
          </p:txBody>
        </p:sp>
        <p:sp>
          <p:nvSpPr>
            <p:cNvPr id="38" name="テキスト ボックス 37">
              <a:extLst>
                <a:ext uri="{FF2B5EF4-FFF2-40B4-BE49-F238E27FC236}">
                  <a16:creationId xmlns:a16="http://schemas.microsoft.com/office/drawing/2014/main" id="{E9374374-87F7-4DE1-8FC4-216296B59530}"/>
                </a:ext>
              </a:extLst>
            </p:cNvPr>
            <p:cNvSpPr txBox="1"/>
            <p:nvPr/>
          </p:nvSpPr>
          <p:spPr>
            <a:xfrm rot="20951600">
              <a:off x="6591070" y="516877"/>
              <a:ext cx="2031325" cy="369332"/>
            </a:xfrm>
            <a:prstGeom prst="rect">
              <a:avLst/>
            </a:prstGeom>
            <a:noFill/>
          </p:spPr>
          <p:txBody>
            <a:bodyPr wrap="none" rtlCol="0">
              <a:spAutoFit/>
            </a:bodyPr>
            <a:lstStyle/>
            <a:p>
              <a:r>
                <a:rPr kumimoji="1" lang="ja-JP" altLang="en-US" dirty="0"/>
                <a:t>消費者による喫食</a:t>
              </a:r>
            </a:p>
          </p:txBody>
        </p:sp>
      </p:grpSp>
      <p:sp>
        <p:nvSpPr>
          <p:cNvPr id="41" name="テキスト ボックス 40">
            <a:extLst>
              <a:ext uri="{FF2B5EF4-FFF2-40B4-BE49-F238E27FC236}">
                <a16:creationId xmlns:a16="http://schemas.microsoft.com/office/drawing/2014/main" id="{29899EB3-AAFE-4418-AF7C-0FF6C1971DE1}"/>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7553704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F70B43AB-90CC-400B-9B01-7B6160BE5835}"/>
              </a:ext>
            </a:extLst>
          </p:cNvPr>
          <p:cNvGrpSpPr/>
          <p:nvPr/>
        </p:nvGrpSpPr>
        <p:grpSpPr>
          <a:xfrm>
            <a:off x="1222595" y="423019"/>
            <a:ext cx="6962478" cy="6197492"/>
            <a:chOff x="1659917" y="460916"/>
            <a:chExt cx="6962478" cy="6197492"/>
          </a:xfrm>
        </p:grpSpPr>
        <p:grpSp>
          <p:nvGrpSpPr>
            <p:cNvPr id="2" name="グループ化 1">
              <a:extLst>
                <a:ext uri="{FF2B5EF4-FFF2-40B4-BE49-F238E27FC236}">
                  <a16:creationId xmlns:a16="http://schemas.microsoft.com/office/drawing/2014/main" id="{432F9C30-47C2-4ACC-A0FE-587C0ED6F114}"/>
                </a:ext>
              </a:extLst>
            </p:cNvPr>
            <p:cNvGrpSpPr/>
            <p:nvPr/>
          </p:nvGrpSpPr>
          <p:grpSpPr>
            <a:xfrm>
              <a:off x="1769166" y="948362"/>
              <a:ext cx="3599615" cy="5675245"/>
              <a:chOff x="364435" y="997225"/>
              <a:chExt cx="3599615" cy="5675245"/>
            </a:xfrm>
          </p:grpSpPr>
          <p:sp>
            <p:nvSpPr>
              <p:cNvPr id="3" name="正方形/長方形 2">
                <a:extLst>
                  <a:ext uri="{FF2B5EF4-FFF2-40B4-BE49-F238E27FC236}">
                    <a16:creationId xmlns:a16="http://schemas.microsoft.com/office/drawing/2014/main" id="{6459B74A-B8B9-40C2-95E8-4B70C8D72031}"/>
                  </a:ext>
                </a:extLst>
              </p:cNvPr>
              <p:cNvSpPr/>
              <p:nvPr/>
            </p:nvSpPr>
            <p:spPr>
              <a:xfrm>
                <a:off x="1588594" y="2125316"/>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ima</a:t>
                </a:r>
                <a:endParaRPr kumimoji="1" lang="ja-JP" altLang="en-US" dirty="0"/>
              </a:p>
            </p:txBody>
          </p:sp>
          <p:sp>
            <p:nvSpPr>
              <p:cNvPr id="7" name="正方形/長方形 6">
                <a:extLst>
                  <a:ext uri="{FF2B5EF4-FFF2-40B4-BE49-F238E27FC236}">
                    <a16:creationId xmlns:a16="http://schemas.microsoft.com/office/drawing/2014/main" id="{3CE5EF4D-19DF-4073-8915-14A396A1AA85}"/>
                  </a:ext>
                </a:extLst>
              </p:cNvPr>
              <p:cNvSpPr/>
              <p:nvPr/>
            </p:nvSpPr>
            <p:spPr>
              <a:xfrm>
                <a:off x="2917131" y="4456042"/>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D57F31D-24E2-4956-A464-CE35087A2E2C}"/>
                  </a:ext>
                </a:extLst>
              </p:cNvPr>
              <p:cNvSpPr/>
              <p:nvPr/>
            </p:nvSpPr>
            <p:spPr>
              <a:xfrm>
                <a:off x="381004" y="997225"/>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DCA4E3D-0989-4FA2-8713-B2D690F74310}"/>
                  </a:ext>
                </a:extLst>
              </p:cNvPr>
              <p:cNvSpPr/>
              <p:nvPr/>
            </p:nvSpPr>
            <p:spPr>
              <a:xfrm>
                <a:off x="1616765" y="3293161"/>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C57C6DF-0544-4902-97CC-4EFA719ED807}"/>
                  </a:ext>
                </a:extLst>
              </p:cNvPr>
              <p:cNvSpPr/>
              <p:nvPr/>
            </p:nvSpPr>
            <p:spPr>
              <a:xfrm>
                <a:off x="364435" y="2125317"/>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ABC7FC4-AD18-42CB-A9CE-34D3E80A0313}"/>
                  </a:ext>
                </a:extLst>
              </p:cNvPr>
              <p:cNvSpPr/>
              <p:nvPr/>
            </p:nvSpPr>
            <p:spPr>
              <a:xfrm>
                <a:off x="381004" y="3293161"/>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5DCB8E4D-296C-4C7E-970B-619900CFF6B8}"/>
                  </a:ext>
                </a:extLst>
              </p:cNvPr>
              <p:cNvSpPr/>
              <p:nvPr/>
            </p:nvSpPr>
            <p:spPr>
              <a:xfrm>
                <a:off x="364435" y="4456042"/>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E9B3517-8B58-44EB-8A1B-92D1BC23AD6E}"/>
                  </a:ext>
                </a:extLst>
              </p:cNvPr>
              <p:cNvSpPr/>
              <p:nvPr/>
            </p:nvSpPr>
            <p:spPr>
              <a:xfrm>
                <a:off x="364435" y="5618923"/>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7888CED-ABDE-465C-8D17-4003B513C52A}"/>
                  </a:ext>
                </a:extLst>
              </p:cNvPr>
              <p:cNvSpPr/>
              <p:nvPr/>
            </p:nvSpPr>
            <p:spPr>
              <a:xfrm>
                <a:off x="2943633" y="5605670"/>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1D7D3A7A-0986-4ED9-AB7D-C6A6B042BCA3}"/>
                </a:ext>
              </a:extLst>
            </p:cNvPr>
            <p:cNvGrpSpPr/>
            <p:nvPr/>
          </p:nvGrpSpPr>
          <p:grpSpPr>
            <a:xfrm>
              <a:off x="5893898" y="948362"/>
              <a:ext cx="2252868" cy="5710046"/>
              <a:chOff x="6490246" y="997224"/>
              <a:chExt cx="2252868" cy="5710046"/>
            </a:xfrm>
          </p:grpSpPr>
          <p:sp>
            <p:nvSpPr>
              <p:cNvPr id="4" name="正方形/長方形 3">
                <a:extLst>
                  <a:ext uri="{FF2B5EF4-FFF2-40B4-BE49-F238E27FC236}">
                    <a16:creationId xmlns:a16="http://schemas.microsoft.com/office/drawing/2014/main" id="{45D166AD-1E0F-4965-BC06-9CD019DC9634}"/>
                  </a:ext>
                </a:extLst>
              </p:cNvPr>
              <p:cNvSpPr/>
              <p:nvPr/>
            </p:nvSpPr>
            <p:spPr>
              <a:xfrm>
                <a:off x="6490246" y="4497466"/>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FAE4057-77F7-4B99-B013-4FC90839595C}"/>
                  </a:ext>
                </a:extLst>
              </p:cNvPr>
              <p:cNvSpPr/>
              <p:nvPr/>
            </p:nvSpPr>
            <p:spPr>
              <a:xfrm>
                <a:off x="7722697" y="2174195"/>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335EEE8-45A8-4F42-922B-0F0DD66EC2D9}"/>
                  </a:ext>
                </a:extLst>
              </p:cNvPr>
              <p:cNvSpPr/>
              <p:nvPr/>
            </p:nvSpPr>
            <p:spPr>
              <a:xfrm>
                <a:off x="6498538" y="2184952"/>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946F056-3D76-4C1D-8E55-6243A0434E14}"/>
                  </a:ext>
                </a:extLst>
              </p:cNvPr>
              <p:cNvSpPr/>
              <p:nvPr/>
            </p:nvSpPr>
            <p:spPr>
              <a:xfrm>
                <a:off x="6490247" y="1037816"/>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4CA4EFE-74D2-4DFD-9866-6FFB124998B3}"/>
                  </a:ext>
                </a:extLst>
              </p:cNvPr>
              <p:cNvSpPr/>
              <p:nvPr/>
            </p:nvSpPr>
            <p:spPr>
              <a:xfrm>
                <a:off x="7722696" y="4475917"/>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6AFCD86-1F83-42EB-A0CC-B2EC65BCB14B}"/>
                  </a:ext>
                </a:extLst>
              </p:cNvPr>
              <p:cNvSpPr/>
              <p:nvPr/>
            </p:nvSpPr>
            <p:spPr>
              <a:xfrm>
                <a:off x="6490246" y="5653723"/>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66E8201-56FC-445A-8994-1D2944E0681D}"/>
                  </a:ext>
                </a:extLst>
              </p:cNvPr>
              <p:cNvSpPr/>
              <p:nvPr/>
            </p:nvSpPr>
            <p:spPr>
              <a:xfrm>
                <a:off x="7722695" y="5642125"/>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A3C289E3-2757-4312-BEBD-54C97EF27FB5}"/>
                  </a:ext>
                </a:extLst>
              </p:cNvPr>
              <p:cNvSpPr/>
              <p:nvPr/>
            </p:nvSpPr>
            <p:spPr>
              <a:xfrm>
                <a:off x="7722697" y="997224"/>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644FBE2-DBFC-408F-A59C-908AAC53FD39}"/>
                  </a:ext>
                </a:extLst>
              </p:cNvPr>
              <p:cNvSpPr/>
              <p:nvPr/>
            </p:nvSpPr>
            <p:spPr>
              <a:xfrm>
                <a:off x="7722697" y="3332913"/>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8A13BAB-D9F4-4796-98CC-3F16B92F3793}"/>
                  </a:ext>
                </a:extLst>
              </p:cNvPr>
              <p:cNvSpPr/>
              <p:nvPr/>
            </p:nvSpPr>
            <p:spPr>
              <a:xfrm>
                <a:off x="6498537" y="3341209"/>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矢印コネクタ 23">
              <a:extLst>
                <a:ext uri="{FF2B5EF4-FFF2-40B4-BE49-F238E27FC236}">
                  <a16:creationId xmlns:a16="http://schemas.microsoft.com/office/drawing/2014/main" id="{52180F0E-1F57-43B1-831D-A83BE8955870}"/>
                </a:ext>
              </a:extLst>
            </p:cNvPr>
            <p:cNvCxnSpPr>
              <a:cxnSpLocks/>
              <a:stCxn id="10" idx="3"/>
              <a:endCxn id="20" idx="1"/>
            </p:cNvCxnSpPr>
            <p:nvPr/>
          </p:nvCxnSpPr>
          <p:spPr>
            <a:xfrm>
              <a:off x="2806152" y="147513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97DF189-16C8-4C56-8EBA-1522B1B81DBE}"/>
                </a:ext>
              </a:extLst>
            </p:cNvPr>
            <p:cNvCxnSpPr>
              <a:cxnSpLocks/>
            </p:cNvCxnSpPr>
            <p:nvPr/>
          </p:nvCxnSpPr>
          <p:spPr>
            <a:xfrm>
              <a:off x="2806152" y="260322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A44EEEA-C750-4B0D-B6A8-E29E86533D31}"/>
                </a:ext>
              </a:extLst>
            </p:cNvPr>
            <p:cNvCxnSpPr>
              <a:cxnSpLocks/>
            </p:cNvCxnSpPr>
            <p:nvPr/>
          </p:nvCxnSpPr>
          <p:spPr>
            <a:xfrm>
              <a:off x="2827683" y="3819120"/>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268CF61F-D697-486E-B145-56FE441B9A64}"/>
                </a:ext>
              </a:extLst>
            </p:cNvPr>
            <p:cNvCxnSpPr>
              <a:cxnSpLocks/>
            </p:cNvCxnSpPr>
            <p:nvPr/>
          </p:nvCxnSpPr>
          <p:spPr>
            <a:xfrm>
              <a:off x="2806152" y="5020933"/>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1C7936F-5C69-4F61-8496-D8A7851A9C0D}"/>
                </a:ext>
              </a:extLst>
            </p:cNvPr>
            <p:cNvCxnSpPr>
              <a:cxnSpLocks/>
            </p:cNvCxnSpPr>
            <p:nvPr/>
          </p:nvCxnSpPr>
          <p:spPr>
            <a:xfrm>
              <a:off x="2806152" y="602974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668F2FC-FB07-4AB6-8509-88BED58B546C}"/>
                </a:ext>
              </a:extLst>
            </p:cNvPr>
            <p:cNvSpPr txBox="1"/>
            <p:nvPr/>
          </p:nvSpPr>
          <p:spPr>
            <a:xfrm rot="20951600">
              <a:off x="1659917" y="460916"/>
              <a:ext cx="1338828" cy="369332"/>
            </a:xfrm>
            <a:prstGeom prst="rect">
              <a:avLst/>
            </a:prstGeom>
            <a:noFill/>
          </p:spPr>
          <p:txBody>
            <a:bodyPr wrap="none" rtlCol="0">
              <a:spAutoFit/>
            </a:bodyPr>
            <a:lstStyle/>
            <a:p>
              <a:r>
                <a:rPr kumimoji="1" lang="ja-JP" altLang="en-US" dirty="0"/>
                <a:t>農業従事者</a:t>
              </a:r>
            </a:p>
          </p:txBody>
        </p:sp>
        <p:sp>
          <p:nvSpPr>
            <p:cNvPr id="35" name="テキスト ボックス 34">
              <a:extLst>
                <a:ext uri="{FF2B5EF4-FFF2-40B4-BE49-F238E27FC236}">
                  <a16:creationId xmlns:a16="http://schemas.microsoft.com/office/drawing/2014/main" id="{A3B40997-217A-4A96-821D-3D43CA4D3042}"/>
                </a:ext>
              </a:extLst>
            </p:cNvPr>
            <p:cNvSpPr txBox="1"/>
            <p:nvPr/>
          </p:nvSpPr>
          <p:spPr>
            <a:xfrm rot="20951600">
              <a:off x="3208538" y="495087"/>
              <a:ext cx="646331" cy="369332"/>
            </a:xfrm>
            <a:prstGeom prst="rect">
              <a:avLst/>
            </a:prstGeom>
            <a:noFill/>
          </p:spPr>
          <p:txBody>
            <a:bodyPr wrap="none" rtlCol="0">
              <a:spAutoFit/>
            </a:bodyPr>
            <a:lstStyle/>
            <a:p>
              <a:r>
                <a:rPr kumimoji="1" lang="ja-JP" altLang="en-US" dirty="0"/>
                <a:t>流通</a:t>
              </a:r>
            </a:p>
          </p:txBody>
        </p:sp>
        <p:sp>
          <p:nvSpPr>
            <p:cNvPr id="36" name="テキスト ボックス 35">
              <a:extLst>
                <a:ext uri="{FF2B5EF4-FFF2-40B4-BE49-F238E27FC236}">
                  <a16:creationId xmlns:a16="http://schemas.microsoft.com/office/drawing/2014/main" id="{C99D267D-7DD9-45F9-9A65-F75C600214D7}"/>
                </a:ext>
              </a:extLst>
            </p:cNvPr>
            <p:cNvSpPr txBox="1"/>
            <p:nvPr/>
          </p:nvSpPr>
          <p:spPr>
            <a:xfrm rot="20951600">
              <a:off x="4278073" y="477024"/>
              <a:ext cx="1107996" cy="369332"/>
            </a:xfrm>
            <a:prstGeom prst="rect">
              <a:avLst/>
            </a:prstGeom>
            <a:noFill/>
          </p:spPr>
          <p:txBody>
            <a:bodyPr wrap="none" rtlCol="0">
              <a:spAutoFit/>
            </a:bodyPr>
            <a:lstStyle/>
            <a:p>
              <a:r>
                <a:rPr kumimoji="1" lang="ja-JP" altLang="en-US" dirty="0"/>
                <a:t>加工業者</a:t>
              </a:r>
            </a:p>
          </p:txBody>
        </p:sp>
        <p:sp>
          <p:nvSpPr>
            <p:cNvPr id="37" name="テキスト ボックス 36">
              <a:extLst>
                <a:ext uri="{FF2B5EF4-FFF2-40B4-BE49-F238E27FC236}">
                  <a16:creationId xmlns:a16="http://schemas.microsoft.com/office/drawing/2014/main" id="{26D7EFEF-8FC8-4758-8461-B7B7CF1FF7F4}"/>
                </a:ext>
              </a:extLst>
            </p:cNvPr>
            <p:cNvSpPr txBox="1"/>
            <p:nvPr/>
          </p:nvSpPr>
          <p:spPr>
            <a:xfrm rot="20951600">
              <a:off x="5328146" y="469334"/>
              <a:ext cx="2031325" cy="369332"/>
            </a:xfrm>
            <a:prstGeom prst="rect">
              <a:avLst/>
            </a:prstGeom>
            <a:noFill/>
          </p:spPr>
          <p:txBody>
            <a:bodyPr wrap="none" rtlCol="0">
              <a:spAutoFit/>
            </a:bodyPr>
            <a:lstStyle/>
            <a:p>
              <a:r>
                <a:rPr kumimoji="1" lang="ja-JP" altLang="en-US"/>
                <a:t>消費者による調理</a:t>
              </a:r>
              <a:endParaRPr kumimoji="1" lang="ja-JP" altLang="en-US" dirty="0"/>
            </a:p>
          </p:txBody>
        </p:sp>
        <p:sp>
          <p:nvSpPr>
            <p:cNvPr id="38" name="テキスト ボックス 37">
              <a:extLst>
                <a:ext uri="{FF2B5EF4-FFF2-40B4-BE49-F238E27FC236}">
                  <a16:creationId xmlns:a16="http://schemas.microsoft.com/office/drawing/2014/main" id="{E9374374-87F7-4DE1-8FC4-216296B59530}"/>
                </a:ext>
              </a:extLst>
            </p:cNvPr>
            <p:cNvSpPr txBox="1"/>
            <p:nvPr/>
          </p:nvSpPr>
          <p:spPr>
            <a:xfrm rot="20951600">
              <a:off x="6591070" y="516877"/>
              <a:ext cx="2031325" cy="369332"/>
            </a:xfrm>
            <a:prstGeom prst="rect">
              <a:avLst/>
            </a:prstGeom>
            <a:noFill/>
          </p:spPr>
          <p:txBody>
            <a:bodyPr wrap="none" rtlCol="0">
              <a:spAutoFit/>
            </a:bodyPr>
            <a:lstStyle/>
            <a:p>
              <a:r>
                <a:rPr kumimoji="1" lang="ja-JP" altLang="en-US" dirty="0"/>
                <a:t>消費者による喫食</a:t>
              </a:r>
            </a:p>
          </p:txBody>
        </p:sp>
        <p:sp>
          <p:nvSpPr>
            <p:cNvPr id="23" name="テキスト ボックス 22">
              <a:extLst>
                <a:ext uri="{FF2B5EF4-FFF2-40B4-BE49-F238E27FC236}">
                  <a16:creationId xmlns:a16="http://schemas.microsoft.com/office/drawing/2014/main" id="{746BCE62-A7D6-4850-8E50-986DA8A5FE1C}"/>
                </a:ext>
              </a:extLst>
            </p:cNvPr>
            <p:cNvSpPr txBox="1"/>
            <p:nvPr/>
          </p:nvSpPr>
          <p:spPr>
            <a:xfrm rot="21066382">
              <a:off x="2705692" y="3449255"/>
              <a:ext cx="5211683" cy="523220"/>
            </a:xfrm>
            <a:prstGeom prst="rect">
              <a:avLst/>
            </a:prstGeom>
            <a:solidFill>
              <a:schemeClr val="bg1"/>
            </a:solidFill>
          </p:spPr>
          <p:txBody>
            <a:bodyPr wrap="none" rtlCol="0">
              <a:spAutoFit/>
            </a:bodyPr>
            <a:lstStyle/>
            <a:p>
              <a:r>
                <a:rPr kumimoji="1" lang="ja-JP" altLang="en-US" sz="2800" dirty="0"/>
                <a:t>今までのＧＡＰの思考パターン</a:t>
              </a:r>
            </a:p>
          </p:txBody>
        </p:sp>
      </p:grpSp>
      <p:sp>
        <p:nvSpPr>
          <p:cNvPr id="40" name="テキスト ボックス 39">
            <a:extLst>
              <a:ext uri="{FF2B5EF4-FFF2-40B4-BE49-F238E27FC236}">
                <a16:creationId xmlns:a16="http://schemas.microsoft.com/office/drawing/2014/main" id="{6CA3DC26-D51C-48B7-B598-AFB6FAAE6A95}"/>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2361386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4AA32501-0D9D-4470-A3F6-EB811D1EBDD0}"/>
              </a:ext>
            </a:extLst>
          </p:cNvPr>
          <p:cNvGrpSpPr/>
          <p:nvPr/>
        </p:nvGrpSpPr>
        <p:grpSpPr>
          <a:xfrm>
            <a:off x="1196091" y="434412"/>
            <a:ext cx="6962478" cy="6197492"/>
            <a:chOff x="1659917" y="460916"/>
            <a:chExt cx="6962478" cy="6197492"/>
          </a:xfrm>
        </p:grpSpPr>
        <p:grpSp>
          <p:nvGrpSpPr>
            <p:cNvPr id="2" name="グループ化 1">
              <a:extLst>
                <a:ext uri="{FF2B5EF4-FFF2-40B4-BE49-F238E27FC236}">
                  <a16:creationId xmlns:a16="http://schemas.microsoft.com/office/drawing/2014/main" id="{432F9C30-47C2-4ACC-A0FE-587C0ED6F114}"/>
                </a:ext>
              </a:extLst>
            </p:cNvPr>
            <p:cNvGrpSpPr/>
            <p:nvPr/>
          </p:nvGrpSpPr>
          <p:grpSpPr>
            <a:xfrm>
              <a:off x="1769166" y="948362"/>
              <a:ext cx="3599615" cy="5675245"/>
              <a:chOff x="364435" y="997225"/>
              <a:chExt cx="3599615" cy="5675245"/>
            </a:xfrm>
          </p:grpSpPr>
          <p:sp>
            <p:nvSpPr>
              <p:cNvPr id="3" name="正方形/長方形 2">
                <a:extLst>
                  <a:ext uri="{FF2B5EF4-FFF2-40B4-BE49-F238E27FC236}">
                    <a16:creationId xmlns:a16="http://schemas.microsoft.com/office/drawing/2014/main" id="{6459B74A-B8B9-40C2-95E8-4B70C8D72031}"/>
                  </a:ext>
                </a:extLst>
              </p:cNvPr>
              <p:cNvSpPr/>
              <p:nvPr/>
            </p:nvSpPr>
            <p:spPr>
              <a:xfrm>
                <a:off x="1588594" y="2125316"/>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CE5EF4D-19DF-4073-8915-14A396A1AA85}"/>
                  </a:ext>
                </a:extLst>
              </p:cNvPr>
              <p:cNvSpPr/>
              <p:nvPr/>
            </p:nvSpPr>
            <p:spPr>
              <a:xfrm>
                <a:off x="2917131" y="4456042"/>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D57F31D-24E2-4956-A464-CE35087A2E2C}"/>
                  </a:ext>
                </a:extLst>
              </p:cNvPr>
              <p:cNvSpPr/>
              <p:nvPr/>
            </p:nvSpPr>
            <p:spPr>
              <a:xfrm>
                <a:off x="381004" y="997225"/>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DCA4E3D-0989-4FA2-8713-B2D690F74310}"/>
                  </a:ext>
                </a:extLst>
              </p:cNvPr>
              <p:cNvSpPr/>
              <p:nvPr/>
            </p:nvSpPr>
            <p:spPr>
              <a:xfrm>
                <a:off x="1616765" y="3293161"/>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C57C6DF-0544-4902-97CC-4EFA719ED807}"/>
                  </a:ext>
                </a:extLst>
              </p:cNvPr>
              <p:cNvSpPr/>
              <p:nvPr/>
            </p:nvSpPr>
            <p:spPr>
              <a:xfrm>
                <a:off x="364435" y="2125317"/>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ABC7FC4-AD18-42CB-A9CE-34D3E80A0313}"/>
                  </a:ext>
                </a:extLst>
              </p:cNvPr>
              <p:cNvSpPr/>
              <p:nvPr/>
            </p:nvSpPr>
            <p:spPr>
              <a:xfrm>
                <a:off x="381004" y="3293161"/>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DCB8E4D-296C-4C7E-970B-619900CFF6B8}"/>
                  </a:ext>
                </a:extLst>
              </p:cNvPr>
              <p:cNvSpPr/>
              <p:nvPr/>
            </p:nvSpPr>
            <p:spPr>
              <a:xfrm>
                <a:off x="364435" y="4456042"/>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E9B3517-8B58-44EB-8A1B-92D1BC23AD6E}"/>
                  </a:ext>
                </a:extLst>
              </p:cNvPr>
              <p:cNvSpPr/>
              <p:nvPr/>
            </p:nvSpPr>
            <p:spPr>
              <a:xfrm>
                <a:off x="364435" y="5618923"/>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7888CED-ABDE-465C-8D17-4003B513C52A}"/>
                  </a:ext>
                </a:extLst>
              </p:cNvPr>
              <p:cNvSpPr/>
              <p:nvPr/>
            </p:nvSpPr>
            <p:spPr>
              <a:xfrm>
                <a:off x="2943633" y="5605670"/>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1D7D3A7A-0986-4ED9-AB7D-C6A6B042BCA3}"/>
                </a:ext>
              </a:extLst>
            </p:cNvPr>
            <p:cNvGrpSpPr/>
            <p:nvPr/>
          </p:nvGrpSpPr>
          <p:grpSpPr>
            <a:xfrm>
              <a:off x="5893898" y="948362"/>
              <a:ext cx="2252868" cy="5710046"/>
              <a:chOff x="6490246" y="997224"/>
              <a:chExt cx="2252868" cy="5710046"/>
            </a:xfrm>
          </p:grpSpPr>
          <p:sp>
            <p:nvSpPr>
              <p:cNvPr id="4" name="正方形/長方形 3">
                <a:extLst>
                  <a:ext uri="{FF2B5EF4-FFF2-40B4-BE49-F238E27FC236}">
                    <a16:creationId xmlns:a16="http://schemas.microsoft.com/office/drawing/2014/main" id="{45D166AD-1E0F-4965-BC06-9CD019DC9634}"/>
                  </a:ext>
                </a:extLst>
              </p:cNvPr>
              <p:cNvSpPr/>
              <p:nvPr/>
            </p:nvSpPr>
            <p:spPr>
              <a:xfrm>
                <a:off x="6490246" y="4497466"/>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0FAE4057-77F7-4B99-B013-4FC90839595C}"/>
                  </a:ext>
                </a:extLst>
              </p:cNvPr>
              <p:cNvSpPr/>
              <p:nvPr/>
            </p:nvSpPr>
            <p:spPr>
              <a:xfrm>
                <a:off x="7722697" y="2174195"/>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335EEE8-45A8-4F42-922B-0F0DD66EC2D9}"/>
                  </a:ext>
                </a:extLst>
              </p:cNvPr>
              <p:cNvSpPr/>
              <p:nvPr/>
            </p:nvSpPr>
            <p:spPr>
              <a:xfrm>
                <a:off x="6498538" y="2184952"/>
                <a:ext cx="1020417" cy="1053547"/>
              </a:xfrm>
              <a:prstGeom prst="rect">
                <a:avLst/>
              </a:prstGeom>
              <a:solidFill>
                <a:srgbClr val="FF0000"/>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3946F056-3D76-4C1D-8E55-6243A0434E14}"/>
                  </a:ext>
                </a:extLst>
              </p:cNvPr>
              <p:cNvSpPr/>
              <p:nvPr/>
            </p:nvSpPr>
            <p:spPr>
              <a:xfrm>
                <a:off x="6490247" y="1037816"/>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4CA4EFE-74D2-4DFD-9866-6FFB124998B3}"/>
                  </a:ext>
                </a:extLst>
              </p:cNvPr>
              <p:cNvSpPr/>
              <p:nvPr/>
            </p:nvSpPr>
            <p:spPr>
              <a:xfrm>
                <a:off x="7722696" y="4475917"/>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6AFCD86-1F83-42EB-A0CC-B2EC65BCB14B}"/>
                  </a:ext>
                </a:extLst>
              </p:cNvPr>
              <p:cNvSpPr/>
              <p:nvPr/>
            </p:nvSpPr>
            <p:spPr>
              <a:xfrm>
                <a:off x="6490246" y="5653723"/>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66E8201-56FC-445A-8994-1D2944E0681D}"/>
                  </a:ext>
                </a:extLst>
              </p:cNvPr>
              <p:cNvSpPr/>
              <p:nvPr/>
            </p:nvSpPr>
            <p:spPr>
              <a:xfrm>
                <a:off x="7722695" y="5642125"/>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A3C289E3-2757-4312-BEBD-54C97EF27FB5}"/>
                  </a:ext>
                </a:extLst>
              </p:cNvPr>
              <p:cNvSpPr/>
              <p:nvPr/>
            </p:nvSpPr>
            <p:spPr>
              <a:xfrm>
                <a:off x="7722697" y="997224"/>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644FBE2-DBFC-408F-A59C-908AAC53FD39}"/>
                  </a:ext>
                </a:extLst>
              </p:cNvPr>
              <p:cNvSpPr/>
              <p:nvPr/>
            </p:nvSpPr>
            <p:spPr>
              <a:xfrm>
                <a:off x="7722697" y="3332913"/>
                <a:ext cx="1020417" cy="105354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8A13BAB-D9F4-4796-98CC-3F16B92F3793}"/>
                  </a:ext>
                </a:extLst>
              </p:cNvPr>
              <p:cNvSpPr/>
              <p:nvPr/>
            </p:nvSpPr>
            <p:spPr>
              <a:xfrm>
                <a:off x="6498537" y="3341209"/>
                <a:ext cx="1020417" cy="1053547"/>
              </a:xfrm>
              <a:prstGeom prst="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矢印コネクタ 23">
              <a:extLst>
                <a:ext uri="{FF2B5EF4-FFF2-40B4-BE49-F238E27FC236}">
                  <a16:creationId xmlns:a16="http://schemas.microsoft.com/office/drawing/2014/main" id="{52180F0E-1F57-43B1-831D-A83BE8955870}"/>
                </a:ext>
              </a:extLst>
            </p:cNvPr>
            <p:cNvCxnSpPr>
              <a:cxnSpLocks/>
              <a:stCxn id="10" idx="3"/>
              <a:endCxn id="20" idx="1"/>
            </p:cNvCxnSpPr>
            <p:nvPr/>
          </p:nvCxnSpPr>
          <p:spPr>
            <a:xfrm>
              <a:off x="2806152" y="147513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97DF189-16C8-4C56-8EBA-1522B1B81DBE}"/>
                </a:ext>
              </a:extLst>
            </p:cNvPr>
            <p:cNvCxnSpPr>
              <a:cxnSpLocks/>
            </p:cNvCxnSpPr>
            <p:nvPr/>
          </p:nvCxnSpPr>
          <p:spPr>
            <a:xfrm>
              <a:off x="2806152" y="260322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A44EEEA-C750-4B0D-B6A8-E29E86533D31}"/>
                </a:ext>
              </a:extLst>
            </p:cNvPr>
            <p:cNvCxnSpPr>
              <a:cxnSpLocks/>
            </p:cNvCxnSpPr>
            <p:nvPr/>
          </p:nvCxnSpPr>
          <p:spPr>
            <a:xfrm>
              <a:off x="2827683" y="3819120"/>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268CF61F-D697-486E-B145-56FE441B9A64}"/>
                </a:ext>
              </a:extLst>
            </p:cNvPr>
            <p:cNvCxnSpPr>
              <a:cxnSpLocks/>
            </p:cNvCxnSpPr>
            <p:nvPr/>
          </p:nvCxnSpPr>
          <p:spPr>
            <a:xfrm>
              <a:off x="2806152" y="5020933"/>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1C7936F-5C69-4F61-8496-D8A7851A9C0D}"/>
                </a:ext>
              </a:extLst>
            </p:cNvPr>
            <p:cNvCxnSpPr>
              <a:cxnSpLocks/>
            </p:cNvCxnSpPr>
            <p:nvPr/>
          </p:nvCxnSpPr>
          <p:spPr>
            <a:xfrm>
              <a:off x="2806152" y="6029746"/>
              <a:ext cx="4320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668F2FC-FB07-4AB6-8509-88BED58B546C}"/>
                </a:ext>
              </a:extLst>
            </p:cNvPr>
            <p:cNvSpPr txBox="1"/>
            <p:nvPr/>
          </p:nvSpPr>
          <p:spPr>
            <a:xfrm rot="20951600">
              <a:off x="1659917" y="460916"/>
              <a:ext cx="1338828" cy="369332"/>
            </a:xfrm>
            <a:prstGeom prst="rect">
              <a:avLst/>
            </a:prstGeom>
            <a:noFill/>
          </p:spPr>
          <p:txBody>
            <a:bodyPr wrap="none" rtlCol="0">
              <a:spAutoFit/>
            </a:bodyPr>
            <a:lstStyle/>
            <a:p>
              <a:r>
                <a:rPr kumimoji="1" lang="ja-JP" altLang="en-US" dirty="0"/>
                <a:t>農業従事者</a:t>
              </a:r>
            </a:p>
          </p:txBody>
        </p:sp>
        <p:sp>
          <p:nvSpPr>
            <p:cNvPr id="35" name="テキスト ボックス 34">
              <a:extLst>
                <a:ext uri="{FF2B5EF4-FFF2-40B4-BE49-F238E27FC236}">
                  <a16:creationId xmlns:a16="http://schemas.microsoft.com/office/drawing/2014/main" id="{A3B40997-217A-4A96-821D-3D43CA4D3042}"/>
                </a:ext>
              </a:extLst>
            </p:cNvPr>
            <p:cNvSpPr txBox="1"/>
            <p:nvPr/>
          </p:nvSpPr>
          <p:spPr>
            <a:xfrm rot="20951600">
              <a:off x="3208538" y="495087"/>
              <a:ext cx="646331" cy="369332"/>
            </a:xfrm>
            <a:prstGeom prst="rect">
              <a:avLst/>
            </a:prstGeom>
            <a:noFill/>
          </p:spPr>
          <p:txBody>
            <a:bodyPr wrap="none" rtlCol="0">
              <a:spAutoFit/>
            </a:bodyPr>
            <a:lstStyle/>
            <a:p>
              <a:r>
                <a:rPr kumimoji="1" lang="ja-JP" altLang="en-US" dirty="0"/>
                <a:t>流通</a:t>
              </a:r>
            </a:p>
          </p:txBody>
        </p:sp>
        <p:sp>
          <p:nvSpPr>
            <p:cNvPr id="36" name="テキスト ボックス 35">
              <a:extLst>
                <a:ext uri="{FF2B5EF4-FFF2-40B4-BE49-F238E27FC236}">
                  <a16:creationId xmlns:a16="http://schemas.microsoft.com/office/drawing/2014/main" id="{C99D267D-7DD9-45F9-9A65-F75C600214D7}"/>
                </a:ext>
              </a:extLst>
            </p:cNvPr>
            <p:cNvSpPr txBox="1"/>
            <p:nvPr/>
          </p:nvSpPr>
          <p:spPr>
            <a:xfrm rot="20951600">
              <a:off x="4278073" y="477024"/>
              <a:ext cx="1107996" cy="369332"/>
            </a:xfrm>
            <a:prstGeom prst="rect">
              <a:avLst/>
            </a:prstGeom>
            <a:noFill/>
          </p:spPr>
          <p:txBody>
            <a:bodyPr wrap="none" rtlCol="0">
              <a:spAutoFit/>
            </a:bodyPr>
            <a:lstStyle/>
            <a:p>
              <a:r>
                <a:rPr kumimoji="1" lang="ja-JP" altLang="en-US" dirty="0"/>
                <a:t>加工業者</a:t>
              </a:r>
            </a:p>
          </p:txBody>
        </p:sp>
        <p:sp>
          <p:nvSpPr>
            <p:cNvPr id="37" name="テキスト ボックス 36">
              <a:extLst>
                <a:ext uri="{FF2B5EF4-FFF2-40B4-BE49-F238E27FC236}">
                  <a16:creationId xmlns:a16="http://schemas.microsoft.com/office/drawing/2014/main" id="{26D7EFEF-8FC8-4758-8461-B7B7CF1FF7F4}"/>
                </a:ext>
              </a:extLst>
            </p:cNvPr>
            <p:cNvSpPr txBox="1"/>
            <p:nvPr/>
          </p:nvSpPr>
          <p:spPr>
            <a:xfrm rot="20951600">
              <a:off x="5328146" y="469334"/>
              <a:ext cx="2031325" cy="369332"/>
            </a:xfrm>
            <a:prstGeom prst="rect">
              <a:avLst/>
            </a:prstGeom>
            <a:noFill/>
          </p:spPr>
          <p:txBody>
            <a:bodyPr wrap="none" rtlCol="0">
              <a:spAutoFit/>
            </a:bodyPr>
            <a:lstStyle/>
            <a:p>
              <a:r>
                <a:rPr kumimoji="1" lang="ja-JP" altLang="en-US"/>
                <a:t>消費者による調理</a:t>
              </a:r>
              <a:endParaRPr kumimoji="1" lang="ja-JP" altLang="en-US" dirty="0"/>
            </a:p>
          </p:txBody>
        </p:sp>
        <p:sp>
          <p:nvSpPr>
            <p:cNvPr id="38" name="テキスト ボックス 37">
              <a:extLst>
                <a:ext uri="{FF2B5EF4-FFF2-40B4-BE49-F238E27FC236}">
                  <a16:creationId xmlns:a16="http://schemas.microsoft.com/office/drawing/2014/main" id="{E9374374-87F7-4DE1-8FC4-216296B59530}"/>
                </a:ext>
              </a:extLst>
            </p:cNvPr>
            <p:cNvSpPr txBox="1"/>
            <p:nvPr/>
          </p:nvSpPr>
          <p:spPr>
            <a:xfrm rot="20951600">
              <a:off x="6591070" y="516877"/>
              <a:ext cx="2031325" cy="369332"/>
            </a:xfrm>
            <a:prstGeom prst="rect">
              <a:avLst/>
            </a:prstGeom>
            <a:noFill/>
          </p:spPr>
          <p:txBody>
            <a:bodyPr wrap="none" rtlCol="0">
              <a:spAutoFit/>
            </a:bodyPr>
            <a:lstStyle/>
            <a:p>
              <a:r>
                <a:rPr kumimoji="1" lang="ja-JP" altLang="en-US" dirty="0"/>
                <a:t>消費者による喫食</a:t>
              </a:r>
            </a:p>
          </p:txBody>
        </p:sp>
        <p:sp>
          <p:nvSpPr>
            <p:cNvPr id="39" name="テキスト ボックス 38">
              <a:extLst>
                <a:ext uri="{FF2B5EF4-FFF2-40B4-BE49-F238E27FC236}">
                  <a16:creationId xmlns:a16="http://schemas.microsoft.com/office/drawing/2014/main" id="{0F8019F9-4110-42A3-B4F3-ED3C59E5AEB4}"/>
                </a:ext>
              </a:extLst>
            </p:cNvPr>
            <p:cNvSpPr txBox="1"/>
            <p:nvPr/>
          </p:nvSpPr>
          <p:spPr>
            <a:xfrm rot="21066382">
              <a:off x="3197873" y="3702487"/>
              <a:ext cx="3695820" cy="523220"/>
            </a:xfrm>
            <a:prstGeom prst="rect">
              <a:avLst/>
            </a:prstGeom>
            <a:solidFill>
              <a:schemeClr val="bg1"/>
            </a:solidFill>
          </p:spPr>
          <p:txBody>
            <a:bodyPr wrap="none" rtlCol="0">
              <a:spAutoFit/>
            </a:bodyPr>
            <a:lstStyle/>
            <a:p>
              <a:r>
                <a:rPr kumimoji="1" lang="ja-JP" altLang="en-US" sz="2800" dirty="0"/>
                <a:t>これからの農場</a:t>
              </a:r>
              <a:r>
                <a:rPr kumimoji="1" lang="en-US" altLang="ja-JP" sz="2800" dirty="0"/>
                <a:t>HACCP</a:t>
              </a:r>
              <a:endParaRPr kumimoji="1" lang="ja-JP" altLang="en-US" sz="2800" dirty="0"/>
            </a:p>
          </p:txBody>
        </p:sp>
      </p:grpSp>
      <p:sp>
        <p:nvSpPr>
          <p:cNvPr id="41" name="テキスト ボックス 40">
            <a:extLst>
              <a:ext uri="{FF2B5EF4-FFF2-40B4-BE49-F238E27FC236}">
                <a16:creationId xmlns:a16="http://schemas.microsoft.com/office/drawing/2014/main" id="{2A796094-39E1-4638-8E0F-DC0EF738556F}"/>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10512696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3615CC-B9C1-4109-A2F8-C012C832C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67" y="1026695"/>
            <a:ext cx="9337467" cy="5245768"/>
          </a:xfrm>
          <a:prstGeom prst="rect">
            <a:avLst/>
          </a:prstGeom>
        </p:spPr>
      </p:pic>
      <p:sp>
        <p:nvSpPr>
          <p:cNvPr id="5" name="テキスト ボックス 4">
            <a:extLst>
              <a:ext uri="{FF2B5EF4-FFF2-40B4-BE49-F238E27FC236}">
                <a16:creationId xmlns:a16="http://schemas.microsoft.com/office/drawing/2014/main" id="{DD39C05D-B199-4BA9-8868-A767B6E4D029}"/>
              </a:ext>
            </a:extLst>
          </p:cNvPr>
          <p:cNvSpPr txBox="1"/>
          <p:nvPr/>
        </p:nvSpPr>
        <p:spPr>
          <a:xfrm>
            <a:off x="5783580" y="191355"/>
            <a:ext cx="301916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農場</a:t>
            </a:r>
            <a:r>
              <a:rPr kumimoji="1" lang="en-US" altLang="ja-JP" dirty="0"/>
              <a:t>HACCP</a:t>
            </a:r>
            <a:r>
              <a:rPr kumimoji="1" lang="ja-JP" altLang="en-US" dirty="0"/>
              <a:t>モジュールより</a:t>
            </a:r>
          </a:p>
        </p:txBody>
      </p:sp>
    </p:spTree>
    <p:extLst>
      <p:ext uri="{BB962C8B-B14F-4D97-AF65-F5344CB8AC3E}">
        <p14:creationId xmlns:p14="http://schemas.microsoft.com/office/powerpoint/2010/main" val="223504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65CFFDB-2C2D-4620-9FD0-DF436FC24DAF}"/>
              </a:ext>
            </a:extLst>
          </p:cNvPr>
          <p:cNvSpPr/>
          <p:nvPr/>
        </p:nvSpPr>
        <p:spPr>
          <a:xfrm>
            <a:off x="-45156" y="0"/>
            <a:ext cx="9234311" cy="69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737154" y="1108007"/>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1607779" y="6100002"/>
            <a:ext cx="5950668" cy="523220"/>
          </a:xfrm>
          <a:prstGeom prst="rect">
            <a:avLst/>
          </a:prstGeom>
          <a:noFill/>
        </p:spPr>
        <p:txBody>
          <a:bodyPr wrap="none" rtlCol="0">
            <a:spAutoFit/>
          </a:bodyPr>
          <a:lstStyle/>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以前の保健所立ち入り指導、営業許可</a:t>
            </a: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2"/>
            <a:ext cx="7288093" cy="403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4" name="テキスト ボックス 3">
            <a:extLst>
              <a:ext uri="{FF2B5EF4-FFF2-40B4-BE49-F238E27FC236}">
                <a16:creationId xmlns:a16="http://schemas.microsoft.com/office/drawing/2014/main" id="{0BEBAA67-2921-44C7-9129-0AB974DD0528}"/>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
        <p:nvSpPr>
          <p:cNvPr id="21" name="テキスト ボックス 20">
            <a:extLst>
              <a:ext uri="{FF2B5EF4-FFF2-40B4-BE49-F238E27FC236}">
                <a16:creationId xmlns:a16="http://schemas.microsoft.com/office/drawing/2014/main" id="{FE5D9A4A-8098-4FD6-A6D5-80D1D6DA44D5}"/>
              </a:ext>
            </a:extLst>
          </p:cNvPr>
          <p:cNvSpPr txBox="1"/>
          <p:nvPr/>
        </p:nvSpPr>
        <p:spPr>
          <a:xfrm>
            <a:off x="5783580" y="191355"/>
            <a:ext cx="2492990" cy="369332"/>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kumimoji="1" lang="ja-JP" altLang="en-US" dirty="0"/>
              <a:t>内部監査員研修と同様</a:t>
            </a:r>
          </a:p>
        </p:txBody>
      </p:sp>
    </p:spTree>
    <p:extLst>
      <p:ext uri="{BB962C8B-B14F-4D97-AF65-F5344CB8AC3E}">
        <p14:creationId xmlns:p14="http://schemas.microsoft.com/office/powerpoint/2010/main" val="2679672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61535-ED18-4871-AF1A-71E64BE52EB8}"/>
              </a:ext>
            </a:extLst>
          </p:cNvPr>
          <p:cNvSpPr>
            <a:spLocks noGrp="1"/>
          </p:cNvSpPr>
          <p:nvPr>
            <p:ph type="title"/>
          </p:nvPr>
        </p:nvSpPr>
        <p:spPr/>
        <p:txBody>
          <a:bodyPr/>
          <a:lstStyle/>
          <a:p>
            <a:r>
              <a:rPr kumimoji="1" lang="ja-JP" altLang="en-US" dirty="0">
                <a:latin typeface="HG創英角ｺﾞｼｯｸUB" panose="020B0909000000000000" pitchFamily="49" charset="-128"/>
                <a:ea typeface="HG創英角ｺﾞｼｯｸUB" panose="020B0909000000000000" pitchFamily="49" charset="-128"/>
              </a:rPr>
              <a:t>アジェンダ</a:t>
            </a:r>
          </a:p>
        </p:txBody>
      </p:sp>
      <p:sp>
        <p:nvSpPr>
          <p:cNvPr id="3" name="コンテンツ プレースホルダー 2">
            <a:extLst>
              <a:ext uri="{FF2B5EF4-FFF2-40B4-BE49-F238E27FC236}">
                <a16:creationId xmlns:a16="http://schemas.microsoft.com/office/drawing/2014/main" id="{11AFC46F-4E17-481E-9D9C-E73C7D4AA174}"/>
              </a:ext>
            </a:extLst>
          </p:cNvPr>
          <p:cNvSpPr>
            <a:spLocks noGrp="1"/>
          </p:cNvSpPr>
          <p:nvPr>
            <p:ph idx="1"/>
          </p:nvPr>
        </p:nvSpPr>
        <p:spPr/>
        <p:txBody>
          <a:bodyPr>
            <a:normAutofit/>
          </a:bodyPr>
          <a:lstStyle/>
          <a:p>
            <a:pPr marL="457200" indent="-457200">
              <a:buAutoNum type="arabicPeriod"/>
            </a:pPr>
            <a:r>
              <a:rPr kumimoji="1" lang="ja-JP" altLang="en-US" sz="3600" b="1" dirty="0">
                <a:solidFill>
                  <a:schemeClr val="bg1">
                    <a:lumMod val="75000"/>
                  </a:schemeClr>
                </a:solidFill>
                <a:latin typeface="+mn-ea"/>
              </a:rPr>
              <a:t>外部監査概論</a:t>
            </a:r>
            <a:endParaRPr kumimoji="1"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bg1">
                    <a:lumMod val="75000"/>
                  </a:schemeClr>
                </a:solidFill>
                <a:latin typeface="+mn-ea"/>
              </a:rPr>
              <a:t>二者監査の進め方</a:t>
            </a:r>
            <a:endParaRPr kumimoji="1" lang="en-US" altLang="ja-JP" sz="3600" b="1" dirty="0">
              <a:solidFill>
                <a:schemeClr val="bg1">
                  <a:lumMod val="75000"/>
                </a:schemeClr>
              </a:solidFill>
              <a:latin typeface="+mn-ea"/>
            </a:endParaRPr>
          </a:p>
          <a:p>
            <a:pPr marL="457200" indent="-457200">
              <a:buAutoNum type="arabicPeriod"/>
            </a:pPr>
            <a:r>
              <a:rPr lang="ja-JP" altLang="en-US" sz="3600" b="1" dirty="0">
                <a:solidFill>
                  <a:schemeClr val="bg1">
                    <a:lumMod val="75000"/>
                  </a:schemeClr>
                </a:solidFill>
                <a:latin typeface="+mn-ea"/>
              </a:rPr>
              <a:t>危害要因分析</a:t>
            </a:r>
            <a:endParaRPr lang="en-US" altLang="ja-JP" sz="3600" b="1" dirty="0">
              <a:solidFill>
                <a:schemeClr val="bg1">
                  <a:lumMod val="75000"/>
                </a:schemeClr>
              </a:solidFill>
              <a:latin typeface="+mn-ea"/>
            </a:endParaRPr>
          </a:p>
          <a:p>
            <a:pPr marL="457200" indent="-457200">
              <a:buAutoNum type="arabicPeriod"/>
            </a:pPr>
            <a:r>
              <a:rPr lang="ja-JP" altLang="en-US" sz="3600" b="1" dirty="0">
                <a:solidFill>
                  <a:schemeClr val="tx1"/>
                </a:solidFill>
                <a:latin typeface="+mn-ea"/>
              </a:rPr>
              <a:t>演習</a:t>
            </a:r>
            <a:endParaRPr lang="en-US" altLang="ja-JP" sz="3600" b="1" dirty="0">
              <a:solidFill>
                <a:schemeClr val="tx1"/>
              </a:solidFill>
              <a:latin typeface="+mn-ea"/>
            </a:endParaRPr>
          </a:p>
          <a:p>
            <a:pPr marL="457200" indent="-457200">
              <a:buAutoNum type="arabicPeriod"/>
            </a:pPr>
            <a:r>
              <a:rPr kumimoji="1" lang="ja-JP" altLang="en-US" sz="3600" b="1" dirty="0">
                <a:solidFill>
                  <a:schemeClr val="bg1">
                    <a:lumMod val="75000"/>
                  </a:schemeClr>
                </a:solidFill>
                <a:latin typeface="+mn-ea"/>
              </a:rPr>
              <a:t>まとめ</a:t>
            </a:r>
          </a:p>
        </p:txBody>
      </p:sp>
    </p:spTree>
    <p:extLst>
      <p:ext uri="{BB962C8B-B14F-4D97-AF65-F5344CB8AC3E}">
        <p14:creationId xmlns:p14="http://schemas.microsoft.com/office/powerpoint/2010/main" val="4165085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97AC9-C510-4390-8358-57E989021034}"/>
              </a:ext>
            </a:extLst>
          </p:cNvPr>
          <p:cNvSpPr>
            <a:spLocks noGrp="1"/>
          </p:cNvSpPr>
          <p:nvPr>
            <p:ph type="title"/>
          </p:nvPr>
        </p:nvSpPr>
        <p:spPr>
          <a:xfrm>
            <a:off x="938758" y="314652"/>
            <a:ext cx="7633742" cy="1492132"/>
          </a:xfrm>
        </p:spPr>
        <p:txBody>
          <a:bodyPr>
            <a:normAutofit/>
          </a:bodyPr>
          <a:lstStyle/>
          <a:p>
            <a:r>
              <a:rPr lang="en-US" altLang="ja-JP" dirty="0">
                <a:latin typeface="HG創英角ｺﾞｼｯｸUB" panose="020B0909000000000000" pitchFamily="49" charset="-128"/>
                <a:ea typeface="HG創英角ｺﾞｼｯｸUB" panose="020B0909000000000000" pitchFamily="49" charset="-128"/>
              </a:rPr>
              <a:t>4.</a:t>
            </a:r>
            <a:r>
              <a:rPr kumimoji="1" lang="ja-JP" altLang="en-US" dirty="0">
                <a:latin typeface="HG創英角ｺﾞｼｯｸUB" panose="020B0909000000000000" pitchFamily="49" charset="-128"/>
                <a:ea typeface="HG創英角ｺﾞｼｯｸUB" panose="020B0909000000000000" pitchFamily="49" charset="-128"/>
              </a:rPr>
              <a:t>演習（鶏肉加工品）</a:t>
            </a:r>
            <a:br>
              <a:rPr kumimoji="1" lang="en-US" altLang="ja-JP" dirty="0">
                <a:latin typeface="HG創英角ｺﾞｼｯｸUB" panose="020B0909000000000000" pitchFamily="49" charset="-128"/>
                <a:ea typeface="HG創英角ｺﾞｼｯｸUB" panose="020B0909000000000000" pitchFamily="49" charset="-128"/>
              </a:rPr>
            </a:br>
            <a:r>
              <a:rPr kumimoji="1" lang="en-US" altLang="ja-JP" dirty="0">
                <a:latin typeface="HG創英角ｺﾞｼｯｸUB" panose="020B0909000000000000" pitchFamily="49" charset="-128"/>
                <a:ea typeface="HG創英角ｺﾞｼｯｸUB" panose="020B0909000000000000" pitchFamily="49" charset="-128"/>
              </a:rPr>
              <a:t>JFS-B</a:t>
            </a:r>
            <a:r>
              <a:rPr kumimoji="1" lang="ja-JP" altLang="en-US" dirty="0">
                <a:latin typeface="HG創英角ｺﾞｼｯｸUB" panose="020B0909000000000000" pitchFamily="49" charset="-128"/>
                <a:ea typeface="HG創英角ｺﾞｼｯｸUB" panose="020B0909000000000000" pitchFamily="49" charset="-128"/>
              </a:rPr>
              <a:t>を判定基準として</a:t>
            </a:r>
          </a:p>
        </p:txBody>
      </p:sp>
      <p:sp>
        <p:nvSpPr>
          <p:cNvPr id="5" name="コンテンツ プレースホルダー 4">
            <a:extLst>
              <a:ext uri="{FF2B5EF4-FFF2-40B4-BE49-F238E27FC236}">
                <a16:creationId xmlns:a16="http://schemas.microsoft.com/office/drawing/2014/main" id="{66C4F347-1047-4733-BA18-3B7354F803C9}"/>
              </a:ext>
            </a:extLst>
          </p:cNvPr>
          <p:cNvSpPr>
            <a:spLocks noGrp="1"/>
          </p:cNvSpPr>
          <p:nvPr>
            <p:ph idx="1"/>
          </p:nvPr>
        </p:nvSpPr>
        <p:spPr/>
        <p:txBody>
          <a:bodyPr/>
          <a:lstStyle/>
          <a:p>
            <a:r>
              <a:rPr lang="ja-JP" altLang="en-US" b="1" dirty="0">
                <a:solidFill>
                  <a:schemeClr val="tx1"/>
                </a:solidFill>
                <a:latin typeface="+mn-ea"/>
              </a:rPr>
              <a:t>スーパー向け監査としての結論</a:t>
            </a:r>
            <a:endParaRPr lang="en-US" altLang="ja-JP" b="1" dirty="0">
              <a:solidFill>
                <a:schemeClr val="tx1"/>
              </a:solidFill>
              <a:latin typeface="+mn-ea"/>
            </a:endParaRPr>
          </a:p>
          <a:p>
            <a:r>
              <a:rPr lang="ja-JP" altLang="en-US" b="1" dirty="0">
                <a:solidFill>
                  <a:schemeClr val="tx1"/>
                </a:solidFill>
                <a:latin typeface="+mn-ea"/>
              </a:rPr>
              <a:t>（自社で　</a:t>
            </a:r>
            <a:r>
              <a:rPr lang="en-US" altLang="ja-JP" b="1" dirty="0">
                <a:solidFill>
                  <a:schemeClr val="tx1"/>
                </a:solidFill>
                <a:latin typeface="+mn-ea"/>
              </a:rPr>
              <a:t>75</a:t>
            </a:r>
            <a:r>
              <a:rPr lang="ja-JP" altLang="en-US" b="1" dirty="0">
                <a:solidFill>
                  <a:schemeClr val="tx1"/>
                </a:solidFill>
                <a:latin typeface="+mn-ea"/>
              </a:rPr>
              <a:t>℃</a:t>
            </a:r>
            <a:r>
              <a:rPr lang="en-US" altLang="ja-JP" b="1" dirty="0">
                <a:solidFill>
                  <a:schemeClr val="tx1"/>
                </a:solidFill>
                <a:latin typeface="+mn-ea"/>
              </a:rPr>
              <a:t>1</a:t>
            </a:r>
            <a:r>
              <a:rPr lang="ja-JP" altLang="en-US" b="1" dirty="0">
                <a:solidFill>
                  <a:schemeClr val="tx1"/>
                </a:solidFill>
                <a:latin typeface="+mn-ea"/>
              </a:rPr>
              <a:t>分を確保している）総菜メーカー向け監査としての結論</a:t>
            </a:r>
            <a:endParaRPr lang="en-US" altLang="ja-JP" b="1" dirty="0">
              <a:solidFill>
                <a:schemeClr val="tx1"/>
              </a:solidFill>
              <a:latin typeface="+mn-ea"/>
            </a:endParaRPr>
          </a:p>
          <a:p>
            <a:r>
              <a:rPr lang="ja-JP" altLang="en-US" b="1" dirty="0">
                <a:solidFill>
                  <a:schemeClr val="tx1"/>
                </a:solidFill>
                <a:latin typeface="+mn-ea"/>
              </a:rPr>
              <a:t>（自社で　レトルトカレーに加工する　芯温</a:t>
            </a:r>
            <a:r>
              <a:rPr lang="en-US" altLang="ja-JP" b="1" dirty="0">
                <a:solidFill>
                  <a:schemeClr val="tx1"/>
                </a:solidFill>
                <a:latin typeface="+mn-ea"/>
              </a:rPr>
              <a:t>125</a:t>
            </a:r>
            <a:r>
              <a:rPr lang="ja-JP" altLang="en-US" b="1" dirty="0">
                <a:solidFill>
                  <a:schemeClr val="tx1"/>
                </a:solidFill>
                <a:latin typeface="+mn-ea"/>
              </a:rPr>
              <a:t>℃、</a:t>
            </a:r>
            <a:r>
              <a:rPr lang="en-US" altLang="ja-JP" b="1" dirty="0">
                <a:solidFill>
                  <a:schemeClr val="tx1"/>
                </a:solidFill>
                <a:latin typeface="+mn-ea"/>
              </a:rPr>
              <a:t>30</a:t>
            </a:r>
            <a:r>
              <a:rPr lang="ja-JP" altLang="en-US" b="1" dirty="0">
                <a:solidFill>
                  <a:schemeClr val="tx1"/>
                </a:solidFill>
                <a:latin typeface="+mn-ea"/>
              </a:rPr>
              <a:t>分）常温保管品メーカー向け監査としての結論</a:t>
            </a:r>
          </a:p>
        </p:txBody>
      </p:sp>
    </p:spTree>
    <p:extLst>
      <p:ext uri="{BB962C8B-B14F-4D97-AF65-F5344CB8AC3E}">
        <p14:creationId xmlns:p14="http://schemas.microsoft.com/office/powerpoint/2010/main" val="951335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97AC9-C510-4390-8358-57E989021034}"/>
              </a:ext>
            </a:extLst>
          </p:cNvPr>
          <p:cNvSpPr>
            <a:spLocks noGrp="1"/>
          </p:cNvSpPr>
          <p:nvPr>
            <p:ph type="title"/>
          </p:nvPr>
        </p:nvSpPr>
        <p:spPr>
          <a:xfrm>
            <a:off x="938758" y="314652"/>
            <a:ext cx="7633742" cy="1492132"/>
          </a:xfrm>
        </p:spPr>
        <p:txBody>
          <a:bodyPr>
            <a:normAutofit/>
          </a:bodyPr>
          <a:lstStyle/>
          <a:p>
            <a:r>
              <a:rPr lang="en-US" altLang="ja-JP" dirty="0">
                <a:latin typeface="HG創英角ｺﾞｼｯｸUB" panose="020B0909000000000000" pitchFamily="49" charset="-128"/>
                <a:ea typeface="HG創英角ｺﾞｼｯｸUB" panose="020B0909000000000000" pitchFamily="49" charset="-128"/>
              </a:rPr>
              <a:t>4.</a:t>
            </a:r>
            <a:r>
              <a:rPr kumimoji="1" lang="ja-JP" altLang="en-US" dirty="0">
                <a:latin typeface="HG創英角ｺﾞｼｯｸUB" panose="020B0909000000000000" pitchFamily="49" charset="-128"/>
                <a:ea typeface="HG創英角ｺﾞｼｯｸUB" panose="020B0909000000000000" pitchFamily="49" charset="-128"/>
              </a:rPr>
              <a:t>演習（鶏肉加工品）</a:t>
            </a:r>
            <a:br>
              <a:rPr kumimoji="1" lang="en-US" altLang="ja-JP" dirty="0">
                <a:latin typeface="HG創英角ｺﾞｼｯｸUB" panose="020B0909000000000000" pitchFamily="49" charset="-128"/>
                <a:ea typeface="HG創英角ｺﾞｼｯｸUB" panose="020B0909000000000000" pitchFamily="49" charset="-128"/>
              </a:rPr>
            </a:br>
            <a:r>
              <a:rPr kumimoji="1" lang="en-US" altLang="ja-JP" dirty="0">
                <a:latin typeface="HG創英角ｺﾞｼｯｸUB" panose="020B0909000000000000" pitchFamily="49" charset="-128"/>
                <a:ea typeface="HG創英角ｺﾞｼｯｸUB" panose="020B0909000000000000" pitchFamily="49" charset="-128"/>
              </a:rPr>
              <a:t>JFS-B</a:t>
            </a:r>
            <a:r>
              <a:rPr kumimoji="1" lang="ja-JP" altLang="en-US" dirty="0">
                <a:latin typeface="HG創英角ｺﾞｼｯｸUB" panose="020B0909000000000000" pitchFamily="49" charset="-128"/>
                <a:ea typeface="HG創英角ｺﾞｼｯｸUB" panose="020B0909000000000000" pitchFamily="49" charset="-128"/>
              </a:rPr>
              <a:t>を判定基準として</a:t>
            </a:r>
          </a:p>
        </p:txBody>
      </p:sp>
      <p:sp>
        <p:nvSpPr>
          <p:cNvPr id="3" name="コンテンツ プレースホルダー 2">
            <a:extLst>
              <a:ext uri="{FF2B5EF4-FFF2-40B4-BE49-F238E27FC236}">
                <a16:creationId xmlns:a16="http://schemas.microsoft.com/office/drawing/2014/main" id="{A35A395E-5D6F-48DC-B411-33D78D060535}"/>
              </a:ext>
            </a:extLst>
          </p:cNvPr>
          <p:cNvSpPr>
            <a:spLocks noGrp="1"/>
          </p:cNvSpPr>
          <p:nvPr>
            <p:ph idx="1"/>
          </p:nvPr>
        </p:nvSpPr>
        <p:spPr>
          <a:xfrm>
            <a:off x="938758" y="2089007"/>
            <a:ext cx="7633742" cy="3593591"/>
          </a:xfrm>
        </p:spPr>
        <p:txBody>
          <a:bodyPr>
            <a:noAutofit/>
          </a:bodyPr>
          <a:lstStyle/>
          <a:p>
            <a:r>
              <a:rPr kumimoji="1" lang="ja-JP" altLang="en-US" sz="1600" b="1" dirty="0">
                <a:solidFill>
                  <a:schemeClr val="tx1"/>
                </a:solidFill>
                <a:latin typeface="+mn-ea"/>
              </a:rPr>
              <a:t>どの</a:t>
            </a:r>
            <a:r>
              <a:rPr lang="ja-JP" altLang="en-US" sz="1600" b="1" dirty="0">
                <a:solidFill>
                  <a:schemeClr val="tx1"/>
                </a:solidFill>
                <a:latin typeface="+mn-ea"/>
              </a:rPr>
              <a:t>判定基準も　ほぼすべて　</a:t>
            </a:r>
            <a:r>
              <a:rPr lang="en-US" altLang="ja-JP" sz="1600" b="1" dirty="0">
                <a:solidFill>
                  <a:schemeClr val="tx1"/>
                </a:solidFill>
                <a:latin typeface="+mn-ea"/>
              </a:rPr>
              <a:t>RTE</a:t>
            </a:r>
            <a:r>
              <a:rPr lang="ja-JP" altLang="en-US" sz="1600" b="1" dirty="0">
                <a:solidFill>
                  <a:schemeClr val="tx1"/>
                </a:solidFill>
                <a:latin typeface="+mn-ea"/>
              </a:rPr>
              <a:t>として商品を受け取るという前提に立っている</a:t>
            </a:r>
            <a:endParaRPr lang="en-US" altLang="ja-JP" sz="1600" b="1" dirty="0">
              <a:solidFill>
                <a:schemeClr val="tx1"/>
              </a:solidFill>
              <a:latin typeface="+mn-ea"/>
            </a:endParaRPr>
          </a:p>
          <a:p>
            <a:r>
              <a:rPr kumimoji="1" lang="ja-JP" altLang="en-US" sz="1600" b="1" dirty="0">
                <a:solidFill>
                  <a:schemeClr val="tx1"/>
                </a:solidFill>
                <a:latin typeface="+mn-ea"/>
              </a:rPr>
              <a:t>しかし　そのような判定基準をすべて満たせるように設計がなされていることのほうが稀</a:t>
            </a:r>
            <a:endParaRPr kumimoji="1" lang="en-US" altLang="ja-JP" sz="1600" b="1" dirty="0">
              <a:solidFill>
                <a:schemeClr val="tx1"/>
              </a:solidFill>
              <a:latin typeface="+mn-ea"/>
            </a:endParaRPr>
          </a:p>
          <a:p>
            <a:r>
              <a:rPr lang="ja-JP" altLang="en-US" sz="1600" b="1" dirty="0">
                <a:solidFill>
                  <a:schemeClr val="tx1"/>
                </a:solidFill>
                <a:latin typeface="+mn-ea"/>
              </a:rPr>
              <a:t>となると　判定基準を単に“シロクロ”判定表として使用するのではなく　被監査者の手元を商品が離れる際に　危害要因がどのような状態にあるのかの指標ととらえるべき　⇒　監査者の力量が問われる</a:t>
            </a:r>
            <a:endParaRPr lang="en-US" altLang="ja-JP" sz="1600" b="1" dirty="0">
              <a:solidFill>
                <a:schemeClr val="tx1"/>
              </a:solidFill>
              <a:latin typeface="+mn-ea"/>
            </a:endParaRPr>
          </a:p>
          <a:p>
            <a:r>
              <a:rPr kumimoji="1" lang="ja-JP" altLang="en-US" sz="1600" b="1" dirty="0">
                <a:solidFill>
                  <a:schemeClr val="tx1"/>
                </a:solidFill>
                <a:latin typeface="+mn-ea"/>
              </a:rPr>
              <a:t>もし　被監査側から商品とともに持ち込まれる危害要因を　その後の工程で「許容限度内に維持」あるいは　「許容限度以下までに削減」できるのであれば　監査としては承認の判断となるべき　</a:t>
            </a:r>
            <a:r>
              <a:rPr lang="ja-JP" altLang="en-US" sz="1600" b="1" dirty="0">
                <a:solidFill>
                  <a:schemeClr val="tx1"/>
                </a:solidFill>
                <a:latin typeface="+mn-ea"/>
              </a:rPr>
              <a:t>⇒　</a:t>
            </a:r>
            <a:r>
              <a:rPr kumimoji="1" lang="ja-JP" altLang="en-US" sz="1600" b="1" dirty="0">
                <a:solidFill>
                  <a:schemeClr val="tx1"/>
                </a:solidFill>
                <a:latin typeface="+mn-ea"/>
              </a:rPr>
              <a:t>監査</a:t>
            </a:r>
            <a:r>
              <a:rPr lang="ja-JP" altLang="en-US" sz="1600" b="1" dirty="0">
                <a:solidFill>
                  <a:schemeClr val="tx1"/>
                </a:solidFill>
                <a:latin typeface="+mn-ea"/>
              </a:rPr>
              <a:t>者の力量が問われる</a:t>
            </a:r>
            <a:endParaRPr kumimoji="1" lang="en-US" altLang="ja-JP" sz="1600" b="1" dirty="0">
              <a:solidFill>
                <a:schemeClr val="tx1"/>
              </a:solidFill>
              <a:latin typeface="+mn-ea"/>
            </a:endParaRPr>
          </a:p>
          <a:p>
            <a:r>
              <a:rPr lang="ja-JP" altLang="en-US" sz="1600" b="1" dirty="0">
                <a:solidFill>
                  <a:schemeClr val="tx1"/>
                </a:solidFill>
                <a:latin typeface="+mn-ea"/>
              </a:rPr>
              <a:t>危害要因の許容限度内維持　あるいは許容限度いかに削減が難しいのであれば　１．被監査側の管理を強化、あるいは　２．監査依頼者側での管理を強化する　という両にらみでの判断であるべきで　いずれにしろ　管理手段の強化を要請する先での合意が形成されないといけない　⇒　監査依頼者側の公平な判断が期待される</a:t>
            </a:r>
            <a:endParaRPr kumimoji="1" lang="en-US" altLang="ja-JP" sz="1600" b="1" dirty="0">
              <a:solidFill>
                <a:schemeClr val="tx1"/>
              </a:solidFill>
              <a:latin typeface="+mn-ea"/>
            </a:endParaRPr>
          </a:p>
        </p:txBody>
      </p:sp>
    </p:spTree>
    <p:extLst>
      <p:ext uri="{BB962C8B-B14F-4D97-AF65-F5344CB8AC3E}">
        <p14:creationId xmlns:p14="http://schemas.microsoft.com/office/powerpoint/2010/main" val="146702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61535-ED18-4871-AF1A-71E64BE52EB8}"/>
              </a:ext>
            </a:extLst>
          </p:cNvPr>
          <p:cNvSpPr>
            <a:spLocks noGrp="1"/>
          </p:cNvSpPr>
          <p:nvPr>
            <p:ph type="title"/>
          </p:nvPr>
        </p:nvSpPr>
        <p:spPr/>
        <p:txBody>
          <a:bodyPr/>
          <a:lstStyle/>
          <a:p>
            <a:r>
              <a:rPr kumimoji="1" lang="ja-JP" altLang="en-US" dirty="0">
                <a:latin typeface="HG創英角ｺﾞｼｯｸUB" panose="020B0909000000000000" pitchFamily="49" charset="-128"/>
                <a:ea typeface="HG創英角ｺﾞｼｯｸUB" panose="020B0909000000000000" pitchFamily="49" charset="-128"/>
              </a:rPr>
              <a:t>アジェンダ</a:t>
            </a:r>
          </a:p>
        </p:txBody>
      </p:sp>
      <p:sp>
        <p:nvSpPr>
          <p:cNvPr id="3" name="コンテンツ プレースホルダー 2">
            <a:extLst>
              <a:ext uri="{FF2B5EF4-FFF2-40B4-BE49-F238E27FC236}">
                <a16:creationId xmlns:a16="http://schemas.microsoft.com/office/drawing/2014/main" id="{11AFC46F-4E17-481E-9D9C-E73C7D4AA174}"/>
              </a:ext>
            </a:extLst>
          </p:cNvPr>
          <p:cNvSpPr>
            <a:spLocks noGrp="1"/>
          </p:cNvSpPr>
          <p:nvPr>
            <p:ph idx="1"/>
          </p:nvPr>
        </p:nvSpPr>
        <p:spPr/>
        <p:txBody>
          <a:bodyPr>
            <a:normAutofit/>
          </a:bodyPr>
          <a:lstStyle/>
          <a:p>
            <a:pPr marL="457200" indent="-457200">
              <a:buAutoNum type="arabicPeriod"/>
            </a:pPr>
            <a:r>
              <a:rPr kumimoji="1" lang="ja-JP" altLang="en-US" sz="3600" b="1" dirty="0">
                <a:solidFill>
                  <a:schemeClr val="bg1">
                    <a:lumMod val="75000"/>
                  </a:schemeClr>
                </a:solidFill>
                <a:latin typeface="+mn-ea"/>
              </a:rPr>
              <a:t>外部監査概論</a:t>
            </a:r>
            <a:endParaRPr kumimoji="1"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bg1">
                    <a:lumMod val="75000"/>
                  </a:schemeClr>
                </a:solidFill>
                <a:latin typeface="+mn-ea"/>
              </a:rPr>
              <a:t>二者監査の進め方</a:t>
            </a:r>
            <a:endParaRPr kumimoji="1" lang="en-US" altLang="ja-JP" sz="3600" b="1" dirty="0">
              <a:solidFill>
                <a:schemeClr val="bg1">
                  <a:lumMod val="75000"/>
                </a:schemeClr>
              </a:solidFill>
              <a:latin typeface="+mn-ea"/>
            </a:endParaRPr>
          </a:p>
          <a:p>
            <a:pPr marL="457200" indent="-457200">
              <a:buAutoNum type="arabicPeriod"/>
            </a:pPr>
            <a:r>
              <a:rPr lang="ja-JP" altLang="en-US" sz="3600" b="1" dirty="0">
                <a:solidFill>
                  <a:schemeClr val="bg1">
                    <a:lumMod val="75000"/>
                  </a:schemeClr>
                </a:solidFill>
                <a:latin typeface="+mn-ea"/>
              </a:rPr>
              <a:t>危害要因分析</a:t>
            </a:r>
            <a:endParaRPr lang="en-US" altLang="ja-JP" sz="3600" b="1" dirty="0">
              <a:solidFill>
                <a:schemeClr val="bg1">
                  <a:lumMod val="75000"/>
                </a:schemeClr>
              </a:solidFill>
              <a:latin typeface="+mn-ea"/>
            </a:endParaRPr>
          </a:p>
          <a:p>
            <a:pPr marL="457200" indent="-457200">
              <a:buAutoNum type="arabicPeriod"/>
            </a:pPr>
            <a:r>
              <a:rPr lang="ja-JP" altLang="en-US" sz="3600" b="1" dirty="0">
                <a:solidFill>
                  <a:schemeClr val="bg1">
                    <a:lumMod val="75000"/>
                  </a:schemeClr>
                </a:solidFill>
                <a:latin typeface="+mn-ea"/>
              </a:rPr>
              <a:t>演習</a:t>
            </a:r>
            <a:endParaRPr lang="en-US" altLang="ja-JP" sz="3600" b="1" dirty="0">
              <a:solidFill>
                <a:schemeClr val="bg1">
                  <a:lumMod val="75000"/>
                </a:schemeClr>
              </a:solidFill>
              <a:latin typeface="+mn-ea"/>
            </a:endParaRPr>
          </a:p>
          <a:p>
            <a:pPr marL="457200" indent="-457200">
              <a:buAutoNum type="arabicPeriod"/>
            </a:pPr>
            <a:r>
              <a:rPr kumimoji="1" lang="ja-JP" altLang="en-US" sz="3600" b="1" dirty="0">
                <a:solidFill>
                  <a:schemeClr val="tx1"/>
                </a:solidFill>
                <a:latin typeface="+mn-ea"/>
              </a:rPr>
              <a:t>まとめ</a:t>
            </a:r>
          </a:p>
        </p:txBody>
      </p:sp>
    </p:spTree>
    <p:extLst>
      <p:ext uri="{BB962C8B-B14F-4D97-AF65-F5344CB8AC3E}">
        <p14:creationId xmlns:p14="http://schemas.microsoft.com/office/powerpoint/2010/main" val="2954993334"/>
      </p:ext>
    </p:extLst>
  </p:cSld>
  <p:clrMapOvr>
    <a:masterClrMapping/>
  </p:clrMapOvr>
</p:sld>
</file>

<file path=ppt/theme/theme1.xml><?xml version="1.0" encoding="utf-8"?>
<a:theme xmlns:a="http://schemas.openxmlformats.org/drawingml/2006/main" name="バッジ">
  <a:themeElements>
    <a:clrScheme name="バッジ">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TM10001106[[fn=バッジ]]</Template>
  <TotalTime>739</TotalTime>
  <Words>3399</Words>
  <Application>Microsoft Office PowerPoint</Application>
  <PresentationFormat>画面に合わせる (4:3)</PresentationFormat>
  <Paragraphs>437</Paragraphs>
  <Slides>93</Slides>
  <Notes>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93</vt:i4>
      </vt:variant>
    </vt:vector>
  </HeadingPairs>
  <TitlesOfParts>
    <vt:vector size="108" baseType="lpstr">
      <vt:lpstr>HGP創英角ｺﾞｼｯｸUB</vt:lpstr>
      <vt:lpstr>HGSｺﾞｼｯｸM</vt:lpstr>
      <vt:lpstr>HGS創英角ｺﾞｼｯｸUB</vt:lpstr>
      <vt:lpstr>HG創英角ｺﾞｼｯｸUB</vt:lpstr>
      <vt:lpstr>Meiryo UI</vt:lpstr>
      <vt:lpstr>ＭＳ Ｐゴシック</vt:lpstr>
      <vt:lpstr>UD デジタル 教科書体 NK-B</vt:lpstr>
      <vt:lpstr>メイリオ</vt:lpstr>
      <vt:lpstr>游ゴシック</vt:lpstr>
      <vt:lpstr>Arial</vt:lpstr>
      <vt:lpstr>Gill Sans MT</vt:lpstr>
      <vt:lpstr>Impact</vt:lpstr>
      <vt:lpstr>Times New Roman</vt:lpstr>
      <vt:lpstr>Wingdings</vt:lpstr>
      <vt:lpstr>バッジ</vt:lpstr>
      <vt:lpstr>すべてのＦＳＭＳ向け　　　　　外部監査員研修</vt:lpstr>
      <vt:lpstr>アジェンダ</vt:lpstr>
      <vt:lpstr>アジェンダ</vt:lpstr>
      <vt:lpstr>外部監査概論 </vt:lpstr>
      <vt:lpstr>適合性確認（判定・評価）でカバーできるものと　認証によるものがある</vt:lpstr>
      <vt:lpstr>PowerPoint プレゼンテーション</vt:lpstr>
      <vt:lpstr>HACCPを含む認証？の仕組み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外部監査がいかなるものであるべきか　を 規定する文書は皆無</vt:lpstr>
      <vt:lpstr>FSMSにおける　　　　　　　判定基準のあいまいさ</vt:lpstr>
      <vt:lpstr>PowerPoint プレゼンテーション</vt:lpstr>
      <vt:lpstr>PowerPoint プレゼンテーション</vt:lpstr>
      <vt:lpstr>外部監査の目的</vt:lpstr>
      <vt:lpstr>PowerPoint プレゼンテーション</vt:lpstr>
      <vt:lpstr>PowerPoint プレゼンテーション</vt:lpstr>
      <vt:lpstr>ほとんどすべてのケースで</vt:lpstr>
      <vt:lpstr>ケースA-1:自己評価の依頼　 </vt:lpstr>
      <vt:lpstr>PowerPoint プレゼンテーション</vt:lpstr>
      <vt:lpstr>ケースA-2:他者評価のための参照　 </vt:lpstr>
      <vt:lpstr>ケースB-2:他者評価の依頼　 </vt:lpstr>
      <vt:lpstr>見てもらえばわかるように すべての外部監査は</vt:lpstr>
      <vt:lpstr>PowerPoint プレゼンテーション</vt:lpstr>
      <vt:lpstr>PowerPoint プレゼンテーション</vt:lpstr>
      <vt:lpstr>PowerPoint プレゼンテーション</vt:lpstr>
      <vt:lpstr>PowerPoint プレゼンテーション</vt:lpstr>
      <vt:lpstr>アジェンダ</vt:lpstr>
      <vt:lpstr>（外部監査では代表的な） 二者監査の進め方</vt:lpstr>
      <vt:lpstr>二者監査の進め方</vt:lpstr>
      <vt:lpstr>二者監査の受け方</vt:lpstr>
      <vt:lpstr>二者監査の特徴</vt:lpstr>
      <vt:lpstr>二者監査の特徴</vt:lpstr>
      <vt:lpstr>こういった諸点に留意しながら二者監査を運用しないと   </vt:lpstr>
      <vt:lpstr>アジェンダ</vt:lpstr>
      <vt:lpstr>一番難しいのが危害要因分析  　　　　…であるのはいずこも同じ</vt:lpstr>
      <vt:lpstr>二者監査では　被監査側が作った HACCPを　監査依頼側が気にすべき危害要因のすべてを　喫食時点まで管理しうるか…という観点からレビューしないといけない（フローダイアグラムの　ほぼ終点としての被監査側・・・通常は小売りが監査依頼者）</vt:lpstr>
      <vt:lpstr>二者監査では　被監査側が埋設してしまった危害要因を　監査依頼側が自分の工程で管理しうるか…という観点からレビューしないといけない（フローダイアグラムの前半としての被監査側・・・通常は　フローダイアグラムの後半を担当するメーカーが監査依頼者）</vt:lpstr>
      <vt:lpstr>危害要因分析の失敗例 豆腐のJFS-B判定基準監査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スーパーのバイヤーの意向を受けての監査であれば　街中の豆腐屋で本当に恐れるべきは？　・・・</vt:lpstr>
      <vt:lpstr>総菜メーカー（田楽の材料として　芯温75℃1分）の意向を受けての監査であれば・・・</vt:lpstr>
      <vt:lpstr>HACCPにおけるプロセスアプローチとは</vt:lpstr>
      <vt:lpstr>プロセスの明確化とは</vt:lpstr>
      <vt:lpstr>相互関係の明確化とは</vt:lpstr>
      <vt:lpstr>もし　豆腐を　お客が冷ややっこでも食べかねないスーパーのバイヤーのための監査であったら　　・・・</vt:lpstr>
      <vt:lpstr>もし　豆腐を「常温保管レトルトおでん」の原材料のひとつとしたい製造メーカーの意向を受けての監査であれば？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アジェンダ</vt:lpstr>
      <vt:lpstr>4.演習（鶏肉加工品） JFS-Bを判定基準として</vt:lpstr>
      <vt:lpstr>4.演習（鶏肉加工品） JFS-Bを判定基準として</vt:lpstr>
      <vt:lpstr>アジェンダ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すべてのＦＳＭＳ向け　　　　　内部監査員研修</dc:title>
  <dc:creator>広田 鉄磨</dc:creator>
  <cp:lastModifiedBy>広田 鉄磨</cp:lastModifiedBy>
  <cp:revision>78</cp:revision>
  <dcterms:created xsi:type="dcterms:W3CDTF">2019-08-14T23:20:41Z</dcterms:created>
  <dcterms:modified xsi:type="dcterms:W3CDTF">2021-08-13T07:14:35Z</dcterms:modified>
</cp:coreProperties>
</file>