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notesMasterIdLst>
    <p:notesMasterId r:id="rId99"/>
  </p:notesMasterIdLst>
  <p:sldIdLst>
    <p:sldId id="257" r:id="rId2"/>
    <p:sldId id="1214" r:id="rId3"/>
    <p:sldId id="1215" r:id="rId4"/>
    <p:sldId id="514" r:id="rId5"/>
    <p:sldId id="881" r:id="rId6"/>
    <p:sldId id="957" r:id="rId7"/>
    <p:sldId id="958" r:id="rId8"/>
    <p:sldId id="959" r:id="rId9"/>
    <p:sldId id="960" r:id="rId10"/>
    <p:sldId id="961" r:id="rId11"/>
    <p:sldId id="962" r:id="rId12"/>
    <p:sldId id="888" r:id="rId13"/>
    <p:sldId id="256" r:id="rId14"/>
    <p:sldId id="1216" r:id="rId15"/>
    <p:sldId id="1219" r:id="rId16"/>
    <p:sldId id="1217" r:id="rId17"/>
    <p:sldId id="1218" r:id="rId18"/>
    <p:sldId id="1221" r:id="rId19"/>
    <p:sldId id="1222" r:id="rId20"/>
    <p:sldId id="1223" r:id="rId21"/>
    <p:sldId id="1224" r:id="rId22"/>
    <p:sldId id="1225" r:id="rId23"/>
    <p:sldId id="1226" r:id="rId24"/>
    <p:sldId id="311" r:id="rId25"/>
    <p:sldId id="1229" r:id="rId26"/>
    <p:sldId id="1228" r:id="rId27"/>
    <p:sldId id="1230" r:id="rId28"/>
    <p:sldId id="1231" r:id="rId29"/>
    <p:sldId id="1227" r:id="rId30"/>
    <p:sldId id="1232" r:id="rId31"/>
    <p:sldId id="1233" r:id="rId32"/>
    <p:sldId id="1234" r:id="rId33"/>
    <p:sldId id="1235" r:id="rId34"/>
    <p:sldId id="1236" r:id="rId35"/>
    <p:sldId id="1237" r:id="rId36"/>
    <p:sldId id="1238" r:id="rId37"/>
    <p:sldId id="1239" r:id="rId38"/>
    <p:sldId id="1240" r:id="rId39"/>
    <p:sldId id="1241" r:id="rId40"/>
    <p:sldId id="1242" r:id="rId41"/>
    <p:sldId id="1243" r:id="rId42"/>
    <p:sldId id="1244" r:id="rId43"/>
    <p:sldId id="1245" r:id="rId44"/>
    <p:sldId id="1246" r:id="rId45"/>
    <p:sldId id="1247" r:id="rId46"/>
    <p:sldId id="1248" r:id="rId47"/>
    <p:sldId id="1249" r:id="rId48"/>
    <p:sldId id="1251" r:id="rId49"/>
    <p:sldId id="1253" r:id="rId50"/>
    <p:sldId id="1252" r:id="rId51"/>
    <p:sldId id="1254" r:id="rId52"/>
    <p:sldId id="1250" r:id="rId53"/>
    <p:sldId id="1256" r:id="rId54"/>
    <p:sldId id="1255" r:id="rId55"/>
    <p:sldId id="1257" r:id="rId56"/>
    <p:sldId id="1258" r:id="rId57"/>
    <p:sldId id="1259" r:id="rId58"/>
    <p:sldId id="1260" r:id="rId59"/>
    <p:sldId id="1261" r:id="rId60"/>
    <p:sldId id="1262" r:id="rId61"/>
    <p:sldId id="1263" r:id="rId62"/>
    <p:sldId id="1264" r:id="rId63"/>
    <p:sldId id="1265" r:id="rId64"/>
    <p:sldId id="1266" r:id="rId65"/>
    <p:sldId id="1267" r:id="rId66"/>
    <p:sldId id="1268" r:id="rId67"/>
    <p:sldId id="1271" r:id="rId68"/>
    <p:sldId id="1272" r:id="rId69"/>
    <p:sldId id="1273" r:id="rId70"/>
    <p:sldId id="1293" r:id="rId71"/>
    <p:sldId id="1295" r:id="rId72"/>
    <p:sldId id="1296" r:id="rId73"/>
    <p:sldId id="1297" r:id="rId74"/>
    <p:sldId id="1298" r:id="rId75"/>
    <p:sldId id="1299" r:id="rId76"/>
    <p:sldId id="1300" r:id="rId77"/>
    <p:sldId id="1301" r:id="rId78"/>
    <p:sldId id="1302" r:id="rId79"/>
    <p:sldId id="1303" r:id="rId80"/>
    <p:sldId id="1304" r:id="rId81"/>
    <p:sldId id="1305" r:id="rId82"/>
    <p:sldId id="1306" r:id="rId83"/>
    <p:sldId id="330" r:id="rId84"/>
    <p:sldId id="331" r:id="rId85"/>
    <p:sldId id="332" r:id="rId86"/>
    <p:sldId id="333" r:id="rId87"/>
    <p:sldId id="334" r:id="rId88"/>
    <p:sldId id="335" r:id="rId89"/>
    <p:sldId id="336" r:id="rId90"/>
    <p:sldId id="1307" r:id="rId91"/>
    <p:sldId id="1308" r:id="rId92"/>
    <p:sldId id="1309" r:id="rId93"/>
    <p:sldId id="1310" r:id="rId94"/>
    <p:sldId id="1311" r:id="rId95"/>
    <p:sldId id="1312" r:id="rId96"/>
    <p:sldId id="1313" r:id="rId97"/>
    <p:sldId id="1314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32D36-53AC-4410-954A-DD70C482EE01}" type="datetimeFigureOut">
              <a:rPr kumimoji="1" lang="ja-JP" altLang="en-US" smtClean="0"/>
              <a:t>2021/8/13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4E187-1773-4574-8138-32376B26245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78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7D831-D800-45AE-B6E6-1DD999D2AE5A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8629"/>
            <a:ext cx="1177868" cy="830558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034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916F-4800-40EA-B0C4-37691373D3E8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93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1C17C-187A-4FE8-B720-EFABFEAFD27B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7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0B197-8640-4ACF-8D51-D4093D512558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65E55-737F-4226-9017-261934B0315F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098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9989-5964-4BDF-A15F-C8E42F1D092B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46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FDD17-8780-4FF8-8E62-543B061B80AC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14833" y="6046086"/>
            <a:ext cx="985475" cy="8022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10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AAD03-7171-4755-BAA2-AF09C8D0192B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30024" y="5899122"/>
            <a:ext cx="1304970" cy="9518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44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0378E-6BA3-45AC-987C-89BAC459E6E8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6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3E7BF-6D98-44CB-B2F7-C0C5D082B2C9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9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D45A2484-8514-4B87-A6A1-CD51E646AC55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057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0" y="608327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EBFB0-4902-4244-A59E-ED1488D0990F}" type="datetime1">
              <a:rPr lang="en-US" altLang="ja-JP" smtClean="0"/>
              <a:t>8/13/2021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3671" y="5417716"/>
            <a:ext cx="1125198" cy="67753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81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kumimoji="1"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8D5C44-5B39-42F6-8D5C-156D0BF4C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351" y="129565"/>
            <a:ext cx="6946737" cy="2647502"/>
          </a:xfrm>
        </p:spPr>
        <p:txBody>
          <a:bodyPr/>
          <a:lstStyle/>
          <a:p>
            <a:pPr algn="ctr"/>
            <a:r>
              <a:rPr kumimoji="1" lang="ja-JP" altLang="en-US" b="1" dirty="0"/>
              <a:t>すべてのＦＳＭＳ向け内部監査員研修</a:t>
            </a:r>
            <a:r>
              <a:rPr kumimoji="1" lang="en-US" altLang="ja-JP" b="1" dirty="0"/>
              <a:t>Ⅰ</a:t>
            </a:r>
            <a:endParaRPr kumimoji="1" lang="ja-JP" altLang="en-US" b="1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2C84D4C-003F-420F-B9FF-E6BFC98F7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kumimoji="1" lang="ja-JP" altLang="en-US" sz="2800" b="1" dirty="0"/>
              <a:t>ＩＳＯ２２０００、ＦＳＳＣ２２０００、 ＪＦＳ－Ｃ、ＪＦＳ－Ｂ</a:t>
            </a:r>
            <a:endParaRPr kumimoji="1" lang="en-US" altLang="ja-JP" sz="2800" b="1" dirty="0"/>
          </a:p>
          <a:p>
            <a:r>
              <a:rPr kumimoji="1" lang="ja-JP" altLang="en-US" sz="2800" b="1" dirty="0"/>
              <a:t>一般社団法人食品品質プロフェッショナルズ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7EF49B-EC23-4F91-B3AE-4E426F8E5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1187" y="6027442"/>
            <a:ext cx="1177868" cy="830558"/>
          </a:xfrm>
        </p:spPr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4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C398FFC-282A-456B-A461-2836DECC355C}"/>
              </a:ext>
            </a:extLst>
          </p:cNvPr>
          <p:cNvSpPr/>
          <p:nvPr/>
        </p:nvSpPr>
        <p:spPr>
          <a:xfrm>
            <a:off x="0" y="-101600"/>
            <a:ext cx="9064978" cy="695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691680" y="1055771"/>
            <a:ext cx="5760000" cy="4965517"/>
            <a:chOff x="1691680" y="1124744"/>
            <a:chExt cx="5760000" cy="496551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691680" y="1124744"/>
              <a:ext cx="5760000" cy="4965517"/>
              <a:chOff x="5473058" y="1205948"/>
              <a:chExt cx="5760000" cy="4965517"/>
            </a:xfrm>
          </p:grpSpPr>
          <p:sp>
            <p:nvSpPr>
              <p:cNvPr id="14" name="二等辺三角形 13"/>
              <p:cNvSpPr>
                <a:spLocks noChangeAspect="1"/>
              </p:cNvSpPr>
              <p:nvPr/>
            </p:nvSpPr>
            <p:spPr>
              <a:xfrm>
                <a:off x="5473058" y="1205948"/>
                <a:ext cx="5760000" cy="4965517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二等辺三角形 12"/>
              <p:cNvSpPr>
                <a:spLocks noChangeAspect="1"/>
              </p:cNvSpPr>
              <p:nvPr/>
            </p:nvSpPr>
            <p:spPr>
              <a:xfrm>
                <a:off x="6193058" y="1205948"/>
                <a:ext cx="4320000" cy="3724139"/>
              </a:xfrm>
              <a:prstGeom prst="triangl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二等辺三角形 11"/>
              <p:cNvSpPr>
                <a:spLocks noChangeAspect="1"/>
              </p:cNvSpPr>
              <p:nvPr/>
            </p:nvSpPr>
            <p:spPr>
              <a:xfrm>
                <a:off x="6913058" y="1205948"/>
                <a:ext cx="2880000" cy="2482759"/>
              </a:xfrm>
              <a:prstGeom prst="triangl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二等辺三角形 1"/>
              <p:cNvSpPr>
                <a:spLocks noChangeAspect="1"/>
              </p:cNvSpPr>
              <p:nvPr/>
            </p:nvSpPr>
            <p:spPr>
              <a:xfrm>
                <a:off x="7633058" y="1205948"/>
                <a:ext cx="1440000" cy="1241379"/>
              </a:xfrm>
              <a:prstGeom prst="triangle">
                <a:avLst/>
              </a:prstGeom>
              <a:solidFill>
                <a:srgbClr val="121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5C942E3-10E3-49B4-A06A-88E1937CA0BA}"/>
                </a:ext>
              </a:extLst>
            </p:cNvPr>
            <p:cNvSpPr txBox="1"/>
            <p:nvPr/>
          </p:nvSpPr>
          <p:spPr>
            <a:xfrm>
              <a:off x="3413196" y="5231123"/>
              <a:ext cx="2316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一般衛生管理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1885D97-5B13-4ABD-9433-F1C5B071D574}"/>
                </a:ext>
              </a:extLst>
            </p:cNvPr>
            <p:cNvSpPr txBox="1"/>
            <p:nvPr/>
          </p:nvSpPr>
          <p:spPr>
            <a:xfrm>
              <a:off x="3781083" y="3966582"/>
              <a:ext cx="15811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HACCP</a:t>
              </a:r>
              <a:endParaRPr lang="ja-JP" altLang="en-US" sz="2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49613C8-49C8-463B-B444-7EB5029971CA}"/>
                </a:ext>
              </a:extLst>
            </p:cNvPr>
            <p:cNvSpPr txBox="1"/>
            <p:nvPr/>
          </p:nvSpPr>
          <p:spPr>
            <a:xfrm>
              <a:off x="2909471" y="2504057"/>
              <a:ext cx="3324419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PDCA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マネジメントシステム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237C94-5749-4BF6-97B7-4AC190E2ED6C}"/>
                </a:ext>
              </a:extLst>
            </p:cNvPr>
            <p:cNvSpPr txBox="1"/>
            <p:nvPr/>
          </p:nvSpPr>
          <p:spPr>
            <a:xfrm>
              <a:off x="2861744" y="1544226"/>
              <a:ext cx="341987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99FF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各規格「売り」の部分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627E11-0414-4D97-B760-154EE1AC0ECF}"/>
              </a:ext>
            </a:extLst>
          </p:cNvPr>
          <p:cNvSpPr txBox="1"/>
          <p:nvPr/>
        </p:nvSpPr>
        <p:spPr>
          <a:xfrm>
            <a:off x="2088749" y="6100002"/>
            <a:ext cx="498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ISO22000+ISO/TS22002-1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1998749-FDBB-465D-9418-6C6797C99406}"/>
              </a:ext>
            </a:extLst>
          </p:cNvPr>
          <p:cNvSpPr/>
          <p:nvPr/>
        </p:nvSpPr>
        <p:spPr>
          <a:xfrm>
            <a:off x="939065" y="909003"/>
            <a:ext cx="7288093" cy="137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53A5EAA-8372-4B2B-8AD1-1FECFD06D28E}"/>
              </a:ext>
            </a:extLst>
          </p:cNvPr>
          <p:cNvSpPr txBox="1"/>
          <p:nvPr/>
        </p:nvSpPr>
        <p:spPr>
          <a:xfrm>
            <a:off x="3969380" y="45199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認証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4144E1B-256A-4D6A-972B-32D3BA94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744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4F822C4-2A71-406C-8C4C-6591A848C51B}"/>
              </a:ext>
            </a:extLst>
          </p:cNvPr>
          <p:cNvSpPr/>
          <p:nvPr/>
        </p:nvSpPr>
        <p:spPr>
          <a:xfrm>
            <a:off x="0" y="-1"/>
            <a:ext cx="9144000" cy="6976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内部監査</a:t>
            </a:r>
          </a:p>
        </p:txBody>
      </p:sp>
      <p:grpSp>
        <p:nvGrpSpPr>
          <p:cNvPr id="16" name="グループ化 15"/>
          <p:cNvGrpSpPr/>
          <p:nvPr/>
        </p:nvGrpSpPr>
        <p:grpSpPr>
          <a:xfrm>
            <a:off x="1691680" y="1055771"/>
            <a:ext cx="5760000" cy="4965517"/>
            <a:chOff x="1691680" y="1124744"/>
            <a:chExt cx="5760000" cy="496551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691680" y="1124744"/>
              <a:ext cx="5760000" cy="4965517"/>
              <a:chOff x="5473058" y="1205948"/>
              <a:chExt cx="5760000" cy="4965517"/>
            </a:xfrm>
          </p:grpSpPr>
          <p:sp>
            <p:nvSpPr>
              <p:cNvPr id="14" name="二等辺三角形 13"/>
              <p:cNvSpPr>
                <a:spLocks noChangeAspect="1"/>
              </p:cNvSpPr>
              <p:nvPr/>
            </p:nvSpPr>
            <p:spPr>
              <a:xfrm>
                <a:off x="5473058" y="1205948"/>
                <a:ext cx="5760000" cy="4965517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二等辺三角形 12"/>
              <p:cNvSpPr>
                <a:spLocks noChangeAspect="1"/>
              </p:cNvSpPr>
              <p:nvPr/>
            </p:nvSpPr>
            <p:spPr>
              <a:xfrm>
                <a:off x="6193058" y="1205948"/>
                <a:ext cx="4320000" cy="3724139"/>
              </a:xfrm>
              <a:prstGeom prst="triangl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二等辺三角形 11"/>
              <p:cNvSpPr>
                <a:spLocks noChangeAspect="1"/>
              </p:cNvSpPr>
              <p:nvPr/>
            </p:nvSpPr>
            <p:spPr>
              <a:xfrm>
                <a:off x="6913058" y="1205948"/>
                <a:ext cx="2880000" cy="2482759"/>
              </a:xfrm>
              <a:prstGeom prst="triangl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二等辺三角形 1"/>
              <p:cNvSpPr>
                <a:spLocks noChangeAspect="1"/>
              </p:cNvSpPr>
              <p:nvPr/>
            </p:nvSpPr>
            <p:spPr>
              <a:xfrm>
                <a:off x="7633058" y="1205948"/>
                <a:ext cx="1440000" cy="1241379"/>
              </a:xfrm>
              <a:prstGeom prst="triangle">
                <a:avLst/>
              </a:prstGeom>
              <a:solidFill>
                <a:srgbClr val="121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5C942E3-10E3-49B4-A06A-88E1937CA0BA}"/>
                </a:ext>
              </a:extLst>
            </p:cNvPr>
            <p:cNvSpPr txBox="1"/>
            <p:nvPr/>
          </p:nvSpPr>
          <p:spPr>
            <a:xfrm>
              <a:off x="3413196" y="5231123"/>
              <a:ext cx="2316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一般衛生管理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1885D97-5B13-4ABD-9433-F1C5B071D574}"/>
                </a:ext>
              </a:extLst>
            </p:cNvPr>
            <p:cNvSpPr txBox="1"/>
            <p:nvPr/>
          </p:nvSpPr>
          <p:spPr>
            <a:xfrm>
              <a:off x="3781083" y="3966582"/>
              <a:ext cx="15811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HACCP</a:t>
              </a:r>
              <a:endParaRPr lang="ja-JP" altLang="en-US" sz="2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49613C8-49C8-463B-B444-7EB5029971CA}"/>
                </a:ext>
              </a:extLst>
            </p:cNvPr>
            <p:cNvSpPr txBox="1"/>
            <p:nvPr/>
          </p:nvSpPr>
          <p:spPr>
            <a:xfrm>
              <a:off x="2909471" y="2504057"/>
              <a:ext cx="3324419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PDCA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マネジメントシステム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237C94-5749-4BF6-97B7-4AC190E2ED6C}"/>
                </a:ext>
              </a:extLst>
            </p:cNvPr>
            <p:cNvSpPr txBox="1"/>
            <p:nvPr/>
          </p:nvSpPr>
          <p:spPr>
            <a:xfrm>
              <a:off x="2861744" y="1544226"/>
              <a:ext cx="341987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99FF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各規格「売り」の部分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627E11-0414-4D97-B760-154EE1AC0ECF}"/>
              </a:ext>
            </a:extLst>
          </p:cNvPr>
          <p:cNvSpPr txBox="1"/>
          <p:nvPr/>
        </p:nvSpPr>
        <p:spPr>
          <a:xfrm>
            <a:off x="972355" y="6100002"/>
            <a:ext cx="722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GFSI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承認規格（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FSSC</a:t>
            </a:r>
            <a:r>
              <a:rPr lang="ja-JP" altLang="en-US" sz="28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SQF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BRC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JFS-C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96E4D1-49E2-426A-8C6E-622D69E615C3}"/>
              </a:ext>
            </a:extLst>
          </p:cNvPr>
          <p:cNvSpPr txBox="1"/>
          <p:nvPr/>
        </p:nvSpPr>
        <p:spPr>
          <a:xfrm>
            <a:off x="3969380" y="45199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認証</a:t>
            </a: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3C77BCB-2F7C-41BC-BEAF-F60593239179}"/>
              </a:ext>
            </a:extLst>
          </p:cNvPr>
          <p:cNvCxnSpPr/>
          <p:nvPr/>
        </p:nvCxnSpPr>
        <p:spPr>
          <a:xfrm>
            <a:off x="6526530" y="2297150"/>
            <a:ext cx="605790" cy="1092041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3EEA7FDA-2D18-4861-9875-42723FA9F014}"/>
              </a:ext>
            </a:extLst>
          </p:cNvPr>
          <p:cNvCxnSpPr>
            <a:cxnSpLocks/>
          </p:cNvCxnSpPr>
          <p:nvPr/>
        </p:nvCxnSpPr>
        <p:spPr>
          <a:xfrm>
            <a:off x="5653707" y="977057"/>
            <a:ext cx="2857883" cy="5044231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F5227838-D51A-4F11-A5A8-C5B733953A2E}"/>
              </a:ext>
            </a:extLst>
          </p:cNvPr>
          <p:cNvSpPr txBox="1"/>
          <p:nvPr/>
        </p:nvSpPr>
        <p:spPr>
          <a:xfrm>
            <a:off x="6897682" y="25428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内部監査</a:t>
            </a:r>
            <a:endParaRPr kumimoji="1"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F82AFC-7796-47F0-B3D4-75016A2A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3278" y="6100002"/>
            <a:ext cx="1125198" cy="677538"/>
          </a:xfrm>
        </p:spPr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66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90C4965-0314-4B1F-B1DB-667D4ACB64EA}"/>
              </a:ext>
            </a:extLst>
          </p:cNvPr>
          <p:cNvSpPr/>
          <p:nvPr/>
        </p:nvSpPr>
        <p:spPr>
          <a:xfrm>
            <a:off x="0" y="0"/>
            <a:ext cx="9144000" cy="69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246" y="3714103"/>
            <a:ext cx="1458290" cy="102299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871" y="3714103"/>
            <a:ext cx="1458290" cy="1022997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EE2AF7F-D117-4025-841D-1B9FD0CD998A}"/>
              </a:ext>
            </a:extLst>
          </p:cNvPr>
          <p:cNvCxnSpPr/>
          <p:nvPr/>
        </p:nvCxnSpPr>
        <p:spPr>
          <a:xfrm>
            <a:off x="4572000" y="1592385"/>
            <a:ext cx="0" cy="4850296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3B126A61-59B8-4DC8-9CB4-F80A3D4252A3}"/>
              </a:ext>
            </a:extLst>
          </p:cNvPr>
          <p:cNvSpPr/>
          <p:nvPr/>
        </p:nvSpPr>
        <p:spPr>
          <a:xfrm rot="5400000">
            <a:off x="2066110" y="2905235"/>
            <a:ext cx="403268" cy="4176464"/>
          </a:xfrm>
          <a:prstGeom prst="rightBrace">
            <a:avLst>
              <a:gd name="adj1" fmla="val 27110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3607B2-5764-4845-B0C7-8EB8D9BA56D2}"/>
              </a:ext>
            </a:extLst>
          </p:cNvPr>
          <p:cNvSpPr txBox="1"/>
          <p:nvPr/>
        </p:nvSpPr>
        <p:spPr>
          <a:xfrm>
            <a:off x="337181" y="5157192"/>
            <a:ext cx="3874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適合証明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（責任を負わない認証）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BA81F03-9E5F-401E-B187-A30E2975060E}"/>
              </a:ext>
            </a:extLst>
          </p:cNvPr>
          <p:cNvSpPr txBox="1"/>
          <p:nvPr/>
        </p:nvSpPr>
        <p:spPr>
          <a:xfrm>
            <a:off x="6444208" y="515719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認証</a:t>
            </a:r>
          </a:p>
        </p:txBody>
      </p:sp>
      <p:sp>
        <p:nvSpPr>
          <p:cNvPr id="14" name="右中かっこ 13">
            <a:extLst>
              <a:ext uri="{FF2B5EF4-FFF2-40B4-BE49-F238E27FC236}">
                <a16:creationId xmlns:a16="http://schemas.microsoft.com/office/drawing/2014/main" id="{C076FEE5-263A-4B6A-A7CC-0BBFF1CC8E06}"/>
              </a:ext>
            </a:extLst>
          </p:cNvPr>
          <p:cNvSpPr/>
          <p:nvPr/>
        </p:nvSpPr>
        <p:spPr>
          <a:xfrm rot="5400000">
            <a:off x="6693825" y="3030048"/>
            <a:ext cx="403268" cy="3926838"/>
          </a:xfrm>
          <a:prstGeom prst="rightBrace">
            <a:avLst>
              <a:gd name="adj1" fmla="val 27110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60C19C3A-6C2C-4D6D-8317-8602B482D4D5}"/>
              </a:ext>
            </a:extLst>
          </p:cNvPr>
          <p:cNvSpPr/>
          <p:nvPr/>
        </p:nvSpPr>
        <p:spPr>
          <a:xfrm rot="21021752">
            <a:off x="377259" y="850023"/>
            <a:ext cx="8497446" cy="1358241"/>
          </a:xfrm>
          <a:prstGeom prst="rightArrow">
            <a:avLst>
              <a:gd name="adj1" fmla="val 50000"/>
              <a:gd name="adj2" fmla="val 65115"/>
            </a:avLst>
          </a:prstGeom>
          <a:solidFill>
            <a:srgbClr val="1212F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3200" b="1" dirty="0">
                <a:solidFill>
                  <a:schemeClr val="bg1"/>
                </a:solidFill>
              </a:rPr>
              <a:t>金がかかる、手間がかかる、維持が大変</a:t>
            </a: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398FA9AE-182B-4EB4-9C99-230FA71D56CC}"/>
              </a:ext>
            </a:extLst>
          </p:cNvPr>
          <p:cNvSpPr/>
          <p:nvPr/>
        </p:nvSpPr>
        <p:spPr>
          <a:xfrm>
            <a:off x="1741194" y="3898721"/>
            <a:ext cx="1228883" cy="10173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30465E23-BBE8-46DC-A151-BECA8AC57158}"/>
              </a:ext>
            </a:extLst>
          </p:cNvPr>
          <p:cNvSpPr/>
          <p:nvPr/>
        </p:nvSpPr>
        <p:spPr>
          <a:xfrm>
            <a:off x="3205601" y="3898721"/>
            <a:ext cx="1228883" cy="10173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9AC9831-388D-4A24-95B5-7A0C9D185E98}"/>
              </a:ext>
            </a:extLst>
          </p:cNvPr>
          <p:cNvSpPr txBox="1"/>
          <p:nvPr/>
        </p:nvSpPr>
        <p:spPr>
          <a:xfrm>
            <a:off x="1316167" y="3284984"/>
            <a:ext cx="1967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HACCP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の考え方を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取り入れた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7B30245-4FCE-4283-8091-A7FD96DFB30B}"/>
              </a:ext>
            </a:extLst>
          </p:cNvPr>
          <p:cNvSpPr txBox="1"/>
          <p:nvPr/>
        </p:nvSpPr>
        <p:spPr>
          <a:xfrm>
            <a:off x="3254209" y="3284984"/>
            <a:ext cx="1142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HACCP</a:t>
            </a: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基づいた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21" y="3699471"/>
            <a:ext cx="1458290" cy="103762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996" y="3714103"/>
            <a:ext cx="1458290" cy="1022997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455" y="3743366"/>
            <a:ext cx="1151025" cy="993734"/>
          </a:xfrm>
          <a:prstGeom prst="rect">
            <a:avLst/>
          </a:prstGeom>
        </p:spPr>
      </p:pic>
      <p:sp>
        <p:nvSpPr>
          <p:cNvPr id="3" name="矢印: 五方向 2">
            <a:extLst>
              <a:ext uri="{FF2B5EF4-FFF2-40B4-BE49-F238E27FC236}">
                <a16:creationId xmlns:a16="http://schemas.microsoft.com/office/drawing/2014/main" id="{5D3CACB2-1453-4CEF-9B2D-252841F8467E}"/>
              </a:ext>
            </a:extLst>
          </p:cNvPr>
          <p:cNvSpPr/>
          <p:nvPr/>
        </p:nvSpPr>
        <p:spPr>
          <a:xfrm>
            <a:off x="5102578" y="5802489"/>
            <a:ext cx="3681382" cy="354301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内部監査を規定するシステム群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7CD6FE08-C02C-4478-B87F-C9F0D1790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4431744"/>
            <a:ext cx="1220881" cy="329717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60151E-7E8D-470A-A88E-FB91B750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67282" y="5098988"/>
            <a:ext cx="1125198" cy="677538"/>
          </a:xfrm>
        </p:spPr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1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D16ECA3-7E85-4BE3-8F33-73892A4E7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612"/>
            <a:ext cx="9144000" cy="25693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5152E56-D1AE-4648-85A8-A922BEC88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5723"/>
            <a:ext cx="9144000" cy="1079798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C4C677-FE86-4CA9-B1A7-CD8615988A2E}"/>
              </a:ext>
            </a:extLst>
          </p:cNvPr>
          <p:cNvSpPr/>
          <p:nvPr/>
        </p:nvSpPr>
        <p:spPr>
          <a:xfrm>
            <a:off x="1603022" y="4560712"/>
            <a:ext cx="1648178" cy="304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D739898-73FE-4BF9-A934-1A89EDBEF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3252" y="6124873"/>
            <a:ext cx="1177868" cy="830558"/>
          </a:xfrm>
        </p:spPr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864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4F822C4-2A71-406C-8C4C-6591A848C51B}"/>
              </a:ext>
            </a:extLst>
          </p:cNvPr>
          <p:cNvSpPr/>
          <p:nvPr/>
        </p:nvSpPr>
        <p:spPr>
          <a:xfrm>
            <a:off x="-320" y="0"/>
            <a:ext cx="9144000" cy="6976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691680" y="1055771"/>
            <a:ext cx="5760000" cy="4965517"/>
            <a:chOff x="1691680" y="1124744"/>
            <a:chExt cx="5760000" cy="496551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691680" y="1124744"/>
              <a:ext cx="5760000" cy="4965517"/>
              <a:chOff x="5473058" y="1205948"/>
              <a:chExt cx="5760000" cy="4965517"/>
            </a:xfrm>
          </p:grpSpPr>
          <p:sp>
            <p:nvSpPr>
              <p:cNvPr id="14" name="二等辺三角形 13"/>
              <p:cNvSpPr>
                <a:spLocks noChangeAspect="1"/>
              </p:cNvSpPr>
              <p:nvPr/>
            </p:nvSpPr>
            <p:spPr>
              <a:xfrm>
                <a:off x="5473058" y="1205948"/>
                <a:ext cx="5760000" cy="4965517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二等辺三角形 12"/>
              <p:cNvSpPr>
                <a:spLocks noChangeAspect="1"/>
              </p:cNvSpPr>
              <p:nvPr/>
            </p:nvSpPr>
            <p:spPr>
              <a:xfrm>
                <a:off x="6193058" y="1205948"/>
                <a:ext cx="4320000" cy="3724139"/>
              </a:xfrm>
              <a:prstGeom prst="triangl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二等辺三角形 11"/>
              <p:cNvSpPr>
                <a:spLocks noChangeAspect="1"/>
              </p:cNvSpPr>
              <p:nvPr/>
            </p:nvSpPr>
            <p:spPr>
              <a:xfrm>
                <a:off x="6913058" y="1205948"/>
                <a:ext cx="2880000" cy="2482759"/>
              </a:xfrm>
              <a:prstGeom prst="triangl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二等辺三角形 1"/>
              <p:cNvSpPr>
                <a:spLocks noChangeAspect="1"/>
              </p:cNvSpPr>
              <p:nvPr/>
            </p:nvSpPr>
            <p:spPr>
              <a:xfrm>
                <a:off x="7633058" y="1205948"/>
                <a:ext cx="1440000" cy="1241379"/>
              </a:xfrm>
              <a:prstGeom prst="triangle">
                <a:avLst/>
              </a:prstGeom>
              <a:solidFill>
                <a:srgbClr val="121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5C942E3-10E3-49B4-A06A-88E1937CA0BA}"/>
                </a:ext>
              </a:extLst>
            </p:cNvPr>
            <p:cNvSpPr txBox="1"/>
            <p:nvPr/>
          </p:nvSpPr>
          <p:spPr>
            <a:xfrm>
              <a:off x="3413196" y="5231123"/>
              <a:ext cx="2316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一般衛生管理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1885D97-5B13-4ABD-9433-F1C5B071D574}"/>
                </a:ext>
              </a:extLst>
            </p:cNvPr>
            <p:cNvSpPr txBox="1"/>
            <p:nvPr/>
          </p:nvSpPr>
          <p:spPr>
            <a:xfrm>
              <a:off x="3781083" y="3966582"/>
              <a:ext cx="15811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HACCP</a:t>
              </a:r>
              <a:endParaRPr lang="ja-JP" altLang="en-US" sz="2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49613C8-49C8-463B-B444-7EB5029971CA}"/>
                </a:ext>
              </a:extLst>
            </p:cNvPr>
            <p:cNvSpPr txBox="1"/>
            <p:nvPr/>
          </p:nvSpPr>
          <p:spPr>
            <a:xfrm>
              <a:off x="2909471" y="2504057"/>
              <a:ext cx="3324419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PDCA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マネジメントシステム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237C94-5749-4BF6-97B7-4AC190E2ED6C}"/>
                </a:ext>
              </a:extLst>
            </p:cNvPr>
            <p:cNvSpPr txBox="1"/>
            <p:nvPr/>
          </p:nvSpPr>
          <p:spPr>
            <a:xfrm>
              <a:off x="2861744" y="1544226"/>
              <a:ext cx="341987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99FF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各規格「売り」の部分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627E11-0414-4D97-B760-154EE1AC0ECF}"/>
              </a:ext>
            </a:extLst>
          </p:cNvPr>
          <p:cNvSpPr txBox="1"/>
          <p:nvPr/>
        </p:nvSpPr>
        <p:spPr>
          <a:xfrm>
            <a:off x="972355" y="6100002"/>
            <a:ext cx="722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GFSI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承認規格（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FSSC</a:t>
            </a:r>
            <a:r>
              <a:rPr lang="ja-JP" altLang="en-US" sz="2800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SQF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BRC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JFS-C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96E4D1-49E2-426A-8C6E-622D69E615C3}"/>
              </a:ext>
            </a:extLst>
          </p:cNvPr>
          <p:cNvSpPr txBox="1"/>
          <p:nvPr/>
        </p:nvSpPr>
        <p:spPr>
          <a:xfrm>
            <a:off x="3969380" y="45199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認証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E725514-43DA-46B8-8D0F-DB4B3BE44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296" y="4942102"/>
            <a:ext cx="684784" cy="85913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D0666F9-4C50-4FBC-BC08-5FDD24BDD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04" y="3644851"/>
            <a:ext cx="642353" cy="80590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72CBF23-0051-4924-A8E2-BA283A56B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581" y="1185429"/>
            <a:ext cx="677198" cy="84962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199F5B1-D994-4706-9A55-0D53B04A9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992" y="2337123"/>
            <a:ext cx="761774" cy="95573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7DDE5B0-B910-44DA-89C7-E4FE1290F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5907" y="2217447"/>
            <a:ext cx="2050273" cy="138937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E92C9EB-7228-4B16-A792-2B3C0D240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706" y="2267047"/>
            <a:ext cx="1798850" cy="1778613"/>
          </a:xfrm>
          <a:prstGeom prst="rect">
            <a:avLst/>
          </a:prstGeom>
        </p:spPr>
      </p:pic>
      <p:sp>
        <p:nvSpPr>
          <p:cNvPr id="24" name="矢印: 下カーブ 23">
            <a:extLst>
              <a:ext uri="{FF2B5EF4-FFF2-40B4-BE49-F238E27FC236}">
                <a16:creationId xmlns:a16="http://schemas.microsoft.com/office/drawing/2014/main" id="{D610AA76-D7EB-46B0-B2A1-D3ED133AD489}"/>
              </a:ext>
            </a:extLst>
          </p:cNvPr>
          <p:cNvSpPr/>
          <p:nvPr/>
        </p:nvSpPr>
        <p:spPr>
          <a:xfrm flipH="1">
            <a:off x="1453598" y="58510"/>
            <a:ext cx="5819535" cy="23258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094C3E-BE3F-4986-A89C-348C9DE7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06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28F80E-F495-4350-86F1-CEFB35E69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344" y="0"/>
            <a:ext cx="9730688" cy="685799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24E54DE-9F20-4559-94DA-C63CF5C38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3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C9FB9F-848B-449B-B0DE-183D7C297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0846"/>
            <a:ext cx="9144000" cy="269630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AAAD5D8-8455-4535-8876-0DC29C823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278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1AF8E05-A30A-4413-A703-2CDFFB0A4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3729"/>
            <a:ext cx="9144000" cy="165054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48B5B88-4436-4CCE-AD46-898E35DC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79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1C418D8-E525-4117-9336-DC2430986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935"/>
            <a:ext cx="9153827" cy="3308985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9095AB4D-6498-4AC1-8529-EEC11365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689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A006BA0-3EC0-448C-AE7E-405C6F574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2562"/>
            <a:ext cx="9144000" cy="3792876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FCE014-7AB3-4529-A737-731249B2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8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24E1C-A1F5-4EE7-A91D-55D84240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2271521"/>
            <a:ext cx="8786191" cy="1666461"/>
          </a:xfrm>
        </p:spPr>
        <p:txBody>
          <a:bodyPr>
            <a:normAutofit fontScale="90000"/>
          </a:bodyPr>
          <a:lstStyle/>
          <a:p>
            <a:pPr lvl="0"/>
            <a:r>
              <a:rPr lang="ja-JP" altLang="ja-JP" sz="4000" b="1" u="sng" dirty="0">
                <a:latin typeface="+mn-ea"/>
                <a:ea typeface="+mn-ea"/>
              </a:rPr>
              <a:t>適合性確認</a:t>
            </a:r>
            <a:r>
              <a:rPr lang="ja-JP" altLang="en-US" sz="4000" b="1" dirty="0">
                <a:latin typeface="+mn-ea"/>
                <a:ea typeface="+mn-ea"/>
              </a:rPr>
              <a:t>（判定・評価）</a:t>
            </a:r>
            <a:r>
              <a:rPr lang="ja-JP" altLang="ja-JP" sz="4000" b="1" dirty="0">
                <a:latin typeface="+mn-ea"/>
                <a:ea typeface="+mn-ea"/>
              </a:rPr>
              <a:t>でカバーできるものと　</a:t>
            </a:r>
            <a:r>
              <a:rPr lang="ja-JP" altLang="ja-JP" sz="4000" b="1" u="sng" dirty="0">
                <a:latin typeface="+mn-ea"/>
                <a:ea typeface="+mn-ea"/>
              </a:rPr>
              <a:t>認証</a:t>
            </a:r>
            <a:r>
              <a:rPr lang="ja-JP" altLang="ja-JP" sz="4000" b="1" dirty="0">
                <a:latin typeface="+mn-ea"/>
                <a:ea typeface="+mn-ea"/>
              </a:rPr>
              <a:t>によるものがある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52F72A-CE3E-4EAC-8EEF-5513FDBC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1899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2CB0D11-2C1D-4C4E-83D9-13F187D79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6822"/>
            <a:ext cx="9144000" cy="2044355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FCA3950-8A80-4FF2-9566-CD19A098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701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41183C7-45F1-4692-B261-632C0057F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7116"/>
            <a:ext cx="9144000" cy="2123768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993B5BB-DAEA-4B4E-AB5E-A32B461DC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89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A98812F-0970-4DF0-8570-C53998817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809"/>
            <a:ext cx="9144000" cy="2962382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8924316-13FB-4B82-AA17-4F8B895D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49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AC776CC-E569-407F-824D-DB3912C8D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81533"/>
            <a:ext cx="9052560" cy="41611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6304603-B65B-4082-AEAD-D9B3B9B49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29" y="2297644"/>
            <a:ext cx="8986423" cy="4366045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44FE430-6D7B-4E07-B6E1-7D6D5115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9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F6F7A0F-DB9F-42FA-9E1B-8CB34AA407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" b="3288"/>
          <a:stretch/>
        </p:blipFill>
        <p:spPr>
          <a:xfrm>
            <a:off x="4572000" y="0"/>
            <a:ext cx="4419661" cy="6399808"/>
          </a:xfrm>
          <a:prstGeom prst="rect">
            <a:avLst/>
          </a:prstGeom>
        </p:spPr>
      </p:pic>
      <p:pic>
        <p:nvPicPr>
          <p:cNvPr id="5" name="図 4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18CE3826-9074-4941-95BC-10685A66E0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r="18441" b="2"/>
          <a:stretch/>
        </p:blipFill>
        <p:spPr>
          <a:xfrm>
            <a:off x="152339" y="0"/>
            <a:ext cx="4419661" cy="639980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596FA61-618A-47CC-B49C-1C56E559F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3317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18FFC01-27B1-4CB0-89D0-45448B89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06C0D50-5F50-45A5-95C3-8992B7D288CF}"/>
              </a:ext>
            </a:extLst>
          </p:cNvPr>
          <p:cNvSpPr/>
          <p:nvPr/>
        </p:nvSpPr>
        <p:spPr>
          <a:xfrm>
            <a:off x="164183" y="1429878"/>
            <a:ext cx="8744686" cy="40318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ja-JP" sz="3200" b="1" dirty="0">
                <a:solidFill>
                  <a:srgbClr val="2B2B2B"/>
                </a:solidFill>
                <a:latin typeface="+mj-lt"/>
              </a:rPr>
              <a:t>『</a:t>
            </a:r>
            <a:r>
              <a:rPr lang="ja-JP" altLang="en-US" sz="3200" b="1" dirty="0">
                <a:solidFill>
                  <a:srgbClr val="2B2B2B"/>
                </a:solidFill>
                <a:latin typeface="+mj-lt"/>
              </a:rPr>
              <a:t>孫子・謀攻</a:t>
            </a:r>
            <a:r>
              <a:rPr lang="en-US" altLang="ja-JP" sz="3200" b="1" dirty="0">
                <a:solidFill>
                  <a:srgbClr val="2B2B2B"/>
                </a:solidFill>
                <a:latin typeface="+mj-lt"/>
              </a:rPr>
              <a:t>』</a:t>
            </a:r>
            <a:r>
              <a:rPr lang="ja-JP" altLang="en-US" sz="3200" b="1" dirty="0">
                <a:solidFill>
                  <a:srgbClr val="2B2B2B"/>
                </a:solidFill>
                <a:latin typeface="+mj-lt"/>
              </a:rPr>
              <a:t>に「彼を知り己を知れば百戦殆からず。彼を知らずして己を知れば、一勝一負す。彼を知らず己を知らざれば、戦う毎に必ず殆し（敵と味方の実情を熟知していれば、百回戦っても負けることはない。敵情を知らないで味方のことだけを知っているのでは、勝ったり負けたりして勝負がつかず、敵のことも味方のことも知らなければ必ず負ける）」</a:t>
            </a:r>
            <a:endParaRPr lang="ja-JP" alt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196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443C8D-6469-4DC8-9326-6D14244B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203" y="636408"/>
            <a:ext cx="6571343" cy="104923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ja-JP" altLang="en-US" sz="4000" b="1" u="sng" dirty="0"/>
              <a:t>彼</a:t>
            </a:r>
            <a:r>
              <a:rPr lang="ja-JP" altLang="en-US" sz="4000" b="1" dirty="0"/>
              <a:t>を知り己を知れば</a:t>
            </a:r>
            <a:br>
              <a:rPr lang="en-US" altLang="ja-JP" sz="4000" b="1" dirty="0"/>
            </a:br>
            <a:r>
              <a:rPr lang="ja-JP" altLang="en-US" sz="4000" b="1" dirty="0"/>
              <a:t>百戦殆からず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F133B9-56CF-4704-B0C4-B614DDE8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39" y="2219740"/>
            <a:ext cx="8905522" cy="2952617"/>
          </a:xfrm>
          <a:solidFill>
            <a:schemeClr val="bg1"/>
          </a:solidFill>
        </p:spPr>
        <p:txBody>
          <a:bodyPr/>
          <a:lstStyle/>
          <a:p>
            <a:r>
              <a:rPr kumimoji="1" lang="ja-JP" altLang="en-US" b="1" dirty="0"/>
              <a:t>会社の周囲に　適合性確認・認証を期待する　機運はあるか？</a:t>
            </a:r>
            <a:endParaRPr kumimoji="1" lang="en-US" altLang="ja-JP" b="1" dirty="0"/>
          </a:p>
          <a:p>
            <a:r>
              <a:rPr lang="ja-JP" altLang="en-US" b="1" dirty="0"/>
              <a:t>（現在の　あるいは将来の）ビジネスパートナーから　適合性確認・認証取得を期待されているか？</a:t>
            </a:r>
            <a:endParaRPr lang="en-US" altLang="ja-JP" b="1" dirty="0"/>
          </a:p>
          <a:p>
            <a:r>
              <a:rPr kumimoji="1" lang="ja-JP" altLang="en-US" b="1" dirty="0"/>
              <a:t>自分の業種には　先行事例があるか？</a:t>
            </a:r>
            <a:endParaRPr kumimoji="1" lang="en-US" altLang="ja-JP" b="1" dirty="0"/>
          </a:p>
          <a:p>
            <a:r>
              <a:rPr lang="ja-JP" altLang="en-US" b="1" dirty="0"/>
              <a:t>自分の業界団体には　</a:t>
            </a:r>
            <a:r>
              <a:rPr lang="en-US" altLang="ja-JP" b="1" dirty="0"/>
              <a:t>HACCP</a:t>
            </a:r>
            <a:r>
              <a:rPr lang="ja-JP" altLang="en-US" b="1" dirty="0"/>
              <a:t>手引書作成に代表される　支援の姿勢があるか？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52B63A-70C8-4D9A-BAFA-0D99C19D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321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443C8D-6469-4DC8-9326-6D14244B0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703543"/>
            <a:ext cx="6571343" cy="104923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ja-JP" altLang="en-US" sz="4000" b="1" dirty="0"/>
              <a:t>彼を知り</a:t>
            </a:r>
            <a:r>
              <a:rPr lang="ja-JP" altLang="en-US" sz="4000" b="1" u="sng" dirty="0"/>
              <a:t>己</a:t>
            </a:r>
            <a:r>
              <a:rPr lang="ja-JP" altLang="en-US" sz="4000" b="1" dirty="0"/>
              <a:t>を知れば</a:t>
            </a:r>
            <a:br>
              <a:rPr lang="en-US" altLang="ja-JP" sz="4000" b="1" dirty="0"/>
            </a:br>
            <a:r>
              <a:rPr lang="ja-JP" altLang="en-US" sz="4000" b="1" dirty="0"/>
              <a:t>百戦殆からず</a:t>
            </a:r>
            <a:endParaRPr kumimoji="1" lang="ja-JP" altLang="en-US" sz="4000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F133B9-56CF-4704-B0C4-B614DDE86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778" y="2214695"/>
            <a:ext cx="8683091" cy="3203021"/>
          </a:xfrm>
          <a:solidFill>
            <a:schemeClr val="bg1"/>
          </a:solidFill>
        </p:spPr>
        <p:txBody>
          <a:bodyPr/>
          <a:lstStyle/>
          <a:p>
            <a:r>
              <a:rPr lang="ja-JP" altLang="en-US" b="1" dirty="0"/>
              <a:t>トップはやる気・本気になっているか？</a:t>
            </a:r>
            <a:endParaRPr kumimoji="1" lang="en-US" altLang="ja-JP" b="1" dirty="0"/>
          </a:p>
          <a:p>
            <a:r>
              <a:rPr lang="ja-JP" altLang="en-US" b="1" dirty="0"/>
              <a:t>トップは費用対効果をも考慮しているか？</a:t>
            </a:r>
            <a:endParaRPr lang="en-US" altLang="ja-JP" b="1" dirty="0"/>
          </a:p>
          <a:p>
            <a:r>
              <a:rPr lang="ja-JP" altLang="en-US" b="1" dirty="0"/>
              <a:t>特に　品質・製造関係に人材（候補）はいるか？</a:t>
            </a:r>
            <a:endParaRPr kumimoji="1" lang="en-US" altLang="ja-JP" b="1" dirty="0"/>
          </a:p>
          <a:p>
            <a:r>
              <a:rPr kumimoji="1" lang="ja-JP" altLang="en-US" b="1" dirty="0"/>
              <a:t>過去に　認証取得あるいは（小売りなどの）二者監査で鍛えられているか？　</a:t>
            </a:r>
            <a:endParaRPr kumimoji="1" lang="en-US" altLang="ja-JP" b="1" dirty="0"/>
          </a:p>
          <a:p>
            <a:r>
              <a:rPr lang="ja-JP" altLang="en-US" b="1" dirty="0"/>
              <a:t>コンサル・保健所・監査員・審査員・監査会社・審査会社とのつながりはあるか？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52B63A-70C8-4D9A-BAFA-0D99C19D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24E1C-A1F5-4EE7-A91D-55D84240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355" y="2278531"/>
            <a:ext cx="8669572" cy="1240404"/>
          </a:xfrm>
        </p:spPr>
        <p:txBody>
          <a:bodyPr>
            <a:noAutofit/>
          </a:bodyPr>
          <a:lstStyle/>
          <a:p>
            <a:pPr marL="457200" lvl="1" algn="l"/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準備の進め方</a:t>
            </a:r>
            <a:endParaRPr lang="en-US" altLang="ja-JP" sz="4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7BED15-1C6A-4026-9DAA-223CAAD3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30024" y="5183505"/>
            <a:ext cx="1304970" cy="951803"/>
          </a:xfrm>
        </p:spPr>
        <p:txBody>
          <a:bodyPr/>
          <a:lstStyle/>
          <a:p>
            <a:fld id="{FFCF8540-20F4-4A7B-B264-CD6EA60FBFDB}" type="slidenum">
              <a:rPr kumimoji="1" lang="ja-JP" altLang="en-US" smtClean="0"/>
              <a:t>28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F92661-B2AA-46F8-B55D-867EF855785C}"/>
              </a:ext>
            </a:extLst>
          </p:cNvPr>
          <p:cNvSpPr txBox="1"/>
          <p:nvPr/>
        </p:nvSpPr>
        <p:spPr>
          <a:xfrm>
            <a:off x="3651333" y="861418"/>
            <a:ext cx="1624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第</a:t>
            </a:r>
            <a:r>
              <a:rPr kumimoji="1" lang="en-US" altLang="ja-JP" sz="4400" b="1" dirty="0"/>
              <a:t>1</a:t>
            </a:r>
            <a:r>
              <a:rPr kumimoji="1" lang="ja-JP" altLang="en-US" sz="4400" b="1" dirty="0"/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2572009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BF902-90EC-4C81-BAFE-A5887EA13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30" y="223805"/>
            <a:ext cx="7773338" cy="1596177"/>
          </a:xfrm>
        </p:spPr>
        <p:txBody>
          <a:bodyPr/>
          <a:lstStyle/>
          <a:p>
            <a:r>
              <a:rPr kumimoji="1" lang="ja-JP" altLang="en-US" b="1" dirty="0"/>
              <a:t>準備の進め方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85D324-2887-452E-9DD3-1BFFAE1ED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4" y="1825624"/>
            <a:ext cx="8658178" cy="442841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自社にとって最適とおもわれる</a:t>
            </a:r>
            <a:r>
              <a:rPr kumimoji="1" lang="ja-JP" altLang="en-US" b="1" dirty="0">
                <a:highlight>
                  <a:srgbClr val="00FFFF"/>
                </a:highlight>
              </a:rPr>
              <a:t>適合性確認・認証を選定する</a:t>
            </a:r>
            <a:endParaRPr kumimoji="1" lang="en-US" altLang="ja-JP" b="1" dirty="0">
              <a:highlight>
                <a:srgbClr val="00FFFF"/>
              </a:highlight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トップと打ち合わせ、取得のタイミング、資源（労務費、設備投資、取得にかかる直接経費）について合意する。費用対効果　や　取得後の人材の待遇についても「おおよそ」の合意を得る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トップ自らの言葉で　取得宣言を行う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明白に不足している資源分野の充足を開始する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エポックな時点で（できれば　第三者に）</a:t>
            </a:r>
            <a:r>
              <a:rPr kumimoji="1" lang="ja-JP" altLang="en-US" b="1" dirty="0">
                <a:highlight>
                  <a:srgbClr val="00FFFF"/>
                </a:highlight>
              </a:rPr>
              <a:t>模擬審査</a:t>
            </a:r>
            <a:r>
              <a:rPr kumimoji="1" lang="ja-JP" altLang="en-US" b="1" dirty="0"/>
              <a:t>を実施してもらい　自社の弱点を洗い出してもらう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b="1" dirty="0"/>
              <a:t>取得のタイミングの適否を再検討する</a:t>
            </a:r>
            <a:endParaRPr lang="en-US" altLang="ja-JP" b="1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b="1" dirty="0"/>
              <a:t>マネジメントレビュー</a:t>
            </a:r>
            <a:endParaRPr kumimoji="1" lang="en-US" altLang="ja-JP" b="1" dirty="0"/>
          </a:p>
          <a:p>
            <a:pPr marL="514350" indent="-514350">
              <a:buFont typeface="+mj-lt"/>
              <a:buAutoNum type="arabicPeriod"/>
            </a:pP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6FE5DB-F46F-4F6B-9451-EB91918E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FA8D52D5-C7A0-4385-8C51-14B3C88EE4A9}"/>
              </a:ext>
            </a:extLst>
          </p:cNvPr>
          <p:cNvSpPr/>
          <p:nvPr/>
        </p:nvSpPr>
        <p:spPr>
          <a:xfrm>
            <a:off x="94238" y="1825625"/>
            <a:ext cx="297346" cy="4177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842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AB99255-A2CD-4379-A1C8-5D4B85848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2" y="364313"/>
            <a:ext cx="9045555" cy="6237261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42B99A-90A5-487E-BFEA-A9B34DCE1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DB23981-A631-471B-9385-5C1EE7A7535A}"/>
              </a:ext>
            </a:extLst>
          </p:cNvPr>
          <p:cNvSpPr/>
          <p:nvPr/>
        </p:nvSpPr>
        <p:spPr>
          <a:xfrm>
            <a:off x="6739466" y="6115846"/>
            <a:ext cx="1978848" cy="465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6850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24E1C-A1F5-4EE7-A91D-55D84240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6" y="2098112"/>
            <a:ext cx="7812985" cy="2290716"/>
          </a:xfrm>
        </p:spPr>
        <p:txBody>
          <a:bodyPr>
            <a:noAutofit/>
          </a:bodyPr>
          <a:lstStyle/>
          <a:p>
            <a:pPr marL="457200" lvl="1" algn="ctr"/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コンサル・監査会社・認証会社</a:t>
            </a:r>
            <a:r>
              <a:rPr lang="ja-JP" altLang="en-US" sz="28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（と建築会社・設備会社）</a:t>
            </a:r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　　　　の選び方</a:t>
            </a:r>
            <a:endParaRPr lang="en-US" altLang="ja-JP" sz="4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7BED15-1C6A-4026-9DAA-223CAAD3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0586" y="5263017"/>
            <a:ext cx="1304970" cy="951803"/>
          </a:xfrm>
        </p:spPr>
        <p:txBody>
          <a:bodyPr/>
          <a:lstStyle/>
          <a:p>
            <a:fld id="{FFCF8540-20F4-4A7B-B264-CD6EA60FBFDB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7760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5DE57A-0107-4E0B-84FC-A2E0D93BD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279741"/>
            <a:ext cx="7773338" cy="1596177"/>
          </a:xfrm>
        </p:spPr>
        <p:txBody>
          <a:bodyPr/>
          <a:lstStyle/>
          <a:p>
            <a:r>
              <a:rPr kumimoji="1" lang="ja-JP" altLang="en-US" b="1" dirty="0">
                <a:highlight>
                  <a:srgbClr val="808080"/>
                </a:highlight>
              </a:rPr>
              <a:t>具体名はすべて伏せます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AAD66D-484A-4544-9CE9-3145EBD1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88" y="2127710"/>
            <a:ext cx="8816623" cy="4244622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皆さんは「いい鴨」であることは避けられません</a:t>
            </a:r>
            <a:endParaRPr kumimoji="1" lang="en-US" altLang="ja-JP" b="1" dirty="0"/>
          </a:p>
          <a:p>
            <a:r>
              <a:rPr lang="ja-JP" altLang="en-US" b="1" dirty="0"/>
              <a:t>しかし　ネギまで背負っていく必要はありません</a:t>
            </a:r>
            <a:endParaRPr lang="en-US" altLang="ja-JP" b="1" dirty="0"/>
          </a:p>
          <a:p>
            <a:r>
              <a:rPr kumimoji="1" lang="ja-JP" altLang="en-US" b="1" dirty="0"/>
              <a:t>保健所のほうが　（その人のやる気と誠実性と力量にもよりますが）役に立つこともあります</a:t>
            </a:r>
            <a:endParaRPr kumimoji="1" lang="en-US" altLang="ja-JP" b="1" dirty="0"/>
          </a:p>
          <a:p>
            <a:r>
              <a:rPr lang="ja-JP" altLang="en-US" b="1" dirty="0"/>
              <a:t>現場踏査もせず　開口一番「大丈夫！任せてください！うちは最高の人材を確保してますから！」などというのは論外</a:t>
            </a:r>
            <a:endParaRPr lang="en-US" altLang="ja-JP" b="1" dirty="0"/>
          </a:p>
          <a:p>
            <a:r>
              <a:rPr lang="ja-JP" altLang="en-US" b="1" dirty="0"/>
              <a:t>いつまでたっても本題に入らない（入れない）のも論外　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0870D2-0D86-4981-BBC1-1DBFADAC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5113" y="5311699"/>
            <a:ext cx="1125198" cy="677538"/>
          </a:xfrm>
        </p:spPr>
        <p:txBody>
          <a:bodyPr/>
          <a:lstStyle/>
          <a:p>
            <a:fld id="{FFCF8540-20F4-4A7B-B264-CD6EA60FBFDB}" type="slidenum">
              <a:rPr kumimoji="1" lang="ja-JP" altLang="en-US" smtClean="0"/>
              <a:t>31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8099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0926F-5F49-4E95-BD69-7CE6C346D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353474"/>
            <a:ext cx="7773338" cy="1596177"/>
          </a:xfrm>
        </p:spPr>
        <p:txBody>
          <a:bodyPr/>
          <a:lstStyle/>
          <a:p>
            <a:r>
              <a:rPr kumimoji="1" lang="ja-JP" altLang="en-US" b="1" dirty="0"/>
              <a:t>コンサルでいえば・・・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33E720-81B5-4E44-AECA-7FCB3B1D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02" y="1959062"/>
            <a:ext cx="8673395" cy="4315531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一回５万円以下　または年間契約で（約１０回の訪問を想定して）５０万円以下というのは　やはり　胡散臭いのが多い　（一例を除外）</a:t>
            </a:r>
            <a:endParaRPr kumimoji="1" lang="en-US" altLang="ja-JP" b="1" dirty="0"/>
          </a:p>
          <a:p>
            <a:r>
              <a:rPr lang="ja-JP" altLang="en-US" b="1" dirty="0"/>
              <a:t>過去に　その業界にいたという事実　それだけで　信じ込まないように（要求水準はどんどん変わっています）二者監査をやってました、認証審査をやってました　ただそれだけで　信じ込まないように</a:t>
            </a:r>
            <a:endParaRPr lang="en-US" altLang="ja-JP" b="1" dirty="0"/>
          </a:p>
          <a:p>
            <a:r>
              <a:rPr lang="ja-JP" altLang="en-US" b="1" dirty="0"/>
              <a:t>ほかに仕事がないからとか　審査の仕事だけでは　食えないとか　そんな理由でコンサルしている連中も多い　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E3B3D5-6E01-4FC4-9AFE-F7BDD28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3499" y="5271942"/>
            <a:ext cx="1125198" cy="677538"/>
          </a:xfrm>
        </p:spPr>
        <p:txBody>
          <a:bodyPr/>
          <a:lstStyle/>
          <a:p>
            <a:fld id="{FFCF8540-20F4-4A7B-B264-CD6EA60FBFDB}" type="slidenum">
              <a:rPr kumimoji="1" lang="ja-JP" altLang="en-US" smtClean="0"/>
              <a:t>32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9105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24E1C-A1F5-4EE7-A91D-55D84240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63" y="2333932"/>
            <a:ext cx="8786191" cy="1666461"/>
          </a:xfrm>
        </p:spPr>
        <p:txBody>
          <a:bodyPr>
            <a:normAutofit/>
          </a:bodyPr>
          <a:lstStyle/>
          <a:p>
            <a:pPr lvl="0"/>
            <a:r>
              <a:rPr lang="ja-JP" altLang="en-US" sz="4000" b="1" dirty="0"/>
              <a:t>一番難しいのが危害要因分析</a:t>
            </a:r>
            <a:endParaRPr lang="ja-JP" altLang="ja-JP" sz="40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52F72A-CE3E-4EAC-8EEF-5513FDBC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77015" y="5077487"/>
            <a:ext cx="1304970" cy="951803"/>
          </a:xfrm>
        </p:spPr>
        <p:txBody>
          <a:bodyPr/>
          <a:lstStyle/>
          <a:p>
            <a:fld id="{FFCF8540-20F4-4A7B-B264-CD6EA60FBFDB}" type="slidenum">
              <a:rPr kumimoji="1" lang="ja-JP" altLang="en-US" smtClean="0"/>
              <a:t>33</a:t>
            </a:fld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F92661-B2AA-46F8-B55D-867EF855785C}"/>
              </a:ext>
            </a:extLst>
          </p:cNvPr>
          <p:cNvSpPr txBox="1"/>
          <p:nvPr/>
        </p:nvSpPr>
        <p:spPr>
          <a:xfrm>
            <a:off x="3759707" y="803082"/>
            <a:ext cx="16241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b="1" dirty="0"/>
              <a:t>第</a:t>
            </a:r>
            <a:r>
              <a:rPr kumimoji="1" lang="en-US" altLang="ja-JP" sz="4400" b="1" dirty="0"/>
              <a:t>2</a:t>
            </a:r>
            <a:r>
              <a:rPr kumimoji="1" lang="ja-JP" altLang="en-US" sz="4400" b="1" dirty="0"/>
              <a:t>章</a:t>
            </a:r>
          </a:p>
        </p:txBody>
      </p:sp>
    </p:spTree>
    <p:extLst>
      <p:ext uri="{BB962C8B-B14F-4D97-AF65-F5344CB8AC3E}">
        <p14:creationId xmlns:p14="http://schemas.microsoft.com/office/powerpoint/2010/main" val="2287267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C24E1C-A1F5-4EE7-A91D-55D84240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904" y="2179587"/>
            <a:ext cx="7812985" cy="2290716"/>
          </a:xfrm>
        </p:spPr>
        <p:txBody>
          <a:bodyPr>
            <a:noAutofit/>
          </a:bodyPr>
          <a:lstStyle/>
          <a:p>
            <a:pPr marL="457200" lvl="1" algn="l"/>
            <a:r>
              <a:rPr lang="ja-JP" altLang="en-US" sz="40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危害要因分析の失敗例</a:t>
            </a:r>
            <a:endParaRPr lang="en-US" altLang="ja-JP" sz="40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7BED15-1C6A-4026-9DAA-223CAAD34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9781" y="5170252"/>
            <a:ext cx="1304970" cy="951803"/>
          </a:xfrm>
        </p:spPr>
        <p:txBody>
          <a:bodyPr/>
          <a:lstStyle/>
          <a:p>
            <a:fld id="{FFCF8540-20F4-4A7B-B264-CD6EA60FBFDB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375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AF0B93B-D70B-4DBC-A48E-02881137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379"/>
            <a:ext cx="9144000" cy="4283242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2557095-6913-449A-A91D-094374AA5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83671" y="5324951"/>
            <a:ext cx="1125198" cy="677538"/>
          </a:xfrm>
        </p:spPr>
        <p:txBody>
          <a:bodyPr/>
          <a:lstStyle/>
          <a:p>
            <a:fld id="{FFCF8540-20F4-4A7B-B264-CD6EA60FBFDB}" type="slidenum">
              <a:rPr kumimoji="1" lang="ja-JP" altLang="en-US" smtClean="0"/>
              <a:t>35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6796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07D1E9A-3BF3-474A-9D25-47BA7125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36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69874F1-D0D7-4003-8BEA-A008FB4E5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262" y="326999"/>
            <a:ext cx="2981738" cy="606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18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951A66C-3A78-402A-A942-966F5B01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27615"/>
            <a:ext cx="4095750" cy="561975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97B6312-2620-446F-8A95-32B941D93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37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1E357C3-BA0F-4E37-A244-46E0817CFC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27615"/>
            <a:ext cx="4114800" cy="5562600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253E447-80BC-4C56-9CE1-D3EF73496309}"/>
              </a:ext>
            </a:extLst>
          </p:cNvPr>
          <p:cNvSpPr/>
          <p:nvPr/>
        </p:nvSpPr>
        <p:spPr>
          <a:xfrm>
            <a:off x="6386678" y="3128025"/>
            <a:ext cx="1186249" cy="187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277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D25BF91-4F3F-4CE2-B877-AFC61297C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56" y="-20469"/>
            <a:ext cx="8244822" cy="687846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1105CEB-2A54-4574-A9E2-41B0C23E8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1024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91AB56C-4AD7-4B0D-BAF9-DD9083116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0" y="161925"/>
            <a:ext cx="9013379" cy="653414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FC53AAC-93E6-4EE0-858B-5E5DE437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017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7C91AD-3569-4C9E-8EF0-04843C0CEDF1}"/>
              </a:ext>
            </a:extLst>
          </p:cNvPr>
          <p:cNvSpPr/>
          <p:nvPr/>
        </p:nvSpPr>
        <p:spPr>
          <a:xfrm>
            <a:off x="339868" y="701749"/>
            <a:ext cx="1106160" cy="1339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タイトル 11"/>
          <p:cNvSpPr txBox="1">
            <a:spLocks noGrp="1"/>
          </p:cNvSpPr>
          <p:nvPr>
            <p:ph type="title"/>
          </p:nvPr>
        </p:nvSpPr>
        <p:spPr>
          <a:xfrm>
            <a:off x="1177085" y="184644"/>
            <a:ext cx="7153583" cy="517105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400" b="1" dirty="0">
                <a:latin typeface="+mj-ea"/>
                <a:cs typeface="メイリオ" panose="020B0604030504040204" pitchFamily="50" charset="-128"/>
              </a:rPr>
              <a:t>HACCP</a:t>
            </a:r>
            <a:r>
              <a:rPr lang="ja-JP" altLang="en-US" sz="2400" b="1" dirty="0">
                <a:latin typeface="+mj-ea"/>
                <a:cs typeface="メイリオ" panose="020B0604030504040204" pitchFamily="50" charset="-128"/>
              </a:rPr>
              <a:t>を含む認証？の仕組み</a:t>
            </a:r>
          </a:p>
        </p:txBody>
      </p:sp>
      <p:sp>
        <p:nvSpPr>
          <p:cNvPr id="41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687534" y="6186335"/>
            <a:ext cx="2311400" cy="365125"/>
          </a:xfrm>
        </p:spPr>
        <p:txBody>
          <a:bodyPr/>
          <a:lstStyle/>
          <a:p>
            <a:fld id="{A98DD2BA-7463-4871-B0F9-551092CDA83E}" type="slidenum">
              <a:rPr lang="ja-JP" altLang="en-US" smtClean="0">
                <a:latin typeface="+mj-ea"/>
                <a:ea typeface="+mj-ea"/>
              </a:rPr>
              <a:pPr/>
              <a:t>4</a:t>
            </a:fld>
            <a:endParaRPr lang="ja-JP" altLang="en-US" dirty="0">
              <a:latin typeface="+mj-ea"/>
              <a:ea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9868" y="2331182"/>
            <a:ext cx="2691702" cy="472727"/>
          </a:xfrm>
          <a:prstGeom prst="rect">
            <a:avLst/>
          </a:prstGeom>
          <a:noFill/>
        </p:spPr>
        <p:txBody>
          <a:bodyPr wrap="none" lIns="88235" tIns="44117" rIns="88235" bIns="44117" rtlCol="0">
            <a:spAutoFit/>
          </a:bodyPr>
          <a:lstStyle/>
          <a:p>
            <a:r>
              <a:rPr lang="ja-JP" altLang="en-US" sz="2493" b="1" dirty="0">
                <a:latin typeface="+mj-ea"/>
                <a:ea typeface="+mj-ea"/>
              </a:rPr>
              <a:t>＜国際的なもの＞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683" y="2916830"/>
            <a:ext cx="3665045" cy="348694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lIns="88235" tIns="44117" rIns="88235" bIns="44117" rtlCol="0">
            <a:spAutoFit/>
          </a:bodyPr>
          <a:lstStyle/>
          <a:p>
            <a:pPr marL="306585" indent="-30658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493" b="1" dirty="0">
                <a:latin typeface="+mj-ea"/>
                <a:ea typeface="+mj-ea"/>
              </a:rPr>
              <a:t>ISO22000</a:t>
            </a:r>
          </a:p>
          <a:p>
            <a:pPr marL="306585" indent="-30658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493" b="1" dirty="0">
                <a:latin typeface="+mj-ea"/>
                <a:ea typeface="+mj-ea"/>
              </a:rPr>
              <a:t>FSSC22000</a:t>
            </a:r>
          </a:p>
          <a:p>
            <a:pPr marL="306585" indent="-30658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493" b="1" dirty="0">
                <a:latin typeface="+mj-ea"/>
                <a:ea typeface="+mj-ea"/>
              </a:rPr>
              <a:t>SQF</a:t>
            </a:r>
          </a:p>
          <a:p>
            <a:pPr marL="306585" indent="-30658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2493" b="1" dirty="0">
                <a:latin typeface="+mj-ea"/>
                <a:ea typeface="+mj-ea"/>
              </a:rPr>
              <a:t>ＪＦＳ－Ｃ</a:t>
            </a:r>
            <a:endParaRPr lang="en-US" altLang="ja-JP" sz="2493" b="1" dirty="0">
              <a:latin typeface="+mj-ea"/>
              <a:ea typeface="+mj-ea"/>
            </a:endParaRPr>
          </a:p>
          <a:p>
            <a:pPr marL="306585" indent="-30658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2493" b="1" dirty="0">
                <a:latin typeface="+mj-ea"/>
                <a:ea typeface="+mj-ea"/>
              </a:rPr>
              <a:t>米国向け</a:t>
            </a:r>
            <a:r>
              <a:rPr lang="en-US" altLang="ja-JP" sz="2493" b="1" dirty="0">
                <a:latin typeface="+mj-ea"/>
                <a:ea typeface="+mj-ea"/>
              </a:rPr>
              <a:t>HACCP</a:t>
            </a:r>
            <a:r>
              <a:rPr lang="ja-JP" altLang="en-US" sz="2493" b="1" dirty="0">
                <a:latin typeface="+mj-ea"/>
                <a:ea typeface="+mj-ea"/>
              </a:rPr>
              <a:t>認定</a:t>
            </a:r>
            <a:endParaRPr lang="en-US" altLang="ja-JP" sz="2493" b="1" dirty="0">
              <a:latin typeface="+mj-ea"/>
              <a:ea typeface="+mj-ea"/>
            </a:endParaRPr>
          </a:p>
          <a:p>
            <a:pPr marL="306585" indent="-30658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ja-JP" sz="2493" b="1" dirty="0">
                <a:latin typeface="+mj-ea"/>
                <a:ea typeface="+mj-ea"/>
              </a:rPr>
              <a:t>E U </a:t>
            </a:r>
            <a:r>
              <a:rPr lang="ja-JP" altLang="en-US" sz="2493" b="1" dirty="0">
                <a:latin typeface="+mj-ea"/>
                <a:ea typeface="+mj-ea"/>
              </a:rPr>
              <a:t>向け</a:t>
            </a:r>
            <a:r>
              <a:rPr lang="en-US" altLang="ja-JP" sz="2493" b="1" dirty="0">
                <a:latin typeface="+mj-ea"/>
                <a:ea typeface="+mj-ea"/>
              </a:rPr>
              <a:t>HACCP</a:t>
            </a:r>
            <a:r>
              <a:rPr lang="ja-JP" altLang="en-US" sz="2493" b="1" dirty="0">
                <a:latin typeface="+mj-ea"/>
                <a:ea typeface="+mj-ea"/>
              </a:rPr>
              <a:t>認定等</a:t>
            </a:r>
            <a:endParaRPr lang="en-US" altLang="ja-JP" sz="2493" b="1" dirty="0">
              <a:latin typeface="+mj-ea"/>
              <a:ea typeface="+mj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58664" y="2386740"/>
            <a:ext cx="2377513" cy="472727"/>
          </a:xfrm>
          <a:prstGeom prst="rect">
            <a:avLst/>
          </a:prstGeom>
          <a:noFill/>
        </p:spPr>
        <p:txBody>
          <a:bodyPr wrap="none" lIns="88235" tIns="44117" rIns="88235" bIns="44117" rtlCol="0">
            <a:spAutoFit/>
          </a:bodyPr>
          <a:lstStyle/>
          <a:p>
            <a:r>
              <a:rPr lang="ja-JP" altLang="en-US" sz="2493" b="1" dirty="0">
                <a:latin typeface="+mj-ea"/>
                <a:ea typeface="+mj-ea"/>
              </a:rPr>
              <a:t>＜国内のもの＞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158664" y="2918040"/>
            <a:ext cx="2687214" cy="17605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88235" tIns="44117" rIns="88235" bIns="44117" rtlCol="0">
            <a:spAutoFit/>
          </a:bodyPr>
          <a:lstStyle/>
          <a:p>
            <a:pPr marL="306585" indent="-30658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2493" b="1" dirty="0">
                <a:latin typeface="+mj-ea"/>
                <a:ea typeface="+mj-ea"/>
              </a:rPr>
              <a:t>ＪＦＳ－Ａ，Ｂ</a:t>
            </a:r>
            <a:endParaRPr lang="en-US" altLang="ja-JP" sz="2493" b="1" dirty="0">
              <a:latin typeface="+mj-ea"/>
              <a:ea typeface="+mj-ea"/>
            </a:endParaRPr>
          </a:p>
          <a:p>
            <a:pPr marL="306585" indent="-30658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2493" b="1" dirty="0">
                <a:latin typeface="+mj-ea"/>
                <a:ea typeface="+mj-ea"/>
              </a:rPr>
              <a:t>自治体</a:t>
            </a:r>
            <a:r>
              <a:rPr lang="en-US" altLang="ja-JP" sz="2493" b="1" dirty="0">
                <a:latin typeface="+mj-ea"/>
                <a:ea typeface="+mj-ea"/>
              </a:rPr>
              <a:t>HACCP</a:t>
            </a:r>
          </a:p>
          <a:p>
            <a:pPr marL="306585" indent="-30658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ja-JP" altLang="en-US" sz="2493" b="1" dirty="0">
                <a:latin typeface="+mj-ea"/>
                <a:ea typeface="+mj-ea"/>
              </a:rPr>
              <a:t>業界</a:t>
            </a:r>
            <a:r>
              <a:rPr lang="en-US" altLang="ja-JP" sz="2493" b="1" dirty="0">
                <a:latin typeface="+mj-ea"/>
                <a:ea typeface="+mj-ea"/>
              </a:rPr>
              <a:t>HACCP</a:t>
            </a:r>
            <a:r>
              <a:rPr lang="ja-JP" altLang="en-US" sz="2493" b="1" dirty="0">
                <a:latin typeface="+mj-ea"/>
                <a:ea typeface="+mj-ea"/>
              </a:rPr>
              <a:t>等</a:t>
            </a:r>
            <a:endParaRPr lang="en-US" altLang="ja-JP" sz="2493" b="1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868" y="686949"/>
            <a:ext cx="8432922" cy="163644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88235" tIns="44117" rIns="88235" bIns="44117" rtlCol="0">
            <a:spAutoFit/>
          </a:bodyPr>
          <a:lstStyle/>
          <a:p>
            <a:pPr marL="330871" indent="-33087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ja-JP" sz="2308" b="1" dirty="0">
                <a:latin typeface="+mj-ea"/>
                <a:ea typeface="+mj-ea"/>
              </a:rPr>
              <a:t>HACCP</a:t>
            </a:r>
            <a:r>
              <a:rPr lang="ja-JP" altLang="en-US" sz="2308" b="1" dirty="0">
                <a:latin typeface="+mj-ea"/>
                <a:ea typeface="+mj-ea"/>
              </a:rPr>
              <a:t>の導入において、認証？の仕組みを活用することも有効</a:t>
            </a:r>
            <a:endParaRPr lang="en-US" altLang="ja-JP" sz="2308" b="1" dirty="0">
              <a:latin typeface="+mj-ea"/>
              <a:ea typeface="+mj-ea"/>
            </a:endParaRPr>
          </a:p>
          <a:p>
            <a:pPr marL="330871" indent="-330871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ja-JP" altLang="en-US" sz="2308" b="1" dirty="0">
                <a:latin typeface="+mj-ea"/>
                <a:ea typeface="+mj-ea"/>
              </a:rPr>
              <a:t>ただし、規制にも国際的な基準にも整合している必要</a:t>
            </a:r>
          </a:p>
        </p:txBody>
      </p:sp>
      <p:sp>
        <p:nvSpPr>
          <p:cNvPr id="9" name="雲形吹き出し 8"/>
          <p:cNvSpPr/>
          <p:nvPr/>
        </p:nvSpPr>
        <p:spPr>
          <a:xfrm>
            <a:off x="4753876" y="4839236"/>
            <a:ext cx="4215152" cy="1712224"/>
          </a:xfrm>
          <a:prstGeom prst="cloudCallout">
            <a:avLst>
              <a:gd name="adj1" fmla="val -39783"/>
              <a:gd name="adj2" fmla="val -3797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どれに取り組めば</a:t>
            </a:r>
            <a:endParaRPr kumimoji="1" lang="en-US" altLang="ja-JP" sz="24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よいのか？？</a:t>
            </a:r>
            <a:endParaRPr kumimoji="1" lang="ja-JP" altLang="en-US" sz="2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95852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34C471B-45F3-461B-BEAB-FC783AD6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798" y="37305"/>
            <a:ext cx="7552404" cy="678339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ECFF5B2-85F7-45F4-9DB2-2750AB519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064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99DE094-5F5C-4162-BE24-238344897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41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53C3E3-E1DE-4E41-97FF-238B8D4FE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0"/>
            <a:ext cx="6381750" cy="683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80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844F12E-EDEC-4780-9A07-A83D163EA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3566"/>
            <a:ext cx="9144000" cy="2708299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64FCCD0-A82A-4477-A755-84699045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ED2C75E-2E17-43A4-BB56-D9815CDB2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2687"/>
            <a:ext cx="9144000" cy="2496312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94CED27-74A8-4A26-BEA7-83E1DB158392}"/>
              </a:ext>
            </a:extLst>
          </p:cNvPr>
          <p:cNvSpPr/>
          <p:nvPr/>
        </p:nvSpPr>
        <p:spPr>
          <a:xfrm>
            <a:off x="967563" y="2416247"/>
            <a:ext cx="1855150" cy="4859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6AC04B5-6BD6-4BEB-A34B-213283B9B709}"/>
              </a:ext>
            </a:extLst>
          </p:cNvPr>
          <p:cNvSpPr/>
          <p:nvPr/>
        </p:nvSpPr>
        <p:spPr>
          <a:xfrm>
            <a:off x="6010939" y="2381692"/>
            <a:ext cx="2165498" cy="10473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242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32E7460-17FB-446D-BD52-DAC2267C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E829C5F-2CBE-429A-9D5D-BEADD58A7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22" y="-289409"/>
            <a:ext cx="5949245" cy="717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830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D60657-4C90-4819-99B0-88ADE68C8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77" y="919893"/>
            <a:ext cx="9144000" cy="4792436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DC64A79-8B72-451F-A85C-1B2970D3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85355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1284DA-39AC-47BB-AA90-D4E0108F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1F4233-3328-4FDF-8BC6-E5F78789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6281"/>
            <a:ext cx="9144000" cy="380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594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C1EB9ADC-E975-464A-B100-6805591E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44" y="4483101"/>
            <a:ext cx="8734425" cy="223837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C46DE3C-547F-4032-B3B9-2C5ACE3C1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C27A2C1-3CD0-477B-9243-65C02B2CE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1" y="199128"/>
            <a:ext cx="8720138" cy="417423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B06E899-EFD5-485E-8A41-A3C85F649127}"/>
              </a:ext>
            </a:extLst>
          </p:cNvPr>
          <p:cNvSpPr/>
          <p:nvPr/>
        </p:nvSpPr>
        <p:spPr>
          <a:xfrm>
            <a:off x="211931" y="4483101"/>
            <a:ext cx="8720138" cy="22383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B13CC62F-4B1B-4F38-95EB-46833E0B6362}"/>
              </a:ext>
            </a:extLst>
          </p:cNvPr>
          <p:cNvCxnSpPr/>
          <p:nvPr/>
        </p:nvCxnSpPr>
        <p:spPr>
          <a:xfrm>
            <a:off x="781050" y="1009650"/>
            <a:ext cx="815101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B4C868C5-7D96-43A5-836D-272DE0F418B4}"/>
              </a:ext>
            </a:extLst>
          </p:cNvPr>
          <p:cNvCxnSpPr>
            <a:cxnSpLocks/>
          </p:cNvCxnSpPr>
          <p:nvPr/>
        </p:nvCxnSpPr>
        <p:spPr>
          <a:xfrm>
            <a:off x="647700" y="1314450"/>
            <a:ext cx="6648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3965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BC1B482-834F-4C38-A704-5690BB466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442982"/>
            <a:ext cx="8524875" cy="547687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8962A5C-6049-47E9-9D90-1DB3532D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6158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667CBDF-DB3D-48BA-B5B4-3180EF2E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BBFF518-A13A-43BB-992C-76C0664F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70143"/>
            <a:ext cx="9245600" cy="436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112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67F751C-F0A7-45EE-BFE8-59C9F406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49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A1853C2-FC20-401E-9EB9-E68E76C77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1" y="2264258"/>
            <a:ext cx="9040018" cy="299685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C1DF298-07C9-4103-AF56-AECD197FFF61}"/>
              </a:ext>
            </a:extLst>
          </p:cNvPr>
          <p:cNvSpPr/>
          <p:nvPr/>
        </p:nvSpPr>
        <p:spPr>
          <a:xfrm>
            <a:off x="6321287" y="2965174"/>
            <a:ext cx="2385391" cy="4638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FE1121A-D1F3-40D9-9585-78F4B429B0C9}"/>
              </a:ext>
            </a:extLst>
          </p:cNvPr>
          <p:cNvSpPr/>
          <p:nvPr/>
        </p:nvSpPr>
        <p:spPr>
          <a:xfrm>
            <a:off x="1411357" y="4836353"/>
            <a:ext cx="3929269" cy="4247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2765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98132B7-14BD-4D66-BB31-23E395F6768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691680" y="1055771"/>
            <a:ext cx="5760000" cy="4965517"/>
            <a:chOff x="1691680" y="1124744"/>
            <a:chExt cx="5760000" cy="496551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691680" y="1124744"/>
              <a:ext cx="5760000" cy="4965517"/>
              <a:chOff x="5473058" y="1205948"/>
              <a:chExt cx="5760000" cy="4965517"/>
            </a:xfrm>
          </p:grpSpPr>
          <p:sp>
            <p:nvSpPr>
              <p:cNvPr id="14" name="二等辺三角形 13"/>
              <p:cNvSpPr>
                <a:spLocks noChangeAspect="1"/>
              </p:cNvSpPr>
              <p:nvPr/>
            </p:nvSpPr>
            <p:spPr>
              <a:xfrm>
                <a:off x="5473058" y="1205948"/>
                <a:ext cx="5760000" cy="4965517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二等辺三角形 12"/>
              <p:cNvSpPr>
                <a:spLocks noChangeAspect="1"/>
              </p:cNvSpPr>
              <p:nvPr/>
            </p:nvSpPr>
            <p:spPr>
              <a:xfrm>
                <a:off x="6193058" y="1205948"/>
                <a:ext cx="4320000" cy="3724139"/>
              </a:xfrm>
              <a:prstGeom prst="triangl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二等辺三角形 11"/>
              <p:cNvSpPr>
                <a:spLocks noChangeAspect="1"/>
              </p:cNvSpPr>
              <p:nvPr/>
            </p:nvSpPr>
            <p:spPr>
              <a:xfrm>
                <a:off x="6913058" y="1205948"/>
                <a:ext cx="2880000" cy="2482759"/>
              </a:xfrm>
              <a:prstGeom prst="triangl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二等辺三角形 1"/>
              <p:cNvSpPr>
                <a:spLocks noChangeAspect="1"/>
              </p:cNvSpPr>
              <p:nvPr/>
            </p:nvSpPr>
            <p:spPr>
              <a:xfrm>
                <a:off x="7633058" y="1205948"/>
                <a:ext cx="1440000" cy="1241379"/>
              </a:xfrm>
              <a:prstGeom prst="triangle">
                <a:avLst/>
              </a:prstGeom>
              <a:solidFill>
                <a:srgbClr val="121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5C942E3-10E3-49B4-A06A-88E1937CA0BA}"/>
                </a:ext>
              </a:extLst>
            </p:cNvPr>
            <p:cNvSpPr txBox="1"/>
            <p:nvPr/>
          </p:nvSpPr>
          <p:spPr>
            <a:xfrm>
              <a:off x="3413196" y="5231123"/>
              <a:ext cx="2316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一般衛生管理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1885D97-5B13-4ABD-9433-F1C5B071D574}"/>
                </a:ext>
              </a:extLst>
            </p:cNvPr>
            <p:cNvSpPr txBox="1"/>
            <p:nvPr/>
          </p:nvSpPr>
          <p:spPr>
            <a:xfrm>
              <a:off x="3781083" y="3966582"/>
              <a:ext cx="15811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HACCP</a:t>
              </a:r>
              <a:endParaRPr lang="ja-JP" altLang="en-US" sz="2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49613C8-49C8-463B-B444-7EB5029971CA}"/>
                </a:ext>
              </a:extLst>
            </p:cNvPr>
            <p:cNvSpPr txBox="1"/>
            <p:nvPr/>
          </p:nvSpPr>
          <p:spPr>
            <a:xfrm>
              <a:off x="2909471" y="2504057"/>
              <a:ext cx="3324419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PDCA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マネジメントシステム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237C94-5749-4BF6-97B7-4AC190E2ED6C}"/>
                </a:ext>
              </a:extLst>
            </p:cNvPr>
            <p:cNvSpPr txBox="1"/>
            <p:nvPr/>
          </p:nvSpPr>
          <p:spPr>
            <a:xfrm>
              <a:off x="2861744" y="1544226"/>
              <a:ext cx="341987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99FF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各規格「売り」の部分</a:t>
              </a: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68313" y="116632"/>
            <a:ext cx="82296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4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HACCP</a:t>
            </a:r>
            <a:r>
              <a:rPr lang="ja-JP" altLang="en-US" sz="44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を含む認証について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8CA608F-C096-4FC4-BD7F-1B54D8164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970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1CF7A68-F50E-4F77-8ED2-3772BEC6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50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0F0855-A039-47C2-A724-81926CB93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3" y="1720910"/>
            <a:ext cx="9063737" cy="341618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29F98E5-C1BF-4946-8DA7-3F9D0C3D31F4}"/>
              </a:ext>
            </a:extLst>
          </p:cNvPr>
          <p:cNvSpPr/>
          <p:nvPr/>
        </p:nvSpPr>
        <p:spPr>
          <a:xfrm>
            <a:off x="5128591" y="4280452"/>
            <a:ext cx="1709531" cy="4240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8FEF4B-F250-4130-8C1A-C8438554912B}"/>
              </a:ext>
            </a:extLst>
          </p:cNvPr>
          <p:cNvSpPr/>
          <p:nvPr/>
        </p:nvSpPr>
        <p:spPr>
          <a:xfrm>
            <a:off x="695739" y="4585252"/>
            <a:ext cx="974035" cy="55183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6023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75F5B9-F0E7-47CD-9607-4E171433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51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A2DCEA4-A9F6-442B-AE0A-D80E08584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9426"/>
            <a:ext cx="4311306" cy="3505201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6C60D9B-6111-45A8-8894-3A0E60ED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81" y="2055655"/>
            <a:ext cx="3916006" cy="3510902"/>
          </a:xfrm>
          <a:prstGeom prst="rect">
            <a:avLst/>
          </a:prstGeom>
        </p:spPr>
      </p:pic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1BE750E-F756-41F0-9854-36CF70373DD9}"/>
              </a:ext>
            </a:extLst>
          </p:cNvPr>
          <p:cNvCxnSpPr/>
          <p:nvPr/>
        </p:nvCxnSpPr>
        <p:spPr>
          <a:xfrm>
            <a:off x="808074" y="3695700"/>
            <a:ext cx="737899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964C6766-F19F-4C32-94B9-2D3431BF1816}"/>
              </a:ext>
            </a:extLst>
          </p:cNvPr>
          <p:cNvCxnSpPr>
            <a:cxnSpLocks/>
          </p:cNvCxnSpPr>
          <p:nvPr/>
        </p:nvCxnSpPr>
        <p:spPr>
          <a:xfrm>
            <a:off x="6600456" y="3695699"/>
            <a:ext cx="0" cy="14717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CD51B1B-EF5D-4DC1-8630-E3372A849AA6}"/>
              </a:ext>
            </a:extLst>
          </p:cNvPr>
          <p:cNvCxnSpPr>
            <a:cxnSpLocks/>
          </p:cNvCxnSpPr>
          <p:nvPr/>
        </p:nvCxnSpPr>
        <p:spPr>
          <a:xfrm>
            <a:off x="2512828" y="3695700"/>
            <a:ext cx="0" cy="14717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A1DC73-E1D1-4E66-8214-88949C896075}"/>
              </a:ext>
            </a:extLst>
          </p:cNvPr>
          <p:cNvSpPr txBox="1"/>
          <p:nvPr/>
        </p:nvSpPr>
        <p:spPr>
          <a:xfrm>
            <a:off x="1659816" y="1686323"/>
            <a:ext cx="1361270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</a:t>
            </a:r>
            <a:r>
              <a:rPr kumimoji="1" lang="ja-JP" altLang="en-US" dirty="0"/>
              <a:t>℃保管例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2E9361-01C9-4775-82A7-A766930C0F04}"/>
              </a:ext>
            </a:extLst>
          </p:cNvPr>
          <p:cNvSpPr txBox="1"/>
          <p:nvPr/>
        </p:nvSpPr>
        <p:spPr>
          <a:xfrm>
            <a:off x="6092456" y="1674393"/>
            <a:ext cx="1391728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</a:t>
            </a:r>
            <a:r>
              <a:rPr kumimoji="1" lang="ja-JP" altLang="en-US" dirty="0"/>
              <a:t>５℃保管例</a:t>
            </a:r>
          </a:p>
        </p:txBody>
      </p:sp>
    </p:spTree>
    <p:extLst>
      <p:ext uri="{BB962C8B-B14F-4D97-AF65-F5344CB8AC3E}">
        <p14:creationId xmlns:p14="http://schemas.microsoft.com/office/powerpoint/2010/main" val="41985856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475BA32-74BB-4495-AFC4-55FE6B8CF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52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23BA34-A88D-41D4-9288-1089F8C5E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5687"/>
            <a:ext cx="9144000" cy="134765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4985A8-C675-4199-B1CB-1207C0F796DF}"/>
              </a:ext>
            </a:extLst>
          </p:cNvPr>
          <p:cNvSpPr txBox="1"/>
          <p:nvPr/>
        </p:nvSpPr>
        <p:spPr>
          <a:xfrm>
            <a:off x="613164" y="3931957"/>
            <a:ext cx="791767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+mj-ea"/>
                <a:ea typeface="+mj-ea"/>
              </a:rPr>
              <a:t>食品衛生法で　冷蔵とは　１０℃以下</a:t>
            </a:r>
          </a:p>
        </p:txBody>
      </p:sp>
    </p:spTree>
    <p:extLst>
      <p:ext uri="{BB962C8B-B14F-4D97-AF65-F5344CB8AC3E}">
        <p14:creationId xmlns:p14="http://schemas.microsoft.com/office/powerpoint/2010/main" val="7049855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32FD4A3-D9A7-484E-ACAE-E341187BB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53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04C1694-0569-445D-96E7-EB8DF268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18" y="2193849"/>
            <a:ext cx="8657441" cy="284663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FBB8B6F-B88D-4C62-9C62-04EEA0A6C324}"/>
              </a:ext>
            </a:extLst>
          </p:cNvPr>
          <p:cNvSpPr/>
          <p:nvPr/>
        </p:nvSpPr>
        <p:spPr>
          <a:xfrm>
            <a:off x="7885509" y="3617169"/>
            <a:ext cx="1138450" cy="10343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CE0BCD0-E6F5-4C73-9E24-E204E04C44FF}"/>
              </a:ext>
            </a:extLst>
          </p:cNvPr>
          <p:cNvSpPr/>
          <p:nvPr/>
        </p:nvSpPr>
        <p:spPr>
          <a:xfrm>
            <a:off x="1510748" y="3617169"/>
            <a:ext cx="1464365" cy="709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8871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3FB61FE-3704-4569-A47B-67B4C09C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54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41B8EA-87D0-4E91-9BDA-9EE48537C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229" y="495778"/>
            <a:ext cx="9131890" cy="5017126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39CA370-B26A-4255-A942-68FAB71D5A6F}"/>
              </a:ext>
            </a:extLst>
          </p:cNvPr>
          <p:cNvSpPr/>
          <p:nvPr/>
        </p:nvSpPr>
        <p:spPr>
          <a:xfrm>
            <a:off x="2690675" y="3688362"/>
            <a:ext cx="5092996" cy="5847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9184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66723A3-F6A1-4846-BDBE-D39D1FDD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55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D105F20-3772-4D30-B4D6-E3611391A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33" y="136524"/>
            <a:ext cx="7460583" cy="652938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B3E0DAF4-3E0F-4780-A2AA-C23A75B789FD}"/>
              </a:ext>
            </a:extLst>
          </p:cNvPr>
          <p:cNvGrpSpPr/>
          <p:nvPr/>
        </p:nvGrpSpPr>
        <p:grpSpPr>
          <a:xfrm>
            <a:off x="136217" y="2688610"/>
            <a:ext cx="7808991" cy="4004590"/>
            <a:chOff x="136217" y="2688610"/>
            <a:chExt cx="7808991" cy="4004590"/>
          </a:xfrm>
        </p:grpSpPr>
        <p:sp>
          <p:nvSpPr>
            <p:cNvPr id="4" name="十字形 3">
              <a:extLst>
                <a:ext uri="{FF2B5EF4-FFF2-40B4-BE49-F238E27FC236}">
                  <a16:creationId xmlns:a16="http://schemas.microsoft.com/office/drawing/2014/main" id="{14CE26C0-3DFA-4502-A31C-EB574C944D59}"/>
                </a:ext>
              </a:extLst>
            </p:cNvPr>
            <p:cNvSpPr/>
            <p:nvPr/>
          </p:nvSpPr>
          <p:spPr>
            <a:xfrm rot="2498014">
              <a:off x="136217" y="2688610"/>
              <a:ext cx="245660" cy="259307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1FFC52FC-6AE9-40AC-820E-A9B5B1939829}"/>
                </a:ext>
              </a:extLst>
            </p:cNvPr>
            <p:cNvSpPr/>
            <p:nvPr/>
          </p:nvSpPr>
          <p:spPr>
            <a:xfrm>
              <a:off x="334239" y="5321600"/>
              <a:ext cx="7610969" cy="137160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十字形 5">
              <a:extLst>
                <a:ext uri="{FF2B5EF4-FFF2-40B4-BE49-F238E27FC236}">
                  <a16:creationId xmlns:a16="http://schemas.microsoft.com/office/drawing/2014/main" id="{C35B2A6E-CF1B-4BE1-B630-AE47A544E630}"/>
                </a:ext>
              </a:extLst>
            </p:cNvPr>
            <p:cNvSpPr/>
            <p:nvPr/>
          </p:nvSpPr>
          <p:spPr>
            <a:xfrm rot="2498014">
              <a:off x="136218" y="5007703"/>
              <a:ext cx="245660" cy="259307"/>
            </a:xfrm>
            <a:prstGeom prst="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21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CEB7EE-6A80-4340-A985-98C70380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+mj-ea"/>
              </a:rPr>
              <a:t>何故こんなことになるのか？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3420A1-6944-47FA-BD54-98E339D02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b="1" dirty="0">
                <a:latin typeface="+mn-ea"/>
              </a:rPr>
              <a:t>危害要因がなんであるかを「きっちり」と</a:t>
            </a:r>
            <a:r>
              <a:rPr lang="ja-JP" altLang="en-US" sz="2800" b="1" dirty="0">
                <a:latin typeface="+mn-ea"/>
              </a:rPr>
              <a:t>把握</a:t>
            </a:r>
            <a:r>
              <a:rPr kumimoji="1" lang="ja-JP" altLang="en-US" sz="2800" b="1" dirty="0">
                <a:latin typeface="+mn-ea"/>
              </a:rPr>
              <a:t>しないから</a:t>
            </a:r>
            <a:endParaRPr kumimoji="1" lang="en-US" altLang="ja-JP" sz="2800" b="1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科学的な証拠（エビデンス）を探さないから</a:t>
            </a:r>
            <a:endParaRPr kumimoji="1" lang="ja-JP" altLang="en-US" sz="2800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C5D11-2976-4EAA-9070-E3088D15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96923" y="5289555"/>
            <a:ext cx="1125198" cy="677538"/>
          </a:xfrm>
        </p:spPr>
        <p:txBody>
          <a:bodyPr/>
          <a:lstStyle/>
          <a:p>
            <a:fld id="{FFCF8540-20F4-4A7B-B264-CD6EA60FBFDB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717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A72FD4-7BEF-4C15-BA2A-037596C9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57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C4054E3-95C4-4A00-8F79-D9CC6551C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65" y="1251285"/>
            <a:ext cx="8567240" cy="418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819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0D3A0BF-03A6-4F9F-B468-BCC85282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58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980774-AFA2-4D95-905F-E700744DF4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0162"/>
            <a:ext cx="9144000" cy="251767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D3D0FCC-8981-4F03-AB2B-2F9CC268754C}"/>
              </a:ext>
            </a:extLst>
          </p:cNvPr>
          <p:cNvSpPr/>
          <p:nvPr/>
        </p:nvSpPr>
        <p:spPr>
          <a:xfrm>
            <a:off x="259307" y="4080681"/>
            <a:ext cx="4312693" cy="4640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19090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DA0025C-F9F1-4A63-861E-E832CD10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59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C122C66-D936-45B5-A716-755D4288F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275" y="107106"/>
            <a:ext cx="4076011" cy="675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5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65CFFDB-2C2D-4620-9FD0-DF436FC24DAF}"/>
              </a:ext>
            </a:extLst>
          </p:cNvPr>
          <p:cNvSpPr/>
          <p:nvPr/>
        </p:nvSpPr>
        <p:spPr>
          <a:xfrm>
            <a:off x="-1" y="0"/>
            <a:ext cx="9234311" cy="694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691680" y="1055771"/>
            <a:ext cx="5760000" cy="4965517"/>
            <a:chOff x="1691680" y="1124744"/>
            <a:chExt cx="5760000" cy="496551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691680" y="1124744"/>
              <a:ext cx="5760000" cy="4965517"/>
              <a:chOff x="5473058" y="1205948"/>
              <a:chExt cx="5760000" cy="4965517"/>
            </a:xfrm>
          </p:grpSpPr>
          <p:sp>
            <p:nvSpPr>
              <p:cNvPr id="14" name="二等辺三角形 13"/>
              <p:cNvSpPr>
                <a:spLocks noChangeAspect="1"/>
              </p:cNvSpPr>
              <p:nvPr/>
            </p:nvSpPr>
            <p:spPr>
              <a:xfrm>
                <a:off x="5473058" y="1205948"/>
                <a:ext cx="5760000" cy="4965517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二等辺三角形 12"/>
              <p:cNvSpPr>
                <a:spLocks noChangeAspect="1"/>
              </p:cNvSpPr>
              <p:nvPr/>
            </p:nvSpPr>
            <p:spPr>
              <a:xfrm>
                <a:off x="6193058" y="1205948"/>
                <a:ext cx="4320000" cy="3724139"/>
              </a:xfrm>
              <a:prstGeom prst="triangl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二等辺三角形 11"/>
              <p:cNvSpPr>
                <a:spLocks noChangeAspect="1"/>
              </p:cNvSpPr>
              <p:nvPr/>
            </p:nvSpPr>
            <p:spPr>
              <a:xfrm>
                <a:off x="6913058" y="1205948"/>
                <a:ext cx="2880000" cy="2482759"/>
              </a:xfrm>
              <a:prstGeom prst="triangl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二等辺三角形 1"/>
              <p:cNvSpPr>
                <a:spLocks noChangeAspect="1"/>
              </p:cNvSpPr>
              <p:nvPr/>
            </p:nvSpPr>
            <p:spPr>
              <a:xfrm>
                <a:off x="7633058" y="1205948"/>
                <a:ext cx="1440000" cy="1241379"/>
              </a:xfrm>
              <a:prstGeom prst="triangle">
                <a:avLst/>
              </a:prstGeom>
              <a:solidFill>
                <a:srgbClr val="121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5C942E3-10E3-49B4-A06A-88E1937CA0BA}"/>
                </a:ext>
              </a:extLst>
            </p:cNvPr>
            <p:cNvSpPr txBox="1"/>
            <p:nvPr/>
          </p:nvSpPr>
          <p:spPr>
            <a:xfrm>
              <a:off x="3413196" y="5231123"/>
              <a:ext cx="2316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一般衛生管理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1885D97-5B13-4ABD-9433-F1C5B071D574}"/>
                </a:ext>
              </a:extLst>
            </p:cNvPr>
            <p:cNvSpPr txBox="1"/>
            <p:nvPr/>
          </p:nvSpPr>
          <p:spPr>
            <a:xfrm>
              <a:off x="3781083" y="3966582"/>
              <a:ext cx="15811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HACCP</a:t>
              </a:r>
              <a:endParaRPr lang="ja-JP" altLang="en-US" sz="2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49613C8-49C8-463B-B444-7EB5029971CA}"/>
                </a:ext>
              </a:extLst>
            </p:cNvPr>
            <p:cNvSpPr txBox="1"/>
            <p:nvPr/>
          </p:nvSpPr>
          <p:spPr>
            <a:xfrm>
              <a:off x="2909471" y="2504057"/>
              <a:ext cx="3324419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PDCA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マネジメントシステム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237C94-5749-4BF6-97B7-4AC190E2ED6C}"/>
                </a:ext>
              </a:extLst>
            </p:cNvPr>
            <p:cNvSpPr txBox="1"/>
            <p:nvPr/>
          </p:nvSpPr>
          <p:spPr>
            <a:xfrm>
              <a:off x="2861744" y="1544226"/>
              <a:ext cx="341987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99FF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各規格「売り」の部分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627E11-0414-4D97-B760-154EE1AC0ECF}"/>
              </a:ext>
            </a:extLst>
          </p:cNvPr>
          <p:cNvSpPr txBox="1"/>
          <p:nvPr/>
        </p:nvSpPr>
        <p:spPr>
          <a:xfrm>
            <a:off x="1607779" y="6100002"/>
            <a:ext cx="5950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以前の保健所立ち入り指導、営業許可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1998749-FDBB-465D-9418-6C6797C99406}"/>
              </a:ext>
            </a:extLst>
          </p:cNvPr>
          <p:cNvSpPr/>
          <p:nvPr/>
        </p:nvSpPr>
        <p:spPr>
          <a:xfrm>
            <a:off x="939065" y="909002"/>
            <a:ext cx="7288093" cy="40321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BEBAA67-2921-44C7-9129-0AB974DD0528}"/>
              </a:ext>
            </a:extLst>
          </p:cNvPr>
          <p:cNvSpPr txBox="1"/>
          <p:nvPr/>
        </p:nvSpPr>
        <p:spPr>
          <a:xfrm>
            <a:off x="2909470" y="452246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適合性確認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EC66FB5-BD43-482D-9D13-BA05DF588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672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2F1C92-3D9A-465D-BAE0-D0B34D335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93072" y="5298447"/>
            <a:ext cx="1125198" cy="677538"/>
          </a:xfrm>
        </p:spPr>
        <p:txBody>
          <a:bodyPr/>
          <a:lstStyle/>
          <a:p>
            <a:fld id="{FFCF8540-20F4-4A7B-B264-CD6EA60FBFDB}" type="slidenum">
              <a:rPr kumimoji="1" lang="ja-JP" altLang="en-US" smtClean="0"/>
              <a:t>60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3C1AEDB-D485-4DA3-B779-FF7082171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1" y="2619881"/>
            <a:ext cx="9020971" cy="159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551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BB8AD83-20BF-40EF-8358-9A773E9D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0175" y="5324951"/>
            <a:ext cx="1125198" cy="677538"/>
          </a:xfrm>
        </p:spPr>
        <p:txBody>
          <a:bodyPr/>
          <a:lstStyle/>
          <a:p>
            <a:fld id="{FFCF8540-20F4-4A7B-B264-CD6EA60FBFDB}" type="slidenum">
              <a:rPr kumimoji="1" lang="ja-JP" altLang="en-US" smtClean="0"/>
              <a:t>61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D834C2-D12F-448E-B765-D3E3776B7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53" y="0"/>
            <a:ext cx="7208494" cy="68580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1B41650-BE03-4DA1-AA66-3FBACEE93671}"/>
              </a:ext>
            </a:extLst>
          </p:cNvPr>
          <p:cNvSpPr/>
          <p:nvPr/>
        </p:nvSpPr>
        <p:spPr>
          <a:xfrm>
            <a:off x="6044665" y="1385437"/>
            <a:ext cx="978717" cy="5763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561D1A-C38B-4157-BDD3-C3723067DF85}"/>
              </a:ext>
            </a:extLst>
          </p:cNvPr>
          <p:cNvSpPr/>
          <p:nvPr/>
        </p:nvSpPr>
        <p:spPr>
          <a:xfrm>
            <a:off x="1804200" y="3714185"/>
            <a:ext cx="5759355" cy="12657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E915519-658C-45EE-AF33-4C59AFFC086E}"/>
              </a:ext>
            </a:extLst>
          </p:cNvPr>
          <p:cNvCxnSpPr/>
          <p:nvPr/>
        </p:nvCxnSpPr>
        <p:spPr>
          <a:xfrm flipH="1">
            <a:off x="5521204" y="2021167"/>
            <a:ext cx="1046922" cy="163359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585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4A7B6A72-869A-4BA9-B7D7-89BACB69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8188" y="5311699"/>
            <a:ext cx="1125198" cy="677538"/>
          </a:xfrm>
        </p:spPr>
        <p:txBody>
          <a:bodyPr/>
          <a:lstStyle/>
          <a:p>
            <a:fld id="{FFCF8540-20F4-4A7B-B264-CD6EA60FBFDB}" type="slidenum">
              <a:rPr kumimoji="1" lang="ja-JP" altLang="en-US" smtClean="0"/>
              <a:t>62</a:t>
            </a:fld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0C26F36-4494-4A7D-865C-B5979D134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213" y="136524"/>
            <a:ext cx="6956328" cy="6107995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E505C5E-CB2A-45B0-8EBA-D405E07530E3}"/>
              </a:ext>
            </a:extLst>
          </p:cNvPr>
          <p:cNvSpPr/>
          <p:nvPr/>
        </p:nvSpPr>
        <p:spPr>
          <a:xfrm>
            <a:off x="1764099" y="3437467"/>
            <a:ext cx="4952789" cy="12558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2543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A5E391-2928-4467-9E98-9FEB8BF06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30" y="1650"/>
            <a:ext cx="8066822" cy="6779283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DD4DED2-1873-4E9E-A75E-215C673F4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63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B864438-B046-4651-82E1-7B4FEA87D7DF}"/>
              </a:ext>
            </a:extLst>
          </p:cNvPr>
          <p:cNvSpPr/>
          <p:nvPr/>
        </p:nvSpPr>
        <p:spPr>
          <a:xfrm>
            <a:off x="2433835" y="4431208"/>
            <a:ext cx="546922" cy="4603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6149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CEB7EE-6A80-4340-A985-98C703803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332" y="469928"/>
            <a:ext cx="7476535" cy="783139"/>
          </a:xfrm>
          <a:noFill/>
        </p:spPr>
        <p:txBody>
          <a:bodyPr/>
          <a:lstStyle/>
          <a:p>
            <a:r>
              <a:rPr kumimoji="1" lang="ja-JP" altLang="en-US" b="1" dirty="0">
                <a:latin typeface="+mj-ea"/>
              </a:rPr>
              <a:t>何故こんなことになるのか？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3420A1-6944-47FA-BD54-98E339D02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270" y="2156416"/>
            <a:ext cx="8587599" cy="2102697"/>
          </a:xfrm>
          <a:noFill/>
        </p:spPr>
        <p:txBody>
          <a:bodyPr/>
          <a:lstStyle/>
          <a:p>
            <a:r>
              <a:rPr kumimoji="1" lang="ja-JP" altLang="en-US" dirty="0">
                <a:latin typeface="+mn-ea"/>
              </a:rPr>
              <a:t>危害要因がなんであるかは　きっちりと</a:t>
            </a:r>
            <a:r>
              <a:rPr lang="ja-JP" altLang="en-US" dirty="0">
                <a:latin typeface="+mn-ea"/>
              </a:rPr>
              <a:t>把握</a:t>
            </a:r>
            <a:r>
              <a:rPr kumimoji="1" lang="ja-JP" altLang="en-US" dirty="0">
                <a:latin typeface="+mn-ea"/>
              </a:rPr>
              <a:t>しているのだが　品質要件や　　慣習的に採用されている条件設定が　危害要因の抑制と同次元で語られてしまう</a:t>
            </a:r>
            <a:endParaRPr kumimoji="1" lang="en-US" altLang="ja-JP" dirty="0">
              <a:latin typeface="+mn-ea"/>
            </a:endParaRPr>
          </a:p>
          <a:p>
            <a:r>
              <a:rPr lang="ja-JP" altLang="en-US" b="1" dirty="0">
                <a:latin typeface="+mn-ea"/>
              </a:rPr>
              <a:t>科学的な証拠（エビデンス）を探さないから</a:t>
            </a:r>
            <a:endParaRPr kumimoji="1" lang="ja-JP" altLang="en-US" b="1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1C5D11-2976-4EAA-9070-E3088D15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53819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FD5A40-B7C8-4409-89A5-8392A11AA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747" y="618518"/>
            <a:ext cx="8520783" cy="16217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latin typeface="+mn-ea"/>
                <a:ea typeface="+mn-ea"/>
              </a:rPr>
              <a:t>街中の豆腐屋で本当に恐れるべきは　　　　　しかし・・・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DF50A4-2E33-411E-9BCB-F57CC3379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9" y="2587555"/>
            <a:ext cx="8500922" cy="1905423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ja-JP" altLang="en-US" sz="3200" b="1" dirty="0">
                <a:latin typeface="+mn-ea"/>
              </a:rPr>
              <a:t>従業員の（ノロや　病原性大腸菌などの）健康・衛生管理ではないのか？　　であれば　それを</a:t>
            </a:r>
            <a:r>
              <a:rPr kumimoji="1" lang="en-US" altLang="ja-JP" sz="3200" b="1" dirty="0">
                <a:latin typeface="+mn-ea"/>
              </a:rPr>
              <a:t>CCP</a:t>
            </a:r>
            <a:r>
              <a:rPr kumimoji="1" lang="ja-JP" altLang="en-US" sz="3200" b="1" dirty="0">
                <a:latin typeface="+mn-ea"/>
              </a:rPr>
              <a:t>といってもいい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FAB3C6-04F6-4DB8-A252-DB22D573A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8027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701FF5-0BD3-4117-9474-4B4EB91C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55" y="470375"/>
            <a:ext cx="8952089" cy="1320800"/>
          </a:xfrm>
          <a:noFill/>
        </p:spPr>
        <p:txBody>
          <a:bodyPr>
            <a:normAutofit/>
          </a:bodyPr>
          <a:lstStyle/>
          <a:p>
            <a:pPr algn="ctr"/>
            <a:r>
              <a:rPr kumimoji="1" lang="ja-JP" altLang="en-US" b="1" dirty="0">
                <a:latin typeface="+mj-ea"/>
              </a:rPr>
              <a:t>どうして厚生労働省と業界団体が　そろって　的外れなのか？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445DCF-9730-4B6F-8824-57819981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2156883"/>
            <a:ext cx="8952090" cy="2529417"/>
          </a:xfrm>
          <a:noFill/>
        </p:spPr>
        <p:txBody>
          <a:bodyPr>
            <a:normAutofit fontScale="92500"/>
          </a:bodyPr>
          <a:lstStyle/>
          <a:p>
            <a:r>
              <a:rPr kumimoji="1" lang="ja-JP" altLang="en-US" sz="2400" b="1" dirty="0">
                <a:latin typeface="+mn-ea"/>
              </a:rPr>
              <a:t>危害要因の「挙動」に細心の注意を払っていない</a:t>
            </a:r>
            <a:endParaRPr kumimoji="1" lang="en-US" altLang="ja-JP" sz="2400" b="1" dirty="0">
              <a:latin typeface="+mn-ea"/>
            </a:endParaRPr>
          </a:p>
          <a:p>
            <a:r>
              <a:rPr kumimoji="1" lang="en-US" altLang="ja-JP" sz="2400" b="1" dirty="0">
                <a:latin typeface="+mn-ea"/>
              </a:rPr>
              <a:t>HACCP</a:t>
            </a:r>
            <a:r>
              <a:rPr kumimoji="1" lang="ja-JP" altLang="en-US" sz="2400" b="1" dirty="0">
                <a:latin typeface="+mn-ea"/>
              </a:rPr>
              <a:t>というものが　本来　</a:t>
            </a:r>
            <a:r>
              <a:rPr kumimoji="1" lang="en-US" altLang="ja-JP" sz="2400" b="1" dirty="0">
                <a:latin typeface="+mn-ea"/>
              </a:rPr>
              <a:t>Failure Mode Effect Analysis </a:t>
            </a:r>
            <a:r>
              <a:rPr kumimoji="1" lang="ja-JP" altLang="en-US" sz="2400" b="1" dirty="0">
                <a:latin typeface="+mn-ea"/>
              </a:rPr>
              <a:t>（日本語で言えば失敗学）であるということを理解できていない</a:t>
            </a:r>
            <a:endParaRPr kumimoji="1" lang="en-US" altLang="ja-JP" sz="2400" b="1" dirty="0">
              <a:latin typeface="+mn-ea"/>
            </a:endParaRPr>
          </a:p>
          <a:p>
            <a:r>
              <a:rPr lang="ja-JP" altLang="en-US" sz="2400" b="1" dirty="0">
                <a:latin typeface="+mn-ea"/>
              </a:rPr>
              <a:t>我々はなぜ失敗するのか　失敗しないためには　　何をどうしたらいいのか　の視点が欠如している</a:t>
            </a:r>
            <a:endParaRPr kumimoji="1" lang="ja-JP" altLang="en-US" sz="2400" b="1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0FB3F4-5009-490D-B417-4B9DDB677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68520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7183E3-5EE1-48CE-8DAC-358067BC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67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04CE104-EB57-46ED-916E-82A3169BDDEF}"/>
              </a:ext>
            </a:extLst>
          </p:cNvPr>
          <p:cNvSpPr txBox="1">
            <a:spLocks/>
          </p:cNvSpPr>
          <p:nvPr/>
        </p:nvSpPr>
        <p:spPr>
          <a:xfrm>
            <a:off x="372533" y="891823"/>
            <a:ext cx="8536336" cy="100471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/>
              <a:t>オペレーションズリサーチ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0DFC4D3-E6F4-4913-B51F-E5DE34D50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2556"/>
            <a:ext cx="9144000" cy="29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2199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7EB0D3AF-4570-4BF5-A9EC-DBB81B1927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28" y="3369546"/>
            <a:ext cx="3838472" cy="287885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97183E3-5EE1-48CE-8DAC-358067BC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904CE104-EB57-46ED-916E-82A3169BDDEF}"/>
              </a:ext>
            </a:extLst>
          </p:cNvPr>
          <p:cNvSpPr txBox="1">
            <a:spLocks/>
          </p:cNvSpPr>
          <p:nvPr/>
        </p:nvSpPr>
        <p:spPr>
          <a:xfrm>
            <a:off x="982900" y="307363"/>
            <a:ext cx="7886700" cy="132556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b="1" dirty="0">
                <a:latin typeface="+mj-ea"/>
              </a:rPr>
              <a:t>オペレーションズリサーチ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7709F29E-605B-46F9-9482-ED9DBDE3527C}"/>
              </a:ext>
            </a:extLst>
          </p:cNvPr>
          <p:cNvSpPr txBox="1">
            <a:spLocks/>
          </p:cNvSpPr>
          <p:nvPr/>
        </p:nvSpPr>
        <p:spPr>
          <a:xfrm>
            <a:off x="982900" y="1789763"/>
            <a:ext cx="7886700" cy="132556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>
                <a:latin typeface="+mj-ea"/>
              </a:rPr>
              <a:t>実はゼロもこれにやられた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402FAF-C404-4C6A-A3F5-50133C139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5475334" cy="287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803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CB8BAB-E61A-41A3-9CC3-FFF916E2C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40" y="590903"/>
            <a:ext cx="8242395" cy="1281111"/>
          </a:xfrm>
        </p:spPr>
        <p:txBody>
          <a:bodyPr>
            <a:normAutofit/>
          </a:bodyPr>
          <a:lstStyle/>
          <a:p>
            <a:r>
              <a:rPr kumimoji="1" lang="ja-JP" altLang="en-US" sz="4000" b="1" dirty="0">
                <a:latin typeface="+mj-ea"/>
              </a:rPr>
              <a:t>ビジュアライゼーションの紹介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68EC60-A779-4EAE-9883-AF298567A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3119"/>
            <a:ext cx="7886700" cy="4351338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+mn-ea"/>
              </a:rPr>
              <a:t>単なる</a:t>
            </a:r>
            <a:r>
              <a:rPr lang="ja-JP" altLang="en-US" sz="3200" b="1" dirty="0">
                <a:latin typeface="+mn-ea"/>
              </a:rPr>
              <a:t>「見える化」に過ぎない</a:t>
            </a:r>
            <a:endParaRPr lang="en-US" altLang="ja-JP" sz="3200" b="1" dirty="0">
              <a:latin typeface="+mn-ea"/>
            </a:endParaRPr>
          </a:p>
          <a:p>
            <a:pPr marL="0" indent="0">
              <a:buNone/>
            </a:pPr>
            <a:endParaRPr lang="en-US" altLang="ja-JP" sz="3200" b="1" dirty="0">
              <a:latin typeface="+mn-ea"/>
            </a:endParaRPr>
          </a:p>
          <a:p>
            <a:r>
              <a:rPr kumimoji="1" lang="ja-JP" altLang="en-US" sz="3200" b="1" dirty="0">
                <a:latin typeface="+mn-ea"/>
              </a:rPr>
              <a:t>しかし　見える化によって　日本人が陥りやい欠陥を避けることができる</a:t>
            </a:r>
            <a:endParaRPr kumimoji="1" lang="en-US" altLang="ja-JP" sz="3200" b="1" dirty="0">
              <a:latin typeface="+mn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4E8DA6-7747-4F09-8924-0C446EC8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1721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0052021-7EAB-4793-876A-4D2A60E95BD4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691680" y="1055771"/>
            <a:ext cx="5760000" cy="4965517"/>
            <a:chOff x="1691680" y="1124744"/>
            <a:chExt cx="5760000" cy="496551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691680" y="1124744"/>
              <a:ext cx="5760000" cy="4965517"/>
              <a:chOff x="5473058" y="1205948"/>
              <a:chExt cx="5760000" cy="4965517"/>
            </a:xfrm>
          </p:grpSpPr>
          <p:sp>
            <p:nvSpPr>
              <p:cNvPr id="14" name="二等辺三角形 13"/>
              <p:cNvSpPr>
                <a:spLocks noChangeAspect="1"/>
              </p:cNvSpPr>
              <p:nvPr/>
            </p:nvSpPr>
            <p:spPr>
              <a:xfrm>
                <a:off x="5473058" y="1205948"/>
                <a:ext cx="5760000" cy="4965517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二等辺三角形 12"/>
              <p:cNvSpPr>
                <a:spLocks noChangeAspect="1"/>
              </p:cNvSpPr>
              <p:nvPr/>
            </p:nvSpPr>
            <p:spPr>
              <a:xfrm>
                <a:off x="6193058" y="1205948"/>
                <a:ext cx="4320000" cy="3724139"/>
              </a:xfrm>
              <a:prstGeom prst="triangl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二等辺三角形 11"/>
              <p:cNvSpPr>
                <a:spLocks noChangeAspect="1"/>
              </p:cNvSpPr>
              <p:nvPr/>
            </p:nvSpPr>
            <p:spPr>
              <a:xfrm>
                <a:off x="6913058" y="1205948"/>
                <a:ext cx="2880000" cy="2482759"/>
              </a:xfrm>
              <a:prstGeom prst="triangl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二等辺三角形 1"/>
              <p:cNvSpPr>
                <a:spLocks noChangeAspect="1"/>
              </p:cNvSpPr>
              <p:nvPr/>
            </p:nvSpPr>
            <p:spPr>
              <a:xfrm>
                <a:off x="7633058" y="1205948"/>
                <a:ext cx="1440000" cy="1241379"/>
              </a:xfrm>
              <a:prstGeom prst="triangle">
                <a:avLst/>
              </a:prstGeom>
              <a:solidFill>
                <a:srgbClr val="121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5C942E3-10E3-49B4-A06A-88E1937CA0BA}"/>
                </a:ext>
              </a:extLst>
            </p:cNvPr>
            <p:cNvSpPr txBox="1"/>
            <p:nvPr/>
          </p:nvSpPr>
          <p:spPr>
            <a:xfrm>
              <a:off x="3413196" y="5231123"/>
              <a:ext cx="2316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一般衛生管理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1885D97-5B13-4ABD-9433-F1C5B071D574}"/>
                </a:ext>
              </a:extLst>
            </p:cNvPr>
            <p:cNvSpPr txBox="1"/>
            <p:nvPr/>
          </p:nvSpPr>
          <p:spPr>
            <a:xfrm>
              <a:off x="3781083" y="3966582"/>
              <a:ext cx="15811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HACCP</a:t>
              </a:r>
              <a:endParaRPr lang="ja-JP" altLang="en-US" sz="2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49613C8-49C8-463B-B444-7EB5029971CA}"/>
                </a:ext>
              </a:extLst>
            </p:cNvPr>
            <p:cNvSpPr txBox="1"/>
            <p:nvPr/>
          </p:nvSpPr>
          <p:spPr>
            <a:xfrm>
              <a:off x="2909471" y="2504057"/>
              <a:ext cx="3324419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PDCA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マネジメントシステム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237C94-5749-4BF6-97B7-4AC190E2ED6C}"/>
                </a:ext>
              </a:extLst>
            </p:cNvPr>
            <p:cNvSpPr txBox="1"/>
            <p:nvPr/>
          </p:nvSpPr>
          <p:spPr>
            <a:xfrm>
              <a:off x="2861744" y="1544226"/>
              <a:ext cx="341987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99FF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各規格「売り」の部分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627E11-0414-4D97-B760-154EE1AC0ECF}"/>
              </a:ext>
            </a:extLst>
          </p:cNvPr>
          <p:cNvSpPr txBox="1"/>
          <p:nvPr/>
        </p:nvSpPr>
        <p:spPr>
          <a:xfrm>
            <a:off x="998549" y="6100002"/>
            <a:ext cx="7169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HACCP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の考え方を取り入れた衛生管理、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JFS-A</a:t>
            </a:r>
            <a:endParaRPr lang="ja-JP" altLang="en-US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1998749-FDBB-465D-9418-6C6797C99406}"/>
              </a:ext>
            </a:extLst>
          </p:cNvPr>
          <p:cNvSpPr/>
          <p:nvPr/>
        </p:nvSpPr>
        <p:spPr>
          <a:xfrm>
            <a:off x="939065" y="909003"/>
            <a:ext cx="7288093" cy="3672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3FBC429-F21C-4D2F-A5D2-1AEAC44A18EB}"/>
              </a:ext>
            </a:extLst>
          </p:cNvPr>
          <p:cNvSpPr txBox="1"/>
          <p:nvPr/>
        </p:nvSpPr>
        <p:spPr>
          <a:xfrm>
            <a:off x="2909470" y="452246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適合性確認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FF6B82-3255-45BA-9A12-823A6C6B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1805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4A1009A-E009-4050-A3FC-2247BCE2E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70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84EC910-C0AC-45F0-9E6F-CEC4FC379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44" y="1340827"/>
            <a:ext cx="8977755" cy="410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9507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F8544F0-3C20-422D-A1CC-764D897A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71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73B3A0B-134E-4E14-B1BE-2EAD9EE18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746"/>
            <a:ext cx="9144000" cy="449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4434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BFD8D5B-30F5-4747-8CCE-1B34FD63B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72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FDB72A-3533-4ED8-AF98-12AFA0FC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7425"/>
            <a:ext cx="9144000" cy="404314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D538193-47D3-4121-BEF3-2BFD38296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6" y="5113102"/>
            <a:ext cx="7683689" cy="45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574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1FD2729-FFA2-40DE-949B-E7DC6397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73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4A20B8E-3E21-4198-9FB3-659FC2284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11" y="1702511"/>
            <a:ext cx="8794622" cy="332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6677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6FEAD2-9C2E-4786-A9F8-D019B4D0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8540-20F4-4A7B-B264-CD6EA60FBFDB}" type="slidenum">
              <a:rPr kumimoji="1" lang="ja-JP" altLang="en-US" smtClean="0"/>
              <a:t>74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6ED6416-CCD7-4F9C-89A3-67FB84822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8" y="1728305"/>
            <a:ext cx="9071101" cy="33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632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4F822C4-2A71-406C-8C4C-6591A848C51B}"/>
              </a:ext>
            </a:extLst>
          </p:cNvPr>
          <p:cNvSpPr/>
          <p:nvPr/>
        </p:nvSpPr>
        <p:spPr>
          <a:xfrm>
            <a:off x="-320" y="0"/>
            <a:ext cx="9144000" cy="6976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691680" y="1055771"/>
            <a:ext cx="5760000" cy="4965517"/>
            <a:chOff x="1691680" y="1124744"/>
            <a:chExt cx="5760000" cy="496551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691680" y="1124744"/>
              <a:ext cx="5760000" cy="4965517"/>
              <a:chOff x="5473058" y="1205948"/>
              <a:chExt cx="5760000" cy="4965517"/>
            </a:xfrm>
          </p:grpSpPr>
          <p:sp>
            <p:nvSpPr>
              <p:cNvPr id="14" name="二等辺三角形 13"/>
              <p:cNvSpPr>
                <a:spLocks noChangeAspect="1"/>
              </p:cNvSpPr>
              <p:nvPr/>
            </p:nvSpPr>
            <p:spPr>
              <a:xfrm>
                <a:off x="5473058" y="1205948"/>
                <a:ext cx="5760000" cy="4965517"/>
              </a:xfrm>
              <a:prstGeom prst="triangle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二等辺三角形 12"/>
              <p:cNvSpPr>
                <a:spLocks noChangeAspect="1"/>
              </p:cNvSpPr>
              <p:nvPr/>
            </p:nvSpPr>
            <p:spPr>
              <a:xfrm>
                <a:off x="6193058" y="1205948"/>
                <a:ext cx="4320000" cy="3724139"/>
              </a:xfrm>
              <a:prstGeom prst="triangle">
                <a:avLst/>
              </a:prstGeom>
              <a:blipFill>
                <a:blip r:embed="rId3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二等辺三角形 11"/>
              <p:cNvSpPr>
                <a:spLocks noChangeAspect="1"/>
              </p:cNvSpPr>
              <p:nvPr/>
            </p:nvSpPr>
            <p:spPr>
              <a:xfrm>
                <a:off x="6913058" y="1205948"/>
                <a:ext cx="2880000" cy="2482759"/>
              </a:xfrm>
              <a:prstGeom prst="triangl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二等辺三角形 1"/>
              <p:cNvSpPr>
                <a:spLocks noChangeAspect="1"/>
              </p:cNvSpPr>
              <p:nvPr/>
            </p:nvSpPr>
            <p:spPr>
              <a:xfrm>
                <a:off x="7633058" y="1205948"/>
                <a:ext cx="1440000" cy="1241379"/>
              </a:xfrm>
              <a:prstGeom prst="triangl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5C942E3-10E3-49B4-A06A-88E1937CA0BA}"/>
                </a:ext>
              </a:extLst>
            </p:cNvPr>
            <p:cNvSpPr txBox="1"/>
            <p:nvPr/>
          </p:nvSpPr>
          <p:spPr>
            <a:xfrm>
              <a:off x="3413196" y="5231123"/>
              <a:ext cx="2316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一般衛生管理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1885D97-5B13-4ABD-9433-F1C5B071D574}"/>
                </a:ext>
              </a:extLst>
            </p:cNvPr>
            <p:cNvSpPr txBox="1"/>
            <p:nvPr/>
          </p:nvSpPr>
          <p:spPr>
            <a:xfrm>
              <a:off x="3781083" y="3966582"/>
              <a:ext cx="15811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HACCP</a:t>
              </a:r>
              <a:endParaRPr lang="ja-JP" altLang="en-US" sz="2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49613C8-49C8-463B-B444-7EB5029971CA}"/>
                </a:ext>
              </a:extLst>
            </p:cNvPr>
            <p:cNvSpPr txBox="1"/>
            <p:nvPr/>
          </p:nvSpPr>
          <p:spPr>
            <a:xfrm>
              <a:off x="2909471" y="2504057"/>
              <a:ext cx="3324419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schemeClr val="bg2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PDCA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schemeClr val="bg2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マネジメントシステム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237C94-5749-4BF6-97B7-4AC190E2ED6C}"/>
                </a:ext>
              </a:extLst>
            </p:cNvPr>
            <p:cNvSpPr txBox="1"/>
            <p:nvPr/>
          </p:nvSpPr>
          <p:spPr>
            <a:xfrm>
              <a:off x="2861744" y="1544226"/>
              <a:ext cx="341987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schemeClr val="bg2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各規格「売り」の部分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627E11-0414-4D97-B760-154EE1AC0ECF}"/>
              </a:ext>
            </a:extLst>
          </p:cNvPr>
          <p:cNvSpPr txBox="1"/>
          <p:nvPr/>
        </p:nvSpPr>
        <p:spPr>
          <a:xfrm>
            <a:off x="972355" y="6100002"/>
            <a:ext cx="7221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GFSI</a:t>
            </a:r>
            <a:r>
              <a:rPr lang="ja-JP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承認規格（</a:t>
            </a:r>
            <a:r>
              <a:rPr lang="en-US" altLang="ja-JP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FSSC</a:t>
            </a:r>
            <a:r>
              <a:rPr lang="ja-JP" altLang="en-US" sz="28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SQF</a:t>
            </a:r>
            <a:r>
              <a:rPr lang="ja-JP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BRC</a:t>
            </a:r>
            <a:r>
              <a:rPr lang="ja-JP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JFS-C</a:t>
            </a:r>
            <a:r>
              <a:rPr lang="ja-JP" altLang="en-US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800" dirty="0">
              <a:solidFill>
                <a:schemeClr val="tx2">
                  <a:lumMod val="40000"/>
                  <a:lumOff val="6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696E4D1-49E2-426A-8C6E-622D69E615C3}"/>
              </a:ext>
            </a:extLst>
          </p:cNvPr>
          <p:cNvSpPr txBox="1"/>
          <p:nvPr/>
        </p:nvSpPr>
        <p:spPr>
          <a:xfrm>
            <a:off x="3969380" y="45199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solidFill>
                  <a:schemeClr val="bg2"/>
                </a:solidFill>
              </a:rPr>
              <a:t>認証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E725514-43DA-46B8-8D0F-DB4B3BE44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296" y="4942102"/>
            <a:ext cx="684784" cy="859138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D0666F9-4C50-4FBC-BC08-5FDD24BDD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5204" y="3644851"/>
            <a:ext cx="642353" cy="80590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172CBF23-0051-4924-A8E2-BA283A56B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581" y="1185429"/>
            <a:ext cx="677198" cy="849620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4199F5B1-D994-4706-9A55-0D53B04A9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992" y="2337123"/>
            <a:ext cx="761774" cy="955731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D7DDE5B0-B910-44DA-89C7-E4FE1290F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25907" y="2217447"/>
            <a:ext cx="2050273" cy="1389379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0E92C9EB-7228-4B16-A792-2B3C0D240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2706" y="2267047"/>
            <a:ext cx="1798850" cy="1778613"/>
          </a:xfrm>
          <a:prstGeom prst="rect">
            <a:avLst/>
          </a:prstGeom>
        </p:spPr>
      </p:pic>
      <p:sp>
        <p:nvSpPr>
          <p:cNvPr id="24" name="矢印: 下カーブ 23">
            <a:extLst>
              <a:ext uri="{FF2B5EF4-FFF2-40B4-BE49-F238E27FC236}">
                <a16:creationId xmlns:a16="http://schemas.microsoft.com/office/drawing/2014/main" id="{D610AA76-D7EB-46B0-B2A1-D3ED133AD489}"/>
              </a:ext>
            </a:extLst>
          </p:cNvPr>
          <p:cNvSpPr/>
          <p:nvPr/>
        </p:nvSpPr>
        <p:spPr>
          <a:xfrm flipH="1">
            <a:off x="1453598" y="58510"/>
            <a:ext cx="5819535" cy="2325844"/>
          </a:xfrm>
          <a:prstGeom prst="curved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稲妻 3">
            <a:extLst>
              <a:ext uri="{FF2B5EF4-FFF2-40B4-BE49-F238E27FC236}">
                <a16:creationId xmlns:a16="http://schemas.microsoft.com/office/drawing/2014/main" id="{18212948-FA99-4CF6-9C7F-D00F255862E7}"/>
              </a:ext>
            </a:extLst>
          </p:cNvPr>
          <p:cNvSpPr/>
          <p:nvPr/>
        </p:nvSpPr>
        <p:spPr>
          <a:xfrm>
            <a:off x="3131680" y="3538530"/>
            <a:ext cx="417091" cy="912224"/>
          </a:xfrm>
          <a:prstGeom prst="lightningBol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稲妻 24">
            <a:extLst>
              <a:ext uri="{FF2B5EF4-FFF2-40B4-BE49-F238E27FC236}">
                <a16:creationId xmlns:a16="http://schemas.microsoft.com/office/drawing/2014/main" id="{0D0CAE98-7EC8-4815-A5B4-0F84EB94A580}"/>
              </a:ext>
            </a:extLst>
          </p:cNvPr>
          <p:cNvSpPr/>
          <p:nvPr/>
        </p:nvSpPr>
        <p:spPr>
          <a:xfrm>
            <a:off x="4133282" y="3506069"/>
            <a:ext cx="417091" cy="912224"/>
          </a:xfrm>
          <a:prstGeom prst="lightningBol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稲妻 25">
            <a:extLst>
              <a:ext uri="{FF2B5EF4-FFF2-40B4-BE49-F238E27FC236}">
                <a16:creationId xmlns:a16="http://schemas.microsoft.com/office/drawing/2014/main" id="{4461ED38-CC5E-454C-946A-34E7057B7A49}"/>
              </a:ext>
            </a:extLst>
          </p:cNvPr>
          <p:cNvSpPr/>
          <p:nvPr/>
        </p:nvSpPr>
        <p:spPr>
          <a:xfrm rot="20010431">
            <a:off x="2814625" y="4016243"/>
            <a:ext cx="417091" cy="912224"/>
          </a:xfrm>
          <a:prstGeom prst="lightningBol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稲妻 26">
            <a:extLst>
              <a:ext uri="{FF2B5EF4-FFF2-40B4-BE49-F238E27FC236}">
                <a16:creationId xmlns:a16="http://schemas.microsoft.com/office/drawing/2014/main" id="{F58CF4D3-B179-45A1-8D76-4644FA3D1D21}"/>
              </a:ext>
            </a:extLst>
          </p:cNvPr>
          <p:cNvSpPr/>
          <p:nvPr/>
        </p:nvSpPr>
        <p:spPr>
          <a:xfrm rot="4609700">
            <a:off x="5769169" y="3947271"/>
            <a:ext cx="417091" cy="912224"/>
          </a:xfrm>
          <a:prstGeom prst="lightningBol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稲妻 27">
            <a:extLst>
              <a:ext uri="{FF2B5EF4-FFF2-40B4-BE49-F238E27FC236}">
                <a16:creationId xmlns:a16="http://schemas.microsoft.com/office/drawing/2014/main" id="{951E1CCF-C3C0-4CFB-8D62-F68A073980A0}"/>
              </a:ext>
            </a:extLst>
          </p:cNvPr>
          <p:cNvSpPr/>
          <p:nvPr/>
        </p:nvSpPr>
        <p:spPr>
          <a:xfrm>
            <a:off x="5486080" y="3538530"/>
            <a:ext cx="417091" cy="912224"/>
          </a:xfrm>
          <a:prstGeom prst="lightningBol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稲妻 28">
            <a:extLst>
              <a:ext uri="{FF2B5EF4-FFF2-40B4-BE49-F238E27FC236}">
                <a16:creationId xmlns:a16="http://schemas.microsoft.com/office/drawing/2014/main" id="{510DE709-92AC-40FB-8AE0-E49275E2209D}"/>
              </a:ext>
            </a:extLst>
          </p:cNvPr>
          <p:cNvSpPr/>
          <p:nvPr/>
        </p:nvSpPr>
        <p:spPr>
          <a:xfrm rot="13132583">
            <a:off x="2911704" y="5160666"/>
            <a:ext cx="417091" cy="912224"/>
          </a:xfrm>
          <a:prstGeom prst="lightningBol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稲妻 29">
            <a:extLst>
              <a:ext uri="{FF2B5EF4-FFF2-40B4-BE49-F238E27FC236}">
                <a16:creationId xmlns:a16="http://schemas.microsoft.com/office/drawing/2014/main" id="{4B38CA02-AEFF-41BB-BE01-CB78762B205E}"/>
              </a:ext>
            </a:extLst>
          </p:cNvPr>
          <p:cNvSpPr/>
          <p:nvPr/>
        </p:nvSpPr>
        <p:spPr>
          <a:xfrm rot="20113893">
            <a:off x="2349491" y="4956400"/>
            <a:ext cx="417091" cy="912224"/>
          </a:xfrm>
          <a:prstGeom prst="lightningBol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稲妻 30">
            <a:extLst>
              <a:ext uri="{FF2B5EF4-FFF2-40B4-BE49-F238E27FC236}">
                <a16:creationId xmlns:a16="http://schemas.microsoft.com/office/drawing/2014/main" id="{CF392637-7502-4D83-AAA7-2BF41B395394}"/>
              </a:ext>
            </a:extLst>
          </p:cNvPr>
          <p:cNvSpPr/>
          <p:nvPr/>
        </p:nvSpPr>
        <p:spPr>
          <a:xfrm rot="4609700">
            <a:off x="6201180" y="4697627"/>
            <a:ext cx="417091" cy="912224"/>
          </a:xfrm>
          <a:prstGeom prst="lightningBol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稲妻 31">
            <a:extLst>
              <a:ext uri="{FF2B5EF4-FFF2-40B4-BE49-F238E27FC236}">
                <a16:creationId xmlns:a16="http://schemas.microsoft.com/office/drawing/2014/main" id="{D5B2250C-3566-484B-B720-442B6AE3DEC1}"/>
              </a:ext>
            </a:extLst>
          </p:cNvPr>
          <p:cNvSpPr/>
          <p:nvPr/>
        </p:nvSpPr>
        <p:spPr>
          <a:xfrm rot="4609700">
            <a:off x="6564705" y="5269341"/>
            <a:ext cx="417091" cy="912224"/>
          </a:xfrm>
          <a:prstGeom prst="lightningBol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A22CE61D-FC5C-4299-8EC5-26C7F5B1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80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8DACF87-AE2D-4C23-90C8-308089A43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44857"/>
            <a:ext cx="9097343" cy="568167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CF3D1D4-A4C9-4E19-9E34-313428A2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23504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C05D2E9-56CC-4272-83E3-9E16C83AF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7229" y="-382575"/>
            <a:ext cx="9639819" cy="724057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3CF760D-543B-4F3A-9C01-9B67A283C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0465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3E60D3D-C5CF-4A9D-8993-791DBEF72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5" y="1703070"/>
            <a:ext cx="9085789" cy="345186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B1A0E4D-266D-42D9-8F9E-516F2655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5329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FEC94FA-D357-45AC-8A5A-C79567F0B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7" y="2295523"/>
            <a:ext cx="8986376" cy="2643705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42EC52A-634A-4864-B494-771722D1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8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31D2A13F-6716-48BC-8CBD-96A337A22D66}"/>
              </a:ext>
            </a:extLst>
          </p:cNvPr>
          <p:cNvSpPr/>
          <p:nvPr/>
        </p:nvSpPr>
        <p:spPr>
          <a:xfrm>
            <a:off x="-112889" y="0"/>
            <a:ext cx="925688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691680" y="1055771"/>
            <a:ext cx="5760000" cy="4965517"/>
            <a:chOff x="1691680" y="1124744"/>
            <a:chExt cx="5760000" cy="496551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691680" y="1124744"/>
              <a:ext cx="5760000" cy="4965517"/>
              <a:chOff x="5473058" y="1205948"/>
              <a:chExt cx="5760000" cy="4965517"/>
            </a:xfrm>
          </p:grpSpPr>
          <p:sp>
            <p:nvSpPr>
              <p:cNvPr id="14" name="二等辺三角形 13"/>
              <p:cNvSpPr>
                <a:spLocks noChangeAspect="1"/>
              </p:cNvSpPr>
              <p:nvPr/>
            </p:nvSpPr>
            <p:spPr>
              <a:xfrm>
                <a:off x="5473058" y="1205948"/>
                <a:ext cx="5760000" cy="4965517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二等辺三角形 12"/>
              <p:cNvSpPr>
                <a:spLocks noChangeAspect="1"/>
              </p:cNvSpPr>
              <p:nvPr/>
            </p:nvSpPr>
            <p:spPr>
              <a:xfrm>
                <a:off x="6193058" y="1205948"/>
                <a:ext cx="4320000" cy="3724139"/>
              </a:xfrm>
              <a:prstGeom prst="triangl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二等辺三角形 11"/>
              <p:cNvSpPr>
                <a:spLocks noChangeAspect="1"/>
              </p:cNvSpPr>
              <p:nvPr/>
            </p:nvSpPr>
            <p:spPr>
              <a:xfrm>
                <a:off x="6913058" y="1205948"/>
                <a:ext cx="2880000" cy="2482759"/>
              </a:xfrm>
              <a:prstGeom prst="triangl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二等辺三角形 1"/>
              <p:cNvSpPr>
                <a:spLocks noChangeAspect="1"/>
              </p:cNvSpPr>
              <p:nvPr/>
            </p:nvSpPr>
            <p:spPr>
              <a:xfrm>
                <a:off x="7633058" y="1205948"/>
                <a:ext cx="1440000" cy="1241379"/>
              </a:xfrm>
              <a:prstGeom prst="triangle">
                <a:avLst/>
              </a:prstGeom>
              <a:solidFill>
                <a:srgbClr val="121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5C942E3-10E3-49B4-A06A-88E1937CA0BA}"/>
                </a:ext>
              </a:extLst>
            </p:cNvPr>
            <p:cNvSpPr txBox="1"/>
            <p:nvPr/>
          </p:nvSpPr>
          <p:spPr>
            <a:xfrm>
              <a:off x="3413196" y="5231123"/>
              <a:ext cx="2316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一般衛生管理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1885D97-5B13-4ABD-9433-F1C5B071D574}"/>
                </a:ext>
              </a:extLst>
            </p:cNvPr>
            <p:cNvSpPr txBox="1"/>
            <p:nvPr/>
          </p:nvSpPr>
          <p:spPr>
            <a:xfrm>
              <a:off x="3781083" y="3966582"/>
              <a:ext cx="15811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HACCP</a:t>
              </a:r>
              <a:endParaRPr lang="ja-JP" altLang="en-US" sz="2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49613C8-49C8-463B-B444-7EB5029971CA}"/>
                </a:ext>
              </a:extLst>
            </p:cNvPr>
            <p:cNvSpPr txBox="1"/>
            <p:nvPr/>
          </p:nvSpPr>
          <p:spPr>
            <a:xfrm>
              <a:off x="2909471" y="2504057"/>
              <a:ext cx="3324419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PDCA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マネジメントシステム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237C94-5749-4BF6-97B7-4AC190E2ED6C}"/>
                </a:ext>
              </a:extLst>
            </p:cNvPr>
            <p:cNvSpPr txBox="1"/>
            <p:nvPr/>
          </p:nvSpPr>
          <p:spPr>
            <a:xfrm>
              <a:off x="2861744" y="1544226"/>
              <a:ext cx="341987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99FF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各規格「売り」の部分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627E11-0414-4D97-B760-154EE1AC0ECF}"/>
              </a:ext>
            </a:extLst>
          </p:cNvPr>
          <p:cNvSpPr txBox="1"/>
          <p:nvPr/>
        </p:nvSpPr>
        <p:spPr>
          <a:xfrm>
            <a:off x="1928291" y="6100002"/>
            <a:ext cx="5309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HACCP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に基づく衛生管理、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JFS</a:t>
            </a:r>
            <a:r>
              <a:rPr lang="ja-JP" altLang="en-US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endParaRPr lang="ja-JP" altLang="en-US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1998749-FDBB-465D-9418-6C6797C99406}"/>
              </a:ext>
            </a:extLst>
          </p:cNvPr>
          <p:cNvSpPr/>
          <p:nvPr/>
        </p:nvSpPr>
        <p:spPr>
          <a:xfrm>
            <a:off x="939065" y="909003"/>
            <a:ext cx="7288093" cy="265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8CA3A0F-D863-4783-A3C1-937BCE48DCCB}"/>
              </a:ext>
            </a:extLst>
          </p:cNvPr>
          <p:cNvSpPr txBox="1"/>
          <p:nvPr/>
        </p:nvSpPr>
        <p:spPr>
          <a:xfrm>
            <a:off x="2909470" y="452246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適合性確認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4EF2C1-CF93-44DB-A540-978670510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0439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27E0EEE-E4D0-49C9-96DB-0409939AD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89" y="628530"/>
            <a:ext cx="8936903" cy="565797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E6178EB-79B3-4F32-9812-9277BA440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334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59D874B-3E75-40D6-88AE-2C07FB770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99" y="2057400"/>
            <a:ext cx="8751782" cy="273177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DE37BD7-4EA1-4D00-9885-AB5D0F7A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0519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94BD43-02C6-4592-879C-272C9D3DF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2" y="1017270"/>
            <a:ext cx="9011257" cy="5224504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4BB32D5-44FE-40A7-A74A-B041665F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708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>
            <a:extLst>
              <a:ext uri="{FF2B5EF4-FFF2-40B4-BE49-F238E27FC236}">
                <a16:creationId xmlns:a16="http://schemas.microsoft.com/office/drawing/2014/main" id="{BE5442D6-6E1D-4CA8-A338-22B5CB5DB91A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4668838"/>
            <a:ext cx="7951788" cy="957262"/>
            <a:chOff x="336" y="3122"/>
            <a:chExt cx="5009" cy="603"/>
          </a:xfrm>
        </p:grpSpPr>
        <p:sp>
          <p:nvSpPr>
            <p:cNvPr id="33837" name="AutoShape 3">
              <a:extLst>
                <a:ext uri="{FF2B5EF4-FFF2-40B4-BE49-F238E27FC236}">
                  <a16:creationId xmlns:a16="http://schemas.microsoft.com/office/drawing/2014/main" id="{4A3A7C7A-D490-41A0-BC09-8175AA6635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09" y="749"/>
              <a:ext cx="263" cy="5009"/>
            </a:xfrm>
            <a:prstGeom prst="homePlate">
              <a:avLst>
                <a:gd name="adj" fmla="val 70727"/>
              </a:avLst>
            </a:prstGeom>
            <a:solidFill>
              <a:srgbClr val="0099CC"/>
            </a:solidFill>
            <a:ln w="1270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vert="eaVert" lIns="54000" tIns="46800" rIns="54000" bIns="4680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buFontTx/>
                <a:buNone/>
              </a:pPr>
              <a:r>
                <a:rPr kumimoji="0" lang="ja-JP" altLang="en-US" sz="1400" b="1" i="1">
                  <a:solidFill>
                    <a:schemeClr val="bg1"/>
                  </a:solidFill>
                  <a:cs typeface="Arial" panose="020B0604020202020204" pitchFamily="34" charset="0"/>
                </a:rPr>
                <a:t>サポートプロセス</a:t>
              </a:r>
            </a:p>
          </p:txBody>
        </p:sp>
        <p:sp>
          <p:nvSpPr>
            <p:cNvPr id="33838" name="Text Box 4">
              <a:extLst>
                <a:ext uri="{FF2B5EF4-FFF2-40B4-BE49-F238E27FC236}">
                  <a16:creationId xmlns:a16="http://schemas.microsoft.com/office/drawing/2014/main" id="{60111C74-D7E0-49BF-BB98-E7C2C1E64E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9" y="3430"/>
              <a:ext cx="586" cy="295"/>
            </a:xfrm>
            <a:prstGeom prst="rect">
              <a:avLst/>
            </a:prstGeom>
            <a:solidFill>
              <a:srgbClr val="0099CC"/>
            </a:solidFill>
            <a:ln w="1270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54000" tIns="46800" rIns="54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000" b="1" i="1">
                  <a:solidFill>
                    <a:schemeClr val="bg1"/>
                  </a:solidFill>
                  <a:cs typeface="Arial" panose="020B0604020202020204" pitchFamily="34" charset="0"/>
                </a:rPr>
                <a:t>      </a:t>
              </a:r>
              <a:r>
                <a:rPr kumimoji="0" lang="ja-JP" altLang="en-US" sz="1000" b="1" i="1">
                  <a:solidFill>
                    <a:schemeClr val="bg1"/>
                  </a:solidFill>
                  <a:cs typeface="Arial" panose="020B0604020202020204" pitchFamily="34" charset="0"/>
                </a:rPr>
                <a:t>データ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1000" b="1" i="1">
                  <a:solidFill>
                    <a:schemeClr val="bg1"/>
                  </a:solidFill>
                  <a:cs typeface="Arial" panose="020B0604020202020204" pitchFamily="34" charset="0"/>
                </a:rPr>
                <a:t>マネジメント</a:t>
              </a:r>
            </a:p>
          </p:txBody>
        </p:sp>
        <p:sp>
          <p:nvSpPr>
            <p:cNvPr id="33839" name="Text Box 5">
              <a:extLst>
                <a:ext uri="{FF2B5EF4-FFF2-40B4-BE49-F238E27FC236}">
                  <a16:creationId xmlns:a16="http://schemas.microsoft.com/office/drawing/2014/main" id="{8FBD15E1-74A2-4EAE-92EC-A25FD777CA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" y="3430"/>
              <a:ext cx="628" cy="295"/>
            </a:xfrm>
            <a:prstGeom prst="rect">
              <a:avLst/>
            </a:prstGeom>
            <a:solidFill>
              <a:srgbClr val="0099CC"/>
            </a:solidFill>
            <a:ln w="1270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54000" tIns="46800" rIns="54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000" b="1" i="1">
                  <a:solidFill>
                    <a:schemeClr val="bg1"/>
                  </a:solidFill>
                  <a:cs typeface="Arial" panose="020B0604020202020204" pitchFamily="34" charset="0"/>
                </a:rPr>
                <a:t>   </a:t>
              </a:r>
              <a:r>
                <a:rPr kumimoji="0" lang="ja-JP" altLang="en-US" sz="1200" b="1" i="1">
                  <a:solidFill>
                    <a:schemeClr val="bg1"/>
                  </a:solidFill>
                  <a:cs typeface="Arial" panose="020B0604020202020204" pitchFamily="34" charset="0"/>
                </a:rPr>
                <a:t>法令・規制</a:t>
              </a:r>
            </a:p>
          </p:txBody>
        </p:sp>
        <p:sp>
          <p:nvSpPr>
            <p:cNvPr id="33840" name="Text Box 6">
              <a:extLst>
                <a:ext uri="{FF2B5EF4-FFF2-40B4-BE49-F238E27FC236}">
                  <a16:creationId xmlns:a16="http://schemas.microsoft.com/office/drawing/2014/main" id="{7FCFEB99-DD91-4C00-8A7F-4D017367C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3" y="3430"/>
              <a:ext cx="543" cy="295"/>
            </a:xfrm>
            <a:prstGeom prst="rect">
              <a:avLst/>
            </a:prstGeom>
            <a:solidFill>
              <a:srgbClr val="0099CC"/>
            </a:solidFill>
            <a:ln w="1270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54000" tIns="46800" rIns="54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000" b="1" i="1">
                  <a:solidFill>
                    <a:schemeClr val="bg1"/>
                  </a:solidFill>
                  <a:cs typeface="Arial" panose="020B0604020202020204" pitchFamily="34" charset="0"/>
                </a:rPr>
                <a:t>  </a:t>
              </a:r>
              <a:r>
                <a:rPr kumimoji="0" lang="ja-JP" altLang="en-US" sz="1000" b="1" i="1">
                  <a:solidFill>
                    <a:schemeClr val="bg1"/>
                  </a:solidFill>
                  <a:cs typeface="Arial" panose="020B0604020202020204" pitchFamily="34" charset="0"/>
                </a:rPr>
                <a:t>　</a:t>
              </a:r>
              <a:r>
                <a:rPr kumimoji="0" lang="ja-JP" altLang="en-US" sz="1200" b="1" i="1">
                  <a:solidFill>
                    <a:schemeClr val="bg1"/>
                  </a:solidFill>
                  <a:cs typeface="Arial" panose="020B0604020202020204" pitchFamily="34" charset="0"/>
                </a:rPr>
                <a:t>技術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1200" b="1" i="1">
                  <a:solidFill>
                    <a:schemeClr val="bg1"/>
                  </a:solidFill>
                  <a:cs typeface="Arial" panose="020B0604020202020204" pitchFamily="34" charset="0"/>
                </a:rPr>
                <a:t>サポート</a:t>
              </a:r>
            </a:p>
          </p:txBody>
        </p:sp>
        <p:sp>
          <p:nvSpPr>
            <p:cNvPr id="33841" name="Text Box 7">
              <a:extLst>
                <a:ext uri="{FF2B5EF4-FFF2-40B4-BE49-F238E27FC236}">
                  <a16:creationId xmlns:a16="http://schemas.microsoft.com/office/drawing/2014/main" id="{AF4E2584-FE3C-4E4D-B0CD-3EABF13F4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98" y="3430"/>
              <a:ext cx="544" cy="295"/>
            </a:xfrm>
            <a:prstGeom prst="rect">
              <a:avLst/>
            </a:prstGeom>
            <a:solidFill>
              <a:srgbClr val="0099CC"/>
            </a:solidFill>
            <a:ln w="1270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54000" tIns="46800" rIns="54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200" b="1" i="1">
                  <a:cs typeface="Arial" panose="020B0604020202020204" pitchFamily="34" charset="0"/>
                </a:rPr>
                <a:t>     </a:t>
              </a:r>
              <a:r>
                <a:rPr kumimoji="0" lang="ja-JP" altLang="en-US" sz="1200" b="1" i="1">
                  <a:solidFill>
                    <a:schemeClr val="bg1"/>
                  </a:solidFill>
                  <a:cs typeface="Arial" panose="020B0604020202020204" pitchFamily="34" charset="0"/>
                </a:rPr>
                <a:t>人事</a:t>
              </a:r>
            </a:p>
          </p:txBody>
        </p:sp>
        <p:sp>
          <p:nvSpPr>
            <p:cNvPr id="33842" name="Text Box 8">
              <a:extLst>
                <a:ext uri="{FF2B5EF4-FFF2-40B4-BE49-F238E27FC236}">
                  <a16:creationId xmlns:a16="http://schemas.microsoft.com/office/drawing/2014/main" id="{4A72CE3A-BC28-4881-BD92-323C263CAC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" y="3430"/>
              <a:ext cx="544" cy="295"/>
            </a:xfrm>
            <a:prstGeom prst="rect">
              <a:avLst/>
            </a:prstGeom>
            <a:solidFill>
              <a:srgbClr val="0099CC"/>
            </a:solidFill>
            <a:ln w="1270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54000" tIns="46800" rIns="54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000" b="1" i="1">
                  <a:solidFill>
                    <a:schemeClr val="bg1"/>
                  </a:solidFill>
                  <a:cs typeface="Arial" panose="020B0604020202020204" pitchFamily="34" charset="0"/>
                </a:rPr>
                <a:t>  </a:t>
              </a:r>
              <a:r>
                <a:rPr kumimoji="0" lang="ja-JP" altLang="en-US" sz="1000" b="1" i="1">
                  <a:solidFill>
                    <a:schemeClr val="bg1"/>
                  </a:solidFill>
                  <a:cs typeface="Arial" panose="020B0604020202020204" pitchFamily="34" charset="0"/>
                </a:rPr>
                <a:t>　</a:t>
              </a:r>
              <a:r>
                <a:rPr kumimoji="0" lang="ja-JP" altLang="en-US" sz="1200" b="1" i="1">
                  <a:solidFill>
                    <a:schemeClr val="bg1"/>
                  </a:solidFill>
                  <a:cs typeface="Arial" panose="020B0604020202020204" pitchFamily="34" charset="0"/>
                </a:rPr>
                <a:t>財務</a:t>
              </a:r>
            </a:p>
          </p:txBody>
        </p:sp>
        <p:sp>
          <p:nvSpPr>
            <p:cNvPr id="33843" name="Text Box 9">
              <a:extLst>
                <a:ext uri="{FF2B5EF4-FFF2-40B4-BE49-F238E27FC236}">
                  <a16:creationId xmlns:a16="http://schemas.microsoft.com/office/drawing/2014/main" id="{0F728F7C-A372-46EB-9B8F-15C322B1A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7" y="3430"/>
              <a:ext cx="627" cy="295"/>
            </a:xfrm>
            <a:prstGeom prst="rect">
              <a:avLst/>
            </a:prstGeom>
            <a:solidFill>
              <a:srgbClr val="0099CC"/>
            </a:solidFill>
            <a:ln w="1270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54000" tIns="46800" rIns="54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1000" b="1" i="1">
                  <a:solidFill>
                    <a:schemeClr val="bg1"/>
                  </a:solidFill>
                  <a:cs typeface="Arial" panose="020B0604020202020204" pitchFamily="34" charset="0"/>
                </a:rPr>
                <a:t>コミュニケーション</a:t>
              </a:r>
            </a:p>
          </p:txBody>
        </p:sp>
        <p:sp>
          <p:nvSpPr>
            <p:cNvPr id="33844" name="Text Box 10">
              <a:extLst>
                <a:ext uri="{FF2B5EF4-FFF2-40B4-BE49-F238E27FC236}">
                  <a16:creationId xmlns:a16="http://schemas.microsoft.com/office/drawing/2014/main" id="{E4BF73C7-E9B0-4F63-87A1-3957995C71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" y="3430"/>
              <a:ext cx="502" cy="295"/>
            </a:xfrm>
            <a:prstGeom prst="rect">
              <a:avLst/>
            </a:prstGeom>
            <a:solidFill>
              <a:srgbClr val="0099CC"/>
            </a:solidFill>
            <a:ln w="1270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54000" tIns="46800" rIns="54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ja-JP" sz="1000" b="1" i="1">
                  <a:solidFill>
                    <a:schemeClr val="bg1"/>
                  </a:solidFill>
                  <a:cs typeface="Arial" panose="020B0604020202020204" pitchFamily="34" charset="0"/>
                </a:rPr>
                <a:t>    </a:t>
              </a:r>
              <a:r>
                <a:rPr kumimoji="0" lang="ja-JP" altLang="en-US" sz="1200" b="1" i="1">
                  <a:solidFill>
                    <a:schemeClr val="bg1"/>
                  </a:solidFill>
                  <a:cs typeface="Arial" panose="020B0604020202020204" pitchFamily="34" charset="0"/>
                </a:rPr>
                <a:t>法務</a:t>
              </a:r>
            </a:p>
          </p:txBody>
        </p:sp>
        <p:sp>
          <p:nvSpPr>
            <p:cNvPr id="33845" name="Text Box 11">
              <a:extLst>
                <a:ext uri="{FF2B5EF4-FFF2-40B4-BE49-F238E27FC236}">
                  <a16:creationId xmlns:a16="http://schemas.microsoft.com/office/drawing/2014/main" id="{0464DD74-8293-4E4E-A803-7CB41E2B92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430"/>
              <a:ext cx="713" cy="295"/>
            </a:xfrm>
            <a:prstGeom prst="rect">
              <a:avLst/>
            </a:prstGeom>
            <a:solidFill>
              <a:srgbClr val="0099CC"/>
            </a:solidFill>
            <a:ln w="12700" algn="ctr">
              <a:solidFill>
                <a:srgbClr val="0099CC"/>
              </a:solidFill>
              <a:miter lim="800000"/>
              <a:headEnd/>
              <a:tailEnd/>
            </a:ln>
          </p:spPr>
          <p:txBody>
            <a:bodyPr lIns="54000" tIns="46800" rIns="54000" bIns="46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ja-JP" altLang="en-US" sz="1000" b="1" i="1">
                  <a:solidFill>
                    <a:schemeClr val="bg1"/>
                  </a:solidFill>
                  <a:cs typeface="Arial" panose="020B0604020202020204" pitchFamily="34" charset="0"/>
                </a:rPr>
                <a:t>インフラストラクチャー　</a:t>
              </a:r>
              <a:r>
                <a:rPr kumimoji="0" lang="ja-JP" altLang="en-US" sz="1100" b="1" i="1">
                  <a:solidFill>
                    <a:schemeClr val="bg1"/>
                  </a:solidFill>
                  <a:cs typeface="Arial" panose="020B0604020202020204" pitchFamily="34" charset="0"/>
                </a:rPr>
                <a:t>及び作業環境</a:t>
              </a:r>
            </a:p>
          </p:txBody>
        </p:sp>
      </p:grpSp>
      <p:pic>
        <p:nvPicPr>
          <p:cNvPr id="33795" name="Picture 12" descr="element_3">
            <a:extLst>
              <a:ext uri="{FF2B5EF4-FFF2-40B4-BE49-F238E27FC236}">
                <a16:creationId xmlns:a16="http://schemas.microsoft.com/office/drawing/2014/main" id="{165FD30B-10EC-42B2-B830-4F7D53E17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46213"/>
            <a:ext cx="80899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3">
            <a:extLst>
              <a:ext uri="{FF2B5EF4-FFF2-40B4-BE49-F238E27FC236}">
                <a16:creationId xmlns:a16="http://schemas.microsoft.com/office/drawing/2014/main" id="{4CA20EEE-E242-4208-B4E2-372AB591A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546225"/>
            <a:ext cx="1008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200" b="1">
                <a:solidFill>
                  <a:schemeClr val="accent2"/>
                </a:solidFill>
                <a:cs typeface="Arial" panose="020B0604020202020204" pitchFamily="34" charset="0"/>
              </a:rPr>
              <a:t>需要の創出</a:t>
            </a:r>
          </a:p>
        </p:txBody>
      </p:sp>
      <p:sp>
        <p:nvSpPr>
          <p:cNvPr id="33797" name="Text Box 14">
            <a:extLst>
              <a:ext uri="{FF2B5EF4-FFF2-40B4-BE49-F238E27FC236}">
                <a16:creationId xmlns:a16="http://schemas.microsoft.com/office/drawing/2014/main" id="{8D7C8615-96CE-4E37-B87E-5FFA4FF8A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1546225"/>
            <a:ext cx="21605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200" b="1">
                <a:solidFill>
                  <a:schemeClr val="accent2"/>
                </a:solidFill>
                <a:cs typeface="Arial" panose="020B0604020202020204" pitchFamily="34" charset="0"/>
              </a:rPr>
              <a:t>新製品開発と市場導入</a:t>
            </a:r>
          </a:p>
        </p:txBody>
      </p:sp>
      <p:sp>
        <p:nvSpPr>
          <p:cNvPr id="33798" name="Text Box 15">
            <a:extLst>
              <a:ext uri="{FF2B5EF4-FFF2-40B4-BE49-F238E27FC236}">
                <a16:creationId xmlns:a16="http://schemas.microsoft.com/office/drawing/2014/main" id="{1960F57F-1C89-4354-BF3F-23DAA3903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1546225"/>
            <a:ext cx="1685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ja-JP" altLang="en-GB" sz="1200" b="1">
                <a:solidFill>
                  <a:schemeClr val="accent2"/>
                </a:solidFill>
                <a:cs typeface="Arial" panose="020B0604020202020204" pitchFamily="34" charset="0"/>
              </a:rPr>
              <a:t>供給の確保</a:t>
            </a:r>
          </a:p>
        </p:txBody>
      </p:sp>
      <p:sp>
        <p:nvSpPr>
          <p:cNvPr id="33799" name="Text Box 16">
            <a:extLst>
              <a:ext uri="{FF2B5EF4-FFF2-40B4-BE49-F238E27FC236}">
                <a16:creationId xmlns:a16="http://schemas.microsoft.com/office/drawing/2014/main" id="{FF139048-7907-430D-8C17-B61C9B7B7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4588" y="1546225"/>
            <a:ext cx="1008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200" b="1">
                <a:solidFill>
                  <a:schemeClr val="accent2"/>
                </a:solidFill>
                <a:cs typeface="Arial" panose="020B0604020202020204" pitchFamily="34" charset="0"/>
              </a:rPr>
              <a:t>需要の創出</a:t>
            </a:r>
          </a:p>
        </p:txBody>
      </p:sp>
      <p:sp>
        <p:nvSpPr>
          <p:cNvPr id="33800" name="Text Box 17">
            <a:extLst>
              <a:ext uri="{FF2B5EF4-FFF2-40B4-BE49-F238E27FC236}">
                <a16:creationId xmlns:a16="http://schemas.microsoft.com/office/drawing/2014/main" id="{044A55C0-B24A-4C42-8DA7-3FF291A48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865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消費者関連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プロセス</a:t>
            </a:r>
          </a:p>
        </p:txBody>
      </p:sp>
      <p:sp>
        <p:nvSpPr>
          <p:cNvPr id="33801" name="Text Box 18">
            <a:extLst>
              <a:ext uri="{FF2B5EF4-FFF2-40B4-BE49-F238E27FC236}">
                <a16:creationId xmlns:a16="http://schemas.microsoft.com/office/drawing/2014/main" id="{3E1ECA15-B4AA-4341-B154-385F274F1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475" y="1979613"/>
            <a:ext cx="8223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900" b="1">
                <a:solidFill>
                  <a:schemeClr val="bg1"/>
                </a:solidFill>
                <a:cs typeface="Arial" panose="020B0604020202020204" pitchFamily="34" charset="0"/>
              </a:rPr>
              <a:t>イノベーション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900" b="1">
                <a:solidFill>
                  <a:schemeClr val="bg1"/>
                </a:solidFill>
                <a:cs typeface="Arial" panose="020B0604020202020204" pitchFamily="34" charset="0"/>
              </a:rPr>
              <a:t>リノベーション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戦略プロセス</a:t>
            </a:r>
          </a:p>
        </p:txBody>
      </p:sp>
      <p:sp>
        <p:nvSpPr>
          <p:cNvPr id="33802" name="Text Box 19">
            <a:extLst>
              <a:ext uri="{FF2B5EF4-FFF2-40B4-BE49-F238E27FC236}">
                <a16:creationId xmlns:a16="http://schemas.microsoft.com/office/drawing/2014/main" id="{4CF099A7-E34D-4CF2-AF16-236CE0AFD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588" y="2046288"/>
            <a:ext cx="70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供給戦略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プロセス</a:t>
            </a:r>
          </a:p>
        </p:txBody>
      </p:sp>
      <p:sp>
        <p:nvSpPr>
          <p:cNvPr id="33803" name="Text Box 20">
            <a:extLst>
              <a:ext uri="{FF2B5EF4-FFF2-40B4-BE49-F238E27FC236}">
                <a16:creationId xmlns:a16="http://schemas.microsoft.com/office/drawing/2014/main" id="{74F932B5-1FD2-4202-9AB2-99EA9C5C8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1475" y="1997075"/>
            <a:ext cx="10509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アイデア探求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開発・商業生産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プロセス</a:t>
            </a:r>
          </a:p>
        </p:txBody>
      </p:sp>
      <p:sp>
        <p:nvSpPr>
          <p:cNvPr id="33804" name="Text Box 21">
            <a:extLst>
              <a:ext uri="{FF2B5EF4-FFF2-40B4-BE49-F238E27FC236}">
                <a16:creationId xmlns:a16="http://schemas.microsoft.com/office/drawing/2014/main" id="{B525F4D2-7991-40A1-8B28-10EC27ABB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20462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需給計画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プロセス</a:t>
            </a:r>
          </a:p>
        </p:txBody>
      </p:sp>
      <p:sp>
        <p:nvSpPr>
          <p:cNvPr id="33805" name="Text Box 22">
            <a:extLst>
              <a:ext uri="{FF2B5EF4-FFF2-40B4-BE49-F238E27FC236}">
                <a16:creationId xmlns:a16="http://schemas.microsoft.com/office/drawing/2014/main" id="{DB7C8A9E-B3F7-4E09-A4AF-C6F676037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2065338"/>
            <a:ext cx="9223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調達・購買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戦略プロセス</a:t>
            </a:r>
          </a:p>
        </p:txBody>
      </p:sp>
      <p:sp>
        <p:nvSpPr>
          <p:cNvPr id="33806" name="Text Box 23">
            <a:extLst>
              <a:ext uri="{FF2B5EF4-FFF2-40B4-BE49-F238E27FC236}">
                <a16:creationId xmlns:a16="http://schemas.microsoft.com/office/drawing/2014/main" id="{4338103D-576E-476C-99E1-FB98F17A3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1965325"/>
            <a:ext cx="8858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調達・購買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900" b="1">
                <a:solidFill>
                  <a:schemeClr val="bg1"/>
                </a:solidFill>
                <a:cs typeface="Arial" panose="020B0604020202020204" pitchFamily="34" charset="0"/>
              </a:rPr>
              <a:t>オペレーション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プロセス</a:t>
            </a:r>
          </a:p>
        </p:txBody>
      </p:sp>
      <p:sp>
        <p:nvSpPr>
          <p:cNvPr id="33807" name="Text Box 24">
            <a:extLst>
              <a:ext uri="{FF2B5EF4-FFF2-40B4-BE49-F238E27FC236}">
                <a16:creationId xmlns:a16="http://schemas.microsoft.com/office/drawing/2014/main" id="{473BD788-F887-4CEE-B043-4B76AC711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2060575"/>
            <a:ext cx="7794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製造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プロセス</a:t>
            </a:r>
          </a:p>
        </p:txBody>
      </p:sp>
      <p:sp>
        <p:nvSpPr>
          <p:cNvPr id="33808" name="Text Box 25">
            <a:extLst>
              <a:ext uri="{FF2B5EF4-FFF2-40B4-BE49-F238E27FC236}">
                <a16:creationId xmlns:a16="http://schemas.microsoft.com/office/drawing/2014/main" id="{CC778DA0-7C6D-4845-9C9D-A63E0C90A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1965325"/>
            <a:ext cx="7572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カスタマー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サービス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プロセス</a:t>
            </a:r>
          </a:p>
        </p:txBody>
      </p:sp>
      <p:sp>
        <p:nvSpPr>
          <p:cNvPr id="33809" name="Text Box 26">
            <a:extLst>
              <a:ext uri="{FF2B5EF4-FFF2-40B4-BE49-F238E27FC236}">
                <a16:creationId xmlns:a16="http://schemas.microsoft.com/office/drawing/2014/main" id="{9025761B-06F2-4C1E-8456-97D41BD10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2044700"/>
            <a:ext cx="696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営業・販売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000" b="1">
                <a:solidFill>
                  <a:schemeClr val="bg1"/>
                </a:solidFill>
                <a:cs typeface="Arial" panose="020B0604020202020204" pitchFamily="34" charset="0"/>
              </a:rPr>
              <a:t>プロセス</a:t>
            </a:r>
          </a:p>
        </p:txBody>
      </p:sp>
      <p:sp>
        <p:nvSpPr>
          <p:cNvPr id="33810" name="Text Box 27">
            <a:extLst>
              <a:ext uri="{FF2B5EF4-FFF2-40B4-BE49-F238E27FC236}">
                <a16:creationId xmlns:a16="http://schemas.microsoft.com/office/drawing/2014/main" id="{48C8FA11-BC30-455E-A7F3-528F8187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175" y="2568575"/>
            <a:ext cx="8032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GB" sz="1200" b="1">
                <a:solidFill>
                  <a:schemeClr val="accent2"/>
                </a:solidFill>
                <a:cs typeface="Arial" panose="020B0604020202020204" pitchFamily="34" charset="0"/>
              </a:rPr>
              <a:t>物流・製造</a:t>
            </a:r>
            <a:endParaRPr kumimoji="0" lang="ja-JP" altLang="en-GB" sz="1200" b="1">
              <a:solidFill>
                <a:srgbClr val="0D67B3"/>
              </a:solidFill>
              <a:cs typeface="Arial" panose="020B0604020202020204" pitchFamily="34" charset="0"/>
            </a:endParaRPr>
          </a:p>
        </p:txBody>
      </p:sp>
      <p:sp>
        <p:nvSpPr>
          <p:cNvPr id="33811" name="Rectangle 30">
            <a:extLst>
              <a:ext uri="{FF2B5EF4-FFF2-40B4-BE49-F238E27FC236}">
                <a16:creationId xmlns:a16="http://schemas.microsoft.com/office/drawing/2014/main" id="{5B21F67E-9AF2-4D06-9C69-E8E5738AA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724525"/>
            <a:ext cx="771525" cy="5127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cs typeface="Arial" panose="020B0604020202020204" pitchFamily="34" charset="0"/>
              </a:rPr>
              <a:t>工務部</a:t>
            </a:r>
            <a:endParaRPr kumimoji="0" lang="ja-JP" altLang="en-US" sz="1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12" name="Rectangle 31">
            <a:extLst>
              <a:ext uri="{FF2B5EF4-FFF2-40B4-BE49-F238E27FC236}">
                <a16:creationId xmlns:a16="http://schemas.microsoft.com/office/drawing/2014/main" id="{63AD10DA-A354-4058-B694-410170412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113" y="5724525"/>
            <a:ext cx="771525" cy="5127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人事本部</a:t>
            </a:r>
          </a:p>
        </p:txBody>
      </p:sp>
      <p:sp>
        <p:nvSpPr>
          <p:cNvPr id="33813" name="Rectangle 32">
            <a:extLst>
              <a:ext uri="{FF2B5EF4-FFF2-40B4-BE49-F238E27FC236}">
                <a16:creationId xmlns:a16="http://schemas.microsoft.com/office/drawing/2014/main" id="{514F2EFC-DBF6-45D3-9834-8BAFC2D24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1938" y="5724525"/>
            <a:ext cx="771525" cy="5127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cs typeface="Arial" panose="020B0604020202020204" pitchFamily="34" charset="0"/>
              </a:rPr>
              <a:t>食品法規部</a:t>
            </a:r>
          </a:p>
        </p:txBody>
      </p:sp>
      <p:sp>
        <p:nvSpPr>
          <p:cNvPr id="33814" name="Rectangle 33">
            <a:extLst>
              <a:ext uri="{FF2B5EF4-FFF2-40B4-BE49-F238E27FC236}">
                <a16:creationId xmlns:a16="http://schemas.microsoft.com/office/drawing/2014/main" id="{E81D3494-1A1F-48C9-9B17-479B028D1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9363" y="5724525"/>
            <a:ext cx="839787" cy="7286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品質保証部</a:t>
            </a:r>
          </a:p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応用開発</a:t>
            </a:r>
          </a:p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グループ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15" name="Rectangle 34">
            <a:extLst>
              <a:ext uri="{FF2B5EF4-FFF2-40B4-BE49-F238E27FC236}">
                <a16:creationId xmlns:a16="http://schemas.microsoft.com/office/drawing/2014/main" id="{B2CC4C9E-55FA-45A1-8842-28F937E9C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1263" y="5724525"/>
            <a:ext cx="844550" cy="5127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800" b="1">
                <a:solidFill>
                  <a:srgbClr val="1D1D1D"/>
                </a:solidFill>
                <a:cs typeface="Arial" panose="020B0604020202020204" pitchFamily="34" charset="0"/>
              </a:rPr>
              <a:t>情報サービス</a:t>
            </a:r>
            <a:endParaRPr kumimoji="0" lang="ja-JP" altLang="en-US" sz="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16" name="Rectangle 35">
            <a:extLst>
              <a:ext uri="{FF2B5EF4-FFF2-40B4-BE49-F238E27FC236}">
                <a16:creationId xmlns:a16="http://schemas.microsoft.com/office/drawing/2014/main" id="{F09B864F-1803-439F-9DA2-47A1936EF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75" y="5724525"/>
            <a:ext cx="865188" cy="5127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財務本部</a:t>
            </a:r>
            <a:endParaRPr kumimoji="0" lang="ja-JP" altLang="en-US" sz="1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17" name="Rectangle 36">
            <a:extLst>
              <a:ext uri="{FF2B5EF4-FFF2-40B4-BE49-F238E27FC236}">
                <a16:creationId xmlns:a16="http://schemas.microsoft.com/office/drawing/2014/main" id="{A5A7D6E3-2DAB-48AD-87F7-A4E03EFC0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5724525"/>
            <a:ext cx="996950" cy="5127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800" b="1">
                <a:cs typeface="Arial" panose="020B0604020202020204" pitchFamily="34" charset="0"/>
              </a:rPr>
              <a:t>コミュニケーション</a:t>
            </a:r>
          </a:p>
          <a:p>
            <a:pPr algn="ctr">
              <a:buFontTx/>
              <a:buNone/>
            </a:pPr>
            <a:r>
              <a:rPr kumimoji="0" lang="ja-JP" altLang="en-US" sz="800" b="1">
                <a:cs typeface="Arial" panose="020B0604020202020204" pitchFamily="34" charset="0"/>
              </a:rPr>
              <a:t>本部</a:t>
            </a:r>
          </a:p>
        </p:txBody>
      </p:sp>
      <p:sp>
        <p:nvSpPr>
          <p:cNvPr id="33818" name="Rectangle 37">
            <a:extLst>
              <a:ext uri="{FF2B5EF4-FFF2-40B4-BE49-F238E27FC236}">
                <a16:creationId xmlns:a16="http://schemas.microsoft.com/office/drawing/2014/main" id="{76333D78-EBEF-4278-B3EB-D28386076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7025" y="5724525"/>
            <a:ext cx="773113" cy="5127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法務部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19" name="Rectangle 38">
            <a:extLst>
              <a:ext uri="{FF2B5EF4-FFF2-40B4-BE49-F238E27FC236}">
                <a16:creationId xmlns:a16="http://schemas.microsoft.com/office/drawing/2014/main" id="{1DFEE76A-7FC9-44CC-A301-1B9750709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088" y="3582988"/>
            <a:ext cx="668337" cy="512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工場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20" name="Rectangle 39">
            <a:extLst>
              <a:ext uri="{FF2B5EF4-FFF2-40B4-BE49-F238E27FC236}">
                <a16:creationId xmlns:a16="http://schemas.microsoft.com/office/drawing/2014/main" id="{6800FEC6-E525-4161-9626-C894FB762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3540125"/>
            <a:ext cx="725487" cy="512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kumimoji="0" lang="ja-JP" altLang="en-US" sz="800" b="1">
                <a:cs typeface="Arial" panose="020B0604020202020204" pitchFamily="34" charset="0"/>
              </a:rPr>
              <a:t>グループ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kumimoji="0" lang="ja-JP" altLang="en-US" sz="800" b="1">
                <a:cs typeface="Arial" panose="020B0604020202020204" pitchFamily="34" charset="0"/>
              </a:rPr>
              <a:t>会社</a:t>
            </a:r>
            <a:endParaRPr kumimoji="0" lang="ja-JP" altLang="en-US" sz="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21" name="Rectangle 40">
            <a:extLst>
              <a:ext uri="{FF2B5EF4-FFF2-40B4-BE49-F238E27FC236}">
                <a16:creationId xmlns:a16="http://schemas.microsoft.com/office/drawing/2014/main" id="{4FCC4CA2-FEFE-4B11-B55F-98DA9318E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4159250"/>
            <a:ext cx="666750" cy="512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委託製造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22" name="Rectangle 41">
            <a:extLst>
              <a:ext uri="{FF2B5EF4-FFF2-40B4-BE49-F238E27FC236}">
                <a16:creationId xmlns:a16="http://schemas.microsoft.com/office/drawing/2014/main" id="{19E7167B-D3CA-4E03-AE52-0FF222F0A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1138" y="2955925"/>
            <a:ext cx="2159000" cy="585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サプライチェーン</a:t>
            </a:r>
          </a:p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購買（工場）、ロジスティクス</a:t>
            </a:r>
          </a:p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カスタマーサービス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23" name="Rectangle 42">
            <a:extLst>
              <a:ext uri="{FF2B5EF4-FFF2-40B4-BE49-F238E27FC236}">
                <a16:creationId xmlns:a16="http://schemas.microsoft.com/office/drawing/2014/main" id="{DD3AA055-87C3-4687-94DA-9F746E47B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13" y="2997200"/>
            <a:ext cx="668337" cy="512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営業本部</a:t>
            </a:r>
          </a:p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支社・支店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24" name="Rectangle 43">
            <a:extLst>
              <a:ext uri="{FF2B5EF4-FFF2-40B4-BE49-F238E27FC236}">
                <a16:creationId xmlns:a16="http://schemas.microsoft.com/office/drawing/2014/main" id="{3AB5CCDD-8148-4D4B-A35E-69D970C89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0788" y="2997200"/>
            <a:ext cx="668337" cy="512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cs typeface="Arial" panose="020B0604020202020204" pitchFamily="34" charset="0"/>
              </a:rPr>
              <a:t>需給企画</a:t>
            </a:r>
          </a:p>
        </p:txBody>
      </p:sp>
      <p:sp>
        <p:nvSpPr>
          <p:cNvPr id="33825" name="Rectangle 44">
            <a:extLst>
              <a:ext uri="{FF2B5EF4-FFF2-40B4-BE49-F238E27FC236}">
                <a16:creationId xmlns:a16="http://schemas.microsoft.com/office/drawing/2014/main" id="{08603200-2DC5-4592-B3F9-0F417652D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9613" y="2997200"/>
            <a:ext cx="668337" cy="512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購買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26" name="Rectangle 45">
            <a:extLst>
              <a:ext uri="{FF2B5EF4-FFF2-40B4-BE49-F238E27FC236}">
                <a16:creationId xmlns:a16="http://schemas.microsoft.com/office/drawing/2014/main" id="{DC706845-ADDA-4729-BCB6-8145A9A90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2997200"/>
            <a:ext cx="668337" cy="512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製品</a:t>
            </a:r>
          </a:p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応用開発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27" name="Rectangle 46">
            <a:extLst>
              <a:ext uri="{FF2B5EF4-FFF2-40B4-BE49-F238E27FC236}">
                <a16:creationId xmlns:a16="http://schemas.microsoft.com/office/drawing/2014/main" id="{56410ACB-DA22-4A04-930F-476013B82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0213" y="3540125"/>
            <a:ext cx="668337" cy="5127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800" b="1">
                <a:solidFill>
                  <a:srgbClr val="1D1D1D"/>
                </a:solidFill>
                <a:cs typeface="Arial" panose="020B0604020202020204" pitchFamily="34" charset="0"/>
              </a:rPr>
              <a:t>パッケージ</a:t>
            </a:r>
          </a:p>
          <a:p>
            <a:pPr algn="ctr">
              <a:buFontTx/>
              <a:buNone/>
            </a:pPr>
            <a:r>
              <a:rPr kumimoji="0" lang="ja-JP" altLang="en-US" sz="800" b="1">
                <a:solidFill>
                  <a:srgbClr val="1D1D1D"/>
                </a:solidFill>
                <a:cs typeface="Arial" panose="020B0604020202020204" pitchFamily="34" charset="0"/>
              </a:rPr>
              <a:t>開発</a:t>
            </a:r>
            <a:endParaRPr kumimoji="0" lang="ja-JP" altLang="en-US" sz="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28" name="Rectangle 47">
            <a:extLst>
              <a:ext uri="{FF2B5EF4-FFF2-40B4-BE49-F238E27FC236}">
                <a16:creationId xmlns:a16="http://schemas.microsoft.com/office/drawing/2014/main" id="{5BAEDFAF-48FE-46E9-8F17-E81A466B91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2989263"/>
            <a:ext cx="668338" cy="512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お客様</a:t>
            </a:r>
          </a:p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相談室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29" name="Rectangle 48">
            <a:extLst>
              <a:ext uri="{FF2B5EF4-FFF2-40B4-BE49-F238E27FC236}">
                <a16:creationId xmlns:a16="http://schemas.microsoft.com/office/drawing/2014/main" id="{33D545F3-02C1-41D9-91B3-E1F2AB8AF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738" y="2989263"/>
            <a:ext cx="725487" cy="512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マーケ</a:t>
            </a:r>
          </a:p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ティング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30" name="Rectangle 49">
            <a:extLst>
              <a:ext uri="{FF2B5EF4-FFF2-40B4-BE49-F238E27FC236}">
                <a16:creationId xmlns:a16="http://schemas.microsoft.com/office/drawing/2014/main" id="{50E5EB2D-7A6E-428A-AB1F-46EE29371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2989263"/>
            <a:ext cx="668337" cy="512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生産管理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31" name="Rectangle 50">
            <a:extLst>
              <a:ext uri="{FF2B5EF4-FFF2-40B4-BE49-F238E27FC236}">
                <a16:creationId xmlns:a16="http://schemas.microsoft.com/office/drawing/2014/main" id="{E3DC67F2-4D42-4C10-AF39-B7FD343F2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3541713"/>
            <a:ext cx="668338" cy="512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buFontTx/>
              <a:buNone/>
            </a:pPr>
            <a:r>
              <a:rPr kumimoji="0" lang="ja-JP" altLang="en-US" sz="1000" b="1">
                <a:solidFill>
                  <a:srgbClr val="1D1D1D"/>
                </a:solidFill>
                <a:cs typeface="Arial" panose="020B0604020202020204" pitchFamily="34" charset="0"/>
              </a:rPr>
              <a:t>市場調査</a:t>
            </a:r>
            <a:endParaRPr kumimoji="0" lang="ja-JP" altLang="en-US" sz="9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3832" name="AutoShape 51">
            <a:extLst>
              <a:ext uri="{FF2B5EF4-FFF2-40B4-BE49-F238E27FC236}">
                <a16:creationId xmlns:a16="http://schemas.microsoft.com/office/drawing/2014/main" id="{7171BBA4-7C40-4FBD-8F31-EB74E3FA4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1370013"/>
            <a:ext cx="331788" cy="1387475"/>
          </a:xfrm>
          <a:prstGeom prst="roundRect">
            <a:avLst>
              <a:gd name="adj" fmla="val 16667"/>
            </a:avLst>
          </a:prstGeom>
          <a:solidFill>
            <a:srgbClr val="AEF0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ja-JP" sz="1800">
              <a:ea typeface="MS UI Gothic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833" name="Text Box 52">
            <a:extLst>
              <a:ext uri="{FF2B5EF4-FFF2-40B4-BE49-F238E27FC236}">
                <a16:creationId xmlns:a16="http://schemas.microsoft.com/office/drawing/2014/main" id="{38DFDF74-D8C0-4A33-92DA-D0F929957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13" y="1370013"/>
            <a:ext cx="33972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>
                <a:solidFill>
                  <a:srgbClr val="003399"/>
                </a:solidFill>
                <a:ea typeface="MS UI Gothic" panose="020B0600070205080204" pitchFamily="50" charset="-128"/>
                <a:cs typeface="Arial" panose="020B0604020202020204" pitchFamily="34" charset="0"/>
              </a:rPr>
              <a:t>お客様の要求事項</a:t>
            </a:r>
          </a:p>
        </p:txBody>
      </p:sp>
      <p:sp>
        <p:nvSpPr>
          <p:cNvPr id="33834" name="AutoShape 53">
            <a:extLst>
              <a:ext uri="{FF2B5EF4-FFF2-40B4-BE49-F238E27FC236}">
                <a16:creationId xmlns:a16="http://schemas.microsoft.com/office/drawing/2014/main" id="{10065B23-F761-40C1-821F-9B8DB2AAF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713" y="1409700"/>
            <a:ext cx="338137" cy="1347788"/>
          </a:xfrm>
          <a:prstGeom prst="roundRect">
            <a:avLst>
              <a:gd name="adj" fmla="val 16667"/>
            </a:avLst>
          </a:prstGeom>
          <a:solidFill>
            <a:srgbClr val="AEF0E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3835" name="Text Box 54">
            <a:extLst>
              <a:ext uri="{FF2B5EF4-FFF2-40B4-BE49-F238E27FC236}">
                <a16:creationId xmlns:a16="http://schemas.microsoft.com/office/drawing/2014/main" id="{FA805F37-B6D3-4A66-8A3C-1307FB1A7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3" y="1524000"/>
            <a:ext cx="338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>
                <a:solidFill>
                  <a:srgbClr val="003399"/>
                </a:solidFill>
                <a:ea typeface="MS UI Gothic" panose="020B0600070205080204" pitchFamily="50" charset="-128"/>
                <a:cs typeface="Arial" panose="020B0604020202020204" pitchFamily="34" charset="0"/>
              </a:rPr>
              <a:t>お客様の満足</a:t>
            </a:r>
          </a:p>
        </p:txBody>
      </p:sp>
      <p:sp>
        <p:nvSpPr>
          <p:cNvPr id="33836" name="Rectangle 55">
            <a:extLst>
              <a:ext uri="{FF2B5EF4-FFF2-40B4-BE49-F238E27FC236}">
                <a16:creationId xmlns:a16="http://schemas.microsoft.com/office/drawing/2014/main" id="{F82D3A58-5535-4991-A51F-C271E2563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1052513"/>
            <a:ext cx="3455987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0000FF"/>
                </a:solidFill>
              </a:rPr>
              <a:t>バリューチェーンプロセス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1AB72C2-EAAA-4676-AA68-CFC1EE40E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83</a:t>
            </a:fld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88735FAE-17BD-4E2C-801B-3448E5EED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ja-JP" altLang="en-US" sz="4000" b="1" dirty="0">
                <a:latin typeface="+mj-ea"/>
              </a:rPr>
              <a:t>プロセスアプローチ</a:t>
            </a:r>
            <a:r>
              <a:rPr lang="ja-JP" altLang="en-US" sz="4000" b="1" dirty="0"/>
              <a:t>とは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288C2D0-1534-41B8-AC3F-006D4E6A1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sz="2800" b="1" dirty="0">
                <a:latin typeface="+mn-ea"/>
              </a:rPr>
              <a:t>組織内においてプロセスを明確にすること</a:t>
            </a:r>
          </a:p>
          <a:p>
            <a:pPr eaLnBrk="1" hangingPunct="1"/>
            <a:r>
              <a:rPr lang="ja-JP" altLang="en-US" sz="2800" b="1" dirty="0">
                <a:latin typeface="+mn-ea"/>
              </a:rPr>
              <a:t>プロセスの相互関係を把握し、運営管理すること</a:t>
            </a:r>
          </a:p>
          <a:p>
            <a:pPr eaLnBrk="1" hangingPunct="1"/>
            <a:r>
              <a:rPr lang="ja-JP" altLang="en-US" sz="2800" b="1" dirty="0">
                <a:latin typeface="+mn-ea"/>
              </a:rPr>
              <a:t>一連のプロセスをシステムとして運用すること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294C0ED-B498-49EE-A1E6-28488DE2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84</a:t>
            </a:fld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A68BDF2-1031-411C-AF50-B3DB3E475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927" y="916444"/>
            <a:ext cx="6571343" cy="1049235"/>
          </a:xfrm>
        </p:spPr>
        <p:txBody>
          <a:bodyPr/>
          <a:lstStyle/>
          <a:p>
            <a:pPr eaLnBrk="1" hangingPunct="1"/>
            <a:r>
              <a:rPr lang="ja-JP" altLang="en-US" sz="4000" b="1" dirty="0">
                <a:latin typeface="+mn-ea"/>
                <a:ea typeface="+mn-ea"/>
              </a:rPr>
              <a:t>プロセスの明確化とは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7115407-7ACA-4C7A-8C51-B7DAB01DB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ja-JP" altLang="en-US" sz="2800" b="1" dirty="0">
                <a:latin typeface="+mn-ea"/>
              </a:rPr>
              <a:t>組織にはどのようなプロセス（業務）があるのか明らかにする</a:t>
            </a:r>
          </a:p>
          <a:p>
            <a:pPr eaLnBrk="1" hangingPunct="1"/>
            <a:r>
              <a:rPr lang="ja-JP" altLang="en-US" sz="2800" b="1" dirty="0">
                <a:latin typeface="+mn-ea"/>
              </a:rPr>
              <a:t>プロセスのインプット、アウトプット、資源、実施手順、プロセスの担当責任者を明らかにする</a:t>
            </a:r>
          </a:p>
          <a:p>
            <a:pPr eaLnBrk="1" hangingPunct="1"/>
            <a:r>
              <a:rPr lang="ja-JP" altLang="en-US" sz="2800" b="1" dirty="0">
                <a:latin typeface="+mn-ea"/>
              </a:rPr>
              <a:t>プロセスは業務の合理区分であり、管理単位である。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0832402-BDA5-4F8B-A658-C2433B1B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85</a:t>
            </a:fld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9BF4408-4ECC-4A74-AF37-E3E6E040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508" y="966498"/>
            <a:ext cx="6571343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4000" b="1" dirty="0">
                <a:latin typeface="+mn-ea"/>
                <a:ea typeface="+mn-ea"/>
              </a:rPr>
              <a:t>相互関係の明確化とは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1C2B2E2E-807B-4E5F-A224-4B216E94C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sz="3200" b="1" dirty="0">
                <a:latin typeface="+mn-ea"/>
              </a:rPr>
              <a:t>インプットとして何をどこから受け取るか明確にする</a:t>
            </a:r>
          </a:p>
          <a:p>
            <a:pPr eaLnBrk="1" hangingPunct="1"/>
            <a:r>
              <a:rPr lang="ja-JP" altLang="en-US" sz="3200" b="1" dirty="0">
                <a:latin typeface="+mn-ea"/>
              </a:rPr>
              <a:t>アウトプットとして何をどこへ提供するのか明確にする</a:t>
            </a:r>
          </a:p>
          <a:p>
            <a:pPr eaLnBrk="1" hangingPunct="1"/>
            <a:endParaRPr lang="en-US" altLang="ja-JP" sz="3200" b="1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4D700B4-1A5C-4412-8994-B5B3D8358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86</a:t>
            </a:fld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97F7145-EECD-4167-9FF8-82E92E56F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80" y="966498"/>
            <a:ext cx="6571343" cy="1049235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600" b="1" dirty="0">
                <a:latin typeface="+mj-ea"/>
              </a:rPr>
              <a:t>プロセスを運用管理するとは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07C73FAF-B2E6-40CB-853C-25D28DAC8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ja-JP" altLang="en-US" sz="2400" b="1" dirty="0"/>
              <a:t>プロセスを効果的に管理するための</a:t>
            </a:r>
          </a:p>
          <a:p>
            <a:pPr lvl="1" eaLnBrk="1" hangingPunct="1"/>
            <a:r>
              <a:rPr lang="ja-JP" altLang="en-US" sz="2400" b="1" dirty="0"/>
              <a:t>判断基準（目標設定→結果のフィードバック）</a:t>
            </a:r>
          </a:p>
          <a:p>
            <a:pPr lvl="1" eaLnBrk="1" hangingPunct="1"/>
            <a:r>
              <a:rPr lang="ja-JP" altLang="en-US" sz="2400" b="1" dirty="0"/>
              <a:t>方法（</a:t>
            </a:r>
            <a:r>
              <a:rPr lang="en-US" altLang="ja-JP" sz="2400" b="1" dirty="0"/>
              <a:t>KPI</a:t>
            </a:r>
            <a:r>
              <a:rPr lang="ja-JP" altLang="en-US" sz="2400" b="1" dirty="0"/>
              <a:t>の設定→測定（進捗管理））</a:t>
            </a:r>
          </a:p>
          <a:p>
            <a:pPr lvl="1" eaLnBrk="1" hangingPunct="1"/>
            <a:r>
              <a:rPr lang="ja-JP" altLang="en-US" sz="2400" b="1" dirty="0"/>
              <a:t>資源（プロセスに必要な要員、力量、等）</a:t>
            </a:r>
          </a:p>
          <a:p>
            <a:pPr lvl="1" eaLnBrk="1" hangingPunct="1"/>
            <a:r>
              <a:rPr lang="ja-JP" altLang="en-US" sz="2400" b="1" dirty="0"/>
              <a:t>情報（入手方法、伝達方法、等）</a:t>
            </a:r>
          </a:p>
          <a:p>
            <a:pPr lvl="1" eaLnBrk="1" hangingPunct="1">
              <a:buFontTx/>
              <a:buNone/>
            </a:pPr>
            <a:r>
              <a:rPr lang="ja-JP" altLang="en-US" sz="2400" b="1" dirty="0"/>
              <a:t>を明確にする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9723715-D833-48FF-82E3-6284962B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87</a:t>
            </a:fld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9B49A02-51A8-44D4-8EDE-5C430127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069" y="984177"/>
            <a:ext cx="6571343" cy="1049235"/>
          </a:xfrm>
        </p:spPr>
        <p:txBody>
          <a:bodyPr/>
          <a:lstStyle/>
          <a:p>
            <a:pPr eaLnBrk="1" hangingPunct="1"/>
            <a:r>
              <a:rPr lang="ja-JP" altLang="en-US" sz="4000" b="1" dirty="0">
                <a:latin typeface="+mn-ea"/>
                <a:ea typeface="+mn-ea"/>
              </a:rPr>
              <a:t>プロセス記述書</a:t>
            </a:r>
            <a:endParaRPr lang="ja-JP" altLang="en-US" sz="3200" b="1" dirty="0">
              <a:latin typeface="+mn-ea"/>
              <a:ea typeface="+mn-ea"/>
            </a:endParaRP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8ED00C33-F14A-444B-ABC6-2A1429A27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ja-JP" altLang="en-US" sz="2800" b="1" dirty="0">
                <a:latin typeface="+mn-ea"/>
              </a:rPr>
              <a:t>プロセスマップの内容を詳細に、一覧表に書き表す。</a:t>
            </a:r>
          </a:p>
          <a:p>
            <a:pPr eaLnBrk="1" hangingPunct="1"/>
            <a:r>
              <a:rPr lang="ja-JP" altLang="en-US" sz="2800" b="1" dirty="0">
                <a:latin typeface="+mn-ea"/>
              </a:rPr>
              <a:t>プロセスのステップ</a:t>
            </a:r>
            <a:r>
              <a:rPr lang="en-US" altLang="ja-JP" sz="2800" b="1" dirty="0">
                <a:latin typeface="+mn-ea"/>
              </a:rPr>
              <a:t>/</a:t>
            </a:r>
            <a:r>
              <a:rPr lang="ja-JP" altLang="en-US" sz="2800" b="1" dirty="0">
                <a:latin typeface="+mn-ea"/>
              </a:rPr>
              <a:t>活動内容、インプット、アウトプット、責任部署、関連文書、</a:t>
            </a:r>
            <a:r>
              <a:rPr lang="en-US" altLang="ja-JP" sz="2800" b="1" dirty="0">
                <a:latin typeface="+mn-ea"/>
              </a:rPr>
              <a:t>KPI</a:t>
            </a:r>
            <a:r>
              <a:rPr lang="ja-JP" altLang="en-US" sz="2800" b="1" dirty="0">
                <a:latin typeface="+mn-ea"/>
              </a:rPr>
              <a:t>等記述</a:t>
            </a:r>
          </a:p>
          <a:p>
            <a:pPr eaLnBrk="1" hangingPunct="1"/>
            <a:r>
              <a:rPr lang="ja-JP" altLang="en-US" sz="2800" b="1" dirty="0">
                <a:latin typeface="+mn-ea"/>
              </a:rPr>
              <a:t>各</a:t>
            </a:r>
            <a:r>
              <a:rPr lang="en-US" altLang="ja-JP" sz="2800" b="1" dirty="0">
                <a:latin typeface="+mn-ea"/>
              </a:rPr>
              <a:t>KPI</a:t>
            </a:r>
            <a:r>
              <a:rPr lang="ja-JP" altLang="en-US" sz="2800" b="1" dirty="0">
                <a:latin typeface="+mn-ea"/>
              </a:rPr>
              <a:t>の定義、測定責任部署、目標値（ターゲット）等明確にする。</a:t>
            </a:r>
          </a:p>
          <a:p>
            <a:pPr eaLnBrk="1" hangingPunct="1"/>
            <a:endParaRPr lang="en-US" altLang="ja-JP" sz="2800" b="1" dirty="0">
              <a:latin typeface="+mn-ea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2D5F7D4-AC13-4B59-B729-C12CC65A4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88</a:t>
            </a:fld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>
            <a:extLst>
              <a:ext uri="{FF2B5EF4-FFF2-40B4-BE49-F238E27FC236}">
                <a16:creationId xmlns:a16="http://schemas.microsoft.com/office/drawing/2014/main" id="{E55A9794-835F-4889-AA9A-FE4697B52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0013"/>
            <a:ext cx="8064500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8D2623CB-48F3-4494-867E-6B11EFFBE1E1}"/>
              </a:ext>
            </a:extLst>
          </p:cNvPr>
          <p:cNvSpPr/>
          <p:nvPr/>
        </p:nvSpPr>
        <p:spPr>
          <a:xfrm>
            <a:off x="571499" y="100013"/>
            <a:ext cx="1863407" cy="5286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0C2A878-58D6-4CB5-94D0-97DA9BCD0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89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7E74346-8793-48B3-86FC-79FC8882945B}"/>
              </a:ext>
            </a:extLst>
          </p:cNvPr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/>
          <p:cNvGrpSpPr/>
          <p:nvPr/>
        </p:nvGrpSpPr>
        <p:grpSpPr>
          <a:xfrm>
            <a:off x="1691680" y="1055771"/>
            <a:ext cx="5760000" cy="4965517"/>
            <a:chOff x="1691680" y="1124744"/>
            <a:chExt cx="5760000" cy="4965517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1691680" y="1124744"/>
              <a:ext cx="5760000" cy="4965517"/>
              <a:chOff x="5473058" y="1205948"/>
              <a:chExt cx="5760000" cy="4965517"/>
            </a:xfrm>
          </p:grpSpPr>
          <p:sp>
            <p:nvSpPr>
              <p:cNvPr id="14" name="二等辺三角形 13"/>
              <p:cNvSpPr>
                <a:spLocks noChangeAspect="1"/>
              </p:cNvSpPr>
              <p:nvPr/>
            </p:nvSpPr>
            <p:spPr>
              <a:xfrm>
                <a:off x="5473058" y="1205948"/>
                <a:ext cx="5760000" cy="4965517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" name="二等辺三角形 12"/>
              <p:cNvSpPr>
                <a:spLocks noChangeAspect="1"/>
              </p:cNvSpPr>
              <p:nvPr/>
            </p:nvSpPr>
            <p:spPr>
              <a:xfrm>
                <a:off x="6193058" y="1205948"/>
                <a:ext cx="4320000" cy="3724139"/>
              </a:xfrm>
              <a:prstGeom prst="triangle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二等辺三角形 11"/>
              <p:cNvSpPr>
                <a:spLocks noChangeAspect="1"/>
              </p:cNvSpPr>
              <p:nvPr/>
            </p:nvSpPr>
            <p:spPr>
              <a:xfrm>
                <a:off x="6913058" y="1205948"/>
                <a:ext cx="2880000" cy="2482759"/>
              </a:xfrm>
              <a:prstGeom prst="triangle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二等辺三角形 1"/>
              <p:cNvSpPr>
                <a:spLocks noChangeAspect="1"/>
              </p:cNvSpPr>
              <p:nvPr/>
            </p:nvSpPr>
            <p:spPr>
              <a:xfrm>
                <a:off x="7633058" y="1205948"/>
                <a:ext cx="1440000" cy="1241379"/>
              </a:xfrm>
              <a:prstGeom prst="triangle">
                <a:avLst/>
              </a:prstGeom>
              <a:solidFill>
                <a:srgbClr val="1212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5C942E3-10E3-49B4-A06A-88E1937CA0BA}"/>
                </a:ext>
              </a:extLst>
            </p:cNvPr>
            <p:cNvSpPr txBox="1"/>
            <p:nvPr/>
          </p:nvSpPr>
          <p:spPr>
            <a:xfrm>
              <a:off x="3413196" y="5231123"/>
              <a:ext cx="231696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一般衛生管理</a:t>
              </a: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B1885D97-5B13-4ABD-9433-F1C5B071D574}"/>
                </a:ext>
              </a:extLst>
            </p:cNvPr>
            <p:cNvSpPr txBox="1"/>
            <p:nvPr/>
          </p:nvSpPr>
          <p:spPr>
            <a:xfrm>
              <a:off x="3781083" y="3966582"/>
              <a:ext cx="158119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HACCP</a:t>
              </a:r>
              <a:endParaRPr lang="ja-JP" altLang="en-US" sz="2800" b="1" dirty="0">
                <a:solidFill>
                  <a:prstClr val="black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endParaRP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49613C8-49C8-463B-B444-7EB5029971CA}"/>
                </a:ext>
              </a:extLst>
            </p:cNvPr>
            <p:cNvSpPr txBox="1"/>
            <p:nvPr/>
          </p:nvSpPr>
          <p:spPr>
            <a:xfrm>
              <a:off x="2909471" y="2504057"/>
              <a:ext cx="3324419" cy="95410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9900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PDCA</a:t>
              </a:r>
            </a:p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マネジメントシステム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237C94-5749-4BF6-97B7-4AC190E2ED6C}"/>
                </a:ext>
              </a:extLst>
            </p:cNvPr>
            <p:cNvSpPr txBox="1"/>
            <p:nvPr/>
          </p:nvSpPr>
          <p:spPr>
            <a:xfrm>
              <a:off x="2861744" y="1544226"/>
              <a:ext cx="3419872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6699FF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800" b="1" dirty="0">
                  <a:solidFill>
                    <a:prstClr val="black"/>
                  </a:solidFill>
                  <a:latin typeface="UD デジタル 教科書体 NK-B" panose="02020700000000000000" pitchFamily="18" charset="-128"/>
                  <a:ea typeface="UD デジタル 教科書体 NK-B" panose="02020700000000000000" pitchFamily="18" charset="-128"/>
                </a:rPr>
                <a:t>各規格「売り」の部分</a:t>
              </a:r>
            </a:p>
          </p:txBody>
        </p:sp>
      </p:grp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C627E11-0414-4D97-B760-154EE1AC0ECF}"/>
              </a:ext>
            </a:extLst>
          </p:cNvPr>
          <p:cNvSpPr txBox="1"/>
          <p:nvPr/>
        </p:nvSpPr>
        <p:spPr>
          <a:xfrm>
            <a:off x="3610738" y="6100002"/>
            <a:ext cx="1944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2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ISO22000</a:t>
            </a:r>
            <a:endParaRPr lang="ja-JP" altLang="en-US" sz="2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41998749-FDBB-465D-9418-6C6797C99406}"/>
              </a:ext>
            </a:extLst>
          </p:cNvPr>
          <p:cNvSpPr/>
          <p:nvPr/>
        </p:nvSpPr>
        <p:spPr>
          <a:xfrm>
            <a:off x="939065" y="909003"/>
            <a:ext cx="7288093" cy="137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1998749-FDBB-465D-9418-6C6797C99406}"/>
              </a:ext>
            </a:extLst>
          </p:cNvPr>
          <p:cNvSpPr/>
          <p:nvPr/>
        </p:nvSpPr>
        <p:spPr>
          <a:xfrm>
            <a:off x="939065" y="4917844"/>
            <a:ext cx="7288093" cy="1175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54439D5-3B4D-4BBD-8F79-EA7A6B1FB52D}"/>
              </a:ext>
            </a:extLst>
          </p:cNvPr>
          <p:cNvSpPr txBox="1"/>
          <p:nvPr/>
        </p:nvSpPr>
        <p:spPr>
          <a:xfrm>
            <a:off x="3969380" y="451991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/>
              <a:t>認証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AE9C49-CB0B-4D09-A9BA-6CE2F8BC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6337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001C54C-9C7A-4C82-A5BB-06CB159D7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2" y="870923"/>
            <a:ext cx="8980292" cy="5331093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3C96A14-E384-47B6-9527-7C9CC15D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41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7B224C38-C396-4738-9D16-3142B9DEE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2" y="1085849"/>
            <a:ext cx="8887373" cy="481136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911679F-739B-4639-BBF8-B8F05394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64602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3C416B8-24E3-44AA-B265-22BBEE53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399"/>
            <a:ext cx="8878848" cy="615920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0ED8C96-DD40-4069-8DD2-4A66CECC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911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23741DF-AEF1-4094-BC6F-CBE330AA69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406846"/>
            <a:ext cx="8863220" cy="6219241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F73C89-855A-4D2B-98F3-28CB31D5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188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EEA90F2-D28F-43F1-B022-996FA3B1E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476250"/>
            <a:ext cx="8801100" cy="59055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FFB2276-3C18-47FF-8CD6-36F6E78AB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5346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569F783-E324-4839-8717-620DC9E5D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8" y="981065"/>
            <a:ext cx="8972067" cy="502216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E4C61D3-2A25-4835-9E59-E61877B28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2099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175C523-5670-403B-BB46-04A4A2028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2" y="241142"/>
            <a:ext cx="8869602" cy="6559034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00A7F12-3AC1-4216-9E12-2EEC6E7F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6317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15EC051-FCBB-4085-B342-C9DA611DA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2" y="1842051"/>
            <a:ext cx="8998803" cy="3273287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20A6034-CA3D-44CA-A80B-57D2D3EAB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83176"/>
      </p:ext>
    </p:extLst>
  </p:cSld>
  <p:clrMapOvr>
    <a:masterClrMapping/>
  </p:clrMapOvr>
</p:sld>
</file>

<file path=ppt/theme/theme1.xml><?xml version="1.0" encoding="utf-8"?>
<a:theme xmlns:a="http://schemas.openxmlformats.org/drawingml/2006/main" name="ギャラリー">
  <a:themeElements>
    <a:clrScheme name="ギャラリー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ギャラリー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ギャラリー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325</TotalTime>
  <Words>1670</Words>
  <Application>Microsoft Office PowerPoint</Application>
  <PresentationFormat>画面に合わせる (4:3)</PresentationFormat>
  <Paragraphs>345</Paragraphs>
  <Slides>97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97</vt:i4>
      </vt:variant>
    </vt:vector>
  </HeadingPairs>
  <TitlesOfParts>
    <vt:vector size="107" baseType="lpstr">
      <vt:lpstr>HGP創英角ｺﾞｼｯｸUB</vt:lpstr>
      <vt:lpstr>Meiryo UI</vt:lpstr>
      <vt:lpstr>UD デジタル 教科書体 NK-B</vt:lpstr>
      <vt:lpstr>游ゴシック</vt:lpstr>
      <vt:lpstr>游ゴシック Light</vt:lpstr>
      <vt:lpstr>Arial</vt:lpstr>
      <vt:lpstr>Calibri</vt:lpstr>
      <vt:lpstr>Gill Sans MT</vt:lpstr>
      <vt:lpstr>Wingdings</vt:lpstr>
      <vt:lpstr>ギャラリー</vt:lpstr>
      <vt:lpstr>すべてのＦＳＭＳ向け内部監査員研修Ⅰ</vt:lpstr>
      <vt:lpstr>適合性確認（判定・評価）でカバーできるものと　認証によるものがある</vt:lpstr>
      <vt:lpstr>PowerPoint プレゼンテーション</vt:lpstr>
      <vt:lpstr>HACCPを含む認証？の仕組み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彼を知り己を知れば 百戦殆からず</vt:lpstr>
      <vt:lpstr>彼を知り己を知れば 百戦殆からず</vt:lpstr>
      <vt:lpstr>準備の進め方</vt:lpstr>
      <vt:lpstr>準備の進め方</vt:lpstr>
      <vt:lpstr>コンサル・監査会社・認証会社（と建築会社・設備会社）　　　　　の選び方</vt:lpstr>
      <vt:lpstr>具体名はすべて伏せます</vt:lpstr>
      <vt:lpstr>コンサルでいえば・・・</vt:lpstr>
      <vt:lpstr>一番難しいのが危害要因分析</vt:lpstr>
      <vt:lpstr>危害要因分析の失敗例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何故こんなことになるのか？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何故こんなことになるのか？</vt:lpstr>
      <vt:lpstr>街中の豆腐屋で本当に恐れるべきは　　　　　しかし・・・</vt:lpstr>
      <vt:lpstr>どうして厚生労働省と業界団体が　そろって　的外れなのか？</vt:lpstr>
      <vt:lpstr>PowerPoint プレゼンテーション</vt:lpstr>
      <vt:lpstr>PowerPoint プレゼンテーション</vt:lpstr>
      <vt:lpstr>ビジュアライゼーションの紹介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プロセスアプローチとは</vt:lpstr>
      <vt:lpstr>プロセスの明確化とは</vt:lpstr>
      <vt:lpstr>相互関係の明確化とは</vt:lpstr>
      <vt:lpstr>プロセスを運用管理するとは</vt:lpstr>
      <vt:lpstr>プロセス記述書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すべてのＦＳＭＳ向け　　　　　内部監査員研修</dc:title>
  <dc:creator>広田 鉄磨</dc:creator>
  <cp:lastModifiedBy>広田 鉄磨</cp:lastModifiedBy>
  <cp:revision>34</cp:revision>
  <dcterms:created xsi:type="dcterms:W3CDTF">2019-08-14T23:20:41Z</dcterms:created>
  <dcterms:modified xsi:type="dcterms:W3CDTF">2021-08-13T07:28:15Z</dcterms:modified>
</cp:coreProperties>
</file>