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326" r:id="rId2"/>
    <p:sldId id="327" r:id="rId3"/>
    <p:sldId id="324" r:id="rId4"/>
    <p:sldId id="325" r:id="rId5"/>
    <p:sldId id="297" r:id="rId6"/>
    <p:sldId id="360" r:id="rId7"/>
    <p:sldId id="259" r:id="rId8"/>
    <p:sldId id="328" r:id="rId9"/>
    <p:sldId id="303" r:id="rId10"/>
    <p:sldId id="302" r:id="rId11"/>
    <p:sldId id="299" r:id="rId12"/>
    <p:sldId id="260" r:id="rId13"/>
    <p:sldId id="300" r:id="rId14"/>
    <p:sldId id="329" r:id="rId15"/>
    <p:sldId id="330" r:id="rId16"/>
    <p:sldId id="304" r:id="rId17"/>
    <p:sldId id="261" r:id="rId18"/>
    <p:sldId id="306" r:id="rId19"/>
    <p:sldId id="262" r:id="rId20"/>
    <p:sldId id="263" r:id="rId21"/>
    <p:sldId id="264" r:id="rId22"/>
    <p:sldId id="265" r:id="rId23"/>
    <p:sldId id="266" r:id="rId24"/>
    <p:sldId id="307" r:id="rId25"/>
    <p:sldId id="308" r:id="rId26"/>
    <p:sldId id="343" r:id="rId27"/>
    <p:sldId id="309" r:id="rId28"/>
    <p:sldId id="333" r:id="rId29"/>
    <p:sldId id="362" r:id="rId30"/>
    <p:sldId id="276" r:id="rId31"/>
    <p:sldId id="275" r:id="rId32"/>
    <p:sldId id="312" r:id="rId33"/>
    <p:sldId id="313" r:id="rId34"/>
    <p:sldId id="359" r:id="rId35"/>
    <p:sldId id="331" r:id="rId36"/>
    <p:sldId id="344" r:id="rId37"/>
    <p:sldId id="355" r:id="rId38"/>
    <p:sldId id="357" r:id="rId39"/>
    <p:sldId id="356" r:id="rId40"/>
    <p:sldId id="350" r:id="rId41"/>
    <p:sldId id="351" r:id="rId42"/>
    <p:sldId id="345" r:id="rId43"/>
    <p:sldId id="346" r:id="rId44"/>
    <p:sldId id="352" r:id="rId45"/>
    <p:sldId id="353" r:id="rId46"/>
    <p:sldId id="354" r:id="rId47"/>
    <p:sldId id="318" r:id="rId48"/>
    <p:sldId id="358" r:id="rId49"/>
    <p:sldId id="322" r:id="rId50"/>
    <p:sldId id="320" r:id="rId51"/>
    <p:sldId id="363" r:id="rId52"/>
    <p:sldId id="280" r:id="rId53"/>
    <p:sldId id="341" r:id="rId54"/>
    <p:sldId id="334" r:id="rId55"/>
    <p:sldId id="316" r:id="rId56"/>
    <p:sldId id="323" r:id="rId57"/>
    <p:sldId id="281" r:id="rId58"/>
    <p:sldId id="361" r:id="rId59"/>
    <p:sldId id="283" r:id="rId60"/>
    <p:sldId id="284" r:id="rId61"/>
    <p:sldId id="288" r:id="rId62"/>
    <p:sldId id="348" r:id="rId63"/>
    <p:sldId id="349" r:id="rId64"/>
    <p:sldId id="289" r:id="rId65"/>
    <p:sldId id="287" r:id="rId66"/>
    <p:sldId id="285" r:id="rId67"/>
    <p:sldId id="290" r:id="rId68"/>
    <p:sldId id="286" r:id="rId69"/>
    <p:sldId id="339" r:id="rId70"/>
    <p:sldId id="340" r:id="rId71"/>
    <p:sldId id="291" r:id="rId72"/>
    <p:sldId id="292" r:id="rId73"/>
    <p:sldId id="293" r:id="rId74"/>
    <p:sldId id="332" r:id="rId75"/>
    <p:sldId id="342" r:id="rId7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jAQhdTmUVh/fxutQvIC3TyCUPMb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本 徳文" initials="松本" lastIdx="1" clrIdx="0">
    <p:extLst>
      <p:ext uri="{19B8F6BF-5375-455C-9EA6-DF929625EA0E}">
        <p15:presenceInfo xmlns:p15="http://schemas.microsoft.com/office/powerpoint/2012/main" userId="S-1-5-21-1363260772-2897281762-73902056-1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8E0"/>
    <a:srgbClr val="5164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77707" autoAdjust="0"/>
  </p:normalViewPr>
  <p:slideViewPr>
    <p:cSldViewPr snapToGrid="0">
      <p:cViewPr varScale="1">
        <p:scale>
          <a:sx n="63" d="100"/>
          <a:sy n="63" d="100"/>
        </p:scale>
        <p:origin x="1877" y="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52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customschemas.google.com/relationships/presentationmetadata" Target="meta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ABEA52-0C8F-4DF3-9448-85921890B3D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kumimoji="1" lang="ja-JP" altLang="en-US"/>
        </a:p>
      </dgm:t>
    </dgm:pt>
    <dgm:pt modelId="{4CEE07C3-88FA-40E5-A815-4E92E8F7AFBD}">
      <dgm:prSet phldrT="[テキスト]"/>
      <dgm:spPr>
        <a:solidFill>
          <a:srgbClr val="0070C0"/>
        </a:solidFill>
      </dgm:spPr>
      <dgm:t>
        <a:bodyPr/>
        <a:lstStyle/>
        <a:p>
          <a:endParaRPr kumimoji="1" lang="ja-JP" altLang="en-US" dirty="0"/>
        </a:p>
      </dgm:t>
    </dgm:pt>
    <dgm:pt modelId="{914B9036-5F08-4898-8CBD-CB5266B620FA}" type="parTrans" cxnId="{77319B24-6511-40BF-8AA5-39C8216E1C81}">
      <dgm:prSet/>
      <dgm:spPr/>
      <dgm:t>
        <a:bodyPr/>
        <a:lstStyle/>
        <a:p>
          <a:endParaRPr kumimoji="1" lang="ja-JP" altLang="en-US"/>
        </a:p>
      </dgm:t>
    </dgm:pt>
    <dgm:pt modelId="{B8700CC6-C467-4B2B-8E0B-F416E923DA2F}" type="sibTrans" cxnId="{77319B24-6511-40BF-8AA5-39C8216E1C81}">
      <dgm:prSet/>
      <dgm:spPr/>
      <dgm:t>
        <a:bodyPr/>
        <a:lstStyle/>
        <a:p>
          <a:endParaRPr kumimoji="1" lang="ja-JP" altLang="en-US"/>
        </a:p>
      </dgm:t>
    </dgm:pt>
    <dgm:pt modelId="{6848E2BD-E288-4D42-9361-70C1D0B6D0A8}">
      <dgm:prSet phldrT="[テキスト]" custT="1"/>
      <dgm:spPr/>
      <dgm:t>
        <a:bodyPr/>
        <a:lstStyle/>
        <a:p>
          <a:r>
            <a:rPr kumimoji="1" lang="ja-JP" altLang="en-US" sz="2400" b="1" dirty="0">
              <a:solidFill>
                <a:srgbClr val="0070C0"/>
              </a:solidFill>
              <a:latin typeface="+mj-lt"/>
            </a:rPr>
            <a:t>理性的</a:t>
          </a:r>
        </a:p>
      </dgm:t>
    </dgm:pt>
    <dgm:pt modelId="{4AEBBB69-90BF-4C75-AB13-E180C8002D79}" type="parTrans" cxnId="{179B21E7-C7A2-4B2C-A970-333856304C4E}">
      <dgm:prSet/>
      <dgm:spPr/>
      <dgm:t>
        <a:bodyPr/>
        <a:lstStyle/>
        <a:p>
          <a:endParaRPr kumimoji="1" lang="ja-JP" altLang="en-US"/>
        </a:p>
      </dgm:t>
    </dgm:pt>
    <dgm:pt modelId="{649B2D37-8B87-4A11-877E-A564D3B66298}" type="sibTrans" cxnId="{179B21E7-C7A2-4B2C-A970-333856304C4E}">
      <dgm:prSet/>
      <dgm:spPr/>
      <dgm:t>
        <a:bodyPr/>
        <a:lstStyle/>
        <a:p>
          <a:endParaRPr kumimoji="1" lang="ja-JP" altLang="en-US"/>
        </a:p>
      </dgm:t>
    </dgm:pt>
    <dgm:pt modelId="{AD72DD2E-5E86-4940-A525-A13CEB465616}">
      <dgm:prSet phldrT="[テキスト]"/>
      <dgm:spPr>
        <a:solidFill>
          <a:srgbClr val="FFFF00"/>
        </a:solidFill>
      </dgm:spPr>
      <dgm:t>
        <a:bodyPr/>
        <a:lstStyle/>
        <a:p>
          <a:endParaRPr kumimoji="1" lang="ja-JP" altLang="en-US" dirty="0"/>
        </a:p>
        <a:p>
          <a:endParaRPr kumimoji="1" lang="ja-JP" altLang="en-US" dirty="0"/>
        </a:p>
      </dgm:t>
    </dgm:pt>
    <dgm:pt modelId="{05E817E3-82C2-4FD5-9EC9-11AECD93E005}" type="parTrans" cxnId="{F1071921-0A7E-4D07-BBF9-E8A1DB7E5EFD}">
      <dgm:prSet/>
      <dgm:spPr/>
      <dgm:t>
        <a:bodyPr/>
        <a:lstStyle/>
        <a:p>
          <a:endParaRPr kumimoji="1" lang="ja-JP" altLang="en-US"/>
        </a:p>
      </dgm:t>
    </dgm:pt>
    <dgm:pt modelId="{9C2F4338-323F-4B64-B7DE-297EAC184B0E}" type="sibTrans" cxnId="{F1071921-0A7E-4D07-BBF9-E8A1DB7E5EFD}">
      <dgm:prSet/>
      <dgm:spPr/>
      <dgm:t>
        <a:bodyPr/>
        <a:lstStyle/>
        <a:p>
          <a:endParaRPr kumimoji="1" lang="ja-JP" altLang="en-US"/>
        </a:p>
      </dgm:t>
    </dgm:pt>
    <dgm:pt modelId="{9890C9E5-BA2F-4375-A8FC-1364FA62BFC8}">
      <dgm:prSet phldrT="[テキスト]" custT="1"/>
      <dgm:spPr/>
      <dgm:t>
        <a:bodyPr/>
        <a:lstStyle/>
        <a:p>
          <a:r>
            <a:rPr kumimoji="1" lang="ja-JP" altLang="en-US" sz="2400" b="1" dirty="0">
              <a:solidFill>
                <a:schemeClr val="tx1"/>
              </a:solidFill>
              <a:highlight>
                <a:srgbClr val="FFFF00"/>
              </a:highlight>
              <a:latin typeface="+mn-lt"/>
            </a:rPr>
            <a:t>実験的</a:t>
          </a:r>
        </a:p>
      </dgm:t>
    </dgm:pt>
    <dgm:pt modelId="{49B5ADCF-2DCD-43FE-B889-EF28CF4F0684}" type="parTrans" cxnId="{FA354F34-1155-4E61-B0A1-10CB66B91DCA}">
      <dgm:prSet/>
      <dgm:spPr/>
      <dgm:t>
        <a:bodyPr/>
        <a:lstStyle/>
        <a:p>
          <a:endParaRPr kumimoji="1" lang="ja-JP" altLang="en-US"/>
        </a:p>
      </dgm:t>
    </dgm:pt>
    <dgm:pt modelId="{EDABE4FC-4B69-4BFC-8086-8C93A5952D70}" type="sibTrans" cxnId="{FA354F34-1155-4E61-B0A1-10CB66B91DCA}">
      <dgm:prSet/>
      <dgm:spPr/>
      <dgm:t>
        <a:bodyPr/>
        <a:lstStyle/>
        <a:p>
          <a:endParaRPr kumimoji="1" lang="ja-JP" altLang="en-US"/>
        </a:p>
      </dgm:t>
    </dgm:pt>
    <dgm:pt modelId="{771EFEF9-A6F0-4F03-B9E2-F64BBD55B92E}">
      <dgm:prSet phldrT="[テキスト]"/>
      <dgm:spPr>
        <a:solidFill>
          <a:srgbClr val="FF0000"/>
        </a:solidFill>
      </dgm:spPr>
      <dgm:t>
        <a:bodyPr/>
        <a:lstStyle/>
        <a:p>
          <a:endParaRPr kumimoji="1" lang="ja-JP" altLang="en-US" dirty="0"/>
        </a:p>
      </dgm:t>
    </dgm:pt>
    <dgm:pt modelId="{0D2EE9F5-4F8D-4D8E-A249-CD41BEF3AA3F}" type="parTrans" cxnId="{04A688C6-87FD-4A52-B5BD-573485C05F07}">
      <dgm:prSet/>
      <dgm:spPr/>
      <dgm:t>
        <a:bodyPr/>
        <a:lstStyle/>
        <a:p>
          <a:endParaRPr kumimoji="1" lang="ja-JP" altLang="en-US"/>
        </a:p>
      </dgm:t>
    </dgm:pt>
    <dgm:pt modelId="{DA181F35-CBE9-441F-9D76-5A11F2BB4708}" type="sibTrans" cxnId="{04A688C6-87FD-4A52-B5BD-573485C05F07}">
      <dgm:prSet/>
      <dgm:spPr/>
      <dgm:t>
        <a:bodyPr/>
        <a:lstStyle/>
        <a:p>
          <a:endParaRPr kumimoji="1" lang="ja-JP" altLang="en-US"/>
        </a:p>
      </dgm:t>
    </dgm:pt>
    <dgm:pt modelId="{4032AD6F-26AA-47B6-AAE7-91EC3671C4C0}">
      <dgm:prSet phldrT="[テキスト]" custT="1"/>
      <dgm:spPr/>
      <dgm:t>
        <a:bodyPr/>
        <a:lstStyle/>
        <a:p>
          <a:r>
            <a:rPr kumimoji="1" lang="ja-JP" altLang="en-US" sz="2400" b="1" dirty="0">
              <a:solidFill>
                <a:srgbClr val="FF0000"/>
              </a:solidFill>
              <a:latin typeface="+mn-lt"/>
            </a:rPr>
            <a:t>感覚的</a:t>
          </a:r>
        </a:p>
      </dgm:t>
    </dgm:pt>
    <dgm:pt modelId="{3D93EE13-8797-4886-9946-BD8CA00C6BB2}" type="parTrans" cxnId="{086B29BC-EF1F-4DDF-ACB6-431747F7B326}">
      <dgm:prSet/>
      <dgm:spPr/>
      <dgm:t>
        <a:bodyPr/>
        <a:lstStyle/>
        <a:p>
          <a:endParaRPr kumimoji="1" lang="ja-JP" altLang="en-US"/>
        </a:p>
      </dgm:t>
    </dgm:pt>
    <dgm:pt modelId="{D60AA8EF-01CF-462F-A0F7-04075757DB01}" type="sibTrans" cxnId="{086B29BC-EF1F-4DDF-ACB6-431747F7B326}">
      <dgm:prSet/>
      <dgm:spPr/>
      <dgm:t>
        <a:bodyPr/>
        <a:lstStyle/>
        <a:p>
          <a:endParaRPr kumimoji="1" lang="ja-JP" altLang="en-US"/>
        </a:p>
      </dgm:t>
    </dgm:pt>
    <dgm:pt modelId="{B3C69A2D-1F95-4D09-B59F-A32997B7D142}">
      <dgm:prSet phldrT="[テキスト]"/>
      <dgm:spPr>
        <a:solidFill>
          <a:srgbClr val="00B050"/>
        </a:solidFill>
      </dgm:spPr>
      <dgm:t>
        <a:bodyPr/>
        <a:lstStyle/>
        <a:p>
          <a:endParaRPr kumimoji="1" lang="ja-JP" altLang="en-US" dirty="0"/>
        </a:p>
      </dgm:t>
    </dgm:pt>
    <dgm:pt modelId="{77179D03-9C9C-4C71-B15C-E45BE85E89D4}" type="parTrans" cxnId="{B968881D-5F99-45AC-AE37-792D474DB866}">
      <dgm:prSet/>
      <dgm:spPr/>
      <dgm:t>
        <a:bodyPr/>
        <a:lstStyle/>
        <a:p>
          <a:endParaRPr kumimoji="1" lang="ja-JP" altLang="en-US"/>
        </a:p>
      </dgm:t>
    </dgm:pt>
    <dgm:pt modelId="{C4AC5CE8-DF80-47F3-B07F-7F7D31616299}" type="sibTrans" cxnId="{B968881D-5F99-45AC-AE37-792D474DB866}">
      <dgm:prSet/>
      <dgm:spPr/>
      <dgm:t>
        <a:bodyPr/>
        <a:lstStyle/>
        <a:p>
          <a:endParaRPr kumimoji="1" lang="ja-JP" altLang="en-US"/>
        </a:p>
      </dgm:t>
    </dgm:pt>
    <dgm:pt modelId="{9316A1E1-17D1-4898-914A-F9FEAA72D53E}">
      <dgm:prSet phldrT="[テキスト]" custT="1"/>
      <dgm:spPr/>
      <dgm:t>
        <a:bodyPr/>
        <a:lstStyle/>
        <a:p>
          <a:r>
            <a:rPr kumimoji="1" lang="ja-JP" altLang="en-US" sz="2400" b="1" dirty="0">
              <a:solidFill>
                <a:srgbClr val="00B050"/>
              </a:solidFill>
              <a:latin typeface="+mn-lt"/>
            </a:rPr>
            <a:t>防衛的</a:t>
          </a:r>
        </a:p>
      </dgm:t>
    </dgm:pt>
    <dgm:pt modelId="{78432F57-00C6-412D-BE8E-B6177F31898C}" type="parTrans" cxnId="{8121CB86-9148-49CC-A7FC-B81C07112C5D}">
      <dgm:prSet/>
      <dgm:spPr/>
      <dgm:t>
        <a:bodyPr/>
        <a:lstStyle/>
        <a:p>
          <a:endParaRPr kumimoji="1" lang="ja-JP" altLang="en-US"/>
        </a:p>
      </dgm:t>
    </dgm:pt>
    <dgm:pt modelId="{67D43FFB-129E-4F38-B788-40BD1A3C180C}" type="sibTrans" cxnId="{8121CB86-9148-49CC-A7FC-B81C07112C5D}">
      <dgm:prSet/>
      <dgm:spPr/>
      <dgm:t>
        <a:bodyPr/>
        <a:lstStyle/>
        <a:p>
          <a:endParaRPr kumimoji="1" lang="ja-JP" altLang="en-US"/>
        </a:p>
      </dgm:t>
    </dgm:pt>
    <dgm:pt modelId="{8C4687D2-C25F-4984-9529-D559B8577724}">
      <dgm:prSet phldrT="[テキスト]" custT="1"/>
      <dgm:spPr/>
      <dgm:t>
        <a:bodyPr/>
        <a:lstStyle/>
        <a:p>
          <a:pPr>
            <a:buFont typeface="Wingdings" panose="05000000000000000000" pitchFamily="2" charset="2"/>
            <a:buChar char="ü"/>
          </a:pPr>
          <a:r>
            <a:rPr kumimoji="1" lang="ja-JP" altLang="en-US" sz="1800" b="1" dirty="0">
              <a:solidFill>
                <a:srgbClr val="0070C0"/>
              </a:solidFill>
              <a:latin typeface="+mj-lt"/>
            </a:rPr>
            <a:t>現実的</a:t>
          </a:r>
        </a:p>
      </dgm:t>
    </dgm:pt>
    <dgm:pt modelId="{41266A2F-782D-480A-BA32-ED7048EA9BEF}" type="parTrans" cxnId="{39A84B54-E144-48EB-B2EB-C69CCC5E99A3}">
      <dgm:prSet/>
      <dgm:spPr/>
      <dgm:t>
        <a:bodyPr/>
        <a:lstStyle/>
        <a:p>
          <a:endParaRPr kumimoji="1" lang="ja-JP" altLang="en-US"/>
        </a:p>
      </dgm:t>
    </dgm:pt>
    <dgm:pt modelId="{1A7FCF26-3DCC-4862-B36A-D9FFA613A558}" type="sibTrans" cxnId="{39A84B54-E144-48EB-B2EB-C69CCC5E99A3}">
      <dgm:prSet/>
      <dgm:spPr/>
      <dgm:t>
        <a:bodyPr/>
        <a:lstStyle/>
        <a:p>
          <a:endParaRPr kumimoji="1" lang="ja-JP" altLang="en-US"/>
        </a:p>
      </dgm:t>
    </dgm:pt>
    <dgm:pt modelId="{136538F0-8D3D-426E-9D3B-2D5223A1DDE6}">
      <dgm:prSet phldrT="[テキスト]" custT="1"/>
      <dgm:spPr/>
      <dgm:t>
        <a:bodyPr/>
        <a:lstStyle/>
        <a:p>
          <a:pPr>
            <a:buFont typeface="Wingdings" panose="05000000000000000000" pitchFamily="2" charset="2"/>
            <a:buChar char="ü"/>
          </a:pPr>
          <a:r>
            <a:rPr kumimoji="1" lang="ja-JP" altLang="en-US" sz="1800" b="1" dirty="0">
              <a:solidFill>
                <a:srgbClr val="0070C0"/>
              </a:solidFill>
              <a:latin typeface="+mj-lt"/>
            </a:rPr>
            <a:t>数字が好き</a:t>
          </a:r>
        </a:p>
      </dgm:t>
    </dgm:pt>
    <dgm:pt modelId="{F3F78D79-1718-4D63-8229-7C5BB5D94431}" type="parTrans" cxnId="{AE17DA25-19CA-49FE-85EB-3BE88C7328F3}">
      <dgm:prSet/>
      <dgm:spPr/>
      <dgm:t>
        <a:bodyPr/>
        <a:lstStyle/>
        <a:p>
          <a:endParaRPr kumimoji="1" lang="ja-JP" altLang="en-US"/>
        </a:p>
      </dgm:t>
    </dgm:pt>
    <dgm:pt modelId="{54A42EC0-CE5E-41DD-BEF9-83BB88E51656}" type="sibTrans" cxnId="{AE17DA25-19CA-49FE-85EB-3BE88C7328F3}">
      <dgm:prSet/>
      <dgm:spPr/>
      <dgm:t>
        <a:bodyPr/>
        <a:lstStyle/>
        <a:p>
          <a:endParaRPr kumimoji="1" lang="ja-JP" altLang="en-US"/>
        </a:p>
      </dgm:t>
    </dgm:pt>
    <dgm:pt modelId="{7A0009AE-0D13-4C71-9BF8-33794FB84B20}">
      <dgm:prSet phldrT="[テキスト]" custT="1"/>
      <dgm:spPr/>
      <dgm:t>
        <a:bodyPr/>
        <a:lstStyle/>
        <a:p>
          <a:pPr>
            <a:buFont typeface="Wingdings" panose="05000000000000000000" pitchFamily="2" charset="2"/>
            <a:buChar char="ü"/>
          </a:pPr>
          <a:r>
            <a:rPr kumimoji="1" lang="ja-JP" altLang="en-US" sz="1800" b="1" dirty="0">
              <a:solidFill>
                <a:srgbClr val="0070C0"/>
              </a:solidFill>
              <a:latin typeface="+mj-lt"/>
            </a:rPr>
            <a:t>因果関係が分かる</a:t>
          </a:r>
        </a:p>
      </dgm:t>
    </dgm:pt>
    <dgm:pt modelId="{477A4AE9-70F0-41F4-B703-74828D889970}" type="parTrans" cxnId="{A0B6CFD9-E3E5-4D6A-A9A7-A1C968E1D2F8}">
      <dgm:prSet/>
      <dgm:spPr/>
      <dgm:t>
        <a:bodyPr/>
        <a:lstStyle/>
        <a:p>
          <a:endParaRPr kumimoji="1" lang="ja-JP" altLang="en-US"/>
        </a:p>
      </dgm:t>
    </dgm:pt>
    <dgm:pt modelId="{13D7D8BB-A64A-4889-8D40-C3885A47FA77}" type="sibTrans" cxnId="{A0B6CFD9-E3E5-4D6A-A9A7-A1C968E1D2F8}">
      <dgm:prSet/>
      <dgm:spPr/>
      <dgm:t>
        <a:bodyPr/>
        <a:lstStyle/>
        <a:p>
          <a:endParaRPr kumimoji="1" lang="ja-JP" altLang="en-US"/>
        </a:p>
      </dgm:t>
    </dgm:pt>
    <dgm:pt modelId="{E40F33C9-C4F2-4788-B348-EBF4303EF7D1}">
      <dgm:prSet phldrT="[テキスト]" custT="1"/>
      <dgm:spPr/>
      <dgm:t>
        <a:bodyPr/>
        <a:lstStyle/>
        <a:p>
          <a:pPr>
            <a:buFont typeface="Wingdings" panose="05000000000000000000" pitchFamily="2" charset="2"/>
            <a:buChar char="ü"/>
          </a:pPr>
          <a:r>
            <a:rPr kumimoji="1" lang="ja-JP" altLang="en-US" sz="1600" b="1" dirty="0">
              <a:solidFill>
                <a:schemeClr val="tx1"/>
              </a:solidFill>
              <a:highlight>
                <a:srgbClr val="FFFF00"/>
              </a:highlight>
              <a:latin typeface="+mn-lt"/>
            </a:rPr>
            <a:t>衝動的</a:t>
          </a:r>
        </a:p>
      </dgm:t>
    </dgm:pt>
    <dgm:pt modelId="{D8779702-4693-4458-AA0B-77CFB2A1D740}" type="parTrans" cxnId="{82EF0173-255D-45C7-A3B3-AEFDEF259F75}">
      <dgm:prSet/>
      <dgm:spPr/>
      <dgm:t>
        <a:bodyPr/>
        <a:lstStyle/>
        <a:p>
          <a:endParaRPr kumimoji="1" lang="ja-JP" altLang="en-US"/>
        </a:p>
      </dgm:t>
    </dgm:pt>
    <dgm:pt modelId="{7ECCA5EF-3FBD-4CCB-AFBB-EA082358A81E}" type="sibTrans" cxnId="{82EF0173-255D-45C7-A3B3-AEFDEF259F75}">
      <dgm:prSet/>
      <dgm:spPr/>
      <dgm:t>
        <a:bodyPr/>
        <a:lstStyle/>
        <a:p>
          <a:endParaRPr kumimoji="1" lang="ja-JP" altLang="en-US"/>
        </a:p>
      </dgm:t>
    </dgm:pt>
    <dgm:pt modelId="{BDC893C9-2243-4F9F-A4C5-616C7E3E25C8}">
      <dgm:prSet phldrT="[テキスト]" custT="1"/>
      <dgm:spPr/>
      <dgm:t>
        <a:bodyPr/>
        <a:lstStyle/>
        <a:p>
          <a:pPr>
            <a:buFont typeface="Wingdings" panose="05000000000000000000" pitchFamily="2" charset="2"/>
            <a:buChar char="ü"/>
          </a:pPr>
          <a:r>
            <a:rPr kumimoji="1" lang="ja-JP" altLang="en-US" sz="1600" b="1" dirty="0">
              <a:solidFill>
                <a:schemeClr val="tx1"/>
              </a:solidFill>
              <a:highlight>
                <a:srgbClr val="FFFF00"/>
              </a:highlight>
              <a:latin typeface="+mn-lt"/>
            </a:rPr>
            <a:t>規則を破る</a:t>
          </a:r>
        </a:p>
      </dgm:t>
    </dgm:pt>
    <dgm:pt modelId="{B8B07585-3601-4D9A-B520-FEA6A7B0913E}" type="parTrans" cxnId="{2888A0B7-01A7-45A0-923A-202AE09C4D96}">
      <dgm:prSet/>
      <dgm:spPr/>
      <dgm:t>
        <a:bodyPr/>
        <a:lstStyle/>
        <a:p>
          <a:endParaRPr kumimoji="1" lang="ja-JP" altLang="en-US"/>
        </a:p>
      </dgm:t>
    </dgm:pt>
    <dgm:pt modelId="{13F8AE71-559A-473B-9DCE-85AB01EA76F7}" type="sibTrans" cxnId="{2888A0B7-01A7-45A0-923A-202AE09C4D96}">
      <dgm:prSet/>
      <dgm:spPr/>
      <dgm:t>
        <a:bodyPr/>
        <a:lstStyle/>
        <a:p>
          <a:endParaRPr kumimoji="1" lang="ja-JP" altLang="en-US"/>
        </a:p>
      </dgm:t>
    </dgm:pt>
    <dgm:pt modelId="{09912568-3B90-4200-9C96-0810A36AE5D7}">
      <dgm:prSet phldrT="[テキスト]" custT="1"/>
      <dgm:spPr/>
      <dgm:t>
        <a:bodyPr/>
        <a:lstStyle/>
        <a:p>
          <a:pPr>
            <a:buFont typeface="Wingdings" panose="05000000000000000000" pitchFamily="2" charset="2"/>
            <a:buChar char="ü"/>
          </a:pPr>
          <a:r>
            <a:rPr kumimoji="1" lang="ja-JP" altLang="en-US" sz="1600" b="1" dirty="0">
              <a:solidFill>
                <a:schemeClr val="tx1"/>
              </a:solidFill>
              <a:highlight>
                <a:srgbClr val="FFFF00"/>
              </a:highlight>
              <a:latin typeface="+mn-lt"/>
            </a:rPr>
            <a:t>好奇心、遊び</a:t>
          </a:r>
        </a:p>
      </dgm:t>
    </dgm:pt>
    <dgm:pt modelId="{52533741-AE23-4DCC-BCD7-018445FFFAB9}" type="parTrans" cxnId="{59F193EA-9A1D-4140-B670-338DF8E5E362}">
      <dgm:prSet/>
      <dgm:spPr/>
      <dgm:t>
        <a:bodyPr/>
        <a:lstStyle/>
        <a:p>
          <a:endParaRPr kumimoji="1" lang="ja-JP" altLang="en-US"/>
        </a:p>
      </dgm:t>
    </dgm:pt>
    <dgm:pt modelId="{C7F4F2C9-C571-4821-AA93-637455EEBE80}" type="sibTrans" cxnId="{59F193EA-9A1D-4140-B670-338DF8E5E362}">
      <dgm:prSet/>
      <dgm:spPr/>
      <dgm:t>
        <a:bodyPr/>
        <a:lstStyle/>
        <a:p>
          <a:endParaRPr kumimoji="1" lang="ja-JP" altLang="en-US"/>
        </a:p>
      </dgm:t>
    </dgm:pt>
    <dgm:pt modelId="{FF1AEB3A-10E4-4E62-823F-4B4973281CA0}">
      <dgm:prSet phldrT="[テキスト]" custT="1"/>
      <dgm:spPr/>
      <dgm:t>
        <a:bodyPr/>
        <a:lstStyle/>
        <a:p>
          <a:pPr>
            <a:buFont typeface="Wingdings" panose="05000000000000000000" pitchFamily="2" charset="2"/>
            <a:buChar char="ü"/>
          </a:pPr>
          <a:r>
            <a:rPr kumimoji="1" lang="ja-JP" altLang="en-US" sz="1600" b="1" dirty="0">
              <a:solidFill>
                <a:srgbClr val="00B050"/>
              </a:solidFill>
              <a:latin typeface="+mn-lt"/>
            </a:rPr>
            <a:t>予防処置</a:t>
          </a:r>
        </a:p>
      </dgm:t>
    </dgm:pt>
    <dgm:pt modelId="{76A1FD5F-A71C-4C52-B2E1-8A66B2FF4241}" type="parTrans" cxnId="{2BB4A837-799D-457A-833F-DE3A301265BB}">
      <dgm:prSet/>
      <dgm:spPr/>
      <dgm:t>
        <a:bodyPr/>
        <a:lstStyle/>
        <a:p>
          <a:endParaRPr kumimoji="1" lang="ja-JP" altLang="en-US"/>
        </a:p>
      </dgm:t>
    </dgm:pt>
    <dgm:pt modelId="{06108E32-8A3B-40E7-8964-D228424E1BAA}" type="sibTrans" cxnId="{2BB4A837-799D-457A-833F-DE3A301265BB}">
      <dgm:prSet/>
      <dgm:spPr/>
      <dgm:t>
        <a:bodyPr/>
        <a:lstStyle/>
        <a:p>
          <a:endParaRPr kumimoji="1" lang="ja-JP" altLang="en-US"/>
        </a:p>
      </dgm:t>
    </dgm:pt>
    <dgm:pt modelId="{F275E950-01F8-41EB-BA76-9AE4E74088FB}">
      <dgm:prSet phldrT="[テキスト]" custT="1"/>
      <dgm:spPr/>
      <dgm:t>
        <a:bodyPr/>
        <a:lstStyle/>
        <a:p>
          <a:pPr>
            <a:buFont typeface="Wingdings" panose="05000000000000000000" pitchFamily="2" charset="2"/>
            <a:buChar char="ü"/>
          </a:pPr>
          <a:r>
            <a:rPr kumimoji="1" lang="ja-JP" altLang="en-US" sz="1600" b="1" dirty="0">
              <a:solidFill>
                <a:srgbClr val="00B050"/>
              </a:solidFill>
              <a:latin typeface="+mn-lt"/>
            </a:rPr>
            <a:t>手順を定める</a:t>
          </a:r>
        </a:p>
      </dgm:t>
    </dgm:pt>
    <dgm:pt modelId="{3EBAE537-B539-4394-9911-A5DC5335DA28}" type="parTrans" cxnId="{3FE7439F-F450-4EDD-AB6A-D443743DD632}">
      <dgm:prSet/>
      <dgm:spPr/>
      <dgm:t>
        <a:bodyPr/>
        <a:lstStyle/>
        <a:p>
          <a:endParaRPr kumimoji="1" lang="ja-JP" altLang="en-US"/>
        </a:p>
      </dgm:t>
    </dgm:pt>
    <dgm:pt modelId="{E55C0AAB-6E9B-405C-BEBF-FB28F88325FA}" type="sibTrans" cxnId="{3FE7439F-F450-4EDD-AB6A-D443743DD632}">
      <dgm:prSet/>
      <dgm:spPr/>
      <dgm:t>
        <a:bodyPr/>
        <a:lstStyle/>
        <a:p>
          <a:endParaRPr kumimoji="1" lang="ja-JP" altLang="en-US"/>
        </a:p>
      </dgm:t>
    </dgm:pt>
    <dgm:pt modelId="{A5B95339-1E9F-46CA-A55F-04F3B996B75C}">
      <dgm:prSet phldrT="[テキスト]" custT="1"/>
      <dgm:spPr/>
      <dgm:t>
        <a:bodyPr/>
        <a:lstStyle/>
        <a:p>
          <a:endParaRPr kumimoji="1" lang="ja-JP" altLang="en-US" sz="2400" b="1" dirty="0">
            <a:solidFill>
              <a:srgbClr val="00B050"/>
            </a:solidFill>
            <a:latin typeface="+mn-lt"/>
          </a:endParaRPr>
        </a:p>
      </dgm:t>
    </dgm:pt>
    <dgm:pt modelId="{99E8DCFA-F3D2-4F13-9587-DD93F2EA2458}" type="parTrans" cxnId="{C1F23F32-C2DE-4B1F-A9D9-4E189F2D55B4}">
      <dgm:prSet/>
      <dgm:spPr/>
      <dgm:t>
        <a:bodyPr/>
        <a:lstStyle/>
        <a:p>
          <a:endParaRPr kumimoji="1" lang="ja-JP" altLang="en-US"/>
        </a:p>
      </dgm:t>
    </dgm:pt>
    <dgm:pt modelId="{07A20567-8EAF-486C-8163-FFB852EB25DC}" type="sibTrans" cxnId="{C1F23F32-C2DE-4B1F-A9D9-4E189F2D55B4}">
      <dgm:prSet/>
      <dgm:spPr/>
      <dgm:t>
        <a:bodyPr/>
        <a:lstStyle/>
        <a:p>
          <a:endParaRPr kumimoji="1" lang="ja-JP" altLang="en-US"/>
        </a:p>
      </dgm:t>
    </dgm:pt>
    <dgm:pt modelId="{B4D6D48D-B760-4DC7-8A67-18810978B261}">
      <dgm:prSet phldrT="[テキスト]" custT="1"/>
      <dgm:spPr/>
      <dgm:t>
        <a:bodyPr/>
        <a:lstStyle/>
        <a:p>
          <a:pPr>
            <a:buFont typeface="Wingdings" panose="05000000000000000000" pitchFamily="2" charset="2"/>
            <a:buChar char="ü"/>
          </a:pPr>
          <a:r>
            <a:rPr kumimoji="1" lang="ja-JP" altLang="en-US" sz="1600" b="1" dirty="0">
              <a:solidFill>
                <a:srgbClr val="00B050"/>
              </a:solidFill>
              <a:latin typeface="+mn-lt"/>
            </a:rPr>
            <a:t>物事をやり終える</a:t>
          </a:r>
        </a:p>
      </dgm:t>
    </dgm:pt>
    <dgm:pt modelId="{AC50DC0B-2754-4992-9F5E-9B8B2D870DEA}" type="parTrans" cxnId="{7333B7F7-7E2F-4237-B1F2-0BBB7A8FEA9F}">
      <dgm:prSet/>
      <dgm:spPr/>
      <dgm:t>
        <a:bodyPr/>
        <a:lstStyle/>
        <a:p>
          <a:endParaRPr kumimoji="1" lang="ja-JP" altLang="en-US"/>
        </a:p>
      </dgm:t>
    </dgm:pt>
    <dgm:pt modelId="{CD05E0C2-5953-4813-9FD8-A222A2927380}" type="sibTrans" cxnId="{7333B7F7-7E2F-4237-B1F2-0BBB7A8FEA9F}">
      <dgm:prSet/>
      <dgm:spPr/>
      <dgm:t>
        <a:bodyPr/>
        <a:lstStyle/>
        <a:p>
          <a:endParaRPr kumimoji="1" lang="ja-JP" altLang="en-US"/>
        </a:p>
      </dgm:t>
    </dgm:pt>
    <dgm:pt modelId="{5E1BFB98-8752-4455-B336-A84658C69994}">
      <dgm:prSet phldrT="[テキスト]" custT="1"/>
      <dgm:spPr/>
      <dgm:t>
        <a:bodyPr/>
        <a:lstStyle/>
        <a:p>
          <a:pPr>
            <a:buFont typeface="Wingdings" panose="05000000000000000000" pitchFamily="2" charset="2"/>
            <a:buChar char="ü"/>
          </a:pPr>
          <a:r>
            <a:rPr kumimoji="1" lang="ja-JP" altLang="en-US" sz="1600" b="1" dirty="0">
              <a:solidFill>
                <a:srgbClr val="FF0000"/>
              </a:solidFill>
              <a:latin typeface="+mn-lt"/>
            </a:rPr>
            <a:t>他人の気持ちが分かる</a:t>
          </a:r>
        </a:p>
      </dgm:t>
    </dgm:pt>
    <dgm:pt modelId="{B733D31E-B469-4AB3-B79C-AFD5FF64F953}" type="parTrans" cxnId="{85C418BE-6D38-486D-A759-124049C45CAE}">
      <dgm:prSet/>
      <dgm:spPr/>
      <dgm:t>
        <a:bodyPr/>
        <a:lstStyle/>
        <a:p>
          <a:endParaRPr kumimoji="1" lang="ja-JP" altLang="en-US"/>
        </a:p>
      </dgm:t>
    </dgm:pt>
    <dgm:pt modelId="{843CE574-4217-4361-BBFD-A06318563FFA}" type="sibTrans" cxnId="{85C418BE-6D38-486D-A759-124049C45CAE}">
      <dgm:prSet/>
      <dgm:spPr/>
      <dgm:t>
        <a:bodyPr/>
        <a:lstStyle/>
        <a:p>
          <a:endParaRPr kumimoji="1" lang="ja-JP" altLang="en-US"/>
        </a:p>
      </dgm:t>
    </dgm:pt>
    <dgm:pt modelId="{D802BC51-CA64-440A-BFBB-FD90FA3B979D}">
      <dgm:prSet phldrT="[テキスト]" custT="1"/>
      <dgm:spPr/>
      <dgm:t>
        <a:bodyPr/>
        <a:lstStyle/>
        <a:p>
          <a:pPr>
            <a:buFont typeface="Wingdings" panose="05000000000000000000" pitchFamily="2" charset="2"/>
            <a:buChar char="ü"/>
          </a:pPr>
          <a:r>
            <a:rPr kumimoji="1" lang="ja-JP" altLang="en-US" sz="1600" b="1" dirty="0">
              <a:solidFill>
                <a:srgbClr val="FF0000"/>
              </a:solidFill>
              <a:latin typeface="+mn-lt"/>
            </a:rPr>
            <a:t>教えるのが好き</a:t>
          </a:r>
        </a:p>
      </dgm:t>
    </dgm:pt>
    <dgm:pt modelId="{A2DE60E3-39D9-41A5-B263-A37C4BCB5AA8}" type="parTrans" cxnId="{1E6899CD-032A-4F6C-BA01-AA9AE3F8B35D}">
      <dgm:prSet/>
      <dgm:spPr/>
      <dgm:t>
        <a:bodyPr/>
        <a:lstStyle/>
        <a:p>
          <a:endParaRPr kumimoji="1" lang="ja-JP" altLang="en-US"/>
        </a:p>
      </dgm:t>
    </dgm:pt>
    <dgm:pt modelId="{8AE0AEDE-075E-4A73-A003-3CFA9A05ADC4}" type="sibTrans" cxnId="{1E6899CD-032A-4F6C-BA01-AA9AE3F8B35D}">
      <dgm:prSet/>
      <dgm:spPr/>
      <dgm:t>
        <a:bodyPr/>
        <a:lstStyle/>
        <a:p>
          <a:endParaRPr kumimoji="1" lang="ja-JP" altLang="en-US"/>
        </a:p>
      </dgm:t>
    </dgm:pt>
    <dgm:pt modelId="{36C3D515-E022-4617-B53F-0AE56453F14B}">
      <dgm:prSet phldrT="[テキスト]" custT="1"/>
      <dgm:spPr/>
      <dgm:t>
        <a:bodyPr/>
        <a:lstStyle/>
        <a:p>
          <a:pPr>
            <a:buFont typeface="Wingdings" panose="05000000000000000000" pitchFamily="2" charset="2"/>
            <a:buChar char="ü"/>
          </a:pPr>
          <a:r>
            <a:rPr kumimoji="1" lang="ja-JP" altLang="en-US" sz="1600" b="1" dirty="0">
              <a:solidFill>
                <a:srgbClr val="FF0000"/>
              </a:solidFill>
              <a:latin typeface="+mn-lt"/>
            </a:rPr>
            <a:t>人をサポートする</a:t>
          </a:r>
        </a:p>
      </dgm:t>
    </dgm:pt>
    <dgm:pt modelId="{C07C22C9-C5ED-4009-B820-5FC8D7EDFA4D}" type="parTrans" cxnId="{A469F35D-BB57-409C-B2A4-9CE766B9A993}">
      <dgm:prSet/>
      <dgm:spPr/>
      <dgm:t>
        <a:bodyPr/>
        <a:lstStyle/>
        <a:p>
          <a:endParaRPr kumimoji="1" lang="ja-JP" altLang="en-US"/>
        </a:p>
      </dgm:t>
    </dgm:pt>
    <dgm:pt modelId="{1CA23D79-25F4-42B6-AE9C-9725E9C1E2CA}" type="sibTrans" cxnId="{A469F35D-BB57-409C-B2A4-9CE766B9A993}">
      <dgm:prSet/>
      <dgm:spPr/>
      <dgm:t>
        <a:bodyPr/>
        <a:lstStyle/>
        <a:p>
          <a:endParaRPr kumimoji="1" lang="ja-JP" altLang="en-US"/>
        </a:p>
      </dgm:t>
    </dgm:pt>
    <dgm:pt modelId="{FFF28D46-2F1A-4295-8FEC-3D60F70A5C50}" type="pres">
      <dgm:prSet presAssocID="{A7ABEA52-0C8F-4DF3-9448-85921890B3D2}" presName="cycleMatrixDiagram" presStyleCnt="0">
        <dgm:presLayoutVars>
          <dgm:chMax val="1"/>
          <dgm:dir/>
          <dgm:animLvl val="lvl"/>
          <dgm:resizeHandles val="exact"/>
        </dgm:presLayoutVars>
      </dgm:prSet>
      <dgm:spPr/>
    </dgm:pt>
    <dgm:pt modelId="{F4AEA3CB-F3F0-47E1-A3F7-FB639DCC6DC1}" type="pres">
      <dgm:prSet presAssocID="{A7ABEA52-0C8F-4DF3-9448-85921890B3D2}" presName="children" presStyleCnt="0"/>
      <dgm:spPr/>
    </dgm:pt>
    <dgm:pt modelId="{756BE23C-C83A-413C-8618-DFBACCDAE1B0}" type="pres">
      <dgm:prSet presAssocID="{A7ABEA52-0C8F-4DF3-9448-85921890B3D2}" presName="child1group" presStyleCnt="0"/>
      <dgm:spPr/>
    </dgm:pt>
    <dgm:pt modelId="{6E190625-040F-43A5-A081-DFAB3E0A8ACE}" type="pres">
      <dgm:prSet presAssocID="{A7ABEA52-0C8F-4DF3-9448-85921890B3D2}" presName="child1" presStyleLbl="bgAcc1" presStyleIdx="0" presStyleCnt="4" custScaleX="128434"/>
      <dgm:spPr/>
    </dgm:pt>
    <dgm:pt modelId="{D000211D-3E39-4411-BF91-17F462EB4EE6}" type="pres">
      <dgm:prSet presAssocID="{A7ABEA52-0C8F-4DF3-9448-85921890B3D2}" presName="child1Text" presStyleLbl="bgAcc1" presStyleIdx="0" presStyleCnt="4">
        <dgm:presLayoutVars>
          <dgm:bulletEnabled val="1"/>
        </dgm:presLayoutVars>
      </dgm:prSet>
      <dgm:spPr/>
    </dgm:pt>
    <dgm:pt modelId="{5F80BE5B-0219-4D1F-A3BC-9C09EE16E373}" type="pres">
      <dgm:prSet presAssocID="{A7ABEA52-0C8F-4DF3-9448-85921890B3D2}" presName="child2group" presStyleCnt="0"/>
      <dgm:spPr/>
    </dgm:pt>
    <dgm:pt modelId="{4A3D21A1-DE25-4B96-A452-259AAC727459}" type="pres">
      <dgm:prSet presAssocID="{A7ABEA52-0C8F-4DF3-9448-85921890B3D2}" presName="child2" presStyleLbl="bgAcc1" presStyleIdx="1" presStyleCnt="4" custScaleX="110573" custLinFactNeighborX="7424" custLinFactNeighborY="764"/>
      <dgm:spPr/>
    </dgm:pt>
    <dgm:pt modelId="{5E489E5B-E8A7-4EC2-887A-F7E606C70366}" type="pres">
      <dgm:prSet presAssocID="{A7ABEA52-0C8F-4DF3-9448-85921890B3D2}" presName="child2Text" presStyleLbl="bgAcc1" presStyleIdx="1" presStyleCnt="4">
        <dgm:presLayoutVars>
          <dgm:bulletEnabled val="1"/>
        </dgm:presLayoutVars>
      </dgm:prSet>
      <dgm:spPr/>
    </dgm:pt>
    <dgm:pt modelId="{C16A38B0-7BD9-48EA-A299-3BC36B271594}" type="pres">
      <dgm:prSet presAssocID="{A7ABEA52-0C8F-4DF3-9448-85921890B3D2}" presName="child3group" presStyleCnt="0"/>
      <dgm:spPr/>
    </dgm:pt>
    <dgm:pt modelId="{6CB3107E-91DC-4F7F-868A-62F0E634AD7F}" type="pres">
      <dgm:prSet presAssocID="{A7ABEA52-0C8F-4DF3-9448-85921890B3D2}" presName="child3" presStyleLbl="bgAcc1" presStyleIdx="2" presStyleCnt="4" custScaleX="103586" custScaleY="142879" custLinFactNeighborX="6421" custLinFactNeighborY="-5418"/>
      <dgm:spPr/>
    </dgm:pt>
    <dgm:pt modelId="{4F877555-2D11-43EB-8A9A-26CBE8C0441D}" type="pres">
      <dgm:prSet presAssocID="{A7ABEA52-0C8F-4DF3-9448-85921890B3D2}" presName="child3Text" presStyleLbl="bgAcc1" presStyleIdx="2" presStyleCnt="4">
        <dgm:presLayoutVars>
          <dgm:bulletEnabled val="1"/>
        </dgm:presLayoutVars>
      </dgm:prSet>
      <dgm:spPr/>
    </dgm:pt>
    <dgm:pt modelId="{CBBDB12E-0A1E-4604-85C9-7625FDFA7E1E}" type="pres">
      <dgm:prSet presAssocID="{A7ABEA52-0C8F-4DF3-9448-85921890B3D2}" presName="child4group" presStyleCnt="0"/>
      <dgm:spPr/>
    </dgm:pt>
    <dgm:pt modelId="{7B735AC6-10D5-461D-B677-D6A567D81E64}" type="pres">
      <dgm:prSet presAssocID="{A7ABEA52-0C8F-4DF3-9448-85921890B3D2}" presName="child4" presStyleLbl="bgAcc1" presStyleIdx="3" presStyleCnt="4" custScaleX="121120" custScaleY="136435"/>
      <dgm:spPr/>
    </dgm:pt>
    <dgm:pt modelId="{D27B357F-4099-4460-B64A-D38C103B37B8}" type="pres">
      <dgm:prSet presAssocID="{A7ABEA52-0C8F-4DF3-9448-85921890B3D2}" presName="child4Text" presStyleLbl="bgAcc1" presStyleIdx="3" presStyleCnt="4">
        <dgm:presLayoutVars>
          <dgm:bulletEnabled val="1"/>
        </dgm:presLayoutVars>
      </dgm:prSet>
      <dgm:spPr/>
    </dgm:pt>
    <dgm:pt modelId="{A8E44B46-BB5E-4A57-85E6-423A0BAE089E}" type="pres">
      <dgm:prSet presAssocID="{A7ABEA52-0C8F-4DF3-9448-85921890B3D2}" presName="childPlaceholder" presStyleCnt="0"/>
      <dgm:spPr/>
    </dgm:pt>
    <dgm:pt modelId="{476C5EDF-E7CC-43CF-A505-C194159B149A}" type="pres">
      <dgm:prSet presAssocID="{A7ABEA52-0C8F-4DF3-9448-85921890B3D2}" presName="circle" presStyleCnt="0"/>
      <dgm:spPr/>
    </dgm:pt>
    <dgm:pt modelId="{62F3B547-31C1-44FB-9513-7369493F2C22}" type="pres">
      <dgm:prSet presAssocID="{A7ABEA52-0C8F-4DF3-9448-85921890B3D2}" presName="quadrant1" presStyleLbl="node1" presStyleIdx="0" presStyleCnt="4" custLinFactNeighborX="-524" custLinFactNeighborY="-1096">
        <dgm:presLayoutVars>
          <dgm:chMax val="1"/>
          <dgm:bulletEnabled val="1"/>
        </dgm:presLayoutVars>
      </dgm:prSet>
      <dgm:spPr/>
    </dgm:pt>
    <dgm:pt modelId="{AF2ED611-9D73-481A-B459-7277C77FDEA7}" type="pres">
      <dgm:prSet presAssocID="{A7ABEA52-0C8F-4DF3-9448-85921890B3D2}" presName="quadrant2" presStyleLbl="node1" presStyleIdx="1" presStyleCnt="4">
        <dgm:presLayoutVars>
          <dgm:chMax val="1"/>
          <dgm:bulletEnabled val="1"/>
        </dgm:presLayoutVars>
      </dgm:prSet>
      <dgm:spPr/>
    </dgm:pt>
    <dgm:pt modelId="{C4F446FA-1207-481A-BF9D-BE79C0F7523F}" type="pres">
      <dgm:prSet presAssocID="{A7ABEA52-0C8F-4DF3-9448-85921890B3D2}" presName="quadrant3" presStyleLbl="node1" presStyleIdx="2" presStyleCnt="4" custLinFactNeighborX="-476" custLinFactNeighborY="1048">
        <dgm:presLayoutVars>
          <dgm:chMax val="1"/>
          <dgm:bulletEnabled val="1"/>
        </dgm:presLayoutVars>
      </dgm:prSet>
      <dgm:spPr/>
    </dgm:pt>
    <dgm:pt modelId="{E0DF0597-8A98-46C8-8D8A-90EE8FA8067B}" type="pres">
      <dgm:prSet presAssocID="{A7ABEA52-0C8F-4DF3-9448-85921890B3D2}" presName="quadrant4" presStyleLbl="node1" presStyleIdx="3" presStyleCnt="4">
        <dgm:presLayoutVars>
          <dgm:chMax val="1"/>
          <dgm:bulletEnabled val="1"/>
        </dgm:presLayoutVars>
      </dgm:prSet>
      <dgm:spPr/>
    </dgm:pt>
    <dgm:pt modelId="{56FF860E-C335-4BE7-BC6C-B15EAFE036ED}" type="pres">
      <dgm:prSet presAssocID="{A7ABEA52-0C8F-4DF3-9448-85921890B3D2}" presName="quadrantPlaceholder" presStyleCnt="0"/>
      <dgm:spPr/>
    </dgm:pt>
    <dgm:pt modelId="{32CC5700-37D9-45A1-9315-09909D84E066}" type="pres">
      <dgm:prSet presAssocID="{A7ABEA52-0C8F-4DF3-9448-85921890B3D2}" presName="center1" presStyleLbl="fgShp" presStyleIdx="0" presStyleCnt="2"/>
      <dgm:spPr/>
    </dgm:pt>
    <dgm:pt modelId="{80CEA8BD-2CA6-452D-952D-DE402A7EB09B}" type="pres">
      <dgm:prSet presAssocID="{A7ABEA52-0C8F-4DF3-9448-85921890B3D2}" presName="center2" presStyleLbl="fgShp" presStyleIdx="1" presStyleCnt="2"/>
      <dgm:spPr/>
    </dgm:pt>
  </dgm:ptLst>
  <dgm:cxnLst>
    <dgm:cxn modelId="{0C377205-D940-4A5E-A8C2-57486E5EF95F}" type="presOf" srcId="{B4D6D48D-B760-4DC7-8A67-18810978B261}" destId="{D27B357F-4099-4460-B64A-D38C103B37B8}" srcOrd="1" destOrd="3" presId="urn:microsoft.com/office/officeart/2005/8/layout/cycle4"/>
    <dgm:cxn modelId="{69C53F09-9E2F-4323-A51D-2102BBCBD35C}" type="presOf" srcId="{7A0009AE-0D13-4C71-9BF8-33794FB84B20}" destId="{6E190625-040F-43A5-A081-DFAB3E0A8ACE}" srcOrd="0" destOrd="3" presId="urn:microsoft.com/office/officeart/2005/8/layout/cycle4"/>
    <dgm:cxn modelId="{9EA1920A-B248-43A7-8BB8-1734F8ADFA97}" type="presOf" srcId="{5E1BFB98-8752-4455-B336-A84658C69994}" destId="{4F877555-2D11-43EB-8A9A-26CBE8C0441D}" srcOrd="1" destOrd="1" presId="urn:microsoft.com/office/officeart/2005/8/layout/cycle4"/>
    <dgm:cxn modelId="{098D8A12-9A7E-4471-A88C-D00C67A55F69}" type="presOf" srcId="{E40F33C9-C4F2-4788-B348-EBF4303EF7D1}" destId="{5E489E5B-E8A7-4EC2-887A-F7E606C70366}" srcOrd="1" destOrd="1" presId="urn:microsoft.com/office/officeart/2005/8/layout/cycle4"/>
    <dgm:cxn modelId="{18AA0A15-9105-4BFC-B02F-CA042C0F158C}" type="presOf" srcId="{9316A1E1-17D1-4898-914A-F9FEAA72D53E}" destId="{7B735AC6-10D5-461D-B677-D6A567D81E64}" srcOrd="0" destOrd="0" presId="urn:microsoft.com/office/officeart/2005/8/layout/cycle4"/>
    <dgm:cxn modelId="{3120E81A-318E-4551-B39C-FDBC5D30777A}" type="presOf" srcId="{B3C69A2D-1F95-4D09-B59F-A32997B7D142}" destId="{E0DF0597-8A98-46C8-8D8A-90EE8FA8067B}" srcOrd="0" destOrd="0" presId="urn:microsoft.com/office/officeart/2005/8/layout/cycle4"/>
    <dgm:cxn modelId="{B968881D-5F99-45AC-AE37-792D474DB866}" srcId="{A7ABEA52-0C8F-4DF3-9448-85921890B3D2}" destId="{B3C69A2D-1F95-4D09-B59F-A32997B7D142}" srcOrd="3" destOrd="0" parTransId="{77179D03-9C9C-4C71-B15C-E45BE85E89D4}" sibTransId="{C4AC5CE8-DF80-47F3-B07F-7F7D31616299}"/>
    <dgm:cxn modelId="{D2C5971D-73D5-40FD-810E-5B903E1A6567}" type="presOf" srcId="{AD72DD2E-5E86-4940-A525-A13CEB465616}" destId="{AF2ED611-9D73-481A-B459-7277C77FDEA7}" srcOrd="0" destOrd="0" presId="urn:microsoft.com/office/officeart/2005/8/layout/cycle4"/>
    <dgm:cxn modelId="{F1071921-0A7E-4D07-BBF9-E8A1DB7E5EFD}" srcId="{A7ABEA52-0C8F-4DF3-9448-85921890B3D2}" destId="{AD72DD2E-5E86-4940-A525-A13CEB465616}" srcOrd="1" destOrd="0" parTransId="{05E817E3-82C2-4FD5-9EC9-11AECD93E005}" sibTransId="{9C2F4338-323F-4B64-B7DE-297EAC184B0E}"/>
    <dgm:cxn modelId="{9E311124-ABF2-494E-9592-5DEF76A47249}" type="presOf" srcId="{E40F33C9-C4F2-4788-B348-EBF4303EF7D1}" destId="{4A3D21A1-DE25-4B96-A452-259AAC727459}" srcOrd="0" destOrd="1" presId="urn:microsoft.com/office/officeart/2005/8/layout/cycle4"/>
    <dgm:cxn modelId="{77319B24-6511-40BF-8AA5-39C8216E1C81}" srcId="{A7ABEA52-0C8F-4DF3-9448-85921890B3D2}" destId="{4CEE07C3-88FA-40E5-A815-4E92E8F7AFBD}" srcOrd="0" destOrd="0" parTransId="{914B9036-5F08-4898-8CBD-CB5266B620FA}" sibTransId="{B8700CC6-C467-4B2B-8E0B-F416E923DA2F}"/>
    <dgm:cxn modelId="{AE17DA25-19CA-49FE-85EB-3BE88C7328F3}" srcId="{4CEE07C3-88FA-40E5-A815-4E92E8F7AFBD}" destId="{136538F0-8D3D-426E-9D3B-2D5223A1DDE6}" srcOrd="2" destOrd="0" parTransId="{F3F78D79-1718-4D63-8229-7C5BB5D94431}" sibTransId="{54A42EC0-CE5E-41DD-BEF9-83BB88E51656}"/>
    <dgm:cxn modelId="{80AA342A-CA8E-4809-BEA9-C231059FF247}" type="presOf" srcId="{6848E2BD-E288-4D42-9361-70C1D0B6D0A8}" destId="{6E190625-040F-43A5-A081-DFAB3E0A8ACE}" srcOrd="0" destOrd="0" presId="urn:microsoft.com/office/officeart/2005/8/layout/cycle4"/>
    <dgm:cxn modelId="{C1F23F32-C2DE-4B1F-A9D9-4E189F2D55B4}" srcId="{B3C69A2D-1F95-4D09-B59F-A32997B7D142}" destId="{A5B95339-1E9F-46CA-A55F-04F3B996B75C}" srcOrd="4" destOrd="0" parTransId="{99E8DCFA-F3D2-4F13-9587-DD93F2EA2458}" sibTransId="{07A20567-8EAF-486C-8163-FFB852EB25DC}"/>
    <dgm:cxn modelId="{FA354F34-1155-4E61-B0A1-10CB66B91DCA}" srcId="{AD72DD2E-5E86-4940-A525-A13CEB465616}" destId="{9890C9E5-BA2F-4375-A8FC-1364FA62BFC8}" srcOrd="0" destOrd="0" parTransId="{49B5ADCF-2DCD-43FE-B889-EF28CF4F0684}" sibTransId="{EDABE4FC-4B69-4BFC-8086-8C93A5952D70}"/>
    <dgm:cxn modelId="{2BB4A837-799D-457A-833F-DE3A301265BB}" srcId="{B3C69A2D-1F95-4D09-B59F-A32997B7D142}" destId="{FF1AEB3A-10E4-4E62-823F-4B4973281CA0}" srcOrd="1" destOrd="0" parTransId="{76A1FD5F-A71C-4C52-B2E1-8A66B2FF4241}" sibTransId="{06108E32-8A3B-40E7-8964-D228424E1BAA}"/>
    <dgm:cxn modelId="{CAD19D38-E266-463F-95FD-C391EC6F4FBC}" type="presOf" srcId="{5E1BFB98-8752-4455-B336-A84658C69994}" destId="{6CB3107E-91DC-4F7F-868A-62F0E634AD7F}" srcOrd="0" destOrd="1" presId="urn:microsoft.com/office/officeart/2005/8/layout/cycle4"/>
    <dgm:cxn modelId="{3B39263A-4AB1-4C50-B088-1E9F12ACF38E}" type="presOf" srcId="{36C3D515-E022-4617-B53F-0AE56453F14B}" destId="{4F877555-2D11-43EB-8A9A-26CBE8C0441D}" srcOrd="1" destOrd="3" presId="urn:microsoft.com/office/officeart/2005/8/layout/cycle4"/>
    <dgm:cxn modelId="{A469F35D-BB57-409C-B2A4-9CE766B9A993}" srcId="{771EFEF9-A6F0-4F03-B9E2-F64BBD55B92E}" destId="{36C3D515-E022-4617-B53F-0AE56453F14B}" srcOrd="3" destOrd="0" parTransId="{C07C22C9-C5ED-4009-B820-5FC8D7EDFA4D}" sibTransId="{1CA23D79-25F4-42B6-AE9C-9725E9C1E2CA}"/>
    <dgm:cxn modelId="{160DA25E-A7B0-4811-B93D-8E8B901D7DD6}" type="presOf" srcId="{A7ABEA52-0C8F-4DF3-9448-85921890B3D2}" destId="{FFF28D46-2F1A-4295-8FEC-3D60F70A5C50}" srcOrd="0" destOrd="0" presId="urn:microsoft.com/office/officeart/2005/8/layout/cycle4"/>
    <dgm:cxn modelId="{13997362-C80E-4C6B-AC19-DD2AC6078741}" type="presOf" srcId="{FF1AEB3A-10E4-4E62-823F-4B4973281CA0}" destId="{7B735AC6-10D5-461D-B677-D6A567D81E64}" srcOrd="0" destOrd="1" presId="urn:microsoft.com/office/officeart/2005/8/layout/cycle4"/>
    <dgm:cxn modelId="{4562A34A-21DE-419E-B39F-77F121DB7B74}" type="presOf" srcId="{4CEE07C3-88FA-40E5-A815-4E92E8F7AFBD}" destId="{62F3B547-31C1-44FB-9513-7369493F2C22}" srcOrd="0" destOrd="0" presId="urn:microsoft.com/office/officeart/2005/8/layout/cycle4"/>
    <dgm:cxn modelId="{6FE5B04D-BE8D-4519-992A-31F27CF56E03}" type="presOf" srcId="{36C3D515-E022-4617-B53F-0AE56453F14B}" destId="{6CB3107E-91DC-4F7F-868A-62F0E634AD7F}" srcOrd="0" destOrd="3" presId="urn:microsoft.com/office/officeart/2005/8/layout/cycle4"/>
    <dgm:cxn modelId="{82EF0173-255D-45C7-A3B3-AEFDEF259F75}" srcId="{AD72DD2E-5E86-4940-A525-A13CEB465616}" destId="{E40F33C9-C4F2-4788-B348-EBF4303EF7D1}" srcOrd="1" destOrd="0" parTransId="{D8779702-4693-4458-AA0B-77CFB2A1D740}" sibTransId="{7ECCA5EF-3FBD-4CCB-AFBB-EA082358A81E}"/>
    <dgm:cxn modelId="{39A84B54-E144-48EB-B2EB-C69CCC5E99A3}" srcId="{4CEE07C3-88FA-40E5-A815-4E92E8F7AFBD}" destId="{8C4687D2-C25F-4984-9529-D559B8577724}" srcOrd="1" destOrd="0" parTransId="{41266A2F-782D-480A-BA32-ED7048EA9BEF}" sibTransId="{1A7FCF26-3DCC-4862-B36A-D9FFA613A558}"/>
    <dgm:cxn modelId="{007D2077-D450-4117-8B16-9F1F718C838D}" type="presOf" srcId="{136538F0-8D3D-426E-9D3B-2D5223A1DDE6}" destId="{6E190625-040F-43A5-A081-DFAB3E0A8ACE}" srcOrd="0" destOrd="2" presId="urn:microsoft.com/office/officeart/2005/8/layout/cycle4"/>
    <dgm:cxn modelId="{ADC4377A-161D-4E2A-A11E-DE5B85D740ED}" type="presOf" srcId="{7A0009AE-0D13-4C71-9BF8-33794FB84B20}" destId="{D000211D-3E39-4411-BF91-17F462EB4EE6}" srcOrd="1" destOrd="3" presId="urn:microsoft.com/office/officeart/2005/8/layout/cycle4"/>
    <dgm:cxn modelId="{8121CB86-9148-49CC-A7FC-B81C07112C5D}" srcId="{B3C69A2D-1F95-4D09-B59F-A32997B7D142}" destId="{9316A1E1-17D1-4898-914A-F9FEAA72D53E}" srcOrd="0" destOrd="0" parTransId="{78432F57-00C6-412D-BE8E-B6177F31898C}" sibTransId="{67D43FFB-129E-4F38-B788-40BD1A3C180C}"/>
    <dgm:cxn modelId="{E48FD08E-44D6-4B81-87EF-E8D54A08BC7C}" type="presOf" srcId="{F275E950-01F8-41EB-BA76-9AE4E74088FB}" destId="{D27B357F-4099-4460-B64A-D38C103B37B8}" srcOrd="1" destOrd="2" presId="urn:microsoft.com/office/officeart/2005/8/layout/cycle4"/>
    <dgm:cxn modelId="{F0868F98-792D-4E37-92B6-954B7D30170F}" type="presOf" srcId="{8C4687D2-C25F-4984-9529-D559B8577724}" destId="{6E190625-040F-43A5-A081-DFAB3E0A8ACE}" srcOrd="0" destOrd="1" presId="urn:microsoft.com/office/officeart/2005/8/layout/cycle4"/>
    <dgm:cxn modelId="{3FE7439F-F450-4EDD-AB6A-D443743DD632}" srcId="{B3C69A2D-1F95-4D09-B59F-A32997B7D142}" destId="{F275E950-01F8-41EB-BA76-9AE4E74088FB}" srcOrd="2" destOrd="0" parTransId="{3EBAE537-B539-4394-9911-A5DC5335DA28}" sibTransId="{E55C0AAB-6E9B-405C-BEBF-FB28F88325FA}"/>
    <dgm:cxn modelId="{F83DDE9F-993C-467F-A242-797D3F386E51}" type="presOf" srcId="{9890C9E5-BA2F-4375-A8FC-1364FA62BFC8}" destId="{4A3D21A1-DE25-4B96-A452-259AAC727459}" srcOrd="0" destOrd="0" presId="urn:microsoft.com/office/officeart/2005/8/layout/cycle4"/>
    <dgm:cxn modelId="{A7BE7EA1-E1F7-4738-B619-069D3668653C}" type="presOf" srcId="{136538F0-8D3D-426E-9D3B-2D5223A1DDE6}" destId="{D000211D-3E39-4411-BF91-17F462EB4EE6}" srcOrd="1" destOrd="2" presId="urn:microsoft.com/office/officeart/2005/8/layout/cycle4"/>
    <dgm:cxn modelId="{912644A3-6E37-4FBC-A5D6-0F5A776E0498}" type="presOf" srcId="{BDC893C9-2243-4F9F-A4C5-616C7E3E25C8}" destId="{4A3D21A1-DE25-4B96-A452-259AAC727459}" srcOrd="0" destOrd="2" presId="urn:microsoft.com/office/officeart/2005/8/layout/cycle4"/>
    <dgm:cxn modelId="{0F0CFFA3-9171-4C36-AEBC-457F04652F9E}" type="presOf" srcId="{09912568-3B90-4200-9C96-0810A36AE5D7}" destId="{5E489E5B-E8A7-4EC2-887A-F7E606C70366}" srcOrd="1" destOrd="3" presId="urn:microsoft.com/office/officeart/2005/8/layout/cycle4"/>
    <dgm:cxn modelId="{966BE4A9-3683-4FF6-A24E-471606C6956E}" type="presOf" srcId="{BDC893C9-2243-4F9F-A4C5-616C7E3E25C8}" destId="{5E489E5B-E8A7-4EC2-887A-F7E606C70366}" srcOrd="1" destOrd="2" presId="urn:microsoft.com/office/officeart/2005/8/layout/cycle4"/>
    <dgm:cxn modelId="{21AA31AB-F91F-4BBF-AF25-16C457C5C457}" type="presOf" srcId="{D802BC51-CA64-440A-BFBB-FD90FA3B979D}" destId="{4F877555-2D11-43EB-8A9A-26CBE8C0441D}" srcOrd="1" destOrd="2" presId="urn:microsoft.com/office/officeart/2005/8/layout/cycle4"/>
    <dgm:cxn modelId="{78E9AAB0-BE23-4911-B6D1-F74AEC47A440}" type="presOf" srcId="{771EFEF9-A6F0-4F03-B9E2-F64BBD55B92E}" destId="{C4F446FA-1207-481A-BF9D-BE79C0F7523F}" srcOrd="0" destOrd="0" presId="urn:microsoft.com/office/officeart/2005/8/layout/cycle4"/>
    <dgm:cxn modelId="{2888A0B7-01A7-45A0-923A-202AE09C4D96}" srcId="{AD72DD2E-5E86-4940-A525-A13CEB465616}" destId="{BDC893C9-2243-4F9F-A4C5-616C7E3E25C8}" srcOrd="2" destOrd="0" parTransId="{B8B07585-3601-4D9A-B520-FEA6A7B0913E}" sibTransId="{13F8AE71-559A-473B-9DCE-85AB01EA76F7}"/>
    <dgm:cxn modelId="{086B29BC-EF1F-4DDF-ACB6-431747F7B326}" srcId="{771EFEF9-A6F0-4F03-B9E2-F64BBD55B92E}" destId="{4032AD6F-26AA-47B6-AAE7-91EC3671C4C0}" srcOrd="0" destOrd="0" parTransId="{3D93EE13-8797-4886-9946-BD8CA00C6BB2}" sibTransId="{D60AA8EF-01CF-462F-A0F7-04075757DB01}"/>
    <dgm:cxn modelId="{F11DB5BC-04E6-4C8B-8274-1F2C3FB1B23E}" type="presOf" srcId="{FF1AEB3A-10E4-4E62-823F-4B4973281CA0}" destId="{D27B357F-4099-4460-B64A-D38C103B37B8}" srcOrd="1" destOrd="1" presId="urn:microsoft.com/office/officeart/2005/8/layout/cycle4"/>
    <dgm:cxn modelId="{85C418BE-6D38-486D-A759-124049C45CAE}" srcId="{771EFEF9-A6F0-4F03-B9E2-F64BBD55B92E}" destId="{5E1BFB98-8752-4455-B336-A84658C69994}" srcOrd="1" destOrd="0" parTransId="{B733D31E-B469-4AB3-B79C-AFD5FF64F953}" sibTransId="{843CE574-4217-4361-BBFD-A06318563FFA}"/>
    <dgm:cxn modelId="{04A688C6-87FD-4A52-B5BD-573485C05F07}" srcId="{A7ABEA52-0C8F-4DF3-9448-85921890B3D2}" destId="{771EFEF9-A6F0-4F03-B9E2-F64BBD55B92E}" srcOrd="2" destOrd="0" parTransId="{0D2EE9F5-4F8D-4D8E-A249-CD41BEF3AA3F}" sibTransId="{DA181F35-CBE9-441F-9D76-5A11F2BB4708}"/>
    <dgm:cxn modelId="{1E6899CD-032A-4F6C-BA01-AA9AE3F8B35D}" srcId="{771EFEF9-A6F0-4F03-B9E2-F64BBD55B92E}" destId="{D802BC51-CA64-440A-BFBB-FD90FA3B979D}" srcOrd="2" destOrd="0" parTransId="{A2DE60E3-39D9-41A5-B263-A37C4BCB5AA8}" sibTransId="{8AE0AEDE-075E-4A73-A003-3CFA9A05ADC4}"/>
    <dgm:cxn modelId="{B9116CD2-0A0D-43FF-A598-28E787286F7C}" type="presOf" srcId="{4032AD6F-26AA-47B6-AAE7-91EC3671C4C0}" destId="{4F877555-2D11-43EB-8A9A-26CBE8C0441D}" srcOrd="1" destOrd="0" presId="urn:microsoft.com/office/officeart/2005/8/layout/cycle4"/>
    <dgm:cxn modelId="{954780D5-FCC2-446F-B1A9-F4C38B8A9397}" type="presOf" srcId="{6848E2BD-E288-4D42-9361-70C1D0B6D0A8}" destId="{D000211D-3E39-4411-BF91-17F462EB4EE6}" srcOrd="1" destOrd="0" presId="urn:microsoft.com/office/officeart/2005/8/layout/cycle4"/>
    <dgm:cxn modelId="{74CEA3D9-D16E-4DB0-8516-49B7F69FE320}" type="presOf" srcId="{9316A1E1-17D1-4898-914A-F9FEAA72D53E}" destId="{D27B357F-4099-4460-B64A-D38C103B37B8}" srcOrd="1" destOrd="0" presId="urn:microsoft.com/office/officeart/2005/8/layout/cycle4"/>
    <dgm:cxn modelId="{A0B6CFD9-E3E5-4D6A-A9A7-A1C968E1D2F8}" srcId="{4CEE07C3-88FA-40E5-A815-4E92E8F7AFBD}" destId="{7A0009AE-0D13-4C71-9BF8-33794FB84B20}" srcOrd="3" destOrd="0" parTransId="{477A4AE9-70F0-41F4-B703-74828D889970}" sibTransId="{13D7D8BB-A64A-4889-8D40-C3885A47FA77}"/>
    <dgm:cxn modelId="{77130DDE-3567-400F-AEE1-78E1D9C87125}" type="presOf" srcId="{B4D6D48D-B760-4DC7-8A67-18810978B261}" destId="{7B735AC6-10D5-461D-B677-D6A567D81E64}" srcOrd="0" destOrd="3" presId="urn:microsoft.com/office/officeart/2005/8/layout/cycle4"/>
    <dgm:cxn modelId="{09C8A4DF-88FB-4F8D-AB9C-8ADF53ABAD5C}" type="presOf" srcId="{A5B95339-1E9F-46CA-A55F-04F3B996B75C}" destId="{D27B357F-4099-4460-B64A-D38C103B37B8}" srcOrd="1" destOrd="4" presId="urn:microsoft.com/office/officeart/2005/8/layout/cycle4"/>
    <dgm:cxn modelId="{179B21E7-C7A2-4B2C-A970-333856304C4E}" srcId="{4CEE07C3-88FA-40E5-A815-4E92E8F7AFBD}" destId="{6848E2BD-E288-4D42-9361-70C1D0B6D0A8}" srcOrd="0" destOrd="0" parTransId="{4AEBBB69-90BF-4C75-AB13-E180C8002D79}" sibTransId="{649B2D37-8B87-4A11-877E-A564D3B66298}"/>
    <dgm:cxn modelId="{A2514EEA-3075-4D1E-82C0-8C21172ACF21}" type="presOf" srcId="{9890C9E5-BA2F-4375-A8FC-1364FA62BFC8}" destId="{5E489E5B-E8A7-4EC2-887A-F7E606C70366}" srcOrd="1" destOrd="0" presId="urn:microsoft.com/office/officeart/2005/8/layout/cycle4"/>
    <dgm:cxn modelId="{59F193EA-9A1D-4140-B670-338DF8E5E362}" srcId="{AD72DD2E-5E86-4940-A525-A13CEB465616}" destId="{09912568-3B90-4200-9C96-0810A36AE5D7}" srcOrd="3" destOrd="0" parTransId="{52533741-AE23-4DCC-BCD7-018445FFFAB9}" sibTransId="{C7F4F2C9-C571-4821-AA93-637455EEBE80}"/>
    <dgm:cxn modelId="{8B64A4EA-D1D5-4F31-BBAC-25AE7D7EA3AE}" type="presOf" srcId="{4032AD6F-26AA-47B6-AAE7-91EC3671C4C0}" destId="{6CB3107E-91DC-4F7F-868A-62F0E634AD7F}" srcOrd="0" destOrd="0" presId="urn:microsoft.com/office/officeart/2005/8/layout/cycle4"/>
    <dgm:cxn modelId="{452289EB-32C9-4D7A-8739-5C70BA66EADD}" type="presOf" srcId="{8C4687D2-C25F-4984-9529-D559B8577724}" destId="{D000211D-3E39-4411-BF91-17F462EB4EE6}" srcOrd="1" destOrd="1" presId="urn:microsoft.com/office/officeart/2005/8/layout/cycle4"/>
    <dgm:cxn modelId="{29E679F0-EC3D-4B46-84FC-155276E3169D}" type="presOf" srcId="{A5B95339-1E9F-46CA-A55F-04F3B996B75C}" destId="{7B735AC6-10D5-461D-B677-D6A567D81E64}" srcOrd="0" destOrd="4" presId="urn:microsoft.com/office/officeart/2005/8/layout/cycle4"/>
    <dgm:cxn modelId="{5389E8F3-3898-4528-996F-38CFE95D5A2E}" type="presOf" srcId="{D802BC51-CA64-440A-BFBB-FD90FA3B979D}" destId="{6CB3107E-91DC-4F7F-868A-62F0E634AD7F}" srcOrd="0" destOrd="2" presId="urn:microsoft.com/office/officeart/2005/8/layout/cycle4"/>
    <dgm:cxn modelId="{7333B7F7-7E2F-4237-B1F2-0BBB7A8FEA9F}" srcId="{B3C69A2D-1F95-4D09-B59F-A32997B7D142}" destId="{B4D6D48D-B760-4DC7-8A67-18810978B261}" srcOrd="3" destOrd="0" parTransId="{AC50DC0B-2754-4992-9F5E-9B8B2D870DEA}" sibTransId="{CD05E0C2-5953-4813-9FD8-A222A2927380}"/>
    <dgm:cxn modelId="{F0910FFB-8B63-4D48-B96E-A4805C220177}" type="presOf" srcId="{09912568-3B90-4200-9C96-0810A36AE5D7}" destId="{4A3D21A1-DE25-4B96-A452-259AAC727459}" srcOrd="0" destOrd="3" presId="urn:microsoft.com/office/officeart/2005/8/layout/cycle4"/>
    <dgm:cxn modelId="{6884D0FE-19E4-402A-A489-237800F293D3}" type="presOf" srcId="{F275E950-01F8-41EB-BA76-9AE4E74088FB}" destId="{7B735AC6-10D5-461D-B677-D6A567D81E64}" srcOrd="0" destOrd="2" presId="urn:microsoft.com/office/officeart/2005/8/layout/cycle4"/>
    <dgm:cxn modelId="{AFBF3C74-2BB0-4D87-93FD-40D4A86BCB1A}" type="presParOf" srcId="{FFF28D46-2F1A-4295-8FEC-3D60F70A5C50}" destId="{F4AEA3CB-F3F0-47E1-A3F7-FB639DCC6DC1}" srcOrd="0" destOrd="0" presId="urn:microsoft.com/office/officeart/2005/8/layout/cycle4"/>
    <dgm:cxn modelId="{E54F1619-F338-4828-892B-FF814B015E72}" type="presParOf" srcId="{F4AEA3CB-F3F0-47E1-A3F7-FB639DCC6DC1}" destId="{756BE23C-C83A-413C-8618-DFBACCDAE1B0}" srcOrd="0" destOrd="0" presId="urn:microsoft.com/office/officeart/2005/8/layout/cycle4"/>
    <dgm:cxn modelId="{3A57D80E-0842-4812-A92D-28886449BB20}" type="presParOf" srcId="{756BE23C-C83A-413C-8618-DFBACCDAE1B0}" destId="{6E190625-040F-43A5-A081-DFAB3E0A8ACE}" srcOrd="0" destOrd="0" presId="urn:microsoft.com/office/officeart/2005/8/layout/cycle4"/>
    <dgm:cxn modelId="{104143BB-26F7-4691-9445-5AE52F0A96A2}" type="presParOf" srcId="{756BE23C-C83A-413C-8618-DFBACCDAE1B0}" destId="{D000211D-3E39-4411-BF91-17F462EB4EE6}" srcOrd="1" destOrd="0" presId="urn:microsoft.com/office/officeart/2005/8/layout/cycle4"/>
    <dgm:cxn modelId="{AA461709-DC05-4CF1-8536-FCF6631A09B4}" type="presParOf" srcId="{F4AEA3CB-F3F0-47E1-A3F7-FB639DCC6DC1}" destId="{5F80BE5B-0219-4D1F-A3BC-9C09EE16E373}" srcOrd="1" destOrd="0" presId="urn:microsoft.com/office/officeart/2005/8/layout/cycle4"/>
    <dgm:cxn modelId="{2C627BE1-79F9-4ACC-9175-BE9D5A78E3A8}" type="presParOf" srcId="{5F80BE5B-0219-4D1F-A3BC-9C09EE16E373}" destId="{4A3D21A1-DE25-4B96-A452-259AAC727459}" srcOrd="0" destOrd="0" presId="urn:microsoft.com/office/officeart/2005/8/layout/cycle4"/>
    <dgm:cxn modelId="{C517ADA1-326C-4077-919B-8D2B8664972C}" type="presParOf" srcId="{5F80BE5B-0219-4D1F-A3BC-9C09EE16E373}" destId="{5E489E5B-E8A7-4EC2-887A-F7E606C70366}" srcOrd="1" destOrd="0" presId="urn:microsoft.com/office/officeart/2005/8/layout/cycle4"/>
    <dgm:cxn modelId="{528E3999-81A1-4B1F-8ED6-ED30083A5AA0}" type="presParOf" srcId="{F4AEA3CB-F3F0-47E1-A3F7-FB639DCC6DC1}" destId="{C16A38B0-7BD9-48EA-A299-3BC36B271594}" srcOrd="2" destOrd="0" presId="urn:microsoft.com/office/officeart/2005/8/layout/cycle4"/>
    <dgm:cxn modelId="{A1C85AE7-22AD-44BB-9E29-97F1DFDE1597}" type="presParOf" srcId="{C16A38B0-7BD9-48EA-A299-3BC36B271594}" destId="{6CB3107E-91DC-4F7F-868A-62F0E634AD7F}" srcOrd="0" destOrd="0" presId="urn:microsoft.com/office/officeart/2005/8/layout/cycle4"/>
    <dgm:cxn modelId="{BA4612A5-01AF-4E37-B73C-ED0A315F8184}" type="presParOf" srcId="{C16A38B0-7BD9-48EA-A299-3BC36B271594}" destId="{4F877555-2D11-43EB-8A9A-26CBE8C0441D}" srcOrd="1" destOrd="0" presId="urn:microsoft.com/office/officeart/2005/8/layout/cycle4"/>
    <dgm:cxn modelId="{3A4C5EBE-E7D4-4DBD-8755-874C0F2525C7}" type="presParOf" srcId="{F4AEA3CB-F3F0-47E1-A3F7-FB639DCC6DC1}" destId="{CBBDB12E-0A1E-4604-85C9-7625FDFA7E1E}" srcOrd="3" destOrd="0" presId="urn:microsoft.com/office/officeart/2005/8/layout/cycle4"/>
    <dgm:cxn modelId="{9B7BF007-3888-4A37-B207-7E407AB7F3F6}" type="presParOf" srcId="{CBBDB12E-0A1E-4604-85C9-7625FDFA7E1E}" destId="{7B735AC6-10D5-461D-B677-D6A567D81E64}" srcOrd="0" destOrd="0" presId="urn:microsoft.com/office/officeart/2005/8/layout/cycle4"/>
    <dgm:cxn modelId="{B22814C4-28C6-491F-AD08-6423396DE0B3}" type="presParOf" srcId="{CBBDB12E-0A1E-4604-85C9-7625FDFA7E1E}" destId="{D27B357F-4099-4460-B64A-D38C103B37B8}" srcOrd="1" destOrd="0" presId="urn:microsoft.com/office/officeart/2005/8/layout/cycle4"/>
    <dgm:cxn modelId="{98EF1E12-E61D-4A66-983B-EF2A1FDC006C}" type="presParOf" srcId="{F4AEA3CB-F3F0-47E1-A3F7-FB639DCC6DC1}" destId="{A8E44B46-BB5E-4A57-85E6-423A0BAE089E}" srcOrd="4" destOrd="0" presId="urn:microsoft.com/office/officeart/2005/8/layout/cycle4"/>
    <dgm:cxn modelId="{D2840EFC-D2B9-4C1E-B434-F8AD41938713}" type="presParOf" srcId="{FFF28D46-2F1A-4295-8FEC-3D60F70A5C50}" destId="{476C5EDF-E7CC-43CF-A505-C194159B149A}" srcOrd="1" destOrd="0" presId="urn:microsoft.com/office/officeart/2005/8/layout/cycle4"/>
    <dgm:cxn modelId="{E0BF145E-280D-4B92-8DC7-FC085938101D}" type="presParOf" srcId="{476C5EDF-E7CC-43CF-A505-C194159B149A}" destId="{62F3B547-31C1-44FB-9513-7369493F2C22}" srcOrd="0" destOrd="0" presId="urn:microsoft.com/office/officeart/2005/8/layout/cycle4"/>
    <dgm:cxn modelId="{E69BE8C9-7DCA-4E71-BD11-BC7E238EE1BE}" type="presParOf" srcId="{476C5EDF-E7CC-43CF-A505-C194159B149A}" destId="{AF2ED611-9D73-481A-B459-7277C77FDEA7}" srcOrd="1" destOrd="0" presId="urn:microsoft.com/office/officeart/2005/8/layout/cycle4"/>
    <dgm:cxn modelId="{47D7EDEF-7A87-49DC-805F-A6D60260A9A9}" type="presParOf" srcId="{476C5EDF-E7CC-43CF-A505-C194159B149A}" destId="{C4F446FA-1207-481A-BF9D-BE79C0F7523F}" srcOrd="2" destOrd="0" presId="urn:microsoft.com/office/officeart/2005/8/layout/cycle4"/>
    <dgm:cxn modelId="{123ED81A-E3CF-4DE6-8556-A1EE6406E77C}" type="presParOf" srcId="{476C5EDF-E7CC-43CF-A505-C194159B149A}" destId="{E0DF0597-8A98-46C8-8D8A-90EE8FA8067B}" srcOrd="3" destOrd="0" presId="urn:microsoft.com/office/officeart/2005/8/layout/cycle4"/>
    <dgm:cxn modelId="{C6BAF639-471C-4820-8DD9-4A11B46083B8}" type="presParOf" srcId="{476C5EDF-E7CC-43CF-A505-C194159B149A}" destId="{56FF860E-C335-4BE7-BC6C-B15EAFE036ED}" srcOrd="4" destOrd="0" presId="urn:microsoft.com/office/officeart/2005/8/layout/cycle4"/>
    <dgm:cxn modelId="{231105C6-5B70-4AFA-87A5-36D4F522BC9A}" type="presParOf" srcId="{FFF28D46-2F1A-4295-8FEC-3D60F70A5C50}" destId="{32CC5700-37D9-45A1-9315-09909D84E066}" srcOrd="2" destOrd="0" presId="urn:microsoft.com/office/officeart/2005/8/layout/cycle4"/>
    <dgm:cxn modelId="{7A9EDC6A-EF5F-4703-9D74-C74DBACA3695}" type="presParOf" srcId="{FFF28D46-2F1A-4295-8FEC-3D60F70A5C50}" destId="{80CEA8BD-2CA6-452D-952D-DE402A7EB09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BEA52-0C8F-4DF3-9448-85921890B3D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kumimoji="1" lang="ja-JP" altLang="en-US"/>
        </a:p>
      </dgm:t>
    </dgm:pt>
    <dgm:pt modelId="{4CEE07C3-88FA-40E5-A815-4E92E8F7AFBD}">
      <dgm:prSet phldrT="[テキスト]"/>
      <dgm:spPr>
        <a:solidFill>
          <a:srgbClr val="0070C0"/>
        </a:solidFill>
      </dgm:spPr>
      <dgm:t>
        <a:bodyPr/>
        <a:lstStyle/>
        <a:p>
          <a:endParaRPr kumimoji="1" lang="ja-JP" altLang="en-US" dirty="0"/>
        </a:p>
      </dgm:t>
    </dgm:pt>
    <dgm:pt modelId="{914B9036-5F08-4898-8CBD-CB5266B620FA}" type="parTrans" cxnId="{77319B24-6511-40BF-8AA5-39C8216E1C81}">
      <dgm:prSet/>
      <dgm:spPr/>
      <dgm:t>
        <a:bodyPr/>
        <a:lstStyle/>
        <a:p>
          <a:endParaRPr kumimoji="1" lang="ja-JP" altLang="en-US"/>
        </a:p>
      </dgm:t>
    </dgm:pt>
    <dgm:pt modelId="{B8700CC6-C467-4B2B-8E0B-F416E923DA2F}" type="sibTrans" cxnId="{77319B24-6511-40BF-8AA5-39C8216E1C81}">
      <dgm:prSet/>
      <dgm:spPr/>
      <dgm:t>
        <a:bodyPr/>
        <a:lstStyle/>
        <a:p>
          <a:endParaRPr kumimoji="1" lang="ja-JP" altLang="en-US"/>
        </a:p>
      </dgm:t>
    </dgm:pt>
    <dgm:pt modelId="{6848E2BD-E288-4D42-9361-70C1D0B6D0A8}">
      <dgm:prSet phldrT="[テキスト]" custT="1"/>
      <dgm:spPr/>
      <dgm:t>
        <a:bodyPr/>
        <a:lstStyle/>
        <a:p>
          <a:endParaRPr kumimoji="1" lang="ja-JP" altLang="en-US" sz="2400" b="1" dirty="0">
            <a:solidFill>
              <a:srgbClr val="0070C0"/>
            </a:solidFill>
            <a:latin typeface="+mj-lt"/>
          </a:endParaRPr>
        </a:p>
      </dgm:t>
    </dgm:pt>
    <dgm:pt modelId="{4AEBBB69-90BF-4C75-AB13-E180C8002D79}" type="parTrans" cxnId="{179B21E7-C7A2-4B2C-A970-333856304C4E}">
      <dgm:prSet/>
      <dgm:spPr/>
      <dgm:t>
        <a:bodyPr/>
        <a:lstStyle/>
        <a:p>
          <a:endParaRPr kumimoji="1" lang="ja-JP" altLang="en-US"/>
        </a:p>
      </dgm:t>
    </dgm:pt>
    <dgm:pt modelId="{649B2D37-8B87-4A11-877E-A564D3B66298}" type="sibTrans" cxnId="{179B21E7-C7A2-4B2C-A970-333856304C4E}">
      <dgm:prSet/>
      <dgm:spPr/>
      <dgm:t>
        <a:bodyPr/>
        <a:lstStyle/>
        <a:p>
          <a:endParaRPr kumimoji="1" lang="ja-JP" altLang="en-US"/>
        </a:p>
      </dgm:t>
    </dgm:pt>
    <dgm:pt modelId="{AD72DD2E-5E86-4940-A525-A13CEB465616}">
      <dgm:prSet phldrT="[テキスト]"/>
      <dgm:spPr>
        <a:solidFill>
          <a:srgbClr val="FFFF00"/>
        </a:solidFill>
      </dgm:spPr>
      <dgm:t>
        <a:bodyPr/>
        <a:lstStyle/>
        <a:p>
          <a:endParaRPr kumimoji="1" lang="ja-JP" altLang="en-US" dirty="0"/>
        </a:p>
        <a:p>
          <a:endParaRPr kumimoji="1" lang="ja-JP" altLang="en-US" dirty="0"/>
        </a:p>
      </dgm:t>
    </dgm:pt>
    <dgm:pt modelId="{05E817E3-82C2-4FD5-9EC9-11AECD93E005}" type="parTrans" cxnId="{F1071921-0A7E-4D07-BBF9-E8A1DB7E5EFD}">
      <dgm:prSet/>
      <dgm:spPr/>
      <dgm:t>
        <a:bodyPr/>
        <a:lstStyle/>
        <a:p>
          <a:endParaRPr kumimoji="1" lang="ja-JP" altLang="en-US"/>
        </a:p>
      </dgm:t>
    </dgm:pt>
    <dgm:pt modelId="{9C2F4338-323F-4B64-B7DE-297EAC184B0E}" type="sibTrans" cxnId="{F1071921-0A7E-4D07-BBF9-E8A1DB7E5EFD}">
      <dgm:prSet/>
      <dgm:spPr/>
      <dgm:t>
        <a:bodyPr/>
        <a:lstStyle/>
        <a:p>
          <a:endParaRPr kumimoji="1" lang="ja-JP" altLang="en-US"/>
        </a:p>
      </dgm:t>
    </dgm:pt>
    <dgm:pt modelId="{9890C9E5-BA2F-4375-A8FC-1364FA62BFC8}">
      <dgm:prSet phldrT="[テキスト]" custT="1"/>
      <dgm:spPr/>
      <dgm:t>
        <a:bodyPr/>
        <a:lstStyle/>
        <a:p>
          <a:endParaRPr kumimoji="1" lang="ja-JP" altLang="en-US" sz="2400" b="1" dirty="0">
            <a:solidFill>
              <a:schemeClr val="tx1"/>
            </a:solidFill>
            <a:highlight>
              <a:srgbClr val="FFFF00"/>
            </a:highlight>
            <a:latin typeface="+mn-lt"/>
          </a:endParaRPr>
        </a:p>
      </dgm:t>
    </dgm:pt>
    <dgm:pt modelId="{49B5ADCF-2DCD-43FE-B889-EF28CF4F0684}" type="parTrans" cxnId="{FA354F34-1155-4E61-B0A1-10CB66B91DCA}">
      <dgm:prSet/>
      <dgm:spPr/>
      <dgm:t>
        <a:bodyPr/>
        <a:lstStyle/>
        <a:p>
          <a:endParaRPr kumimoji="1" lang="ja-JP" altLang="en-US"/>
        </a:p>
      </dgm:t>
    </dgm:pt>
    <dgm:pt modelId="{EDABE4FC-4B69-4BFC-8086-8C93A5952D70}" type="sibTrans" cxnId="{FA354F34-1155-4E61-B0A1-10CB66B91DCA}">
      <dgm:prSet/>
      <dgm:spPr/>
      <dgm:t>
        <a:bodyPr/>
        <a:lstStyle/>
        <a:p>
          <a:endParaRPr kumimoji="1" lang="ja-JP" altLang="en-US"/>
        </a:p>
      </dgm:t>
    </dgm:pt>
    <dgm:pt modelId="{771EFEF9-A6F0-4F03-B9E2-F64BBD55B92E}">
      <dgm:prSet phldrT="[テキスト]"/>
      <dgm:spPr>
        <a:solidFill>
          <a:srgbClr val="FF0000"/>
        </a:solidFill>
      </dgm:spPr>
      <dgm:t>
        <a:bodyPr/>
        <a:lstStyle/>
        <a:p>
          <a:endParaRPr kumimoji="1" lang="ja-JP" altLang="en-US" dirty="0"/>
        </a:p>
      </dgm:t>
    </dgm:pt>
    <dgm:pt modelId="{0D2EE9F5-4F8D-4D8E-A249-CD41BEF3AA3F}" type="parTrans" cxnId="{04A688C6-87FD-4A52-B5BD-573485C05F07}">
      <dgm:prSet/>
      <dgm:spPr/>
      <dgm:t>
        <a:bodyPr/>
        <a:lstStyle/>
        <a:p>
          <a:endParaRPr kumimoji="1" lang="ja-JP" altLang="en-US"/>
        </a:p>
      </dgm:t>
    </dgm:pt>
    <dgm:pt modelId="{DA181F35-CBE9-441F-9D76-5A11F2BB4708}" type="sibTrans" cxnId="{04A688C6-87FD-4A52-B5BD-573485C05F07}">
      <dgm:prSet/>
      <dgm:spPr/>
      <dgm:t>
        <a:bodyPr/>
        <a:lstStyle/>
        <a:p>
          <a:endParaRPr kumimoji="1" lang="ja-JP" altLang="en-US"/>
        </a:p>
      </dgm:t>
    </dgm:pt>
    <dgm:pt modelId="{4032AD6F-26AA-47B6-AAE7-91EC3671C4C0}">
      <dgm:prSet phldrT="[テキスト]" custT="1"/>
      <dgm:spPr/>
      <dgm:t>
        <a:bodyPr/>
        <a:lstStyle/>
        <a:p>
          <a:pPr>
            <a:buNone/>
          </a:pPr>
          <a:r>
            <a:rPr kumimoji="1" lang="ja-JP" altLang="en-US" sz="2400" b="1" dirty="0">
              <a:solidFill>
                <a:srgbClr val="FF0000"/>
              </a:solidFill>
              <a:latin typeface="+mn-lt"/>
            </a:rPr>
            <a:t>音楽的</a:t>
          </a:r>
        </a:p>
      </dgm:t>
    </dgm:pt>
    <dgm:pt modelId="{3D93EE13-8797-4886-9946-BD8CA00C6BB2}" type="parTrans" cxnId="{086B29BC-EF1F-4DDF-ACB6-431747F7B326}">
      <dgm:prSet/>
      <dgm:spPr/>
      <dgm:t>
        <a:bodyPr/>
        <a:lstStyle/>
        <a:p>
          <a:endParaRPr kumimoji="1" lang="ja-JP" altLang="en-US"/>
        </a:p>
      </dgm:t>
    </dgm:pt>
    <dgm:pt modelId="{D60AA8EF-01CF-462F-A0F7-04075757DB01}" type="sibTrans" cxnId="{086B29BC-EF1F-4DDF-ACB6-431747F7B326}">
      <dgm:prSet/>
      <dgm:spPr/>
      <dgm:t>
        <a:bodyPr/>
        <a:lstStyle/>
        <a:p>
          <a:endParaRPr kumimoji="1" lang="ja-JP" altLang="en-US"/>
        </a:p>
      </dgm:t>
    </dgm:pt>
    <dgm:pt modelId="{B3C69A2D-1F95-4D09-B59F-A32997B7D142}">
      <dgm:prSet phldrT="[テキスト]"/>
      <dgm:spPr>
        <a:solidFill>
          <a:srgbClr val="00B050"/>
        </a:solidFill>
      </dgm:spPr>
      <dgm:t>
        <a:bodyPr/>
        <a:lstStyle/>
        <a:p>
          <a:endParaRPr kumimoji="1" lang="ja-JP" altLang="en-US" dirty="0"/>
        </a:p>
      </dgm:t>
    </dgm:pt>
    <dgm:pt modelId="{77179D03-9C9C-4C71-B15C-E45BE85E89D4}" type="parTrans" cxnId="{B968881D-5F99-45AC-AE37-792D474DB866}">
      <dgm:prSet/>
      <dgm:spPr/>
      <dgm:t>
        <a:bodyPr/>
        <a:lstStyle/>
        <a:p>
          <a:endParaRPr kumimoji="1" lang="ja-JP" altLang="en-US"/>
        </a:p>
      </dgm:t>
    </dgm:pt>
    <dgm:pt modelId="{C4AC5CE8-DF80-47F3-B07F-7F7D31616299}" type="sibTrans" cxnId="{B968881D-5F99-45AC-AE37-792D474DB866}">
      <dgm:prSet/>
      <dgm:spPr/>
      <dgm:t>
        <a:bodyPr/>
        <a:lstStyle/>
        <a:p>
          <a:endParaRPr kumimoji="1" lang="ja-JP" altLang="en-US"/>
        </a:p>
      </dgm:t>
    </dgm:pt>
    <dgm:pt modelId="{9316A1E1-17D1-4898-914A-F9FEAA72D53E}">
      <dgm:prSet phldrT="[テキスト]" custT="1"/>
      <dgm:spPr/>
      <dgm:t>
        <a:bodyPr/>
        <a:lstStyle/>
        <a:p>
          <a:pPr>
            <a:buNone/>
          </a:pPr>
          <a:r>
            <a:rPr kumimoji="1" lang="ja-JP" altLang="en-US" sz="2400" b="1" dirty="0">
              <a:solidFill>
                <a:srgbClr val="00B050"/>
              </a:solidFill>
              <a:latin typeface="+mn-lt"/>
            </a:rPr>
            <a:t>管理的</a:t>
          </a:r>
          <a:endParaRPr kumimoji="1" lang="ja-JP" altLang="en-US" sz="2000" b="1" dirty="0">
            <a:solidFill>
              <a:srgbClr val="00B050"/>
            </a:solidFill>
            <a:latin typeface="+mn-lt"/>
          </a:endParaRPr>
        </a:p>
      </dgm:t>
    </dgm:pt>
    <dgm:pt modelId="{78432F57-00C6-412D-BE8E-B6177F31898C}" type="parTrans" cxnId="{8121CB86-9148-49CC-A7FC-B81C07112C5D}">
      <dgm:prSet/>
      <dgm:spPr/>
      <dgm:t>
        <a:bodyPr/>
        <a:lstStyle/>
        <a:p>
          <a:endParaRPr kumimoji="1" lang="ja-JP" altLang="en-US"/>
        </a:p>
      </dgm:t>
    </dgm:pt>
    <dgm:pt modelId="{67D43FFB-129E-4F38-B788-40BD1A3C180C}" type="sibTrans" cxnId="{8121CB86-9148-49CC-A7FC-B81C07112C5D}">
      <dgm:prSet/>
      <dgm:spPr/>
      <dgm:t>
        <a:bodyPr/>
        <a:lstStyle/>
        <a:p>
          <a:endParaRPr kumimoji="1" lang="ja-JP" altLang="en-US"/>
        </a:p>
      </dgm:t>
    </dgm:pt>
    <dgm:pt modelId="{8C4687D2-C25F-4984-9529-D559B8577724}">
      <dgm:prSet phldrT="[テキスト]" custT="1"/>
      <dgm:spPr/>
      <dgm:t>
        <a:bodyPr/>
        <a:lstStyle/>
        <a:p>
          <a:pPr>
            <a:buFont typeface="Wingdings" panose="05000000000000000000" pitchFamily="2" charset="2"/>
            <a:buNone/>
          </a:pPr>
          <a:r>
            <a:rPr kumimoji="1" lang="ja-JP" altLang="en-US" sz="2400" b="1" dirty="0">
              <a:solidFill>
                <a:srgbClr val="0070C0"/>
              </a:solidFill>
              <a:latin typeface="+mj-lt"/>
            </a:rPr>
            <a:t>事実に基づく</a:t>
          </a:r>
        </a:p>
      </dgm:t>
    </dgm:pt>
    <dgm:pt modelId="{41266A2F-782D-480A-BA32-ED7048EA9BEF}" type="parTrans" cxnId="{39A84B54-E144-48EB-B2EB-C69CCC5E99A3}">
      <dgm:prSet/>
      <dgm:spPr/>
      <dgm:t>
        <a:bodyPr/>
        <a:lstStyle/>
        <a:p>
          <a:endParaRPr kumimoji="1" lang="ja-JP" altLang="en-US"/>
        </a:p>
      </dgm:t>
    </dgm:pt>
    <dgm:pt modelId="{1A7FCF26-3DCC-4862-B36A-D9FFA613A558}" type="sibTrans" cxnId="{39A84B54-E144-48EB-B2EB-C69CCC5E99A3}">
      <dgm:prSet/>
      <dgm:spPr/>
      <dgm:t>
        <a:bodyPr/>
        <a:lstStyle/>
        <a:p>
          <a:endParaRPr kumimoji="1" lang="ja-JP" altLang="en-US"/>
        </a:p>
      </dgm:t>
    </dgm:pt>
    <dgm:pt modelId="{E40F33C9-C4F2-4788-B348-EBF4303EF7D1}">
      <dgm:prSet phldrT="[テキスト]" custT="1"/>
      <dgm:spPr/>
      <dgm:t>
        <a:bodyPr/>
        <a:lstStyle/>
        <a:p>
          <a:pPr>
            <a:buFont typeface="Wingdings" panose="05000000000000000000" pitchFamily="2" charset="2"/>
            <a:buNone/>
          </a:pPr>
          <a:r>
            <a:rPr kumimoji="1" lang="ja-JP" altLang="en-US" sz="2400" b="1" dirty="0">
              <a:solidFill>
                <a:schemeClr val="tx1"/>
              </a:solidFill>
              <a:highlight>
                <a:srgbClr val="FFFF00"/>
              </a:highlight>
              <a:latin typeface="+mn-lt"/>
            </a:rPr>
            <a:t>感覚的</a:t>
          </a:r>
        </a:p>
      </dgm:t>
    </dgm:pt>
    <dgm:pt modelId="{D8779702-4693-4458-AA0B-77CFB2A1D740}" type="parTrans" cxnId="{82EF0173-255D-45C7-A3B3-AEFDEF259F75}">
      <dgm:prSet/>
      <dgm:spPr/>
      <dgm:t>
        <a:bodyPr/>
        <a:lstStyle/>
        <a:p>
          <a:endParaRPr kumimoji="1" lang="ja-JP" altLang="en-US"/>
        </a:p>
      </dgm:t>
    </dgm:pt>
    <dgm:pt modelId="{7ECCA5EF-3FBD-4CCB-AFBB-EA082358A81E}" type="sibTrans" cxnId="{82EF0173-255D-45C7-A3B3-AEFDEF259F75}">
      <dgm:prSet/>
      <dgm:spPr/>
      <dgm:t>
        <a:bodyPr/>
        <a:lstStyle/>
        <a:p>
          <a:endParaRPr kumimoji="1" lang="ja-JP" altLang="en-US"/>
        </a:p>
      </dgm:t>
    </dgm:pt>
    <dgm:pt modelId="{BDC893C9-2243-4F9F-A4C5-616C7E3E25C8}">
      <dgm:prSet phldrT="[テキスト]" custT="1"/>
      <dgm:spPr/>
      <dgm:t>
        <a:bodyPr/>
        <a:lstStyle/>
        <a:p>
          <a:pPr>
            <a:buFont typeface="Wingdings" panose="05000000000000000000" pitchFamily="2" charset="2"/>
            <a:buNone/>
          </a:pPr>
          <a:r>
            <a:rPr kumimoji="1" lang="en-US" altLang="ja-JP" sz="2400" b="1" dirty="0">
              <a:solidFill>
                <a:schemeClr val="tx1"/>
              </a:solidFill>
              <a:highlight>
                <a:srgbClr val="FFFF00"/>
              </a:highlight>
              <a:latin typeface="+mn-lt"/>
            </a:rPr>
            <a:t>“</a:t>
          </a:r>
          <a:r>
            <a:rPr kumimoji="1" lang="ja-JP" altLang="en-US" sz="2400" b="1" dirty="0">
              <a:solidFill>
                <a:schemeClr val="tx1"/>
              </a:solidFill>
              <a:highlight>
                <a:srgbClr val="FFFF00"/>
              </a:highlight>
              <a:latin typeface="+mn-lt"/>
            </a:rPr>
            <a:t>体験的</a:t>
          </a:r>
          <a:r>
            <a:rPr kumimoji="1" lang="en-US" altLang="ja-JP" sz="2400" b="1" dirty="0">
              <a:solidFill>
                <a:schemeClr val="tx1"/>
              </a:solidFill>
              <a:highlight>
                <a:srgbClr val="FFFF00"/>
              </a:highlight>
              <a:latin typeface="+mn-lt"/>
            </a:rPr>
            <a:t>”</a:t>
          </a:r>
          <a:endParaRPr kumimoji="1" lang="ja-JP" altLang="en-US" sz="2400" b="1" dirty="0">
            <a:solidFill>
              <a:schemeClr val="tx1"/>
            </a:solidFill>
            <a:highlight>
              <a:srgbClr val="FFFF00"/>
            </a:highlight>
            <a:latin typeface="+mn-lt"/>
          </a:endParaRPr>
        </a:p>
      </dgm:t>
    </dgm:pt>
    <dgm:pt modelId="{B8B07585-3601-4D9A-B520-FEA6A7B0913E}" type="parTrans" cxnId="{2888A0B7-01A7-45A0-923A-202AE09C4D96}">
      <dgm:prSet/>
      <dgm:spPr/>
      <dgm:t>
        <a:bodyPr/>
        <a:lstStyle/>
        <a:p>
          <a:endParaRPr kumimoji="1" lang="ja-JP" altLang="en-US"/>
        </a:p>
      </dgm:t>
    </dgm:pt>
    <dgm:pt modelId="{13F8AE71-559A-473B-9DCE-85AB01EA76F7}" type="sibTrans" cxnId="{2888A0B7-01A7-45A0-923A-202AE09C4D96}">
      <dgm:prSet/>
      <dgm:spPr/>
      <dgm:t>
        <a:bodyPr/>
        <a:lstStyle/>
        <a:p>
          <a:endParaRPr kumimoji="1" lang="ja-JP" altLang="en-US"/>
        </a:p>
      </dgm:t>
    </dgm:pt>
    <dgm:pt modelId="{09912568-3B90-4200-9C96-0810A36AE5D7}">
      <dgm:prSet phldrT="[テキスト]" custT="1"/>
      <dgm:spPr/>
      <dgm:t>
        <a:bodyPr/>
        <a:lstStyle/>
        <a:p>
          <a:pPr>
            <a:buFont typeface="Wingdings" panose="05000000000000000000" pitchFamily="2" charset="2"/>
            <a:buNone/>
          </a:pPr>
          <a:r>
            <a:rPr kumimoji="1" lang="ja-JP" altLang="en-US" sz="2400" b="1" dirty="0">
              <a:solidFill>
                <a:schemeClr val="tx1"/>
              </a:solidFill>
              <a:highlight>
                <a:srgbClr val="FFFF00"/>
              </a:highlight>
              <a:latin typeface="+mn-lt"/>
            </a:rPr>
            <a:t>芸術的</a:t>
          </a:r>
        </a:p>
      </dgm:t>
    </dgm:pt>
    <dgm:pt modelId="{52533741-AE23-4DCC-BCD7-018445FFFAB9}" type="parTrans" cxnId="{59F193EA-9A1D-4140-B670-338DF8E5E362}">
      <dgm:prSet/>
      <dgm:spPr/>
      <dgm:t>
        <a:bodyPr/>
        <a:lstStyle/>
        <a:p>
          <a:endParaRPr kumimoji="1" lang="ja-JP" altLang="en-US"/>
        </a:p>
      </dgm:t>
    </dgm:pt>
    <dgm:pt modelId="{C7F4F2C9-C571-4821-AA93-637455EEBE80}" type="sibTrans" cxnId="{59F193EA-9A1D-4140-B670-338DF8E5E362}">
      <dgm:prSet/>
      <dgm:spPr/>
      <dgm:t>
        <a:bodyPr/>
        <a:lstStyle/>
        <a:p>
          <a:endParaRPr kumimoji="1" lang="ja-JP" altLang="en-US"/>
        </a:p>
      </dgm:t>
    </dgm:pt>
    <dgm:pt modelId="{F275E950-01F8-41EB-BA76-9AE4E74088FB}">
      <dgm:prSet phldrT="[テキスト]" custT="1"/>
      <dgm:spPr/>
      <dgm:t>
        <a:bodyPr/>
        <a:lstStyle/>
        <a:p>
          <a:pPr>
            <a:buFont typeface="Wingdings" panose="05000000000000000000" pitchFamily="2" charset="2"/>
            <a:buNone/>
          </a:pPr>
          <a:r>
            <a:rPr kumimoji="1" lang="en-US" altLang="ja-JP" sz="2400" b="1" dirty="0">
              <a:solidFill>
                <a:srgbClr val="00B050"/>
              </a:solidFill>
              <a:latin typeface="+mn-lt"/>
            </a:rPr>
            <a:t>“</a:t>
          </a:r>
          <a:r>
            <a:rPr kumimoji="1" lang="ja-JP" altLang="en-US" sz="2400" b="1" dirty="0">
              <a:solidFill>
                <a:srgbClr val="00B050"/>
              </a:solidFill>
              <a:latin typeface="+mn-lt"/>
            </a:rPr>
            <a:t>組織的</a:t>
          </a:r>
          <a:r>
            <a:rPr kumimoji="1" lang="en-US" altLang="ja-JP" sz="2400" b="1" dirty="0">
              <a:solidFill>
                <a:srgbClr val="00B050"/>
              </a:solidFill>
              <a:latin typeface="+mn-lt"/>
            </a:rPr>
            <a:t>”</a:t>
          </a:r>
          <a:endParaRPr kumimoji="1" lang="ja-JP" altLang="en-US" sz="2400" b="1" dirty="0">
            <a:solidFill>
              <a:srgbClr val="00B050"/>
            </a:solidFill>
            <a:latin typeface="+mn-lt"/>
          </a:endParaRPr>
        </a:p>
      </dgm:t>
    </dgm:pt>
    <dgm:pt modelId="{3EBAE537-B539-4394-9911-A5DC5335DA28}" type="parTrans" cxnId="{3FE7439F-F450-4EDD-AB6A-D443743DD632}">
      <dgm:prSet/>
      <dgm:spPr/>
      <dgm:t>
        <a:bodyPr/>
        <a:lstStyle/>
        <a:p>
          <a:endParaRPr kumimoji="1" lang="ja-JP" altLang="en-US"/>
        </a:p>
      </dgm:t>
    </dgm:pt>
    <dgm:pt modelId="{E55C0AAB-6E9B-405C-BEBF-FB28F88325FA}" type="sibTrans" cxnId="{3FE7439F-F450-4EDD-AB6A-D443743DD632}">
      <dgm:prSet/>
      <dgm:spPr/>
      <dgm:t>
        <a:bodyPr/>
        <a:lstStyle/>
        <a:p>
          <a:endParaRPr kumimoji="1" lang="ja-JP" altLang="en-US"/>
        </a:p>
      </dgm:t>
    </dgm:pt>
    <dgm:pt modelId="{A5B95339-1E9F-46CA-A55F-04F3B996B75C}">
      <dgm:prSet phldrT="[テキスト]" custT="1"/>
      <dgm:spPr/>
      <dgm:t>
        <a:bodyPr/>
        <a:lstStyle/>
        <a:p>
          <a:endParaRPr kumimoji="1" lang="ja-JP" altLang="en-US" sz="2400" b="1" dirty="0">
            <a:solidFill>
              <a:srgbClr val="00B050"/>
            </a:solidFill>
            <a:latin typeface="+mn-lt"/>
          </a:endParaRPr>
        </a:p>
      </dgm:t>
    </dgm:pt>
    <dgm:pt modelId="{99E8DCFA-F3D2-4F13-9587-DD93F2EA2458}" type="parTrans" cxnId="{C1F23F32-C2DE-4B1F-A9D9-4E189F2D55B4}">
      <dgm:prSet/>
      <dgm:spPr/>
      <dgm:t>
        <a:bodyPr/>
        <a:lstStyle/>
        <a:p>
          <a:endParaRPr kumimoji="1" lang="ja-JP" altLang="en-US"/>
        </a:p>
      </dgm:t>
    </dgm:pt>
    <dgm:pt modelId="{07A20567-8EAF-486C-8163-FFB852EB25DC}" type="sibTrans" cxnId="{C1F23F32-C2DE-4B1F-A9D9-4E189F2D55B4}">
      <dgm:prSet/>
      <dgm:spPr/>
      <dgm:t>
        <a:bodyPr/>
        <a:lstStyle/>
        <a:p>
          <a:endParaRPr kumimoji="1" lang="ja-JP" altLang="en-US"/>
        </a:p>
      </dgm:t>
    </dgm:pt>
    <dgm:pt modelId="{B4D6D48D-B760-4DC7-8A67-18810978B261}">
      <dgm:prSet phldrT="[テキスト]" custT="1"/>
      <dgm:spPr/>
      <dgm:t>
        <a:bodyPr/>
        <a:lstStyle/>
        <a:p>
          <a:pPr>
            <a:buFont typeface="Wingdings" panose="05000000000000000000" pitchFamily="2" charset="2"/>
            <a:buNone/>
          </a:pPr>
          <a:r>
            <a:rPr kumimoji="1" lang="ja-JP" altLang="en-US" sz="2400" b="1" dirty="0">
              <a:solidFill>
                <a:srgbClr val="00B050"/>
              </a:solidFill>
              <a:latin typeface="+mn-lt"/>
            </a:rPr>
            <a:t>手順的</a:t>
          </a:r>
        </a:p>
      </dgm:t>
    </dgm:pt>
    <dgm:pt modelId="{AC50DC0B-2754-4992-9F5E-9B8B2D870DEA}" type="parTrans" cxnId="{7333B7F7-7E2F-4237-B1F2-0BBB7A8FEA9F}">
      <dgm:prSet/>
      <dgm:spPr/>
      <dgm:t>
        <a:bodyPr/>
        <a:lstStyle/>
        <a:p>
          <a:endParaRPr kumimoji="1" lang="ja-JP" altLang="en-US"/>
        </a:p>
      </dgm:t>
    </dgm:pt>
    <dgm:pt modelId="{CD05E0C2-5953-4813-9FD8-A222A2927380}" type="sibTrans" cxnId="{7333B7F7-7E2F-4237-B1F2-0BBB7A8FEA9F}">
      <dgm:prSet/>
      <dgm:spPr/>
      <dgm:t>
        <a:bodyPr/>
        <a:lstStyle/>
        <a:p>
          <a:endParaRPr kumimoji="1" lang="ja-JP" altLang="en-US"/>
        </a:p>
      </dgm:t>
    </dgm:pt>
    <dgm:pt modelId="{D802BC51-CA64-440A-BFBB-FD90FA3B979D}">
      <dgm:prSet phldrT="[テキスト]" custT="1"/>
      <dgm:spPr/>
      <dgm:t>
        <a:bodyPr/>
        <a:lstStyle/>
        <a:p>
          <a:pPr>
            <a:buFont typeface="Wingdings" panose="05000000000000000000" pitchFamily="2" charset="2"/>
            <a:buNone/>
          </a:pPr>
          <a:r>
            <a:rPr kumimoji="1" lang="en-US" altLang="ja-JP" sz="2400" b="1" dirty="0">
              <a:solidFill>
                <a:srgbClr val="FF0000"/>
              </a:solidFill>
              <a:latin typeface="+mn-lt"/>
            </a:rPr>
            <a:t>“</a:t>
          </a:r>
          <a:r>
            <a:rPr kumimoji="1" lang="ja-JP" altLang="en-US" sz="2400" b="1" dirty="0">
              <a:solidFill>
                <a:srgbClr val="FF0000"/>
              </a:solidFill>
              <a:latin typeface="+mn-lt"/>
            </a:rPr>
            <a:t>社会的</a:t>
          </a:r>
          <a:r>
            <a:rPr kumimoji="1" lang="en-US" altLang="ja-JP" sz="2400" b="1" dirty="0">
              <a:solidFill>
                <a:srgbClr val="FF0000"/>
              </a:solidFill>
              <a:latin typeface="+mn-lt"/>
            </a:rPr>
            <a:t>”</a:t>
          </a:r>
          <a:endParaRPr kumimoji="1" lang="ja-JP" altLang="en-US" sz="2400" b="1" dirty="0">
            <a:solidFill>
              <a:srgbClr val="FF0000"/>
            </a:solidFill>
            <a:latin typeface="+mn-lt"/>
          </a:endParaRPr>
        </a:p>
      </dgm:t>
    </dgm:pt>
    <dgm:pt modelId="{A2DE60E3-39D9-41A5-B263-A37C4BCB5AA8}" type="parTrans" cxnId="{1E6899CD-032A-4F6C-BA01-AA9AE3F8B35D}">
      <dgm:prSet/>
      <dgm:spPr/>
      <dgm:t>
        <a:bodyPr/>
        <a:lstStyle/>
        <a:p>
          <a:endParaRPr kumimoji="1" lang="ja-JP" altLang="en-US"/>
        </a:p>
      </dgm:t>
    </dgm:pt>
    <dgm:pt modelId="{8AE0AEDE-075E-4A73-A003-3CFA9A05ADC4}" type="sibTrans" cxnId="{1E6899CD-032A-4F6C-BA01-AA9AE3F8B35D}">
      <dgm:prSet/>
      <dgm:spPr/>
      <dgm:t>
        <a:bodyPr/>
        <a:lstStyle/>
        <a:p>
          <a:endParaRPr kumimoji="1" lang="ja-JP" altLang="en-US"/>
        </a:p>
      </dgm:t>
    </dgm:pt>
    <dgm:pt modelId="{36C3D515-E022-4617-B53F-0AE56453F14B}">
      <dgm:prSet phldrT="[テキスト]" custT="1"/>
      <dgm:spPr/>
      <dgm:t>
        <a:bodyPr/>
        <a:lstStyle/>
        <a:p>
          <a:pPr>
            <a:buFont typeface="Wingdings" panose="05000000000000000000" pitchFamily="2" charset="2"/>
            <a:buNone/>
          </a:pPr>
          <a:r>
            <a:rPr kumimoji="1" lang="ja-JP" altLang="en-US" sz="2400" b="1" dirty="0">
              <a:solidFill>
                <a:srgbClr val="FF0000"/>
              </a:solidFill>
              <a:latin typeface="+mn-lt"/>
            </a:rPr>
            <a:t>感覚的</a:t>
          </a:r>
        </a:p>
      </dgm:t>
    </dgm:pt>
    <dgm:pt modelId="{C07C22C9-C5ED-4009-B820-5FC8D7EDFA4D}" type="parTrans" cxnId="{A469F35D-BB57-409C-B2A4-9CE766B9A993}">
      <dgm:prSet/>
      <dgm:spPr/>
      <dgm:t>
        <a:bodyPr/>
        <a:lstStyle/>
        <a:p>
          <a:endParaRPr kumimoji="1" lang="ja-JP" altLang="en-US"/>
        </a:p>
      </dgm:t>
    </dgm:pt>
    <dgm:pt modelId="{1CA23D79-25F4-42B6-AE9C-9725E9C1E2CA}" type="sibTrans" cxnId="{A469F35D-BB57-409C-B2A4-9CE766B9A993}">
      <dgm:prSet/>
      <dgm:spPr/>
      <dgm:t>
        <a:bodyPr/>
        <a:lstStyle/>
        <a:p>
          <a:endParaRPr kumimoji="1" lang="ja-JP" altLang="en-US"/>
        </a:p>
      </dgm:t>
    </dgm:pt>
    <dgm:pt modelId="{753142A9-2E40-466F-8FDC-7594026DD5A3}">
      <dgm:prSet phldrT="[テキスト]" custT="1"/>
      <dgm:spPr/>
      <dgm:t>
        <a:bodyPr/>
        <a:lstStyle/>
        <a:p>
          <a:pPr>
            <a:buFont typeface="Wingdings" panose="05000000000000000000" pitchFamily="2" charset="2"/>
            <a:buNone/>
          </a:pPr>
          <a:r>
            <a:rPr kumimoji="1" lang="en-US" altLang="ja-JP" sz="2400" b="1" dirty="0">
              <a:solidFill>
                <a:srgbClr val="0070C0"/>
              </a:solidFill>
              <a:latin typeface="+mj-lt"/>
            </a:rPr>
            <a:t>“</a:t>
          </a:r>
          <a:r>
            <a:rPr kumimoji="1" lang="ja-JP" altLang="en-US" sz="2400" b="1" dirty="0">
              <a:solidFill>
                <a:srgbClr val="0070C0"/>
              </a:solidFill>
              <a:latin typeface="+mj-lt"/>
            </a:rPr>
            <a:t>知的</a:t>
          </a:r>
          <a:r>
            <a:rPr kumimoji="1" lang="en-US" altLang="ja-JP" sz="2400" b="1" dirty="0">
              <a:solidFill>
                <a:srgbClr val="0070C0"/>
              </a:solidFill>
              <a:latin typeface="+mj-lt"/>
            </a:rPr>
            <a:t>”</a:t>
          </a:r>
          <a:endParaRPr kumimoji="1" lang="ja-JP" altLang="en-US" sz="2400" b="1" dirty="0">
            <a:solidFill>
              <a:srgbClr val="0070C0"/>
            </a:solidFill>
            <a:latin typeface="+mj-lt"/>
          </a:endParaRPr>
        </a:p>
      </dgm:t>
    </dgm:pt>
    <dgm:pt modelId="{88461427-D0C9-4ED1-8A5A-E149E1A64C78}" type="parTrans" cxnId="{9C927F79-BADA-40C8-B27C-E0684CB87AD8}">
      <dgm:prSet/>
      <dgm:spPr/>
      <dgm:t>
        <a:bodyPr/>
        <a:lstStyle/>
        <a:p>
          <a:endParaRPr kumimoji="1" lang="ja-JP" altLang="en-US"/>
        </a:p>
      </dgm:t>
    </dgm:pt>
    <dgm:pt modelId="{26377FB6-4AB4-4D0E-B781-EF217C6DDD72}" type="sibTrans" cxnId="{9C927F79-BADA-40C8-B27C-E0684CB87AD8}">
      <dgm:prSet/>
      <dgm:spPr/>
      <dgm:t>
        <a:bodyPr/>
        <a:lstStyle/>
        <a:p>
          <a:endParaRPr kumimoji="1" lang="ja-JP" altLang="en-US"/>
        </a:p>
      </dgm:t>
    </dgm:pt>
    <dgm:pt modelId="{1EB66428-63AA-4307-AE96-BCEB2AD19939}">
      <dgm:prSet phldrT="[テキスト]" custT="1"/>
      <dgm:spPr/>
      <dgm:t>
        <a:bodyPr/>
        <a:lstStyle/>
        <a:p>
          <a:pPr>
            <a:buFont typeface="Wingdings" panose="05000000000000000000" pitchFamily="2" charset="2"/>
            <a:buNone/>
          </a:pPr>
          <a:r>
            <a:rPr kumimoji="1" lang="ja-JP" altLang="en-US" sz="2400" b="1" dirty="0">
              <a:solidFill>
                <a:srgbClr val="0070C0"/>
              </a:solidFill>
              <a:latin typeface="+mj-lt"/>
            </a:rPr>
            <a:t>学問的</a:t>
          </a:r>
        </a:p>
      </dgm:t>
    </dgm:pt>
    <dgm:pt modelId="{0560834A-FD60-42FB-8BF1-8211D3982389}" type="parTrans" cxnId="{E51515CE-B025-4743-B6A8-2A660E8A18F5}">
      <dgm:prSet/>
      <dgm:spPr/>
      <dgm:t>
        <a:bodyPr/>
        <a:lstStyle/>
        <a:p>
          <a:endParaRPr kumimoji="1" lang="ja-JP" altLang="en-US"/>
        </a:p>
      </dgm:t>
    </dgm:pt>
    <dgm:pt modelId="{D39FC63A-9E26-420E-8535-5B251C312677}" type="sibTrans" cxnId="{E51515CE-B025-4743-B6A8-2A660E8A18F5}">
      <dgm:prSet/>
      <dgm:spPr/>
      <dgm:t>
        <a:bodyPr/>
        <a:lstStyle/>
        <a:p>
          <a:endParaRPr kumimoji="1" lang="ja-JP" altLang="en-US"/>
        </a:p>
      </dgm:t>
    </dgm:pt>
    <dgm:pt modelId="{FFF28D46-2F1A-4295-8FEC-3D60F70A5C50}" type="pres">
      <dgm:prSet presAssocID="{A7ABEA52-0C8F-4DF3-9448-85921890B3D2}" presName="cycleMatrixDiagram" presStyleCnt="0">
        <dgm:presLayoutVars>
          <dgm:chMax val="1"/>
          <dgm:dir/>
          <dgm:animLvl val="lvl"/>
          <dgm:resizeHandles val="exact"/>
        </dgm:presLayoutVars>
      </dgm:prSet>
      <dgm:spPr/>
    </dgm:pt>
    <dgm:pt modelId="{F4AEA3CB-F3F0-47E1-A3F7-FB639DCC6DC1}" type="pres">
      <dgm:prSet presAssocID="{A7ABEA52-0C8F-4DF3-9448-85921890B3D2}" presName="children" presStyleCnt="0"/>
      <dgm:spPr/>
    </dgm:pt>
    <dgm:pt modelId="{756BE23C-C83A-413C-8618-DFBACCDAE1B0}" type="pres">
      <dgm:prSet presAssocID="{A7ABEA52-0C8F-4DF3-9448-85921890B3D2}" presName="child1group" presStyleCnt="0"/>
      <dgm:spPr/>
    </dgm:pt>
    <dgm:pt modelId="{6E190625-040F-43A5-A081-DFAB3E0A8ACE}" type="pres">
      <dgm:prSet presAssocID="{A7ABEA52-0C8F-4DF3-9448-85921890B3D2}" presName="child1" presStyleLbl="bgAcc1" presStyleIdx="0" presStyleCnt="4" custScaleX="117729" custScaleY="120782" custLinFactNeighborX="-48914" custLinFactNeighborY="17112"/>
      <dgm:spPr/>
    </dgm:pt>
    <dgm:pt modelId="{D000211D-3E39-4411-BF91-17F462EB4EE6}" type="pres">
      <dgm:prSet presAssocID="{A7ABEA52-0C8F-4DF3-9448-85921890B3D2}" presName="child1Text" presStyleLbl="bgAcc1" presStyleIdx="0" presStyleCnt="4">
        <dgm:presLayoutVars>
          <dgm:bulletEnabled val="1"/>
        </dgm:presLayoutVars>
      </dgm:prSet>
      <dgm:spPr/>
    </dgm:pt>
    <dgm:pt modelId="{5F80BE5B-0219-4D1F-A3BC-9C09EE16E373}" type="pres">
      <dgm:prSet presAssocID="{A7ABEA52-0C8F-4DF3-9448-85921890B3D2}" presName="child2group" presStyleCnt="0"/>
      <dgm:spPr/>
    </dgm:pt>
    <dgm:pt modelId="{4A3D21A1-DE25-4B96-A452-259AAC727459}" type="pres">
      <dgm:prSet presAssocID="{A7ABEA52-0C8F-4DF3-9448-85921890B3D2}" presName="child2" presStyleLbl="bgAcc1" presStyleIdx="1" presStyleCnt="4" custScaleX="125248" custScaleY="121304" custLinFactNeighborX="34532" custLinFactNeighborY="16937"/>
      <dgm:spPr/>
    </dgm:pt>
    <dgm:pt modelId="{5E489E5B-E8A7-4EC2-887A-F7E606C70366}" type="pres">
      <dgm:prSet presAssocID="{A7ABEA52-0C8F-4DF3-9448-85921890B3D2}" presName="child2Text" presStyleLbl="bgAcc1" presStyleIdx="1" presStyleCnt="4">
        <dgm:presLayoutVars>
          <dgm:bulletEnabled val="1"/>
        </dgm:presLayoutVars>
      </dgm:prSet>
      <dgm:spPr/>
    </dgm:pt>
    <dgm:pt modelId="{C16A38B0-7BD9-48EA-A299-3BC36B271594}" type="pres">
      <dgm:prSet presAssocID="{A7ABEA52-0C8F-4DF3-9448-85921890B3D2}" presName="child3group" presStyleCnt="0"/>
      <dgm:spPr/>
    </dgm:pt>
    <dgm:pt modelId="{6CB3107E-91DC-4F7F-868A-62F0E634AD7F}" type="pres">
      <dgm:prSet presAssocID="{A7ABEA52-0C8F-4DF3-9448-85921890B3D2}" presName="child3" presStyleLbl="bgAcc1" presStyleIdx="2" presStyleCnt="4" custScaleX="128532" custScaleY="143558" custLinFactNeighborX="34755" custLinFactNeighborY="-25455"/>
      <dgm:spPr/>
    </dgm:pt>
    <dgm:pt modelId="{4F877555-2D11-43EB-8A9A-26CBE8C0441D}" type="pres">
      <dgm:prSet presAssocID="{A7ABEA52-0C8F-4DF3-9448-85921890B3D2}" presName="child3Text" presStyleLbl="bgAcc1" presStyleIdx="2" presStyleCnt="4">
        <dgm:presLayoutVars>
          <dgm:bulletEnabled val="1"/>
        </dgm:presLayoutVars>
      </dgm:prSet>
      <dgm:spPr/>
    </dgm:pt>
    <dgm:pt modelId="{CBBDB12E-0A1E-4604-85C9-7625FDFA7E1E}" type="pres">
      <dgm:prSet presAssocID="{A7ABEA52-0C8F-4DF3-9448-85921890B3D2}" presName="child4group" presStyleCnt="0"/>
      <dgm:spPr/>
    </dgm:pt>
    <dgm:pt modelId="{7B735AC6-10D5-461D-B677-D6A567D81E64}" type="pres">
      <dgm:prSet presAssocID="{A7ABEA52-0C8F-4DF3-9448-85921890B3D2}" presName="child4" presStyleLbl="bgAcc1" presStyleIdx="3" presStyleCnt="4" custScaleX="116800" custScaleY="136435" custLinFactNeighborX="-37983" custLinFactNeighborY="-23805"/>
      <dgm:spPr/>
    </dgm:pt>
    <dgm:pt modelId="{D27B357F-4099-4460-B64A-D38C103B37B8}" type="pres">
      <dgm:prSet presAssocID="{A7ABEA52-0C8F-4DF3-9448-85921890B3D2}" presName="child4Text" presStyleLbl="bgAcc1" presStyleIdx="3" presStyleCnt="4">
        <dgm:presLayoutVars>
          <dgm:bulletEnabled val="1"/>
        </dgm:presLayoutVars>
      </dgm:prSet>
      <dgm:spPr/>
    </dgm:pt>
    <dgm:pt modelId="{A8E44B46-BB5E-4A57-85E6-423A0BAE089E}" type="pres">
      <dgm:prSet presAssocID="{A7ABEA52-0C8F-4DF3-9448-85921890B3D2}" presName="childPlaceholder" presStyleCnt="0"/>
      <dgm:spPr/>
    </dgm:pt>
    <dgm:pt modelId="{476C5EDF-E7CC-43CF-A505-C194159B149A}" type="pres">
      <dgm:prSet presAssocID="{A7ABEA52-0C8F-4DF3-9448-85921890B3D2}" presName="circle" presStyleCnt="0"/>
      <dgm:spPr/>
    </dgm:pt>
    <dgm:pt modelId="{62F3B547-31C1-44FB-9513-7369493F2C22}" type="pres">
      <dgm:prSet presAssocID="{A7ABEA52-0C8F-4DF3-9448-85921890B3D2}" presName="quadrant1" presStyleLbl="node1" presStyleIdx="0" presStyleCnt="4" custLinFactNeighborX="-524" custLinFactNeighborY="-1096">
        <dgm:presLayoutVars>
          <dgm:chMax val="1"/>
          <dgm:bulletEnabled val="1"/>
        </dgm:presLayoutVars>
      </dgm:prSet>
      <dgm:spPr/>
    </dgm:pt>
    <dgm:pt modelId="{AF2ED611-9D73-481A-B459-7277C77FDEA7}" type="pres">
      <dgm:prSet presAssocID="{A7ABEA52-0C8F-4DF3-9448-85921890B3D2}" presName="quadrant2" presStyleLbl="node1" presStyleIdx="1" presStyleCnt="4">
        <dgm:presLayoutVars>
          <dgm:chMax val="1"/>
          <dgm:bulletEnabled val="1"/>
        </dgm:presLayoutVars>
      </dgm:prSet>
      <dgm:spPr/>
    </dgm:pt>
    <dgm:pt modelId="{C4F446FA-1207-481A-BF9D-BE79C0F7523F}" type="pres">
      <dgm:prSet presAssocID="{A7ABEA52-0C8F-4DF3-9448-85921890B3D2}" presName="quadrant3" presStyleLbl="node1" presStyleIdx="2" presStyleCnt="4" custLinFactNeighborX="-476" custLinFactNeighborY="1048">
        <dgm:presLayoutVars>
          <dgm:chMax val="1"/>
          <dgm:bulletEnabled val="1"/>
        </dgm:presLayoutVars>
      </dgm:prSet>
      <dgm:spPr/>
    </dgm:pt>
    <dgm:pt modelId="{E0DF0597-8A98-46C8-8D8A-90EE8FA8067B}" type="pres">
      <dgm:prSet presAssocID="{A7ABEA52-0C8F-4DF3-9448-85921890B3D2}" presName="quadrant4" presStyleLbl="node1" presStyleIdx="3" presStyleCnt="4">
        <dgm:presLayoutVars>
          <dgm:chMax val="1"/>
          <dgm:bulletEnabled val="1"/>
        </dgm:presLayoutVars>
      </dgm:prSet>
      <dgm:spPr/>
    </dgm:pt>
    <dgm:pt modelId="{56FF860E-C335-4BE7-BC6C-B15EAFE036ED}" type="pres">
      <dgm:prSet presAssocID="{A7ABEA52-0C8F-4DF3-9448-85921890B3D2}" presName="quadrantPlaceholder" presStyleCnt="0"/>
      <dgm:spPr/>
    </dgm:pt>
    <dgm:pt modelId="{32CC5700-37D9-45A1-9315-09909D84E066}" type="pres">
      <dgm:prSet presAssocID="{A7ABEA52-0C8F-4DF3-9448-85921890B3D2}" presName="center1" presStyleLbl="fgShp" presStyleIdx="0" presStyleCnt="2"/>
      <dgm:spPr/>
    </dgm:pt>
    <dgm:pt modelId="{80CEA8BD-2CA6-452D-952D-DE402A7EB09B}" type="pres">
      <dgm:prSet presAssocID="{A7ABEA52-0C8F-4DF3-9448-85921890B3D2}" presName="center2" presStyleLbl="fgShp" presStyleIdx="1" presStyleCnt="2"/>
      <dgm:spPr/>
    </dgm:pt>
  </dgm:ptLst>
  <dgm:cxnLst>
    <dgm:cxn modelId="{0C377205-D940-4A5E-A8C2-57486E5EF95F}" type="presOf" srcId="{B4D6D48D-B760-4DC7-8A67-18810978B261}" destId="{D27B357F-4099-4460-B64A-D38C103B37B8}" srcOrd="1" destOrd="2" presId="urn:microsoft.com/office/officeart/2005/8/layout/cycle4"/>
    <dgm:cxn modelId="{098D8A12-9A7E-4471-A88C-D00C67A55F69}" type="presOf" srcId="{E40F33C9-C4F2-4788-B348-EBF4303EF7D1}" destId="{5E489E5B-E8A7-4EC2-887A-F7E606C70366}" srcOrd="1" destOrd="1" presId="urn:microsoft.com/office/officeart/2005/8/layout/cycle4"/>
    <dgm:cxn modelId="{18AA0A15-9105-4BFC-B02F-CA042C0F158C}" type="presOf" srcId="{9316A1E1-17D1-4898-914A-F9FEAA72D53E}" destId="{7B735AC6-10D5-461D-B677-D6A567D81E64}" srcOrd="0" destOrd="0" presId="urn:microsoft.com/office/officeart/2005/8/layout/cycle4"/>
    <dgm:cxn modelId="{3120E81A-318E-4551-B39C-FDBC5D30777A}" type="presOf" srcId="{B3C69A2D-1F95-4D09-B59F-A32997B7D142}" destId="{E0DF0597-8A98-46C8-8D8A-90EE8FA8067B}" srcOrd="0" destOrd="0" presId="urn:microsoft.com/office/officeart/2005/8/layout/cycle4"/>
    <dgm:cxn modelId="{B968881D-5F99-45AC-AE37-792D474DB866}" srcId="{A7ABEA52-0C8F-4DF3-9448-85921890B3D2}" destId="{B3C69A2D-1F95-4D09-B59F-A32997B7D142}" srcOrd="3" destOrd="0" parTransId="{77179D03-9C9C-4C71-B15C-E45BE85E89D4}" sibTransId="{C4AC5CE8-DF80-47F3-B07F-7F7D31616299}"/>
    <dgm:cxn modelId="{D2C5971D-73D5-40FD-810E-5B903E1A6567}" type="presOf" srcId="{AD72DD2E-5E86-4940-A525-A13CEB465616}" destId="{AF2ED611-9D73-481A-B459-7277C77FDEA7}" srcOrd="0" destOrd="0" presId="urn:microsoft.com/office/officeart/2005/8/layout/cycle4"/>
    <dgm:cxn modelId="{F1071921-0A7E-4D07-BBF9-E8A1DB7E5EFD}" srcId="{A7ABEA52-0C8F-4DF3-9448-85921890B3D2}" destId="{AD72DD2E-5E86-4940-A525-A13CEB465616}" srcOrd="1" destOrd="0" parTransId="{05E817E3-82C2-4FD5-9EC9-11AECD93E005}" sibTransId="{9C2F4338-323F-4B64-B7DE-297EAC184B0E}"/>
    <dgm:cxn modelId="{9E311124-ABF2-494E-9592-5DEF76A47249}" type="presOf" srcId="{E40F33C9-C4F2-4788-B348-EBF4303EF7D1}" destId="{4A3D21A1-DE25-4B96-A452-259AAC727459}" srcOrd="0" destOrd="1" presId="urn:microsoft.com/office/officeart/2005/8/layout/cycle4"/>
    <dgm:cxn modelId="{77319B24-6511-40BF-8AA5-39C8216E1C81}" srcId="{A7ABEA52-0C8F-4DF3-9448-85921890B3D2}" destId="{4CEE07C3-88FA-40E5-A815-4E92E8F7AFBD}" srcOrd="0" destOrd="0" parTransId="{914B9036-5F08-4898-8CBD-CB5266B620FA}" sibTransId="{B8700CC6-C467-4B2B-8E0B-F416E923DA2F}"/>
    <dgm:cxn modelId="{80AA342A-CA8E-4809-BEA9-C231059FF247}" type="presOf" srcId="{6848E2BD-E288-4D42-9361-70C1D0B6D0A8}" destId="{6E190625-040F-43A5-A081-DFAB3E0A8ACE}" srcOrd="0" destOrd="0" presId="urn:microsoft.com/office/officeart/2005/8/layout/cycle4"/>
    <dgm:cxn modelId="{C1F23F32-C2DE-4B1F-A9D9-4E189F2D55B4}" srcId="{B3C69A2D-1F95-4D09-B59F-A32997B7D142}" destId="{A5B95339-1E9F-46CA-A55F-04F3B996B75C}" srcOrd="3" destOrd="0" parTransId="{99E8DCFA-F3D2-4F13-9587-DD93F2EA2458}" sibTransId="{07A20567-8EAF-486C-8163-FFB852EB25DC}"/>
    <dgm:cxn modelId="{FA354F34-1155-4E61-B0A1-10CB66B91DCA}" srcId="{AD72DD2E-5E86-4940-A525-A13CEB465616}" destId="{9890C9E5-BA2F-4375-A8FC-1364FA62BFC8}" srcOrd="0" destOrd="0" parTransId="{49B5ADCF-2DCD-43FE-B889-EF28CF4F0684}" sibTransId="{EDABE4FC-4B69-4BFC-8086-8C93A5952D70}"/>
    <dgm:cxn modelId="{4AAB2937-0830-4E1A-90E0-E1365100D33A}" type="presOf" srcId="{1EB66428-63AA-4307-AE96-BCEB2AD19939}" destId="{6E190625-040F-43A5-A081-DFAB3E0A8ACE}" srcOrd="0" destOrd="3" presId="urn:microsoft.com/office/officeart/2005/8/layout/cycle4"/>
    <dgm:cxn modelId="{3B39263A-4AB1-4C50-B088-1E9F12ACF38E}" type="presOf" srcId="{36C3D515-E022-4617-B53F-0AE56453F14B}" destId="{4F877555-2D11-43EB-8A9A-26CBE8C0441D}" srcOrd="1" destOrd="2" presId="urn:microsoft.com/office/officeart/2005/8/layout/cycle4"/>
    <dgm:cxn modelId="{A469F35D-BB57-409C-B2A4-9CE766B9A993}" srcId="{771EFEF9-A6F0-4F03-B9E2-F64BBD55B92E}" destId="{36C3D515-E022-4617-B53F-0AE56453F14B}" srcOrd="2" destOrd="0" parTransId="{C07C22C9-C5ED-4009-B820-5FC8D7EDFA4D}" sibTransId="{1CA23D79-25F4-42B6-AE9C-9725E9C1E2CA}"/>
    <dgm:cxn modelId="{160DA25E-A7B0-4811-B93D-8E8B901D7DD6}" type="presOf" srcId="{A7ABEA52-0C8F-4DF3-9448-85921890B3D2}" destId="{FFF28D46-2F1A-4295-8FEC-3D60F70A5C50}" srcOrd="0" destOrd="0" presId="urn:microsoft.com/office/officeart/2005/8/layout/cycle4"/>
    <dgm:cxn modelId="{4562A34A-21DE-419E-B39F-77F121DB7B74}" type="presOf" srcId="{4CEE07C3-88FA-40E5-A815-4E92E8F7AFBD}" destId="{62F3B547-31C1-44FB-9513-7369493F2C22}" srcOrd="0" destOrd="0" presId="urn:microsoft.com/office/officeart/2005/8/layout/cycle4"/>
    <dgm:cxn modelId="{6FE5B04D-BE8D-4519-992A-31F27CF56E03}" type="presOf" srcId="{36C3D515-E022-4617-B53F-0AE56453F14B}" destId="{6CB3107E-91DC-4F7F-868A-62F0E634AD7F}" srcOrd="0" destOrd="2" presId="urn:microsoft.com/office/officeart/2005/8/layout/cycle4"/>
    <dgm:cxn modelId="{82EF0173-255D-45C7-A3B3-AEFDEF259F75}" srcId="{AD72DD2E-5E86-4940-A525-A13CEB465616}" destId="{E40F33C9-C4F2-4788-B348-EBF4303EF7D1}" srcOrd="1" destOrd="0" parTransId="{D8779702-4693-4458-AA0B-77CFB2A1D740}" sibTransId="{7ECCA5EF-3FBD-4CCB-AFBB-EA082358A81E}"/>
    <dgm:cxn modelId="{39A84B54-E144-48EB-B2EB-C69CCC5E99A3}" srcId="{4CEE07C3-88FA-40E5-A815-4E92E8F7AFBD}" destId="{8C4687D2-C25F-4984-9529-D559B8577724}" srcOrd="1" destOrd="0" parTransId="{41266A2F-782D-480A-BA32-ED7048EA9BEF}" sibTransId="{1A7FCF26-3DCC-4862-B36A-D9FFA613A558}"/>
    <dgm:cxn modelId="{04F65778-7CA5-48E1-AA3E-1CDB695128C3}" type="presOf" srcId="{753142A9-2E40-466F-8FDC-7594026DD5A3}" destId="{6E190625-040F-43A5-A081-DFAB3E0A8ACE}" srcOrd="0" destOrd="2" presId="urn:microsoft.com/office/officeart/2005/8/layout/cycle4"/>
    <dgm:cxn modelId="{9C927F79-BADA-40C8-B27C-E0684CB87AD8}" srcId="{4CEE07C3-88FA-40E5-A815-4E92E8F7AFBD}" destId="{753142A9-2E40-466F-8FDC-7594026DD5A3}" srcOrd="2" destOrd="0" parTransId="{88461427-D0C9-4ED1-8A5A-E149E1A64C78}" sibTransId="{26377FB6-4AB4-4D0E-B781-EF217C6DDD72}"/>
    <dgm:cxn modelId="{8121CB86-9148-49CC-A7FC-B81C07112C5D}" srcId="{B3C69A2D-1F95-4D09-B59F-A32997B7D142}" destId="{9316A1E1-17D1-4898-914A-F9FEAA72D53E}" srcOrd="0" destOrd="0" parTransId="{78432F57-00C6-412D-BE8E-B6177F31898C}" sibTransId="{67D43FFB-129E-4F38-B788-40BD1A3C180C}"/>
    <dgm:cxn modelId="{E48FD08E-44D6-4B81-87EF-E8D54A08BC7C}" type="presOf" srcId="{F275E950-01F8-41EB-BA76-9AE4E74088FB}" destId="{D27B357F-4099-4460-B64A-D38C103B37B8}" srcOrd="1" destOrd="1" presId="urn:microsoft.com/office/officeart/2005/8/layout/cycle4"/>
    <dgm:cxn modelId="{F0868F98-792D-4E37-92B6-954B7D30170F}" type="presOf" srcId="{8C4687D2-C25F-4984-9529-D559B8577724}" destId="{6E190625-040F-43A5-A081-DFAB3E0A8ACE}" srcOrd="0" destOrd="1" presId="urn:microsoft.com/office/officeart/2005/8/layout/cycle4"/>
    <dgm:cxn modelId="{61538299-5045-4253-82E2-396743AD6119}" type="presOf" srcId="{753142A9-2E40-466F-8FDC-7594026DD5A3}" destId="{D000211D-3E39-4411-BF91-17F462EB4EE6}" srcOrd="1" destOrd="2" presId="urn:microsoft.com/office/officeart/2005/8/layout/cycle4"/>
    <dgm:cxn modelId="{61C44A9D-E22F-4D32-9EC0-1A137AAD72FE}" type="presOf" srcId="{1EB66428-63AA-4307-AE96-BCEB2AD19939}" destId="{D000211D-3E39-4411-BF91-17F462EB4EE6}" srcOrd="1" destOrd="3" presId="urn:microsoft.com/office/officeart/2005/8/layout/cycle4"/>
    <dgm:cxn modelId="{3FE7439F-F450-4EDD-AB6A-D443743DD632}" srcId="{B3C69A2D-1F95-4D09-B59F-A32997B7D142}" destId="{F275E950-01F8-41EB-BA76-9AE4E74088FB}" srcOrd="1" destOrd="0" parTransId="{3EBAE537-B539-4394-9911-A5DC5335DA28}" sibTransId="{E55C0AAB-6E9B-405C-BEBF-FB28F88325FA}"/>
    <dgm:cxn modelId="{F83DDE9F-993C-467F-A242-797D3F386E51}" type="presOf" srcId="{9890C9E5-BA2F-4375-A8FC-1364FA62BFC8}" destId="{4A3D21A1-DE25-4B96-A452-259AAC727459}" srcOrd="0" destOrd="0" presId="urn:microsoft.com/office/officeart/2005/8/layout/cycle4"/>
    <dgm:cxn modelId="{912644A3-6E37-4FBC-A5D6-0F5A776E0498}" type="presOf" srcId="{BDC893C9-2243-4F9F-A4C5-616C7E3E25C8}" destId="{4A3D21A1-DE25-4B96-A452-259AAC727459}" srcOrd="0" destOrd="2" presId="urn:microsoft.com/office/officeart/2005/8/layout/cycle4"/>
    <dgm:cxn modelId="{0F0CFFA3-9171-4C36-AEBC-457F04652F9E}" type="presOf" srcId="{09912568-3B90-4200-9C96-0810A36AE5D7}" destId="{5E489E5B-E8A7-4EC2-887A-F7E606C70366}" srcOrd="1" destOrd="3" presId="urn:microsoft.com/office/officeart/2005/8/layout/cycle4"/>
    <dgm:cxn modelId="{966BE4A9-3683-4FF6-A24E-471606C6956E}" type="presOf" srcId="{BDC893C9-2243-4F9F-A4C5-616C7E3E25C8}" destId="{5E489E5B-E8A7-4EC2-887A-F7E606C70366}" srcOrd="1" destOrd="2" presId="urn:microsoft.com/office/officeart/2005/8/layout/cycle4"/>
    <dgm:cxn modelId="{21AA31AB-F91F-4BBF-AF25-16C457C5C457}" type="presOf" srcId="{D802BC51-CA64-440A-BFBB-FD90FA3B979D}" destId="{4F877555-2D11-43EB-8A9A-26CBE8C0441D}" srcOrd="1" destOrd="1" presId="urn:microsoft.com/office/officeart/2005/8/layout/cycle4"/>
    <dgm:cxn modelId="{78E9AAB0-BE23-4911-B6D1-F74AEC47A440}" type="presOf" srcId="{771EFEF9-A6F0-4F03-B9E2-F64BBD55B92E}" destId="{C4F446FA-1207-481A-BF9D-BE79C0F7523F}" srcOrd="0" destOrd="0" presId="urn:microsoft.com/office/officeart/2005/8/layout/cycle4"/>
    <dgm:cxn modelId="{2888A0B7-01A7-45A0-923A-202AE09C4D96}" srcId="{AD72DD2E-5E86-4940-A525-A13CEB465616}" destId="{BDC893C9-2243-4F9F-A4C5-616C7E3E25C8}" srcOrd="2" destOrd="0" parTransId="{B8B07585-3601-4D9A-B520-FEA6A7B0913E}" sibTransId="{13F8AE71-559A-473B-9DCE-85AB01EA76F7}"/>
    <dgm:cxn modelId="{086B29BC-EF1F-4DDF-ACB6-431747F7B326}" srcId="{771EFEF9-A6F0-4F03-B9E2-F64BBD55B92E}" destId="{4032AD6F-26AA-47B6-AAE7-91EC3671C4C0}" srcOrd="0" destOrd="0" parTransId="{3D93EE13-8797-4886-9946-BD8CA00C6BB2}" sibTransId="{D60AA8EF-01CF-462F-A0F7-04075757DB01}"/>
    <dgm:cxn modelId="{04A688C6-87FD-4A52-B5BD-573485C05F07}" srcId="{A7ABEA52-0C8F-4DF3-9448-85921890B3D2}" destId="{771EFEF9-A6F0-4F03-B9E2-F64BBD55B92E}" srcOrd="2" destOrd="0" parTransId="{0D2EE9F5-4F8D-4D8E-A249-CD41BEF3AA3F}" sibTransId="{DA181F35-CBE9-441F-9D76-5A11F2BB4708}"/>
    <dgm:cxn modelId="{1E6899CD-032A-4F6C-BA01-AA9AE3F8B35D}" srcId="{771EFEF9-A6F0-4F03-B9E2-F64BBD55B92E}" destId="{D802BC51-CA64-440A-BFBB-FD90FA3B979D}" srcOrd="1" destOrd="0" parTransId="{A2DE60E3-39D9-41A5-B263-A37C4BCB5AA8}" sibTransId="{8AE0AEDE-075E-4A73-A003-3CFA9A05ADC4}"/>
    <dgm:cxn modelId="{E51515CE-B025-4743-B6A8-2A660E8A18F5}" srcId="{4CEE07C3-88FA-40E5-A815-4E92E8F7AFBD}" destId="{1EB66428-63AA-4307-AE96-BCEB2AD19939}" srcOrd="3" destOrd="0" parTransId="{0560834A-FD60-42FB-8BF1-8211D3982389}" sibTransId="{D39FC63A-9E26-420E-8535-5B251C312677}"/>
    <dgm:cxn modelId="{B9116CD2-0A0D-43FF-A598-28E787286F7C}" type="presOf" srcId="{4032AD6F-26AA-47B6-AAE7-91EC3671C4C0}" destId="{4F877555-2D11-43EB-8A9A-26CBE8C0441D}" srcOrd="1" destOrd="0" presId="urn:microsoft.com/office/officeart/2005/8/layout/cycle4"/>
    <dgm:cxn modelId="{954780D5-FCC2-446F-B1A9-F4C38B8A9397}" type="presOf" srcId="{6848E2BD-E288-4D42-9361-70C1D0B6D0A8}" destId="{D000211D-3E39-4411-BF91-17F462EB4EE6}" srcOrd="1" destOrd="0" presId="urn:microsoft.com/office/officeart/2005/8/layout/cycle4"/>
    <dgm:cxn modelId="{74CEA3D9-D16E-4DB0-8516-49B7F69FE320}" type="presOf" srcId="{9316A1E1-17D1-4898-914A-F9FEAA72D53E}" destId="{D27B357F-4099-4460-B64A-D38C103B37B8}" srcOrd="1" destOrd="0" presId="urn:microsoft.com/office/officeart/2005/8/layout/cycle4"/>
    <dgm:cxn modelId="{77130DDE-3567-400F-AEE1-78E1D9C87125}" type="presOf" srcId="{B4D6D48D-B760-4DC7-8A67-18810978B261}" destId="{7B735AC6-10D5-461D-B677-D6A567D81E64}" srcOrd="0" destOrd="2" presId="urn:microsoft.com/office/officeart/2005/8/layout/cycle4"/>
    <dgm:cxn modelId="{09C8A4DF-88FB-4F8D-AB9C-8ADF53ABAD5C}" type="presOf" srcId="{A5B95339-1E9F-46CA-A55F-04F3B996B75C}" destId="{D27B357F-4099-4460-B64A-D38C103B37B8}" srcOrd="1" destOrd="3" presId="urn:microsoft.com/office/officeart/2005/8/layout/cycle4"/>
    <dgm:cxn modelId="{179B21E7-C7A2-4B2C-A970-333856304C4E}" srcId="{4CEE07C3-88FA-40E5-A815-4E92E8F7AFBD}" destId="{6848E2BD-E288-4D42-9361-70C1D0B6D0A8}" srcOrd="0" destOrd="0" parTransId="{4AEBBB69-90BF-4C75-AB13-E180C8002D79}" sibTransId="{649B2D37-8B87-4A11-877E-A564D3B66298}"/>
    <dgm:cxn modelId="{A2514EEA-3075-4D1E-82C0-8C21172ACF21}" type="presOf" srcId="{9890C9E5-BA2F-4375-A8FC-1364FA62BFC8}" destId="{5E489E5B-E8A7-4EC2-887A-F7E606C70366}" srcOrd="1" destOrd="0" presId="urn:microsoft.com/office/officeart/2005/8/layout/cycle4"/>
    <dgm:cxn modelId="{59F193EA-9A1D-4140-B670-338DF8E5E362}" srcId="{AD72DD2E-5E86-4940-A525-A13CEB465616}" destId="{09912568-3B90-4200-9C96-0810A36AE5D7}" srcOrd="3" destOrd="0" parTransId="{52533741-AE23-4DCC-BCD7-018445FFFAB9}" sibTransId="{C7F4F2C9-C571-4821-AA93-637455EEBE80}"/>
    <dgm:cxn modelId="{8B64A4EA-D1D5-4F31-BBAC-25AE7D7EA3AE}" type="presOf" srcId="{4032AD6F-26AA-47B6-AAE7-91EC3671C4C0}" destId="{6CB3107E-91DC-4F7F-868A-62F0E634AD7F}" srcOrd="0" destOrd="0" presId="urn:microsoft.com/office/officeart/2005/8/layout/cycle4"/>
    <dgm:cxn modelId="{452289EB-32C9-4D7A-8739-5C70BA66EADD}" type="presOf" srcId="{8C4687D2-C25F-4984-9529-D559B8577724}" destId="{D000211D-3E39-4411-BF91-17F462EB4EE6}" srcOrd="1" destOrd="1" presId="urn:microsoft.com/office/officeart/2005/8/layout/cycle4"/>
    <dgm:cxn modelId="{29E679F0-EC3D-4B46-84FC-155276E3169D}" type="presOf" srcId="{A5B95339-1E9F-46CA-A55F-04F3B996B75C}" destId="{7B735AC6-10D5-461D-B677-D6A567D81E64}" srcOrd="0" destOrd="3" presId="urn:microsoft.com/office/officeart/2005/8/layout/cycle4"/>
    <dgm:cxn modelId="{5389E8F3-3898-4528-996F-38CFE95D5A2E}" type="presOf" srcId="{D802BC51-CA64-440A-BFBB-FD90FA3B979D}" destId="{6CB3107E-91DC-4F7F-868A-62F0E634AD7F}" srcOrd="0" destOrd="1" presId="urn:microsoft.com/office/officeart/2005/8/layout/cycle4"/>
    <dgm:cxn modelId="{7333B7F7-7E2F-4237-B1F2-0BBB7A8FEA9F}" srcId="{B3C69A2D-1F95-4D09-B59F-A32997B7D142}" destId="{B4D6D48D-B760-4DC7-8A67-18810978B261}" srcOrd="2" destOrd="0" parTransId="{AC50DC0B-2754-4992-9F5E-9B8B2D870DEA}" sibTransId="{CD05E0C2-5953-4813-9FD8-A222A2927380}"/>
    <dgm:cxn modelId="{F0910FFB-8B63-4D48-B96E-A4805C220177}" type="presOf" srcId="{09912568-3B90-4200-9C96-0810A36AE5D7}" destId="{4A3D21A1-DE25-4B96-A452-259AAC727459}" srcOrd="0" destOrd="3" presId="urn:microsoft.com/office/officeart/2005/8/layout/cycle4"/>
    <dgm:cxn modelId="{6884D0FE-19E4-402A-A489-237800F293D3}" type="presOf" srcId="{F275E950-01F8-41EB-BA76-9AE4E74088FB}" destId="{7B735AC6-10D5-461D-B677-D6A567D81E64}" srcOrd="0" destOrd="1" presId="urn:microsoft.com/office/officeart/2005/8/layout/cycle4"/>
    <dgm:cxn modelId="{AFBF3C74-2BB0-4D87-93FD-40D4A86BCB1A}" type="presParOf" srcId="{FFF28D46-2F1A-4295-8FEC-3D60F70A5C50}" destId="{F4AEA3CB-F3F0-47E1-A3F7-FB639DCC6DC1}" srcOrd="0" destOrd="0" presId="urn:microsoft.com/office/officeart/2005/8/layout/cycle4"/>
    <dgm:cxn modelId="{E54F1619-F338-4828-892B-FF814B015E72}" type="presParOf" srcId="{F4AEA3CB-F3F0-47E1-A3F7-FB639DCC6DC1}" destId="{756BE23C-C83A-413C-8618-DFBACCDAE1B0}" srcOrd="0" destOrd="0" presId="urn:microsoft.com/office/officeart/2005/8/layout/cycle4"/>
    <dgm:cxn modelId="{3A57D80E-0842-4812-A92D-28886449BB20}" type="presParOf" srcId="{756BE23C-C83A-413C-8618-DFBACCDAE1B0}" destId="{6E190625-040F-43A5-A081-DFAB3E0A8ACE}" srcOrd="0" destOrd="0" presId="urn:microsoft.com/office/officeart/2005/8/layout/cycle4"/>
    <dgm:cxn modelId="{104143BB-26F7-4691-9445-5AE52F0A96A2}" type="presParOf" srcId="{756BE23C-C83A-413C-8618-DFBACCDAE1B0}" destId="{D000211D-3E39-4411-BF91-17F462EB4EE6}" srcOrd="1" destOrd="0" presId="urn:microsoft.com/office/officeart/2005/8/layout/cycle4"/>
    <dgm:cxn modelId="{AA461709-DC05-4CF1-8536-FCF6631A09B4}" type="presParOf" srcId="{F4AEA3CB-F3F0-47E1-A3F7-FB639DCC6DC1}" destId="{5F80BE5B-0219-4D1F-A3BC-9C09EE16E373}" srcOrd="1" destOrd="0" presId="urn:microsoft.com/office/officeart/2005/8/layout/cycle4"/>
    <dgm:cxn modelId="{2C627BE1-79F9-4ACC-9175-BE9D5A78E3A8}" type="presParOf" srcId="{5F80BE5B-0219-4D1F-A3BC-9C09EE16E373}" destId="{4A3D21A1-DE25-4B96-A452-259AAC727459}" srcOrd="0" destOrd="0" presId="urn:microsoft.com/office/officeart/2005/8/layout/cycle4"/>
    <dgm:cxn modelId="{C517ADA1-326C-4077-919B-8D2B8664972C}" type="presParOf" srcId="{5F80BE5B-0219-4D1F-A3BC-9C09EE16E373}" destId="{5E489E5B-E8A7-4EC2-887A-F7E606C70366}" srcOrd="1" destOrd="0" presId="urn:microsoft.com/office/officeart/2005/8/layout/cycle4"/>
    <dgm:cxn modelId="{528E3999-81A1-4B1F-8ED6-ED30083A5AA0}" type="presParOf" srcId="{F4AEA3CB-F3F0-47E1-A3F7-FB639DCC6DC1}" destId="{C16A38B0-7BD9-48EA-A299-3BC36B271594}" srcOrd="2" destOrd="0" presId="urn:microsoft.com/office/officeart/2005/8/layout/cycle4"/>
    <dgm:cxn modelId="{A1C85AE7-22AD-44BB-9E29-97F1DFDE1597}" type="presParOf" srcId="{C16A38B0-7BD9-48EA-A299-3BC36B271594}" destId="{6CB3107E-91DC-4F7F-868A-62F0E634AD7F}" srcOrd="0" destOrd="0" presId="urn:microsoft.com/office/officeart/2005/8/layout/cycle4"/>
    <dgm:cxn modelId="{BA4612A5-01AF-4E37-B73C-ED0A315F8184}" type="presParOf" srcId="{C16A38B0-7BD9-48EA-A299-3BC36B271594}" destId="{4F877555-2D11-43EB-8A9A-26CBE8C0441D}" srcOrd="1" destOrd="0" presId="urn:microsoft.com/office/officeart/2005/8/layout/cycle4"/>
    <dgm:cxn modelId="{3A4C5EBE-E7D4-4DBD-8755-874C0F2525C7}" type="presParOf" srcId="{F4AEA3CB-F3F0-47E1-A3F7-FB639DCC6DC1}" destId="{CBBDB12E-0A1E-4604-85C9-7625FDFA7E1E}" srcOrd="3" destOrd="0" presId="urn:microsoft.com/office/officeart/2005/8/layout/cycle4"/>
    <dgm:cxn modelId="{9B7BF007-3888-4A37-B207-7E407AB7F3F6}" type="presParOf" srcId="{CBBDB12E-0A1E-4604-85C9-7625FDFA7E1E}" destId="{7B735AC6-10D5-461D-B677-D6A567D81E64}" srcOrd="0" destOrd="0" presId="urn:microsoft.com/office/officeart/2005/8/layout/cycle4"/>
    <dgm:cxn modelId="{B22814C4-28C6-491F-AD08-6423396DE0B3}" type="presParOf" srcId="{CBBDB12E-0A1E-4604-85C9-7625FDFA7E1E}" destId="{D27B357F-4099-4460-B64A-D38C103B37B8}" srcOrd="1" destOrd="0" presId="urn:microsoft.com/office/officeart/2005/8/layout/cycle4"/>
    <dgm:cxn modelId="{98EF1E12-E61D-4A66-983B-EF2A1FDC006C}" type="presParOf" srcId="{F4AEA3CB-F3F0-47E1-A3F7-FB639DCC6DC1}" destId="{A8E44B46-BB5E-4A57-85E6-423A0BAE089E}" srcOrd="4" destOrd="0" presId="urn:microsoft.com/office/officeart/2005/8/layout/cycle4"/>
    <dgm:cxn modelId="{D2840EFC-D2B9-4C1E-B434-F8AD41938713}" type="presParOf" srcId="{FFF28D46-2F1A-4295-8FEC-3D60F70A5C50}" destId="{476C5EDF-E7CC-43CF-A505-C194159B149A}" srcOrd="1" destOrd="0" presId="urn:microsoft.com/office/officeart/2005/8/layout/cycle4"/>
    <dgm:cxn modelId="{E0BF145E-280D-4B92-8DC7-FC085938101D}" type="presParOf" srcId="{476C5EDF-E7CC-43CF-A505-C194159B149A}" destId="{62F3B547-31C1-44FB-9513-7369493F2C22}" srcOrd="0" destOrd="0" presId="urn:microsoft.com/office/officeart/2005/8/layout/cycle4"/>
    <dgm:cxn modelId="{E69BE8C9-7DCA-4E71-BD11-BC7E238EE1BE}" type="presParOf" srcId="{476C5EDF-E7CC-43CF-A505-C194159B149A}" destId="{AF2ED611-9D73-481A-B459-7277C77FDEA7}" srcOrd="1" destOrd="0" presId="urn:microsoft.com/office/officeart/2005/8/layout/cycle4"/>
    <dgm:cxn modelId="{47D7EDEF-7A87-49DC-805F-A6D60260A9A9}" type="presParOf" srcId="{476C5EDF-E7CC-43CF-A505-C194159B149A}" destId="{C4F446FA-1207-481A-BF9D-BE79C0F7523F}" srcOrd="2" destOrd="0" presId="urn:microsoft.com/office/officeart/2005/8/layout/cycle4"/>
    <dgm:cxn modelId="{123ED81A-E3CF-4DE6-8556-A1EE6406E77C}" type="presParOf" srcId="{476C5EDF-E7CC-43CF-A505-C194159B149A}" destId="{E0DF0597-8A98-46C8-8D8A-90EE8FA8067B}" srcOrd="3" destOrd="0" presId="urn:microsoft.com/office/officeart/2005/8/layout/cycle4"/>
    <dgm:cxn modelId="{C6BAF639-471C-4820-8DD9-4A11B46083B8}" type="presParOf" srcId="{476C5EDF-E7CC-43CF-A505-C194159B149A}" destId="{56FF860E-C335-4BE7-BC6C-B15EAFE036ED}" srcOrd="4" destOrd="0" presId="urn:microsoft.com/office/officeart/2005/8/layout/cycle4"/>
    <dgm:cxn modelId="{231105C6-5B70-4AFA-87A5-36D4F522BC9A}" type="presParOf" srcId="{FFF28D46-2F1A-4295-8FEC-3D60F70A5C50}" destId="{32CC5700-37D9-45A1-9315-09909D84E066}" srcOrd="2" destOrd="0" presId="urn:microsoft.com/office/officeart/2005/8/layout/cycle4"/>
    <dgm:cxn modelId="{7A9EDC6A-EF5F-4703-9D74-C74DBACA3695}" type="presParOf" srcId="{FFF28D46-2F1A-4295-8FEC-3D60F70A5C50}" destId="{80CEA8BD-2CA6-452D-952D-DE402A7EB09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ABEA52-0C8F-4DF3-9448-85921890B3D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kumimoji="1" lang="ja-JP" altLang="en-US"/>
        </a:p>
      </dgm:t>
    </dgm:pt>
    <dgm:pt modelId="{4CEE07C3-88FA-40E5-A815-4E92E8F7AFBD}">
      <dgm:prSet phldrT="[テキスト]"/>
      <dgm:spPr>
        <a:solidFill>
          <a:srgbClr val="0070C0"/>
        </a:solidFill>
      </dgm:spPr>
      <dgm:t>
        <a:bodyPr/>
        <a:lstStyle/>
        <a:p>
          <a:endParaRPr kumimoji="1" lang="ja-JP" altLang="en-US" dirty="0"/>
        </a:p>
      </dgm:t>
    </dgm:pt>
    <dgm:pt modelId="{914B9036-5F08-4898-8CBD-CB5266B620FA}" type="parTrans" cxnId="{77319B24-6511-40BF-8AA5-39C8216E1C81}">
      <dgm:prSet/>
      <dgm:spPr/>
      <dgm:t>
        <a:bodyPr/>
        <a:lstStyle/>
        <a:p>
          <a:endParaRPr kumimoji="1" lang="ja-JP" altLang="en-US"/>
        </a:p>
      </dgm:t>
    </dgm:pt>
    <dgm:pt modelId="{B8700CC6-C467-4B2B-8E0B-F416E923DA2F}" type="sibTrans" cxnId="{77319B24-6511-40BF-8AA5-39C8216E1C81}">
      <dgm:prSet/>
      <dgm:spPr/>
      <dgm:t>
        <a:bodyPr/>
        <a:lstStyle/>
        <a:p>
          <a:endParaRPr kumimoji="1" lang="ja-JP" altLang="en-US"/>
        </a:p>
      </dgm:t>
    </dgm:pt>
    <dgm:pt modelId="{6848E2BD-E288-4D42-9361-70C1D0B6D0A8}">
      <dgm:prSet phldrT="[テキスト]" custT="1"/>
      <dgm:spPr/>
      <dgm:t>
        <a:bodyPr/>
        <a:lstStyle/>
        <a:p>
          <a:r>
            <a:rPr kumimoji="1" lang="ja-JP" altLang="en-US" sz="1800" b="1" dirty="0">
              <a:solidFill>
                <a:srgbClr val="0070C0"/>
              </a:solidFill>
            </a:rPr>
            <a:t>病理学者</a:t>
          </a:r>
        </a:p>
      </dgm:t>
    </dgm:pt>
    <dgm:pt modelId="{4AEBBB69-90BF-4C75-AB13-E180C8002D79}" type="parTrans" cxnId="{179B21E7-C7A2-4B2C-A970-333856304C4E}">
      <dgm:prSet/>
      <dgm:spPr/>
      <dgm:t>
        <a:bodyPr/>
        <a:lstStyle/>
        <a:p>
          <a:endParaRPr kumimoji="1" lang="ja-JP" altLang="en-US"/>
        </a:p>
      </dgm:t>
    </dgm:pt>
    <dgm:pt modelId="{649B2D37-8B87-4A11-877E-A564D3B66298}" type="sibTrans" cxnId="{179B21E7-C7A2-4B2C-A970-333856304C4E}">
      <dgm:prSet/>
      <dgm:spPr/>
      <dgm:t>
        <a:bodyPr/>
        <a:lstStyle/>
        <a:p>
          <a:endParaRPr kumimoji="1" lang="ja-JP" altLang="en-US"/>
        </a:p>
      </dgm:t>
    </dgm:pt>
    <dgm:pt modelId="{AD72DD2E-5E86-4940-A525-A13CEB465616}">
      <dgm:prSet phldrT="[テキスト]"/>
      <dgm:spPr>
        <a:solidFill>
          <a:srgbClr val="FFFF00"/>
        </a:solidFill>
      </dgm:spPr>
      <dgm:t>
        <a:bodyPr/>
        <a:lstStyle/>
        <a:p>
          <a:endParaRPr kumimoji="1" lang="ja-JP" altLang="en-US" dirty="0"/>
        </a:p>
        <a:p>
          <a:endParaRPr kumimoji="1" lang="ja-JP" altLang="en-US" dirty="0"/>
        </a:p>
      </dgm:t>
    </dgm:pt>
    <dgm:pt modelId="{05E817E3-82C2-4FD5-9EC9-11AECD93E005}" type="parTrans" cxnId="{F1071921-0A7E-4D07-BBF9-E8A1DB7E5EFD}">
      <dgm:prSet/>
      <dgm:spPr/>
      <dgm:t>
        <a:bodyPr/>
        <a:lstStyle/>
        <a:p>
          <a:endParaRPr kumimoji="1" lang="ja-JP" altLang="en-US"/>
        </a:p>
      </dgm:t>
    </dgm:pt>
    <dgm:pt modelId="{9C2F4338-323F-4B64-B7DE-297EAC184B0E}" type="sibTrans" cxnId="{F1071921-0A7E-4D07-BBF9-E8A1DB7E5EFD}">
      <dgm:prSet/>
      <dgm:spPr/>
      <dgm:t>
        <a:bodyPr/>
        <a:lstStyle/>
        <a:p>
          <a:endParaRPr kumimoji="1" lang="ja-JP" altLang="en-US"/>
        </a:p>
      </dgm:t>
    </dgm:pt>
    <dgm:pt modelId="{771EFEF9-A6F0-4F03-B9E2-F64BBD55B92E}">
      <dgm:prSet phldrT="[テキスト]"/>
      <dgm:spPr>
        <a:solidFill>
          <a:srgbClr val="FF0000"/>
        </a:solidFill>
      </dgm:spPr>
      <dgm:t>
        <a:bodyPr/>
        <a:lstStyle/>
        <a:p>
          <a:endParaRPr kumimoji="1" lang="ja-JP" altLang="en-US" dirty="0"/>
        </a:p>
      </dgm:t>
    </dgm:pt>
    <dgm:pt modelId="{0D2EE9F5-4F8D-4D8E-A249-CD41BEF3AA3F}" type="parTrans" cxnId="{04A688C6-87FD-4A52-B5BD-573485C05F07}">
      <dgm:prSet/>
      <dgm:spPr/>
      <dgm:t>
        <a:bodyPr/>
        <a:lstStyle/>
        <a:p>
          <a:endParaRPr kumimoji="1" lang="ja-JP" altLang="en-US"/>
        </a:p>
      </dgm:t>
    </dgm:pt>
    <dgm:pt modelId="{DA181F35-CBE9-441F-9D76-5A11F2BB4708}" type="sibTrans" cxnId="{04A688C6-87FD-4A52-B5BD-573485C05F07}">
      <dgm:prSet/>
      <dgm:spPr/>
      <dgm:t>
        <a:bodyPr/>
        <a:lstStyle/>
        <a:p>
          <a:endParaRPr kumimoji="1" lang="ja-JP" altLang="en-US"/>
        </a:p>
      </dgm:t>
    </dgm:pt>
    <dgm:pt modelId="{4032AD6F-26AA-47B6-AAE7-91EC3671C4C0}">
      <dgm:prSet phldrT="[テキスト]"/>
      <dgm:spPr/>
      <dgm:t>
        <a:bodyPr/>
        <a:lstStyle/>
        <a:p>
          <a:endParaRPr kumimoji="1" lang="ja-JP" altLang="en-US" sz="1300" dirty="0">
            <a:solidFill>
              <a:srgbClr val="FF0000"/>
            </a:solidFill>
          </a:endParaRPr>
        </a:p>
      </dgm:t>
    </dgm:pt>
    <dgm:pt modelId="{3D93EE13-8797-4886-9946-BD8CA00C6BB2}" type="parTrans" cxnId="{086B29BC-EF1F-4DDF-ACB6-431747F7B326}">
      <dgm:prSet/>
      <dgm:spPr/>
      <dgm:t>
        <a:bodyPr/>
        <a:lstStyle/>
        <a:p>
          <a:endParaRPr kumimoji="1" lang="ja-JP" altLang="en-US"/>
        </a:p>
      </dgm:t>
    </dgm:pt>
    <dgm:pt modelId="{D60AA8EF-01CF-462F-A0F7-04075757DB01}" type="sibTrans" cxnId="{086B29BC-EF1F-4DDF-ACB6-431747F7B326}">
      <dgm:prSet/>
      <dgm:spPr/>
      <dgm:t>
        <a:bodyPr/>
        <a:lstStyle/>
        <a:p>
          <a:endParaRPr kumimoji="1" lang="ja-JP" altLang="en-US"/>
        </a:p>
      </dgm:t>
    </dgm:pt>
    <dgm:pt modelId="{B3C69A2D-1F95-4D09-B59F-A32997B7D142}">
      <dgm:prSet phldrT="[テキスト]"/>
      <dgm:spPr>
        <a:solidFill>
          <a:srgbClr val="00B050"/>
        </a:solidFill>
      </dgm:spPr>
      <dgm:t>
        <a:bodyPr/>
        <a:lstStyle/>
        <a:p>
          <a:endParaRPr kumimoji="1" lang="ja-JP" altLang="en-US" dirty="0"/>
        </a:p>
      </dgm:t>
    </dgm:pt>
    <dgm:pt modelId="{77179D03-9C9C-4C71-B15C-E45BE85E89D4}" type="parTrans" cxnId="{B968881D-5F99-45AC-AE37-792D474DB866}">
      <dgm:prSet/>
      <dgm:spPr/>
      <dgm:t>
        <a:bodyPr/>
        <a:lstStyle/>
        <a:p>
          <a:endParaRPr kumimoji="1" lang="ja-JP" altLang="en-US"/>
        </a:p>
      </dgm:t>
    </dgm:pt>
    <dgm:pt modelId="{C4AC5CE8-DF80-47F3-B07F-7F7D31616299}" type="sibTrans" cxnId="{B968881D-5F99-45AC-AE37-792D474DB866}">
      <dgm:prSet/>
      <dgm:spPr/>
      <dgm:t>
        <a:bodyPr/>
        <a:lstStyle/>
        <a:p>
          <a:endParaRPr kumimoji="1" lang="ja-JP" altLang="en-US"/>
        </a:p>
      </dgm:t>
    </dgm:pt>
    <dgm:pt modelId="{9316A1E1-17D1-4898-914A-F9FEAA72D53E}">
      <dgm:prSet phldrT="[テキスト]" custT="1"/>
      <dgm:spPr/>
      <dgm:t>
        <a:bodyPr/>
        <a:lstStyle/>
        <a:p>
          <a:r>
            <a:rPr kumimoji="1" lang="ja-JP" altLang="en-US" sz="1800" b="1" dirty="0">
              <a:solidFill>
                <a:srgbClr val="00B050"/>
              </a:solidFill>
            </a:rPr>
            <a:t>銀行窓口担当者</a:t>
          </a:r>
        </a:p>
      </dgm:t>
    </dgm:pt>
    <dgm:pt modelId="{78432F57-00C6-412D-BE8E-B6177F31898C}" type="parTrans" cxnId="{8121CB86-9148-49CC-A7FC-B81C07112C5D}">
      <dgm:prSet/>
      <dgm:spPr/>
      <dgm:t>
        <a:bodyPr/>
        <a:lstStyle/>
        <a:p>
          <a:endParaRPr kumimoji="1" lang="ja-JP" altLang="en-US"/>
        </a:p>
      </dgm:t>
    </dgm:pt>
    <dgm:pt modelId="{67D43FFB-129E-4F38-B788-40BD1A3C180C}" type="sibTrans" cxnId="{8121CB86-9148-49CC-A7FC-B81C07112C5D}">
      <dgm:prSet/>
      <dgm:spPr/>
      <dgm:t>
        <a:bodyPr/>
        <a:lstStyle/>
        <a:p>
          <a:endParaRPr kumimoji="1" lang="ja-JP" altLang="en-US"/>
        </a:p>
      </dgm:t>
    </dgm:pt>
    <dgm:pt modelId="{7F0AF396-2FDF-4AE7-95BC-778ADB7B85E4}">
      <dgm:prSet phldrT="[テキスト]" custT="1"/>
      <dgm:spPr/>
      <dgm:t>
        <a:bodyPr/>
        <a:lstStyle/>
        <a:p>
          <a:r>
            <a:rPr kumimoji="1" lang="ja-JP" altLang="en-US" sz="1800" b="1" dirty="0">
              <a:solidFill>
                <a:schemeClr val="tx1"/>
              </a:solidFill>
              <a:highlight>
                <a:srgbClr val="FFFF00"/>
              </a:highlight>
            </a:rPr>
            <a:t>開発的</a:t>
          </a:r>
        </a:p>
      </dgm:t>
    </dgm:pt>
    <dgm:pt modelId="{BF189802-20E5-457A-B3C6-0874358A89AB}" type="parTrans" cxnId="{CDE467D8-1EEE-42F9-931B-FC7E545EBB55}">
      <dgm:prSet/>
      <dgm:spPr/>
      <dgm:t>
        <a:bodyPr/>
        <a:lstStyle/>
        <a:p>
          <a:endParaRPr kumimoji="1" lang="ja-JP" altLang="en-US"/>
        </a:p>
      </dgm:t>
    </dgm:pt>
    <dgm:pt modelId="{F7D2B319-A58E-44CA-A856-3FB2CBD150AD}" type="sibTrans" cxnId="{CDE467D8-1EEE-42F9-931B-FC7E545EBB55}">
      <dgm:prSet/>
      <dgm:spPr/>
      <dgm:t>
        <a:bodyPr/>
        <a:lstStyle/>
        <a:p>
          <a:endParaRPr kumimoji="1" lang="ja-JP" altLang="en-US"/>
        </a:p>
      </dgm:t>
    </dgm:pt>
    <dgm:pt modelId="{E4B21580-FDF6-405D-B67A-54FAC6108CF3}">
      <dgm:prSet phldrT="[テキスト]"/>
      <dgm:spPr/>
      <dgm:t>
        <a:bodyPr/>
        <a:lstStyle/>
        <a:p>
          <a:endParaRPr kumimoji="1" lang="ja-JP" altLang="en-US" sz="1300" dirty="0">
            <a:solidFill>
              <a:schemeClr val="tx1"/>
            </a:solidFill>
            <a:highlight>
              <a:srgbClr val="FFFF00"/>
            </a:highlight>
          </a:endParaRPr>
        </a:p>
      </dgm:t>
    </dgm:pt>
    <dgm:pt modelId="{EEDFEA73-2E7C-42A0-8F13-521F39836328}" type="parTrans" cxnId="{5A2B2D4A-7DAC-434B-A8AD-0422BD4BCA96}">
      <dgm:prSet/>
      <dgm:spPr/>
      <dgm:t>
        <a:bodyPr/>
        <a:lstStyle/>
        <a:p>
          <a:endParaRPr kumimoji="1" lang="ja-JP" altLang="en-US"/>
        </a:p>
      </dgm:t>
    </dgm:pt>
    <dgm:pt modelId="{C569EC4D-1EE1-4B8B-AED9-472888C5C821}" type="sibTrans" cxnId="{5A2B2D4A-7DAC-434B-A8AD-0422BD4BCA96}">
      <dgm:prSet/>
      <dgm:spPr/>
      <dgm:t>
        <a:bodyPr/>
        <a:lstStyle/>
        <a:p>
          <a:endParaRPr kumimoji="1" lang="ja-JP" altLang="en-US"/>
        </a:p>
      </dgm:t>
    </dgm:pt>
    <dgm:pt modelId="{AAAFBC4D-BC6E-41C8-BC7A-1DBE3ED3ADA7}">
      <dgm:prSet phldrT="[テキスト]" custT="1"/>
      <dgm:spPr/>
      <dgm:t>
        <a:bodyPr/>
        <a:lstStyle/>
        <a:p>
          <a:r>
            <a:rPr kumimoji="1" lang="ja-JP" altLang="en-US" sz="1800" b="1" dirty="0">
              <a:solidFill>
                <a:schemeClr val="tx1"/>
              </a:solidFill>
              <a:highlight>
                <a:srgbClr val="FFFF00"/>
              </a:highlight>
            </a:rPr>
            <a:t>芸術的</a:t>
          </a:r>
        </a:p>
      </dgm:t>
    </dgm:pt>
    <dgm:pt modelId="{51657FEA-27DD-4964-A079-EE9A672EA602}" type="parTrans" cxnId="{AA537153-5D61-4C04-8D59-D67A0EF2345F}">
      <dgm:prSet/>
      <dgm:spPr/>
      <dgm:t>
        <a:bodyPr/>
        <a:lstStyle/>
        <a:p>
          <a:endParaRPr kumimoji="1" lang="ja-JP" altLang="en-US"/>
        </a:p>
      </dgm:t>
    </dgm:pt>
    <dgm:pt modelId="{3C980FE5-CA83-4CAA-A071-ABE5826943EC}" type="sibTrans" cxnId="{AA537153-5D61-4C04-8D59-D67A0EF2345F}">
      <dgm:prSet/>
      <dgm:spPr/>
      <dgm:t>
        <a:bodyPr/>
        <a:lstStyle/>
        <a:p>
          <a:endParaRPr kumimoji="1" lang="ja-JP" altLang="en-US"/>
        </a:p>
      </dgm:t>
    </dgm:pt>
    <dgm:pt modelId="{63360C14-36A8-42E0-AB5A-ECAAFCF0DC5F}">
      <dgm:prSet phldrT="[テキスト]" custT="1"/>
      <dgm:spPr/>
      <dgm:t>
        <a:bodyPr/>
        <a:lstStyle/>
        <a:p>
          <a:r>
            <a:rPr kumimoji="1" lang="ja-JP" altLang="en-US" sz="1800" b="1" dirty="0">
              <a:solidFill>
                <a:srgbClr val="FF0000"/>
              </a:solidFill>
              <a:latin typeface="+mn-lt"/>
            </a:rPr>
            <a:t>カウンセリング</a:t>
          </a:r>
        </a:p>
      </dgm:t>
    </dgm:pt>
    <dgm:pt modelId="{79E88884-8154-4E28-9384-34FCBCD2FE94}" type="parTrans" cxnId="{99D49D7E-8471-4498-88AC-AA374843884F}">
      <dgm:prSet/>
      <dgm:spPr/>
      <dgm:t>
        <a:bodyPr/>
        <a:lstStyle/>
        <a:p>
          <a:endParaRPr kumimoji="1" lang="ja-JP" altLang="en-US"/>
        </a:p>
      </dgm:t>
    </dgm:pt>
    <dgm:pt modelId="{8C37EE64-8D79-4D8D-A316-1C7C3E627690}" type="sibTrans" cxnId="{99D49D7E-8471-4498-88AC-AA374843884F}">
      <dgm:prSet/>
      <dgm:spPr/>
      <dgm:t>
        <a:bodyPr/>
        <a:lstStyle/>
        <a:p>
          <a:endParaRPr kumimoji="1" lang="ja-JP" altLang="en-US"/>
        </a:p>
      </dgm:t>
    </dgm:pt>
    <dgm:pt modelId="{90C4C300-ABFB-458C-A6D3-4A8A91C89DFB}">
      <dgm:prSet phldrT="[テキスト]" custT="1"/>
      <dgm:spPr/>
      <dgm:t>
        <a:bodyPr/>
        <a:lstStyle/>
        <a:p>
          <a:r>
            <a:rPr kumimoji="1" lang="ja-JP" altLang="en-US" sz="1800" b="1" dirty="0">
              <a:solidFill>
                <a:srgbClr val="FF0000"/>
              </a:solidFill>
              <a:latin typeface="+mn-lt"/>
            </a:rPr>
            <a:t>教育</a:t>
          </a:r>
        </a:p>
      </dgm:t>
    </dgm:pt>
    <dgm:pt modelId="{2C5D2832-94AC-48D1-B9BE-96F275F5FD0D}" type="parTrans" cxnId="{25933EF0-1799-448D-BCB4-5C1A62624A68}">
      <dgm:prSet/>
      <dgm:spPr/>
      <dgm:t>
        <a:bodyPr/>
        <a:lstStyle/>
        <a:p>
          <a:endParaRPr kumimoji="1" lang="ja-JP" altLang="en-US"/>
        </a:p>
      </dgm:t>
    </dgm:pt>
    <dgm:pt modelId="{2F8AAE54-B80D-4C65-A595-86063A30427B}" type="sibTrans" cxnId="{25933EF0-1799-448D-BCB4-5C1A62624A68}">
      <dgm:prSet/>
      <dgm:spPr/>
      <dgm:t>
        <a:bodyPr/>
        <a:lstStyle/>
        <a:p>
          <a:endParaRPr kumimoji="1" lang="ja-JP" altLang="en-US"/>
        </a:p>
      </dgm:t>
    </dgm:pt>
    <dgm:pt modelId="{5D0784E3-D71F-4810-B290-288BBA7E1636}">
      <dgm:prSet phldrT="[テキスト]" custT="1"/>
      <dgm:spPr/>
      <dgm:t>
        <a:bodyPr/>
        <a:lstStyle/>
        <a:p>
          <a:r>
            <a:rPr kumimoji="1" lang="ja-JP" altLang="en-US" sz="1800" b="1" dirty="0">
              <a:solidFill>
                <a:srgbClr val="FF0000"/>
              </a:solidFill>
              <a:latin typeface="+mn-lt"/>
            </a:rPr>
            <a:t>看護師</a:t>
          </a:r>
        </a:p>
      </dgm:t>
    </dgm:pt>
    <dgm:pt modelId="{2BA1424E-D660-4001-9521-CE0097E8F4A1}" type="parTrans" cxnId="{EB91FE65-CD89-4762-B47A-230D70B98BBB}">
      <dgm:prSet/>
      <dgm:spPr/>
      <dgm:t>
        <a:bodyPr/>
        <a:lstStyle/>
        <a:p>
          <a:endParaRPr kumimoji="1" lang="ja-JP" altLang="en-US"/>
        </a:p>
      </dgm:t>
    </dgm:pt>
    <dgm:pt modelId="{1AF91F09-D2B9-43DC-825E-43874C295E54}" type="sibTrans" cxnId="{EB91FE65-CD89-4762-B47A-230D70B98BBB}">
      <dgm:prSet/>
      <dgm:spPr/>
      <dgm:t>
        <a:bodyPr/>
        <a:lstStyle/>
        <a:p>
          <a:endParaRPr kumimoji="1" lang="ja-JP" altLang="en-US"/>
        </a:p>
      </dgm:t>
    </dgm:pt>
    <dgm:pt modelId="{8D9B9C52-861B-48CB-B26E-8A967C2229BC}">
      <dgm:prSet phldrT="[テキスト]" custT="1"/>
      <dgm:spPr/>
      <dgm:t>
        <a:bodyPr/>
        <a:lstStyle/>
        <a:p>
          <a:r>
            <a:rPr kumimoji="1" lang="ja-JP" altLang="en-US" sz="1800" b="1" dirty="0">
              <a:solidFill>
                <a:schemeClr val="tx1"/>
              </a:solidFill>
              <a:highlight>
                <a:srgbClr val="FFFF00"/>
              </a:highlight>
            </a:rPr>
            <a:t>アートディレクタ</a:t>
          </a:r>
        </a:p>
      </dgm:t>
    </dgm:pt>
    <dgm:pt modelId="{4BB7EB0C-BA62-4A49-86BB-4B65A2F2EB0C}" type="parTrans" cxnId="{A10287ED-DE0B-4947-AB61-B0E88DD37EE4}">
      <dgm:prSet/>
      <dgm:spPr/>
      <dgm:t>
        <a:bodyPr/>
        <a:lstStyle/>
        <a:p>
          <a:endParaRPr kumimoji="1" lang="ja-JP" altLang="en-US"/>
        </a:p>
      </dgm:t>
    </dgm:pt>
    <dgm:pt modelId="{B5E25A7B-32BB-4F1C-954E-8E6DD883A9AC}" type="sibTrans" cxnId="{A10287ED-DE0B-4947-AB61-B0E88DD37EE4}">
      <dgm:prSet/>
      <dgm:spPr/>
      <dgm:t>
        <a:bodyPr/>
        <a:lstStyle/>
        <a:p>
          <a:endParaRPr kumimoji="1" lang="ja-JP" altLang="en-US"/>
        </a:p>
      </dgm:t>
    </dgm:pt>
    <dgm:pt modelId="{9890C9E5-BA2F-4375-A8FC-1364FA62BFC8}">
      <dgm:prSet phldrT="[テキスト]" custT="1"/>
      <dgm:spPr/>
      <dgm:t>
        <a:bodyPr/>
        <a:lstStyle/>
        <a:p>
          <a:r>
            <a:rPr kumimoji="1" lang="ja-JP" altLang="en-US" sz="1800" b="1" dirty="0">
              <a:solidFill>
                <a:schemeClr val="tx1"/>
              </a:solidFill>
              <a:highlight>
                <a:srgbClr val="FFFF00"/>
              </a:highlight>
            </a:rPr>
            <a:t>起業的</a:t>
          </a:r>
        </a:p>
      </dgm:t>
    </dgm:pt>
    <dgm:pt modelId="{EDABE4FC-4B69-4BFC-8086-8C93A5952D70}" type="sibTrans" cxnId="{FA354F34-1155-4E61-B0A1-10CB66B91DCA}">
      <dgm:prSet/>
      <dgm:spPr/>
      <dgm:t>
        <a:bodyPr/>
        <a:lstStyle/>
        <a:p>
          <a:endParaRPr kumimoji="1" lang="ja-JP" altLang="en-US"/>
        </a:p>
      </dgm:t>
    </dgm:pt>
    <dgm:pt modelId="{49B5ADCF-2DCD-43FE-B889-EF28CF4F0684}" type="parTrans" cxnId="{FA354F34-1155-4E61-B0A1-10CB66B91DCA}">
      <dgm:prSet/>
      <dgm:spPr/>
      <dgm:t>
        <a:bodyPr/>
        <a:lstStyle/>
        <a:p>
          <a:endParaRPr kumimoji="1" lang="ja-JP" altLang="en-US"/>
        </a:p>
      </dgm:t>
    </dgm:pt>
    <dgm:pt modelId="{99667C7A-63A4-4E75-B312-783E9DB1DB45}">
      <dgm:prSet phldrT="[テキスト]" custT="1"/>
      <dgm:spPr/>
      <dgm:t>
        <a:bodyPr/>
        <a:lstStyle/>
        <a:p>
          <a:r>
            <a:rPr kumimoji="1" lang="ja-JP" altLang="en-US" sz="1800" b="1" dirty="0">
              <a:solidFill>
                <a:srgbClr val="0070C0"/>
              </a:solidFill>
            </a:rPr>
            <a:t>技術的</a:t>
          </a:r>
        </a:p>
      </dgm:t>
    </dgm:pt>
    <dgm:pt modelId="{D3C61BC2-A6ED-45F8-900B-862FB2F54C13}" type="parTrans" cxnId="{C9169C7E-98E4-4122-898C-7684FA9A32D6}">
      <dgm:prSet/>
      <dgm:spPr/>
      <dgm:t>
        <a:bodyPr/>
        <a:lstStyle/>
        <a:p>
          <a:endParaRPr kumimoji="1" lang="ja-JP" altLang="en-US"/>
        </a:p>
      </dgm:t>
    </dgm:pt>
    <dgm:pt modelId="{F101ADB1-46AE-42FE-A442-E1A2621C4C22}" type="sibTrans" cxnId="{C9169C7E-98E4-4122-898C-7684FA9A32D6}">
      <dgm:prSet/>
      <dgm:spPr/>
      <dgm:t>
        <a:bodyPr/>
        <a:lstStyle/>
        <a:p>
          <a:endParaRPr kumimoji="1" lang="ja-JP" altLang="en-US"/>
        </a:p>
      </dgm:t>
    </dgm:pt>
    <dgm:pt modelId="{BD2C3DCC-5A2D-44B2-B664-923C9F58DE71}">
      <dgm:prSet phldrT="[テキスト]" custT="1"/>
      <dgm:spPr/>
      <dgm:t>
        <a:bodyPr/>
        <a:lstStyle/>
        <a:p>
          <a:r>
            <a:rPr kumimoji="1" lang="ja-JP" altLang="en-US" sz="1800" b="1" dirty="0">
              <a:solidFill>
                <a:srgbClr val="0070C0"/>
              </a:solidFill>
            </a:rPr>
            <a:t>財務的</a:t>
          </a:r>
        </a:p>
      </dgm:t>
    </dgm:pt>
    <dgm:pt modelId="{85BF1F3C-2E24-4BBA-9A9B-771041122386}" type="parTrans" cxnId="{03709471-5A78-4899-BAC6-CA09E8A7F7A7}">
      <dgm:prSet/>
      <dgm:spPr/>
      <dgm:t>
        <a:bodyPr/>
        <a:lstStyle/>
        <a:p>
          <a:endParaRPr kumimoji="1" lang="ja-JP" altLang="en-US"/>
        </a:p>
      </dgm:t>
    </dgm:pt>
    <dgm:pt modelId="{C4840F3E-2FF3-459A-B88E-00E3EE29BBBD}" type="sibTrans" cxnId="{03709471-5A78-4899-BAC6-CA09E8A7F7A7}">
      <dgm:prSet/>
      <dgm:spPr/>
      <dgm:t>
        <a:bodyPr/>
        <a:lstStyle/>
        <a:p>
          <a:endParaRPr kumimoji="1" lang="ja-JP" altLang="en-US"/>
        </a:p>
      </dgm:t>
    </dgm:pt>
    <dgm:pt modelId="{ACC503CE-0A10-45B6-A861-95F7AB81BDCD}">
      <dgm:prSet phldrT="[テキスト]" custT="1"/>
      <dgm:spPr/>
      <dgm:t>
        <a:bodyPr/>
        <a:lstStyle/>
        <a:p>
          <a:r>
            <a:rPr kumimoji="1" lang="ja-JP" altLang="en-US" sz="1800" b="1" dirty="0">
              <a:solidFill>
                <a:srgbClr val="0070C0"/>
              </a:solidFill>
            </a:rPr>
            <a:t>医学的</a:t>
          </a:r>
        </a:p>
      </dgm:t>
    </dgm:pt>
    <dgm:pt modelId="{3FE4DDF8-25E5-4120-8D91-0EA8E3A6AAC7}" type="parTrans" cxnId="{4D476E6C-E306-4BF1-B15D-B3A2B63BDBEA}">
      <dgm:prSet/>
      <dgm:spPr/>
      <dgm:t>
        <a:bodyPr/>
        <a:lstStyle/>
        <a:p>
          <a:endParaRPr kumimoji="1" lang="ja-JP" altLang="en-US"/>
        </a:p>
      </dgm:t>
    </dgm:pt>
    <dgm:pt modelId="{1EE2402E-3A35-4309-A036-9A00E3C8A1E2}" type="sibTrans" cxnId="{4D476E6C-E306-4BF1-B15D-B3A2B63BDBEA}">
      <dgm:prSet/>
      <dgm:spPr/>
      <dgm:t>
        <a:bodyPr/>
        <a:lstStyle/>
        <a:p>
          <a:endParaRPr kumimoji="1" lang="ja-JP" altLang="en-US"/>
        </a:p>
      </dgm:t>
    </dgm:pt>
    <dgm:pt modelId="{A2BD0C74-F76C-4EAA-83D0-962F362A4CB6}">
      <dgm:prSet phldrT="[テキスト]" custT="1"/>
      <dgm:spPr/>
      <dgm:t>
        <a:bodyPr/>
        <a:lstStyle/>
        <a:p>
          <a:r>
            <a:rPr kumimoji="1" lang="ja-JP" altLang="en-US" sz="1800" b="1" dirty="0">
              <a:solidFill>
                <a:srgbClr val="00B050"/>
              </a:solidFill>
            </a:rPr>
            <a:t>会計</a:t>
          </a:r>
        </a:p>
      </dgm:t>
    </dgm:pt>
    <dgm:pt modelId="{F20F53A8-AF9E-494F-AE82-62CBF3E8316F}" type="parTrans" cxnId="{F32382A1-FB2F-4DBA-9781-C0DE39FCDE57}">
      <dgm:prSet/>
      <dgm:spPr/>
      <dgm:t>
        <a:bodyPr/>
        <a:lstStyle/>
        <a:p>
          <a:endParaRPr kumimoji="1" lang="ja-JP" altLang="en-US"/>
        </a:p>
      </dgm:t>
    </dgm:pt>
    <dgm:pt modelId="{E34555AA-EEA6-4410-BBCC-B3B732AF047C}" type="sibTrans" cxnId="{F32382A1-FB2F-4DBA-9781-C0DE39FCDE57}">
      <dgm:prSet/>
      <dgm:spPr/>
      <dgm:t>
        <a:bodyPr/>
        <a:lstStyle/>
        <a:p>
          <a:endParaRPr kumimoji="1" lang="ja-JP" altLang="en-US"/>
        </a:p>
      </dgm:t>
    </dgm:pt>
    <dgm:pt modelId="{3C8B1417-9FA7-453B-BDE0-0AB9F02ACD8B}">
      <dgm:prSet phldrT="[テキスト]" custT="1"/>
      <dgm:spPr/>
      <dgm:t>
        <a:bodyPr/>
        <a:lstStyle/>
        <a:p>
          <a:r>
            <a:rPr kumimoji="1" lang="ja-JP" altLang="en-US" sz="1800" b="1" dirty="0">
              <a:solidFill>
                <a:srgbClr val="00B050"/>
              </a:solidFill>
            </a:rPr>
            <a:t>監督的</a:t>
          </a:r>
        </a:p>
      </dgm:t>
    </dgm:pt>
    <dgm:pt modelId="{B3C6F440-A26F-4E67-BAD7-7802377BA52B}" type="parTrans" cxnId="{A95B39D0-D449-4859-9EB4-054E107C52A5}">
      <dgm:prSet/>
      <dgm:spPr/>
      <dgm:t>
        <a:bodyPr/>
        <a:lstStyle/>
        <a:p>
          <a:endParaRPr kumimoji="1" lang="ja-JP" altLang="en-US"/>
        </a:p>
      </dgm:t>
    </dgm:pt>
    <dgm:pt modelId="{2583BEEC-CDAD-4A16-BCC5-4F0DC9B3C005}" type="sibTrans" cxnId="{A95B39D0-D449-4859-9EB4-054E107C52A5}">
      <dgm:prSet/>
      <dgm:spPr/>
      <dgm:t>
        <a:bodyPr/>
        <a:lstStyle/>
        <a:p>
          <a:endParaRPr kumimoji="1" lang="ja-JP" altLang="en-US"/>
        </a:p>
      </dgm:t>
    </dgm:pt>
    <dgm:pt modelId="{0BA1D764-D355-49BA-9358-D955BB13F1C0}">
      <dgm:prSet phldrT="[テキスト]" custT="1"/>
      <dgm:spPr/>
      <dgm:t>
        <a:bodyPr/>
        <a:lstStyle/>
        <a:p>
          <a:r>
            <a:rPr kumimoji="1" lang="ja-JP" altLang="en-US" sz="1800" b="1" dirty="0">
              <a:solidFill>
                <a:srgbClr val="00B050"/>
              </a:solidFill>
            </a:rPr>
            <a:t>管理的</a:t>
          </a:r>
        </a:p>
      </dgm:t>
    </dgm:pt>
    <dgm:pt modelId="{5A1921BA-C2CD-439B-96C9-8916E2173162}" type="parTrans" cxnId="{EE643A01-9688-4618-ADCD-841104A036D7}">
      <dgm:prSet/>
      <dgm:spPr/>
      <dgm:t>
        <a:bodyPr/>
        <a:lstStyle/>
        <a:p>
          <a:endParaRPr kumimoji="1" lang="ja-JP" altLang="en-US"/>
        </a:p>
      </dgm:t>
    </dgm:pt>
    <dgm:pt modelId="{E3AFB1F1-CFCF-4BE2-A503-C61197666A70}" type="sibTrans" cxnId="{EE643A01-9688-4618-ADCD-841104A036D7}">
      <dgm:prSet/>
      <dgm:spPr/>
      <dgm:t>
        <a:bodyPr/>
        <a:lstStyle/>
        <a:p>
          <a:endParaRPr kumimoji="1" lang="ja-JP" altLang="en-US"/>
        </a:p>
      </dgm:t>
    </dgm:pt>
    <dgm:pt modelId="{FFF28D46-2F1A-4295-8FEC-3D60F70A5C50}" type="pres">
      <dgm:prSet presAssocID="{A7ABEA52-0C8F-4DF3-9448-85921890B3D2}" presName="cycleMatrixDiagram" presStyleCnt="0">
        <dgm:presLayoutVars>
          <dgm:chMax val="1"/>
          <dgm:dir/>
          <dgm:animLvl val="lvl"/>
          <dgm:resizeHandles val="exact"/>
        </dgm:presLayoutVars>
      </dgm:prSet>
      <dgm:spPr/>
    </dgm:pt>
    <dgm:pt modelId="{F4AEA3CB-F3F0-47E1-A3F7-FB639DCC6DC1}" type="pres">
      <dgm:prSet presAssocID="{A7ABEA52-0C8F-4DF3-9448-85921890B3D2}" presName="children" presStyleCnt="0"/>
      <dgm:spPr/>
    </dgm:pt>
    <dgm:pt modelId="{756BE23C-C83A-413C-8618-DFBACCDAE1B0}" type="pres">
      <dgm:prSet presAssocID="{A7ABEA52-0C8F-4DF3-9448-85921890B3D2}" presName="child1group" presStyleCnt="0"/>
      <dgm:spPr/>
    </dgm:pt>
    <dgm:pt modelId="{6E190625-040F-43A5-A081-DFAB3E0A8ACE}" type="pres">
      <dgm:prSet presAssocID="{A7ABEA52-0C8F-4DF3-9448-85921890B3D2}" presName="child1" presStyleLbl="bgAcc1" presStyleIdx="0" presStyleCnt="4" custScaleX="105364"/>
      <dgm:spPr/>
    </dgm:pt>
    <dgm:pt modelId="{D000211D-3E39-4411-BF91-17F462EB4EE6}" type="pres">
      <dgm:prSet presAssocID="{A7ABEA52-0C8F-4DF3-9448-85921890B3D2}" presName="child1Text" presStyleLbl="bgAcc1" presStyleIdx="0" presStyleCnt="4">
        <dgm:presLayoutVars>
          <dgm:bulletEnabled val="1"/>
        </dgm:presLayoutVars>
      </dgm:prSet>
      <dgm:spPr/>
    </dgm:pt>
    <dgm:pt modelId="{5F80BE5B-0219-4D1F-A3BC-9C09EE16E373}" type="pres">
      <dgm:prSet presAssocID="{A7ABEA52-0C8F-4DF3-9448-85921890B3D2}" presName="child2group" presStyleCnt="0"/>
      <dgm:spPr/>
    </dgm:pt>
    <dgm:pt modelId="{4A3D21A1-DE25-4B96-A452-259AAC727459}" type="pres">
      <dgm:prSet presAssocID="{A7ABEA52-0C8F-4DF3-9448-85921890B3D2}" presName="child2" presStyleLbl="bgAcc1" presStyleIdx="1" presStyleCnt="4" custAng="0" custScaleX="101007" custScaleY="94262" custLinFactNeighborX="24599" custLinFactNeighborY="6904"/>
      <dgm:spPr/>
    </dgm:pt>
    <dgm:pt modelId="{5E489E5B-E8A7-4EC2-887A-F7E606C70366}" type="pres">
      <dgm:prSet presAssocID="{A7ABEA52-0C8F-4DF3-9448-85921890B3D2}" presName="child2Text" presStyleLbl="bgAcc1" presStyleIdx="1" presStyleCnt="4">
        <dgm:presLayoutVars>
          <dgm:bulletEnabled val="1"/>
        </dgm:presLayoutVars>
      </dgm:prSet>
      <dgm:spPr/>
    </dgm:pt>
    <dgm:pt modelId="{C16A38B0-7BD9-48EA-A299-3BC36B271594}" type="pres">
      <dgm:prSet presAssocID="{A7ABEA52-0C8F-4DF3-9448-85921890B3D2}" presName="child3group" presStyleCnt="0"/>
      <dgm:spPr/>
    </dgm:pt>
    <dgm:pt modelId="{6CB3107E-91DC-4F7F-868A-62F0E634AD7F}" type="pres">
      <dgm:prSet presAssocID="{A7ABEA52-0C8F-4DF3-9448-85921890B3D2}" presName="child3" presStyleLbl="bgAcc1" presStyleIdx="2" presStyleCnt="4" custLinFactNeighborX="9821" custLinFactNeighborY="-7768"/>
      <dgm:spPr/>
    </dgm:pt>
    <dgm:pt modelId="{4F877555-2D11-43EB-8A9A-26CBE8C0441D}" type="pres">
      <dgm:prSet presAssocID="{A7ABEA52-0C8F-4DF3-9448-85921890B3D2}" presName="child3Text" presStyleLbl="bgAcc1" presStyleIdx="2" presStyleCnt="4">
        <dgm:presLayoutVars>
          <dgm:bulletEnabled val="1"/>
        </dgm:presLayoutVars>
      </dgm:prSet>
      <dgm:spPr/>
    </dgm:pt>
    <dgm:pt modelId="{CBBDB12E-0A1E-4604-85C9-7625FDFA7E1E}" type="pres">
      <dgm:prSet presAssocID="{A7ABEA52-0C8F-4DF3-9448-85921890B3D2}" presName="child4group" presStyleCnt="0"/>
      <dgm:spPr/>
    </dgm:pt>
    <dgm:pt modelId="{7B735AC6-10D5-461D-B677-D6A567D81E64}" type="pres">
      <dgm:prSet presAssocID="{A7ABEA52-0C8F-4DF3-9448-85921890B3D2}" presName="child4" presStyleLbl="bgAcc1" presStyleIdx="3" presStyleCnt="4" custScaleX="111449"/>
      <dgm:spPr/>
    </dgm:pt>
    <dgm:pt modelId="{D27B357F-4099-4460-B64A-D38C103B37B8}" type="pres">
      <dgm:prSet presAssocID="{A7ABEA52-0C8F-4DF3-9448-85921890B3D2}" presName="child4Text" presStyleLbl="bgAcc1" presStyleIdx="3" presStyleCnt="4">
        <dgm:presLayoutVars>
          <dgm:bulletEnabled val="1"/>
        </dgm:presLayoutVars>
      </dgm:prSet>
      <dgm:spPr/>
    </dgm:pt>
    <dgm:pt modelId="{A8E44B46-BB5E-4A57-85E6-423A0BAE089E}" type="pres">
      <dgm:prSet presAssocID="{A7ABEA52-0C8F-4DF3-9448-85921890B3D2}" presName="childPlaceholder" presStyleCnt="0"/>
      <dgm:spPr/>
    </dgm:pt>
    <dgm:pt modelId="{476C5EDF-E7CC-43CF-A505-C194159B149A}" type="pres">
      <dgm:prSet presAssocID="{A7ABEA52-0C8F-4DF3-9448-85921890B3D2}" presName="circle" presStyleCnt="0"/>
      <dgm:spPr/>
    </dgm:pt>
    <dgm:pt modelId="{62F3B547-31C1-44FB-9513-7369493F2C22}" type="pres">
      <dgm:prSet presAssocID="{A7ABEA52-0C8F-4DF3-9448-85921890B3D2}" presName="quadrant1" presStyleLbl="node1" presStyleIdx="0" presStyleCnt="4" custLinFactNeighborX="-524" custLinFactNeighborY="-1096">
        <dgm:presLayoutVars>
          <dgm:chMax val="1"/>
          <dgm:bulletEnabled val="1"/>
        </dgm:presLayoutVars>
      </dgm:prSet>
      <dgm:spPr/>
    </dgm:pt>
    <dgm:pt modelId="{AF2ED611-9D73-481A-B459-7277C77FDEA7}" type="pres">
      <dgm:prSet presAssocID="{A7ABEA52-0C8F-4DF3-9448-85921890B3D2}" presName="quadrant2" presStyleLbl="node1" presStyleIdx="1" presStyleCnt="4">
        <dgm:presLayoutVars>
          <dgm:chMax val="1"/>
          <dgm:bulletEnabled val="1"/>
        </dgm:presLayoutVars>
      </dgm:prSet>
      <dgm:spPr/>
    </dgm:pt>
    <dgm:pt modelId="{C4F446FA-1207-481A-BF9D-BE79C0F7523F}" type="pres">
      <dgm:prSet presAssocID="{A7ABEA52-0C8F-4DF3-9448-85921890B3D2}" presName="quadrant3" presStyleLbl="node1" presStyleIdx="2" presStyleCnt="4" custLinFactNeighborX="-476" custLinFactNeighborY="1048">
        <dgm:presLayoutVars>
          <dgm:chMax val="1"/>
          <dgm:bulletEnabled val="1"/>
        </dgm:presLayoutVars>
      </dgm:prSet>
      <dgm:spPr/>
    </dgm:pt>
    <dgm:pt modelId="{E0DF0597-8A98-46C8-8D8A-90EE8FA8067B}" type="pres">
      <dgm:prSet presAssocID="{A7ABEA52-0C8F-4DF3-9448-85921890B3D2}" presName="quadrant4" presStyleLbl="node1" presStyleIdx="3" presStyleCnt="4">
        <dgm:presLayoutVars>
          <dgm:chMax val="1"/>
          <dgm:bulletEnabled val="1"/>
        </dgm:presLayoutVars>
      </dgm:prSet>
      <dgm:spPr/>
    </dgm:pt>
    <dgm:pt modelId="{56FF860E-C335-4BE7-BC6C-B15EAFE036ED}" type="pres">
      <dgm:prSet presAssocID="{A7ABEA52-0C8F-4DF3-9448-85921890B3D2}" presName="quadrantPlaceholder" presStyleCnt="0"/>
      <dgm:spPr/>
    </dgm:pt>
    <dgm:pt modelId="{32CC5700-37D9-45A1-9315-09909D84E066}" type="pres">
      <dgm:prSet presAssocID="{A7ABEA52-0C8F-4DF3-9448-85921890B3D2}" presName="center1" presStyleLbl="fgShp" presStyleIdx="0" presStyleCnt="2"/>
      <dgm:spPr/>
    </dgm:pt>
    <dgm:pt modelId="{80CEA8BD-2CA6-452D-952D-DE402A7EB09B}" type="pres">
      <dgm:prSet presAssocID="{A7ABEA52-0C8F-4DF3-9448-85921890B3D2}" presName="center2" presStyleLbl="fgShp" presStyleIdx="1" presStyleCnt="2"/>
      <dgm:spPr/>
    </dgm:pt>
  </dgm:ptLst>
  <dgm:cxnLst>
    <dgm:cxn modelId="{EE643A01-9688-4618-ADCD-841104A036D7}" srcId="{B3C69A2D-1F95-4D09-B59F-A32997B7D142}" destId="{0BA1D764-D355-49BA-9358-D955BB13F1C0}" srcOrd="1" destOrd="0" parTransId="{5A1921BA-C2CD-439B-96C9-8916E2173162}" sibTransId="{E3AFB1F1-CFCF-4BE2-A503-C61197666A70}"/>
    <dgm:cxn modelId="{A49DED0F-CFA2-4AB5-9EA6-C766F22EFDCA}" type="presOf" srcId="{ACC503CE-0A10-45B6-A861-95F7AB81BDCD}" destId="{D000211D-3E39-4411-BF91-17F462EB4EE6}" srcOrd="1" destOrd="3" presId="urn:microsoft.com/office/officeart/2005/8/layout/cycle4"/>
    <dgm:cxn modelId="{18AA0A15-9105-4BFC-B02F-CA042C0F158C}" type="presOf" srcId="{9316A1E1-17D1-4898-914A-F9FEAA72D53E}" destId="{7B735AC6-10D5-461D-B677-D6A567D81E64}" srcOrd="0" destOrd="0" presId="urn:microsoft.com/office/officeart/2005/8/layout/cycle4"/>
    <dgm:cxn modelId="{3120E81A-318E-4551-B39C-FDBC5D30777A}" type="presOf" srcId="{B3C69A2D-1F95-4D09-B59F-A32997B7D142}" destId="{E0DF0597-8A98-46C8-8D8A-90EE8FA8067B}" srcOrd="0" destOrd="0" presId="urn:microsoft.com/office/officeart/2005/8/layout/cycle4"/>
    <dgm:cxn modelId="{B968881D-5F99-45AC-AE37-792D474DB866}" srcId="{A7ABEA52-0C8F-4DF3-9448-85921890B3D2}" destId="{B3C69A2D-1F95-4D09-B59F-A32997B7D142}" srcOrd="3" destOrd="0" parTransId="{77179D03-9C9C-4C71-B15C-E45BE85E89D4}" sibTransId="{C4AC5CE8-DF80-47F3-B07F-7F7D31616299}"/>
    <dgm:cxn modelId="{D2C5971D-73D5-40FD-810E-5B903E1A6567}" type="presOf" srcId="{AD72DD2E-5E86-4940-A525-A13CEB465616}" destId="{AF2ED611-9D73-481A-B459-7277C77FDEA7}" srcOrd="0" destOrd="0" presId="urn:microsoft.com/office/officeart/2005/8/layout/cycle4"/>
    <dgm:cxn modelId="{B9554320-751E-4CEA-BBEE-4C93A25EAEDC}" type="presOf" srcId="{ACC503CE-0A10-45B6-A861-95F7AB81BDCD}" destId="{6E190625-040F-43A5-A081-DFAB3E0A8ACE}" srcOrd="0" destOrd="3" presId="urn:microsoft.com/office/officeart/2005/8/layout/cycle4"/>
    <dgm:cxn modelId="{F1071921-0A7E-4D07-BBF9-E8A1DB7E5EFD}" srcId="{A7ABEA52-0C8F-4DF3-9448-85921890B3D2}" destId="{AD72DD2E-5E86-4940-A525-A13CEB465616}" srcOrd="1" destOrd="0" parTransId="{05E817E3-82C2-4FD5-9EC9-11AECD93E005}" sibTransId="{9C2F4338-323F-4B64-B7DE-297EAC184B0E}"/>
    <dgm:cxn modelId="{77319B24-6511-40BF-8AA5-39C8216E1C81}" srcId="{A7ABEA52-0C8F-4DF3-9448-85921890B3D2}" destId="{4CEE07C3-88FA-40E5-A815-4E92E8F7AFBD}" srcOrd="0" destOrd="0" parTransId="{914B9036-5F08-4898-8CBD-CB5266B620FA}" sibTransId="{B8700CC6-C467-4B2B-8E0B-F416E923DA2F}"/>
    <dgm:cxn modelId="{80AA342A-CA8E-4809-BEA9-C231059FF247}" type="presOf" srcId="{6848E2BD-E288-4D42-9361-70C1D0B6D0A8}" destId="{6E190625-040F-43A5-A081-DFAB3E0A8ACE}" srcOrd="0" destOrd="0" presId="urn:microsoft.com/office/officeart/2005/8/layout/cycle4"/>
    <dgm:cxn modelId="{D1C90B2B-63E7-47B3-AF55-A6AD85679567}" type="presOf" srcId="{E4B21580-FDF6-405D-B67A-54FAC6108CF3}" destId="{5E489E5B-E8A7-4EC2-887A-F7E606C70366}" srcOrd="1" destOrd="4" presId="urn:microsoft.com/office/officeart/2005/8/layout/cycle4"/>
    <dgm:cxn modelId="{FA354F34-1155-4E61-B0A1-10CB66B91DCA}" srcId="{AD72DD2E-5E86-4940-A525-A13CEB465616}" destId="{9890C9E5-BA2F-4375-A8FC-1364FA62BFC8}" srcOrd="1" destOrd="0" parTransId="{49B5ADCF-2DCD-43FE-B889-EF28CF4F0684}" sibTransId="{EDABE4FC-4B69-4BFC-8086-8C93A5952D70}"/>
    <dgm:cxn modelId="{9911663D-CA4E-4603-8D6B-E7F88206944E}" type="presOf" srcId="{99667C7A-63A4-4E75-B312-783E9DB1DB45}" destId="{6E190625-040F-43A5-A081-DFAB3E0A8ACE}" srcOrd="0" destOrd="1" presId="urn:microsoft.com/office/officeart/2005/8/layout/cycle4"/>
    <dgm:cxn modelId="{21DF2540-B84C-419E-92CD-02A1D85151AF}" type="presOf" srcId="{AAAFBC4D-BC6E-41C8-BC7A-1DBE3ED3ADA7}" destId="{5E489E5B-E8A7-4EC2-887A-F7E606C70366}" srcOrd="1" destOrd="2" presId="urn:microsoft.com/office/officeart/2005/8/layout/cycle4"/>
    <dgm:cxn modelId="{EF0C5940-D2CD-44AE-AF94-2968A9C1CA28}" type="presOf" srcId="{BD2C3DCC-5A2D-44B2-B664-923C9F58DE71}" destId="{D000211D-3E39-4411-BF91-17F462EB4EE6}" srcOrd="1" destOrd="2" presId="urn:microsoft.com/office/officeart/2005/8/layout/cycle4"/>
    <dgm:cxn modelId="{160DA25E-A7B0-4811-B93D-8E8B901D7DD6}" type="presOf" srcId="{A7ABEA52-0C8F-4DF3-9448-85921890B3D2}" destId="{FFF28D46-2F1A-4295-8FEC-3D60F70A5C50}" srcOrd="0" destOrd="0" presId="urn:microsoft.com/office/officeart/2005/8/layout/cycle4"/>
    <dgm:cxn modelId="{5FD62861-B2F2-4004-8CF0-D63F56A977D3}" type="presOf" srcId="{5D0784E3-D71F-4810-B290-288BBA7E1636}" destId="{6CB3107E-91DC-4F7F-868A-62F0E634AD7F}" srcOrd="0" destOrd="2" presId="urn:microsoft.com/office/officeart/2005/8/layout/cycle4"/>
    <dgm:cxn modelId="{7D743163-4646-4CAB-9997-15B62BB22BE7}" type="presOf" srcId="{8D9B9C52-861B-48CB-B26E-8A967C2229BC}" destId="{5E489E5B-E8A7-4EC2-887A-F7E606C70366}" srcOrd="1" destOrd="0" presId="urn:microsoft.com/office/officeart/2005/8/layout/cycle4"/>
    <dgm:cxn modelId="{EB91FE65-CD89-4762-B47A-230D70B98BBB}" srcId="{771EFEF9-A6F0-4F03-B9E2-F64BBD55B92E}" destId="{5D0784E3-D71F-4810-B290-288BBA7E1636}" srcOrd="2" destOrd="0" parTransId="{2BA1424E-D660-4001-9521-CE0097E8F4A1}" sibTransId="{1AF91F09-D2B9-43DC-825E-43874C295E54}"/>
    <dgm:cxn modelId="{0D397147-A81C-43D6-AB95-E13C8A5E9534}" type="presOf" srcId="{E4B21580-FDF6-405D-B67A-54FAC6108CF3}" destId="{4A3D21A1-DE25-4B96-A452-259AAC727459}" srcOrd="0" destOrd="4" presId="urn:microsoft.com/office/officeart/2005/8/layout/cycle4"/>
    <dgm:cxn modelId="{29F51F49-9AC6-4D5B-8AB1-43EE9F8C9978}" type="presOf" srcId="{63360C14-36A8-42E0-AB5A-ECAAFCF0DC5F}" destId="{6CB3107E-91DC-4F7F-868A-62F0E634AD7F}" srcOrd="0" destOrd="1" presId="urn:microsoft.com/office/officeart/2005/8/layout/cycle4"/>
    <dgm:cxn modelId="{5A2B2D4A-7DAC-434B-A8AD-0422BD4BCA96}" srcId="{AD72DD2E-5E86-4940-A525-A13CEB465616}" destId="{E4B21580-FDF6-405D-B67A-54FAC6108CF3}" srcOrd="4" destOrd="0" parTransId="{EEDFEA73-2E7C-42A0-8F13-521F39836328}" sibTransId="{C569EC4D-1EE1-4B8B-AED9-472888C5C821}"/>
    <dgm:cxn modelId="{4562A34A-21DE-419E-B39F-77F121DB7B74}" type="presOf" srcId="{4CEE07C3-88FA-40E5-A815-4E92E8F7AFBD}" destId="{62F3B547-31C1-44FB-9513-7369493F2C22}" srcOrd="0" destOrd="0" presId="urn:microsoft.com/office/officeart/2005/8/layout/cycle4"/>
    <dgm:cxn modelId="{4D476E6C-E306-4BF1-B15D-B3A2B63BDBEA}" srcId="{4CEE07C3-88FA-40E5-A815-4E92E8F7AFBD}" destId="{ACC503CE-0A10-45B6-A861-95F7AB81BDCD}" srcOrd="3" destOrd="0" parTransId="{3FE4DDF8-25E5-4120-8D91-0EA8E3A6AAC7}" sibTransId="{1EE2402E-3A35-4309-A036-9A00E3C8A1E2}"/>
    <dgm:cxn modelId="{03709471-5A78-4899-BAC6-CA09E8A7F7A7}" srcId="{4CEE07C3-88FA-40E5-A815-4E92E8F7AFBD}" destId="{BD2C3DCC-5A2D-44B2-B664-923C9F58DE71}" srcOrd="2" destOrd="0" parTransId="{85BF1F3C-2E24-4BBA-9A9B-771041122386}" sibTransId="{C4840F3E-2FF3-459A-B88E-00E3EE29BBBD}"/>
    <dgm:cxn modelId="{B9887D52-3C4F-4316-998C-F0161052C62D}" type="presOf" srcId="{BD2C3DCC-5A2D-44B2-B664-923C9F58DE71}" destId="{6E190625-040F-43A5-A081-DFAB3E0A8ACE}" srcOrd="0" destOrd="2" presId="urn:microsoft.com/office/officeart/2005/8/layout/cycle4"/>
    <dgm:cxn modelId="{AA537153-5D61-4C04-8D59-D67A0EF2345F}" srcId="{AD72DD2E-5E86-4940-A525-A13CEB465616}" destId="{AAAFBC4D-BC6E-41C8-BC7A-1DBE3ED3ADA7}" srcOrd="2" destOrd="0" parTransId="{51657FEA-27DD-4964-A079-EE9A672EA602}" sibTransId="{3C980FE5-CA83-4CAA-A071-ABE5826943EC}"/>
    <dgm:cxn modelId="{36173556-BFC8-4DFF-BBA4-0336773EFF22}" type="presOf" srcId="{A2BD0C74-F76C-4EAA-83D0-962F362A4CB6}" destId="{D27B357F-4099-4460-B64A-D38C103B37B8}" srcOrd="1" destOrd="2" presId="urn:microsoft.com/office/officeart/2005/8/layout/cycle4"/>
    <dgm:cxn modelId="{C9169C7E-98E4-4122-898C-7684FA9A32D6}" srcId="{4CEE07C3-88FA-40E5-A815-4E92E8F7AFBD}" destId="{99667C7A-63A4-4E75-B312-783E9DB1DB45}" srcOrd="1" destOrd="0" parTransId="{D3C61BC2-A6ED-45F8-900B-862FB2F54C13}" sibTransId="{F101ADB1-46AE-42FE-A442-E1A2621C4C22}"/>
    <dgm:cxn modelId="{99D49D7E-8471-4498-88AC-AA374843884F}" srcId="{771EFEF9-A6F0-4F03-B9E2-F64BBD55B92E}" destId="{63360C14-36A8-42E0-AB5A-ECAAFCF0DC5F}" srcOrd="1" destOrd="0" parTransId="{79E88884-8154-4E28-9384-34FCBCD2FE94}" sibTransId="{8C37EE64-8D79-4D8D-A316-1C7C3E627690}"/>
    <dgm:cxn modelId="{6B64A580-AAAF-4EE3-A3C1-368952B38C11}" type="presOf" srcId="{0BA1D764-D355-49BA-9358-D955BB13F1C0}" destId="{D27B357F-4099-4460-B64A-D38C103B37B8}" srcOrd="1" destOrd="1" presId="urn:microsoft.com/office/officeart/2005/8/layout/cycle4"/>
    <dgm:cxn modelId="{8121CB86-9148-49CC-A7FC-B81C07112C5D}" srcId="{B3C69A2D-1F95-4D09-B59F-A32997B7D142}" destId="{9316A1E1-17D1-4898-914A-F9FEAA72D53E}" srcOrd="0" destOrd="0" parTransId="{78432F57-00C6-412D-BE8E-B6177F31898C}" sibTransId="{67D43FFB-129E-4F38-B788-40BD1A3C180C}"/>
    <dgm:cxn modelId="{FAA0F798-0444-489E-86BA-400137D4A9E7}" type="presOf" srcId="{AAAFBC4D-BC6E-41C8-BC7A-1DBE3ED3ADA7}" destId="{4A3D21A1-DE25-4B96-A452-259AAC727459}" srcOrd="0" destOrd="2" presId="urn:microsoft.com/office/officeart/2005/8/layout/cycle4"/>
    <dgm:cxn modelId="{F83DDE9F-993C-467F-A242-797D3F386E51}" type="presOf" srcId="{9890C9E5-BA2F-4375-A8FC-1364FA62BFC8}" destId="{4A3D21A1-DE25-4B96-A452-259AAC727459}" srcOrd="0" destOrd="1" presId="urn:microsoft.com/office/officeart/2005/8/layout/cycle4"/>
    <dgm:cxn modelId="{F32382A1-FB2F-4DBA-9781-C0DE39FCDE57}" srcId="{B3C69A2D-1F95-4D09-B59F-A32997B7D142}" destId="{A2BD0C74-F76C-4EAA-83D0-962F362A4CB6}" srcOrd="2" destOrd="0" parTransId="{F20F53A8-AF9E-494F-AE82-62CBF3E8316F}" sibTransId="{E34555AA-EEA6-4410-BBCC-B3B732AF047C}"/>
    <dgm:cxn modelId="{A95018A6-5230-4EAE-9D4B-3DBAE9241CD3}" type="presOf" srcId="{90C4C300-ABFB-458C-A6D3-4A8A91C89DFB}" destId="{6CB3107E-91DC-4F7F-868A-62F0E634AD7F}" srcOrd="0" destOrd="3" presId="urn:microsoft.com/office/officeart/2005/8/layout/cycle4"/>
    <dgm:cxn modelId="{78E9AAB0-BE23-4911-B6D1-F74AEC47A440}" type="presOf" srcId="{771EFEF9-A6F0-4F03-B9E2-F64BBD55B92E}" destId="{C4F446FA-1207-481A-BF9D-BE79C0F7523F}" srcOrd="0" destOrd="0" presId="urn:microsoft.com/office/officeart/2005/8/layout/cycle4"/>
    <dgm:cxn modelId="{086B29BC-EF1F-4DDF-ACB6-431747F7B326}" srcId="{771EFEF9-A6F0-4F03-B9E2-F64BBD55B92E}" destId="{4032AD6F-26AA-47B6-AAE7-91EC3671C4C0}" srcOrd="0" destOrd="0" parTransId="{3D93EE13-8797-4886-9946-BD8CA00C6BB2}" sibTransId="{D60AA8EF-01CF-462F-A0F7-04075757DB01}"/>
    <dgm:cxn modelId="{EE0C49BD-CB0F-4B69-8511-B836E2357FEB}" type="presOf" srcId="{8D9B9C52-861B-48CB-B26E-8A967C2229BC}" destId="{4A3D21A1-DE25-4B96-A452-259AAC727459}" srcOrd="0" destOrd="0" presId="urn:microsoft.com/office/officeart/2005/8/layout/cycle4"/>
    <dgm:cxn modelId="{CCF40AC5-8A69-4D11-9F1B-8747006EC359}" type="presOf" srcId="{63360C14-36A8-42E0-AB5A-ECAAFCF0DC5F}" destId="{4F877555-2D11-43EB-8A9A-26CBE8C0441D}" srcOrd="1" destOrd="1" presId="urn:microsoft.com/office/officeart/2005/8/layout/cycle4"/>
    <dgm:cxn modelId="{04A688C6-87FD-4A52-B5BD-573485C05F07}" srcId="{A7ABEA52-0C8F-4DF3-9448-85921890B3D2}" destId="{771EFEF9-A6F0-4F03-B9E2-F64BBD55B92E}" srcOrd="2" destOrd="0" parTransId="{0D2EE9F5-4F8D-4D8E-A249-CD41BEF3AA3F}" sibTransId="{DA181F35-CBE9-441F-9D76-5A11F2BB4708}"/>
    <dgm:cxn modelId="{1FA5FFC6-9E34-46BB-9550-33206BB22FC4}" type="presOf" srcId="{3C8B1417-9FA7-453B-BDE0-0AB9F02ACD8B}" destId="{D27B357F-4099-4460-B64A-D38C103B37B8}" srcOrd="1" destOrd="3" presId="urn:microsoft.com/office/officeart/2005/8/layout/cycle4"/>
    <dgm:cxn modelId="{4BFB42C7-4E41-4A67-AE79-93007E06D261}" type="presOf" srcId="{3C8B1417-9FA7-453B-BDE0-0AB9F02ACD8B}" destId="{7B735AC6-10D5-461D-B677-D6A567D81E64}" srcOrd="0" destOrd="3" presId="urn:microsoft.com/office/officeart/2005/8/layout/cycle4"/>
    <dgm:cxn modelId="{125E19C8-EED8-425B-BDE7-BC47EB9D9952}" type="presOf" srcId="{7F0AF396-2FDF-4AE7-95BC-778ADB7B85E4}" destId="{4A3D21A1-DE25-4B96-A452-259AAC727459}" srcOrd="0" destOrd="3" presId="urn:microsoft.com/office/officeart/2005/8/layout/cycle4"/>
    <dgm:cxn modelId="{888B98CC-3957-43D3-9D2E-56688AAA1D53}" type="presOf" srcId="{90C4C300-ABFB-458C-A6D3-4A8A91C89DFB}" destId="{4F877555-2D11-43EB-8A9A-26CBE8C0441D}" srcOrd="1" destOrd="3" presId="urn:microsoft.com/office/officeart/2005/8/layout/cycle4"/>
    <dgm:cxn modelId="{A95B39D0-D449-4859-9EB4-054E107C52A5}" srcId="{B3C69A2D-1F95-4D09-B59F-A32997B7D142}" destId="{3C8B1417-9FA7-453B-BDE0-0AB9F02ACD8B}" srcOrd="3" destOrd="0" parTransId="{B3C6F440-A26F-4E67-BAD7-7802377BA52B}" sibTransId="{2583BEEC-CDAD-4A16-BCC5-4F0DC9B3C005}"/>
    <dgm:cxn modelId="{B9116CD2-0A0D-43FF-A598-28E787286F7C}" type="presOf" srcId="{4032AD6F-26AA-47B6-AAE7-91EC3671C4C0}" destId="{4F877555-2D11-43EB-8A9A-26CBE8C0441D}" srcOrd="1" destOrd="0" presId="urn:microsoft.com/office/officeart/2005/8/layout/cycle4"/>
    <dgm:cxn modelId="{954780D5-FCC2-446F-B1A9-F4C38B8A9397}" type="presOf" srcId="{6848E2BD-E288-4D42-9361-70C1D0B6D0A8}" destId="{D000211D-3E39-4411-BF91-17F462EB4EE6}" srcOrd="1" destOrd="0" presId="urn:microsoft.com/office/officeart/2005/8/layout/cycle4"/>
    <dgm:cxn modelId="{CDE467D8-1EEE-42F9-931B-FC7E545EBB55}" srcId="{AD72DD2E-5E86-4940-A525-A13CEB465616}" destId="{7F0AF396-2FDF-4AE7-95BC-778ADB7B85E4}" srcOrd="3" destOrd="0" parTransId="{BF189802-20E5-457A-B3C6-0874358A89AB}" sibTransId="{F7D2B319-A58E-44CA-A856-3FB2CBD150AD}"/>
    <dgm:cxn modelId="{74CEA3D9-D16E-4DB0-8516-49B7F69FE320}" type="presOf" srcId="{9316A1E1-17D1-4898-914A-F9FEAA72D53E}" destId="{D27B357F-4099-4460-B64A-D38C103B37B8}" srcOrd="1" destOrd="0" presId="urn:microsoft.com/office/officeart/2005/8/layout/cycle4"/>
    <dgm:cxn modelId="{C831DEE5-A4A1-4F02-97D0-A61BD737C744}" type="presOf" srcId="{5D0784E3-D71F-4810-B290-288BBA7E1636}" destId="{4F877555-2D11-43EB-8A9A-26CBE8C0441D}" srcOrd="1" destOrd="2" presId="urn:microsoft.com/office/officeart/2005/8/layout/cycle4"/>
    <dgm:cxn modelId="{179B21E7-C7A2-4B2C-A970-333856304C4E}" srcId="{4CEE07C3-88FA-40E5-A815-4E92E8F7AFBD}" destId="{6848E2BD-E288-4D42-9361-70C1D0B6D0A8}" srcOrd="0" destOrd="0" parTransId="{4AEBBB69-90BF-4C75-AB13-E180C8002D79}" sibTransId="{649B2D37-8B87-4A11-877E-A564D3B66298}"/>
    <dgm:cxn modelId="{A2514EEA-3075-4D1E-82C0-8C21172ACF21}" type="presOf" srcId="{9890C9E5-BA2F-4375-A8FC-1364FA62BFC8}" destId="{5E489E5B-E8A7-4EC2-887A-F7E606C70366}" srcOrd="1" destOrd="1" presId="urn:microsoft.com/office/officeart/2005/8/layout/cycle4"/>
    <dgm:cxn modelId="{8B64A4EA-D1D5-4F31-BBAC-25AE7D7EA3AE}" type="presOf" srcId="{4032AD6F-26AA-47B6-AAE7-91EC3671C4C0}" destId="{6CB3107E-91DC-4F7F-868A-62F0E634AD7F}" srcOrd="0" destOrd="0" presId="urn:microsoft.com/office/officeart/2005/8/layout/cycle4"/>
    <dgm:cxn modelId="{5C54BBEB-7869-4F8C-AC16-340E3C73FBAE}" type="presOf" srcId="{A2BD0C74-F76C-4EAA-83D0-962F362A4CB6}" destId="{7B735AC6-10D5-461D-B677-D6A567D81E64}" srcOrd="0" destOrd="2" presId="urn:microsoft.com/office/officeart/2005/8/layout/cycle4"/>
    <dgm:cxn modelId="{9D636DED-B031-4539-9AEE-375BC9C60F84}" type="presOf" srcId="{0BA1D764-D355-49BA-9358-D955BB13F1C0}" destId="{7B735AC6-10D5-461D-B677-D6A567D81E64}" srcOrd="0" destOrd="1" presId="urn:microsoft.com/office/officeart/2005/8/layout/cycle4"/>
    <dgm:cxn modelId="{A10287ED-DE0B-4947-AB61-B0E88DD37EE4}" srcId="{AD72DD2E-5E86-4940-A525-A13CEB465616}" destId="{8D9B9C52-861B-48CB-B26E-8A967C2229BC}" srcOrd="0" destOrd="0" parTransId="{4BB7EB0C-BA62-4A49-86BB-4B65A2F2EB0C}" sibTransId="{B5E25A7B-32BB-4F1C-954E-8E6DD883A9AC}"/>
    <dgm:cxn modelId="{25933EF0-1799-448D-BCB4-5C1A62624A68}" srcId="{771EFEF9-A6F0-4F03-B9E2-F64BBD55B92E}" destId="{90C4C300-ABFB-458C-A6D3-4A8A91C89DFB}" srcOrd="3" destOrd="0" parTransId="{2C5D2832-94AC-48D1-B9BE-96F275F5FD0D}" sibTransId="{2F8AAE54-B80D-4C65-A595-86063A30427B}"/>
    <dgm:cxn modelId="{A08138F4-D0B2-4BFE-8B41-2C1D99DF0069}" type="presOf" srcId="{7F0AF396-2FDF-4AE7-95BC-778ADB7B85E4}" destId="{5E489E5B-E8A7-4EC2-887A-F7E606C70366}" srcOrd="1" destOrd="3" presId="urn:microsoft.com/office/officeart/2005/8/layout/cycle4"/>
    <dgm:cxn modelId="{357759FF-265A-4B95-9445-2F1997087393}" type="presOf" srcId="{99667C7A-63A4-4E75-B312-783E9DB1DB45}" destId="{D000211D-3E39-4411-BF91-17F462EB4EE6}" srcOrd="1" destOrd="1" presId="urn:microsoft.com/office/officeart/2005/8/layout/cycle4"/>
    <dgm:cxn modelId="{AFBF3C74-2BB0-4D87-93FD-40D4A86BCB1A}" type="presParOf" srcId="{FFF28D46-2F1A-4295-8FEC-3D60F70A5C50}" destId="{F4AEA3CB-F3F0-47E1-A3F7-FB639DCC6DC1}" srcOrd="0" destOrd="0" presId="urn:microsoft.com/office/officeart/2005/8/layout/cycle4"/>
    <dgm:cxn modelId="{E54F1619-F338-4828-892B-FF814B015E72}" type="presParOf" srcId="{F4AEA3CB-F3F0-47E1-A3F7-FB639DCC6DC1}" destId="{756BE23C-C83A-413C-8618-DFBACCDAE1B0}" srcOrd="0" destOrd="0" presId="urn:microsoft.com/office/officeart/2005/8/layout/cycle4"/>
    <dgm:cxn modelId="{3A57D80E-0842-4812-A92D-28886449BB20}" type="presParOf" srcId="{756BE23C-C83A-413C-8618-DFBACCDAE1B0}" destId="{6E190625-040F-43A5-A081-DFAB3E0A8ACE}" srcOrd="0" destOrd="0" presId="urn:microsoft.com/office/officeart/2005/8/layout/cycle4"/>
    <dgm:cxn modelId="{104143BB-26F7-4691-9445-5AE52F0A96A2}" type="presParOf" srcId="{756BE23C-C83A-413C-8618-DFBACCDAE1B0}" destId="{D000211D-3E39-4411-BF91-17F462EB4EE6}" srcOrd="1" destOrd="0" presId="urn:microsoft.com/office/officeart/2005/8/layout/cycle4"/>
    <dgm:cxn modelId="{AA461709-DC05-4CF1-8536-FCF6631A09B4}" type="presParOf" srcId="{F4AEA3CB-F3F0-47E1-A3F7-FB639DCC6DC1}" destId="{5F80BE5B-0219-4D1F-A3BC-9C09EE16E373}" srcOrd="1" destOrd="0" presId="urn:microsoft.com/office/officeart/2005/8/layout/cycle4"/>
    <dgm:cxn modelId="{2C627BE1-79F9-4ACC-9175-BE9D5A78E3A8}" type="presParOf" srcId="{5F80BE5B-0219-4D1F-A3BC-9C09EE16E373}" destId="{4A3D21A1-DE25-4B96-A452-259AAC727459}" srcOrd="0" destOrd="0" presId="urn:microsoft.com/office/officeart/2005/8/layout/cycle4"/>
    <dgm:cxn modelId="{C517ADA1-326C-4077-919B-8D2B8664972C}" type="presParOf" srcId="{5F80BE5B-0219-4D1F-A3BC-9C09EE16E373}" destId="{5E489E5B-E8A7-4EC2-887A-F7E606C70366}" srcOrd="1" destOrd="0" presId="urn:microsoft.com/office/officeart/2005/8/layout/cycle4"/>
    <dgm:cxn modelId="{528E3999-81A1-4B1F-8ED6-ED30083A5AA0}" type="presParOf" srcId="{F4AEA3CB-F3F0-47E1-A3F7-FB639DCC6DC1}" destId="{C16A38B0-7BD9-48EA-A299-3BC36B271594}" srcOrd="2" destOrd="0" presId="urn:microsoft.com/office/officeart/2005/8/layout/cycle4"/>
    <dgm:cxn modelId="{A1C85AE7-22AD-44BB-9E29-97F1DFDE1597}" type="presParOf" srcId="{C16A38B0-7BD9-48EA-A299-3BC36B271594}" destId="{6CB3107E-91DC-4F7F-868A-62F0E634AD7F}" srcOrd="0" destOrd="0" presId="urn:microsoft.com/office/officeart/2005/8/layout/cycle4"/>
    <dgm:cxn modelId="{BA4612A5-01AF-4E37-B73C-ED0A315F8184}" type="presParOf" srcId="{C16A38B0-7BD9-48EA-A299-3BC36B271594}" destId="{4F877555-2D11-43EB-8A9A-26CBE8C0441D}" srcOrd="1" destOrd="0" presId="urn:microsoft.com/office/officeart/2005/8/layout/cycle4"/>
    <dgm:cxn modelId="{3A4C5EBE-E7D4-4DBD-8755-874C0F2525C7}" type="presParOf" srcId="{F4AEA3CB-F3F0-47E1-A3F7-FB639DCC6DC1}" destId="{CBBDB12E-0A1E-4604-85C9-7625FDFA7E1E}" srcOrd="3" destOrd="0" presId="urn:microsoft.com/office/officeart/2005/8/layout/cycle4"/>
    <dgm:cxn modelId="{9B7BF007-3888-4A37-B207-7E407AB7F3F6}" type="presParOf" srcId="{CBBDB12E-0A1E-4604-85C9-7625FDFA7E1E}" destId="{7B735AC6-10D5-461D-B677-D6A567D81E64}" srcOrd="0" destOrd="0" presId="urn:microsoft.com/office/officeart/2005/8/layout/cycle4"/>
    <dgm:cxn modelId="{B22814C4-28C6-491F-AD08-6423396DE0B3}" type="presParOf" srcId="{CBBDB12E-0A1E-4604-85C9-7625FDFA7E1E}" destId="{D27B357F-4099-4460-B64A-D38C103B37B8}" srcOrd="1" destOrd="0" presId="urn:microsoft.com/office/officeart/2005/8/layout/cycle4"/>
    <dgm:cxn modelId="{98EF1E12-E61D-4A66-983B-EF2A1FDC006C}" type="presParOf" srcId="{F4AEA3CB-F3F0-47E1-A3F7-FB639DCC6DC1}" destId="{A8E44B46-BB5E-4A57-85E6-423A0BAE089E}" srcOrd="4" destOrd="0" presId="urn:microsoft.com/office/officeart/2005/8/layout/cycle4"/>
    <dgm:cxn modelId="{D2840EFC-D2B9-4C1E-B434-F8AD41938713}" type="presParOf" srcId="{FFF28D46-2F1A-4295-8FEC-3D60F70A5C50}" destId="{476C5EDF-E7CC-43CF-A505-C194159B149A}" srcOrd="1" destOrd="0" presId="urn:microsoft.com/office/officeart/2005/8/layout/cycle4"/>
    <dgm:cxn modelId="{E0BF145E-280D-4B92-8DC7-FC085938101D}" type="presParOf" srcId="{476C5EDF-E7CC-43CF-A505-C194159B149A}" destId="{62F3B547-31C1-44FB-9513-7369493F2C22}" srcOrd="0" destOrd="0" presId="urn:microsoft.com/office/officeart/2005/8/layout/cycle4"/>
    <dgm:cxn modelId="{E69BE8C9-7DCA-4E71-BD11-BC7E238EE1BE}" type="presParOf" srcId="{476C5EDF-E7CC-43CF-A505-C194159B149A}" destId="{AF2ED611-9D73-481A-B459-7277C77FDEA7}" srcOrd="1" destOrd="0" presId="urn:microsoft.com/office/officeart/2005/8/layout/cycle4"/>
    <dgm:cxn modelId="{47D7EDEF-7A87-49DC-805F-A6D60260A9A9}" type="presParOf" srcId="{476C5EDF-E7CC-43CF-A505-C194159B149A}" destId="{C4F446FA-1207-481A-BF9D-BE79C0F7523F}" srcOrd="2" destOrd="0" presId="urn:microsoft.com/office/officeart/2005/8/layout/cycle4"/>
    <dgm:cxn modelId="{123ED81A-E3CF-4DE6-8556-A1EE6406E77C}" type="presParOf" srcId="{476C5EDF-E7CC-43CF-A505-C194159B149A}" destId="{E0DF0597-8A98-46C8-8D8A-90EE8FA8067B}" srcOrd="3" destOrd="0" presId="urn:microsoft.com/office/officeart/2005/8/layout/cycle4"/>
    <dgm:cxn modelId="{C6BAF639-471C-4820-8DD9-4A11B46083B8}" type="presParOf" srcId="{476C5EDF-E7CC-43CF-A505-C194159B149A}" destId="{56FF860E-C335-4BE7-BC6C-B15EAFE036ED}" srcOrd="4" destOrd="0" presId="urn:microsoft.com/office/officeart/2005/8/layout/cycle4"/>
    <dgm:cxn modelId="{231105C6-5B70-4AFA-87A5-36D4F522BC9A}" type="presParOf" srcId="{FFF28D46-2F1A-4295-8FEC-3D60F70A5C50}" destId="{32CC5700-37D9-45A1-9315-09909D84E066}" srcOrd="2" destOrd="0" presId="urn:microsoft.com/office/officeart/2005/8/layout/cycle4"/>
    <dgm:cxn modelId="{7A9EDC6A-EF5F-4703-9D74-C74DBACA3695}" type="presParOf" srcId="{FFF28D46-2F1A-4295-8FEC-3D60F70A5C50}" destId="{80CEA8BD-2CA6-452D-952D-DE402A7EB09B}"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rgbClr val="0070C0"/>
        </a:solidFill>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rgbClr val="FFFF00"/>
        </a:solidFill>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rgbClr val="FF0000"/>
        </a:solidFill>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rgbClr val="00B050"/>
        </a:solidFill>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rgbClr val="0070C0"/>
        </a:solidFill>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chemeClr val="bg1"/>
        </a:solidFill>
        <a:ln>
          <a:solidFill>
            <a:schemeClr val="tx1"/>
          </a:solidFill>
        </a:ln>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chemeClr val="bg1"/>
        </a:solidFill>
        <a:ln>
          <a:solidFill>
            <a:schemeClr val="tx1"/>
          </a:solidFill>
        </a:ln>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rgbClr val="00B050"/>
        </a:solidFill>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chemeClr val="bg1"/>
        </a:solidFill>
        <a:ln>
          <a:solidFill>
            <a:schemeClr val="tx1"/>
          </a:solidFill>
        </a:ln>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rgbClr val="FFFF00"/>
        </a:solidFill>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rgbClr val="FF0000"/>
        </a:solidFill>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chemeClr val="bg1"/>
        </a:solidFill>
        <a:ln>
          <a:solidFill>
            <a:schemeClr val="tx1"/>
          </a:solidFill>
        </a:ln>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chemeClr val="bg1"/>
        </a:solidFill>
        <a:ln>
          <a:solidFill>
            <a:schemeClr val="tx1"/>
          </a:solidFill>
        </a:ln>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rgbClr val="FFFF00"/>
        </a:solidFill>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chemeClr val="bg1"/>
        </a:solidFill>
        <a:ln>
          <a:solidFill>
            <a:schemeClr val="tx1"/>
          </a:solidFill>
        </a:ln>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chemeClr val="bg1"/>
        </a:solidFill>
        <a:ln>
          <a:solidFill>
            <a:schemeClr val="tx1"/>
          </a:solidFill>
        </a:ln>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rgbClr val="0070C0"/>
        </a:solidFill>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rgbClr val="FFFF00"/>
        </a:solidFill>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rgbClr val="FF0000"/>
        </a:solidFill>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rgbClr val="00B050"/>
        </a:solidFill>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rgbClr val="0070C0"/>
        </a:solidFill>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chemeClr val="bg1"/>
        </a:solidFill>
        <a:ln>
          <a:solidFill>
            <a:schemeClr val="tx1"/>
          </a:solidFill>
        </a:ln>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chemeClr val="bg1"/>
        </a:solidFill>
        <a:ln>
          <a:solidFill>
            <a:schemeClr val="tx1"/>
          </a:solidFill>
        </a:ln>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rgbClr val="00B050"/>
        </a:solidFill>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3107E-91DC-4F7F-868A-62F0E634AD7F}">
      <dsp:nvSpPr>
        <dsp:cNvPr id="0" name=""/>
        <dsp:cNvSpPr/>
      </dsp:nvSpPr>
      <dsp:spPr>
        <a:xfrm>
          <a:off x="5447901" y="3509387"/>
          <a:ext cx="3111482" cy="27800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b="1" kern="1200" dirty="0">
              <a:solidFill>
                <a:srgbClr val="FF0000"/>
              </a:solidFill>
              <a:latin typeface="+mn-lt"/>
            </a:rPr>
            <a:t>感覚的</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FF0000"/>
              </a:solidFill>
              <a:latin typeface="+mn-lt"/>
            </a:rPr>
            <a:t>他人の気持ちが分かる</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FF0000"/>
              </a:solidFill>
              <a:latin typeface="+mn-lt"/>
            </a:rPr>
            <a:t>教えるのが好き</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FF0000"/>
              </a:solidFill>
              <a:latin typeface="+mn-lt"/>
            </a:rPr>
            <a:t>人をサポートする</a:t>
          </a:r>
        </a:p>
      </dsp:txBody>
      <dsp:txXfrm>
        <a:off x="6442415" y="4265477"/>
        <a:ext cx="2055899" cy="1962924"/>
      </dsp:txXfrm>
    </dsp:sp>
    <dsp:sp modelId="{7B735AC6-10D5-461D-B677-D6A567D81E64}">
      <dsp:nvSpPr>
        <dsp:cNvPr id="0" name=""/>
        <dsp:cNvSpPr/>
      </dsp:nvSpPr>
      <dsp:spPr>
        <a:xfrm>
          <a:off x="144294" y="3677501"/>
          <a:ext cx="3638163" cy="26546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b="1" kern="1200" dirty="0">
              <a:solidFill>
                <a:srgbClr val="00B050"/>
              </a:solidFill>
              <a:latin typeface="+mn-lt"/>
            </a:rPr>
            <a:t>防衛的</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00B050"/>
              </a:solidFill>
              <a:latin typeface="+mn-lt"/>
            </a:rPr>
            <a:t>予防処置</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00B050"/>
              </a:solidFill>
              <a:latin typeface="+mn-lt"/>
            </a:rPr>
            <a:t>手順を定める</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00B050"/>
              </a:solidFill>
              <a:latin typeface="+mn-lt"/>
            </a:rPr>
            <a:t>物事をやり終える</a:t>
          </a:r>
        </a:p>
        <a:p>
          <a:pPr marL="228600" lvl="1" indent="-228600" algn="l" defTabSz="1066800">
            <a:lnSpc>
              <a:spcPct val="90000"/>
            </a:lnSpc>
            <a:spcBef>
              <a:spcPct val="0"/>
            </a:spcBef>
            <a:spcAft>
              <a:spcPct val="15000"/>
            </a:spcAft>
            <a:buChar char="•"/>
          </a:pPr>
          <a:endParaRPr kumimoji="1" lang="ja-JP" altLang="en-US" sz="2400" b="1" kern="1200" dirty="0">
            <a:solidFill>
              <a:srgbClr val="00B050"/>
            </a:solidFill>
            <a:latin typeface="+mn-lt"/>
          </a:endParaRPr>
        </a:p>
      </dsp:txBody>
      <dsp:txXfrm>
        <a:off x="202609" y="4399491"/>
        <a:ext cx="2430084" cy="1874393"/>
      </dsp:txXfrm>
    </dsp:sp>
    <dsp:sp modelId="{4A3D21A1-DE25-4B96-A452-259AAC727459}">
      <dsp:nvSpPr>
        <dsp:cNvPr id="0" name=""/>
        <dsp:cNvSpPr/>
      </dsp:nvSpPr>
      <dsp:spPr>
        <a:xfrm>
          <a:off x="5238028" y="-87904"/>
          <a:ext cx="3321355" cy="19457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b="1" kern="1200" dirty="0">
              <a:solidFill>
                <a:schemeClr val="tx1"/>
              </a:solidFill>
              <a:highlight>
                <a:srgbClr val="FFFF00"/>
              </a:highlight>
              <a:latin typeface="+mn-lt"/>
            </a:rPr>
            <a:t>実験的</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chemeClr val="tx1"/>
              </a:solidFill>
              <a:highlight>
                <a:srgbClr val="FFFF00"/>
              </a:highlight>
              <a:latin typeface="+mn-lt"/>
            </a:rPr>
            <a:t>衝動的</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chemeClr val="tx1"/>
              </a:solidFill>
              <a:highlight>
                <a:srgbClr val="FFFF00"/>
              </a:highlight>
              <a:latin typeface="+mn-lt"/>
            </a:rPr>
            <a:t>規則を破る</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chemeClr val="tx1"/>
              </a:solidFill>
              <a:highlight>
                <a:srgbClr val="FFFF00"/>
              </a:highlight>
              <a:latin typeface="+mn-lt"/>
            </a:rPr>
            <a:t>好奇心、遊び</a:t>
          </a:r>
        </a:p>
      </dsp:txBody>
      <dsp:txXfrm>
        <a:off x="6277176" y="-45162"/>
        <a:ext cx="2239465" cy="1373836"/>
      </dsp:txXfrm>
    </dsp:sp>
    <dsp:sp modelId="{6E190625-040F-43A5-A081-DFAB3E0A8ACE}">
      <dsp:nvSpPr>
        <dsp:cNvPr id="0" name=""/>
        <dsp:cNvSpPr/>
      </dsp:nvSpPr>
      <dsp:spPr>
        <a:xfrm>
          <a:off x="34446" y="-102770"/>
          <a:ext cx="3857858" cy="19457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b="1" kern="1200" dirty="0">
              <a:solidFill>
                <a:srgbClr val="0070C0"/>
              </a:solidFill>
              <a:latin typeface="+mj-lt"/>
            </a:rPr>
            <a:t>理性的</a:t>
          </a:r>
        </a:p>
        <a:p>
          <a:pPr marL="171450" lvl="1" indent="-171450" algn="l" defTabSz="800100">
            <a:lnSpc>
              <a:spcPct val="90000"/>
            </a:lnSpc>
            <a:spcBef>
              <a:spcPct val="0"/>
            </a:spcBef>
            <a:spcAft>
              <a:spcPct val="15000"/>
            </a:spcAft>
            <a:buFont typeface="Wingdings" panose="05000000000000000000" pitchFamily="2" charset="2"/>
            <a:buChar char="ü"/>
          </a:pPr>
          <a:r>
            <a:rPr kumimoji="1" lang="ja-JP" altLang="en-US" sz="1800" b="1" kern="1200" dirty="0">
              <a:solidFill>
                <a:srgbClr val="0070C0"/>
              </a:solidFill>
              <a:latin typeface="+mj-lt"/>
            </a:rPr>
            <a:t>現実的</a:t>
          </a:r>
        </a:p>
        <a:p>
          <a:pPr marL="171450" lvl="1" indent="-171450" algn="l" defTabSz="800100">
            <a:lnSpc>
              <a:spcPct val="90000"/>
            </a:lnSpc>
            <a:spcBef>
              <a:spcPct val="0"/>
            </a:spcBef>
            <a:spcAft>
              <a:spcPct val="15000"/>
            </a:spcAft>
            <a:buFont typeface="Wingdings" panose="05000000000000000000" pitchFamily="2" charset="2"/>
            <a:buChar char="ü"/>
          </a:pPr>
          <a:r>
            <a:rPr kumimoji="1" lang="ja-JP" altLang="en-US" sz="1800" b="1" kern="1200" dirty="0">
              <a:solidFill>
                <a:srgbClr val="0070C0"/>
              </a:solidFill>
              <a:latin typeface="+mj-lt"/>
            </a:rPr>
            <a:t>数字が好き</a:t>
          </a:r>
        </a:p>
        <a:p>
          <a:pPr marL="171450" lvl="1" indent="-171450" algn="l" defTabSz="800100">
            <a:lnSpc>
              <a:spcPct val="90000"/>
            </a:lnSpc>
            <a:spcBef>
              <a:spcPct val="0"/>
            </a:spcBef>
            <a:spcAft>
              <a:spcPct val="15000"/>
            </a:spcAft>
            <a:buFont typeface="Wingdings" panose="05000000000000000000" pitchFamily="2" charset="2"/>
            <a:buChar char="ü"/>
          </a:pPr>
          <a:r>
            <a:rPr kumimoji="1" lang="ja-JP" altLang="en-US" sz="1800" b="1" kern="1200" dirty="0">
              <a:solidFill>
                <a:srgbClr val="0070C0"/>
              </a:solidFill>
              <a:latin typeface="+mj-lt"/>
            </a:rPr>
            <a:t>因果関係が分かる</a:t>
          </a:r>
        </a:p>
      </dsp:txBody>
      <dsp:txXfrm>
        <a:off x="77188" y="-60028"/>
        <a:ext cx="2615017" cy="1373836"/>
      </dsp:txXfrm>
    </dsp:sp>
    <dsp:sp modelId="{62F3B547-31C1-44FB-9513-7369493F2C22}">
      <dsp:nvSpPr>
        <dsp:cNvPr id="0" name=""/>
        <dsp:cNvSpPr/>
      </dsp:nvSpPr>
      <dsp:spPr>
        <a:xfrm>
          <a:off x="1572233" y="423542"/>
          <a:ext cx="2632856" cy="263285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endParaRPr kumimoji="1" lang="ja-JP" altLang="en-US" sz="4000" kern="1200" dirty="0"/>
        </a:p>
      </dsp:txBody>
      <dsp:txXfrm>
        <a:off x="2343379" y="1194688"/>
        <a:ext cx="1861710" cy="1861710"/>
      </dsp:txXfrm>
    </dsp:sp>
    <dsp:sp modelId="{AF2ED611-9D73-481A-B459-7277C77FDEA7}">
      <dsp:nvSpPr>
        <dsp:cNvPr id="0" name=""/>
        <dsp:cNvSpPr/>
      </dsp:nvSpPr>
      <dsp:spPr>
        <a:xfrm rot="5400000">
          <a:off x="4340497" y="452399"/>
          <a:ext cx="2632856" cy="263285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endParaRPr kumimoji="1" lang="ja-JP" altLang="en-US" sz="4000" kern="1200" dirty="0"/>
        </a:p>
        <a:p>
          <a:pPr marL="0" lvl="0" indent="0" algn="ctr" defTabSz="1778000">
            <a:lnSpc>
              <a:spcPct val="90000"/>
            </a:lnSpc>
            <a:spcBef>
              <a:spcPct val="0"/>
            </a:spcBef>
            <a:spcAft>
              <a:spcPct val="35000"/>
            </a:spcAft>
            <a:buNone/>
          </a:pPr>
          <a:endParaRPr kumimoji="1" lang="ja-JP" altLang="en-US" sz="4000" kern="1200" dirty="0"/>
        </a:p>
      </dsp:txBody>
      <dsp:txXfrm rot="-5400000">
        <a:off x="4340497" y="1223545"/>
        <a:ext cx="1861710" cy="1861710"/>
      </dsp:txXfrm>
    </dsp:sp>
    <dsp:sp modelId="{C4F446FA-1207-481A-BF9D-BE79C0F7523F}">
      <dsp:nvSpPr>
        <dsp:cNvPr id="0" name=""/>
        <dsp:cNvSpPr/>
      </dsp:nvSpPr>
      <dsp:spPr>
        <a:xfrm rot="10800000">
          <a:off x="4327964" y="3234458"/>
          <a:ext cx="2632856" cy="263285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endParaRPr kumimoji="1" lang="ja-JP" altLang="en-US" sz="4000" kern="1200" dirty="0"/>
        </a:p>
      </dsp:txBody>
      <dsp:txXfrm rot="10800000">
        <a:off x="4327964" y="3234458"/>
        <a:ext cx="1861710" cy="1861710"/>
      </dsp:txXfrm>
    </dsp:sp>
    <dsp:sp modelId="{E0DF0597-8A98-46C8-8D8A-90EE8FA8067B}">
      <dsp:nvSpPr>
        <dsp:cNvPr id="0" name=""/>
        <dsp:cNvSpPr/>
      </dsp:nvSpPr>
      <dsp:spPr>
        <a:xfrm rot="16200000">
          <a:off x="1586030" y="3206866"/>
          <a:ext cx="2632856" cy="263285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endParaRPr kumimoji="1" lang="ja-JP" altLang="en-US" sz="4000" kern="1200" dirty="0"/>
        </a:p>
      </dsp:txBody>
      <dsp:txXfrm rot="5400000">
        <a:off x="2357176" y="3206866"/>
        <a:ext cx="1861710" cy="1861710"/>
      </dsp:txXfrm>
    </dsp:sp>
    <dsp:sp modelId="{32CC5700-37D9-45A1-9315-09909D84E066}">
      <dsp:nvSpPr>
        <dsp:cNvPr id="0" name=""/>
        <dsp:cNvSpPr/>
      </dsp:nvSpPr>
      <dsp:spPr>
        <a:xfrm>
          <a:off x="3825174" y="2598815"/>
          <a:ext cx="909034" cy="79046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CEA8BD-2CA6-452D-952D-DE402A7EB09B}">
      <dsp:nvSpPr>
        <dsp:cNvPr id="0" name=""/>
        <dsp:cNvSpPr/>
      </dsp:nvSpPr>
      <dsp:spPr>
        <a:xfrm rot="10800000">
          <a:off x="3825174" y="2902840"/>
          <a:ext cx="909034" cy="79046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3107E-91DC-4F7F-868A-62F0E634AD7F}">
      <dsp:nvSpPr>
        <dsp:cNvPr id="0" name=""/>
        <dsp:cNvSpPr/>
      </dsp:nvSpPr>
      <dsp:spPr>
        <a:xfrm>
          <a:off x="5426428" y="2577805"/>
          <a:ext cx="3147945" cy="22775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None/>
          </a:pPr>
          <a:r>
            <a:rPr kumimoji="1" lang="ja-JP" altLang="en-US" sz="2400" b="1" kern="1200" dirty="0">
              <a:solidFill>
                <a:srgbClr val="FF0000"/>
              </a:solidFill>
              <a:latin typeface="+mn-lt"/>
            </a:rPr>
            <a:t>音楽的</a:t>
          </a:r>
        </a:p>
        <a:p>
          <a:pPr marL="228600" lvl="1" indent="-228600" algn="l" defTabSz="1066800">
            <a:lnSpc>
              <a:spcPct val="90000"/>
            </a:lnSpc>
            <a:spcBef>
              <a:spcPct val="0"/>
            </a:spcBef>
            <a:spcAft>
              <a:spcPct val="15000"/>
            </a:spcAft>
            <a:buFont typeface="Wingdings" panose="05000000000000000000" pitchFamily="2" charset="2"/>
            <a:buNone/>
          </a:pPr>
          <a:r>
            <a:rPr kumimoji="1" lang="en-US" altLang="ja-JP" sz="2400" b="1" kern="1200" dirty="0">
              <a:solidFill>
                <a:srgbClr val="FF0000"/>
              </a:solidFill>
              <a:latin typeface="+mn-lt"/>
            </a:rPr>
            <a:t>“</a:t>
          </a:r>
          <a:r>
            <a:rPr kumimoji="1" lang="ja-JP" altLang="en-US" sz="2400" b="1" kern="1200" dirty="0">
              <a:solidFill>
                <a:srgbClr val="FF0000"/>
              </a:solidFill>
              <a:latin typeface="+mn-lt"/>
            </a:rPr>
            <a:t>社会的</a:t>
          </a:r>
          <a:r>
            <a:rPr kumimoji="1" lang="en-US" altLang="ja-JP" sz="2400" b="1" kern="1200" dirty="0">
              <a:solidFill>
                <a:srgbClr val="FF0000"/>
              </a:solidFill>
              <a:latin typeface="+mn-lt"/>
            </a:rPr>
            <a:t>”</a:t>
          </a:r>
          <a:endParaRPr kumimoji="1" lang="ja-JP" altLang="en-US" sz="2400" b="1" kern="1200" dirty="0">
            <a:solidFill>
              <a:srgbClr val="FF0000"/>
            </a:solidFill>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rgbClr val="FF0000"/>
              </a:solidFill>
              <a:latin typeface="+mn-lt"/>
            </a:rPr>
            <a:t>感覚的</a:t>
          </a:r>
        </a:p>
      </dsp:txBody>
      <dsp:txXfrm>
        <a:off x="6420842" y="3197221"/>
        <a:ext cx="2103501" cy="1608096"/>
      </dsp:txXfrm>
    </dsp:sp>
    <dsp:sp modelId="{7B735AC6-10D5-461D-B677-D6A567D81E64}">
      <dsp:nvSpPr>
        <dsp:cNvPr id="0" name=""/>
        <dsp:cNvSpPr/>
      </dsp:nvSpPr>
      <dsp:spPr>
        <a:xfrm>
          <a:off x="0" y="2660485"/>
          <a:ext cx="2860610" cy="21645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None/>
          </a:pPr>
          <a:r>
            <a:rPr kumimoji="1" lang="ja-JP" altLang="en-US" sz="2400" b="1" kern="1200" dirty="0">
              <a:solidFill>
                <a:srgbClr val="00B050"/>
              </a:solidFill>
              <a:latin typeface="+mn-lt"/>
            </a:rPr>
            <a:t>管理的</a:t>
          </a:r>
          <a:endParaRPr kumimoji="1" lang="ja-JP" altLang="en-US" sz="2000" b="1" kern="1200" dirty="0">
            <a:solidFill>
              <a:srgbClr val="00B050"/>
            </a:solidFill>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en-US" altLang="ja-JP" sz="2400" b="1" kern="1200" dirty="0">
              <a:solidFill>
                <a:srgbClr val="00B050"/>
              </a:solidFill>
              <a:latin typeface="+mn-lt"/>
            </a:rPr>
            <a:t>“</a:t>
          </a:r>
          <a:r>
            <a:rPr kumimoji="1" lang="ja-JP" altLang="en-US" sz="2400" b="1" kern="1200" dirty="0">
              <a:solidFill>
                <a:srgbClr val="00B050"/>
              </a:solidFill>
              <a:latin typeface="+mn-lt"/>
            </a:rPr>
            <a:t>組織的</a:t>
          </a:r>
          <a:r>
            <a:rPr kumimoji="1" lang="en-US" altLang="ja-JP" sz="2400" b="1" kern="1200" dirty="0">
              <a:solidFill>
                <a:srgbClr val="00B050"/>
              </a:solidFill>
              <a:latin typeface="+mn-lt"/>
            </a:rPr>
            <a:t>”</a:t>
          </a:r>
          <a:endParaRPr kumimoji="1" lang="ja-JP" altLang="en-US" sz="2400" b="1" kern="1200" dirty="0">
            <a:solidFill>
              <a:srgbClr val="00B050"/>
            </a:solidFill>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rgbClr val="00B050"/>
              </a:solidFill>
              <a:latin typeface="+mn-lt"/>
            </a:rPr>
            <a:t>手順的</a:t>
          </a:r>
        </a:p>
        <a:p>
          <a:pPr marL="228600" lvl="1" indent="-228600" algn="l" defTabSz="1066800">
            <a:lnSpc>
              <a:spcPct val="90000"/>
            </a:lnSpc>
            <a:spcBef>
              <a:spcPct val="0"/>
            </a:spcBef>
            <a:spcAft>
              <a:spcPct val="15000"/>
            </a:spcAft>
            <a:buChar char="•"/>
          </a:pPr>
          <a:endParaRPr kumimoji="1" lang="ja-JP" altLang="en-US" sz="2400" b="1" kern="1200" dirty="0">
            <a:solidFill>
              <a:srgbClr val="00B050"/>
            </a:solidFill>
            <a:latin typeface="+mn-lt"/>
          </a:endParaRPr>
        </a:p>
      </dsp:txBody>
      <dsp:txXfrm>
        <a:off x="47548" y="3249167"/>
        <a:ext cx="1907331" cy="1528305"/>
      </dsp:txXfrm>
    </dsp:sp>
    <dsp:sp modelId="{4A3D21A1-DE25-4B96-A452-259AAC727459}">
      <dsp:nvSpPr>
        <dsp:cNvPr id="0" name=""/>
        <dsp:cNvSpPr/>
      </dsp:nvSpPr>
      <dsp:spPr>
        <a:xfrm>
          <a:off x="5506859" y="55578"/>
          <a:ext cx="3067514" cy="19244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kumimoji="1" lang="ja-JP" altLang="en-US" sz="2400" b="1" kern="1200" dirty="0">
            <a:solidFill>
              <a:schemeClr val="tx1"/>
            </a:solidFill>
            <a:highlight>
              <a:srgbClr val="FFFF00"/>
            </a:highlight>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chemeClr val="tx1"/>
              </a:solidFill>
              <a:highlight>
                <a:srgbClr val="FFFF00"/>
              </a:highlight>
              <a:latin typeface="+mn-lt"/>
            </a:rPr>
            <a:t>感覚的</a:t>
          </a:r>
        </a:p>
        <a:p>
          <a:pPr marL="228600" lvl="1" indent="-228600" algn="l" defTabSz="1066800">
            <a:lnSpc>
              <a:spcPct val="90000"/>
            </a:lnSpc>
            <a:spcBef>
              <a:spcPct val="0"/>
            </a:spcBef>
            <a:spcAft>
              <a:spcPct val="15000"/>
            </a:spcAft>
            <a:buFont typeface="Wingdings" panose="05000000000000000000" pitchFamily="2" charset="2"/>
            <a:buNone/>
          </a:pPr>
          <a:r>
            <a:rPr kumimoji="1" lang="en-US" altLang="ja-JP" sz="2400" b="1" kern="1200" dirty="0">
              <a:solidFill>
                <a:schemeClr val="tx1"/>
              </a:solidFill>
              <a:highlight>
                <a:srgbClr val="FFFF00"/>
              </a:highlight>
              <a:latin typeface="+mn-lt"/>
            </a:rPr>
            <a:t>“</a:t>
          </a:r>
          <a:r>
            <a:rPr kumimoji="1" lang="ja-JP" altLang="en-US" sz="2400" b="1" kern="1200" dirty="0">
              <a:solidFill>
                <a:schemeClr val="tx1"/>
              </a:solidFill>
              <a:highlight>
                <a:srgbClr val="FFFF00"/>
              </a:highlight>
              <a:latin typeface="+mn-lt"/>
            </a:rPr>
            <a:t>体験的</a:t>
          </a:r>
          <a:r>
            <a:rPr kumimoji="1" lang="en-US" altLang="ja-JP" sz="2400" b="1" kern="1200" dirty="0">
              <a:solidFill>
                <a:schemeClr val="tx1"/>
              </a:solidFill>
              <a:highlight>
                <a:srgbClr val="FFFF00"/>
              </a:highlight>
              <a:latin typeface="+mn-lt"/>
            </a:rPr>
            <a:t>”</a:t>
          </a:r>
          <a:endParaRPr kumimoji="1" lang="ja-JP" altLang="en-US" sz="2400" b="1" kern="1200" dirty="0">
            <a:solidFill>
              <a:schemeClr val="tx1"/>
            </a:solidFill>
            <a:highlight>
              <a:srgbClr val="FFFF00"/>
            </a:highlight>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chemeClr val="tx1"/>
              </a:solidFill>
              <a:highlight>
                <a:srgbClr val="FFFF00"/>
              </a:highlight>
              <a:latin typeface="+mn-lt"/>
            </a:rPr>
            <a:t>芸術的</a:t>
          </a:r>
        </a:p>
      </dsp:txBody>
      <dsp:txXfrm>
        <a:off x="6469388" y="97853"/>
        <a:ext cx="2062710" cy="1358812"/>
      </dsp:txXfrm>
    </dsp:sp>
    <dsp:sp modelId="{6E190625-040F-43A5-A081-DFAB3E0A8ACE}">
      <dsp:nvSpPr>
        <dsp:cNvPr id="0" name=""/>
        <dsp:cNvSpPr/>
      </dsp:nvSpPr>
      <dsp:spPr>
        <a:xfrm>
          <a:off x="0" y="62496"/>
          <a:ext cx="2883363" cy="19162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kumimoji="1" lang="ja-JP" altLang="en-US" sz="2400" b="1" kern="1200" dirty="0">
            <a:solidFill>
              <a:srgbClr val="0070C0"/>
            </a:solidFill>
            <a:latin typeface="+mj-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rgbClr val="0070C0"/>
              </a:solidFill>
              <a:latin typeface="+mj-lt"/>
            </a:rPr>
            <a:t>事実に基づく</a:t>
          </a:r>
        </a:p>
        <a:p>
          <a:pPr marL="228600" lvl="1" indent="-228600" algn="l" defTabSz="1066800">
            <a:lnSpc>
              <a:spcPct val="90000"/>
            </a:lnSpc>
            <a:spcBef>
              <a:spcPct val="0"/>
            </a:spcBef>
            <a:spcAft>
              <a:spcPct val="15000"/>
            </a:spcAft>
            <a:buFont typeface="Wingdings" panose="05000000000000000000" pitchFamily="2" charset="2"/>
            <a:buNone/>
          </a:pPr>
          <a:r>
            <a:rPr kumimoji="1" lang="en-US" altLang="ja-JP" sz="2400" b="1" kern="1200" dirty="0">
              <a:solidFill>
                <a:srgbClr val="0070C0"/>
              </a:solidFill>
              <a:latin typeface="+mj-lt"/>
            </a:rPr>
            <a:t>“</a:t>
          </a:r>
          <a:r>
            <a:rPr kumimoji="1" lang="ja-JP" altLang="en-US" sz="2400" b="1" kern="1200" dirty="0">
              <a:solidFill>
                <a:srgbClr val="0070C0"/>
              </a:solidFill>
              <a:latin typeface="+mj-lt"/>
            </a:rPr>
            <a:t>知的</a:t>
          </a:r>
          <a:r>
            <a:rPr kumimoji="1" lang="en-US" altLang="ja-JP" sz="2400" b="1" kern="1200" dirty="0">
              <a:solidFill>
                <a:srgbClr val="0070C0"/>
              </a:solidFill>
              <a:latin typeface="+mj-lt"/>
            </a:rPr>
            <a:t>”</a:t>
          </a:r>
          <a:endParaRPr kumimoji="1" lang="ja-JP" altLang="en-US" sz="2400" b="1" kern="1200" dirty="0">
            <a:solidFill>
              <a:srgbClr val="0070C0"/>
            </a:solidFill>
            <a:latin typeface="+mj-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rgbClr val="0070C0"/>
              </a:solidFill>
              <a:latin typeface="+mj-lt"/>
            </a:rPr>
            <a:t>学問的</a:t>
          </a:r>
        </a:p>
      </dsp:txBody>
      <dsp:txXfrm>
        <a:off x="42093" y="104589"/>
        <a:ext cx="1934168" cy="1352964"/>
      </dsp:txXfrm>
    </dsp:sp>
    <dsp:sp modelId="{62F3B547-31C1-44FB-9513-7369493F2C22}">
      <dsp:nvSpPr>
        <dsp:cNvPr id="0" name=""/>
        <dsp:cNvSpPr/>
      </dsp:nvSpPr>
      <dsp:spPr>
        <a:xfrm>
          <a:off x="2079633" y="303198"/>
          <a:ext cx="2146727" cy="2146727"/>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kumimoji="1" lang="ja-JP" altLang="en-US" sz="3300" kern="1200" dirty="0"/>
        </a:p>
      </dsp:txBody>
      <dsp:txXfrm>
        <a:off x="2708395" y="931960"/>
        <a:ext cx="1517965" cy="1517965"/>
      </dsp:txXfrm>
    </dsp:sp>
    <dsp:sp modelId="{AF2ED611-9D73-481A-B459-7277C77FDEA7}">
      <dsp:nvSpPr>
        <dsp:cNvPr id="0" name=""/>
        <dsp:cNvSpPr/>
      </dsp:nvSpPr>
      <dsp:spPr>
        <a:xfrm rot="5400000">
          <a:off x="4336764" y="326726"/>
          <a:ext cx="2146727" cy="2146727"/>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kumimoji="1" lang="ja-JP" altLang="en-US" sz="3300" kern="1200" dirty="0"/>
        </a:p>
        <a:p>
          <a:pPr marL="0" lvl="0" indent="0" algn="ctr" defTabSz="1466850">
            <a:lnSpc>
              <a:spcPct val="90000"/>
            </a:lnSpc>
            <a:spcBef>
              <a:spcPct val="0"/>
            </a:spcBef>
            <a:spcAft>
              <a:spcPct val="35000"/>
            </a:spcAft>
            <a:buNone/>
          </a:pPr>
          <a:endParaRPr kumimoji="1" lang="ja-JP" altLang="en-US" sz="3300" kern="1200" dirty="0"/>
        </a:p>
      </dsp:txBody>
      <dsp:txXfrm rot="-5400000">
        <a:off x="4336764" y="955488"/>
        <a:ext cx="1517965" cy="1517965"/>
      </dsp:txXfrm>
    </dsp:sp>
    <dsp:sp modelId="{C4F446FA-1207-481A-BF9D-BE79C0F7523F}">
      <dsp:nvSpPr>
        <dsp:cNvPr id="0" name=""/>
        <dsp:cNvSpPr/>
      </dsp:nvSpPr>
      <dsp:spPr>
        <a:xfrm rot="10800000">
          <a:off x="4326546" y="2595107"/>
          <a:ext cx="2146727" cy="2146727"/>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kumimoji="1" lang="ja-JP" altLang="en-US" sz="3300" kern="1200" dirty="0"/>
        </a:p>
      </dsp:txBody>
      <dsp:txXfrm rot="10800000">
        <a:off x="4326546" y="2595107"/>
        <a:ext cx="1517965" cy="1517965"/>
      </dsp:txXfrm>
    </dsp:sp>
    <dsp:sp modelId="{E0DF0597-8A98-46C8-8D8A-90EE8FA8067B}">
      <dsp:nvSpPr>
        <dsp:cNvPr id="0" name=""/>
        <dsp:cNvSpPr/>
      </dsp:nvSpPr>
      <dsp:spPr>
        <a:xfrm rot="16200000">
          <a:off x="2090881" y="2572609"/>
          <a:ext cx="2146727" cy="2146727"/>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kumimoji="1" lang="ja-JP" altLang="en-US" sz="3300" kern="1200" dirty="0"/>
        </a:p>
      </dsp:txBody>
      <dsp:txXfrm rot="5400000">
        <a:off x="2719643" y="2572609"/>
        <a:ext cx="1517965" cy="1517965"/>
      </dsp:txXfrm>
    </dsp:sp>
    <dsp:sp modelId="{32CC5700-37D9-45A1-9315-09909D84E066}">
      <dsp:nvSpPr>
        <dsp:cNvPr id="0" name=""/>
        <dsp:cNvSpPr/>
      </dsp:nvSpPr>
      <dsp:spPr>
        <a:xfrm>
          <a:off x="3916591" y="2076830"/>
          <a:ext cx="741190" cy="64451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CEA8BD-2CA6-452D-952D-DE402A7EB09B}">
      <dsp:nvSpPr>
        <dsp:cNvPr id="0" name=""/>
        <dsp:cNvSpPr/>
      </dsp:nvSpPr>
      <dsp:spPr>
        <a:xfrm rot="10800000">
          <a:off x="3916591" y="2324720"/>
          <a:ext cx="741190" cy="64451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3107E-91DC-4F7F-868A-62F0E634AD7F}">
      <dsp:nvSpPr>
        <dsp:cNvPr id="0" name=""/>
        <dsp:cNvSpPr/>
      </dsp:nvSpPr>
      <dsp:spPr>
        <a:xfrm>
          <a:off x="4978203" y="3712608"/>
          <a:ext cx="2799435" cy="18133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577850">
            <a:lnSpc>
              <a:spcPct val="90000"/>
            </a:lnSpc>
            <a:spcBef>
              <a:spcPct val="0"/>
            </a:spcBef>
            <a:spcAft>
              <a:spcPct val="15000"/>
            </a:spcAft>
            <a:buChar char="•"/>
          </a:pPr>
          <a:endParaRPr kumimoji="1" lang="ja-JP" altLang="en-US" sz="1300" kern="1200" dirty="0">
            <a:solidFill>
              <a:srgbClr val="FF0000"/>
            </a:solidFill>
          </a:endParaRPr>
        </a:p>
        <a:p>
          <a:pPr marL="171450" lvl="1" indent="-171450" algn="l" defTabSz="800100">
            <a:lnSpc>
              <a:spcPct val="90000"/>
            </a:lnSpc>
            <a:spcBef>
              <a:spcPct val="0"/>
            </a:spcBef>
            <a:spcAft>
              <a:spcPct val="15000"/>
            </a:spcAft>
            <a:buChar char="•"/>
          </a:pPr>
          <a:r>
            <a:rPr kumimoji="1" lang="ja-JP" altLang="en-US" sz="1800" b="1" kern="1200" dirty="0">
              <a:solidFill>
                <a:srgbClr val="FF0000"/>
              </a:solidFill>
              <a:latin typeface="+mn-lt"/>
            </a:rPr>
            <a:t>カウンセリング</a:t>
          </a:r>
        </a:p>
        <a:p>
          <a:pPr marL="171450" lvl="1" indent="-171450" algn="l" defTabSz="800100">
            <a:lnSpc>
              <a:spcPct val="90000"/>
            </a:lnSpc>
            <a:spcBef>
              <a:spcPct val="0"/>
            </a:spcBef>
            <a:spcAft>
              <a:spcPct val="15000"/>
            </a:spcAft>
            <a:buChar char="•"/>
          </a:pPr>
          <a:r>
            <a:rPr kumimoji="1" lang="ja-JP" altLang="en-US" sz="1800" b="1" kern="1200" dirty="0">
              <a:solidFill>
                <a:srgbClr val="FF0000"/>
              </a:solidFill>
              <a:latin typeface="+mn-lt"/>
            </a:rPr>
            <a:t>看護師</a:t>
          </a:r>
        </a:p>
        <a:p>
          <a:pPr marL="171450" lvl="1" indent="-171450" algn="l" defTabSz="800100">
            <a:lnSpc>
              <a:spcPct val="90000"/>
            </a:lnSpc>
            <a:spcBef>
              <a:spcPct val="0"/>
            </a:spcBef>
            <a:spcAft>
              <a:spcPct val="15000"/>
            </a:spcAft>
            <a:buChar char="•"/>
          </a:pPr>
          <a:r>
            <a:rPr kumimoji="1" lang="ja-JP" altLang="en-US" sz="1800" b="1" kern="1200" dirty="0">
              <a:solidFill>
                <a:srgbClr val="FF0000"/>
              </a:solidFill>
              <a:latin typeface="+mn-lt"/>
            </a:rPr>
            <a:t>教育</a:t>
          </a:r>
        </a:p>
      </dsp:txBody>
      <dsp:txXfrm>
        <a:off x="5857868" y="4205792"/>
        <a:ext cx="1879936" cy="1280381"/>
      </dsp:txXfrm>
    </dsp:sp>
    <dsp:sp modelId="{7B735AC6-10D5-461D-B677-D6A567D81E64}">
      <dsp:nvSpPr>
        <dsp:cNvPr id="0" name=""/>
        <dsp:cNvSpPr/>
      </dsp:nvSpPr>
      <dsp:spPr>
        <a:xfrm>
          <a:off x="118177" y="3853473"/>
          <a:ext cx="3119942" cy="18133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kumimoji="1" lang="ja-JP" altLang="en-US" sz="1800" b="1" kern="1200" dirty="0">
              <a:solidFill>
                <a:srgbClr val="00B050"/>
              </a:solidFill>
            </a:rPr>
            <a:t>銀行窓口担当者</a:t>
          </a:r>
        </a:p>
        <a:p>
          <a:pPr marL="171450" lvl="1" indent="-171450" algn="l" defTabSz="800100">
            <a:lnSpc>
              <a:spcPct val="90000"/>
            </a:lnSpc>
            <a:spcBef>
              <a:spcPct val="0"/>
            </a:spcBef>
            <a:spcAft>
              <a:spcPct val="15000"/>
            </a:spcAft>
            <a:buChar char="•"/>
          </a:pPr>
          <a:r>
            <a:rPr kumimoji="1" lang="ja-JP" altLang="en-US" sz="1800" b="1" kern="1200" dirty="0">
              <a:solidFill>
                <a:srgbClr val="00B050"/>
              </a:solidFill>
            </a:rPr>
            <a:t>管理的</a:t>
          </a:r>
        </a:p>
        <a:p>
          <a:pPr marL="171450" lvl="1" indent="-171450" algn="l" defTabSz="800100">
            <a:lnSpc>
              <a:spcPct val="90000"/>
            </a:lnSpc>
            <a:spcBef>
              <a:spcPct val="0"/>
            </a:spcBef>
            <a:spcAft>
              <a:spcPct val="15000"/>
            </a:spcAft>
            <a:buChar char="•"/>
          </a:pPr>
          <a:r>
            <a:rPr kumimoji="1" lang="ja-JP" altLang="en-US" sz="1800" b="1" kern="1200" dirty="0">
              <a:solidFill>
                <a:srgbClr val="00B050"/>
              </a:solidFill>
            </a:rPr>
            <a:t>会計</a:t>
          </a:r>
        </a:p>
        <a:p>
          <a:pPr marL="171450" lvl="1" indent="-171450" algn="l" defTabSz="800100">
            <a:lnSpc>
              <a:spcPct val="90000"/>
            </a:lnSpc>
            <a:spcBef>
              <a:spcPct val="0"/>
            </a:spcBef>
            <a:spcAft>
              <a:spcPct val="15000"/>
            </a:spcAft>
            <a:buChar char="•"/>
          </a:pPr>
          <a:r>
            <a:rPr kumimoji="1" lang="ja-JP" altLang="en-US" sz="1800" b="1" kern="1200" dirty="0">
              <a:solidFill>
                <a:srgbClr val="00B050"/>
              </a:solidFill>
            </a:rPr>
            <a:t>監督的</a:t>
          </a:r>
        </a:p>
      </dsp:txBody>
      <dsp:txXfrm>
        <a:off x="158011" y="4346657"/>
        <a:ext cx="2104291" cy="1280381"/>
      </dsp:txXfrm>
    </dsp:sp>
    <dsp:sp modelId="{4A3D21A1-DE25-4B96-A452-259AAC727459}">
      <dsp:nvSpPr>
        <dsp:cNvPr id="0" name=""/>
        <dsp:cNvSpPr/>
      </dsp:nvSpPr>
      <dsp:spPr>
        <a:xfrm>
          <a:off x="4950013" y="177223"/>
          <a:ext cx="2827625" cy="17093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kumimoji="1" lang="ja-JP" altLang="en-US" sz="1800" b="1" kern="1200" dirty="0">
              <a:solidFill>
                <a:schemeClr val="tx1"/>
              </a:solidFill>
              <a:highlight>
                <a:srgbClr val="FFFF00"/>
              </a:highlight>
            </a:rPr>
            <a:t>アートディレクタ</a:t>
          </a:r>
        </a:p>
        <a:p>
          <a:pPr marL="171450" lvl="1" indent="-171450" algn="l" defTabSz="800100">
            <a:lnSpc>
              <a:spcPct val="90000"/>
            </a:lnSpc>
            <a:spcBef>
              <a:spcPct val="0"/>
            </a:spcBef>
            <a:spcAft>
              <a:spcPct val="15000"/>
            </a:spcAft>
            <a:buChar char="•"/>
          </a:pPr>
          <a:r>
            <a:rPr kumimoji="1" lang="ja-JP" altLang="en-US" sz="1800" b="1" kern="1200" dirty="0">
              <a:solidFill>
                <a:schemeClr val="tx1"/>
              </a:solidFill>
              <a:highlight>
                <a:srgbClr val="FFFF00"/>
              </a:highlight>
            </a:rPr>
            <a:t>起業的</a:t>
          </a:r>
        </a:p>
        <a:p>
          <a:pPr marL="171450" lvl="1" indent="-171450" algn="l" defTabSz="800100">
            <a:lnSpc>
              <a:spcPct val="90000"/>
            </a:lnSpc>
            <a:spcBef>
              <a:spcPct val="0"/>
            </a:spcBef>
            <a:spcAft>
              <a:spcPct val="15000"/>
            </a:spcAft>
            <a:buChar char="•"/>
          </a:pPr>
          <a:r>
            <a:rPr kumimoji="1" lang="ja-JP" altLang="en-US" sz="1800" b="1" kern="1200" dirty="0">
              <a:solidFill>
                <a:schemeClr val="tx1"/>
              </a:solidFill>
              <a:highlight>
                <a:srgbClr val="FFFF00"/>
              </a:highlight>
            </a:rPr>
            <a:t>芸術的</a:t>
          </a:r>
        </a:p>
        <a:p>
          <a:pPr marL="171450" lvl="1" indent="-171450" algn="l" defTabSz="800100">
            <a:lnSpc>
              <a:spcPct val="90000"/>
            </a:lnSpc>
            <a:spcBef>
              <a:spcPct val="0"/>
            </a:spcBef>
            <a:spcAft>
              <a:spcPct val="15000"/>
            </a:spcAft>
            <a:buChar char="•"/>
          </a:pPr>
          <a:r>
            <a:rPr kumimoji="1" lang="ja-JP" altLang="en-US" sz="1800" b="1" kern="1200" dirty="0">
              <a:solidFill>
                <a:schemeClr val="tx1"/>
              </a:solidFill>
              <a:highlight>
                <a:srgbClr val="FFFF00"/>
              </a:highlight>
            </a:rPr>
            <a:t>開発的</a:t>
          </a:r>
        </a:p>
        <a:p>
          <a:pPr marL="114300" lvl="1" indent="-114300" algn="l" defTabSz="577850">
            <a:lnSpc>
              <a:spcPct val="90000"/>
            </a:lnSpc>
            <a:spcBef>
              <a:spcPct val="0"/>
            </a:spcBef>
            <a:spcAft>
              <a:spcPct val="15000"/>
            </a:spcAft>
            <a:buChar char="•"/>
          </a:pPr>
          <a:endParaRPr kumimoji="1" lang="ja-JP" altLang="en-US" sz="1300" kern="1200" dirty="0">
            <a:solidFill>
              <a:schemeClr val="tx1"/>
            </a:solidFill>
            <a:highlight>
              <a:srgbClr val="FFFF00"/>
            </a:highlight>
          </a:endParaRPr>
        </a:p>
      </dsp:txBody>
      <dsp:txXfrm>
        <a:off x="5835850" y="214772"/>
        <a:ext cx="1904239" cy="1206911"/>
      </dsp:txXfrm>
    </dsp:sp>
    <dsp:sp modelId="{6E190625-040F-43A5-A081-DFAB3E0A8ACE}">
      <dsp:nvSpPr>
        <dsp:cNvPr id="0" name=""/>
        <dsp:cNvSpPr/>
      </dsp:nvSpPr>
      <dsp:spPr>
        <a:xfrm>
          <a:off x="203350" y="0"/>
          <a:ext cx="2949596" cy="18133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kumimoji="1" lang="ja-JP" altLang="en-US" sz="1800" b="1" kern="1200" dirty="0">
              <a:solidFill>
                <a:srgbClr val="0070C0"/>
              </a:solidFill>
            </a:rPr>
            <a:t>病理学者</a:t>
          </a:r>
        </a:p>
        <a:p>
          <a:pPr marL="171450" lvl="1" indent="-171450" algn="l" defTabSz="800100">
            <a:lnSpc>
              <a:spcPct val="90000"/>
            </a:lnSpc>
            <a:spcBef>
              <a:spcPct val="0"/>
            </a:spcBef>
            <a:spcAft>
              <a:spcPct val="15000"/>
            </a:spcAft>
            <a:buChar char="•"/>
          </a:pPr>
          <a:r>
            <a:rPr kumimoji="1" lang="ja-JP" altLang="en-US" sz="1800" b="1" kern="1200" dirty="0">
              <a:solidFill>
                <a:srgbClr val="0070C0"/>
              </a:solidFill>
            </a:rPr>
            <a:t>技術的</a:t>
          </a:r>
        </a:p>
        <a:p>
          <a:pPr marL="171450" lvl="1" indent="-171450" algn="l" defTabSz="800100">
            <a:lnSpc>
              <a:spcPct val="90000"/>
            </a:lnSpc>
            <a:spcBef>
              <a:spcPct val="0"/>
            </a:spcBef>
            <a:spcAft>
              <a:spcPct val="15000"/>
            </a:spcAft>
            <a:buChar char="•"/>
          </a:pPr>
          <a:r>
            <a:rPr kumimoji="1" lang="ja-JP" altLang="en-US" sz="1800" b="1" kern="1200" dirty="0">
              <a:solidFill>
                <a:srgbClr val="0070C0"/>
              </a:solidFill>
            </a:rPr>
            <a:t>財務的</a:t>
          </a:r>
        </a:p>
        <a:p>
          <a:pPr marL="171450" lvl="1" indent="-171450" algn="l" defTabSz="800100">
            <a:lnSpc>
              <a:spcPct val="90000"/>
            </a:lnSpc>
            <a:spcBef>
              <a:spcPct val="0"/>
            </a:spcBef>
            <a:spcAft>
              <a:spcPct val="15000"/>
            </a:spcAft>
            <a:buChar char="•"/>
          </a:pPr>
          <a:r>
            <a:rPr kumimoji="1" lang="ja-JP" altLang="en-US" sz="1800" b="1" kern="1200" dirty="0">
              <a:solidFill>
                <a:srgbClr val="0070C0"/>
              </a:solidFill>
            </a:rPr>
            <a:t>医学的</a:t>
          </a:r>
        </a:p>
      </dsp:txBody>
      <dsp:txXfrm>
        <a:off x="243184" y="39834"/>
        <a:ext cx="1985049" cy="1280381"/>
      </dsp:txXfrm>
    </dsp:sp>
    <dsp:sp modelId="{62F3B547-31C1-44FB-9513-7369493F2C22}">
      <dsp:nvSpPr>
        <dsp:cNvPr id="0" name=""/>
        <dsp:cNvSpPr/>
      </dsp:nvSpPr>
      <dsp:spPr>
        <a:xfrm>
          <a:off x="1365537" y="296118"/>
          <a:ext cx="2453756" cy="245375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dirty="0"/>
        </a:p>
      </dsp:txBody>
      <dsp:txXfrm>
        <a:off x="2084225" y="1014806"/>
        <a:ext cx="1735068" cy="1735068"/>
      </dsp:txXfrm>
    </dsp:sp>
    <dsp:sp modelId="{AF2ED611-9D73-481A-B459-7277C77FDEA7}">
      <dsp:nvSpPr>
        <dsp:cNvPr id="0" name=""/>
        <dsp:cNvSpPr/>
      </dsp:nvSpPr>
      <dsp:spPr>
        <a:xfrm rot="5400000">
          <a:off x="3945488" y="323011"/>
          <a:ext cx="2453756" cy="245375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dirty="0"/>
        </a:p>
        <a:p>
          <a:pPr marL="0" lvl="0" indent="0" algn="ctr" defTabSz="1689100">
            <a:lnSpc>
              <a:spcPct val="90000"/>
            </a:lnSpc>
            <a:spcBef>
              <a:spcPct val="0"/>
            </a:spcBef>
            <a:spcAft>
              <a:spcPct val="35000"/>
            </a:spcAft>
            <a:buNone/>
          </a:pPr>
          <a:endParaRPr kumimoji="1" lang="ja-JP" altLang="en-US" sz="3800" kern="1200" dirty="0"/>
        </a:p>
      </dsp:txBody>
      <dsp:txXfrm rot="-5400000">
        <a:off x="3945488" y="1041699"/>
        <a:ext cx="1735068" cy="1735068"/>
      </dsp:txXfrm>
    </dsp:sp>
    <dsp:sp modelId="{C4F446FA-1207-481A-BF9D-BE79C0F7523F}">
      <dsp:nvSpPr>
        <dsp:cNvPr id="0" name=""/>
        <dsp:cNvSpPr/>
      </dsp:nvSpPr>
      <dsp:spPr>
        <a:xfrm rot="10800000">
          <a:off x="3933808" y="2915820"/>
          <a:ext cx="2453756" cy="245375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dirty="0"/>
        </a:p>
      </dsp:txBody>
      <dsp:txXfrm rot="10800000">
        <a:off x="3933808" y="2915820"/>
        <a:ext cx="1735068" cy="1735068"/>
      </dsp:txXfrm>
    </dsp:sp>
    <dsp:sp modelId="{E0DF0597-8A98-46C8-8D8A-90EE8FA8067B}">
      <dsp:nvSpPr>
        <dsp:cNvPr id="0" name=""/>
        <dsp:cNvSpPr/>
      </dsp:nvSpPr>
      <dsp:spPr>
        <a:xfrm rot="16200000">
          <a:off x="1378394" y="2890105"/>
          <a:ext cx="2453756" cy="245375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dirty="0"/>
        </a:p>
      </dsp:txBody>
      <dsp:txXfrm rot="5400000">
        <a:off x="2097082" y="2890105"/>
        <a:ext cx="1735068" cy="1735068"/>
      </dsp:txXfrm>
    </dsp:sp>
    <dsp:sp modelId="{32CC5700-37D9-45A1-9315-09909D84E066}">
      <dsp:nvSpPr>
        <dsp:cNvPr id="0" name=""/>
        <dsp:cNvSpPr/>
      </dsp:nvSpPr>
      <dsp:spPr>
        <a:xfrm>
          <a:off x="3465220" y="2323417"/>
          <a:ext cx="847197" cy="73669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CEA8BD-2CA6-452D-952D-DE402A7EB09B}">
      <dsp:nvSpPr>
        <dsp:cNvPr id="0" name=""/>
        <dsp:cNvSpPr/>
      </dsp:nvSpPr>
      <dsp:spPr>
        <a:xfrm rot="10800000">
          <a:off x="3465220" y="2606761"/>
          <a:ext cx="847197" cy="73669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39:06.255"/>
    </inkml:context>
    <inkml:brush xml:id="br0">
      <inkml:brushProperty name="width" value="0.05" units="cm"/>
      <inkml:brushProperty name="height" value="0.05" units="cm"/>
    </inkml:brush>
  </inkml:definitions>
  <inkml:trace contextRef="#ctx0" brushRef="#br0">0 1 24575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4.045"/>
    </inkml:context>
    <inkml:brush xml:id="br0">
      <inkml:brushProperty name="width" value="0.05" units="cm"/>
      <inkml:brushProperty name="height" value="0.05" units="cm"/>
    </inkml:brush>
  </inkml:definitions>
  <inkml:trace contextRef="#ctx0" brushRef="#br0">0 1 24575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4.592"/>
    </inkml:context>
    <inkml:brush xml:id="br0">
      <inkml:brushProperty name="width" value="0.05" units="cm"/>
      <inkml:brushProperty name="height" value="0.05" units="cm"/>
    </inkml:brush>
  </inkml:definitions>
  <inkml:trace contextRef="#ctx0" brushRef="#br0">0 1 24575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4.967"/>
    </inkml:context>
    <inkml:brush xml:id="br0">
      <inkml:brushProperty name="width" value="0.05" units="cm"/>
      <inkml:brushProperty name="height" value="0.05" units="cm"/>
    </inkml:brush>
  </inkml:definitions>
  <inkml:trace contextRef="#ctx0" brushRef="#br0">0 1 24575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5.607"/>
    </inkml:context>
    <inkml:brush xml:id="br0">
      <inkml:brushProperty name="width" value="0.05" units="cm"/>
      <inkml:brushProperty name="height" value="0.05" units="cm"/>
    </inkml:brush>
  </inkml:definitions>
  <inkml:trace contextRef="#ctx0" brushRef="#br0">0 1 24575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5.951"/>
    </inkml:context>
    <inkml:brush xml:id="br0">
      <inkml:brushProperty name="width" value="0.05" units="cm"/>
      <inkml:brushProperty name="height" value="0.05" units="cm"/>
    </inkml:brush>
  </inkml:definitions>
  <inkml:trace contextRef="#ctx0" brushRef="#br0">0 1 24575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6.420"/>
    </inkml:context>
    <inkml:brush xml:id="br0">
      <inkml:brushProperty name="width" value="0.05" units="cm"/>
      <inkml:brushProperty name="height" value="0.05" units="cm"/>
    </inkml:brush>
  </inkml:definitions>
  <inkml:trace contextRef="#ctx0" brushRef="#br0">0 1 24575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6.764"/>
    </inkml:context>
    <inkml:brush xml:id="br0">
      <inkml:brushProperty name="width" value="0.05" units="cm"/>
      <inkml:brushProperty name="height" value="0.05" units="cm"/>
    </inkml:brush>
  </inkml:definitions>
  <inkml:trace contextRef="#ctx0" brushRef="#br0">0 1 24575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7.655"/>
    </inkml:context>
    <inkml:brush xml:id="br0">
      <inkml:brushProperty name="width" value="0.05" units="cm"/>
      <inkml:brushProperty name="height" value="0.05" units="cm"/>
    </inkml:brush>
  </inkml:definitions>
  <inkml:trace contextRef="#ctx0" brushRef="#br0">0 0 24575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9.530"/>
    </inkml:context>
    <inkml:brush xml:id="br0">
      <inkml:brushProperty name="width" value="0.05" units="cm"/>
      <inkml:brushProperty name="height" value="0.05" units="cm"/>
    </inkml:brush>
  </inkml:definitions>
  <inkml:trace contextRef="#ctx0" brushRef="#br0">1 363 24575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50.092"/>
    </inkml:context>
    <inkml:brush xml:id="br0">
      <inkml:brushProperty name="width" value="0.05" units="cm"/>
      <inkml:brushProperty name="height" value="0.05" units="cm"/>
    </inkml:brush>
  </inkml:definitions>
  <inkml:trace contextRef="#ctx0" brushRef="#br0">1 363 24575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09.808"/>
    </inkml:context>
    <inkml:brush xml:id="br0">
      <inkml:brushProperty name="width" value="0.05" units="cm"/>
      <inkml:brushProperty name="height" value="0.05" units="cm"/>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0.620"/>
    </inkml:context>
    <inkml:brush xml:id="br0">
      <inkml:brushProperty name="width" value="0.05" units="cm"/>
      <inkml:brushProperty name="height" value="0.05" units="cm"/>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1.355"/>
    </inkml:context>
    <inkml:brush xml:id="br0">
      <inkml:brushProperty name="width" value="0.05" units="cm"/>
      <inkml:brushProperty name="height" value="0.05" units="cm"/>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2.042"/>
    </inkml:context>
    <inkml:brush xml:id="br0">
      <inkml:brushProperty name="width" value="0.05" units="cm"/>
      <inkml:brushProperty name="height" value="0.05" units="cm"/>
    </inkml:brush>
  </inkml:definitions>
  <inkml:trace contextRef="#ctx0" brushRef="#br0">0 0 24575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2.402"/>
    </inkml:context>
    <inkml:brush xml:id="br0">
      <inkml:brushProperty name="width" value="0.05" units="cm"/>
      <inkml:brushProperty name="height" value="0.05" units="cm"/>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3.042"/>
    </inkml:context>
    <inkml:brush xml:id="br0">
      <inkml:brushProperty name="width" value="0.05" units="cm"/>
      <inkml:brushProperty name="height" value="0.05" units="cm"/>
    </inkml:brush>
  </inkml:definitions>
  <inkml:trace contextRef="#ctx0" brushRef="#br0">1 1 24575,'0'4'0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3.417"/>
    </inkml:context>
    <inkml:brush xml:id="br0">
      <inkml:brushProperty name="width" value="0.05" units="cm"/>
      <inkml:brushProperty name="height" value="0.05" units="cm"/>
    </inkml:brush>
  </inkml:definitions>
  <inkml:trace contextRef="#ctx0" brushRef="#br0">1 1 24575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3.839"/>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0CziHBnGgO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kango-roo.com/word/9542" TargetMode="External"/><Relationship Id="rId3" Type="http://schemas.openxmlformats.org/officeDocument/2006/relationships/hyperlink" Target="https://www.kango-roo.com/word/9594" TargetMode="External"/><Relationship Id="rId7" Type="http://schemas.openxmlformats.org/officeDocument/2006/relationships/hyperlink" Target="https://www.kango-roo.com/word/14912"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kango-roo.com/word/8650" TargetMode="External"/><Relationship Id="rId5" Type="http://schemas.openxmlformats.org/officeDocument/2006/relationships/hyperlink" Target="https://www.kango-roo.com/word/14706" TargetMode="External"/><Relationship Id="rId4" Type="http://schemas.openxmlformats.org/officeDocument/2006/relationships/hyperlink" Target="https://www.kango-roo.com/word/320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ango-roo.com/word/2073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kango-roo.com/word/911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5639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2" name="Google Shape;11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窒素源、濃度</a:t>
            </a:r>
            <a:r>
              <a:rPr lang="en-US" altLang="ja-JP" dirty="0"/>
              <a:t>(</a:t>
            </a:r>
            <a:r>
              <a:rPr lang="ja-JP" altLang="en-US" dirty="0"/>
              <a:t>水分</a:t>
            </a:r>
            <a:r>
              <a:rPr lang="en-US" altLang="ja-JP" dirty="0"/>
              <a:t>)</a:t>
            </a:r>
            <a:r>
              <a:rPr lang="ja-JP" altLang="en-US" dirty="0"/>
              <a:t>、液体又は半固形、病態別、内容成分の違い 医薬品扱いもあります。</a:t>
            </a:r>
            <a:endParaRPr dirty="0"/>
          </a:p>
        </p:txBody>
      </p:sp>
      <p:sp>
        <p:nvSpPr>
          <p:cNvPr id="118" name="Google Shape;11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ja-JP" dirty="0">
                <a:hlinkClick r:id="rId3"/>
              </a:rPr>
              <a:t>(2) </a:t>
            </a:r>
            <a:r>
              <a:rPr lang="ja-JP" altLang="en-US" dirty="0">
                <a:hlinkClick r:id="rId3"/>
              </a:rPr>
              <a:t>経管栄養</a:t>
            </a:r>
            <a:r>
              <a:rPr lang="en-US" altLang="ja-JP" dirty="0">
                <a:hlinkClick r:id="rId3"/>
              </a:rPr>
              <a:t>【</a:t>
            </a:r>
            <a:r>
              <a:rPr lang="ja-JP" altLang="en-US" dirty="0">
                <a:hlinkClick r:id="rId3"/>
              </a:rPr>
              <a:t>解説付き実技動画</a:t>
            </a:r>
            <a:r>
              <a:rPr lang="en-US" altLang="ja-JP" dirty="0">
                <a:hlinkClick r:id="rId3"/>
              </a:rPr>
              <a:t>】</a:t>
            </a:r>
            <a:r>
              <a:rPr lang="ja-JP" altLang="en-US" dirty="0">
                <a:hlinkClick r:id="rId3"/>
              </a:rPr>
              <a:t>看護師　介護 </a:t>
            </a:r>
            <a:r>
              <a:rPr lang="en-US" altLang="ja-JP" dirty="0">
                <a:hlinkClick r:id="rId3"/>
              </a:rPr>
              <a:t>– YouTube</a:t>
            </a:r>
            <a:endParaRPr lang="en-US" altLang="ja-JP"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34" name="Google Shape;13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ja-JP" altLang="en-US" b="0" i="0" dirty="0">
                <a:solidFill>
                  <a:srgbClr val="333333"/>
                </a:solidFill>
                <a:effectLst/>
                <a:latin typeface="Arial" panose="020B0604020202020204" pitchFamily="34" charset="0"/>
              </a:rPr>
              <a:t>リフィーディング（</a:t>
            </a:r>
            <a:r>
              <a:rPr lang="en-US" altLang="ja-JP" b="0" i="0" dirty="0">
                <a:solidFill>
                  <a:srgbClr val="333333"/>
                </a:solidFill>
                <a:effectLst/>
                <a:latin typeface="Arial" panose="020B0604020202020204" pitchFamily="34" charset="0"/>
              </a:rPr>
              <a:t>refeeding</a:t>
            </a:r>
            <a:r>
              <a:rPr lang="ja-JP" altLang="en-US" b="0" i="0" dirty="0">
                <a:solidFill>
                  <a:srgbClr val="333333"/>
                </a:solidFill>
                <a:effectLst/>
                <a:latin typeface="Arial" panose="020B0604020202020204" pitchFamily="34" charset="0"/>
              </a:rPr>
              <a:t>）とは、</a:t>
            </a:r>
            <a:r>
              <a:rPr lang="en-US" altLang="ja-JP" b="0" i="0" dirty="0">
                <a:solidFill>
                  <a:srgbClr val="333333"/>
                </a:solidFill>
                <a:effectLst/>
                <a:latin typeface="Arial" panose="020B0604020202020204" pitchFamily="34" charset="0"/>
              </a:rPr>
              <a:t>re</a:t>
            </a:r>
            <a:r>
              <a:rPr lang="ja-JP" altLang="en-US" b="0" i="0" dirty="0">
                <a:solidFill>
                  <a:srgbClr val="333333"/>
                </a:solidFill>
                <a:effectLst/>
                <a:latin typeface="Arial" panose="020B0604020202020204" pitchFamily="34" charset="0"/>
              </a:rPr>
              <a:t>（再び）</a:t>
            </a:r>
            <a:r>
              <a:rPr lang="en-US" altLang="ja-JP" b="0" i="0" dirty="0">
                <a:solidFill>
                  <a:srgbClr val="333333"/>
                </a:solidFill>
                <a:effectLst/>
                <a:latin typeface="Arial" panose="020B0604020202020204" pitchFamily="34" charset="0"/>
              </a:rPr>
              <a:t>feeding</a:t>
            </a:r>
            <a:r>
              <a:rPr lang="ja-JP" altLang="en-US" b="0" i="0" dirty="0">
                <a:solidFill>
                  <a:srgbClr val="333333"/>
                </a:solidFill>
                <a:effectLst/>
                <a:latin typeface="Arial" panose="020B0604020202020204" pitchFamily="34" charset="0"/>
              </a:rPr>
              <a:t>（摂取）という言葉の意味からもわかる通り、急激な栄養補給による障害を広く指して使われます。</a:t>
            </a:r>
          </a:p>
          <a:p>
            <a:pPr algn="l"/>
            <a:r>
              <a:rPr lang="ja-JP" altLang="en-US" b="0" i="0" dirty="0">
                <a:solidFill>
                  <a:srgbClr val="333333"/>
                </a:solidFill>
                <a:effectLst/>
                <a:latin typeface="Arial" panose="020B0604020202020204" pitchFamily="34" charset="0"/>
              </a:rPr>
              <a:t> </a:t>
            </a:r>
          </a:p>
          <a:p>
            <a:pPr algn="l"/>
            <a:r>
              <a:rPr lang="ja-JP" altLang="en-US" b="0" i="0" dirty="0">
                <a:solidFill>
                  <a:srgbClr val="333333"/>
                </a:solidFill>
                <a:effectLst/>
                <a:latin typeface="Arial" panose="020B0604020202020204" pitchFamily="34" charset="0"/>
              </a:rPr>
              <a:t>例えば絶食、るい瘻、</a:t>
            </a:r>
            <a:r>
              <a:rPr lang="ja-JP" altLang="en-US" b="0" i="0" u="none" strike="noStrike" dirty="0">
                <a:solidFill>
                  <a:srgbClr val="575757"/>
                </a:solidFill>
                <a:effectLst/>
                <a:latin typeface="Arial" panose="020B0604020202020204" pitchFamily="34" charset="0"/>
                <a:hlinkClick r:id="rId3"/>
              </a:rPr>
              <a:t>低血糖</a:t>
            </a:r>
            <a:r>
              <a:rPr lang="ja-JP" altLang="en-US" b="0" i="0" dirty="0">
                <a:solidFill>
                  <a:srgbClr val="333333"/>
                </a:solidFill>
                <a:effectLst/>
                <a:latin typeface="Arial" panose="020B0604020202020204" pitchFamily="34" charset="0"/>
              </a:rPr>
              <a:t>の症例に対しては、適切なカロリーの投与を急ぎたくなりますが、飢餓状態では代謝に以下のような変化をきたしており、急速な栄養補給は危険です。</a:t>
            </a:r>
          </a:p>
          <a:p>
            <a:pPr algn="l"/>
            <a:r>
              <a:rPr lang="ja-JP" altLang="en-US" b="0" i="0" dirty="0">
                <a:solidFill>
                  <a:srgbClr val="333333"/>
                </a:solidFill>
                <a:effectLst/>
                <a:latin typeface="Arial" panose="020B0604020202020204" pitchFamily="34" charset="0"/>
              </a:rPr>
              <a:t> </a:t>
            </a:r>
          </a:p>
          <a:p>
            <a:pPr algn="l"/>
            <a:r>
              <a:rPr lang="ja-JP" altLang="en-US" b="1" i="0" dirty="0">
                <a:solidFill>
                  <a:srgbClr val="333333"/>
                </a:solidFill>
                <a:effectLst/>
                <a:latin typeface="Arial" panose="020B0604020202020204" pitchFamily="34" charset="0"/>
              </a:rPr>
              <a:t>リフィーディング症候群は、なぜ起こる？（メカニズム）</a:t>
            </a:r>
          </a:p>
          <a:p>
            <a:pPr algn="l"/>
            <a:r>
              <a:rPr lang="ja-JP" altLang="en-US" b="0" i="0" dirty="0">
                <a:solidFill>
                  <a:srgbClr val="333333"/>
                </a:solidFill>
                <a:effectLst/>
                <a:latin typeface="Arial" panose="020B0604020202020204" pitchFamily="34" charset="0"/>
              </a:rPr>
              <a:t>飢餓に陥ると、エネルギー代謝の主体は、糖から、貯蔵された脂肪やタンパクを利用するように変わります。さらに飢餓が長期になると、脂肪が主役となります。主要なミネラルも枯渇します。</a:t>
            </a:r>
          </a:p>
          <a:p>
            <a:pPr algn="l"/>
            <a:r>
              <a:rPr lang="ja-JP" altLang="en-US" b="0" i="0" dirty="0">
                <a:solidFill>
                  <a:srgbClr val="333333"/>
                </a:solidFill>
                <a:effectLst/>
                <a:latin typeface="Arial" panose="020B0604020202020204" pitchFamily="34" charset="0"/>
              </a:rPr>
              <a:t> </a:t>
            </a:r>
          </a:p>
          <a:p>
            <a:pPr algn="l"/>
            <a:r>
              <a:rPr lang="ja-JP" altLang="en-US" b="0" i="0" dirty="0">
                <a:solidFill>
                  <a:srgbClr val="333333"/>
                </a:solidFill>
                <a:effectLst/>
                <a:latin typeface="Arial" panose="020B0604020202020204" pitchFamily="34" charset="0"/>
              </a:rPr>
              <a:t>ここで急激に栄養補給されると、急な糖負荷により</a:t>
            </a:r>
            <a:r>
              <a:rPr lang="ja-JP" altLang="en-US" b="0" i="0" u="none" strike="noStrike" dirty="0">
                <a:solidFill>
                  <a:srgbClr val="575757"/>
                </a:solidFill>
                <a:effectLst/>
                <a:latin typeface="Arial" panose="020B0604020202020204" pitchFamily="34" charset="0"/>
                <a:hlinkClick r:id="rId4"/>
              </a:rPr>
              <a:t>インスリン</a:t>
            </a:r>
            <a:r>
              <a:rPr lang="ja-JP" altLang="en-US" b="0" i="0" dirty="0">
                <a:solidFill>
                  <a:srgbClr val="333333"/>
                </a:solidFill>
                <a:effectLst/>
                <a:latin typeface="Arial" panose="020B0604020202020204" pitchFamily="34" charset="0"/>
              </a:rPr>
              <a:t>分泌は増加し、グルカゴンは抑制されます。リン、マグネシウムなどのミネラルは</a:t>
            </a:r>
            <a:r>
              <a:rPr lang="ja-JP" altLang="en-US" b="0" i="0" u="none" strike="noStrike" dirty="0">
                <a:solidFill>
                  <a:srgbClr val="575757"/>
                </a:solidFill>
                <a:effectLst/>
                <a:latin typeface="Arial" panose="020B0604020202020204" pitchFamily="34" charset="0"/>
                <a:hlinkClick r:id="rId5"/>
              </a:rPr>
              <a:t>グルコース</a:t>
            </a:r>
            <a:r>
              <a:rPr lang="ja-JP" altLang="en-US" b="0" i="0" dirty="0">
                <a:solidFill>
                  <a:srgbClr val="333333"/>
                </a:solidFill>
                <a:effectLst/>
                <a:latin typeface="Arial" panose="020B0604020202020204" pitchFamily="34" charset="0"/>
              </a:rPr>
              <a:t>利用（細胞内への移動）に伴って細胞内に移動し、血中濃度が低下します。</a:t>
            </a:r>
          </a:p>
          <a:p>
            <a:pPr algn="l"/>
            <a:r>
              <a:rPr lang="ja-JP" altLang="en-US" b="0" i="0" dirty="0">
                <a:solidFill>
                  <a:srgbClr val="333333"/>
                </a:solidFill>
                <a:effectLst/>
                <a:latin typeface="Arial" panose="020B0604020202020204" pitchFamily="34" charset="0"/>
              </a:rPr>
              <a:t> </a:t>
            </a:r>
          </a:p>
          <a:p>
            <a:pPr algn="l"/>
            <a:r>
              <a:rPr lang="ja-JP" altLang="en-US" b="0" i="0" dirty="0">
                <a:solidFill>
                  <a:srgbClr val="333333"/>
                </a:solidFill>
                <a:effectLst/>
                <a:latin typeface="Arial" panose="020B0604020202020204" pitchFamily="34" charset="0"/>
              </a:rPr>
              <a:t>また、ビタミン</a:t>
            </a:r>
            <a:r>
              <a:rPr lang="en-US" altLang="ja-JP" b="0" i="0" dirty="0">
                <a:solidFill>
                  <a:srgbClr val="333333"/>
                </a:solidFill>
                <a:effectLst/>
                <a:latin typeface="Arial" panose="020B0604020202020204" pitchFamily="34" charset="0"/>
              </a:rPr>
              <a:t>B</a:t>
            </a:r>
            <a:r>
              <a:rPr lang="ja-JP" altLang="en-US" b="0" i="0" dirty="0">
                <a:solidFill>
                  <a:srgbClr val="333333"/>
                </a:solidFill>
                <a:effectLst/>
                <a:latin typeface="Arial" panose="020B0604020202020204" pitchFamily="34" charset="0"/>
              </a:rPr>
              <a:t>の利用が増加しますが、低栄養により枯れている状態なので、いよいよ完全な欠乏状態となってしまいます。</a:t>
            </a:r>
          </a:p>
          <a:p>
            <a:pPr algn="l"/>
            <a:r>
              <a:rPr lang="ja-JP" altLang="en-US" b="0" i="0" dirty="0">
                <a:solidFill>
                  <a:srgbClr val="333333"/>
                </a:solidFill>
                <a:effectLst/>
                <a:latin typeface="Arial" panose="020B0604020202020204" pitchFamily="34" charset="0"/>
              </a:rPr>
              <a:t> </a:t>
            </a:r>
          </a:p>
          <a:p>
            <a:pPr algn="l"/>
            <a:r>
              <a:rPr lang="ja-JP" altLang="en-US" b="1" i="0" dirty="0">
                <a:solidFill>
                  <a:srgbClr val="333333"/>
                </a:solidFill>
                <a:effectLst/>
                <a:latin typeface="Arial" panose="020B0604020202020204" pitchFamily="34" charset="0"/>
              </a:rPr>
              <a:t>リフィーディング症候群ではどんな症状が出る？</a:t>
            </a:r>
          </a:p>
          <a:p>
            <a:pPr algn="l"/>
            <a:r>
              <a:rPr lang="ja-JP" altLang="en-US" b="0" i="0" dirty="0">
                <a:solidFill>
                  <a:srgbClr val="333333"/>
                </a:solidFill>
                <a:effectLst/>
                <a:latin typeface="Arial" panose="020B0604020202020204" pitchFamily="34" charset="0"/>
              </a:rPr>
              <a:t>リンは体のエネルギー・</a:t>
            </a:r>
            <a:r>
              <a:rPr lang="en-US" altLang="ja-JP" b="0" i="0" dirty="0">
                <a:solidFill>
                  <a:srgbClr val="333333"/>
                </a:solidFill>
                <a:effectLst/>
                <a:latin typeface="Arial" panose="020B0604020202020204" pitchFamily="34" charset="0"/>
              </a:rPr>
              <a:t>ATP</a:t>
            </a:r>
            <a:r>
              <a:rPr lang="ja-JP" altLang="en-US" b="0" i="0" dirty="0">
                <a:solidFill>
                  <a:srgbClr val="333333"/>
                </a:solidFill>
                <a:effectLst/>
                <a:latin typeface="Arial" panose="020B0604020202020204" pitchFamily="34" charset="0"/>
              </a:rPr>
              <a:t>の一部となり、また</a:t>
            </a:r>
            <a:r>
              <a:rPr lang="ja-JP" altLang="en-US" b="0" i="0" u="none" strike="noStrike" dirty="0">
                <a:solidFill>
                  <a:srgbClr val="575757"/>
                </a:solidFill>
                <a:effectLst/>
                <a:latin typeface="Arial" panose="020B0604020202020204" pitchFamily="34" charset="0"/>
                <a:hlinkClick r:id="rId6"/>
              </a:rPr>
              <a:t>酸素</a:t>
            </a:r>
            <a:r>
              <a:rPr lang="ja-JP" altLang="en-US" b="0" i="0" dirty="0">
                <a:solidFill>
                  <a:srgbClr val="333333"/>
                </a:solidFill>
                <a:effectLst/>
                <a:latin typeface="Arial" panose="020B0604020202020204" pitchFamily="34" charset="0"/>
              </a:rPr>
              <a:t>運搬にも必須です。この欠乏により、心不全、不整脈、呼吸不全、</a:t>
            </a:r>
            <a:r>
              <a:rPr lang="ja-JP" altLang="en-US" b="0" i="0" u="none" strike="noStrike" dirty="0">
                <a:solidFill>
                  <a:srgbClr val="575757"/>
                </a:solidFill>
                <a:effectLst/>
                <a:latin typeface="Arial" panose="020B0604020202020204" pitchFamily="34" charset="0"/>
                <a:hlinkClick r:id="rId7"/>
              </a:rPr>
              <a:t>意識障害</a:t>
            </a:r>
            <a:r>
              <a:rPr lang="ja-JP" altLang="en-US" b="0" i="0" dirty="0">
                <a:solidFill>
                  <a:srgbClr val="333333"/>
                </a:solidFill>
                <a:effectLst/>
                <a:latin typeface="Arial" panose="020B0604020202020204" pitchFamily="34" charset="0"/>
              </a:rPr>
              <a:t>、けいれん、四肢</a:t>
            </a:r>
            <a:r>
              <a:rPr lang="ja-JP" altLang="en-US" b="0" i="0" u="none" strike="noStrike" dirty="0">
                <a:solidFill>
                  <a:srgbClr val="575757"/>
                </a:solidFill>
                <a:effectLst/>
                <a:latin typeface="Arial" panose="020B0604020202020204" pitchFamily="34" charset="0"/>
                <a:hlinkClick r:id="rId8"/>
              </a:rPr>
              <a:t>麻痺</a:t>
            </a:r>
            <a:r>
              <a:rPr lang="ja-JP" altLang="en-US" b="0" i="0" dirty="0">
                <a:solidFill>
                  <a:srgbClr val="333333"/>
                </a:solidFill>
                <a:effectLst/>
                <a:latin typeface="Arial" panose="020B0604020202020204" pitchFamily="34" charset="0"/>
              </a:rPr>
              <a:t>などの多彩な症状を生じます。</a:t>
            </a:r>
          </a:p>
          <a:p>
            <a:pPr algn="l"/>
            <a:r>
              <a:rPr lang="ja-JP" altLang="en-US" b="0" i="0" dirty="0">
                <a:solidFill>
                  <a:srgbClr val="333333"/>
                </a:solidFill>
                <a:effectLst/>
                <a:latin typeface="Arial" panose="020B0604020202020204" pitchFamily="34" charset="0"/>
              </a:rPr>
              <a:t> </a:t>
            </a:r>
          </a:p>
          <a:p>
            <a:pPr marL="0" lvl="0" indent="0" algn="l" rtl="0">
              <a:spcBef>
                <a:spcPts val="0"/>
              </a:spcBef>
              <a:spcAft>
                <a:spcPts val="0"/>
              </a:spcAft>
              <a:buNone/>
            </a:pPr>
            <a:endParaRPr dirty="0"/>
          </a:p>
        </p:txBody>
      </p:sp>
      <p:sp>
        <p:nvSpPr>
          <p:cNvPr id="140" name="Google Shape;14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6" name="Google Shape;14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999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82252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383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89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222222"/>
                </a:solidFill>
                <a:effectLst/>
                <a:latin typeface="黎ミン M"/>
              </a:rPr>
              <a:t>小越章平先生→栄養療法はあらゆる医療の基本</a:t>
            </a:r>
            <a:r>
              <a:rPr lang="en-US" altLang="ja-JP" b="0" i="0" dirty="0">
                <a:solidFill>
                  <a:srgbClr val="222222"/>
                </a:solidFill>
                <a:effectLst/>
                <a:latin typeface="黎ミン M"/>
              </a:rPr>
              <a:t>』</a:t>
            </a:r>
            <a:r>
              <a:rPr lang="ja-JP" altLang="en-US" b="0" i="0" dirty="0">
                <a:solidFill>
                  <a:srgbClr val="222222"/>
                </a:solidFill>
                <a:effectLst/>
                <a:latin typeface="黎ミン M"/>
              </a:rPr>
              <a:t>とはヒポクラテスの言葉ですが、「万病に効く薬はない、しかし栄養は間違いなく万病に効く」と修飾して言っています。これはもちろん患者にとって当然のことですが、翻って医療人にとっても通ずること。栄養に取り組むことで、患者と向き合い、他の職種と語り合い、患者のために何ができるかが見えてくる。きっとそれは、医療人としてのやりがいや喜びにつながるものではないでしょうか。</a:t>
            </a:r>
            <a:endParaRPr kumimoji="1" lang="ja-JP" altLang="en-US" dirty="0"/>
          </a:p>
        </p:txBody>
      </p:sp>
    </p:spTree>
    <p:extLst>
      <p:ext uri="{BB962C8B-B14F-4D97-AF65-F5344CB8AC3E}">
        <p14:creationId xmlns:p14="http://schemas.microsoft.com/office/powerpoint/2010/main" val="234748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6" name="Google Shape;19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37694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介護業界で働くなら知っておくべきこと−自助・互助・共助・公助</a:t>
            </a:r>
          </a:p>
        </p:txBody>
      </p:sp>
    </p:spTree>
    <p:extLst>
      <p:ext uri="{BB962C8B-B14F-4D97-AF65-F5344CB8AC3E}">
        <p14:creationId xmlns:p14="http://schemas.microsoft.com/office/powerpoint/2010/main" val="1745472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36717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チームステップスは，米国の国策として始まった．航空業界など，事故対策に関する科学的デー タを元に，米国の医療研究・品質調査機構と国防総省が作成した医療事故を減少させる行動ツール。医療の質、患者安全向上のためのチームワークシステム</a:t>
            </a:r>
            <a:endParaRPr dirty="0"/>
          </a:p>
        </p:txBody>
      </p:sp>
      <p:sp>
        <p:nvSpPr>
          <p:cNvPr id="228" name="Google Shape;22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63891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9ef9009ffb_2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9ef9009ffb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9ef9009ffb_4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9ef9009ffb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9ef9009ffb_3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9ef9009ffb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脳は主に </a:t>
            </a:r>
            <a:r>
              <a:rPr lang="en-US" altLang="ja-JP" dirty="0"/>
              <a:t>｢</a:t>
            </a:r>
            <a:r>
              <a:rPr lang="ja-JP" altLang="en-US" dirty="0"/>
              <a:t>爬虫類脳</a:t>
            </a:r>
            <a:r>
              <a:rPr lang="en-US" altLang="ja-JP" dirty="0"/>
              <a:t>｣ ｢</a:t>
            </a:r>
            <a:r>
              <a:rPr lang="ja-JP" altLang="en-US" dirty="0"/>
              <a:t>哺乳類脳</a:t>
            </a:r>
            <a:r>
              <a:rPr lang="en-US" altLang="ja-JP" dirty="0"/>
              <a:t>｣ ｢</a:t>
            </a:r>
            <a:r>
              <a:rPr lang="ja-JP" altLang="en-US" dirty="0"/>
              <a:t>人間脳</a:t>
            </a:r>
            <a:r>
              <a:rPr lang="en-US" altLang="ja-JP" dirty="0"/>
              <a:t>｣ </a:t>
            </a:r>
            <a:r>
              <a:rPr lang="ja-JP" altLang="en-US" dirty="0"/>
              <a:t>という３層 </a:t>
            </a:r>
            <a:r>
              <a:rPr lang="en-US" altLang="ja-JP" dirty="0"/>
              <a:t>(</a:t>
            </a:r>
            <a:r>
              <a:rPr lang="ja-JP" altLang="en-US" dirty="0"/>
              <a:t>３領域</a:t>
            </a:r>
            <a:r>
              <a:rPr lang="en-US" altLang="ja-JP" dirty="0"/>
              <a:t>) </a:t>
            </a:r>
            <a:r>
              <a:rPr lang="ja-JP" altLang="en-US" dirty="0"/>
              <a:t>構造</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爬虫類脳は</a:t>
            </a:r>
            <a:r>
              <a:rPr lang="en-US" altLang="ja-JP" dirty="0"/>
              <a:t>､</a:t>
            </a:r>
            <a:r>
              <a:rPr lang="ja-JP" altLang="en-US" dirty="0"/>
              <a:t>脳の一番奥深くにある大脳基底核</a:t>
            </a:r>
            <a:r>
              <a:rPr lang="en-US" altLang="ja-JP" dirty="0"/>
              <a:t>､</a:t>
            </a:r>
            <a:r>
              <a:rPr lang="ja-JP" altLang="en-US" dirty="0"/>
              <a:t>脳幹</a:t>
            </a:r>
            <a:r>
              <a:rPr lang="en-US" altLang="ja-JP" dirty="0"/>
              <a:t>､</a:t>
            </a:r>
            <a:r>
              <a:rPr lang="ja-JP" altLang="en-US" dirty="0"/>
              <a:t>脊髄の働きを意味します</a:t>
            </a:r>
            <a:r>
              <a:rPr lang="en-US" altLang="ja-JP" dirty="0"/>
              <a:t>｡</a:t>
            </a:r>
          </a:p>
          <a:p>
            <a:pPr marL="0" lvl="0" indent="0" algn="l" rtl="0">
              <a:spcBef>
                <a:spcPts val="0"/>
              </a:spcBef>
              <a:spcAft>
                <a:spcPts val="0"/>
              </a:spcAft>
              <a:buNone/>
            </a:pPr>
            <a:r>
              <a:rPr lang="ja-JP" altLang="en-US" dirty="0"/>
              <a:t>主に生命維持や反射の機能や本能を司ります</a:t>
            </a:r>
            <a:r>
              <a:rPr lang="en-US" altLang="ja-JP" dirty="0"/>
              <a:t>｡ </a:t>
            </a:r>
            <a:r>
              <a:rPr lang="ja-JP" altLang="en-US" dirty="0"/>
              <a:t>いわゆる生きるために必要な脳です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例えば無意識に行われる呼吸･体温調節</a:t>
            </a:r>
            <a:r>
              <a:rPr lang="en-US" altLang="ja-JP" dirty="0"/>
              <a:t>､</a:t>
            </a:r>
            <a:r>
              <a:rPr lang="ja-JP" altLang="en-US" dirty="0"/>
              <a:t>危険に対する反射行動 </a:t>
            </a:r>
            <a:r>
              <a:rPr lang="en-US" altLang="ja-JP" dirty="0"/>
              <a:t>(</a:t>
            </a:r>
            <a:r>
              <a:rPr lang="ja-JP" altLang="en-US" dirty="0"/>
              <a:t>防衛本能</a:t>
            </a:r>
            <a:r>
              <a:rPr lang="en-US" altLang="ja-JP" dirty="0"/>
              <a:t>) </a:t>
            </a:r>
            <a:r>
              <a:rPr lang="ja-JP" altLang="en-US" dirty="0"/>
              <a:t>はこの脳領域による処理です</a:t>
            </a:r>
            <a:r>
              <a:rPr lang="en-US" altLang="ja-JP" dirty="0"/>
              <a:t>｡ </a:t>
            </a:r>
            <a:r>
              <a:rPr lang="ja-JP" altLang="en-US" dirty="0"/>
              <a:t>他にも食欲</a:t>
            </a:r>
            <a:r>
              <a:rPr lang="en-US" altLang="ja-JP" dirty="0"/>
              <a:t>､</a:t>
            </a:r>
            <a:r>
              <a:rPr lang="ja-JP" altLang="en-US" dirty="0"/>
              <a:t>性欲･求愛</a:t>
            </a:r>
            <a:r>
              <a:rPr lang="en-US" altLang="ja-JP" dirty="0"/>
              <a:t>､</a:t>
            </a:r>
            <a:r>
              <a:rPr lang="ja-JP" altLang="en-US" dirty="0"/>
              <a:t>睡眠欲</a:t>
            </a:r>
            <a:r>
              <a:rPr lang="en-US" altLang="ja-JP" dirty="0"/>
              <a:t>､</a:t>
            </a:r>
            <a:r>
              <a:rPr lang="ja-JP" altLang="en-US" dirty="0"/>
              <a:t>支配欲</a:t>
            </a:r>
            <a:r>
              <a:rPr lang="en-US" altLang="ja-JP" dirty="0"/>
              <a:t>､</a:t>
            </a:r>
            <a:r>
              <a:rPr lang="ja-JP" altLang="en-US" dirty="0"/>
              <a:t>挨拶はこの領域の働きとされています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また</a:t>
            </a:r>
            <a:r>
              <a:rPr lang="en-US" altLang="ja-JP" dirty="0"/>
              <a:t>｢</a:t>
            </a:r>
            <a:r>
              <a:rPr lang="ja-JP" altLang="en-US" dirty="0"/>
              <a:t>新しいことよりも過去の経験則を優先する</a:t>
            </a:r>
            <a:r>
              <a:rPr lang="en-US" altLang="ja-JP" dirty="0"/>
              <a:t>｣</a:t>
            </a:r>
            <a:r>
              <a:rPr lang="ja-JP" altLang="en-US" dirty="0"/>
              <a:t>という働きもあります</a:t>
            </a:r>
            <a:r>
              <a:rPr lang="en-US" altLang="ja-JP" dirty="0"/>
              <a:t>｡ </a:t>
            </a:r>
            <a:r>
              <a:rPr lang="ja-JP" altLang="en-US" dirty="0"/>
              <a:t>いわゆる</a:t>
            </a:r>
            <a:r>
              <a:rPr lang="en-US" altLang="ja-JP" dirty="0"/>
              <a:t>､｢</a:t>
            </a:r>
            <a:r>
              <a:rPr lang="ja-JP" altLang="en-US" dirty="0"/>
              <a:t>これまで通りしておけば安全やないか！</a:t>
            </a:r>
            <a:r>
              <a:rPr lang="en-US" altLang="ja-JP" dirty="0"/>
              <a:t>｣</a:t>
            </a:r>
            <a:r>
              <a:rPr lang="ja-JP" altLang="en-US" dirty="0"/>
              <a:t>というやつですよね</a:t>
            </a:r>
            <a:r>
              <a:rPr lang="en-US" altLang="ja-JP" dirty="0"/>
              <a:t>｡ </a:t>
            </a:r>
            <a:r>
              <a:rPr lang="ja-JP" altLang="en-US" dirty="0"/>
              <a:t>この働きは</a:t>
            </a:r>
            <a:r>
              <a:rPr lang="en-US" altLang="ja-JP" dirty="0"/>
              <a:t>､</a:t>
            </a:r>
            <a:r>
              <a:rPr lang="ja-JP" altLang="en-US" dirty="0"/>
              <a:t>人間の新しい挑戦を邪魔するもので</a:t>
            </a:r>
            <a:r>
              <a:rPr lang="en-US" altLang="ja-JP" dirty="0"/>
              <a:t>……</a:t>
            </a:r>
            <a:r>
              <a:rPr lang="ja-JP" altLang="en-US" dirty="0"/>
              <a:t>起業者にとっては</a:t>
            </a:r>
            <a:r>
              <a:rPr lang="en-US" altLang="ja-JP" dirty="0"/>
              <a:t>､</a:t>
            </a:r>
            <a:r>
              <a:rPr lang="ja-JP" altLang="en-US" dirty="0"/>
              <a:t>敵ですね </a:t>
            </a:r>
            <a:r>
              <a:rPr lang="en-US" altLang="ja-JP" dirty="0"/>
              <a:t>(</a:t>
            </a:r>
            <a:r>
              <a:rPr lang="ja-JP" altLang="en-US" dirty="0"/>
              <a:t>笑</a:t>
            </a:r>
            <a:r>
              <a:rPr lang="en-US" altLang="ja-JP" dirty="0"/>
              <a:t>) </a:t>
            </a:r>
            <a:r>
              <a:rPr lang="ja-JP" altLang="en-US" dirty="0"/>
              <a:t>そういう変われないおじさんがいたら</a:t>
            </a:r>
            <a:r>
              <a:rPr lang="en-US" altLang="ja-JP" dirty="0"/>
              <a:t>､</a:t>
            </a:r>
            <a:r>
              <a:rPr lang="ja-JP" altLang="en-US" dirty="0"/>
              <a:t>爬虫類おじさん</a:t>
            </a:r>
            <a:r>
              <a:rPr lang="en-US" altLang="ja-JP" dirty="0"/>
              <a:t>!!!</a:t>
            </a:r>
            <a:r>
              <a:rPr lang="ja-JP" altLang="en-US" dirty="0"/>
              <a:t>って言っちゃいそうです</a:t>
            </a:r>
            <a:r>
              <a:rPr lang="en-US" altLang="ja-JP" dirty="0"/>
              <a:t>｡ </a:t>
            </a:r>
            <a:r>
              <a:rPr lang="ja-JP" altLang="en-US" dirty="0"/>
              <a:t>気をつけます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en-US" altLang="ja-JP" dirty="0"/>
              <a:t>1990</a:t>
            </a:r>
            <a:r>
              <a:rPr lang="ja-JP" altLang="en-US" dirty="0"/>
              <a:t>年に出版された博士の著書</a:t>
            </a:r>
            <a:r>
              <a:rPr lang="en-US" altLang="ja-JP" dirty="0"/>
              <a:t>『The Triune Brain in Evolution [</a:t>
            </a:r>
            <a:r>
              <a:rPr lang="ja-JP" altLang="en-US" dirty="0"/>
              <a:t>三つの脳の進化</a:t>
            </a:r>
            <a:r>
              <a:rPr lang="en-US" altLang="ja-JP" dirty="0"/>
              <a:t>] 』</a:t>
            </a:r>
            <a:r>
              <a:rPr lang="ja-JP" altLang="en-US" dirty="0"/>
              <a:t>では</a:t>
            </a:r>
            <a:r>
              <a:rPr lang="en-US" altLang="ja-JP" dirty="0"/>
              <a:t>､</a:t>
            </a:r>
            <a:r>
              <a:rPr lang="ja-JP" altLang="en-US" dirty="0"/>
              <a:t>私たち⼈間に起こる衝動は</a:t>
            </a:r>
            <a:r>
              <a:rPr lang="en-US" altLang="ja-JP" dirty="0"/>
              <a:t>､</a:t>
            </a:r>
            <a:r>
              <a:rPr lang="ja-JP" altLang="en-US" dirty="0"/>
              <a:t>爬⾍類から継承された反射脳によって⽣まれると解説されています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 </a:t>
            </a:r>
          </a:p>
          <a:p>
            <a:pPr marL="0" lvl="0" indent="0" algn="l" rtl="0">
              <a:spcBef>
                <a:spcPts val="0"/>
              </a:spcBef>
              <a:spcAft>
                <a:spcPts val="0"/>
              </a:spcAft>
              <a:buNone/>
            </a:pPr>
            <a:endParaRPr lang="ja-JP" altLang="en-US" dirty="0"/>
          </a:p>
          <a:p>
            <a:pPr marL="0" lvl="0" indent="0" algn="l" rtl="0">
              <a:spcBef>
                <a:spcPts val="0"/>
              </a:spcBef>
              <a:spcAft>
                <a:spcPts val="0"/>
              </a:spcAft>
              <a:buNone/>
            </a:pPr>
            <a:r>
              <a:rPr lang="ja-JP" altLang="en-US" dirty="0"/>
              <a:t>② 旧哺乳類脳 </a:t>
            </a:r>
            <a:r>
              <a:rPr lang="en-US" altLang="ja-JP" dirty="0"/>
              <a:t>(</a:t>
            </a:r>
            <a:r>
              <a:rPr lang="ja-JP" altLang="en-US" dirty="0"/>
              <a:t>情動脳</a:t>
            </a:r>
            <a:r>
              <a:rPr lang="en-US" altLang="ja-JP" dirty="0"/>
              <a:t>)</a:t>
            </a:r>
            <a:r>
              <a:rPr lang="ja-JP" altLang="en-US" dirty="0"/>
              <a:t>　哺乳類脳は</a:t>
            </a:r>
            <a:r>
              <a:rPr lang="en-US" altLang="ja-JP" dirty="0"/>
              <a:t>､</a:t>
            </a:r>
            <a:r>
              <a:rPr lang="ja-JP" altLang="en-US" dirty="0"/>
              <a:t>大脳基底核を覆うように位置している大脳辺縁系 </a:t>
            </a:r>
            <a:r>
              <a:rPr lang="en-US" altLang="ja-JP" dirty="0"/>
              <a:t>(</a:t>
            </a:r>
            <a:r>
              <a:rPr lang="ja-JP" altLang="en-US" dirty="0"/>
              <a:t>扁桃体</a:t>
            </a:r>
            <a:r>
              <a:rPr lang="en-US" altLang="ja-JP" dirty="0"/>
              <a:t>､</a:t>
            </a:r>
            <a:r>
              <a:rPr lang="ja-JP" altLang="en-US" dirty="0"/>
              <a:t>海⾺体</a:t>
            </a:r>
            <a:r>
              <a:rPr lang="en-US" altLang="ja-JP" dirty="0"/>
              <a:t>､</a:t>
            </a:r>
            <a:r>
              <a:rPr lang="ja-JP" altLang="en-US" dirty="0"/>
              <a:t>帯状回</a:t>
            </a:r>
            <a:r>
              <a:rPr lang="en-US" altLang="ja-JP" dirty="0"/>
              <a:t>) </a:t>
            </a:r>
            <a:r>
              <a:rPr lang="ja-JP" altLang="en-US" dirty="0"/>
              <a:t>の働きのことです</a:t>
            </a:r>
            <a:r>
              <a:rPr lang="en-US" altLang="ja-JP" dirty="0"/>
              <a:t>｡ </a:t>
            </a:r>
            <a:r>
              <a:rPr lang="ja-JP" altLang="en-US" dirty="0"/>
              <a:t>情動</a:t>
            </a:r>
            <a:r>
              <a:rPr lang="en-US" altLang="ja-JP" dirty="0"/>
              <a:t>｢</a:t>
            </a:r>
            <a:r>
              <a:rPr lang="ja-JP" altLang="en-US" dirty="0"/>
              <a:t>原始的な感情</a:t>
            </a:r>
            <a:r>
              <a:rPr lang="en-US" altLang="ja-JP" dirty="0"/>
              <a:t>｣</a:t>
            </a:r>
            <a:r>
              <a:rPr lang="ja-JP" altLang="en-US" dirty="0"/>
              <a:t>を司ります</a:t>
            </a:r>
            <a:r>
              <a:rPr lang="en-US" altLang="ja-JP" dirty="0"/>
              <a:t>｡</a:t>
            </a:r>
          </a:p>
          <a:p>
            <a:pPr marL="0" lvl="0" indent="0" algn="l" rtl="0">
              <a:spcBef>
                <a:spcPts val="0"/>
              </a:spcBef>
              <a:spcAft>
                <a:spcPts val="0"/>
              </a:spcAft>
              <a:buNone/>
            </a:pPr>
            <a:endParaRPr lang="ja-JP" altLang="en-US" dirty="0"/>
          </a:p>
          <a:p>
            <a:pPr marL="0" lvl="0" indent="0" algn="l" rtl="0">
              <a:spcBef>
                <a:spcPts val="0"/>
              </a:spcBef>
              <a:spcAft>
                <a:spcPts val="0"/>
              </a:spcAft>
              <a:buNone/>
            </a:pPr>
            <a:r>
              <a:rPr lang="ja-JP" altLang="en-US" dirty="0"/>
              <a:t>喜び･愛情･怒り･恐怖･嫌悪ですね</a:t>
            </a:r>
            <a:r>
              <a:rPr lang="en-US" altLang="ja-JP" dirty="0"/>
              <a:t>｡  </a:t>
            </a:r>
            <a:r>
              <a:rPr lang="ja-JP" altLang="en-US" dirty="0"/>
              <a:t>他にも</a:t>
            </a:r>
            <a:r>
              <a:rPr lang="en-US" altLang="ja-JP" dirty="0"/>
              <a:t>､</a:t>
            </a:r>
            <a:r>
              <a:rPr lang="ja-JP" altLang="en-US" dirty="0"/>
              <a:t>所属感</a:t>
            </a:r>
            <a:r>
              <a:rPr lang="en-US" altLang="ja-JP" dirty="0"/>
              <a:t>､</a:t>
            </a:r>
            <a:r>
              <a:rPr lang="ja-JP" altLang="en-US" dirty="0"/>
              <a:t>守ろうとする気持ち</a:t>
            </a:r>
            <a:r>
              <a:rPr lang="en-US" altLang="ja-JP" dirty="0"/>
              <a:t>､</a:t>
            </a:r>
            <a:r>
              <a:rPr lang="ja-JP" altLang="en-US" dirty="0"/>
              <a:t>攻撃しようとする気持ちはこの領域による働きです</a:t>
            </a:r>
            <a:r>
              <a:rPr lang="en-US" altLang="ja-JP" dirty="0"/>
              <a:t>｡ </a:t>
            </a:r>
            <a:r>
              <a:rPr lang="ja-JP" altLang="en-US" dirty="0"/>
              <a:t>群れ </a:t>
            </a:r>
            <a:r>
              <a:rPr lang="en-US" altLang="ja-JP" dirty="0"/>
              <a:t>(</a:t>
            </a:r>
            <a:r>
              <a:rPr lang="ja-JP" altLang="en-US" dirty="0"/>
              <a:t>チーム</a:t>
            </a:r>
            <a:r>
              <a:rPr lang="en-US" altLang="ja-JP" dirty="0"/>
              <a:t>) </a:t>
            </a:r>
            <a:r>
              <a:rPr lang="ja-JP" altLang="en-US" dirty="0"/>
              <a:t>での行動</a:t>
            </a:r>
            <a:r>
              <a:rPr lang="en-US" altLang="ja-JP" dirty="0"/>
              <a:t>､</a:t>
            </a:r>
            <a:r>
              <a:rPr lang="ja-JP" altLang="en-US" dirty="0"/>
              <a:t>子育て</a:t>
            </a:r>
            <a:r>
              <a:rPr lang="en-US" altLang="ja-JP" dirty="0"/>
              <a:t>､</a:t>
            </a:r>
            <a:r>
              <a:rPr lang="ja-JP" altLang="en-US" dirty="0"/>
              <a:t>母性もこの哺乳類脳によるものです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en-US" altLang="ja-JP" dirty="0"/>
              <a:t> </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en-US" altLang="ja-JP" dirty="0"/>
              <a:t>③ </a:t>
            </a:r>
            <a:r>
              <a:rPr lang="ja-JP" altLang="en-US" dirty="0"/>
              <a:t>人間脳 </a:t>
            </a:r>
            <a:r>
              <a:rPr lang="en-US" altLang="ja-JP" dirty="0"/>
              <a:t>(</a:t>
            </a:r>
            <a:r>
              <a:rPr lang="ja-JP" altLang="en-US" dirty="0"/>
              <a:t>思考脳</a:t>
            </a:r>
            <a:r>
              <a:rPr lang="en-US" altLang="ja-JP" dirty="0"/>
              <a:t>)</a:t>
            </a:r>
          </a:p>
          <a:p>
            <a:pPr marL="0" lvl="0" indent="0" algn="l" rtl="0">
              <a:spcBef>
                <a:spcPts val="0"/>
              </a:spcBef>
              <a:spcAft>
                <a:spcPts val="0"/>
              </a:spcAft>
              <a:buNone/>
            </a:pPr>
            <a:r>
              <a:rPr lang="ja-JP" altLang="en-US" dirty="0"/>
              <a:t>人間脳とは</a:t>
            </a:r>
            <a:r>
              <a:rPr lang="en-US" altLang="ja-JP" dirty="0"/>
              <a:t>､</a:t>
            </a:r>
            <a:r>
              <a:rPr lang="ja-JP" altLang="en-US" dirty="0"/>
              <a:t>脳の１番外側にある大脳新皮質の働きを指す言葉です</a:t>
            </a:r>
            <a:r>
              <a:rPr lang="en-US" altLang="ja-JP" dirty="0"/>
              <a:t>｡ </a:t>
            </a:r>
            <a:r>
              <a:rPr lang="ja-JP" altLang="en-US" dirty="0"/>
              <a:t>思考</a:t>
            </a:r>
            <a:r>
              <a:rPr lang="en-US" altLang="ja-JP" dirty="0"/>
              <a:t>｢</a:t>
            </a:r>
            <a:r>
              <a:rPr lang="ja-JP" altLang="en-US" dirty="0"/>
              <a:t>物事を論理的に考える機能</a:t>
            </a:r>
            <a:r>
              <a:rPr lang="en-US" altLang="ja-JP" dirty="0"/>
              <a:t>｣</a:t>
            </a:r>
            <a:r>
              <a:rPr lang="ja-JP" altLang="en-US" dirty="0"/>
              <a:t>を司ります</a:t>
            </a:r>
            <a:r>
              <a:rPr lang="en-US" altLang="ja-JP" dirty="0"/>
              <a:t>｡ </a:t>
            </a:r>
            <a:r>
              <a:rPr lang="ja-JP" altLang="en-US" dirty="0"/>
              <a:t>例えば</a:t>
            </a:r>
            <a:r>
              <a:rPr lang="en-US" altLang="ja-JP" dirty="0"/>
              <a:t>､</a:t>
            </a:r>
            <a:r>
              <a:rPr lang="ja-JP" altLang="en-US" dirty="0"/>
              <a:t>言語機能</a:t>
            </a:r>
            <a:r>
              <a:rPr lang="en-US" altLang="ja-JP" dirty="0"/>
              <a:t>､</a:t>
            </a:r>
            <a:r>
              <a:rPr lang="ja-JP" altLang="en-US" dirty="0"/>
              <a:t>学習能⼒</a:t>
            </a:r>
            <a:r>
              <a:rPr lang="en-US" altLang="ja-JP" dirty="0"/>
              <a:t>､</a:t>
            </a:r>
            <a:r>
              <a:rPr lang="ja-JP" altLang="en-US" dirty="0"/>
              <a:t>創造的思考能⼒</a:t>
            </a:r>
            <a:r>
              <a:rPr lang="en-US" altLang="ja-JP" dirty="0"/>
              <a:t>､</a:t>
            </a:r>
            <a:r>
              <a:rPr lang="ja-JP" altLang="en-US" dirty="0"/>
              <a:t>空間把握能⼒です</a:t>
            </a:r>
            <a:r>
              <a:rPr lang="en-US" altLang="ja-JP" dirty="0"/>
              <a:t>｡｢</a:t>
            </a:r>
            <a:r>
              <a:rPr lang="ja-JP" altLang="en-US" dirty="0"/>
              <a:t>良し悪し</a:t>
            </a:r>
            <a:r>
              <a:rPr lang="en-US" altLang="ja-JP" dirty="0"/>
              <a:t>｣</a:t>
            </a:r>
            <a:r>
              <a:rPr lang="ja-JP" altLang="en-US" dirty="0"/>
              <a:t>や</a:t>
            </a:r>
            <a:r>
              <a:rPr lang="en-US" altLang="ja-JP" dirty="0"/>
              <a:t>｢</a:t>
            </a:r>
            <a:r>
              <a:rPr lang="ja-JP" altLang="en-US" dirty="0"/>
              <a:t>損得</a:t>
            </a:r>
            <a:r>
              <a:rPr lang="en-US" altLang="ja-JP" dirty="0"/>
              <a:t>｣</a:t>
            </a:r>
            <a:r>
              <a:rPr lang="ja-JP" altLang="en-US" dirty="0"/>
              <a:t>を考えるのはこの領域です</a:t>
            </a:r>
            <a:r>
              <a:rPr lang="en-US" altLang="ja-JP" dirty="0"/>
              <a:t>｡ </a:t>
            </a:r>
            <a:r>
              <a:rPr lang="ja-JP" altLang="en-US" dirty="0"/>
              <a:t>例えば</a:t>
            </a:r>
            <a:r>
              <a:rPr lang="en-US" altLang="ja-JP" dirty="0"/>
              <a:t>､｢</a:t>
            </a:r>
            <a:r>
              <a:rPr lang="ja-JP" altLang="en-US" dirty="0"/>
              <a:t>お酒は好きだけど</a:t>
            </a:r>
            <a:r>
              <a:rPr lang="en-US" altLang="ja-JP" dirty="0"/>
              <a:t>､</a:t>
            </a:r>
            <a:r>
              <a:rPr lang="ja-JP" altLang="en-US" dirty="0"/>
              <a:t>控えてます</a:t>
            </a:r>
            <a:r>
              <a:rPr lang="en-US" altLang="ja-JP" dirty="0"/>
              <a:t>｣</a:t>
            </a:r>
            <a:r>
              <a:rPr lang="ja-JP" altLang="en-US" dirty="0"/>
              <a:t>というのは</a:t>
            </a:r>
            <a:r>
              <a:rPr lang="en-US" altLang="ja-JP" dirty="0"/>
              <a:t>､</a:t>
            </a:r>
            <a:r>
              <a:rPr lang="ja-JP" altLang="en-US" dirty="0"/>
              <a:t>人間脳の為せる技です</a:t>
            </a:r>
            <a:r>
              <a:rPr lang="en-US" altLang="ja-JP" dirty="0"/>
              <a:t>｡</a:t>
            </a:r>
          </a:p>
          <a:p>
            <a:pPr marL="0" lvl="0" indent="0" algn="l" rtl="0">
              <a:spcBef>
                <a:spcPts val="0"/>
              </a:spcBef>
              <a:spcAft>
                <a:spcPts val="0"/>
              </a:spcAft>
              <a:buNone/>
            </a:pPr>
            <a:endParaRPr lang="en-US" altLang="ja-JP"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ja-JP" altLang="en-US" dirty="0"/>
              <a:t>①先行期：視覚、嗅覚、触覚などで食物を認知し、口に運ぶ段階</a:t>
            </a:r>
          </a:p>
          <a:p>
            <a:r>
              <a:rPr kumimoji="1" lang="ja-JP" altLang="en-US" dirty="0"/>
              <a:t>②準備期：口腔内に取り込んだ食物を咀嚼して唾液と混合し、嚥下しやすいよう食塊を形成する段階</a:t>
            </a:r>
          </a:p>
          <a:p>
            <a:r>
              <a:rPr kumimoji="1" lang="ja-JP" altLang="en-US" dirty="0"/>
              <a:t>③口腔期：舌、頬、口唇を使い、準備期で形成された食塊を咽頭に送る段階</a:t>
            </a:r>
          </a:p>
          <a:p>
            <a:r>
              <a:rPr kumimoji="1" lang="ja-JP" altLang="en-US" dirty="0"/>
              <a:t>④咽頭期：食塊を咽頭から食道に送り込む段階</a:t>
            </a:r>
          </a:p>
          <a:p>
            <a:r>
              <a:rPr kumimoji="1" lang="ja-JP" altLang="en-US" dirty="0"/>
              <a:t>⑤食道期：食塊を食道から胃に送り込む段階</a:t>
            </a:r>
          </a:p>
        </p:txBody>
      </p:sp>
    </p:spTree>
    <p:extLst>
      <p:ext uri="{BB962C8B-B14F-4D97-AF65-F5344CB8AC3E}">
        <p14:creationId xmlns:p14="http://schemas.microsoft.com/office/powerpoint/2010/main" val="3496538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9ef9009ffb_3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9ef9009ffb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ホールブレイン　品格</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38911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ミンツバーグ・人はなぜ同時に利口と馬鹿になれるのか。ある分野の思考活動では非常に有能でありながら、他の分野では全く無能になってしまうのか。</a:t>
            </a:r>
            <a:endParaRPr kumimoji="1" lang="en-US" altLang="ja-JP" dirty="0"/>
          </a:p>
          <a:p>
            <a:r>
              <a:rPr kumimoji="1" lang="ja-JP" altLang="en-US" dirty="0"/>
              <a:t>大きな組織は知的。小さな組織は体験的秀才</a:t>
            </a:r>
          </a:p>
        </p:txBody>
      </p:sp>
    </p:spTree>
    <p:extLst>
      <p:ext uri="{BB962C8B-B14F-4D97-AF65-F5344CB8AC3E}">
        <p14:creationId xmlns:p14="http://schemas.microsoft.com/office/powerpoint/2010/main" val="4237113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9ef9009ffb_3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9ef9009ffb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9ef9009ffb_3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9ef9009ffb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9ef9009ffb_3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9ef9009ffb_3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9ef9009ffb_3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9ef9009ffb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チーム医療。</a:t>
            </a:r>
            <a:endParaRPr dirty="0"/>
          </a:p>
        </p:txBody>
      </p:sp>
      <p:sp>
        <p:nvSpPr>
          <p:cNvPr id="286" name="Google Shape;28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9ef9009ffb_4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9ef9009ffb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u="none" strike="noStrike" dirty="0">
                <a:solidFill>
                  <a:srgbClr val="FF00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口腔</a:t>
            </a:r>
            <a:r>
              <a:rPr lang="ja-JP" altLang="en-US" b="0" i="0" dirty="0">
                <a:solidFill>
                  <a:srgbClr val="FF0000"/>
                </a:solidFill>
                <a:effectLst/>
                <a:latin typeface="Arial" panose="020B0604020202020204" pitchFamily="34" charset="0"/>
              </a:rPr>
              <a:t>、</a:t>
            </a:r>
            <a:r>
              <a:rPr lang="ja-JP" altLang="en-US" b="0" i="0" u="none" strike="noStrike" dirty="0">
                <a:solidFill>
                  <a:srgbClr val="FF00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咽頭</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いんとう</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、喉頭</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こうとう</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、食道、喉頭蓋</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こうとうがい</a:t>
            </a:r>
            <a:r>
              <a:rPr lang="en-US" altLang="ja-JP" b="0" i="0" dirty="0">
                <a:solidFill>
                  <a:srgbClr val="FF0000"/>
                </a:solidFill>
                <a:effectLst/>
                <a:latin typeface="Arial" panose="020B0604020202020204" pitchFamily="34" charset="0"/>
              </a:rPr>
              <a:t>)</a:t>
            </a:r>
            <a:endParaRPr kumimoji="1" lang="ja-JP" altLang="en-US" dirty="0">
              <a:solidFill>
                <a:srgbClr val="FF0000"/>
              </a:solidFill>
            </a:endParaRPr>
          </a:p>
        </p:txBody>
      </p:sp>
    </p:spTree>
    <p:extLst>
      <p:ext uri="{BB962C8B-B14F-4D97-AF65-F5344CB8AC3E}">
        <p14:creationId xmlns:p14="http://schemas.microsoft.com/office/powerpoint/2010/main" val="4279793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9ef9009ffb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9ef9009f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ホールブレイン→ホールパースン→全人格→知識・技能教育に偏することなく、感性・徳性なども重視して、人間性を調和的、全面的に発達させることを目的とする教育→知、徳、体。</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endParaRPr lang="ja-JP" altLang="en-US" dirty="0"/>
          </a:p>
          <a:p>
            <a:pPr marL="0" lvl="0" indent="0" algn="l" rtl="0">
              <a:spcBef>
                <a:spcPts val="0"/>
              </a:spcBef>
              <a:spcAft>
                <a:spcPts val="0"/>
              </a:spcAft>
              <a:buNone/>
            </a:pPr>
            <a:r>
              <a:rPr lang="en-US" altLang="ja-JP" dirty="0"/>
              <a:t>Gonzaga is committed to the education of the whole person in mind, body, and spirit.</a:t>
            </a:r>
            <a:endParaRPr lang="ja-JP" altLang="en-US"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158750" indent="0">
              <a:buNone/>
            </a:pPr>
            <a:r>
              <a:rPr kumimoji="1" lang="ja-JP" altLang="en-US" dirty="0"/>
              <a:t>三本和彦</a:t>
            </a:r>
          </a:p>
        </p:txBody>
      </p:sp>
    </p:spTree>
    <p:extLst>
      <p:ext uri="{BB962C8B-B14F-4D97-AF65-F5344CB8AC3E}">
        <p14:creationId xmlns:p14="http://schemas.microsoft.com/office/powerpoint/2010/main" val="106782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喉頭蓋谷（こうとうがいこく）や梨状窩（りじょうか）、加齢に伴う嚥下反射の惹起遅延のメカニズムとして は，①末梢受容器の退行変化や萎縮，②神経伝導速度 の低下，③加齢による中枢神経系の退行変化，などが 挙げられる</a:t>
            </a:r>
            <a:endParaRPr dirty="0"/>
          </a:p>
        </p:txBody>
      </p:sp>
      <p:sp>
        <p:nvSpPr>
          <p:cNvPr id="100" name="Google Shape;10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3046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①食材の密度（大きさ・硬さ）均一であること</a:t>
            </a:r>
          </a:p>
          <a:p>
            <a:pPr marL="0" lvl="0" indent="0" algn="l" rtl="0">
              <a:spcBef>
                <a:spcPts val="0"/>
              </a:spcBef>
              <a:spcAft>
                <a:spcPts val="0"/>
              </a:spcAft>
              <a:buNone/>
            </a:pPr>
            <a:r>
              <a:rPr lang="ja-JP" altLang="en-US" dirty="0"/>
              <a:t>②適度な粘度と凝集性（まとまり）があること</a:t>
            </a:r>
          </a:p>
          <a:p>
            <a:pPr marL="0" lvl="0" indent="0" algn="l" rtl="0">
              <a:spcBef>
                <a:spcPts val="0"/>
              </a:spcBef>
              <a:spcAft>
                <a:spcPts val="0"/>
              </a:spcAft>
              <a:buNone/>
            </a:pPr>
            <a:r>
              <a:rPr lang="ja-JP" altLang="en-US" dirty="0"/>
              <a:t>③飲み込む時に変形し、すべりが良いこと</a:t>
            </a:r>
          </a:p>
          <a:p>
            <a:pPr marL="0" lvl="0" indent="0" algn="l" rtl="0">
              <a:spcBef>
                <a:spcPts val="0"/>
              </a:spcBef>
              <a:spcAft>
                <a:spcPts val="0"/>
              </a:spcAft>
              <a:buNone/>
            </a:pPr>
            <a:r>
              <a:rPr lang="ja-JP" altLang="en-US" dirty="0"/>
              <a:t>④口腔粘膜やのどへの付着性が低いこと</a:t>
            </a:r>
            <a:endParaRPr lang="en-US" altLang="ja-JP" dirty="0"/>
          </a:p>
          <a:p>
            <a:pPr marL="0" lvl="0" indent="0" algn="l" rtl="0">
              <a:spcBef>
                <a:spcPts val="0"/>
              </a:spcBef>
              <a:spcAft>
                <a:spcPts val="0"/>
              </a:spcAft>
              <a:buNone/>
            </a:pPr>
            <a:r>
              <a:rPr lang="ja-JP" altLang="en-US" dirty="0"/>
              <a:t>⑤スライス状に切れること</a:t>
            </a:r>
            <a:endParaRPr kumimoji="1" lang="ja-JP" altLang="en-US" dirty="0"/>
          </a:p>
        </p:txBody>
      </p:sp>
    </p:spTree>
    <p:extLst>
      <p:ext uri="{BB962C8B-B14F-4D97-AF65-F5344CB8AC3E}">
        <p14:creationId xmlns:p14="http://schemas.microsoft.com/office/powerpoint/2010/main" val="22536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①食材の密度（大きさ・硬さ）均一であること</a:t>
            </a:r>
          </a:p>
          <a:p>
            <a:pPr marL="0" lvl="0" indent="0" algn="l" rtl="0">
              <a:spcBef>
                <a:spcPts val="0"/>
              </a:spcBef>
              <a:spcAft>
                <a:spcPts val="0"/>
              </a:spcAft>
              <a:buNone/>
            </a:pPr>
            <a:r>
              <a:rPr lang="ja-JP" altLang="en-US" dirty="0"/>
              <a:t>②適度な粘度と凝集性（まとまり）があること</a:t>
            </a:r>
          </a:p>
          <a:p>
            <a:pPr marL="0" lvl="0" indent="0" algn="l" rtl="0">
              <a:spcBef>
                <a:spcPts val="0"/>
              </a:spcBef>
              <a:spcAft>
                <a:spcPts val="0"/>
              </a:spcAft>
              <a:buNone/>
            </a:pPr>
            <a:r>
              <a:rPr lang="ja-JP" altLang="en-US" dirty="0"/>
              <a:t>③飲み込む時に変形し、すべりが良いこと</a:t>
            </a:r>
          </a:p>
          <a:p>
            <a:pPr marL="0" lvl="0" indent="0" algn="l" rtl="0">
              <a:spcBef>
                <a:spcPts val="0"/>
              </a:spcBef>
              <a:spcAft>
                <a:spcPts val="0"/>
              </a:spcAft>
              <a:buNone/>
            </a:pPr>
            <a:r>
              <a:rPr lang="ja-JP" altLang="en-US" dirty="0"/>
              <a:t>④口腔粘膜やのどへの付着性が低いこと</a:t>
            </a:r>
            <a:endParaRPr lang="en-US" altLang="ja-JP" dirty="0"/>
          </a:p>
          <a:p>
            <a:pPr marL="0" lvl="0" indent="0" algn="l" rtl="0">
              <a:spcBef>
                <a:spcPts val="0"/>
              </a:spcBef>
              <a:spcAft>
                <a:spcPts val="0"/>
              </a:spcAft>
              <a:buNone/>
            </a:pPr>
            <a:r>
              <a:rPr lang="ja-JP" altLang="en-US" dirty="0"/>
              <a:t>⑤スライス状に切れること</a:t>
            </a:r>
            <a:endParaRPr lang="en-US" altLang="ja-JP" dirty="0"/>
          </a:p>
          <a:p>
            <a:pPr marL="0" lvl="0" indent="0" algn="l" rtl="0">
              <a:spcBef>
                <a:spcPts val="0"/>
              </a:spcBef>
              <a:spcAft>
                <a:spcPts val="0"/>
              </a:spcAft>
              <a:buNone/>
            </a:pPr>
            <a:endParaRPr lang="en-US" dirty="0"/>
          </a:p>
          <a:p>
            <a:pPr marL="0" lvl="0" indent="0" algn="l" rtl="0">
              <a:spcBef>
                <a:spcPts val="0"/>
              </a:spcBef>
              <a:spcAft>
                <a:spcPts val="0"/>
              </a:spcAft>
              <a:buNone/>
            </a:pPr>
            <a:r>
              <a:rPr lang="ja-JP" altLang="en-US" dirty="0"/>
              <a:t>嚥下機能の低下した高齢者や、脳梗塞後遺症やパーキンソン病などの神経疾患（喉の神経や筋肉が正常に働かず嚥下障害を来たす）を抱えている患者や寝たきりの患者に多く発生します。口の中の細菌が原因であることが多く、口の中が清潔に保たれていないと、肺炎の原因となる細菌がより多く増殖し、誤嚥性肺炎を発症するリスクが高まります。嚥下機能が低下した人の栄養管理用の食品が、近年多く発売されています。</a:t>
            </a:r>
            <a:endParaRPr dirty="0"/>
          </a:p>
        </p:txBody>
      </p:sp>
      <p:sp>
        <p:nvSpPr>
          <p:cNvPr id="105" name="Google Shape;10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t>...W.E.{.V.... (jst.go.jp)</a:t>
            </a:r>
            <a:endParaRPr kumimoji="1" lang="ja-JP" altLang="en-US" dirty="0"/>
          </a:p>
        </p:txBody>
      </p:sp>
    </p:spTree>
    <p:extLst>
      <p:ext uri="{BB962C8B-B14F-4D97-AF65-F5344CB8AC3E}">
        <p14:creationId xmlns:p14="http://schemas.microsoft.com/office/powerpoint/2010/main" val="1777168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32"/>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2"/>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2"/>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rot="5400000">
            <a:off x="4623594" y="2285209"/>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1"/>
          <p:cNvSpPr txBox="1">
            <a:spLocks noGrp="1"/>
          </p:cNvSpPr>
          <p:nvPr>
            <p:ph type="body" idx="1"/>
          </p:nvPr>
        </p:nvSpPr>
        <p:spPr>
          <a:xfrm rot="5400000">
            <a:off x="623094" y="370684"/>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41"/>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1"/>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1"/>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623888" y="1709743"/>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3"/>
          <p:cNvSpPr txBox="1">
            <a:spLocks noGrp="1"/>
          </p:cNvSpPr>
          <p:nvPr>
            <p:ph type="body" idx="1"/>
          </p:nvPr>
        </p:nvSpPr>
        <p:spPr>
          <a:xfrm>
            <a:off x="623888" y="4589468"/>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33"/>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3"/>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34"/>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3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34"/>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4"/>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4"/>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35"/>
          <p:cNvSpPr txBox="1">
            <a:spLocks noGrp="1"/>
          </p:cNvSpPr>
          <p:nvPr>
            <p:ph type="title"/>
          </p:nvPr>
        </p:nvSpPr>
        <p:spPr>
          <a:xfrm>
            <a:off x="629841"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5"/>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35"/>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5"/>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35"/>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5"/>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5"/>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3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6"/>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6"/>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6"/>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37"/>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7"/>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7"/>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4"/>
        <p:cNvGrpSpPr/>
        <p:nvPr/>
      </p:nvGrpSpPr>
      <p:grpSpPr>
        <a:xfrm>
          <a:off x="0" y="0"/>
          <a:ext cx="0" cy="0"/>
          <a:chOff x="0" y="0"/>
          <a:chExt cx="0" cy="0"/>
        </a:xfrm>
      </p:grpSpPr>
      <p:sp>
        <p:nvSpPr>
          <p:cNvPr id="55" name="Google Shape;55;p3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8"/>
          <p:cNvSpPr txBox="1">
            <a:spLocks noGrp="1"/>
          </p:cNvSpPr>
          <p:nvPr>
            <p:ph type="body" idx="1"/>
          </p:nvPr>
        </p:nvSpPr>
        <p:spPr>
          <a:xfrm>
            <a:off x="3887391" y="987430"/>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38"/>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38"/>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8"/>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9"/>
          <p:cNvSpPr>
            <a:spLocks noGrp="1"/>
          </p:cNvSpPr>
          <p:nvPr>
            <p:ph type="pic" idx="2"/>
          </p:nvPr>
        </p:nvSpPr>
        <p:spPr>
          <a:xfrm>
            <a:off x="3887391" y="987430"/>
            <a:ext cx="4629150" cy="4873625"/>
          </a:xfrm>
          <a:prstGeom prst="rect">
            <a:avLst/>
          </a:prstGeom>
          <a:noFill/>
          <a:ln>
            <a:noFill/>
          </a:ln>
        </p:spPr>
      </p:sp>
      <p:sp>
        <p:nvSpPr>
          <p:cNvPr id="64" name="Google Shape;64;p39"/>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9"/>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9"/>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9"/>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68"/>
        <p:cNvGrpSpPr/>
        <p:nvPr/>
      </p:nvGrpSpPr>
      <p:grpSpPr>
        <a:xfrm>
          <a:off x="0" y="0"/>
          <a:ext cx="0" cy="0"/>
          <a:chOff x="0" y="0"/>
          <a:chExt cx="0" cy="0"/>
        </a:xfrm>
      </p:grpSpPr>
      <p:sp>
        <p:nvSpPr>
          <p:cNvPr id="69" name="Google Shape;69;p40"/>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0"/>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40"/>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0"/>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0"/>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30"/>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 name="Google Shape;9;p30"/>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0" name="Google Shape;10;p30"/>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0CziHBnGgO8"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mos-sakurada.com/blog_useful/%E3%83%8F%E3%83%BC%E3%83%9E%E3%83%B3%E3%83%A2%E3%83%87%E3%83%AB"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www.windo.co.jp/bmg/hm.html" TargetMode="Externa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d.hatena.ne.jp/keyword/%B9%F1%C6%BB9%B9%E6%C0%FE"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www.hitosaqlabo.jp/consulting/personnel-appraisal/" TargetMode="Externa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26" Type="http://schemas.microsoft.com/office/2007/relationships/diagramDrawing" Target="../diagrams/drawing8.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5" Type="http://schemas.openxmlformats.org/officeDocument/2006/relationships/diagramColors" Target="../diagrams/colors8.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29" Type="http://schemas.openxmlformats.org/officeDocument/2006/relationships/diagramQuickStyle" Target="../diagrams/quickStyle9.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24" Type="http://schemas.openxmlformats.org/officeDocument/2006/relationships/diagramQuickStyle" Target="../diagrams/quickStyle8.xml"/><Relationship Id="rId5" Type="http://schemas.openxmlformats.org/officeDocument/2006/relationships/diagramColors" Target="../diagrams/colors4.xml"/><Relationship Id="rId15" Type="http://schemas.openxmlformats.org/officeDocument/2006/relationships/diagramColors" Target="../diagrams/colors6.xml"/><Relationship Id="rId23" Type="http://schemas.openxmlformats.org/officeDocument/2006/relationships/diagramLayout" Target="../diagrams/layout8.xml"/><Relationship Id="rId28" Type="http://schemas.openxmlformats.org/officeDocument/2006/relationships/diagramLayout" Target="../diagrams/layout9.xml"/><Relationship Id="rId10" Type="http://schemas.openxmlformats.org/officeDocument/2006/relationships/diagramColors" Target="../diagrams/colors5.xml"/><Relationship Id="rId19" Type="http://schemas.openxmlformats.org/officeDocument/2006/relationships/diagramQuickStyle" Target="../diagrams/quickStyle7.xml"/><Relationship Id="rId31" Type="http://schemas.microsoft.com/office/2007/relationships/diagramDrawing" Target="../diagrams/drawing9.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 Id="rId22" Type="http://schemas.openxmlformats.org/officeDocument/2006/relationships/diagramData" Target="../diagrams/data8.xml"/><Relationship Id="rId27" Type="http://schemas.openxmlformats.org/officeDocument/2006/relationships/diagramData" Target="../diagrams/data9.xml"/><Relationship Id="rId30" Type="http://schemas.openxmlformats.org/officeDocument/2006/relationships/diagramColors" Target="../diagrams/colors9.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customXml" Target="../ink/ink11.xml"/><Relationship Id="rId18" Type="http://schemas.openxmlformats.org/officeDocument/2006/relationships/customXml" Target="../ink/ink16.xml"/><Relationship Id="rId3" Type="http://schemas.openxmlformats.org/officeDocument/2006/relationships/image" Target="../media/image1.png"/><Relationship Id="rId7" Type="http://schemas.openxmlformats.org/officeDocument/2006/relationships/customXml" Target="../ink/ink6.xml"/><Relationship Id="rId12" Type="http://schemas.openxmlformats.org/officeDocument/2006/relationships/customXml" Target="../ink/ink10.xml"/><Relationship Id="rId17" Type="http://schemas.openxmlformats.org/officeDocument/2006/relationships/customXml" Target="../ink/ink15.xml"/><Relationship Id="rId2" Type="http://schemas.openxmlformats.org/officeDocument/2006/relationships/customXml" Target="../ink/ink2.xml"/><Relationship Id="rId16"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customXml" Target="../ink/ink9.xml"/><Relationship Id="rId5" Type="http://schemas.openxmlformats.org/officeDocument/2006/relationships/customXml" Target="../ink/ink4.xml"/><Relationship Id="rId15" Type="http://schemas.openxmlformats.org/officeDocument/2006/relationships/customXml" Target="../ink/ink13.xml"/><Relationship Id="rId10" Type="http://schemas.openxmlformats.org/officeDocument/2006/relationships/customXml" Target="../ink/ink8.xml"/><Relationship Id="rId19" Type="http://schemas.openxmlformats.org/officeDocument/2006/relationships/customXml" Target="../ink/ink17.xml"/><Relationship Id="rId4" Type="http://schemas.openxmlformats.org/officeDocument/2006/relationships/customXml" Target="../ink/ink3.xml"/><Relationship Id="rId9" Type="http://schemas.openxmlformats.org/officeDocument/2006/relationships/image" Target="../media/image25.png"/><Relationship Id="rId14" Type="http://schemas.openxmlformats.org/officeDocument/2006/relationships/customXml" Target="../ink/ink12.xml"/></Relationships>
</file>

<file path=ppt/slides/_rels/slide9.xml.rels><?xml version="1.0" encoding="UTF-8" standalone="yes"?>
<Relationships xmlns="http://schemas.openxmlformats.org/package/2006/relationships"><Relationship Id="rId2" Type="http://schemas.openxmlformats.org/officeDocument/2006/relationships/customXml" Target="../ink/ink18.xml"/><Relationship Id="rId1" Type="http://schemas.openxmlformats.org/officeDocument/2006/relationships/slideLayout" Target="../slideLayouts/slideLayout2.xml"/><Relationship Id="rId5" Type="http://schemas.openxmlformats.org/officeDocument/2006/relationships/customXml" Target="../ink/ink1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3B27E-ADF7-B612-F30B-C7FA69FB612A}"/>
              </a:ext>
            </a:extLst>
          </p:cNvPr>
          <p:cNvSpPr>
            <a:spLocks noGrp="1"/>
          </p:cNvSpPr>
          <p:nvPr>
            <p:ph type="title"/>
          </p:nvPr>
        </p:nvSpPr>
        <p:spPr>
          <a:xfrm>
            <a:off x="530318" y="63584"/>
            <a:ext cx="8083363" cy="842792"/>
          </a:xfrm>
        </p:spPr>
        <p:txBody>
          <a:bodyPr>
            <a:noAutofit/>
          </a:bodyPr>
          <a:lstStyle/>
          <a:p>
            <a:pPr algn="ctr"/>
            <a:r>
              <a:rPr kumimoji="1" lang="ja-JP" altLang="en-US" sz="2700" b="1" dirty="0">
                <a:solidFill>
                  <a:schemeClr val="bg1"/>
                </a:solidFill>
              </a:rPr>
              <a:t>経腸栄養とそのリスク管理</a:t>
            </a:r>
            <a:r>
              <a:rPr kumimoji="1" lang="en-US" altLang="ja-JP" sz="2700" b="1" dirty="0">
                <a:solidFill>
                  <a:schemeClr val="bg1"/>
                </a:solidFill>
              </a:rPr>
              <a:t> </a:t>
            </a:r>
            <a:br>
              <a:rPr kumimoji="1" lang="ja-JP" altLang="en-US" sz="2700" b="1" dirty="0">
                <a:solidFill>
                  <a:schemeClr val="bg1"/>
                </a:solidFill>
              </a:rPr>
            </a:br>
            <a:r>
              <a:rPr kumimoji="1" lang="en-US" altLang="ja-JP" sz="2700" b="1" dirty="0">
                <a:solidFill>
                  <a:schemeClr val="bg1"/>
                </a:solidFill>
              </a:rPr>
              <a:t>(</a:t>
            </a:r>
            <a:r>
              <a:rPr kumimoji="1" lang="ja-JP" altLang="en-US" sz="2700" b="1" dirty="0">
                <a:solidFill>
                  <a:schemeClr val="bg1"/>
                </a:solidFill>
              </a:rPr>
              <a:t>コミュニケーションと組織からの視点</a:t>
            </a:r>
            <a:r>
              <a:rPr kumimoji="1" lang="en-US" altLang="ja-JP" sz="2700" b="1" dirty="0">
                <a:solidFill>
                  <a:schemeClr val="bg1"/>
                </a:solidFill>
              </a:rPr>
              <a:t>)</a:t>
            </a:r>
            <a:endParaRPr kumimoji="1" lang="ja-JP" altLang="en-US" sz="2700" b="1" dirty="0">
              <a:solidFill>
                <a:schemeClr val="bg1"/>
              </a:solidFill>
            </a:endParaRPr>
          </a:p>
        </p:txBody>
      </p:sp>
      <p:sp>
        <p:nvSpPr>
          <p:cNvPr id="5" name="テキスト プレースホルダー 4">
            <a:extLst>
              <a:ext uri="{FF2B5EF4-FFF2-40B4-BE49-F238E27FC236}">
                <a16:creationId xmlns:a16="http://schemas.microsoft.com/office/drawing/2014/main" id="{CC322458-27FD-29AF-CBF3-D5B09E4F5655}"/>
              </a:ext>
            </a:extLst>
          </p:cNvPr>
          <p:cNvSpPr>
            <a:spLocks noGrp="1"/>
          </p:cNvSpPr>
          <p:nvPr>
            <p:ph type="body" idx="1"/>
          </p:nvPr>
        </p:nvSpPr>
        <p:spPr>
          <a:xfrm>
            <a:off x="6663018" y="6231221"/>
            <a:ext cx="2480982" cy="553151"/>
          </a:xfrm>
        </p:spPr>
        <p:txBody>
          <a:bodyPr>
            <a:normAutofit/>
          </a:bodyPr>
          <a:lstStyle/>
          <a:p>
            <a:pPr marL="85725" indent="0" algn="ctr">
              <a:buNone/>
            </a:pPr>
            <a:r>
              <a:rPr lang="ja-JP" altLang="en-US" sz="2250" dirty="0">
                <a:solidFill>
                  <a:schemeClr val="bg1"/>
                </a:solidFill>
                <a:latin typeface="+mn-lt"/>
              </a:rPr>
              <a:t>松本　徳文</a:t>
            </a:r>
          </a:p>
        </p:txBody>
      </p:sp>
      <p:sp>
        <p:nvSpPr>
          <p:cNvPr id="8" name="テキスト ボックス 7">
            <a:extLst>
              <a:ext uri="{FF2B5EF4-FFF2-40B4-BE49-F238E27FC236}">
                <a16:creationId xmlns:a16="http://schemas.microsoft.com/office/drawing/2014/main" id="{352A9DB3-AB8F-4860-12A0-0CAD3BFC5CA8}"/>
              </a:ext>
            </a:extLst>
          </p:cNvPr>
          <p:cNvSpPr txBox="1"/>
          <p:nvPr/>
        </p:nvSpPr>
        <p:spPr>
          <a:xfrm>
            <a:off x="79373" y="910133"/>
            <a:ext cx="8985251" cy="5789277"/>
          </a:xfrm>
          <a:prstGeom prst="rect">
            <a:avLst/>
          </a:prstGeom>
          <a:noFill/>
        </p:spPr>
        <p:txBody>
          <a:bodyPr wrap="square" rtlCol="0">
            <a:spAutoFit/>
          </a:bodyPr>
          <a:lstStyle/>
          <a:p>
            <a:pPr>
              <a:lnSpc>
                <a:spcPct val="80000"/>
              </a:lnSpc>
            </a:pPr>
            <a:r>
              <a:rPr kumimoji="1" lang="ja-JP" altLang="en-US" sz="2400" b="1" dirty="0">
                <a:solidFill>
                  <a:schemeClr val="bg1"/>
                </a:solidFill>
              </a:rPr>
              <a:t>本日の内容：</a:t>
            </a:r>
            <a:endParaRPr kumimoji="1" lang="en-US" altLang="ja-JP" sz="2400" b="1" dirty="0">
              <a:solidFill>
                <a:schemeClr val="bg1"/>
              </a:solidFill>
            </a:endParaRPr>
          </a:p>
          <a:p>
            <a:pPr>
              <a:lnSpc>
                <a:spcPct val="80000"/>
              </a:lnSpc>
            </a:pP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自己紹介</a:t>
            </a: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経腸栄養を取り巻く環境 </a:t>
            </a:r>
            <a:r>
              <a:rPr kumimoji="1" lang="en-US" altLang="ja-JP" sz="2400" b="1" dirty="0">
                <a:solidFill>
                  <a:schemeClr val="bg1"/>
                </a:solidFill>
              </a:rPr>
              <a:t>(</a:t>
            </a:r>
            <a:r>
              <a:rPr kumimoji="1" lang="ja-JP" altLang="en-US" sz="2400" b="1" dirty="0">
                <a:solidFill>
                  <a:schemeClr val="bg1"/>
                </a:solidFill>
              </a:rPr>
              <a:t>高齢化と誤嚥性肺炎の増加</a:t>
            </a:r>
            <a:r>
              <a:rPr kumimoji="1" lang="en-US" altLang="ja-JP" sz="2400" b="1" dirty="0">
                <a:solidFill>
                  <a:schemeClr val="bg1"/>
                </a:solidFill>
              </a:rPr>
              <a:t>)</a:t>
            </a:r>
          </a:p>
          <a:p>
            <a:pPr marL="457200" indent="-457200">
              <a:lnSpc>
                <a:spcPct val="80000"/>
              </a:lnSpc>
              <a:buClr>
                <a:schemeClr val="bg1"/>
              </a:buClr>
              <a:buFont typeface="Wingdings" panose="05000000000000000000" pitchFamily="2" charset="2"/>
              <a:buChar char="ü"/>
            </a:pPr>
            <a:endParaRPr kumimoji="1" lang="ja-JP" altLang="en-US"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なぜ経腸栄養が必要なのか</a:t>
            </a:r>
            <a:r>
              <a:rPr kumimoji="1" lang="en-US" altLang="ja-JP" sz="2400" b="1" dirty="0">
                <a:solidFill>
                  <a:schemeClr val="bg1"/>
                </a:solidFill>
              </a:rPr>
              <a:t>?</a:t>
            </a:r>
          </a:p>
          <a:p>
            <a:pPr marL="457200" indent="-457200">
              <a:lnSpc>
                <a:spcPct val="80000"/>
              </a:lnSpc>
              <a:buClr>
                <a:schemeClr val="bg1"/>
              </a:buClr>
              <a:buFont typeface="Wingdings" panose="05000000000000000000" pitchFamily="2" charset="2"/>
              <a:buChar char="ü"/>
            </a:pP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経腸栄養のリスク、医療事故例と対策</a:t>
            </a:r>
            <a:endParaRPr kumimoji="1" lang="en-US" altLang="ja-JP" sz="2400" b="1" dirty="0">
              <a:solidFill>
                <a:schemeClr val="bg1"/>
              </a:solidFill>
            </a:endParaRPr>
          </a:p>
          <a:p>
            <a:pPr>
              <a:lnSpc>
                <a:spcPct val="80000"/>
              </a:lnSpc>
              <a:buClr>
                <a:schemeClr val="bg1"/>
              </a:buClr>
            </a:pP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リスク管理の方法</a:t>
            </a:r>
            <a:endParaRPr kumimoji="1" lang="en-US" altLang="ja-JP" sz="2400" b="1" dirty="0">
              <a:solidFill>
                <a:schemeClr val="bg1"/>
              </a:solidFill>
            </a:endParaRPr>
          </a:p>
          <a:p>
            <a:pPr marL="457200" indent="-457200">
              <a:buClr>
                <a:schemeClr val="bg1"/>
              </a:buClr>
              <a:buFont typeface="Arial" panose="020B0604020202020204" pitchFamily="34" charset="0"/>
              <a:buChar char="•"/>
            </a:pPr>
            <a:r>
              <a:rPr kumimoji="1" lang="ja-JP" altLang="en-US" sz="2400" b="1" dirty="0">
                <a:solidFill>
                  <a:schemeClr val="bg1"/>
                </a:solidFill>
              </a:rPr>
              <a:t>  ブライアン看護師の原則</a:t>
            </a:r>
            <a:endParaRPr kumimoji="1" lang="en-US" altLang="ja-JP" sz="2400" b="1" dirty="0">
              <a:solidFill>
                <a:schemeClr val="bg1"/>
              </a:solidFill>
            </a:endParaRPr>
          </a:p>
          <a:p>
            <a:pPr marL="457200" lvl="7" indent="-457200">
              <a:buClr>
                <a:schemeClr val="bg1"/>
              </a:buClr>
              <a:buFont typeface="Arial" panose="020B0604020202020204" pitchFamily="34" charset="0"/>
              <a:buChar char="•"/>
            </a:pPr>
            <a:r>
              <a:rPr kumimoji="1" lang="ja-JP" altLang="en-US" sz="2400" b="1" dirty="0">
                <a:solidFill>
                  <a:schemeClr val="bg1"/>
                </a:solidFill>
              </a:rPr>
              <a:t>  専門家間チームコラボレーションの評価</a:t>
            </a:r>
            <a:endParaRPr kumimoji="1" lang="en-US" altLang="ja-JP" sz="2400" b="1" dirty="0">
              <a:solidFill>
                <a:schemeClr val="bg1"/>
              </a:solidFill>
            </a:endParaRPr>
          </a:p>
          <a:p>
            <a:pPr marL="457200" lvl="8" indent="-457200">
              <a:buClr>
                <a:schemeClr val="bg1"/>
              </a:buClr>
              <a:buFont typeface="Arial" panose="020B0604020202020204" pitchFamily="34" charset="0"/>
              <a:buChar char="•"/>
            </a:pPr>
            <a:r>
              <a:rPr kumimoji="1" lang="ja-JP" altLang="en-US" sz="2400" b="1" dirty="0">
                <a:solidFill>
                  <a:schemeClr val="bg1"/>
                </a:solidFill>
              </a:rPr>
              <a:t>  心理的安全性</a:t>
            </a:r>
          </a:p>
          <a:p>
            <a:pPr marL="457200" lvl="8" indent="-457200">
              <a:buClr>
                <a:schemeClr val="bg1"/>
              </a:buClr>
              <a:buFont typeface="Arial" panose="020B0604020202020204" pitchFamily="34" charset="0"/>
              <a:buChar char="•"/>
            </a:pPr>
            <a:r>
              <a:rPr kumimoji="1" lang="ja-JP" altLang="en-US" sz="2400" b="1" dirty="0">
                <a:solidFill>
                  <a:schemeClr val="bg1"/>
                </a:solidFill>
              </a:rPr>
              <a:t>  ハーマンモデルを学んで、組織改革とコミュニ</a:t>
            </a:r>
            <a:endParaRPr kumimoji="1" lang="en-US" altLang="ja-JP" sz="2400" b="1" dirty="0">
              <a:solidFill>
                <a:schemeClr val="bg1"/>
              </a:solidFill>
            </a:endParaRPr>
          </a:p>
          <a:p>
            <a:pPr lvl="8">
              <a:buClr>
                <a:schemeClr val="bg1"/>
              </a:buClr>
            </a:pPr>
            <a:r>
              <a:rPr kumimoji="1" lang="en-US" altLang="ja-JP" sz="2400" b="1" dirty="0">
                <a:solidFill>
                  <a:schemeClr val="bg1"/>
                </a:solidFill>
              </a:rPr>
              <a:t>    </a:t>
            </a:r>
            <a:r>
              <a:rPr kumimoji="1" lang="ja-JP" altLang="en-US" sz="2400" b="1" dirty="0">
                <a:solidFill>
                  <a:schemeClr val="bg1"/>
                </a:solidFill>
              </a:rPr>
              <a:t>   ケーションの向上</a:t>
            </a:r>
            <a:endParaRPr kumimoji="1" lang="en-US" altLang="ja-JP" sz="2400" b="1" dirty="0">
              <a:solidFill>
                <a:schemeClr val="bg1"/>
              </a:solidFill>
            </a:endParaRPr>
          </a:p>
          <a:p>
            <a:pPr marL="457200" lvl="8" indent="-457200">
              <a:buClr>
                <a:schemeClr val="bg1"/>
              </a:buClr>
              <a:buFont typeface="Arial" panose="020B0604020202020204" pitchFamily="34" charset="0"/>
              <a:buChar char="•"/>
            </a:pPr>
            <a:r>
              <a:rPr kumimoji="1" lang="ja-JP" altLang="en-US" sz="2400" b="1" dirty="0">
                <a:solidFill>
                  <a:schemeClr val="bg1"/>
                </a:solidFill>
              </a:rPr>
              <a:t>  私の考え</a:t>
            </a:r>
          </a:p>
          <a:p>
            <a:endParaRPr kumimoji="1" lang="ja-JP" altLang="en-US" sz="1500" dirty="0"/>
          </a:p>
        </p:txBody>
      </p:sp>
    </p:spTree>
    <p:extLst>
      <p:ext uri="{BB962C8B-B14F-4D97-AF65-F5344CB8AC3E}">
        <p14:creationId xmlns:p14="http://schemas.microsoft.com/office/powerpoint/2010/main" val="1537837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69E2D49-6D6F-0BAC-2B38-B2ADC60EAE4B}"/>
              </a:ext>
            </a:extLst>
          </p:cNvPr>
          <p:cNvPicPr>
            <a:picLocks noChangeAspect="1"/>
          </p:cNvPicPr>
          <p:nvPr/>
        </p:nvPicPr>
        <p:blipFill>
          <a:blip r:embed="rId3"/>
          <a:stretch>
            <a:fillRect/>
          </a:stretch>
        </p:blipFill>
        <p:spPr>
          <a:xfrm>
            <a:off x="248358" y="325173"/>
            <a:ext cx="8647284" cy="6053767"/>
          </a:xfrm>
          <a:prstGeom prst="rect">
            <a:avLst/>
          </a:prstGeom>
        </p:spPr>
      </p:pic>
      <p:sp>
        <p:nvSpPr>
          <p:cNvPr id="6" name="テキスト ボックス 5">
            <a:extLst>
              <a:ext uri="{FF2B5EF4-FFF2-40B4-BE49-F238E27FC236}">
                <a16:creationId xmlns:a16="http://schemas.microsoft.com/office/drawing/2014/main" id="{7D8C1823-14E9-9CF6-9004-C105A0F6B7C0}"/>
              </a:ext>
            </a:extLst>
          </p:cNvPr>
          <p:cNvSpPr txBox="1"/>
          <p:nvPr/>
        </p:nvSpPr>
        <p:spPr>
          <a:xfrm>
            <a:off x="5386388" y="6478957"/>
            <a:ext cx="4176876" cy="307777"/>
          </a:xfrm>
          <a:prstGeom prst="rect">
            <a:avLst/>
          </a:prstGeom>
          <a:noFill/>
        </p:spPr>
        <p:txBody>
          <a:bodyPr wrap="square">
            <a:spAutoFit/>
          </a:bodyPr>
          <a:lstStyle/>
          <a:p>
            <a:r>
              <a:rPr kumimoji="1" lang="ja-JP" altLang="en-US" b="1" dirty="0">
                <a:solidFill>
                  <a:schemeClr val="bg1"/>
                </a:solidFill>
              </a:rPr>
              <a:t>出典：ネスレ日本株式会社　</a:t>
            </a:r>
            <a:r>
              <a:rPr kumimoji="1" lang="en-US" altLang="ja-JP" b="1" dirty="0">
                <a:solidFill>
                  <a:schemeClr val="bg1"/>
                </a:solidFill>
              </a:rPr>
              <a:t>WEB</a:t>
            </a:r>
            <a:r>
              <a:rPr kumimoji="1" lang="ja-JP" altLang="en-US" b="1" dirty="0">
                <a:solidFill>
                  <a:schemeClr val="bg1"/>
                </a:solidFill>
              </a:rPr>
              <a:t>サイト</a:t>
            </a:r>
          </a:p>
        </p:txBody>
      </p:sp>
    </p:spTree>
    <p:extLst>
      <p:ext uri="{BB962C8B-B14F-4D97-AF65-F5344CB8AC3E}">
        <p14:creationId xmlns:p14="http://schemas.microsoft.com/office/powerpoint/2010/main" val="23331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4CF821D-695F-A927-DBC9-97397348DAF0}"/>
              </a:ext>
            </a:extLst>
          </p:cNvPr>
          <p:cNvPicPr>
            <a:picLocks noChangeAspect="1"/>
          </p:cNvPicPr>
          <p:nvPr/>
        </p:nvPicPr>
        <p:blipFill>
          <a:blip r:embed="rId3"/>
          <a:stretch>
            <a:fillRect/>
          </a:stretch>
        </p:blipFill>
        <p:spPr>
          <a:xfrm>
            <a:off x="542301" y="499855"/>
            <a:ext cx="8257734" cy="5777028"/>
          </a:xfrm>
          <a:prstGeom prst="rect">
            <a:avLst/>
          </a:prstGeom>
        </p:spPr>
      </p:pic>
      <p:sp>
        <p:nvSpPr>
          <p:cNvPr id="6" name="テキスト ボックス 5">
            <a:extLst>
              <a:ext uri="{FF2B5EF4-FFF2-40B4-BE49-F238E27FC236}">
                <a16:creationId xmlns:a16="http://schemas.microsoft.com/office/drawing/2014/main" id="{1F371E80-8614-7487-0483-2CD10DBE1BD5}"/>
              </a:ext>
            </a:extLst>
          </p:cNvPr>
          <p:cNvSpPr txBox="1"/>
          <p:nvPr/>
        </p:nvSpPr>
        <p:spPr>
          <a:xfrm>
            <a:off x="1862842" y="6107606"/>
            <a:ext cx="7771907" cy="338554"/>
          </a:xfrm>
          <a:prstGeom prst="rect">
            <a:avLst/>
          </a:prstGeom>
          <a:noFill/>
        </p:spPr>
        <p:txBody>
          <a:bodyPr wrap="square">
            <a:spAutoFit/>
          </a:bodyPr>
          <a:lstStyle/>
          <a:p>
            <a:r>
              <a:rPr lang="ja-JP" altLang="en-US" sz="1600" b="1" dirty="0">
                <a:solidFill>
                  <a:schemeClr val="bg1"/>
                </a:solidFill>
              </a:rPr>
              <a:t>出典：日本メディカルニュートリション協議会 摂食・嚥下障害　</a:t>
            </a:r>
            <a:r>
              <a:rPr lang="en-US" altLang="ja-JP" sz="1600" b="1" dirty="0">
                <a:solidFill>
                  <a:schemeClr val="bg1"/>
                </a:solidFill>
              </a:rPr>
              <a:t>WEB site</a:t>
            </a:r>
            <a:endParaRPr lang="ja-JP" altLang="en-US" sz="1600" b="1" dirty="0">
              <a:solidFill>
                <a:schemeClr val="bg1"/>
              </a:solidFill>
            </a:endParaRPr>
          </a:p>
        </p:txBody>
      </p:sp>
      <p:sp>
        <p:nvSpPr>
          <p:cNvPr id="3" name="テキスト ボックス 2">
            <a:extLst>
              <a:ext uri="{FF2B5EF4-FFF2-40B4-BE49-F238E27FC236}">
                <a16:creationId xmlns:a16="http://schemas.microsoft.com/office/drawing/2014/main" id="{F933C98B-B485-77ED-9302-85EF1F3B27C7}"/>
              </a:ext>
            </a:extLst>
          </p:cNvPr>
          <p:cNvSpPr txBox="1"/>
          <p:nvPr/>
        </p:nvSpPr>
        <p:spPr>
          <a:xfrm>
            <a:off x="3060645" y="0"/>
            <a:ext cx="4768946" cy="584775"/>
          </a:xfrm>
          <a:prstGeom prst="rect">
            <a:avLst/>
          </a:prstGeom>
          <a:noFill/>
        </p:spPr>
        <p:txBody>
          <a:bodyPr wrap="square">
            <a:spAutoFit/>
          </a:bodyPr>
          <a:lstStyle/>
          <a:p>
            <a:r>
              <a:rPr lang="ja-JP" altLang="en-US" sz="3200" dirty="0">
                <a:solidFill>
                  <a:schemeClr val="bg1"/>
                </a:solidFill>
              </a:rPr>
              <a:t>嚥下ピラミッド</a:t>
            </a:r>
            <a:endParaRPr lang="ja-JP" altLang="en-US" sz="3200" dirty="0"/>
          </a:p>
        </p:txBody>
      </p:sp>
    </p:spTree>
    <p:extLst>
      <p:ext uri="{BB962C8B-B14F-4D97-AF65-F5344CB8AC3E}">
        <p14:creationId xmlns:p14="http://schemas.microsoft.com/office/powerpoint/2010/main" val="303710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06"/>
        <p:cNvGrpSpPr/>
        <p:nvPr/>
      </p:nvGrpSpPr>
      <p:grpSpPr>
        <a:xfrm>
          <a:off x="0" y="0"/>
          <a:ext cx="0" cy="0"/>
          <a:chOff x="0" y="0"/>
          <a:chExt cx="0" cy="0"/>
        </a:xfrm>
      </p:grpSpPr>
      <p:pic>
        <p:nvPicPr>
          <p:cNvPr id="107" name="Google Shape;107;p5"/>
          <p:cNvPicPr preferRelativeResize="0"/>
          <p:nvPr/>
        </p:nvPicPr>
        <p:blipFill rotWithShape="1">
          <a:blip r:embed="rId3">
            <a:alphaModFix/>
          </a:blip>
          <a:srcRect/>
          <a:stretch/>
        </p:blipFill>
        <p:spPr>
          <a:xfrm>
            <a:off x="203219" y="313344"/>
            <a:ext cx="4570029" cy="3013667"/>
          </a:xfrm>
          <a:prstGeom prst="rect">
            <a:avLst/>
          </a:prstGeom>
          <a:noFill/>
          <a:ln>
            <a:noFill/>
          </a:ln>
        </p:spPr>
      </p:pic>
      <p:pic>
        <p:nvPicPr>
          <p:cNvPr id="108" name="Google Shape;108;p5"/>
          <p:cNvPicPr preferRelativeResize="0"/>
          <p:nvPr/>
        </p:nvPicPr>
        <p:blipFill rotWithShape="1">
          <a:blip r:embed="rId4">
            <a:alphaModFix/>
          </a:blip>
          <a:srcRect/>
          <a:stretch/>
        </p:blipFill>
        <p:spPr>
          <a:xfrm>
            <a:off x="256080" y="3530991"/>
            <a:ext cx="4517166" cy="2497736"/>
          </a:xfrm>
          <a:prstGeom prst="rect">
            <a:avLst/>
          </a:prstGeom>
          <a:noFill/>
          <a:ln>
            <a:noFill/>
          </a:ln>
        </p:spPr>
      </p:pic>
      <p:sp>
        <p:nvSpPr>
          <p:cNvPr id="3" name="テキスト ボックス 2">
            <a:extLst>
              <a:ext uri="{FF2B5EF4-FFF2-40B4-BE49-F238E27FC236}">
                <a16:creationId xmlns:a16="http://schemas.microsoft.com/office/drawing/2014/main" id="{D238B1AC-FA05-60D2-A854-E510B504EDB6}"/>
              </a:ext>
            </a:extLst>
          </p:cNvPr>
          <p:cNvSpPr txBox="1"/>
          <p:nvPr/>
        </p:nvSpPr>
        <p:spPr>
          <a:xfrm>
            <a:off x="203220" y="6028727"/>
            <a:ext cx="4570029" cy="369332"/>
          </a:xfrm>
          <a:prstGeom prst="rect">
            <a:avLst/>
          </a:prstGeom>
          <a:noFill/>
        </p:spPr>
        <p:txBody>
          <a:bodyPr wrap="square">
            <a:spAutoFit/>
          </a:bodyPr>
          <a:lstStyle/>
          <a:p>
            <a:r>
              <a:rPr lang="ja-JP" altLang="en-US" sz="1800" dirty="0">
                <a:solidFill>
                  <a:schemeClr val="bg1"/>
                </a:solidFill>
              </a:rPr>
              <a:t>出典：ネスレ日本株式会社　</a:t>
            </a:r>
            <a:r>
              <a:rPr lang="en-US" altLang="ja-JP" sz="1800" dirty="0">
                <a:solidFill>
                  <a:schemeClr val="bg1"/>
                </a:solidFill>
              </a:rPr>
              <a:t>WEB </a:t>
            </a:r>
            <a:r>
              <a:rPr lang="ja-JP" altLang="en-US" sz="1800" dirty="0">
                <a:solidFill>
                  <a:schemeClr val="bg1"/>
                </a:solidFill>
              </a:rPr>
              <a:t>サイト</a:t>
            </a:r>
          </a:p>
        </p:txBody>
      </p:sp>
      <p:pic>
        <p:nvPicPr>
          <p:cNvPr id="1026" name="Picture 2" descr="誤嚥性肺炎の予防に大切な、高齢者の食事の工夫 – ネスレ ヘルスサイエンス オンラインショップ">
            <a:extLst>
              <a:ext uri="{FF2B5EF4-FFF2-40B4-BE49-F238E27FC236}">
                <a16:creationId xmlns:a16="http://schemas.microsoft.com/office/drawing/2014/main" id="{2F70358E-CAEA-D81D-CC5F-3E03F2A31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762" y="313343"/>
            <a:ext cx="4003023" cy="3028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A087165-71C5-A336-4C1C-1204BA362925}"/>
              </a:ext>
            </a:extLst>
          </p:cNvPr>
          <p:cNvPicPr>
            <a:picLocks noChangeAspect="1"/>
          </p:cNvPicPr>
          <p:nvPr/>
        </p:nvPicPr>
        <p:blipFill>
          <a:blip r:embed="rId2"/>
          <a:stretch>
            <a:fillRect/>
          </a:stretch>
        </p:blipFill>
        <p:spPr>
          <a:xfrm>
            <a:off x="548638" y="485176"/>
            <a:ext cx="4272867" cy="2856715"/>
          </a:xfrm>
          <a:prstGeom prst="rect">
            <a:avLst/>
          </a:prstGeom>
        </p:spPr>
      </p:pic>
      <p:pic>
        <p:nvPicPr>
          <p:cNvPr id="5" name="図 4">
            <a:extLst>
              <a:ext uri="{FF2B5EF4-FFF2-40B4-BE49-F238E27FC236}">
                <a16:creationId xmlns:a16="http://schemas.microsoft.com/office/drawing/2014/main" id="{2575DB21-C8A7-2F76-3BE3-362FA9DDD23D}"/>
              </a:ext>
            </a:extLst>
          </p:cNvPr>
          <p:cNvPicPr>
            <a:picLocks noChangeAspect="1"/>
          </p:cNvPicPr>
          <p:nvPr/>
        </p:nvPicPr>
        <p:blipFill>
          <a:blip r:embed="rId3"/>
          <a:stretch>
            <a:fillRect/>
          </a:stretch>
        </p:blipFill>
        <p:spPr>
          <a:xfrm>
            <a:off x="5102462" y="500858"/>
            <a:ext cx="3621435" cy="2825350"/>
          </a:xfrm>
          <a:prstGeom prst="rect">
            <a:avLst/>
          </a:prstGeom>
        </p:spPr>
      </p:pic>
      <p:pic>
        <p:nvPicPr>
          <p:cNvPr id="6" name="図 5">
            <a:extLst>
              <a:ext uri="{FF2B5EF4-FFF2-40B4-BE49-F238E27FC236}">
                <a16:creationId xmlns:a16="http://schemas.microsoft.com/office/drawing/2014/main" id="{1690718A-EC00-3851-AA2B-9F1FCA2ADF1D}"/>
              </a:ext>
            </a:extLst>
          </p:cNvPr>
          <p:cNvPicPr>
            <a:picLocks noChangeAspect="1"/>
          </p:cNvPicPr>
          <p:nvPr/>
        </p:nvPicPr>
        <p:blipFill>
          <a:blip r:embed="rId4"/>
          <a:stretch>
            <a:fillRect/>
          </a:stretch>
        </p:blipFill>
        <p:spPr>
          <a:xfrm>
            <a:off x="2476547" y="3595039"/>
            <a:ext cx="4436633" cy="2765085"/>
          </a:xfrm>
          <a:prstGeom prst="rect">
            <a:avLst/>
          </a:prstGeom>
        </p:spPr>
      </p:pic>
      <p:sp>
        <p:nvSpPr>
          <p:cNvPr id="8" name="テキスト ボックス 7">
            <a:extLst>
              <a:ext uri="{FF2B5EF4-FFF2-40B4-BE49-F238E27FC236}">
                <a16:creationId xmlns:a16="http://schemas.microsoft.com/office/drawing/2014/main" id="{BBAEAE42-5C35-E7C0-FECD-6AD7E04A1E4A}"/>
              </a:ext>
            </a:extLst>
          </p:cNvPr>
          <p:cNvSpPr txBox="1"/>
          <p:nvPr/>
        </p:nvSpPr>
        <p:spPr>
          <a:xfrm>
            <a:off x="6913180" y="6488668"/>
            <a:ext cx="2459420" cy="369332"/>
          </a:xfrm>
          <a:prstGeom prst="rect">
            <a:avLst/>
          </a:prstGeom>
          <a:noFill/>
        </p:spPr>
        <p:txBody>
          <a:bodyPr wrap="square">
            <a:spAutoFit/>
          </a:bodyPr>
          <a:lstStyle/>
          <a:p>
            <a:r>
              <a:rPr lang="ja-JP" altLang="en-US" sz="1800" b="1" dirty="0">
                <a:solidFill>
                  <a:schemeClr val="bg1"/>
                </a:solidFill>
              </a:rPr>
              <a:t>出典：介護アンテナ</a:t>
            </a:r>
          </a:p>
        </p:txBody>
      </p:sp>
    </p:spTree>
    <p:extLst>
      <p:ext uri="{BB962C8B-B14F-4D97-AF65-F5344CB8AC3E}">
        <p14:creationId xmlns:p14="http://schemas.microsoft.com/office/powerpoint/2010/main" val="424195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9CAFA6E-070F-D21E-F316-AB2F50E45230}"/>
              </a:ext>
            </a:extLst>
          </p:cNvPr>
          <p:cNvPicPr>
            <a:picLocks noChangeAspect="1"/>
          </p:cNvPicPr>
          <p:nvPr/>
        </p:nvPicPr>
        <p:blipFill>
          <a:blip r:embed="rId2"/>
          <a:stretch>
            <a:fillRect/>
          </a:stretch>
        </p:blipFill>
        <p:spPr>
          <a:xfrm>
            <a:off x="152400" y="0"/>
            <a:ext cx="8839200" cy="6748272"/>
          </a:xfrm>
          <a:prstGeom prst="rect">
            <a:avLst/>
          </a:prstGeom>
        </p:spPr>
      </p:pic>
    </p:spTree>
    <p:extLst>
      <p:ext uri="{BB962C8B-B14F-4D97-AF65-F5344CB8AC3E}">
        <p14:creationId xmlns:p14="http://schemas.microsoft.com/office/powerpoint/2010/main" val="106394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4F6879B-2284-0B00-D324-C057BF440065}"/>
              </a:ext>
            </a:extLst>
          </p:cNvPr>
          <p:cNvSpPr>
            <a:spLocks noGrp="1"/>
          </p:cNvSpPr>
          <p:nvPr>
            <p:ph type="body" idx="1"/>
          </p:nvPr>
        </p:nvSpPr>
        <p:spPr>
          <a:xfrm>
            <a:off x="207531" y="1091613"/>
            <a:ext cx="8793022" cy="4932866"/>
          </a:xfrm>
        </p:spPr>
        <p:txBody>
          <a:bodyPr>
            <a:normAutofit fontScale="92500" lnSpcReduction="20000"/>
          </a:bodyPr>
          <a:lstStyle/>
          <a:p>
            <a:endParaRPr kumimoji="1" lang="ja-JP" altLang="en-US" sz="2100" dirty="0">
              <a:solidFill>
                <a:schemeClr val="tx1"/>
              </a:solidFill>
            </a:endParaRPr>
          </a:p>
          <a:p>
            <a:r>
              <a:rPr kumimoji="1" lang="ja-JP" altLang="en-US" sz="3000" b="1" dirty="0">
                <a:solidFill>
                  <a:schemeClr val="bg1"/>
                </a:solidFill>
              </a:rPr>
              <a:t>「経腸栄養」で栄養管理へ</a:t>
            </a:r>
          </a:p>
          <a:p>
            <a:pPr marL="628650" indent="-457200">
              <a:buClr>
                <a:schemeClr val="bg1"/>
              </a:buClr>
              <a:buFont typeface="Wingdings" panose="05000000000000000000" pitchFamily="2" charset="2"/>
              <a:buChar char="ü"/>
            </a:pPr>
            <a:endParaRPr kumimoji="1" lang="ja-JP" altLang="en-US" sz="3000" b="1" dirty="0">
              <a:solidFill>
                <a:schemeClr val="bg1"/>
              </a:solidFill>
            </a:endParaRPr>
          </a:p>
          <a:p>
            <a:pPr marL="628650" indent="-457200">
              <a:lnSpc>
                <a:spcPct val="120000"/>
              </a:lnSpc>
              <a:buClr>
                <a:schemeClr val="bg1"/>
              </a:buClr>
              <a:buFont typeface="Wingdings" panose="05000000000000000000" pitchFamily="2" charset="2"/>
              <a:buChar char="ü"/>
            </a:pPr>
            <a:r>
              <a:rPr kumimoji="1" lang="ja-JP" altLang="en-US" sz="3000" b="1" dirty="0">
                <a:solidFill>
                  <a:schemeClr val="bg1"/>
                </a:solidFill>
              </a:rPr>
              <a:t>嚥下機能や摂食機能に障害があるが、</a:t>
            </a:r>
            <a:r>
              <a:rPr kumimoji="1" lang="ja-JP" altLang="en-US" sz="3000" b="1" u="sng" dirty="0">
                <a:solidFill>
                  <a:srgbClr val="FF0000"/>
                </a:solidFill>
              </a:rPr>
              <a:t>消化管の機能が正常</a:t>
            </a:r>
            <a:r>
              <a:rPr kumimoji="1" lang="ja-JP" altLang="en-US" sz="3000" b="1" dirty="0">
                <a:solidFill>
                  <a:schemeClr val="bg1"/>
                </a:solidFill>
              </a:rPr>
              <a:t>である場合が基本</a:t>
            </a:r>
          </a:p>
          <a:p>
            <a:pPr marL="628650" indent="-457200">
              <a:lnSpc>
                <a:spcPct val="120000"/>
              </a:lnSpc>
              <a:buClr>
                <a:schemeClr val="bg1"/>
              </a:buClr>
              <a:buFont typeface="Wingdings" panose="05000000000000000000" pitchFamily="2" charset="2"/>
              <a:buChar char="ü"/>
            </a:pPr>
            <a:r>
              <a:rPr kumimoji="1" lang="ja-JP" altLang="en-US" sz="3000" b="1" dirty="0">
                <a:solidFill>
                  <a:schemeClr val="bg1"/>
                </a:solidFill>
              </a:rPr>
              <a:t>消化吸収機能が落ちていて、経口摂取のみでは栄養障害に陥る危険性のある場合</a:t>
            </a:r>
          </a:p>
          <a:p>
            <a:pPr marL="628650" indent="-457200">
              <a:lnSpc>
                <a:spcPct val="120000"/>
              </a:lnSpc>
              <a:buClr>
                <a:schemeClr val="bg1"/>
              </a:buClr>
              <a:buFont typeface="Wingdings" panose="05000000000000000000" pitchFamily="2" charset="2"/>
              <a:buChar char="ü"/>
            </a:pPr>
            <a:r>
              <a:rPr kumimoji="1" lang="ja-JP" altLang="en-US" sz="3000" b="1" dirty="0">
                <a:solidFill>
                  <a:schemeClr val="bg1"/>
                </a:solidFill>
              </a:rPr>
              <a:t>がん治療の化学療法や放射線療法での経口摂取不良の場合等など</a:t>
            </a:r>
            <a:endParaRPr kumimoji="1" lang="en-US" altLang="ja-JP" sz="3000" b="1" dirty="0">
              <a:solidFill>
                <a:schemeClr val="bg1"/>
              </a:solidFill>
            </a:endParaRPr>
          </a:p>
          <a:p>
            <a:pPr marL="171450" indent="0"/>
            <a:endParaRPr kumimoji="1" lang="en-US" altLang="ja-JP" sz="3000" b="1" dirty="0">
              <a:solidFill>
                <a:schemeClr val="bg1"/>
              </a:solidFill>
            </a:endParaRPr>
          </a:p>
          <a:p>
            <a:pPr marL="171450" indent="0"/>
            <a:r>
              <a:rPr kumimoji="1" lang="ja-JP" altLang="en-US" sz="3000" b="1" dirty="0">
                <a:solidFill>
                  <a:schemeClr val="bg1"/>
                </a:solidFill>
              </a:rPr>
              <a:t>→</a:t>
            </a:r>
            <a:r>
              <a:rPr kumimoji="1" lang="ja-JP" altLang="en-US" sz="3000" b="1" dirty="0">
                <a:solidFill>
                  <a:srgbClr val="FF0000"/>
                </a:solidFill>
              </a:rPr>
              <a:t>消化管が使えない場合は、経静脈栄養</a:t>
            </a:r>
          </a:p>
        </p:txBody>
      </p:sp>
      <p:sp>
        <p:nvSpPr>
          <p:cNvPr id="5" name="テキスト ボックス 4">
            <a:extLst>
              <a:ext uri="{FF2B5EF4-FFF2-40B4-BE49-F238E27FC236}">
                <a16:creationId xmlns:a16="http://schemas.microsoft.com/office/drawing/2014/main" id="{BABE6CA1-0FA3-AE57-F2D6-88A9731DC2A6}"/>
              </a:ext>
            </a:extLst>
          </p:cNvPr>
          <p:cNvSpPr txBox="1"/>
          <p:nvPr/>
        </p:nvSpPr>
        <p:spPr>
          <a:xfrm>
            <a:off x="472142" y="384237"/>
            <a:ext cx="8263801" cy="553998"/>
          </a:xfrm>
          <a:prstGeom prst="rect">
            <a:avLst/>
          </a:prstGeom>
          <a:noFill/>
        </p:spPr>
        <p:txBody>
          <a:bodyPr wrap="none" rtlCol="0">
            <a:spAutoFit/>
          </a:bodyPr>
          <a:lstStyle/>
          <a:p>
            <a:r>
              <a:rPr kumimoji="1" lang="ja-JP" altLang="en-US" sz="3000" b="1" dirty="0">
                <a:solidFill>
                  <a:schemeClr val="bg1"/>
                </a:solidFill>
              </a:rPr>
              <a:t>それでも経口摂取が非常に困難になったときは</a:t>
            </a:r>
          </a:p>
        </p:txBody>
      </p:sp>
    </p:spTree>
    <p:extLst>
      <p:ext uri="{BB962C8B-B14F-4D97-AF65-F5344CB8AC3E}">
        <p14:creationId xmlns:p14="http://schemas.microsoft.com/office/powerpoint/2010/main" val="189461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A9A989A-D5D8-8FD3-816C-62EAB6A23294}"/>
              </a:ext>
            </a:extLst>
          </p:cNvPr>
          <p:cNvPicPr>
            <a:picLocks noChangeAspect="1"/>
          </p:cNvPicPr>
          <p:nvPr/>
        </p:nvPicPr>
        <p:blipFill>
          <a:blip r:embed="rId2"/>
          <a:stretch>
            <a:fillRect/>
          </a:stretch>
        </p:blipFill>
        <p:spPr>
          <a:xfrm>
            <a:off x="353643" y="276726"/>
            <a:ext cx="8438288" cy="5934164"/>
          </a:xfrm>
          <a:prstGeom prst="rect">
            <a:avLst/>
          </a:prstGeom>
        </p:spPr>
      </p:pic>
      <p:sp>
        <p:nvSpPr>
          <p:cNvPr id="6" name="テキスト ボックス 5">
            <a:extLst>
              <a:ext uri="{FF2B5EF4-FFF2-40B4-BE49-F238E27FC236}">
                <a16:creationId xmlns:a16="http://schemas.microsoft.com/office/drawing/2014/main" id="{FF1F39E4-8ADF-D930-8D5D-BDC19226C164}"/>
              </a:ext>
            </a:extLst>
          </p:cNvPr>
          <p:cNvSpPr txBox="1"/>
          <p:nvPr/>
        </p:nvSpPr>
        <p:spPr>
          <a:xfrm>
            <a:off x="5895476" y="6210892"/>
            <a:ext cx="2894883" cy="276999"/>
          </a:xfrm>
          <a:prstGeom prst="rect">
            <a:avLst/>
          </a:prstGeom>
          <a:noFill/>
        </p:spPr>
        <p:txBody>
          <a:bodyPr wrap="square">
            <a:spAutoFit/>
          </a:bodyPr>
          <a:lstStyle/>
          <a:p>
            <a:r>
              <a:rPr lang="ja-JP" altLang="en-US" sz="1200" dirty="0">
                <a:solidFill>
                  <a:schemeClr val="bg1"/>
                </a:solidFill>
              </a:rPr>
              <a:t>出典：看護</a:t>
            </a:r>
            <a:r>
              <a:rPr lang="en-US" altLang="ja-JP" sz="1200" dirty="0" err="1">
                <a:solidFill>
                  <a:schemeClr val="bg1"/>
                </a:solidFill>
              </a:rPr>
              <a:t>roo</a:t>
            </a:r>
            <a:r>
              <a:rPr lang="en-US" altLang="ja-JP" sz="1200" dirty="0">
                <a:solidFill>
                  <a:schemeClr val="bg1"/>
                </a:solidFill>
              </a:rPr>
              <a:t>!</a:t>
            </a:r>
            <a:r>
              <a:rPr lang="ja-JP" altLang="en-US" sz="1200" dirty="0">
                <a:solidFill>
                  <a:schemeClr val="bg1"/>
                </a:solidFill>
              </a:rPr>
              <a:t>　看護師🎨イラスト集</a:t>
            </a:r>
          </a:p>
        </p:txBody>
      </p:sp>
    </p:spTree>
    <p:extLst>
      <p:ext uri="{BB962C8B-B14F-4D97-AF65-F5344CB8AC3E}">
        <p14:creationId xmlns:p14="http://schemas.microsoft.com/office/powerpoint/2010/main" val="2107604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13"/>
        <p:cNvGrpSpPr/>
        <p:nvPr/>
      </p:nvGrpSpPr>
      <p:grpSpPr>
        <a:xfrm>
          <a:off x="0" y="0"/>
          <a:ext cx="0" cy="0"/>
          <a:chOff x="0" y="0"/>
          <a:chExt cx="0" cy="0"/>
        </a:xfrm>
      </p:grpSpPr>
      <p:pic>
        <p:nvPicPr>
          <p:cNvPr id="114" name="Google Shape;114;p6"/>
          <p:cNvPicPr preferRelativeResize="0"/>
          <p:nvPr/>
        </p:nvPicPr>
        <p:blipFill rotWithShape="1">
          <a:blip r:embed="rId3">
            <a:alphaModFix/>
          </a:blip>
          <a:srcRect/>
          <a:stretch/>
        </p:blipFill>
        <p:spPr>
          <a:xfrm>
            <a:off x="200768" y="117048"/>
            <a:ext cx="8742464" cy="5955632"/>
          </a:xfrm>
          <a:prstGeom prst="rect">
            <a:avLst/>
          </a:prstGeom>
          <a:noFill/>
          <a:ln>
            <a:noFill/>
          </a:ln>
        </p:spPr>
      </p:pic>
      <p:sp>
        <p:nvSpPr>
          <p:cNvPr id="6" name="テキスト ボックス 5">
            <a:extLst>
              <a:ext uri="{FF2B5EF4-FFF2-40B4-BE49-F238E27FC236}">
                <a16:creationId xmlns:a16="http://schemas.microsoft.com/office/drawing/2014/main" id="{0E00CAC7-41C2-3D63-4B48-30FBF591B1A2}"/>
              </a:ext>
            </a:extLst>
          </p:cNvPr>
          <p:cNvSpPr txBox="1"/>
          <p:nvPr/>
        </p:nvSpPr>
        <p:spPr>
          <a:xfrm>
            <a:off x="5301154" y="6165226"/>
            <a:ext cx="3842846" cy="307777"/>
          </a:xfrm>
          <a:prstGeom prst="rect">
            <a:avLst/>
          </a:prstGeom>
          <a:noFill/>
        </p:spPr>
        <p:txBody>
          <a:bodyPr wrap="square">
            <a:spAutoFit/>
          </a:bodyPr>
          <a:lstStyle/>
          <a:p>
            <a:r>
              <a:rPr lang="ja-JP" altLang="en-US" dirty="0">
                <a:solidFill>
                  <a:schemeClr val="bg1"/>
                </a:solidFill>
              </a:rPr>
              <a:t>出典：株式会社大塚製薬工業  </a:t>
            </a:r>
            <a:r>
              <a:rPr lang="en-US" altLang="ja-JP" dirty="0">
                <a:solidFill>
                  <a:schemeClr val="bg1"/>
                </a:solidFill>
              </a:rPr>
              <a:t>WEB</a:t>
            </a:r>
            <a:r>
              <a:rPr lang="ja-JP" altLang="en-US" dirty="0">
                <a:solidFill>
                  <a:schemeClr val="bg1"/>
                </a:solidFill>
              </a:rPr>
              <a:t>サイト</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67E80FC-526D-5B1B-9966-48D98BF6C8E5}"/>
              </a:ext>
            </a:extLst>
          </p:cNvPr>
          <p:cNvPicPr>
            <a:picLocks noChangeAspect="1"/>
          </p:cNvPicPr>
          <p:nvPr/>
        </p:nvPicPr>
        <p:blipFill>
          <a:blip r:embed="rId2"/>
          <a:stretch>
            <a:fillRect/>
          </a:stretch>
        </p:blipFill>
        <p:spPr>
          <a:xfrm>
            <a:off x="204537" y="348916"/>
            <a:ext cx="8674768" cy="5883442"/>
          </a:xfrm>
          <a:prstGeom prst="rect">
            <a:avLst/>
          </a:prstGeom>
        </p:spPr>
      </p:pic>
      <p:sp>
        <p:nvSpPr>
          <p:cNvPr id="13" name="テキスト ボックス 12">
            <a:extLst>
              <a:ext uri="{FF2B5EF4-FFF2-40B4-BE49-F238E27FC236}">
                <a16:creationId xmlns:a16="http://schemas.microsoft.com/office/drawing/2014/main" id="{036750B4-BCC5-49C1-7DF5-47B4B9A1111A}"/>
              </a:ext>
            </a:extLst>
          </p:cNvPr>
          <p:cNvSpPr txBox="1"/>
          <p:nvPr/>
        </p:nvSpPr>
        <p:spPr>
          <a:xfrm>
            <a:off x="6052872" y="6370586"/>
            <a:ext cx="4570029" cy="276999"/>
          </a:xfrm>
          <a:prstGeom prst="rect">
            <a:avLst/>
          </a:prstGeom>
          <a:noFill/>
        </p:spPr>
        <p:txBody>
          <a:bodyPr wrap="square">
            <a:spAutoFit/>
          </a:bodyPr>
          <a:lstStyle/>
          <a:p>
            <a:r>
              <a:rPr lang="ja-JP" altLang="en-US" sz="1200" dirty="0">
                <a:solidFill>
                  <a:schemeClr val="bg1"/>
                </a:solidFill>
              </a:rPr>
              <a:t>出典：</a:t>
            </a:r>
            <a:r>
              <a:rPr lang="en-US" altLang="ja-JP" sz="1200" dirty="0">
                <a:solidFill>
                  <a:schemeClr val="bg1"/>
                </a:solidFill>
              </a:rPr>
              <a:t>NPO</a:t>
            </a:r>
            <a:r>
              <a:rPr lang="ja-JP" altLang="en-US" sz="1200" dirty="0">
                <a:solidFill>
                  <a:schemeClr val="bg1"/>
                </a:solidFill>
              </a:rPr>
              <a:t>法人 </a:t>
            </a:r>
            <a:r>
              <a:rPr lang="en-US" altLang="ja-JP" sz="1200" dirty="0">
                <a:solidFill>
                  <a:schemeClr val="bg1"/>
                </a:solidFill>
              </a:rPr>
              <a:t>PDN  WEB</a:t>
            </a:r>
            <a:r>
              <a:rPr lang="ja-JP" altLang="en-US" sz="1200" dirty="0">
                <a:solidFill>
                  <a:schemeClr val="bg1"/>
                </a:solidFill>
              </a:rPr>
              <a:t>サイト</a:t>
            </a:r>
          </a:p>
        </p:txBody>
      </p:sp>
    </p:spTree>
    <p:extLst>
      <p:ext uri="{BB962C8B-B14F-4D97-AF65-F5344CB8AC3E}">
        <p14:creationId xmlns:p14="http://schemas.microsoft.com/office/powerpoint/2010/main" val="305633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1423892" y="-164702"/>
            <a:ext cx="7886700" cy="994172"/>
          </a:xfrm>
          <a:prstGeom prst="rect">
            <a:avLst/>
          </a:prstGeom>
          <a:noFill/>
          <a:ln>
            <a:noFill/>
          </a:ln>
        </p:spPr>
        <p:txBody>
          <a:bodyPr spcFirstLastPara="1" wrap="square" lIns="68569" tIns="34275" rIns="68569" bIns="34275" anchor="ctr" anchorCtr="0">
            <a:normAutofit/>
          </a:bodyPr>
          <a:lstStyle/>
          <a:p>
            <a:pPr>
              <a:buSzPts val="4400"/>
            </a:pPr>
            <a:r>
              <a:rPr lang="ja-JP" altLang="en-US" dirty="0">
                <a:solidFill>
                  <a:schemeClr val="bg1"/>
                </a:solidFill>
              </a:rPr>
              <a:t>濃厚流動食</a:t>
            </a:r>
            <a:r>
              <a:rPr lang="ja-JP" dirty="0">
                <a:solidFill>
                  <a:schemeClr val="bg1"/>
                </a:solidFill>
              </a:rPr>
              <a:t>の一例です</a:t>
            </a:r>
            <a:endParaRPr dirty="0"/>
          </a:p>
        </p:txBody>
      </p:sp>
      <p:pic>
        <p:nvPicPr>
          <p:cNvPr id="121" name="Google Shape;121;p7"/>
          <p:cNvPicPr preferRelativeResize="0"/>
          <p:nvPr/>
        </p:nvPicPr>
        <p:blipFill rotWithShape="1">
          <a:blip r:embed="rId3">
            <a:alphaModFix/>
          </a:blip>
          <a:srcRect/>
          <a:stretch/>
        </p:blipFill>
        <p:spPr>
          <a:xfrm>
            <a:off x="2489310" y="3195220"/>
            <a:ext cx="2662068" cy="2634332"/>
          </a:xfrm>
          <a:prstGeom prst="rect">
            <a:avLst/>
          </a:prstGeom>
          <a:noFill/>
          <a:ln>
            <a:noFill/>
          </a:ln>
        </p:spPr>
      </p:pic>
      <p:pic>
        <p:nvPicPr>
          <p:cNvPr id="122" name="Google Shape;122;p7"/>
          <p:cNvPicPr preferRelativeResize="0"/>
          <p:nvPr/>
        </p:nvPicPr>
        <p:blipFill rotWithShape="1">
          <a:blip r:embed="rId4">
            <a:alphaModFix/>
          </a:blip>
          <a:srcRect/>
          <a:stretch/>
        </p:blipFill>
        <p:spPr>
          <a:xfrm>
            <a:off x="779733" y="872240"/>
            <a:ext cx="1972321" cy="2059756"/>
          </a:xfrm>
          <a:prstGeom prst="rect">
            <a:avLst/>
          </a:prstGeom>
          <a:noFill/>
          <a:ln>
            <a:noFill/>
          </a:ln>
        </p:spPr>
      </p:pic>
      <p:pic>
        <p:nvPicPr>
          <p:cNvPr id="123" name="Google Shape;123;p7"/>
          <p:cNvPicPr preferRelativeResize="0"/>
          <p:nvPr/>
        </p:nvPicPr>
        <p:blipFill rotWithShape="1">
          <a:blip r:embed="rId5">
            <a:alphaModFix/>
          </a:blip>
          <a:srcRect/>
          <a:stretch/>
        </p:blipFill>
        <p:spPr>
          <a:xfrm>
            <a:off x="5367242" y="2033612"/>
            <a:ext cx="3254970" cy="3143703"/>
          </a:xfrm>
          <a:prstGeom prst="rect">
            <a:avLst/>
          </a:prstGeom>
          <a:noFill/>
          <a:ln>
            <a:noFill/>
          </a:ln>
        </p:spPr>
      </p:pic>
      <p:sp>
        <p:nvSpPr>
          <p:cNvPr id="3" name="テキスト ボックス 2">
            <a:extLst>
              <a:ext uri="{FF2B5EF4-FFF2-40B4-BE49-F238E27FC236}">
                <a16:creationId xmlns:a16="http://schemas.microsoft.com/office/drawing/2014/main" id="{C920ACAF-6DDC-698F-9A4A-F394CF71A320}"/>
              </a:ext>
            </a:extLst>
          </p:cNvPr>
          <p:cNvSpPr txBox="1"/>
          <p:nvPr/>
        </p:nvSpPr>
        <p:spPr>
          <a:xfrm>
            <a:off x="5710179" y="6248617"/>
            <a:ext cx="3024748" cy="276999"/>
          </a:xfrm>
          <a:prstGeom prst="rect">
            <a:avLst/>
          </a:prstGeom>
          <a:noFill/>
        </p:spPr>
        <p:txBody>
          <a:bodyPr wrap="square">
            <a:spAutoFit/>
          </a:bodyPr>
          <a:lstStyle/>
          <a:p>
            <a:r>
              <a:rPr lang="ja-JP" altLang="en-US" sz="1200" dirty="0">
                <a:solidFill>
                  <a:schemeClr val="bg1"/>
                </a:solidFill>
              </a:rPr>
              <a:t>出典：ネスレ日本株式会社　</a:t>
            </a:r>
            <a:r>
              <a:rPr lang="en-US" altLang="ja-JP" sz="1200" dirty="0">
                <a:solidFill>
                  <a:schemeClr val="bg1"/>
                </a:solidFill>
              </a:rPr>
              <a:t>WEB </a:t>
            </a:r>
            <a:r>
              <a:rPr lang="ja-JP" altLang="en-US" sz="1200" dirty="0">
                <a:solidFill>
                  <a:schemeClr val="bg1"/>
                </a:solidFill>
              </a:rPr>
              <a:t>サイト</a:t>
            </a:r>
          </a:p>
        </p:txBody>
      </p:sp>
      <p:pic>
        <p:nvPicPr>
          <p:cNvPr id="5" name="図 4">
            <a:extLst>
              <a:ext uri="{FF2B5EF4-FFF2-40B4-BE49-F238E27FC236}">
                <a16:creationId xmlns:a16="http://schemas.microsoft.com/office/drawing/2014/main" id="{172B96C4-1F77-08A1-F9FB-E661266E31D3}"/>
              </a:ext>
            </a:extLst>
          </p:cNvPr>
          <p:cNvPicPr>
            <a:picLocks noChangeAspect="1"/>
          </p:cNvPicPr>
          <p:nvPr/>
        </p:nvPicPr>
        <p:blipFill>
          <a:blip r:embed="rId6"/>
          <a:stretch>
            <a:fillRect/>
          </a:stretch>
        </p:blipFill>
        <p:spPr>
          <a:xfrm>
            <a:off x="779733" y="3178713"/>
            <a:ext cx="1493714" cy="2667347"/>
          </a:xfrm>
          <a:prstGeom prst="rect">
            <a:avLst/>
          </a:prstGeom>
        </p:spPr>
      </p:pic>
      <p:pic>
        <p:nvPicPr>
          <p:cNvPr id="6" name="図 5">
            <a:extLst>
              <a:ext uri="{FF2B5EF4-FFF2-40B4-BE49-F238E27FC236}">
                <a16:creationId xmlns:a16="http://schemas.microsoft.com/office/drawing/2014/main" id="{E9E9A264-518F-70E0-B0BE-908E706E6ABA}"/>
              </a:ext>
            </a:extLst>
          </p:cNvPr>
          <p:cNvPicPr>
            <a:picLocks noChangeAspect="1"/>
          </p:cNvPicPr>
          <p:nvPr/>
        </p:nvPicPr>
        <p:blipFill>
          <a:blip r:embed="rId7"/>
          <a:stretch>
            <a:fillRect/>
          </a:stretch>
        </p:blipFill>
        <p:spPr>
          <a:xfrm>
            <a:off x="3149675" y="840795"/>
            <a:ext cx="1422325" cy="20912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テキスト プレースホルダー 2">
            <a:extLst>
              <a:ext uri="{FF2B5EF4-FFF2-40B4-BE49-F238E27FC236}">
                <a16:creationId xmlns:a16="http://schemas.microsoft.com/office/drawing/2014/main" id="{377E3B6C-BC2F-4A2A-66BB-60CD1326B2D8}"/>
              </a:ext>
            </a:extLst>
          </p:cNvPr>
          <p:cNvSpPr>
            <a:spLocks noGrp="1"/>
          </p:cNvSpPr>
          <p:nvPr>
            <p:ph type="body" idx="1"/>
          </p:nvPr>
        </p:nvSpPr>
        <p:spPr>
          <a:xfrm>
            <a:off x="54141" y="0"/>
            <a:ext cx="9035717" cy="2139365"/>
          </a:xfrm>
        </p:spPr>
        <p:txBody>
          <a:bodyPr>
            <a:noAutofit/>
          </a:bodyPr>
          <a:lstStyle/>
          <a:p>
            <a:r>
              <a:rPr kumimoji="1" lang="ja-JP" altLang="en-US" sz="2200" b="1" dirty="0">
                <a:solidFill>
                  <a:schemeClr val="bg1">
                    <a:lumMod val="95000"/>
                  </a:schemeClr>
                </a:solidFill>
              </a:rPr>
              <a:t>経歴：</a:t>
            </a:r>
            <a:r>
              <a:rPr kumimoji="1" lang="en-US" altLang="ja-JP" sz="2200" b="1" dirty="0">
                <a:solidFill>
                  <a:schemeClr val="bg1">
                    <a:lumMod val="95000"/>
                  </a:schemeClr>
                </a:solidFill>
              </a:rPr>
              <a:t>(</a:t>
            </a:r>
            <a:r>
              <a:rPr kumimoji="1" lang="ja-JP" altLang="en-US" sz="2200" b="1" dirty="0">
                <a:solidFill>
                  <a:schemeClr val="bg1">
                    <a:lumMod val="95000"/>
                  </a:schemeClr>
                </a:solidFill>
              </a:rPr>
              <a:t>今回の内容に関連しているところ</a:t>
            </a:r>
            <a:r>
              <a:rPr kumimoji="1" lang="en-US" altLang="ja-JP" sz="2200" b="1" dirty="0">
                <a:solidFill>
                  <a:schemeClr val="bg1">
                    <a:lumMod val="95000"/>
                  </a:schemeClr>
                </a:solidFill>
              </a:rPr>
              <a:t>?</a:t>
            </a:r>
            <a:r>
              <a:rPr kumimoji="1" lang="ja-JP" altLang="en-US" sz="2200" b="1" dirty="0">
                <a:solidFill>
                  <a:schemeClr val="bg1">
                    <a:lumMod val="95000"/>
                  </a:schemeClr>
                </a:solidFill>
              </a:rPr>
              <a:t>だけ。。。</a:t>
            </a:r>
            <a:r>
              <a:rPr kumimoji="1" lang="en-US" altLang="ja-JP" sz="2200" b="1" dirty="0">
                <a:solidFill>
                  <a:schemeClr val="bg1">
                    <a:lumMod val="95000"/>
                  </a:schemeClr>
                </a:solidFill>
              </a:rPr>
              <a:t>)</a:t>
            </a:r>
            <a:endParaRPr kumimoji="1" lang="ja-JP" altLang="en-US" sz="2200" b="1" dirty="0">
              <a:solidFill>
                <a:schemeClr val="bg1">
                  <a:lumMod val="95000"/>
                </a:schemeClr>
              </a:solidFill>
            </a:endParaRPr>
          </a:p>
          <a:p>
            <a:endParaRPr kumimoji="1" lang="ja-JP" altLang="en-US"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外資系製薬会社で、創傷被覆材のマーケティング、</a:t>
            </a:r>
            <a:r>
              <a:rPr kumimoji="1" lang="en-US" altLang="ja-JP" sz="2200" b="1" dirty="0">
                <a:solidFill>
                  <a:schemeClr val="bg1">
                    <a:lumMod val="95000"/>
                  </a:schemeClr>
                </a:solidFill>
              </a:rPr>
              <a:t>PMS</a:t>
            </a:r>
            <a:r>
              <a:rPr kumimoji="1" lang="ja-JP" altLang="en-US" sz="2200" b="1" dirty="0">
                <a:solidFill>
                  <a:schemeClr val="bg1">
                    <a:lumMod val="95000"/>
                  </a:schemeClr>
                </a:solidFill>
              </a:rPr>
              <a:t>、褥瘡のリスク管理とその経済性の研究など</a:t>
            </a: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外資系食品会社で濃厚流動食・嚥下困難者用食品の品質関係、適切な使用方法、学術質問等の問い合わせ対応</a:t>
            </a:r>
            <a:endParaRPr kumimoji="1" lang="en-US" altLang="ja-JP"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障がい者施設で食品開発や販路開拓、利用者の食事摂取の対応</a:t>
            </a:r>
          </a:p>
          <a:p>
            <a:pPr marL="514350" indent="-342900">
              <a:lnSpc>
                <a:spcPct val="100000"/>
              </a:lnSpc>
              <a:buClr>
                <a:schemeClr val="bg1"/>
              </a:buClr>
              <a:buFont typeface="Wingdings" panose="05000000000000000000" pitchFamily="2" charset="2"/>
              <a:buChar char="ü"/>
            </a:pPr>
            <a:endParaRPr kumimoji="1" lang="ja-JP" altLang="en-US" sz="2200" b="1" dirty="0">
              <a:solidFill>
                <a:schemeClr val="bg1">
                  <a:lumMod val="95000"/>
                </a:schemeClr>
              </a:solidFill>
            </a:endParaRPr>
          </a:p>
          <a:p>
            <a:pPr marL="171450" indent="0">
              <a:lnSpc>
                <a:spcPct val="100000"/>
              </a:lnSpc>
              <a:buClr>
                <a:schemeClr val="bg1"/>
              </a:buClr>
            </a:pPr>
            <a:r>
              <a:rPr kumimoji="1" lang="ja-JP" altLang="en-US" sz="2200" b="1" dirty="0">
                <a:solidFill>
                  <a:schemeClr val="bg1">
                    <a:lumMod val="95000"/>
                  </a:schemeClr>
                </a:solidFill>
              </a:rPr>
              <a:t>資格：</a:t>
            </a:r>
            <a:r>
              <a:rPr kumimoji="1" lang="en-US" altLang="ja-JP" sz="2200" b="1" dirty="0">
                <a:solidFill>
                  <a:schemeClr val="bg1">
                    <a:lumMod val="95000"/>
                  </a:schemeClr>
                </a:solidFill>
              </a:rPr>
              <a:t>(</a:t>
            </a:r>
            <a:r>
              <a:rPr kumimoji="1" lang="ja-JP" altLang="en-US" sz="2200" b="1" dirty="0">
                <a:solidFill>
                  <a:schemeClr val="bg1">
                    <a:lumMod val="95000"/>
                  </a:schemeClr>
                </a:solidFill>
              </a:rPr>
              <a:t>リスクマネージメントに多分関係している資格</a:t>
            </a:r>
            <a:r>
              <a:rPr kumimoji="1" lang="en-US" altLang="ja-JP" sz="2200" b="1" dirty="0">
                <a:solidFill>
                  <a:schemeClr val="bg1">
                    <a:lumMod val="95000"/>
                  </a:schemeClr>
                </a:solidFill>
              </a:rPr>
              <a:t>?)</a:t>
            </a:r>
            <a:endParaRPr kumimoji="1" lang="ja-JP" altLang="en-US" sz="2200" b="1" dirty="0">
              <a:solidFill>
                <a:schemeClr val="bg1">
                  <a:lumMod val="95000"/>
                </a:schemeClr>
              </a:solidFill>
            </a:endParaRPr>
          </a:p>
          <a:p>
            <a:pPr marL="171450" indent="0">
              <a:lnSpc>
                <a:spcPct val="100000"/>
              </a:lnSpc>
              <a:buClr>
                <a:schemeClr val="bg1"/>
              </a:buClr>
            </a:pPr>
            <a:endParaRPr kumimoji="1" lang="ja-JP" altLang="en-US"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介護初任者研修と</a:t>
            </a:r>
            <a:r>
              <a:rPr kumimoji="1" lang="zh-TW" altLang="en-US" sz="2200" b="1" dirty="0">
                <a:solidFill>
                  <a:schemeClr val="bg1">
                    <a:lumMod val="95000"/>
                  </a:schemeClr>
                </a:solidFill>
              </a:rPr>
              <a:t>福祉用具専門相談員</a:t>
            </a:r>
            <a:endParaRPr kumimoji="1" lang="ja-JP" altLang="en-US"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ja-JP" altLang="en-US" sz="2200" b="1" u="sng" dirty="0">
                <a:solidFill>
                  <a:schemeClr val="bg1">
                    <a:lumMod val="95000"/>
                  </a:schemeClr>
                </a:solidFill>
              </a:rPr>
              <a:t>元</a:t>
            </a:r>
            <a:r>
              <a:rPr kumimoji="1" lang="en-US" altLang="ja-JP" sz="2200" b="1" u="sng" dirty="0">
                <a:solidFill>
                  <a:schemeClr val="bg1">
                    <a:lumMod val="95000"/>
                  </a:schemeClr>
                </a:solidFill>
              </a:rPr>
              <a:t>(</a:t>
            </a:r>
            <a:r>
              <a:rPr kumimoji="1" lang="en-US" altLang="ja-JP" sz="2200" b="1" dirty="0">
                <a:solidFill>
                  <a:schemeClr val="bg1">
                    <a:lumMod val="95000"/>
                  </a:schemeClr>
                </a:solidFill>
              </a:rPr>
              <a:t>NR</a:t>
            </a:r>
            <a:r>
              <a:rPr kumimoji="1" lang="ja-JP" altLang="en-US" sz="2200" b="1" dirty="0">
                <a:solidFill>
                  <a:schemeClr val="bg1">
                    <a:lumMod val="95000"/>
                  </a:schemeClr>
                </a:solidFill>
              </a:rPr>
              <a:t>・サプリメントアドバイザー、医療経営士</a:t>
            </a:r>
            <a:r>
              <a:rPr kumimoji="1" lang="en-US" altLang="ja-JP" sz="2200" b="1" dirty="0">
                <a:solidFill>
                  <a:schemeClr val="bg1">
                    <a:lumMod val="95000"/>
                  </a:schemeClr>
                </a:solidFill>
              </a:rPr>
              <a:t>3</a:t>
            </a:r>
            <a:r>
              <a:rPr kumimoji="1" lang="ja-JP" altLang="en-US" sz="2200" b="1" dirty="0">
                <a:solidFill>
                  <a:schemeClr val="bg1">
                    <a:lumMod val="95000"/>
                  </a:schemeClr>
                </a:solidFill>
              </a:rPr>
              <a:t>級</a:t>
            </a:r>
            <a:r>
              <a:rPr kumimoji="1" lang="en-US" altLang="ja-JP" sz="2200" b="1" dirty="0">
                <a:solidFill>
                  <a:schemeClr val="bg1">
                    <a:lumMod val="95000"/>
                  </a:schemeClr>
                </a:solidFill>
              </a:rPr>
              <a:t>)</a:t>
            </a: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コーチング資格</a:t>
            </a: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ハーマンモデル認定ファシリテーター</a:t>
            </a:r>
            <a:endParaRPr kumimoji="1" lang="en-US" altLang="ja-JP"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en-US" altLang="ja-JP" sz="2200" b="1" dirty="0">
                <a:solidFill>
                  <a:schemeClr val="bg1">
                    <a:lumMod val="95000"/>
                  </a:schemeClr>
                </a:solidFill>
              </a:rPr>
              <a:t>MBA@GONZAGA University</a:t>
            </a:r>
            <a:endParaRPr kumimoji="1" lang="en-US" altLang="ja-JP" sz="2400" b="1" dirty="0">
              <a:solidFill>
                <a:schemeClr val="bg1">
                  <a:lumMod val="95000"/>
                </a:schemeClr>
              </a:solidFill>
            </a:endParaRPr>
          </a:p>
          <a:p>
            <a:pPr marL="428625" indent="-257175">
              <a:lnSpc>
                <a:spcPct val="100000"/>
              </a:lnSpc>
              <a:buFont typeface="Arial" panose="020B0604020202020204" pitchFamily="34" charset="0"/>
              <a:buChar char="•"/>
            </a:pPr>
            <a:endParaRPr kumimoji="1" lang="ja-JP" altLang="en-US" sz="2400" b="1" dirty="0">
              <a:solidFill>
                <a:schemeClr val="bg1">
                  <a:lumMod val="95000"/>
                </a:schemeClr>
              </a:solidFill>
            </a:endParaRPr>
          </a:p>
          <a:p>
            <a:pPr marL="428625" indent="-257175">
              <a:buFont typeface="Arial" panose="020B0604020202020204" pitchFamily="34" charset="0"/>
              <a:buChar char="•"/>
            </a:pPr>
            <a:endParaRPr kumimoji="1" lang="ja-JP" altLang="en-US" sz="2400" dirty="0">
              <a:solidFill>
                <a:schemeClr val="bg1">
                  <a:lumMod val="95000"/>
                </a:schemeClr>
              </a:solidFill>
            </a:endParaRPr>
          </a:p>
          <a:p>
            <a:pPr marL="428625" indent="-257175">
              <a:buFont typeface="Arial" panose="020B0604020202020204" pitchFamily="34" charset="0"/>
              <a:buChar char="•"/>
            </a:pPr>
            <a:endParaRPr kumimoji="1" lang="ja-JP" altLang="en-US" sz="2400" dirty="0">
              <a:solidFill>
                <a:schemeClr val="bg1"/>
              </a:solidFill>
            </a:endParaRPr>
          </a:p>
          <a:p>
            <a:pPr marL="428625" indent="-257175">
              <a:buFont typeface="Arial" panose="020B0604020202020204" pitchFamily="34" charset="0"/>
              <a:buChar char="•"/>
            </a:pPr>
            <a:endParaRPr kumimoji="1" lang="ja-JP" altLang="en-US" sz="2400" dirty="0">
              <a:solidFill>
                <a:schemeClr val="bg1"/>
              </a:solidFill>
            </a:endParaRPr>
          </a:p>
          <a:p>
            <a:pPr marL="428625" indent="-257175">
              <a:buFont typeface="Arial" panose="020B0604020202020204" pitchFamily="34" charset="0"/>
              <a:buChar char="•"/>
            </a:pPr>
            <a:endParaRPr kumimoji="1" lang="ja-JP" altLang="en-US" sz="2400" dirty="0"/>
          </a:p>
          <a:p>
            <a:pPr marL="428625" indent="-257175">
              <a:buFont typeface="Arial" panose="020B0604020202020204" pitchFamily="34" charset="0"/>
              <a:buChar char="•"/>
            </a:pPr>
            <a:endParaRPr kumimoji="1" lang="ja-JP" altLang="en-US" sz="2400" dirty="0"/>
          </a:p>
          <a:p>
            <a:endParaRPr kumimoji="1" lang="ja-JP" altLang="en-US" sz="2400" dirty="0"/>
          </a:p>
        </p:txBody>
      </p:sp>
    </p:spTree>
    <p:extLst>
      <p:ext uri="{BB962C8B-B14F-4D97-AF65-F5344CB8AC3E}">
        <p14:creationId xmlns:p14="http://schemas.microsoft.com/office/powerpoint/2010/main" val="311481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27"/>
        <p:cNvGrpSpPr/>
        <p:nvPr/>
      </p:nvGrpSpPr>
      <p:grpSpPr>
        <a:xfrm>
          <a:off x="0" y="0"/>
          <a:ext cx="0" cy="0"/>
          <a:chOff x="0" y="0"/>
          <a:chExt cx="0" cy="0"/>
        </a:xfrm>
      </p:grpSpPr>
      <p:pic>
        <p:nvPicPr>
          <p:cNvPr id="128" name="Google Shape;128;p8"/>
          <p:cNvPicPr preferRelativeResize="0"/>
          <p:nvPr/>
        </p:nvPicPr>
        <p:blipFill rotWithShape="1">
          <a:blip r:embed="rId3">
            <a:alphaModFix/>
          </a:blip>
          <a:srcRect/>
          <a:stretch/>
        </p:blipFill>
        <p:spPr>
          <a:xfrm>
            <a:off x="0" y="1304878"/>
            <a:ext cx="3517898" cy="4079132"/>
          </a:xfrm>
          <a:prstGeom prst="rect">
            <a:avLst/>
          </a:prstGeom>
          <a:noFill/>
          <a:ln>
            <a:noFill/>
          </a:ln>
        </p:spPr>
      </p:pic>
      <p:pic>
        <p:nvPicPr>
          <p:cNvPr id="129" name="Google Shape;129;p8"/>
          <p:cNvPicPr preferRelativeResize="0"/>
          <p:nvPr/>
        </p:nvPicPr>
        <p:blipFill rotWithShape="1">
          <a:blip r:embed="rId4">
            <a:alphaModFix/>
          </a:blip>
          <a:srcRect/>
          <a:stretch/>
        </p:blipFill>
        <p:spPr>
          <a:xfrm>
            <a:off x="3020219" y="1304878"/>
            <a:ext cx="3103562" cy="4079132"/>
          </a:xfrm>
          <a:prstGeom prst="rect">
            <a:avLst/>
          </a:prstGeom>
          <a:noFill/>
          <a:ln>
            <a:noFill/>
          </a:ln>
        </p:spPr>
      </p:pic>
      <p:pic>
        <p:nvPicPr>
          <p:cNvPr id="130" name="Google Shape;130;p8"/>
          <p:cNvPicPr preferRelativeResize="0"/>
          <p:nvPr/>
        </p:nvPicPr>
        <p:blipFill rotWithShape="1">
          <a:blip r:embed="rId5">
            <a:alphaModFix/>
          </a:blip>
          <a:srcRect/>
          <a:stretch/>
        </p:blipFill>
        <p:spPr>
          <a:xfrm>
            <a:off x="6123781" y="1304877"/>
            <a:ext cx="2883958" cy="4079132"/>
          </a:xfrm>
          <a:prstGeom prst="rect">
            <a:avLst/>
          </a:prstGeom>
          <a:noFill/>
          <a:ln>
            <a:noFill/>
          </a:ln>
        </p:spPr>
      </p:pic>
      <p:sp>
        <p:nvSpPr>
          <p:cNvPr id="131" name="Google Shape;131;p8"/>
          <p:cNvSpPr txBox="1">
            <a:spLocks noGrp="1"/>
          </p:cNvSpPr>
          <p:nvPr>
            <p:ph type="title"/>
          </p:nvPr>
        </p:nvSpPr>
        <p:spPr>
          <a:xfrm>
            <a:off x="896982" y="143591"/>
            <a:ext cx="7886700" cy="994275"/>
          </a:xfrm>
          <a:prstGeom prst="rect">
            <a:avLst/>
          </a:prstGeom>
          <a:noFill/>
          <a:ln>
            <a:noFill/>
          </a:ln>
        </p:spPr>
        <p:txBody>
          <a:bodyPr spcFirstLastPara="1" wrap="square" lIns="68569" tIns="34275" rIns="68569" bIns="34275" anchor="ctr" anchorCtr="0">
            <a:normAutofit/>
          </a:bodyPr>
          <a:lstStyle/>
          <a:p>
            <a:pPr>
              <a:buSzPts val="4400"/>
            </a:pPr>
            <a:r>
              <a:rPr lang="ja-JP" dirty="0">
                <a:solidFill>
                  <a:schemeClr val="bg1"/>
                </a:solidFill>
              </a:rPr>
              <a:t>経腸栄養の投与キットです。</a:t>
            </a:r>
            <a:endParaRPr dirty="0">
              <a:solidFill>
                <a:schemeClr val="bg1"/>
              </a:solidFill>
            </a:endParaRPr>
          </a:p>
        </p:txBody>
      </p:sp>
      <p:sp>
        <p:nvSpPr>
          <p:cNvPr id="3" name="テキスト ボックス 2">
            <a:extLst>
              <a:ext uri="{FF2B5EF4-FFF2-40B4-BE49-F238E27FC236}">
                <a16:creationId xmlns:a16="http://schemas.microsoft.com/office/drawing/2014/main" id="{0C0ADFA0-67ED-A456-1BB2-8E16407078C2}"/>
              </a:ext>
            </a:extLst>
          </p:cNvPr>
          <p:cNvSpPr txBox="1"/>
          <p:nvPr/>
        </p:nvSpPr>
        <p:spPr>
          <a:xfrm>
            <a:off x="4907346" y="5551020"/>
            <a:ext cx="4573377" cy="276999"/>
          </a:xfrm>
          <a:prstGeom prst="rect">
            <a:avLst/>
          </a:prstGeom>
          <a:noFill/>
        </p:spPr>
        <p:txBody>
          <a:bodyPr wrap="square">
            <a:spAutoFit/>
          </a:bodyPr>
          <a:lstStyle/>
          <a:p>
            <a:r>
              <a:rPr lang="ja-JP" altLang="en-US" sz="1200" dirty="0">
                <a:solidFill>
                  <a:schemeClr val="bg1"/>
                </a:solidFill>
              </a:rPr>
              <a:t>出典：医療用品通販サイトハートプラス </a:t>
            </a:r>
            <a:r>
              <a:rPr lang="en-US" altLang="ja-JP" sz="1200" dirty="0">
                <a:solidFill>
                  <a:schemeClr val="bg1"/>
                </a:solidFill>
              </a:rPr>
              <a:t>WEB</a:t>
            </a:r>
            <a:r>
              <a:rPr lang="ja-JP" altLang="en-US" sz="1200" dirty="0">
                <a:solidFill>
                  <a:schemeClr val="bg1"/>
                </a:solidFill>
              </a:rPr>
              <a:t>サイト</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35"/>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94656D-9EFD-6F72-9871-306C7EAE4CF1}"/>
              </a:ext>
            </a:extLst>
          </p:cNvPr>
          <p:cNvSpPr txBox="1"/>
          <p:nvPr/>
        </p:nvSpPr>
        <p:spPr>
          <a:xfrm>
            <a:off x="1239254" y="3175084"/>
            <a:ext cx="7074568" cy="400110"/>
          </a:xfrm>
          <a:prstGeom prst="rect">
            <a:avLst/>
          </a:prstGeom>
          <a:noFill/>
        </p:spPr>
        <p:txBody>
          <a:bodyPr wrap="square">
            <a:spAutoFit/>
          </a:bodyPr>
          <a:lstStyle/>
          <a:p>
            <a:r>
              <a:rPr lang="en-US" altLang="ja-JP" sz="1050" dirty="0">
                <a:solidFill>
                  <a:srgbClr val="0563C1"/>
                </a:solidFill>
                <a:hlinkClick r:id="rId3">
                  <a:extLst>
                    <a:ext uri="{A12FA001-AC4F-418D-AE19-62706E023703}">
                      <ahyp:hlinkClr xmlns:ahyp="http://schemas.microsoft.com/office/drawing/2018/hyperlinkcolor" val="tx"/>
                    </a:ext>
                  </a:extLst>
                </a:hlinkClick>
              </a:rPr>
              <a:t>(</a:t>
            </a:r>
            <a:r>
              <a:rPr lang="en-US" altLang="ja-JP" sz="2000" dirty="0">
                <a:solidFill>
                  <a:schemeClr val="bg1"/>
                </a:solidFill>
                <a:hlinkClick r:id="rId3">
                  <a:extLst>
                    <a:ext uri="{A12FA001-AC4F-418D-AE19-62706E023703}">
                      <ahyp:hlinkClr xmlns:ahyp="http://schemas.microsoft.com/office/drawing/2018/hyperlinkcolor" val="tx"/>
                    </a:ext>
                  </a:extLst>
                </a:hlinkClick>
              </a:rPr>
              <a:t>19) </a:t>
            </a:r>
            <a:r>
              <a:rPr lang="ja-JP" altLang="en-US" sz="2000" dirty="0">
                <a:solidFill>
                  <a:schemeClr val="bg1"/>
                </a:solidFill>
                <a:hlinkClick r:id="rId3">
                  <a:extLst>
                    <a:ext uri="{A12FA001-AC4F-418D-AE19-62706E023703}">
                      <ahyp:hlinkClr xmlns:ahyp="http://schemas.microsoft.com/office/drawing/2018/hyperlinkcolor" val="tx"/>
                    </a:ext>
                  </a:extLst>
                </a:hlinkClick>
              </a:rPr>
              <a:t>経管栄養</a:t>
            </a:r>
            <a:r>
              <a:rPr lang="en-US" altLang="ja-JP" sz="2000" dirty="0">
                <a:solidFill>
                  <a:schemeClr val="bg1"/>
                </a:solidFill>
                <a:hlinkClick r:id="rId3">
                  <a:extLst>
                    <a:ext uri="{A12FA001-AC4F-418D-AE19-62706E023703}">
                      <ahyp:hlinkClr xmlns:ahyp="http://schemas.microsoft.com/office/drawing/2018/hyperlinkcolor" val="tx"/>
                    </a:ext>
                  </a:extLst>
                </a:hlinkClick>
              </a:rPr>
              <a:t>【</a:t>
            </a:r>
            <a:r>
              <a:rPr lang="ja-JP" altLang="en-US" sz="2000" dirty="0">
                <a:solidFill>
                  <a:schemeClr val="bg1"/>
                </a:solidFill>
                <a:hlinkClick r:id="rId3">
                  <a:extLst>
                    <a:ext uri="{A12FA001-AC4F-418D-AE19-62706E023703}">
                      <ahyp:hlinkClr xmlns:ahyp="http://schemas.microsoft.com/office/drawing/2018/hyperlinkcolor" val="tx"/>
                    </a:ext>
                  </a:extLst>
                </a:hlinkClick>
              </a:rPr>
              <a:t>解説付き実技動画</a:t>
            </a:r>
            <a:r>
              <a:rPr lang="en-US" altLang="ja-JP" sz="2000" dirty="0">
                <a:solidFill>
                  <a:schemeClr val="bg1"/>
                </a:solidFill>
                <a:hlinkClick r:id="rId3">
                  <a:extLst>
                    <a:ext uri="{A12FA001-AC4F-418D-AE19-62706E023703}">
                      <ahyp:hlinkClr xmlns:ahyp="http://schemas.microsoft.com/office/drawing/2018/hyperlinkcolor" val="tx"/>
                    </a:ext>
                  </a:extLst>
                </a:hlinkClick>
              </a:rPr>
              <a:t>】</a:t>
            </a:r>
            <a:r>
              <a:rPr lang="ja-JP" altLang="en-US" sz="2000" dirty="0">
                <a:solidFill>
                  <a:schemeClr val="bg1"/>
                </a:solidFill>
                <a:hlinkClick r:id="rId3">
                  <a:extLst>
                    <a:ext uri="{A12FA001-AC4F-418D-AE19-62706E023703}">
                      <ahyp:hlinkClr xmlns:ahyp="http://schemas.microsoft.com/office/drawing/2018/hyperlinkcolor" val="tx"/>
                    </a:ext>
                  </a:extLst>
                </a:hlinkClick>
              </a:rPr>
              <a:t>看護師　介護 </a:t>
            </a:r>
            <a:r>
              <a:rPr lang="en-US" altLang="ja-JP" sz="2000" dirty="0">
                <a:solidFill>
                  <a:schemeClr val="bg1"/>
                </a:solidFill>
                <a:hlinkClick r:id="rId3">
                  <a:extLst>
                    <a:ext uri="{A12FA001-AC4F-418D-AE19-62706E023703}">
                      <ahyp:hlinkClr xmlns:ahyp="http://schemas.microsoft.com/office/drawing/2018/hyperlinkcolor" val="tx"/>
                    </a:ext>
                  </a:extLst>
                </a:hlinkClick>
              </a:rPr>
              <a:t>- YouTube</a:t>
            </a:r>
            <a:endParaRPr lang="ja-JP" altLang="en-US" sz="20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41"/>
        <p:cNvGrpSpPr/>
        <p:nvPr/>
      </p:nvGrpSpPr>
      <p:grpSpPr>
        <a:xfrm>
          <a:off x="0" y="0"/>
          <a:ext cx="0" cy="0"/>
          <a:chOff x="0" y="0"/>
          <a:chExt cx="0" cy="0"/>
        </a:xfrm>
      </p:grpSpPr>
      <p:sp>
        <p:nvSpPr>
          <p:cNvPr id="142" name="Google Shape;142;p10"/>
          <p:cNvSpPr txBox="1">
            <a:spLocks noGrp="1"/>
          </p:cNvSpPr>
          <p:nvPr>
            <p:ph type="title"/>
          </p:nvPr>
        </p:nvSpPr>
        <p:spPr>
          <a:xfrm>
            <a:off x="1800803" y="0"/>
            <a:ext cx="5784181" cy="994172"/>
          </a:xfrm>
          <a:prstGeom prst="rect">
            <a:avLst/>
          </a:prstGeom>
          <a:noFill/>
          <a:ln>
            <a:noFill/>
          </a:ln>
        </p:spPr>
        <p:txBody>
          <a:bodyPr spcFirstLastPara="1" wrap="square" lIns="68569" tIns="34275" rIns="68569" bIns="34275" anchor="ctr" anchorCtr="0">
            <a:normAutofit/>
          </a:bodyPr>
          <a:lstStyle/>
          <a:p>
            <a:pPr>
              <a:buSzPts val="4400"/>
            </a:pPr>
            <a:r>
              <a:rPr lang="ja-JP" dirty="0">
                <a:solidFill>
                  <a:schemeClr val="bg1"/>
                </a:solidFill>
              </a:rPr>
              <a:t>経腸栄養法のリスク</a:t>
            </a:r>
            <a:endParaRPr dirty="0">
              <a:solidFill>
                <a:schemeClr val="bg1"/>
              </a:solidFill>
            </a:endParaRPr>
          </a:p>
        </p:txBody>
      </p:sp>
      <p:sp>
        <p:nvSpPr>
          <p:cNvPr id="143" name="Google Shape;143;p10"/>
          <p:cNvSpPr txBox="1">
            <a:spLocks noGrp="1"/>
          </p:cNvSpPr>
          <p:nvPr>
            <p:ph type="body" idx="1"/>
          </p:nvPr>
        </p:nvSpPr>
        <p:spPr>
          <a:xfrm>
            <a:off x="265471" y="1150374"/>
            <a:ext cx="8642555" cy="5338915"/>
          </a:xfrm>
          <a:prstGeom prst="rect">
            <a:avLst/>
          </a:prstGeom>
          <a:noFill/>
          <a:ln>
            <a:noFill/>
          </a:ln>
        </p:spPr>
        <p:txBody>
          <a:bodyPr spcFirstLastPara="1" wrap="square" lIns="68569" tIns="34275" rIns="68569" bIns="34275" anchor="t" anchorCtr="0">
            <a:normAutofit fontScale="47500" lnSpcReduction="20000"/>
          </a:bodyPr>
          <a:lstStyle/>
          <a:p>
            <a:pPr marL="457200" indent="-457200">
              <a:spcBef>
                <a:spcPts val="0"/>
              </a:spcBef>
              <a:buSzPct val="100000"/>
              <a:buFont typeface="Wingdings" panose="05000000000000000000" pitchFamily="2" charset="2"/>
              <a:buChar char="ü"/>
            </a:pPr>
            <a:endParaRPr lang="en-US" altLang="ja-JP" dirty="0">
              <a:solidFill>
                <a:schemeClr val="bg1"/>
              </a:solidFill>
            </a:endParaRPr>
          </a:p>
          <a:p>
            <a:pPr marL="857250" indent="-857250">
              <a:spcBef>
                <a:spcPts val="0"/>
              </a:spcBef>
              <a:buClr>
                <a:schemeClr val="bg1"/>
              </a:buClr>
              <a:buSzPct val="100000"/>
              <a:buFont typeface="Wingdings" panose="05000000000000000000" pitchFamily="2" charset="2"/>
              <a:buChar char="ü"/>
            </a:pPr>
            <a:r>
              <a:rPr lang="ja-JP" altLang="en-US" sz="6700" dirty="0">
                <a:solidFill>
                  <a:schemeClr val="bg1"/>
                </a:solidFill>
              </a:rPr>
              <a:t>下痢</a:t>
            </a:r>
            <a:endParaRPr sz="6700"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rgbClr val="FFFF00"/>
                </a:solidFill>
              </a:rPr>
              <a:t>便秘</a:t>
            </a:r>
            <a:endParaRPr sz="6700" dirty="0">
              <a:solidFill>
                <a:srgbClr val="FFFF00"/>
              </a:solidFill>
            </a:endParaRPr>
          </a:p>
          <a:p>
            <a:pPr marL="857250" indent="-857250">
              <a:buClr>
                <a:schemeClr val="bg1"/>
              </a:buClr>
              <a:buSzPct val="100000"/>
              <a:buFont typeface="Wingdings" panose="05000000000000000000" pitchFamily="2" charset="2"/>
              <a:buChar char="ü"/>
            </a:pPr>
            <a:r>
              <a:rPr lang="ja-JP" altLang="en-US" sz="6700" dirty="0">
                <a:solidFill>
                  <a:srgbClr val="FF0000"/>
                </a:solidFill>
              </a:rPr>
              <a:t>嘔吐</a:t>
            </a:r>
            <a:endParaRPr sz="6700" dirty="0">
              <a:solidFill>
                <a:srgbClr val="FF0000"/>
              </a:solidFill>
            </a:endParaRPr>
          </a:p>
          <a:p>
            <a:pPr marL="857250" indent="-857250">
              <a:buClr>
                <a:schemeClr val="bg1"/>
              </a:buClr>
              <a:buSzPct val="100000"/>
              <a:buFont typeface="Wingdings" panose="05000000000000000000" pitchFamily="2" charset="2"/>
              <a:buChar char="ü"/>
            </a:pPr>
            <a:r>
              <a:rPr lang="ja-JP" altLang="en-US" sz="6700" dirty="0">
                <a:solidFill>
                  <a:srgbClr val="FF0000"/>
                </a:solidFill>
              </a:rPr>
              <a:t>誤嚥</a:t>
            </a:r>
            <a:endParaRPr sz="6700" dirty="0">
              <a:solidFill>
                <a:srgbClr val="FF0000"/>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カテーテル詰まり</a:t>
            </a:r>
            <a:endParaRPr sz="6700"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リーフデングシンドローム</a:t>
            </a:r>
            <a:endParaRPr lang="en-US" altLang="ja-JP" sz="6700" dirty="0">
              <a:solidFill>
                <a:schemeClr val="bg1"/>
              </a:solidFill>
            </a:endParaRPr>
          </a:p>
          <a:p>
            <a:pPr marL="0" indent="0">
              <a:buClr>
                <a:schemeClr val="bg1"/>
              </a:buClr>
              <a:buSzPct val="100000"/>
              <a:buNone/>
            </a:pPr>
            <a:r>
              <a:rPr lang="ja-JP" altLang="en-US" sz="4500" b="0" i="0" dirty="0">
                <a:solidFill>
                  <a:schemeClr val="bg1"/>
                </a:solidFill>
                <a:effectLst/>
                <a:latin typeface="Arial" panose="020B0604020202020204" pitchFamily="34" charset="0"/>
              </a:rPr>
              <a:t>　 　　</a:t>
            </a:r>
            <a:r>
              <a:rPr lang="en-US" altLang="ja-JP" sz="4500" b="0" i="0" dirty="0">
                <a:solidFill>
                  <a:schemeClr val="bg1"/>
                </a:solidFill>
                <a:effectLst/>
                <a:latin typeface="Arial" panose="020B0604020202020204" pitchFamily="34" charset="0"/>
              </a:rPr>
              <a:t>    </a:t>
            </a:r>
            <a:r>
              <a:rPr lang="ja-JP" altLang="en-US" sz="4500" b="1" dirty="0">
                <a:solidFill>
                  <a:schemeClr val="bg1"/>
                </a:solidFill>
                <a:latin typeface="Arial" panose="020B0604020202020204" pitchFamily="34" charset="0"/>
              </a:rPr>
              <a:t>→</a:t>
            </a:r>
            <a:r>
              <a:rPr lang="ja-JP" altLang="en-US" sz="4500" b="1" i="0" dirty="0">
                <a:solidFill>
                  <a:schemeClr val="bg1"/>
                </a:solidFill>
                <a:effectLst/>
                <a:latin typeface="Arial" panose="020B0604020202020204" pitchFamily="34" charset="0"/>
              </a:rPr>
              <a:t>急速・過剰に栄養補充を行うことで発症する</a:t>
            </a:r>
          </a:p>
          <a:p>
            <a:pPr marL="0" indent="0">
              <a:buClr>
                <a:schemeClr val="bg1"/>
              </a:buClr>
              <a:buSzPct val="100000"/>
              <a:buNone/>
            </a:pPr>
            <a:r>
              <a:rPr lang="ja-JP" altLang="en-US" sz="4500" b="1" dirty="0">
                <a:solidFill>
                  <a:schemeClr val="bg1"/>
                </a:solidFill>
                <a:latin typeface="Arial" panose="020B0604020202020204" pitchFamily="34" charset="0"/>
              </a:rPr>
              <a:t>　　　　　 </a:t>
            </a:r>
            <a:r>
              <a:rPr lang="ja-JP" altLang="en-US" sz="4500" b="1" i="0" dirty="0">
                <a:solidFill>
                  <a:schemeClr val="bg1"/>
                </a:solidFill>
                <a:effectLst/>
                <a:latin typeface="Arial" panose="020B0604020202020204" pitchFamily="34" charset="0"/>
              </a:rPr>
              <a:t>一連の代 謝合併症のこと。 心不全や不整脈、呼吸不全等</a:t>
            </a:r>
            <a:r>
              <a:rPr lang="en-US" altLang="ja-JP" sz="4500" b="1" i="0" dirty="0">
                <a:solidFill>
                  <a:schemeClr val="bg1"/>
                </a:solidFill>
                <a:effectLst/>
                <a:latin typeface="Arial" panose="020B0604020202020204" pitchFamily="34" charset="0"/>
              </a:rPr>
              <a:t>)</a:t>
            </a:r>
            <a:endParaRPr sz="4500" b="1"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脱水</a:t>
            </a:r>
            <a:endParaRPr sz="6700"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電解質異常</a:t>
            </a:r>
            <a:endParaRPr sz="6700"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その他たくさん</a:t>
            </a:r>
          </a:p>
          <a:p>
            <a:pPr marL="857250" indent="-857250">
              <a:buClr>
                <a:schemeClr val="bg1"/>
              </a:buClr>
              <a:buSzPct val="100000"/>
              <a:buFont typeface="Wingdings" panose="05000000000000000000" pitchFamily="2" charset="2"/>
              <a:buChar char="ü"/>
            </a:pPr>
            <a:endParaRPr sz="6700" dirty="0"/>
          </a:p>
          <a:p>
            <a:pPr marL="0" indent="0">
              <a:buSzPct val="1000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47"/>
        <p:cNvGrpSpPr/>
        <p:nvPr/>
      </p:nvGrpSpPr>
      <p:grpSpPr>
        <a:xfrm>
          <a:off x="0" y="0"/>
          <a:ext cx="0" cy="0"/>
          <a:chOff x="0" y="0"/>
          <a:chExt cx="0" cy="0"/>
        </a:xfrm>
      </p:grpSpPr>
      <p:sp>
        <p:nvSpPr>
          <p:cNvPr id="148" name="Google Shape;148;p11"/>
          <p:cNvSpPr txBox="1"/>
          <p:nvPr/>
        </p:nvSpPr>
        <p:spPr>
          <a:xfrm>
            <a:off x="449705" y="353057"/>
            <a:ext cx="7944788" cy="5670753"/>
          </a:xfrm>
          <a:prstGeom prst="rect">
            <a:avLst/>
          </a:prstGeom>
          <a:noFill/>
          <a:ln>
            <a:noFill/>
          </a:ln>
        </p:spPr>
        <p:txBody>
          <a:bodyPr spcFirstLastPara="1" wrap="square" lIns="68569" tIns="34275" rIns="68569" bIns="34275" anchor="t" anchorCtr="0">
            <a:spAutoFit/>
          </a:bodyPr>
          <a:lstStyle/>
          <a:p>
            <a:pPr>
              <a:buClr>
                <a:schemeClr val="bg1"/>
              </a:buClr>
            </a:pPr>
            <a:r>
              <a:rPr lang="ja-JP" altLang="en-US" sz="2800" dirty="0">
                <a:solidFill>
                  <a:schemeClr val="bg1"/>
                </a:solidFill>
              </a:rPr>
              <a:t>経管栄養物の嘔吐および嘔吐物の誤嚥</a:t>
            </a:r>
          </a:p>
          <a:p>
            <a:pPr>
              <a:buClr>
                <a:schemeClr val="bg1"/>
              </a:buClr>
            </a:pPr>
            <a:endParaRPr lang="ja-JP" altLang="en-US" sz="2800" dirty="0">
              <a:solidFill>
                <a:schemeClr val="bg1"/>
              </a:solidFill>
            </a:endParaRPr>
          </a:p>
          <a:p>
            <a:pPr marL="342900" lvl="1" indent="-342900">
              <a:buClr>
                <a:schemeClr val="bg1"/>
              </a:buClr>
              <a:buFont typeface="Wingdings" panose="05000000000000000000" pitchFamily="2" charset="2"/>
              <a:buChar char="ü"/>
              <a:tabLst>
                <a:tab pos="5732463" algn="l"/>
              </a:tabLst>
            </a:pPr>
            <a:r>
              <a:rPr lang="ja-JP" altLang="en-US" sz="2800" dirty="0">
                <a:solidFill>
                  <a:schemeClr val="bg1"/>
                </a:solidFill>
              </a:rPr>
              <a:t>経管栄養は水分が多く、その滴下スピードが的確でなければ逆流や誤嚥の可能性が高くなる</a:t>
            </a:r>
            <a:endParaRPr sz="2800" dirty="0">
              <a:solidFill>
                <a:schemeClr val="bg1"/>
              </a:solidFill>
            </a:endParaRPr>
          </a:p>
          <a:p>
            <a:pPr marL="342900" lvl="1" indent="-342900">
              <a:buClr>
                <a:schemeClr val="bg1"/>
              </a:buClr>
              <a:buFont typeface="Wingdings" panose="05000000000000000000" pitchFamily="2" charset="2"/>
              <a:buChar char="ü"/>
              <a:tabLst>
                <a:tab pos="5732463" algn="l"/>
              </a:tabLst>
            </a:pPr>
            <a:endParaRPr sz="2800" dirty="0">
              <a:solidFill>
                <a:schemeClr val="bg1"/>
              </a:solidFill>
            </a:endParaRPr>
          </a:p>
          <a:p>
            <a:pPr marL="342900" lvl="1" indent="-342900">
              <a:buClr>
                <a:schemeClr val="bg1"/>
              </a:buClr>
              <a:buFont typeface="Wingdings" panose="05000000000000000000" pitchFamily="2" charset="2"/>
              <a:buChar char="ü"/>
              <a:tabLst>
                <a:tab pos="5732463" algn="l"/>
              </a:tabLst>
            </a:pPr>
            <a:r>
              <a:rPr lang="ja-JP" altLang="en-US" sz="2800" dirty="0">
                <a:solidFill>
                  <a:schemeClr val="bg1"/>
                </a:solidFill>
              </a:rPr>
              <a:t>胃を圧迫するような体位や、胃・腸の通過障害などによる胃内圧の上昇</a:t>
            </a:r>
            <a:endParaRPr lang="en-US" altLang="ja-JP" sz="2800" dirty="0">
              <a:solidFill>
                <a:schemeClr val="bg1"/>
              </a:solidFill>
            </a:endParaRPr>
          </a:p>
          <a:p>
            <a:pPr marL="342900" lvl="1" indent="-342900">
              <a:buClr>
                <a:schemeClr val="bg1"/>
              </a:buClr>
              <a:buFont typeface="Wingdings" panose="05000000000000000000" pitchFamily="2" charset="2"/>
              <a:buChar char="ü"/>
              <a:tabLst>
                <a:tab pos="5732463" algn="l"/>
              </a:tabLst>
            </a:pPr>
            <a:endParaRPr sz="2800" dirty="0">
              <a:solidFill>
                <a:schemeClr val="bg1"/>
              </a:solidFill>
            </a:endParaRPr>
          </a:p>
          <a:p>
            <a:pPr marL="342900" lvl="1" indent="-342900">
              <a:buClr>
                <a:schemeClr val="bg1"/>
              </a:buClr>
              <a:buFont typeface="Wingdings" panose="05000000000000000000" pitchFamily="2" charset="2"/>
              <a:buChar char="ü"/>
              <a:tabLst>
                <a:tab pos="5732463" algn="l"/>
              </a:tabLst>
            </a:pPr>
            <a:r>
              <a:rPr lang="ja-JP" altLang="en-US" sz="2800" dirty="0">
                <a:solidFill>
                  <a:schemeClr val="bg1"/>
                </a:solidFill>
              </a:rPr>
              <a:t>体動時の刺激による逆流や的確な体位が保てない状態</a:t>
            </a:r>
          </a:p>
          <a:p>
            <a:pPr marL="342900" lvl="1" indent="-342900">
              <a:buClr>
                <a:schemeClr val="bg1"/>
              </a:buClr>
              <a:buFont typeface="Wingdings" panose="05000000000000000000" pitchFamily="2" charset="2"/>
              <a:buChar char="ü"/>
              <a:tabLst>
                <a:tab pos="5732463" algn="l"/>
              </a:tabLst>
            </a:pPr>
            <a:endParaRPr lang="ja-JP" altLang="en-US" sz="2800" dirty="0">
              <a:solidFill>
                <a:schemeClr val="bg1"/>
              </a:solidFill>
            </a:endParaRPr>
          </a:p>
          <a:p>
            <a:pPr marL="342900" lvl="1" indent="-342900">
              <a:buClr>
                <a:schemeClr val="bg1"/>
              </a:buClr>
              <a:buFont typeface="Wingdings" panose="05000000000000000000" pitchFamily="2" charset="2"/>
              <a:buChar char="ü"/>
              <a:tabLst>
                <a:tab pos="5732463" algn="l"/>
              </a:tabLst>
            </a:pPr>
            <a:r>
              <a:rPr lang="ja-JP" altLang="en-US" sz="2800" dirty="0">
                <a:solidFill>
                  <a:schemeClr val="bg1"/>
                </a:solidFill>
              </a:rPr>
              <a:t>胃の排出能の低下</a:t>
            </a:r>
            <a:endParaRPr sz="2800" dirty="0">
              <a:solidFill>
                <a:schemeClr val="bg1"/>
              </a:solidFill>
            </a:endParaRPr>
          </a:p>
        </p:txBody>
      </p:sp>
      <p:sp>
        <p:nvSpPr>
          <p:cNvPr id="3" name="テキスト ボックス 2">
            <a:extLst>
              <a:ext uri="{FF2B5EF4-FFF2-40B4-BE49-F238E27FC236}">
                <a16:creationId xmlns:a16="http://schemas.microsoft.com/office/drawing/2014/main" id="{0E486F6A-20B3-6DE6-6A82-86EDA8C8B630}"/>
              </a:ext>
            </a:extLst>
          </p:cNvPr>
          <p:cNvSpPr txBox="1"/>
          <p:nvPr/>
        </p:nvSpPr>
        <p:spPr>
          <a:xfrm>
            <a:off x="2225843" y="6335609"/>
            <a:ext cx="6978316" cy="276999"/>
          </a:xfrm>
          <a:prstGeom prst="rect">
            <a:avLst/>
          </a:prstGeom>
          <a:noFill/>
        </p:spPr>
        <p:txBody>
          <a:bodyPr wrap="square">
            <a:spAutoFit/>
          </a:bodyPr>
          <a:lstStyle/>
          <a:p>
            <a:r>
              <a:rPr lang="ja-JP" altLang="en-US" sz="1200" dirty="0">
                <a:solidFill>
                  <a:schemeClr val="bg1"/>
                </a:solidFill>
              </a:rPr>
              <a:t>出典：</a:t>
            </a:r>
            <a:r>
              <a:rPr lang="en-US" altLang="ja-JP" sz="1200" dirty="0">
                <a:solidFill>
                  <a:schemeClr val="bg1"/>
                </a:solidFill>
              </a:rPr>
              <a:t>『</a:t>
            </a:r>
            <a:r>
              <a:rPr lang="ja-JP" altLang="en-US" sz="1200" dirty="0">
                <a:solidFill>
                  <a:schemeClr val="bg1"/>
                </a:solidFill>
              </a:rPr>
              <a:t>新訂版　根拠から学ぶ基礎看護技術</a:t>
            </a:r>
            <a:r>
              <a:rPr lang="en-US" altLang="ja-JP" sz="1200" dirty="0">
                <a:solidFill>
                  <a:schemeClr val="bg1"/>
                </a:solidFill>
              </a:rPr>
              <a:t>』 </a:t>
            </a:r>
            <a:r>
              <a:rPr lang="ja-JP" altLang="en-US" sz="1200" dirty="0">
                <a:solidFill>
                  <a:schemeClr val="bg1"/>
                </a:solidFill>
              </a:rPr>
              <a:t>（編著）江口正信／</a:t>
            </a:r>
            <a:r>
              <a:rPr lang="en-US" altLang="ja-JP" sz="1200" dirty="0">
                <a:solidFill>
                  <a:schemeClr val="bg1"/>
                </a:solidFill>
              </a:rPr>
              <a:t>2015</a:t>
            </a:r>
            <a:r>
              <a:rPr lang="ja-JP" altLang="en-US" sz="1200" dirty="0">
                <a:solidFill>
                  <a:schemeClr val="bg1"/>
                </a:solidFill>
              </a:rPr>
              <a:t>年</a:t>
            </a:r>
            <a:r>
              <a:rPr lang="en-US" altLang="ja-JP" sz="1200" dirty="0">
                <a:solidFill>
                  <a:schemeClr val="bg1"/>
                </a:solidFill>
              </a:rPr>
              <a:t>3</a:t>
            </a:r>
            <a:r>
              <a:rPr lang="ja-JP" altLang="en-US" sz="1200" dirty="0">
                <a:solidFill>
                  <a:schemeClr val="bg1"/>
                </a:solidFill>
              </a:rPr>
              <a:t>月刊行／ サイオ出版</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C5F8EED-B57B-94FF-0264-9B9C2342F9ED}"/>
              </a:ext>
            </a:extLst>
          </p:cNvPr>
          <p:cNvSpPr txBox="1"/>
          <p:nvPr/>
        </p:nvSpPr>
        <p:spPr>
          <a:xfrm>
            <a:off x="2" y="2"/>
            <a:ext cx="8819147" cy="7504619"/>
          </a:xfrm>
          <a:prstGeom prst="rect">
            <a:avLst/>
          </a:prstGeom>
          <a:noFill/>
        </p:spPr>
        <p:txBody>
          <a:bodyPr wrap="square">
            <a:spAutoFit/>
          </a:bodyPr>
          <a:lstStyle/>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【実施した医療行為の目的】</a:t>
            </a:r>
          </a:p>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経腸栄養剤逆流による誤嚥性肺炎。</a:t>
            </a:r>
          </a:p>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【事故の内容】</a:t>
            </a:r>
          </a:p>
          <a:p>
            <a:pPr algn="just">
              <a:spcBef>
                <a:spcPts val="450"/>
              </a:spcBef>
            </a:pPr>
            <a:r>
              <a:rPr lang="ja-JP" altLang="ja-JP" sz="1800" b="1" kern="100" dirty="0">
                <a:solidFill>
                  <a:srgbClr val="FFFF00"/>
                </a:solidFill>
                <a:latin typeface="+mn-lt"/>
                <a:ea typeface="游明朝" panose="02020400000000000000" pitchFamily="18" charset="-128"/>
                <a:cs typeface="Times New Roman" panose="02020603050405020304" pitchFamily="18" charset="0"/>
              </a:rPr>
              <a:t>急性閉塞性化膿性胆管炎にて</a:t>
            </a:r>
            <a:r>
              <a:rPr lang="en-US" altLang="ja-JP" sz="1800" b="1" kern="100" dirty="0">
                <a:solidFill>
                  <a:srgbClr val="FFFF00"/>
                </a:solidFill>
                <a:latin typeface="+mn-lt"/>
                <a:ea typeface="游明朝" panose="02020400000000000000" pitchFamily="18" charset="-128"/>
                <a:cs typeface="Times New Roman" panose="02020603050405020304" pitchFamily="18" charset="0"/>
              </a:rPr>
              <a:t>ICU</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管理をされていた。一般病棟へ退室となった。麻酔科より同日から栄養増加の指示が出ていたが流量の設定はされていなかった。 </a:t>
            </a:r>
            <a:r>
              <a:rPr lang="ja-JP" altLang="ja-JP" sz="1800" b="1" kern="100" dirty="0">
                <a:solidFill>
                  <a:schemeClr val="bg1"/>
                </a:solidFill>
                <a:latin typeface="+mn-lt"/>
                <a:ea typeface="游明朝" panose="02020400000000000000" pitchFamily="18" charset="-128"/>
                <a:cs typeface="Times New Roman" panose="02020603050405020304" pitchFamily="18" charset="0"/>
              </a:rPr>
              <a:t>病棟にあがり、流量指示を医師に確認し栄養管理が継続された。 夜間に痰と経管栄養剤の気管への流入により、呼吸状態の増悪を認め、挿管下で再度</a:t>
            </a:r>
            <a:r>
              <a:rPr lang="en-US" altLang="ja-JP" sz="1800" b="1" kern="100" dirty="0">
                <a:solidFill>
                  <a:schemeClr val="bg1"/>
                </a:solidFill>
                <a:latin typeface="+mn-lt"/>
                <a:ea typeface="游明朝" panose="02020400000000000000" pitchFamily="18" charset="-128"/>
                <a:cs typeface="Times New Roman" panose="02020603050405020304" pitchFamily="18" charset="0"/>
              </a:rPr>
              <a:t>ICU</a:t>
            </a:r>
            <a:r>
              <a:rPr lang="ja-JP" altLang="ja-JP" sz="1800" b="1" kern="100" dirty="0">
                <a:solidFill>
                  <a:schemeClr val="bg1"/>
                </a:solidFill>
                <a:latin typeface="+mn-lt"/>
                <a:ea typeface="游明朝" panose="02020400000000000000" pitchFamily="18" charset="-128"/>
                <a:cs typeface="Times New Roman" panose="02020603050405020304" pitchFamily="18" charset="0"/>
              </a:rPr>
              <a:t>入室となった。</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【事故の背景要因の概要】</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＜流量について＞</a:t>
            </a:r>
          </a:p>
          <a:p>
            <a:pPr algn="just">
              <a:spcBef>
                <a:spcPts val="450"/>
              </a:spcBef>
            </a:pPr>
            <a:r>
              <a:rPr lang="en-US" altLang="ja-JP" sz="1800" b="1" kern="100" dirty="0">
                <a:solidFill>
                  <a:srgbClr val="FFFF00"/>
                </a:solidFill>
                <a:latin typeface="+mn-lt"/>
                <a:ea typeface="游明朝" panose="02020400000000000000" pitchFamily="18" charset="-128"/>
                <a:cs typeface="Times New Roman" panose="02020603050405020304" pitchFamily="18" charset="0"/>
              </a:rPr>
              <a:t>ICU</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では</a:t>
            </a:r>
            <a:r>
              <a:rPr lang="en-US" altLang="ja-JP" sz="1800" b="1" kern="100" dirty="0">
                <a:solidFill>
                  <a:srgbClr val="FFFF00"/>
                </a:solidFill>
                <a:latin typeface="+mn-lt"/>
                <a:ea typeface="游明朝" panose="02020400000000000000" pitchFamily="18" charset="-128"/>
                <a:cs typeface="Times New Roman" panose="02020603050405020304" pitchFamily="18" charset="0"/>
              </a:rPr>
              <a:t>40ml/h</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で栄養が投与されていた。</a:t>
            </a:r>
            <a:r>
              <a:rPr lang="ja-JP" altLang="ja-JP" sz="1800" b="1" kern="100" dirty="0">
                <a:solidFill>
                  <a:schemeClr val="bg1"/>
                </a:solidFill>
                <a:latin typeface="+mn-lt"/>
                <a:ea typeface="游明朝" panose="02020400000000000000" pitchFamily="18" charset="-128"/>
                <a:cs typeface="Times New Roman" panose="02020603050405020304" pitchFamily="18" charset="0"/>
              </a:rPr>
              <a:t>全身状態の改善に伴い、栄養剤の増量が必要であった。不穏などの状態があり、経管栄養持続投与継続は難しいと考えられたため、間欠的投与に変更となり、流量の増量を検討した。下痢症状もなかったため、流量を</a:t>
            </a:r>
            <a:r>
              <a:rPr lang="en-US" altLang="ja-JP" sz="1800" b="1" kern="100" dirty="0">
                <a:solidFill>
                  <a:srgbClr val="FFFF00"/>
                </a:solidFill>
                <a:latin typeface="+mn-lt"/>
                <a:ea typeface="游明朝" panose="02020400000000000000" pitchFamily="18" charset="-128"/>
                <a:cs typeface="Times New Roman" panose="02020603050405020304" pitchFamily="18" charset="0"/>
              </a:rPr>
              <a:t>125ml/h</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で指示変更</a:t>
            </a:r>
            <a:r>
              <a:rPr lang="ja-JP" altLang="ja-JP" sz="1800" b="1" kern="100" dirty="0">
                <a:solidFill>
                  <a:schemeClr val="bg1"/>
                </a:solidFill>
                <a:latin typeface="+mn-lt"/>
                <a:ea typeface="游明朝" panose="02020400000000000000" pitchFamily="18" charset="-128"/>
                <a:cs typeface="Times New Roman" panose="02020603050405020304" pitchFamily="18" charset="0"/>
              </a:rPr>
              <a:t>となった。栄養状態改善のために栄養剤増量に関しては必要であったと考えられる。</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＜投与について＞</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流量変更後、数時間後に逆流の確認を行った。その際には逆流はなく、投与を継続した。</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夜間の栄養剤投与前に逆流があるかどうかを確認したかどうかは不明であるが、その都度逆流を確認し、逆流があった場合には栄養剤投与の中止や流量の減量などを検討する必要があったと考えられる。</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【改善策】</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流量については、急激な増量ではなく、状態をみながらの増量が必要であったと考えられる。流速変更時の観察などについて再度検討が必要である。</a:t>
            </a:r>
            <a:endParaRPr lang="en-US" altLang="ja-JP" sz="1800" b="1" kern="100" dirty="0">
              <a:solidFill>
                <a:schemeClr val="bg1"/>
              </a:solidFill>
              <a:latin typeface="+mn-lt"/>
              <a:ea typeface="游明朝" panose="02020400000000000000" pitchFamily="18" charset="-128"/>
              <a:cs typeface="Times New Roman" panose="02020603050405020304" pitchFamily="18" charset="0"/>
            </a:endParaRPr>
          </a:p>
          <a:p>
            <a:pPr algn="just">
              <a:spcBef>
                <a:spcPts val="450"/>
              </a:spcBef>
            </a:pPr>
            <a:endParaRPr lang="en-US" altLang="ja-JP" sz="135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Bef>
                <a:spcPts val="450"/>
              </a:spcBef>
            </a:pPr>
            <a:endParaRPr lang="en-US" altLang="ja-JP" sz="135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Bef>
                <a:spcPts val="450"/>
              </a:spcBef>
            </a:pPr>
            <a:endParaRPr lang="ja-JP" altLang="ja-JP" sz="105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27C3F5BF-844A-15F5-941D-92AB9CF763AD}"/>
              </a:ext>
            </a:extLst>
          </p:cNvPr>
          <p:cNvSpPr txBox="1"/>
          <p:nvPr/>
        </p:nvSpPr>
        <p:spPr>
          <a:xfrm>
            <a:off x="4872791" y="6604084"/>
            <a:ext cx="4573377" cy="253916"/>
          </a:xfrm>
          <a:prstGeom prst="rect">
            <a:avLst/>
          </a:prstGeom>
          <a:noFill/>
        </p:spPr>
        <p:txBody>
          <a:bodyPr wrap="square">
            <a:spAutoFit/>
          </a:bodyPr>
          <a:lstStyle/>
          <a:p>
            <a:r>
              <a:rPr lang="ja-JP" altLang="en-US" sz="1050" dirty="0">
                <a:solidFill>
                  <a:schemeClr val="bg1"/>
                </a:solidFill>
              </a:rPr>
              <a:t>出典：</a:t>
            </a:r>
            <a:r>
              <a:rPr lang="zh-TW" altLang="en-US" sz="1050" dirty="0">
                <a:solidFill>
                  <a:schemeClr val="bg1"/>
                </a:solidFill>
              </a:rPr>
              <a:t>公益財団法人日本医療機能評価機構</a:t>
            </a:r>
            <a:r>
              <a:rPr lang="ja-JP" altLang="en-US" sz="1050" dirty="0">
                <a:solidFill>
                  <a:schemeClr val="bg1"/>
                </a:solidFill>
              </a:rPr>
              <a:t>　</a:t>
            </a:r>
            <a:r>
              <a:rPr lang="zh-TW" altLang="en-US" sz="1050" dirty="0">
                <a:solidFill>
                  <a:schemeClr val="bg1"/>
                </a:solidFill>
              </a:rPr>
              <a:t>医療事故情報収集等事業</a:t>
            </a:r>
            <a:endParaRPr lang="ja-JP" altLang="en-US" sz="1050" dirty="0">
              <a:solidFill>
                <a:schemeClr val="bg1"/>
              </a:solidFill>
            </a:endParaRPr>
          </a:p>
        </p:txBody>
      </p:sp>
    </p:spTree>
    <p:extLst>
      <p:ext uri="{BB962C8B-B14F-4D97-AF65-F5344CB8AC3E}">
        <p14:creationId xmlns:p14="http://schemas.microsoft.com/office/powerpoint/2010/main" val="3421892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C851A77-BF74-13FE-6EEE-DEC223516DD1}"/>
              </a:ext>
            </a:extLst>
          </p:cNvPr>
          <p:cNvSpPr txBox="1"/>
          <p:nvPr/>
        </p:nvSpPr>
        <p:spPr>
          <a:xfrm>
            <a:off x="2" y="0"/>
            <a:ext cx="8951495" cy="6730048"/>
          </a:xfrm>
          <a:prstGeom prst="rect">
            <a:avLst/>
          </a:prstGeom>
          <a:noFill/>
        </p:spPr>
        <p:txBody>
          <a:bodyPr wrap="square">
            <a:spAutoFit/>
          </a:bodyPr>
          <a:lstStyle/>
          <a:p>
            <a:pPr algn="just">
              <a:spcBef>
                <a:spcPts val="675"/>
              </a:spcBef>
            </a:pPr>
            <a:r>
              <a:rPr lang="en-US"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en-US" sz="1800" b="1" kern="100" dirty="0">
                <a:solidFill>
                  <a:schemeClr val="bg1"/>
                </a:solidFill>
                <a:latin typeface="+mn-lt"/>
                <a:ea typeface="游明朝" panose="02020400000000000000" pitchFamily="18" charset="-128"/>
                <a:cs typeface="Times New Roman" panose="02020603050405020304" pitchFamily="18" charset="0"/>
              </a:rPr>
              <a:t>実施した医療行為の目的</a:t>
            </a:r>
            <a:r>
              <a:rPr lang="en-US" altLang="ja-JP" sz="1800" b="1" kern="100" dirty="0">
                <a:solidFill>
                  <a:schemeClr val="bg1"/>
                </a:solidFill>
                <a:latin typeface="+mn-lt"/>
                <a:ea typeface="游明朝" panose="02020400000000000000" pitchFamily="18" charset="-128"/>
                <a:cs typeface="Times New Roman" panose="02020603050405020304" pitchFamily="18" charset="0"/>
              </a:rPr>
              <a:t>】</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経管栄養</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【事故の内容】</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患者は車椅子に座り、ナースステーションで胃瘻から経管栄養剤の注入を行っていた。通常２時間程度で注入しているライフロン６００</a:t>
            </a:r>
            <a:r>
              <a:rPr lang="en-US" altLang="ja-JP" sz="1800" b="1" kern="100" dirty="0">
                <a:solidFill>
                  <a:schemeClr val="bg1"/>
                </a:solidFill>
                <a:latin typeface="+mn-lt"/>
                <a:ea typeface="游明朝" panose="02020400000000000000" pitchFamily="18" charset="-128"/>
                <a:cs typeface="Times New Roman" panose="02020603050405020304" pitchFamily="18" charset="0"/>
              </a:rPr>
              <a:t>mL</a:t>
            </a:r>
            <a:r>
              <a:rPr lang="ja-JP" altLang="ja-JP" sz="1800" b="1" kern="100" dirty="0">
                <a:solidFill>
                  <a:schemeClr val="bg1"/>
                </a:solidFill>
                <a:latin typeface="+mn-lt"/>
                <a:ea typeface="游明朝" panose="02020400000000000000" pitchFamily="18" charset="-128"/>
                <a:cs typeface="Times New Roman" panose="02020603050405020304" pitchFamily="18" charset="0"/>
              </a:rPr>
              <a:t>の注入が約１時間で終了した。その後病室に移動し、ベッドアップ４５度で体幹抑制を行った。看護師が退室しようとした際、咳嗽と共に黄白色物を多量に嘔吐した。直ちに、側臥位を取らせ、口腔・鼻腔の吸引処置を行ったが、患者は誤嚥性肺炎を起こし、</a:t>
            </a:r>
            <a:r>
              <a:rPr lang="en-US" altLang="ja-JP" sz="1800" b="1" kern="100" dirty="0">
                <a:solidFill>
                  <a:schemeClr val="bg1"/>
                </a:solidFill>
                <a:latin typeface="+mn-lt"/>
                <a:ea typeface="游明朝" panose="02020400000000000000" pitchFamily="18" charset="-128"/>
                <a:cs typeface="Times New Roman" panose="02020603050405020304" pitchFamily="18" charset="0"/>
              </a:rPr>
              <a:t>ICU</a:t>
            </a:r>
            <a:r>
              <a:rPr lang="ja-JP" altLang="ja-JP" sz="1800" b="1" kern="100" dirty="0">
                <a:solidFill>
                  <a:schemeClr val="bg1"/>
                </a:solidFill>
                <a:latin typeface="+mn-lt"/>
                <a:ea typeface="游明朝" panose="02020400000000000000" pitchFamily="18" charset="-128"/>
                <a:cs typeface="Times New Roman" panose="02020603050405020304" pitchFamily="18" charset="0"/>
              </a:rPr>
              <a:t>で人工呼吸器管理となった。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【事故の背景要因の概要】</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経管栄養の速度指示がなかった。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・患者本人が早く経管栄養が終わる事を希望していた。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・患者は痰の貯留、咳嗽が多く、臥床すると口腔より喀痰吸引を施行していた。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経管栄養患者が１０名おり、夜勤看護師の対応のみでなく、フリーの看護師にも要請した。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他患者の対応をしており、経管栄養開始３０分後まで、注入速度の確認が出来ていなかった。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【改善策】</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経管栄養時のマニュアルを遵守し、実施する。</a:t>
            </a:r>
          </a:p>
          <a:p>
            <a:pPr algn="just">
              <a:spcBef>
                <a:spcPts val="675"/>
              </a:spcBef>
            </a:pPr>
            <a:r>
              <a:rPr lang="ja-JP" altLang="ja-JP" sz="1800" b="1" kern="100" dirty="0">
                <a:solidFill>
                  <a:srgbClr val="FFFF00"/>
                </a:solidFill>
                <a:latin typeface="+mn-lt"/>
                <a:ea typeface="游明朝" panose="02020400000000000000" pitchFamily="18" charset="-128"/>
                <a:cs typeface="Times New Roman" panose="02020603050405020304" pitchFamily="18" charset="0"/>
              </a:rPr>
              <a:t>・経管栄養時の指示書内容の統一化（注入速度の記載）</a:t>
            </a:r>
          </a:p>
          <a:p>
            <a:pPr algn="just">
              <a:spcBef>
                <a:spcPts val="675"/>
              </a:spcBef>
            </a:pPr>
            <a:r>
              <a:rPr lang="en-US" altLang="ja-JP" sz="1350" kern="100" dirty="0">
                <a:highlight>
                  <a:srgbClr val="FFFF00"/>
                </a:highligh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350" kern="100" dirty="0">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8FACAF77-B712-BFDC-032B-BC6B57B13D0D}"/>
              </a:ext>
            </a:extLst>
          </p:cNvPr>
          <p:cNvSpPr txBox="1"/>
          <p:nvPr/>
        </p:nvSpPr>
        <p:spPr>
          <a:xfrm>
            <a:off x="4670874" y="6476132"/>
            <a:ext cx="4573377" cy="253916"/>
          </a:xfrm>
          <a:prstGeom prst="rect">
            <a:avLst/>
          </a:prstGeom>
          <a:noFill/>
        </p:spPr>
        <p:txBody>
          <a:bodyPr wrap="square">
            <a:spAutoFit/>
          </a:bodyPr>
          <a:lstStyle/>
          <a:p>
            <a:r>
              <a:rPr lang="ja-JP" altLang="en-US" sz="1050" dirty="0">
                <a:solidFill>
                  <a:schemeClr val="bg1"/>
                </a:solidFill>
              </a:rPr>
              <a:t>出典：</a:t>
            </a:r>
            <a:r>
              <a:rPr lang="zh-TW" altLang="en-US" sz="1050" dirty="0">
                <a:solidFill>
                  <a:schemeClr val="bg1"/>
                </a:solidFill>
              </a:rPr>
              <a:t>公益財団法人日本医療機能評価機構</a:t>
            </a:r>
            <a:r>
              <a:rPr lang="ja-JP" altLang="en-US" sz="1050" dirty="0">
                <a:solidFill>
                  <a:schemeClr val="bg1"/>
                </a:solidFill>
              </a:rPr>
              <a:t>　</a:t>
            </a:r>
            <a:r>
              <a:rPr lang="zh-TW" altLang="en-US" sz="1050" dirty="0">
                <a:solidFill>
                  <a:schemeClr val="bg1"/>
                </a:solidFill>
              </a:rPr>
              <a:t>医療事故情報収集等事業</a:t>
            </a:r>
            <a:endParaRPr lang="ja-JP" altLang="en-US" sz="1050" dirty="0">
              <a:solidFill>
                <a:schemeClr val="bg1"/>
              </a:solidFill>
            </a:endParaRPr>
          </a:p>
        </p:txBody>
      </p:sp>
    </p:spTree>
    <p:extLst>
      <p:ext uri="{BB962C8B-B14F-4D97-AF65-F5344CB8AC3E}">
        <p14:creationId xmlns:p14="http://schemas.microsoft.com/office/powerpoint/2010/main" val="404682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BE2B92-BED9-9A31-6A42-CD286275EF59}"/>
              </a:ext>
            </a:extLst>
          </p:cNvPr>
          <p:cNvSpPr txBox="1"/>
          <p:nvPr/>
        </p:nvSpPr>
        <p:spPr>
          <a:xfrm>
            <a:off x="2272719" y="315982"/>
            <a:ext cx="5562987" cy="584775"/>
          </a:xfrm>
          <a:prstGeom prst="rect">
            <a:avLst/>
          </a:prstGeom>
          <a:noFill/>
        </p:spPr>
        <p:txBody>
          <a:bodyPr wrap="square">
            <a:spAutoFit/>
          </a:bodyPr>
          <a:lstStyle/>
          <a:p>
            <a:r>
              <a:rPr lang="en-US" altLang="ja-JP" sz="3200" dirty="0">
                <a:solidFill>
                  <a:schemeClr val="bg1"/>
                </a:solidFill>
              </a:rPr>
              <a:t>2</a:t>
            </a:r>
            <a:r>
              <a:rPr lang="ja-JP" altLang="en-US" sz="3200" dirty="0">
                <a:solidFill>
                  <a:schemeClr val="bg1"/>
                </a:solidFill>
              </a:rPr>
              <a:t>例の医療事故の原因は</a:t>
            </a:r>
            <a:r>
              <a:rPr lang="en-US" altLang="ja-JP" sz="3200" dirty="0">
                <a:solidFill>
                  <a:schemeClr val="bg1"/>
                </a:solidFill>
              </a:rPr>
              <a:t>?</a:t>
            </a:r>
            <a:endParaRPr lang="ja-JP" altLang="en-US" sz="3200" dirty="0">
              <a:solidFill>
                <a:schemeClr val="bg1"/>
              </a:solidFill>
            </a:endParaRPr>
          </a:p>
        </p:txBody>
      </p:sp>
      <p:sp>
        <p:nvSpPr>
          <p:cNvPr id="3" name="Google Shape;148;p11">
            <a:extLst>
              <a:ext uri="{FF2B5EF4-FFF2-40B4-BE49-F238E27FC236}">
                <a16:creationId xmlns:a16="http://schemas.microsoft.com/office/drawing/2014/main" id="{2F2AF747-D80D-1E24-7F51-7665A7C3897C}"/>
              </a:ext>
            </a:extLst>
          </p:cNvPr>
          <p:cNvSpPr txBox="1"/>
          <p:nvPr/>
        </p:nvSpPr>
        <p:spPr>
          <a:xfrm>
            <a:off x="1407677" y="2276399"/>
            <a:ext cx="8052720" cy="2931541"/>
          </a:xfrm>
          <a:prstGeom prst="rect">
            <a:avLst/>
          </a:prstGeom>
          <a:noFill/>
          <a:ln>
            <a:noFill/>
          </a:ln>
        </p:spPr>
        <p:txBody>
          <a:bodyPr spcFirstLastPara="1" wrap="square" lIns="68569" tIns="34275" rIns="68569" bIns="34275" anchor="t" anchorCtr="0">
            <a:spAutoFit/>
          </a:bodyPr>
          <a:lstStyle/>
          <a:p>
            <a:pPr marL="342900" indent="-342900">
              <a:buClr>
                <a:schemeClr val="bg1"/>
              </a:buClr>
              <a:buFont typeface="Wingdings" panose="05000000000000000000" pitchFamily="2" charset="2"/>
              <a:buChar char="ü"/>
            </a:pPr>
            <a:r>
              <a:rPr lang="ja-JP" altLang="en-US" sz="3200" dirty="0">
                <a:solidFill>
                  <a:schemeClr val="bg1"/>
                </a:solidFill>
              </a:rPr>
              <a:t>コミュニケーションの問題</a:t>
            </a:r>
          </a:p>
          <a:p>
            <a:pPr>
              <a:buClr>
                <a:schemeClr val="bg1"/>
              </a:buClr>
            </a:pPr>
            <a:endParaRPr sz="3200" dirty="0">
              <a:solidFill>
                <a:schemeClr val="bg1"/>
              </a:solidFill>
            </a:endParaRPr>
          </a:p>
          <a:p>
            <a:pPr marL="342900" indent="-342900">
              <a:buClr>
                <a:schemeClr val="bg1"/>
              </a:buClr>
              <a:buFont typeface="Wingdings" panose="05000000000000000000" pitchFamily="2" charset="2"/>
              <a:buChar char="ü"/>
            </a:pPr>
            <a:r>
              <a:rPr lang="ja-JP" altLang="en-US" sz="3200" dirty="0">
                <a:solidFill>
                  <a:schemeClr val="bg1"/>
                </a:solidFill>
              </a:rPr>
              <a:t>マニュアルが不十分</a:t>
            </a:r>
            <a:endParaRPr lang="en-US" altLang="ja-JP" sz="3200" dirty="0">
              <a:solidFill>
                <a:schemeClr val="bg1"/>
              </a:solidFill>
            </a:endParaRPr>
          </a:p>
          <a:p>
            <a:pPr marL="342900" indent="-342900">
              <a:buClr>
                <a:schemeClr val="bg1"/>
              </a:buClr>
              <a:buFont typeface="Wingdings" panose="05000000000000000000" pitchFamily="2" charset="2"/>
              <a:buChar char="ü"/>
            </a:pPr>
            <a:endParaRPr lang="en-US" sz="3200" dirty="0">
              <a:solidFill>
                <a:schemeClr val="bg1"/>
              </a:solidFill>
            </a:endParaRPr>
          </a:p>
          <a:p>
            <a:pPr marL="342900" indent="-342900">
              <a:buClr>
                <a:schemeClr val="bg1"/>
              </a:buClr>
              <a:buFont typeface="Wingdings" panose="05000000000000000000" pitchFamily="2" charset="2"/>
              <a:buChar char="ü"/>
            </a:pPr>
            <a:r>
              <a:rPr lang="ja-JP" altLang="en-US" sz="3200" dirty="0">
                <a:solidFill>
                  <a:schemeClr val="bg1"/>
                </a:solidFill>
              </a:rPr>
              <a:t>組織の問題</a:t>
            </a:r>
            <a:endParaRPr sz="3200" dirty="0">
              <a:solidFill>
                <a:schemeClr val="bg1"/>
              </a:solidFill>
            </a:endParaRPr>
          </a:p>
          <a:p>
            <a:pPr marL="342900" indent="-342900">
              <a:buClr>
                <a:schemeClr val="bg1"/>
              </a:buClr>
              <a:buFont typeface="Wingdings" panose="05000000000000000000" pitchFamily="2" charset="2"/>
              <a:buChar char="ü"/>
            </a:pPr>
            <a:endParaRPr lang="ja-JP" altLang="en-US" sz="2600" dirty="0">
              <a:solidFill>
                <a:schemeClr val="bg1"/>
              </a:solidFill>
            </a:endParaRPr>
          </a:p>
        </p:txBody>
      </p:sp>
    </p:spTree>
    <p:extLst>
      <p:ext uri="{BB962C8B-B14F-4D97-AF65-F5344CB8AC3E}">
        <p14:creationId xmlns:p14="http://schemas.microsoft.com/office/powerpoint/2010/main" val="3187004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A59EBE-D84B-2E0A-D116-E1B58BB36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970" y="1735657"/>
            <a:ext cx="2855609" cy="407958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14C75E74-7011-AC2F-4919-DCA8E1286246}"/>
              </a:ext>
            </a:extLst>
          </p:cNvPr>
          <p:cNvSpPr txBox="1"/>
          <p:nvPr/>
        </p:nvSpPr>
        <p:spPr>
          <a:xfrm>
            <a:off x="556460" y="594344"/>
            <a:ext cx="8031080" cy="584775"/>
          </a:xfrm>
          <a:prstGeom prst="rect">
            <a:avLst/>
          </a:prstGeom>
          <a:noFill/>
        </p:spPr>
        <p:txBody>
          <a:bodyPr wrap="square">
            <a:spAutoFit/>
          </a:bodyPr>
          <a:lstStyle/>
          <a:p>
            <a:r>
              <a:rPr lang="ja-JP" altLang="en-US" sz="3200" dirty="0">
                <a:solidFill>
                  <a:schemeClr val="bg1"/>
                </a:solidFill>
              </a:rPr>
              <a:t>今回の事例対策として、ガイラインの活用</a:t>
            </a:r>
          </a:p>
        </p:txBody>
      </p:sp>
      <p:pic>
        <p:nvPicPr>
          <p:cNvPr id="6" name="図 5">
            <a:extLst>
              <a:ext uri="{FF2B5EF4-FFF2-40B4-BE49-F238E27FC236}">
                <a16:creationId xmlns:a16="http://schemas.microsoft.com/office/drawing/2014/main" id="{043EF7CF-D90F-E9A6-CEC4-3DFA3693EF71}"/>
              </a:ext>
            </a:extLst>
          </p:cNvPr>
          <p:cNvPicPr>
            <a:picLocks noChangeAspect="1"/>
          </p:cNvPicPr>
          <p:nvPr/>
        </p:nvPicPr>
        <p:blipFill>
          <a:blip r:embed="rId3"/>
          <a:stretch>
            <a:fillRect/>
          </a:stretch>
        </p:blipFill>
        <p:spPr>
          <a:xfrm>
            <a:off x="4572000" y="1735661"/>
            <a:ext cx="2983832" cy="4123751"/>
          </a:xfrm>
          <a:prstGeom prst="rect">
            <a:avLst/>
          </a:prstGeom>
        </p:spPr>
      </p:pic>
    </p:spTree>
    <p:extLst>
      <p:ext uri="{BB962C8B-B14F-4D97-AF65-F5344CB8AC3E}">
        <p14:creationId xmlns:p14="http://schemas.microsoft.com/office/powerpoint/2010/main" val="3839784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06"/>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49B6C43-D866-9AA2-0D13-9DE9EFB96AEF}"/>
              </a:ext>
            </a:extLst>
          </p:cNvPr>
          <p:cNvSpPr txBox="1"/>
          <p:nvPr/>
        </p:nvSpPr>
        <p:spPr>
          <a:xfrm>
            <a:off x="199938" y="1691891"/>
            <a:ext cx="3755092" cy="3477875"/>
          </a:xfrm>
          <a:prstGeom prst="rect">
            <a:avLst/>
          </a:prstGeom>
          <a:noFill/>
        </p:spPr>
        <p:txBody>
          <a:bodyPr wrap="square">
            <a:spAutoFit/>
          </a:bodyPr>
          <a:lstStyle/>
          <a:p>
            <a:pPr>
              <a:defRPr/>
            </a:pPr>
            <a:r>
              <a:rPr lang="ja-JP" altLang="en-US" sz="2000" b="1" dirty="0">
                <a:solidFill>
                  <a:schemeClr val="bg1"/>
                </a:solidFill>
              </a:rPr>
              <a:t>静脈経腸栄養ガイドラインの投与速度は？</a:t>
            </a:r>
          </a:p>
          <a:p>
            <a:pPr>
              <a:defRPr/>
            </a:pPr>
            <a:endParaRPr lang="en-US" altLang="ja-JP" sz="2000" b="1" dirty="0">
              <a:solidFill>
                <a:schemeClr val="bg1"/>
              </a:solidFill>
            </a:endParaRPr>
          </a:p>
          <a:p>
            <a:pPr>
              <a:defRPr/>
            </a:pPr>
            <a:r>
              <a:rPr lang="ja-JP" altLang="en-US" sz="2000" b="1" dirty="0">
                <a:solidFill>
                  <a:srgbClr val="FF0000"/>
                </a:solidFill>
              </a:rPr>
              <a:t>最初は</a:t>
            </a:r>
            <a:r>
              <a:rPr lang="en-US" altLang="ja-JP" sz="2000" b="1" dirty="0">
                <a:solidFill>
                  <a:srgbClr val="FF0000"/>
                </a:solidFill>
              </a:rPr>
              <a:t>10</a:t>
            </a:r>
            <a:r>
              <a:rPr lang="ja-JP" altLang="en-US" sz="2000" b="1" dirty="0">
                <a:solidFill>
                  <a:srgbClr val="FF0000"/>
                </a:solidFill>
              </a:rPr>
              <a:t>～</a:t>
            </a:r>
            <a:r>
              <a:rPr lang="en-US" altLang="ja-JP" sz="2000" b="1" dirty="0">
                <a:solidFill>
                  <a:srgbClr val="FF0000"/>
                </a:solidFill>
              </a:rPr>
              <a:t>20 mL/</a:t>
            </a:r>
            <a:r>
              <a:rPr lang="ja-JP" altLang="en-US" sz="2000" b="1" dirty="0">
                <a:solidFill>
                  <a:srgbClr val="FF0000"/>
                </a:solidFill>
              </a:rPr>
              <a:t>時</a:t>
            </a:r>
            <a:r>
              <a:rPr lang="ja-JP" altLang="en-US" sz="2000" b="1" dirty="0">
                <a:solidFill>
                  <a:schemeClr val="bg1"/>
                </a:solidFill>
              </a:rPr>
              <a:t>の速度で開始して，副作用がなければ</a:t>
            </a:r>
            <a:r>
              <a:rPr lang="en-US" altLang="ja-JP" sz="2000" b="1" dirty="0">
                <a:solidFill>
                  <a:schemeClr val="bg1"/>
                </a:solidFill>
              </a:rPr>
              <a:t>8</a:t>
            </a:r>
            <a:r>
              <a:rPr lang="ja-JP" altLang="en-US" sz="2000" b="1" dirty="0">
                <a:solidFill>
                  <a:schemeClr val="bg1"/>
                </a:solidFill>
              </a:rPr>
              <a:t>～</a:t>
            </a:r>
            <a:r>
              <a:rPr lang="en-US" altLang="ja-JP" sz="2000" b="1" dirty="0">
                <a:solidFill>
                  <a:schemeClr val="bg1"/>
                </a:solidFill>
              </a:rPr>
              <a:t>24</a:t>
            </a:r>
            <a:r>
              <a:rPr lang="ja-JP" altLang="en-US" sz="2000" b="1" dirty="0">
                <a:solidFill>
                  <a:schemeClr val="bg1"/>
                </a:solidFill>
              </a:rPr>
              <a:t>時間ごとに</a:t>
            </a:r>
            <a:r>
              <a:rPr lang="en-US" altLang="ja-JP" sz="2000" b="1" dirty="0">
                <a:solidFill>
                  <a:schemeClr val="bg1"/>
                </a:solidFill>
              </a:rPr>
              <a:t>40 mL/</a:t>
            </a:r>
            <a:r>
              <a:rPr lang="ja-JP" altLang="en-US" sz="2000" b="1" dirty="0">
                <a:solidFill>
                  <a:schemeClr val="bg1"/>
                </a:solidFill>
              </a:rPr>
              <a:t>時，</a:t>
            </a:r>
            <a:r>
              <a:rPr lang="en-US" altLang="ja-JP" sz="2000" b="1" dirty="0">
                <a:solidFill>
                  <a:schemeClr val="bg1"/>
                </a:solidFill>
              </a:rPr>
              <a:t>60 mL/</a:t>
            </a:r>
            <a:r>
              <a:rPr lang="ja-JP" altLang="en-US" sz="2000" b="1" dirty="0">
                <a:solidFill>
                  <a:schemeClr val="bg1"/>
                </a:solidFill>
              </a:rPr>
              <a:t>時，</a:t>
            </a:r>
            <a:r>
              <a:rPr lang="en-US" altLang="ja-JP" sz="2000" b="1" dirty="0">
                <a:solidFill>
                  <a:schemeClr val="bg1"/>
                </a:solidFill>
              </a:rPr>
              <a:t>80 mL/</a:t>
            </a:r>
            <a:r>
              <a:rPr lang="ja-JP" altLang="en-US" sz="2000" b="1" dirty="0">
                <a:solidFill>
                  <a:schemeClr val="bg1"/>
                </a:solidFill>
              </a:rPr>
              <a:t>時と速度を上げていく． </a:t>
            </a:r>
            <a:r>
              <a:rPr lang="en-US" altLang="ja-JP" sz="2000" b="1" dirty="0">
                <a:solidFill>
                  <a:schemeClr val="bg1"/>
                </a:solidFill>
              </a:rPr>
              <a:t>24</a:t>
            </a:r>
            <a:r>
              <a:rPr lang="ja-JP" altLang="en-US" sz="2000" b="1" dirty="0">
                <a:solidFill>
                  <a:schemeClr val="bg1"/>
                </a:solidFill>
              </a:rPr>
              <a:t>時間持続で投与するので，栄養剤の細菌汚染を防止するためにデカンターは</a:t>
            </a:r>
            <a:r>
              <a:rPr lang="en-US" altLang="ja-JP" sz="2000" b="1" dirty="0">
                <a:solidFill>
                  <a:schemeClr val="bg1"/>
                </a:solidFill>
              </a:rPr>
              <a:t>6</a:t>
            </a:r>
            <a:r>
              <a:rPr lang="ja-JP" altLang="en-US" sz="2000" b="1" dirty="0">
                <a:solidFill>
                  <a:schemeClr val="bg1"/>
                </a:solidFill>
              </a:rPr>
              <a:t>～</a:t>
            </a:r>
            <a:r>
              <a:rPr lang="en-US" altLang="ja-JP" sz="2000" b="1" dirty="0">
                <a:solidFill>
                  <a:schemeClr val="bg1"/>
                </a:solidFill>
              </a:rPr>
              <a:t>8</a:t>
            </a:r>
            <a:r>
              <a:rPr lang="ja-JP" altLang="en-US" sz="2000" b="1" dirty="0">
                <a:solidFill>
                  <a:schemeClr val="bg1"/>
                </a:solidFill>
              </a:rPr>
              <a:t>時間ごとに交換する</a:t>
            </a:r>
          </a:p>
        </p:txBody>
      </p:sp>
      <p:sp>
        <p:nvSpPr>
          <p:cNvPr id="6" name="テキスト ボックス 5">
            <a:extLst>
              <a:ext uri="{FF2B5EF4-FFF2-40B4-BE49-F238E27FC236}">
                <a16:creationId xmlns:a16="http://schemas.microsoft.com/office/drawing/2014/main" id="{95D482C0-2CB0-2A97-7276-55AF6ECB97DD}"/>
              </a:ext>
            </a:extLst>
          </p:cNvPr>
          <p:cNvSpPr txBox="1"/>
          <p:nvPr/>
        </p:nvSpPr>
        <p:spPr>
          <a:xfrm>
            <a:off x="445170" y="598712"/>
            <a:ext cx="8566483" cy="584775"/>
          </a:xfrm>
          <a:prstGeom prst="rect">
            <a:avLst/>
          </a:prstGeom>
          <a:noFill/>
        </p:spPr>
        <p:txBody>
          <a:bodyPr wrap="square">
            <a:spAutoFit/>
          </a:bodyPr>
          <a:lstStyle/>
          <a:p>
            <a:pPr>
              <a:defRPr/>
            </a:pPr>
            <a:r>
              <a:rPr lang="ja-JP" altLang="en-US" sz="3200" dirty="0">
                <a:solidFill>
                  <a:schemeClr val="bg1"/>
                </a:solidFill>
              </a:rPr>
              <a:t>今回の事例対策として、ガイラインの活用</a:t>
            </a:r>
          </a:p>
        </p:txBody>
      </p:sp>
      <p:sp>
        <p:nvSpPr>
          <p:cNvPr id="5" name="テキスト ボックス 4">
            <a:extLst>
              <a:ext uri="{FF2B5EF4-FFF2-40B4-BE49-F238E27FC236}">
                <a16:creationId xmlns:a16="http://schemas.microsoft.com/office/drawing/2014/main" id="{EE0D8A46-4215-6420-2392-5FD50894FCDC}"/>
              </a:ext>
            </a:extLst>
          </p:cNvPr>
          <p:cNvSpPr txBox="1"/>
          <p:nvPr/>
        </p:nvSpPr>
        <p:spPr>
          <a:xfrm>
            <a:off x="4072583" y="1486552"/>
            <a:ext cx="5071419" cy="4131900"/>
          </a:xfrm>
          <a:prstGeom prst="rect">
            <a:avLst/>
          </a:prstGeom>
          <a:noFill/>
        </p:spPr>
        <p:txBody>
          <a:bodyPr wrap="square">
            <a:spAutoFit/>
          </a:bodyPr>
          <a:lstStyle/>
          <a:p>
            <a:pPr>
              <a:defRPr/>
            </a:pPr>
            <a:endParaRPr lang="en-US" altLang="ja-JP" sz="1050" dirty="0"/>
          </a:p>
          <a:p>
            <a:pPr>
              <a:defRPr/>
            </a:pPr>
            <a:r>
              <a:rPr lang="ja-JP" altLang="en-US" sz="1800" b="1" dirty="0">
                <a:solidFill>
                  <a:schemeClr val="bg1"/>
                </a:solidFill>
              </a:rPr>
              <a:t>日本流動食協会のサイトでは</a:t>
            </a:r>
            <a:r>
              <a:rPr lang="en-US" altLang="ja-JP" sz="1800" b="1" dirty="0">
                <a:solidFill>
                  <a:schemeClr val="bg1"/>
                </a:solidFill>
              </a:rPr>
              <a:t>?</a:t>
            </a:r>
          </a:p>
          <a:p>
            <a:pPr>
              <a:defRPr/>
            </a:pPr>
            <a:endParaRPr lang="en-US" altLang="ja-JP" sz="1800" b="1" dirty="0">
              <a:solidFill>
                <a:schemeClr val="bg1"/>
              </a:solidFill>
            </a:endParaRPr>
          </a:p>
          <a:p>
            <a:pPr>
              <a:defRPr/>
            </a:pPr>
            <a:r>
              <a:rPr lang="ja-JP" altLang="en-US" sz="1800" b="1" dirty="0">
                <a:solidFill>
                  <a:schemeClr val="bg1"/>
                </a:solidFill>
              </a:rPr>
              <a:t>１） 投与スケジュールの原則</a:t>
            </a:r>
          </a:p>
          <a:p>
            <a:pPr>
              <a:defRPr/>
            </a:pPr>
            <a:r>
              <a:rPr lang="ja-JP" altLang="en-US" sz="1800" b="1" dirty="0">
                <a:solidFill>
                  <a:schemeClr val="bg1"/>
                </a:solidFill>
              </a:rPr>
              <a:t>流動食の投与速度は、消化管の状態や投与ルート、使用する流動食の特徴によって変わります。腸管の耐用性を確認しながら、段階的に投与量や速度を上げていくのが原則です。具体的なチェックポイントは、　① 下痢の有無、② 食道逆流の有無、③ 腹部膨満症状</a:t>
            </a:r>
            <a:endParaRPr lang="en-US" altLang="ja-JP" sz="1800" b="1" dirty="0">
              <a:solidFill>
                <a:schemeClr val="bg1"/>
              </a:solidFill>
            </a:endParaRPr>
          </a:p>
          <a:p>
            <a:pPr>
              <a:defRPr/>
            </a:pPr>
            <a:endParaRPr lang="ja-JP" altLang="en-US" sz="1800" b="1" dirty="0">
              <a:solidFill>
                <a:schemeClr val="bg1"/>
              </a:solidFill>
            </a:endParaRPr>
          </a:p>
          <a:p>
            <a:pPr>
              <a:defRPr/>
            </a:pPr>
            <a:r>
              <a:rPr lang="ja-JP" altLang="en-US" sz="1800" b="1" dirty="0">
                <a:solidFill>
                  <a:schemeClr val="bg1"/>
                </a:solidFill>
              </a:rPr>
              <a:t>一般的に、液体流動食を経鼻より投与する場合には、下痢や腹部膨満感に配慮しながら</a:t>
            </a:r>
            <a:r>
              <a:rPr lang="en-US" altLang="ja-JP" sz="1800" b="1" dirty="0">
                <a:solidFill>
                  <a:srgbClr val="FFFF00"/>
                </a:solidFill>
              </a:rPr>
              <a:t>15mL</a:t>
            </a:r>
            <a:r>
              <a:rPr lang="ja-JP" altLang="en-US" sz="1800" b="1" dirty="0">
                <a:solidFill>
                  <a:srgbClr val="FFFF00"/>
                </a:solidFill>
              </a:rPr>
              <a:t>から</a:t>
            </a:r>
            <a:r>
              <a:rPr lang="en-US" altLang="ja-JP" sz="1800" b="1" dirty="0">
                <a:solidFill>
                  <a:srgbClr val="FFFF00"/>
                </a:solidFill>
              </a:rPr>
              <a:t>20mL/</a:t>
            </a:r>
            <a:r>
              <a:rPr lang="en-US" altLang="ja-JP" sz="1800" b="1" dirty="0" err="1">
                <a:solidFill>
                  <a:srgbClr val="FFFF00"/>
                </a:solidFill>
              </a:rPr>
              <a:t>hr</a:t>
            </a:r>
            <a:r>
              <a:rPr lang="ja-JP" altLang="en-US" sz="1800" b="1" dirty="0">
                <a:solidFill>
                  <a:srgbClr val="FFFF00"/>
                </a:solidFill>
              </a:rPr>
              <a:t>の緩徐な速度で開始し徐々に増量して</a:t>
            </a:r>
            <a:r>
              <a:rPr lang="en-US" altLang="ja-JP" sz="1800" b="1" dirty="0">
                <a:solidFill>
                  <a:srgbClr val="FFFF00"/>
                </a:solidFill>
              </a:rPr>
              <a:t>100mL/</a:t>
            </a:r>
            <a:r>
              <a:rPr lang="en-US" altLang="ja-JP" sz="1800" b="1" dirty="0" err="1">
                <a:solidFill>
                  <a:srgbClr val="FFFF00"/>
                </a:solidFill>
              </a:rPr>
              <a:t>hr</a:t>
            </a:r>
            <a:r>
              <a:rPr lang="ja-JP" altLang="en-US" sz="1800" b="1" dirty="0">
                <a:solidFill>
                  <a:srgbClr val="FFFF00"/>
                </a:solidFill>
              </a:rPr>
              <a:t>を目安速度</a:t>
            </a:r>
            <a:r>
              <a:rPr lang="ja-JP" altLang="en-US" sz="1800" b="1" dirty="0">
                <a:solidFill>
                  <a:schemeClr val="bg1"/>
                </a:solidFill>
              </a:rPr>
              <a:t>とします。</a:t>
            </a:r>
          </a:p>
        </p:txBody>
      </p:sp>
      <p:sp>
        <p:nvSpPr>
          <p:cNvPr id="8" name="テキスト ボックス 7">
            <a:extLst>
              <a:ext uri="{FF2B5EF4-FFF2-40B4-BE49-F238E27FC236}">
                <a16:creationId xmlns:a16="http://schemas.microsoft.com/office/drawing/2014/main" id="{EEF26825-0960-7167-AD08-5DD3407F51DD}"/>
              </a:ext>
            </a:extLst>
          </p:cNvPr>
          <p:cNvSpPr txBox="1"/>
          <p:nvPr/>
        </p:nvSpPr>
        <p:spPr>
          <a:xfrm>
            <a:off x="445170" y="5720680"/>
            <a:ext cx="2869955" cy="253916"/>
          </a:xfrm>
          <a:prstGeom prst="rect">
            <a:avLst/>
          </a:prstGeom>
          <a:noFill/>
        </p:spPr>
        <p:txBody>
          <a:bodyPr wrap="square">
            <a:spAutoFit/>
          </a:bodyPr>
          <a:lstStyle/>
          <a:p>
            <a:r>
              <a:rPr lang="zh-TW" altLang="en-US" sz="1050" dirty="0">
                <a:solidFill>
                  <a:schemeClr val="bg1"/>
                </a:solidFill>
              </a:rPr>
              <a:t>出典：</a:t>
            </a:r>
            <a:r>
              <a:rPr lang="ja-JP" altLang="en-US" sz="1050" dirty="0">
                <a:solidFill>
                  <a:schemeClr val="bg1"/>
                </a:solidFill>
              </a:rPr>
              <a:t>静脈経腸栄養ガイドライン第</a:t>
            </a:r>
            <a:r>
              <a:rPr lang="en-US" altLang="ja-JP" sz="1050" dirty="0">
                <a:solidFill>
                  <a:schemeClr val="bg1"/>
                </a:solidFill>
              </a:rPr>
              <a:t>3</a:t>
            </a:r>
            <a:r>
              <a:rPr lang="ja-JP" altLang="en-US" sz="1050" dirty="0">
                <a:solidFill>
                  <a:schemeClr val="bg1"/>
                </a:solidFill>
              </a:rPr>
              <a:t>版</a:t>
            </a:r>
            <a:endParaRPr lang="zh-TW" altLang="en-US" sz="1050" dirty="0">
              <a:solidFill>
                <a:schemeClr val="bg1"/>
              </a:solidFill>
            </a:endParaRPr>
          </a:p>
        </p:txBody>
      </p:sp>
      <p:sp>
        <p:nvSpPr>
          <p:cNvPr id="9" name="テキスト ボックス 8">
            <a:extLst>
              <a:ext uri="{FF2B5EF4-FFF2-40B4-BE49-F238E27FC236}">
                <a16:creationId xmlns:a16="http://schemas.microsoft.com/office/drawing/2014/main" id="{DD0EC84D-9B3D-6305-F90E-2D818CE5FA6A}"/>
              </a:ext>
            </a:extLst>
          </p:cNvPr>
          <p:cNvSpPr txBox="1"/>
          <p:nvPr/>
        </p:nvSpPr>
        <p:spPr>
          <a:xfrm>
            <a:off x="5349560" y="5712986"/>
            <a:ext cx="3364134" cy="261610"/>
          </a:xfrm>
          <a:prstGeom prst="rect">
            <a:avLst/>
          </a:prstGeom>
          <a:noFill/>
        </p:spPr>
        <p:txBody>
          <a:bodyPr wrap="square">
            <a:spAutoFit/>
          </a:bodyPr>
          <a:lstStyle/>
          <a:p>
            <a:r>
              <a:rPr lang="zh-TW" altLang="en-US" sz="1100" dirty="0">
                <a:solidFill>
                  <a:schemeClr val="bg1"/>
                </a:solidFill>
              </a:rPr>
              <a:t>出典：</a:t>
            </a:r>
            <a:r>
              <a:rPr lang="ja-JP" altLang="en-US" sz="1100" dirty="0">
                <a:solidFill>
                  <a:schemeClr val="bg1"/>
                </a:solidFill>
              </a:rPr>
              <a:t>一般社団法人 日本流動食協会　</a:t>
            </a:r>
            <a:r>
              <a:rPr lang="en-US" altLang="ja-JP" sz="1100" dirty="0">
                <a:solidFill>
                  <a:schemeClr val="bg1"/>
                </a:solidFill>
              </a:rPr>
              <a:t>WEB Site</a:t>
            </a:r>
            <a:endParaRPr lang="zh-TW" altLang="en-US" sz="1100" dirty="0">
              <a:solidFill>
                <a:schemeClr val="bg1"/>
              </a:solidFill>
            </a:endParaRPr>
          </a:p>
        </p:txBody>
      </p:sp>
    </p:spTree>
    <p:extLst>
      <p:ext uri="{BB962C8B-B14F-4D97-AF65-F5344CB8AC3E}">
        <p14:creationId xmlns:p14="http://schemas.microsoft.com/office/powerpoint/2010/main" val="3266244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06"/>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5D482C0-2CB0-2A97-7276-55AF6ECB97DD}"/>
              </a:ext>
            </a:extLst>
          </p:cNvPr>
          <p:cNvSpPr txBox="1"/>
          <p:nvPr/>
        </p:nvSpPr>
        <p:spPr>
          <a:xfrm>
            <a:off x="1364080" y="192506"/>
            <a:ext cx="69933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FFFFFF"/>
                </a:solidFill>
                <a:effectLst/>
                <a:uLnTx/>
                <a:uFillTx/>
                <a:latin typeface="Arial"/>
                <a:cs typeface="Arial"/>
                <a:sym typeface="Arial"/>
              </a:rPr>
              <a:t>今回の事例対策として，文献の活用</a:t>
            </a:r>
          </a:p>
        </p:txBody>
      </p:sp>
      <p:sp>
        <p:nvSpPr>
          <p:cNvPr id="3" name="テキスト ボックス 2">
            <a:extLst>
              <a:ext uri="{FF2B5EF4-FFF2-40B4-BE49-F238E27FC236}">
                <a16:creationId xmlns:a16="http://schemas.microsoft.com/office/drawing/2014/main" id="{E1D5F3B0-51E4-198B-5D95-BB3ABEE97BCC}"/>
              </a:ext>
            </a:extLst>
          </p:cNvPr>
          <p:cNvSpPr txBox="1"/>
          <p:nvPr/>
        </p:nvSpPr>
        <p:spPr>
          <a:xfrm>
            <a:off x="4696973" y="6142273"/>
            <a:ext cx="457368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50" b="0" i="0" u="none" strike="noStrike" kern="0" cap="none" spc="0" normalizeH="0" baseline="0" noProof="0">
                <a:ln>
                  <a:noFill/>
                </a:ln>
                <a:solidFill>
                  <a:srgbClr val="FFFFFF"/>
                </a:solidFill>
                <a:effectLst/>
                <a:uLnTx/>
                <a:uFillTx/>
                <a:latin typeface="Arial"/>
                <a:cs typeface="Arial"/>
                <a:sym typeface="Arial"/>
              </a:rPr>
              <a:t>日集中医誌　</a:t>
            </a:r>
            <a:r>
              <a:rPr kumimoji="0" lang="en-US" altLang="zh-TW" sz="1050" b="0" i="0" u="none" strike="noStrike" kern="0" cap="none" spc="0" normalizeH="0" baseline="0" noProof="0">
                <a:ln>
                  <a:noFill/>
                </a:ln>
                <a:solidFill>
                  <a:srgbClr val="FFFFFF"/>
                </a:solidFill>
                <a:effectLst/>
                <a:uLnTx/>
                <a:uFillTx/>
                <a:latin typeface="Arial"/>
                <a:cs typeface="Arial"/>
                <a:sym typeface="Arial"/>
              </a:rPr>
              <a:t>J Jpn Soc Intensive Care Med</a:t>
            </a:r>
            <a:r>
              <a:rPr kumimoji="0" lang="zh-TW" altLang="en-US" sz="1050" b="0" i="0" u="none" strike="noStrike" kern="0" cap="none" spc="0" normalizeH="0" baseline="0" noProof="0">
                <a:ln>
                  <a:noFill/>
                </a:ln>
                <a:solidFill>
                  <a:srgbClr val="FFFFFF"/>
                </a:solidFill>
                <a:effectLst/>
                <a:uLnTx/>
                <a:uFillTx/>
                <a:latin typeface="Arial"/>
                <a:cs typeface="Arial"/>
                <a:sym typeface="Arial"/>
              </a:rPr>
              <a:t>　</a:t>
            </a:r>
            <a:r>
              <a:rPr kumimoji="0" lang="en-US" altLang="zh-TW" sz="1050" b="0" i="0" u="none" strike="noStrike" kern="0" cap="none" spc="0" normalizeH="0" baseline="0" noProof="0">
                <a:ln>
                  <a:noFill/>
                </a:ln>
                <a:solidFill>
                  <a:srgbClr val="FFFFFF"/>
                </a:solidFill>
                <a:effectLst/>
                <a:uLnTx/>
                <a:uFillTx/>
                <a:latin typeface="Arial"/>
                <a:cs typeface="Arial"/>
                <a:sym typeface="Arial"/>
              </a:rPr>
              <a:t>Vol. 23 No. 2</a:t>
            </a:r>
            <a:endParaRPr kumimoji="0" lang="zh-TW" altLang="en-US" sz="1050"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テキスト ボックス 4">
            <a:extLst>
              <a:ext uri="{FF2B5EF4-FFF2-40B4-BE49-F238E27FC236}">
                <a16:creationId xmlns:a16="http://schemas.microsoft.com/office/drawing/2014/main" id="{0B426966-5E28-8398-97B4-0C6D4D60F25F}"/>
              </a:ext>
            </a:extLst>
          </p:cNvPr>
          <p:cNvSpPr txBox="1"/>
          <p:nvPr/>
        </p:nvSpPr>
        <p:spPr>
          <a:xfrm>
            <a:off x="736643" y="982176"/>
            <a:ext cx="7920661" cy="5262979"/>
          </a:xfrm>
          <a:prstGeom prst="rect">
            <a:avLst/>
          </a:prstGeom>
          <a:noFill/>
        </p:spPr>
        <p:txBody>
          <a:bodyPr wrap="square">
            <a:spAutoFit/>
          </a:bodyPr>
          <a:lstStyle/>
          <a:p>
            <a:r>
              <a:rPr lang="ja-JP" altLang="en-US" sz="2400" dirty="0">
                <a:solidFill>
                  <a:schemeClr val="bg1"/>
                </a:solidFill>
              </a:rPr>
              <a:t>経腸栄養の目標投与エネルギー量 </a:t>
            </a:r>
            <a:r>
              <a:rPr lang="en-US" altLang="ja-JP" sz="2400" dirty="0">
                <a:solidFill>
                  <a:schemeClr val="bg1"/>
                </a:solidFill>
              </a:rPr>
              <a:t>CQ4</a:t>
            </a:r>
            <a:r>
              <a:rPr lang="ja-JP" altLang="en-US" sz="2400" dirty="0">
                <a:solidFill>
                  <a:schemeClr val="bg1"/>
                </a:solidFill>
              </a:rPr>
              <a:t>：入室後早期の経腸栄養の至適投与エネルギー 量は？ </a:t>
            </a:r>
            <a:endParaRPr lang="en-US" altLang="ja-JP" sz="2400" dirty="0">
              <a:solidFill>
                <a:schemeClr val="bg1"/>
              </a:solidFill>
            </a:endParaRPr>
          </a:p>
          <a:p>
            <a:endParaRPr lang="en-US" altLang="ja-JP" sz="2400" dirty="0">
              <a:solidFill>
                <a:schemeClr val="bg1"/>
              </a:solidFill>
            </a:endParaRPr>
          </a:p>
          <a:p>
            <a:r>
              <a:rPr lang="en-US" altLang="ja-JP" sz="2400" dirty="0">
                <a:solidFill>
                  <a:schemeClr val="bg1"/>
                </a:solidFill>
              </a:rPr>
              <a:t>A4-1</a:t>
            </a:r>
            <a:r>
              <a:rPr lang="ja-JP" altLang="en-US" sz="2400" dirty="0">
                <a:solidFill>
                  <a:schemeClr val="bg1"/>
                </a:solidFill>
              </a:rPr>
              <a:t>：重症化以前に栄養障害がない症例では，初期 の</a:t>
            </a:r>
            <a:r>
              <a:rPr lang="en-US" altLang="ja-JP" sz="2400" dirty="0">
                <a:solidFill>
                  <a:schemeClr val="bg1"/>
                </a:solidFill>
              </a:rPr>
              <a:t>1</a:t>
            </a:r>
            <a:r>
              <a:rPr lang="ja-JP" altLang="en-US" sz="2400" dirty="0">
                <a:solidFill>
                  <a:schemeClr val="bg1"/>
                </a:solidFill>
              </a:rPr>
              <a:t>週間は消費エネルギーに見合うエネルギー投与量を目指さないことを弱く推奨する。（</a:t>
            </a:r>
            <a:r>
              <a:rPr lang="en-US" altLang="ja-JP" sz="2400" dirty="0">
                <a:solidFill>
                  <a:schemeClr val="bg1"/>
                </a:solidFill>
              </a:rPr>
              <a:t>2D</a:t>
            </a:r>
            <a:r>
              <a:rPr lang="ja-JP" altLang="en-US" sz="2400" dirty="0">
                <a:solidFill>
                  <a:schemeClr val="bg1"/>
                </a:solidFill>
              </a:rPr>
              <a:t>）（作成法</a:t>
            </a:r>
            <a:r>
              <a:rPr lang="en-US" altLang="ja-JP" sz="2400" dirty="0">
                <a:solidFill>
                  <a:schemeClr val="bg1"/>
                </a:solidFill>
              </a:rPr>
              <a:t>D</a:t>
            </a:r>
            <a:r>
              <a:rPr lang="ja-JP" altLang="en-US" sz="2400" dirty="0">
                <a:solidFill>
                  <a:schemeClr val="bg1"/>
                </a:solidFill>
              </a:rPr>
              <a:t>） 　ただ，至適投与量に関しては，消費エネルギーの </a:t>
            </a:r>
            <a:r>
              <a:rPr lang="en-US" altLang="ja-JP" sz="2400" dirty="0">
                <a:solidFill>
                  <a:schemeClr val="bg1"/>
                </a:solidFill>
              </a:rPr>
              <a:t>1/4</a:t>
            </a:r>
            <a:r>
              <a:rPr lang="ja-JP" altLang="en-US" sz="2400" dirty="0">
                <a:solidFill>
                  <a:schemeClr val="bg1"/>
                </a:solidFill>
              </a:rPr>
              <a:t>程度，</a:t>
            </a:r>
            <a:r>
              <a:rPr lang="en-US" altLang="ja-JP" sz="2400" dirty="0">
                <a:solidFill>
                  <a:schemeClr val="bg1"/>
                </a:solidFill>
              </a:rPr>
              <a:t>500 kcal/day</a:t>
            </a:r>
            <a:r>
              <a:rPr lang="ja-JP" altLang="en-US" sz="2400" dirty="0">
                <a:solidFill>
                  <a:schemeClr val="bg1"/>
                </a:solidFill>
              </a:rPr>
              <a:t>程度の研究があるが，推奨できる結論は出ていない。（</a:t>
            </a:r>
            <a:r>
              <a:rPr lang="en-US" altLang="ja-JP" sz="2400" dirty="0">
                <a:solidFill>
                  <a:schemeClr val="bg1"/>
                </a:solidFill>
              </a:rPr>
              <a:t>unknown field</a:t>
            </a:r>
            <a:r>
              <a:rPr lang="ja-JP" altLang="en-US" sz="2400" dirty="0">
                <a:solidFill>
                  <a:schemeClr val="bg1"/>
                </a:solidFill>
              </a:rPr>
              <a:t>）</a:t>
            </a:r>
            <a:endParaRPr lang="en-US" altLang="ja-JP" sz="2400" dirty="0">
              <a:solidFill>
                <a:schemeClr val="bg1"/>
              </a:solidFill>
            </a:endParaRPr>
          </a:p>
          <a:p>
            <a:endParaRPr lang="en-US" altLang="ja-JP" sz="2400" dirty="0">
              <a:solidFill>
                <a:schemeClr val="bg1"/>
              </a:solidFill>
            </a:endParaRPr>
          </a:p>
          <a:p>
            <a:r>
              <a:rPr lang="en-US" altLang="ja-JP" sz="2400" dirty="0">
                <a:solidFill>
                  <a:schemeClr val="bg1"/>
                </a:solidFill>
              </a:rPr>
              <a:t>A4-2</a:t>
            </a:r>
            <a:r>
              <a:rPr lang="ja-JP" altLang="en-US" sz="2400" dirty="0">
                <a:solidFill>
                  <a:schemeClr val="bg1"/>
                </a:solidFill>
              </a:rPr>
              <a:t>：重症化以前に栄養障害がある症例では，至適 投与量は不明である。しかし，エネルギー負債が大きくなり過ぎない程度 の投与量は必要である。（</a:t>
            </a:r>
            <a:r>
              <a:rPr lang="en-US" altLang="ja-JP" sz="2400" dirty="0">
                <a:solidFill>
                  <a:schemeClr val="bg1"/>
                </a:solidFill>
              </a:rPr>
              <a:t>unknown field</a:t>
            </a:r>
            <a:r>
              <a:rPr lang="ja-JP" altLang="en-US" sz="2400" dirty="0">
                <a:solidFill>
                  <a:schemeClr val="bg1"/>
                </a:solidFill>
              </a:rPr>
              <a:t>）</a:t>
            </a:r>
          </a:p>
        </p:txBody>
      </p:sp>
    </p:spTree>
    <p:extLst>
      <p:ext uri="{BB962C8B-B14F-4D97-AF65-F5344CB8AC3E}">
        <p14:creationId xmlns:p14="http://schemas.microsoft.com/office/powerpoint/2010/main" val="29771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1B175CB9-A734-8359-A59F-E5BEAC49E495}"/>
              </a:ext>
            </a:extLst>
          </p:cNvPr>
          <p:cNvSpPr txBox="1"/>
          <p:nvPr/>
        </p:nvSpPr>
        <p:spPr>
          <a:xfrm>
            <a:off x="1314450" y="1266191"/>
            <a:ext cx="7943849" cy="5978560"/>
          </a:xfrm>
          <a:prstGeom prst="rect">
            <a:avLst/>
          </a:prstGeom>
          <a:noFill/>
        </p:spPr>
        <p:txBody>
          <a:bodyPr wrap="square">
            <a:spAutoFit/>
          </a:bodyPr>
          <a:lstStyle/>
          <a:p>
            <a:r>
              <a:rPr lang="en-US" altLang="ja-JP" sz="3200" b="1" dirty="0">
                <a:solidFill>
                  <a:srgbClr val="FFFF00"/>
                </a:solidFill>
              </a:rPr>
              <a:t>1</a:t>
            </a:r>
            <a:r>
              <a:rPr lang="ja-JP" altLang="en-US" sz="3200" b="1" dirty="0">
                <a:solidFill>
                  <a:srgbClr val="FFFF00"/>
                </a:solidFill>
              </a:rPr>
              <a:t>位：悪性新生物（</a:t>
            </a:r>
            <a:r>
              <a:rPr lang="en-US" altLang="ja-JP" sz="3200" b="1" dirty="0">
                <a:solidFill>
                  <a:srgbClr val="FFFF00"/>
                </a:solidFill>
              </a:rPr>
              <a:t>27.6</a:t>
            </a:r>
            <a:r>
              <a:rPr lang="ja-JP" altLang="en-US" sz="3200" b="1" dirty="0">
                <a:solidFill>
                  <a:srgbClr val="FFFF00"/>
                </a:solidFill>
              </a:rPr>
              <a:t>％）</a:t>
            </a:r>
          </a:p>
          <a:p>
            <a:r>
              <a:rPr lang="en-US" altLang="ja-JP" sz="3200" b="1" dirty="0">
                <a:solidFill>
                  <a:srgbClr val="FFFF00"/>
                </a:solidFill>
              </a:rPr>
              <a:t>2</a:t>
            </a:r>
            <a:r>
              <a:rPr lang="ja-JP" altLang="en-US" sz="3200" b="1" dirty="0">
                <a:solidFill>
                  <a:srgbClr val="FFFF00"/>
                </a:solidFill>
              </a:rPr>
              <a:t>位：心疾患（</a:t>
            </a:r>
            <a:r>
              <a:rPr lang="en-US" altLang="ja-JP" sz="3200" b="1" dirty="0">
                <a:solidFill>
                  <a:srgbClr val="FFFF00"/>
                </a:solidFill>
              </a:rPr>
              <a:t>15.0</a:t>
            </a:r>
            <a:r>
              <a:rPr lang="ja-JP" altLang="en-US" sz="3200" b="1" dirty="0">
                <a:solidFill>
                  <a:srgbClr val="FFFF00"/>
                </a:solidFill>
              </a:rPr>
              <a:t>％）</a:t>
            </a:r>
          </a:p>
          <a:p>
            <a:r>
              <a:rPr lang="en-US" altLang="ja-JP" sz="3200" b="1" dirty="0">
                <a:solidFill>
                  <a:srgbClr val="FFFF00"/>
                </a:solidFill>
              </a:rPr>
              <a:t>3</a:t>
            </a:r>
            <a:r>
              <a:rPr lang="ja-JP" altLang="en-US" sz="3200" b="1" dirty="0">
                <a:solidFill>
                  <a:srgbClr val="FFFF00"/>
                </a:solidFill>
              </a:rPr>
              <a:t>位：老衰（</a:t>
            </a:r>
            <a:r>
              <a:rPr lang="en-US" altLang="ja-JP" sz="3200" b="1" dirty="0">
                <a:solidFill>
                  <a:srgbClr val="FFFF00"/>
                </a:solidFill>
              </a:rPr>
              <a:t>9.6</a:t>
            </a:r>
            <a:r>
              <a:rPr lang="ja-JP" altLang="en-US" sz="3200" b="1" dirty="0">
                <a:solidFill>
                  <a:srgbClr val="FFFF00"/>
                </a:solidFill>
              </a:rPr>
              <a:t>％）</a:t>
            </a:r>
          </a:p>
          <a:p>
            <a:r>
              <a:rPr lang="en-US" altLang="ja-JP" sz="3200" b="1" dirty="0">
                <a:solidFill>
                  <a:srgbClr val="FFFF00"/>
                </a:solidFill>
              </a:rPr>
              <a:t>4</a:t>
            </a:r>
            <a:r>
              <a:rPr lang="ja-JP" altLang="en-US" sz="3200" b="1" dirty="0">
                <a:solidFill>
                  <a:srgbClr val="FFFF00"/>
                </a:solidFill>
              </a:rPr>
              <a:t>位：脳血管疾患（</a:t>
            </a:r>
            <a:r>
              <a:rPr lang="en-US" altLang="ja-JP" sz="3200" b="1" dirty="0">
                <a:solidFill>
                  <a:srgbClr val="FFFF00"/>
                </a:solidFill>
              </a:rPr>
              <a:t>7.5</a:t>
            </a:r>
            <a:r>
              <a:rPr lang="ja-JP" altLang="en-US" sz="3200" b="1" dirty="0">
                <a:solidFill>
                  <a:srgbClr val="FFFF00"/>
                </a:solidFill>
              </a:rPr>
              <a:t>％）</a:t>
            </a:r>
          </a:p>
          <a:p>
            <a:r>
              <a:rPr lang="en-US" altLang="ja-JP" sz="3200" b="1" dirty="0">
                <a:solidFill>
                  <a:srgbClr val="FFFF00"/>
                </a:solidFill>
              </a:rPr>
              <a:t>5</a:t>
            </a:r>
            <a:r>
              <a:rPr lang="ja-JP" altLang="en-US" sz="3200" b="1" dirty="0">
                <a:solidFill>
                  <a:srgbClr val="FFFF00"/>
                </a:solidFill>
              </a:rPr>
              <a:t>位：肺炎（</a:t>
            </a:r>
            <a:r>
              <a:rPr lang="en-US" altLang="ja-JP" sz="3200" b="1" dirty="0">
                <a:solidFill>
                  <a:srgbClr val="FFFF00"/>
                </a:solidFill>
              </a:rPr>
              <a:t>5.7</a:t>
            </a:r>
            <a:r>
              <a:rPr lang="ja-JP" altLang="en-US" sz="3200" b="1" dirty="0">
                <a:solidFill>
                  <a:srgbClr val="FFFF00"/>
                </a:solidFill>
              </a:rPr>
              <a:t>％）</a:t>
            </a:r>
          </a:p>
          <a:p>
            <a:r>
              <a:rPr lang="en-US" altLang="ja-JP" sz="3200" b="1" dirty="0">
                <a:solidFill>
                  <a:srgbClr val="FF0000"/>
                </a:solidFill>
              </a:rPr>
              <a:t>6</a:t>
            </a:r>
            <a:r>
              <a:rPr lang="ja-JP" altLang="en-US" sz="3200" b="1" dirty="0">
                <a:solidFill>
                  <a:srgbClr val="FF0000"/>
                </a:solidFill>
              </a:rPr>
              <a:t>位：誤嚥性肺炎（</a:t>
            </a:r>
            <a:r>
              <a:rPr lang="en-US" altLang="ja-JP" sz="3200" b="1" dirty="0">
                <a:solidFill>
                  <a:srgbClr val="FF0000"/>
                </a:solidFill>
              </a:rPr>
              <a:t>3.1</a:t>
            </a:r>
            <a:r>
              <a:rPr lang="ja-JP" altLang="en-US" sz="3200" b="1" dirty="0">
                <a:solidFill>
                  <a:srgbClr val="FF0000"/>
                </a:solidFill>
              </a:rPr>
              <a:t>％）</a:t>
            </a:r>
          </a:p>
          <a:p>
            <a:r>
              <a:rPr lang="en-US" altLang="ja-JP" sz="3200" b="1" dirty="0">
                <a:solidFill>
                  <a:schemeClr val="bg1"/>
                </a:solidFill>
              </a:rPr>
              <a:t>7</a:t>
            </a:r>
            <a:r>
              <a:rPr lang="ja-JP" altLang="en-US" sz="3200" b="1" dirty="0">
                <a:solidFill>
                  <a:schemeClr val="bg1"/>
                </a:solidFill>
              </a:rPr>
              <a:t>位：不慮の事故（</a:t>
            </a:r>
            <a:r>
              <a:rPr lang="en-US" altLang="ja-JP" sz="3200" b="1" dirty="0">
                <a:solidFill>
                  <a:schemeClr val="bg1"/>
                </a:solidFill>
              </a:rPr>
              <a:t>2.8</a:t>
            </a:r>
            <a:r>
              <a:rPr lang="ja-JP" altLang="en-US" sz="3200" b="1" dirty="0">
                <a:solidFill>
                  <a:schemeClr val="bg1"/>
                </a:solidFill>
              </a:rPr>
              <a:t>％）</a:t>
            </a:r>
          </a:p>
          <a:p>
            <a:r>
              <a:rPr lang="en-US" altLang="ja-JP" sz="3200" b="1" dirty="0">
                <a:solidFill>
                  <a:srgbClr val="FFFF00"/>
                </a:solidFill>
              </a:rPr>
              <a:t>8</a:t>
            </a:r>
            <a:r>
              <a:rPr lang="ja-JP" altLang="en-US" sz="3200" b="1" dirty="0">
                <a:solidFill>
                  <a:srgbClr val="FFFF00"/>
                </a:solidFill>
              </a:rPr>
              <a:t>位：腎不全（</a:t>
            </a:r>
            <a:r>
              <a:rPr lang="en-US" altLang="ja-JP" sz="3200" b="1" dirty="0">
                <a:solidFill>
                  <a:srgbClr val="FFFF00"/>
                </a:solidFill>
              </a:rPr>
              <a:t>2.0</a:t>
            </a:r>
            <a:r>
              <a:rPr lang="ja-JP" altLang="en-US" sz="3200" b="1" dirty="0">
                <a:solidFill>
                  <a:srgbClr val="FFFF00"/>
                </a:solidFill>
              </a:rPr>
              <a:t>％）</a:t>
            </a:r>
          </a:p>
          <a:p>
            <a:r>
              <a:rPr lang="en-US" altLang="ja-JP" sz="3200" b="1" dirty="0">
                <a:solidFill>
                  <a:srgbClr val="FFFF00"/>
                </a:solidFill>
              </a:rPr>
              <a:t>9</a:t>
            </a:r>
            <a:r>
              <a:rPr lang="ja-JP" altLang="en-US" sz="3200" b="1" dirty="0">
                <a:solidFill>
                  <a:srgbClr val="FFFF00"/>
                </a:solidFill>
              </a:rPr>
              <a:t>位：血管性等の認知症（</a:t>
            </a:r>
            <a:r>
              <a:rPr lang="en-US" altLang="ja-JP" sz="3200" b="1" dirty="0">
                <a:solidFill>
                  <a:srgbClr val="FFFF00"/>
                </a:solidFill>
              </a:rPr>
              <a:t>1.5</a:t>
            </a:r>
            <a:r>
              <a:rPr lang="ja-JP" altLang="en-US" sz="3200" b="1" dirty="0">
                <a:solidFill>
                  <a:srgbClr val="FFFF00"/>
                </a:solidFill>
              </a:rPr>
              <a:t>％）</a:t>
            </a:r>
          </a:p>
          <a:p>
            <a:r>
              <a:rPr lang="en-US" altLang="ja-JP" sz="3200" b="1" dirty="0">
                <a:solidFill>
                  <a:srgbClr val="FFFF00"/>
                </a:solidFill>
              </a:rPr>
              <a:t>9</a:t>
            </a:r>
            <a:r>
              <a:rPr lang="ja-JP" altLang="en-US" sz="3200" b="1" dirty="0">
                <a:solidFill>
                  <a:srgbClr val="FFFF00"/>
                </a:solidFill>
              </a:rPr>
              <a:t>位：アルツハイマー病（</a:t>
            </a:r>
            <a:r>
              <a:rPr lang="en-US" altLang="ja-JP" sz="3200" b="1" dirty="0">
                <a:solidFill>
                  <a:srgbClr val="FFFF00"/>
                </a:solidFill>
              </a:rPr>
              <a:t>1.5</a:t>
            </a:r>
            <a:r>
              <a:rPr lang="ja-JP" altLang="en-US" sz="3200" b="1" dirty="0">
                <a:solidFill>
                  <a:srgbClr val="FFFF00"/>
                </a:solidFill>
              </a:rPr>
              <a:t>％）</a:t>
            </a:r>
          </a:p>
          <a:p>
            <a:r>
              <a:rPr lang="ja-JP" altLang="en-US" sz="2600" b="1" dirty="0">
                <a:solidFill>
                  <a:schemeClr val="bg1"/>
                </a:solidFill>
              </a:rPr>
              <a:t> </a:t>
            </a:r>
          </a:p>
          <a:p>
            <a:endParaRPr lang="ja-JP" altLang="en-US" sz="2600" b="1" dirty="0">
              <a:solidFill>
                <a:schemeClr val="bg1"/>
              </a:solidFill>
            </a:endParaRPr>
          </a:p>
          <a:p>
            <a:endParaRPr lang="ja-JP" altLang="en-US" sz="1050" dirty="0"/>
          </a:p>
        </p:txBody>
      </p:sp>
      <p:sp>
        <p:nvSpPr>
          <p:cNvPr id="13" name="テキスト ボックス 12">
            <a:extLst>
              <a:ext uri="{FF2B5EF4-FFF2-40B4-BE49-F238E27FC236}">
                <a16:creationId xmlns:a16="http://schemas.microsoft.com/office/drawing/2014/main" id="{09AE12CE-642E-E878-8E53-7054110132CE}"/>
              </a:ext>
            </a:extLst>
          </p:cNvPr>
          <p:cNvSpPr txBox="1"/>
          <p:nvPr/>
        </p:nvSpPr>
        <p:spPr>
          <a:xfrm>
            <a:off x="1314450" y="127418"/>
            <a:ext cx="6038833" cy="1138773"/>
          </a:xfrm>
          <a:prstGeom prst="rect">
            <a:avLst/>
          </a:prstGeom>
          <a:noFill/>
        </p:spPr>
        <p:txBody>
          <a:bodyPr wrap="none" rtlCol="0">
            <a:spAutoFit/>
          </a:bodyPr>
          <a:lstStyle/>
          <a:p>
            <a:pPr algn="ctr">
              <a:buClr>
                <a:schemeClr val="bg1"/>
              </a:buClr>
            </a:pPr>
            <a:r>
              <a:rPr kumimoji="1" lang="ja-JP" altLang="en-US" sz="3600" b="1" dirty="0">
                <a:solidFill>
                  <a:schemeClr val="bg1"/>
                </a:solidFill>
              </a:rPr>
              <a:t>経腸栄養を取り巻く環境</a:t>
            </a:r>
            <a:endParaRPr kumimoji="1" lang="en-US" altLang="ja-JP" sz="3600" b="1" dirty="0">
              <a:solidFill>
                <a:schemeClr val="bg1"/>
              </a:solidFill>
            </a:endParaRPr>
          </a:p>
          <a:p>
            <a:pPr algn="ctr">
              <a:buClr>
                <a:schemeClr val="bg1"/>
              </a:buClr>
            </a:pPr>
            <a:r>
              <a:rPr kumimoji="1" lang="ja-JP" altLang="en-US" sz="3200" b="1" dirty="0">
                <a:solidFill>
                  <a:schemeClr val="bg1"/>
                </a:solidFill>
              </a:rPr>
              <a:t>日本の</a:t>
            </a:r>
            <a:r>
              <a:rPr kumimoji="1" lang="en-US" altLang="ja-JP" sz="3200" b="1" dirty="0">
                <a:solidFill>
                  <a:schemeClr val="bg1"/>
                </a:solidFill>
              </a:rPr>
              <a:t>2020</a:t>
            </a:r>
            <a:r>
              <a:rPr kumimoji="1" lang="ja-JP" altLang="en-US" sz="3200" b="1" dirty="0">
                <a:solidFill>
                  <a:schemeClr val="bg1"/>
                </a:solidFill>
              </a:rPr>
              <a:t>年の死因の構成割合</a:t>
            </a:r>
          </a:p>
        </p:txBody>
      </p:sp>
    </p:spTree>
    <p:extLst>
      <p:ext uri="{BB962C8B-B14F-4D97-AF65-F5344CB8AC3E}">
        <p14:creationId xmlns:p14="http://schemas.microsoft.com/office/powerpoint/2010/main" val="591804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06"/>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5D482C0-2CB0-2A97-7276-55AF6ECB97DD}"/>
              </a:ext>
            </a:extLst>
          </p:cNvPr>
          <p:cNvSpPr txBox="1"/>
          <p:nvPr/>
        </p:nvSpPr>
        <p:spPr>
          <a:xfrm>
            <a:off x="1364080" y="192506"/>
            <a:ext cx="6993356" cy="523220"/>
          </a:xfrm>
          <a:prstGeom prst="rect">
            <a:avLst/>
          </a:prstGeom>
          <a:noFill/>
        </p:spPr>
        <p:txBody>
          <a:bodyPr wrap="square">
            <a:spAutoFit/>
          </a:bodyPr>
          <a:lstStyle/>
          <a:p>
            <a:r>
              <a:rPr lang="ja-JP" altLang="en-US" sz="2800" dirty="0">
                <a:solidFill>
                  <a:schemeClr val="bg1"/>
                </a:solidFill>
              </a:rPr>
              <a:t>今回の事例対策として，文献の活用</a:t>
            </a:r>
          </a:p>
        </p:txBody>
      </p:sp>
      <p:pic>
        <p:nvPicPr>
          <p:cNvPr id="7" name="図 6">
            <a:extLst>
              <a:ext uri="{FF2B5EF4-FFF2-40B4-BE49-F238E27FC236}">
                <a16:creationId xmlns:a16="http://schemas.microsoft.com/office/drawing/2014/main" id="{35914E3D-7BFF-8EAF-2B1E-789133A20BB5}"/>
              </a:ext>
            </a:extLst>
          </p:cNvPr>
          <p:cNvPicPr>
            <a:picLocks noChangeAspect="1"/>
          </p:cNvPicPr>
          <p:nvPr/>
        </p:nvPicPr>
        <p:blipFill>
          <a:blip r:embed="rId3"/>
          <a:stretch>
            <a:fillRect/>
          </a:stretch>
        </p:blipFill>
        <p:spPr>
          <a:xfrm>
            <a:off x="306889" y="1082844"/>
            <a:ext cx="8355848" cy="5438273"/>
          </a:xfrm>
          <a:prstGeom prst="rect">
            <a:avLst/>
          </a:prstGeom>
        </p:spPr>
      </p:pic>
      <p:sp>
        <p:nvSpPr>
          <p:cNvPr id="3" name="テキスト ボックス 2">
            <a:extLst>
              <a:ext uri="{FF2B5EF4-FFF2-40B4-BE49-F238E27FC236}">
                <a16:creationId xmlns:a16="http://schemas.microsoft.com/office/drawing/2014/main" id="{E1D5F3B0-51E4-198B-5D95-BB3ABEE97BCC}"/>
              </a:ext>
            </a:extLst>
          </p:cNvPr>
          <p:cNvSpPr txBox="1"/>
          <p:nvPr/>
        </p:nvSpPr>
        <p:spPr>
          <a:xfrm>
            <a:off x="6027245" y="6604084"/>
            <a:ext cx="4573680" cy="253916"/>
          </a:xfrm>
          <a:prstGeom prst="rect">
            <a:avLst/>
          </a:prstGeom>
          <a:noFill/>
        </p:spPr>
        <p:txBody>
          <a:bodyPr wrap="square">
            <a:spAutoFit/>
          </a:bodyPr>
          <a:lstStyle/>
          <a:p>
            <a:r>
              <a:rPr lang="zh-TW" altLang="en-US" sz="1050" dirty="0">
                <a:solidFill>
                  <a:schemeClr val="bg1"/>
                </a:solidFill>
              </a:rPr>
              <a:t>出典</a:t>
            </a:r>
            <a:r>
              <a:rPr lang="ja-JP" altLang="en-US" sz="1050" dirty="0">
                <a:solidFill>
                  <a:schemeClr val="bg1"/>
                </a:solidFill>
              </a:rPr>
              <a:t>：ニュートリ株式会社　</a:t>
            </a:r>
            <a:r>
              <a:rPr lang="en-US" altLang="ja-JP" sz="1050" dirty="0">
                <a:solidFill>
                  <a:schemeClr val="bg1"/>
                </a:solidFill>
              </a:rPr>
              <a:t>WEB Site</a:t>
            </a:r>
            <a:endParaRPr lang="zh-TW" altLang="en-US" sz="1050"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97"/>
        <p:cNvGrpSpPr/>
        <p:nvPr/>
      </p:nvGrpSpPr>
      <p:grpSpPr>
        <a:xfrm>
          <a:off x="0" y="0"/>
          <a:ext cx="0" cy="0"/>
          <a:chOff x="0" y="0"/>
          <a:chExt cx="0" cy="0"/>
        </a:xfrm>
      </p:grpSpPr>
      <p:sp>
        <p:nvSpPr>
          <p:cNvPr id="198" name="Google Shape;198;p15"/>
          <p:cNvSpPr txBox="1"/>
          <p:nvPr/>
        </p:nvSpPr>
        <p:spPr>
          <a:xfrm>
            <a:off x="-516956" y="5333960"/>
            <a:ext cx="4572000" cy="484718"/>
          </a:xfrm>
          <a:prstGeom prst="rect">
            <a:avLst/>
          </a:prstGeom>
          <a:noFill/>
          <a:ln>
            <a:noFill/>
          </a:ln>
        </p:spPr>
        <p:txBody>
          <a:bodyPr spcFirstLastPara="1" wrap="square" lIns="68569" tIns="34275" rIns="68569" bIns="34275" anchor="t" anchorCtr="0">
            <a:spAutoFit/>
          </a:bodyPr>
          <a:lstStyle/>
          <a:p>
            <a:endParaRPr sz="1350" dirty="0">
              <a:solidFill>
                <a:schemeClr val="dk1"/>
              </a:solidFill>
            </a:endParaRPr>
          </a:p>
          <a:p>
            <a:endParaRPr sz="1350" dirty="0">
              <a:solidFill>
                <a:schemeClr val="dk1"/>
              </a:solidFill>
            </a:endParaRPr>
          </a:p>
        </p:txBody>
      </p:sp>
      <p:sp>
        <p:nvSpPr>
          <p:cNvPr id="201" name="Google Shape;201;p15"/>
          <p:cNvSpPr txBox="1">
            <a:spLocks noGrp="1"/>
          </p:cNvSpPr>
          <p:nvPr>
            <p:ph type="title"/>
          </p:nvPr>
        </p:nvSpPr>
        <p:spPr>
          <a:xfrm>
            <a:off x="883303" y="-281472"/>
            <a:ext cx="7377393" cy="1320794"/>
          </a:xfrm>
          <a:prstGeom prst="rect">
            <a:avLst/>
          </a:prstGeom>
          <a:noFill/>
          <a:ln>
            <a:noFill/>
          </a:ln>
        </p:spPr>
        <p:txBody>
          <a:bodyPr spcFirstLastPara="1" wrap="square" lIns="68569" tIns="34275" rIns="68569" bIns="34275" anchor="ctr" anchorCtr="0">
            <a:noAutofit/>
          </a:bodyPr>
          <a:lstStyle/>
          <a:p>
            <a:pPr>
              <a:buSzPts val="3960"/>
            </a:pPr>
            <a:br>
              <a:rPr lang="ja-JP" altLang="en-US" sz="2519" dirty="0">
                <a:solidFill>
                  <a:schemeClr val="accent1"/>
                </a:solidFill>
              </a:rPr>
            </a:br>
            <a:r>
              <a:rPr lang="ja-JP" altLang="en-US" sz="2519" b="1" dirty="0">
                <a:solidFill>
                  <a:schemeClr val="bg1"/>
                </a:solidFill>
              </a:rPr>
              <a:t>今回の事例対策として、クリニカルパスの活用</a:t>
            </a:r>
            <a:br>
              <a:rPr lang="ja-JP" altLang="en-US" sz="2519" b="1" dirty="0">
                <a:solidFill>
                  <a:schemeClr val="bg1"/>
                </a:solidFill>
              </a:rPr>
            </a:br>
            <a:endParaRPr lang="ja-JP" altLang="en-US" sz="2519" b="1" dirty="0">
              <a:solidFill>
                <a:schemeClr val="bg1"/>
              </a:solidFill>
            </a:endParaRPr>
          </a:p>
        </p:txBody>
      </p:sp>
      <p:pic>
        <p:nvPicPr>
          <p:cNvPr id="2" name="図 1">
            <a:extLst>
              <a:ext uri="{FF2B5EF4-FFF2-40B4-BE49-F238E27FC236}">
                <a16:creationId xmlns:a16="http://schemas.microsoft.com/office/drawing/2014/main" id="{4AE94A20-1D3B-099F-DB6C-D366CBFDC3E5}"/>
              </a:ext>
            </a:extLst>
          </p:cNvPr>
          <p:cNvPicPr>
            <a:picLocks noChangeAspect="1"/>
          </p:cNvPicPr>
          <p:nvPr/>
        </p:nvPicPr>
        <p:blipFill>
          <a:blip r:embed="rId3"/>
          <a:stretch>
            <a:fillRect/>
          </a:stretch>
        </p:blipFill>
        <p:spPr>
          <a:xfrm>
            <a:off x="1" y="757238"/>
            <a:ext cx="9015413" cy="5793834"/>
          </a:xfrm>
          <a:prstGeom prst="rect">
            <a:avLst/>
          </a:prstGeom>
        </p:spPr>
      </p:pic>
      <p:sp>
        <p:nvSpPr>
          <p:cNvPr id="4" name="テキスト ボックス 3">
            <a:extLst>
              <a:ext uri="{FF2B5EF4-FFF2-40B4-BE49-F238E27FC236}">
                <a16:creationId xmlns:a16="http://schemas.microsoft.com/office/drawing/2014/main" id="{74087D0D-75BA-B970-8989-108A70852D1E}"/>
              </a:ext>
            </a:extLst>
          </p:cNvPr>
          <p:cNvSpPr txBox="1"/>
          <p:nvPr/>
        </p:nvSpPr>
        <p:spPr>
          <a:xfrm>
            <a:off x="4412238" y="6551073"/>
            <a:ext cx="5268810" cy="415498"/>
          </a:xfrm>
          <a:prstGeom prst="rect">
            <a:avLst/>
          </a:prstGeom>
          <a:noFill/>
        </p:spPr>
        <p:txBody>
          <a:bodyPr wrap="square">
            <a:spAutoFit/>
          </a:bodyPr>
          <a:lstStyle/>
          <a:p>
            <a:r>
              <a:rPr lang="ja-JP" altLang="en-US" sz="1050" dirty="0">
                <a:solidFill>
                  <a:schemeClr val="bg1"/>
                </a:solidFill>
              </a:rPr>
              <a:t>出乗：</a:t>
            </a:r>
            <a:r>
              <a:rPr lang="zh-CN" altLang="en-US" sz="1050" dirty="0">
                <a:solidFill>
                  <a:schemeClr val="bg1"/>
                </a:solidFill>
              </a:rPr>
              <a:t>医療法人社団　葵会</a:t>
            </a:r>
            <a:r>
              <a:rPr lang="en-US" altLang="ja-JP" sz="1050" dirty="0">
                <a:solidFill>
                  <a:schemeClr val="bg1"/>
                </a:solidFill>
              </a:rPr>
              <a:t>A</a:t>
            </a:r>
            <a:r>
              <a:rPr lang="ja-JP" altLang="en-US" sz="1050" dirty="0">
                <a:solidFill>
                  <a:schemeClr val="bg1"/>
                </a:solidFill>
              </a:rPr>
              <a:t>Ｏ</a:t>
            </a:r>
            <a:r>
              <a:rPr lang="en-US" altLang="ja-JP" sz="1050" dirty="0">
                <a:solidFill>
                  <a:schemeClr val="bg1"/>
                </a:solidFill>
              </a:rPr>
              <a:t>I</a:t>
            </a:r>
            <a:r>
              <a:rPr lang="ja-JP" altLang="en-US" sz="1050" dirty="0">
                <a:solidFill>
                  <a:schemeClr val="bg1"/>
                </a:solidFill>
              </a:rPr>
              <a:t>七沢リハビリテーション病院　</a:t>
            </a:r>
            <a:r>
              <a:rPr lang="en-US" altLang="ja-JP" sz="1050" dirty="0">
                <a:solidFill>
                  <a:schemeClr val="bg1"/>
                </a:solidFill>
              </a:rPr>
              <a:t>Web site </a:t>
            </a:r>
            <a:br>
              <a:rPr lang="ja-JP" altLang="en-US" sz="1050" dirty="0">
                <a:solidFill>
                  <a:schemeClr val="bg1"/>
                </a:solidFill>
              </a:rPr>
            </a:br>
            <a:endParaRPr lang="ja-JP" altLang="en-US" sz="1050"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9FD6530-8D59-63A5-CFA5-B4BF242F5F1D}"/>
              </a:ext>
            </a:extLst>
          </p:cNvPr>
          <p:cNvPicPr>
            <a:picLocks noChangeAspect="1"/>
          </p:cNvPicPr>
          <p:nvPr/>
        </p:nvPicPr>
        <p:blipFill>
          <a:blip r:embed="rId2"/>
          <a:stretch>
            <a:fillRect/>
          </a:stretch>
        </p:blipFill>
        <p:spPr>
          <a:xfrm>
            <a:off x="289447" y="1167063"/>
            <a:ext cx="8337196" cy="5293896"/>
          </a:xfrm>
          <a:prstGeom prst="rect">
            <a:avLst/>
          </a:prstGeom>
        </p:spPr>
      </p:pic>
      <p:sp>
        <p:nvSpPr>
          <p:cNvPr id="6" name="テキスト ボックス 5">
            <a:extLst>
              <a:ext uri="{FF2B5EF4-FFF2-40B4-BE49-F238E27FC236}">
                <a16:creationId xmlns:a16="http://schemas.microsoft.com/office/drawing/2014/main" id="{75579EB9-87B2-6767-DA11-487F3C9D6BC2}"/>
              </a:ext>
            </a:extLst>
          </p:cNvPr>
          <p:cNvSpPr txBox="1"/>
          <p:nvPr/>
        </p:nvSpPr>
        <p:spPr>
          <a:xfrm>
            <a:off x="784826" y="445170"/>
            <a:ext cx="7574351" cy="584775"/>
          </a:xfrm>
          <a:prstGeom prst="rect">
            <a:avLst/>
          </a:prstGeom>
          <a:noFill/>
        </p:spPr>
        <p:txBody>
          <a:bodyPr wrap="square">
            <a:spAutoFit/>
          </a:bodyPr>
          <a:lstStyle/>
          <a:p>
            <a:r>
              <a:rPr lang="ja-JP" altLang="en-US" sz="3200" b="1" dirty="0">
                <a:solidFill>
                  <a:schemeClr val="bg1"/>
                </a:solidFill>
              </a:rPr>
              <a:t>今回の事例対策として、関連学会の参加</a:t>
            </a:r>
          </a:p>
        </p:txBody>
      </p:sp>
    </p:spTree>
    <p:extLst>
      <p:ext uri="{BB962C8B-B14F-4D97-AF65-F5344CB8AC3E}">
        <p14:creationId xmlns:p14="http://schemas.microsoft.com/office/powerpoint/2010/main" val="3613895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D30AB48-1D4C-1D7B-E356-97D27B73092E}"/>
              </a:ext>
            </a:extLst>
          </p:cNvPr>
          <p:cNvSpPr txBox="1"/>
          <p:nvPr/>
        </p:nvSpPr>
        <p:spPr>
          <a:xfrm>
            <a:off x="390736" y="1616952"/>
            <a:ext cx="5198904" cy="3477875"/>
          </a:xfrm>
          <a:prstGeom prst="rect">
            <a:avLst/>
          </a:prstGeom>
          <a:noFill/>
        </p:spPr>
        <p:txBody>
          <a:bodyPr wrap="square">
            <a:spAutoFit/>
          </a:bodyPr>
          <a:lstStyle/>
          <a:p>
            <a:pPr algn="l"/>
            <a:r>
              <a:rPr lang="en-US" altLang="ja-JP" sz="2000" b="1" dirty="0">
                <a:solidFill>
                  <a:schemeClr val="bg1"/>
                </a:solidFill>
                <a:latin typeface="+mj-lt"/>
              </a:rPr>
              <a:t>NST</a:t>
            </a:r>
            <a:r>
              <a:rPr lang="ja-JP" altLang="en-US" sz="2000" b="1" dirty="0">
                <a:solidFill>
                  <a:schemeClr val="bg1"/>
                </a:solidFill>
                <a:latin typeface="+mj-lt"/>
              </a:rPr>
              <a:t>（</a:t>
            </a:r>
            <a:r>
              <a:rPr lang="en-US" altLang="ja-JP" sz="2000" b="1" dirty="0">
                <a:solidFill>
                  <a:schemeClr val="bg1"/>
                </a:solidFill>
                <a:latin typeface="+mj-lt"/>
              </a:rPr>
              <a:t>Nutrition Support Team, </a:t>
            </a:r>
            <a:r>
              <a:rPr lang="ja-JP" altLang="en-US" sz="2000" b="1" dirty="0">
                <a:solidFill>
                  <a:schemeClr val="bg1"/>
                </a:solidFill>
                <a:latin typeface="+mj-lt"/>
              </a:rPr>
              <a:t>栄養サポートチーム）：最適の栄養管理を提供するために、医師、看護師、薬剤師、管理栄養士、臨床検査技師、理学療法士、言語聴覚士、歯科医師、歯科衛生士、介護士等で</a:t>
            </a:r>
          </a:p>
          <a:p>
            <a:pPr algn="l"/>
            <a:r>
              <a:rPr lang="ja-JP" altLang="en-US" sz="2000" b="1" dirty="0">
                <a:solidFill>
                  <a:schemeClr val="bg1"/>
                </a:solidFill>
                <a:latin typeface="+mj-lt"/>
              </a:rPr>
              <a:t>構成された、医療チームのこと。</a:t>
            </a:r>
            <a:endParaRPr lang="en-US" altLang="ja-JP" sz="2000" b="1" dirty="0">
              <a:solidFill>
                <a:schemeClr val="bg1"/>
              </a:solidFill>
              <a:latin typeface="+mj-lt"/>
            </a:endParaRPr>
          </a:p>
          <a:p>
            <a:pPr algn="l"/>
            <a:endParaRPr lang="en-US" altLang="ja-JP" sz="2000" b="1" dirty="0">
              <a:solidFill>
                <a:schemeClr val="bg1"/>
              </a:solidFill>
              <a:latin typeface="+mj-lt"/>
            </a:endParaRPr>
          </a:p>
          <a:p>
            <a:pPr algn="l"/>
            <a:r>
              <a:rPr lang="ja-JP" altLang="en-US" sz="2000" b="1" dirty="0">
                <a:solidFill>
                  <a:schemeClr val="bg1"/>
                </a:solidFill>
                <a:latin typeface="+mj-lt"/>
              </a:rPr>
              <a:t>病院に来ている、医薬品メーカーや食品メーカーは、チームの一員</a:t>
            </a:r>
            <a:r>
              <a:rPr lang="en-US" altLang="ja-JP" sz="2000" b="1" dirty="0">
                <a:solidFill>
                  <a:schemeClr val="bg1"/>
                </a:solidFill>
                <a:latin typeface="+mj-lt"/>
              </a:rPr>
              <a:t>?</a:t>
            </a:r>
          </a:p>
          <a:p>
            <a:pPr algn="l"/>
            <a:endParaRPr lang="ja-JP" altLang="en-US" sz="2000" b="1" dirty="0">
              <a:solidFill>
                <a:schemeClr val="bg1"/>
              </a:solidFill>
              <a:latin typeface="-apple-system"/>
            </a:endParaRPr>
          </a:p>
          <a:p>
            <a:pPr algn="l"/>
            <a:endParaRPr lang="ja-JP" altLang="en-US" sz="2000" b="1" dirty="0">
              <a:solidFill>
                <a:schemeClr val="bg1"/>
              </a:solidFill>
              <a:latin typeface="-apple-system"/>
            </a:endParaRPr>
          </a:p>
        </p:txBody>
      </p:sp>
      <p:sp>
        <p:nvSpPr>
          <p:cNvPr id="10" name="テキスト ボックス 9">
            <a:extLst>
              <a:ext uri="{FF2B5EF4-FFF2-40B4-BE49-F238E27FC236}">
                <a16:creationId xmlns:a16="http://schemas.microsoft.com/office/drawing/2014/main" id="{55047C1E-DFD8-4FAB-A7BC-B7BD2E854AD5}"/>
              </a:ext>
            </a:extLst>
          </p:cNvPr>
          <p:cNvSpPr txBox="1"/>
          <p:nvPr/>
        </p:nvSpPr>
        <p:spPr>
          <a:xfrm>
            <a:off x="1524208" y="571402"/>
            <a:ext cx="6515099" cy="584775"/>
          </a:xfrm>
          <a:prstGeom prst="rect">
            <a:avLst/>
          </a:prstGeom>
          <a:noFill/>
        </p:spPr>
        <p:txBody>
          <a:bodyPr wrap="square">
            <a:spAutoFit/>
          </a:bodyPr>
          <a:lstStyle/>
          <a:p>
            <a:r>
              <a:rPr lang="ja-JP" altLang="en-US" sz="3200" dirty="0">
                <a:solidFill>
                  <a:schemeClr val="bg1"/>
                </a:solidFill>
              </a:rPr>
              <a:t>今回の事例対策として、</a:t>
            </a:r>
            <a:r>
              <a:rPr lang="en-US" altLang="ja-JP" sz="3200" dirty="0">
                <a:solidFill>
                  <a:schemeClr val="bg1"/>
                </a:solidFill>
              </a:rPr>
              <a:t>NST</a:t>
            </a:r>
            <a:r>
              <a:rPr lang="ja-JP" altLang="en-US" sz="3200" dirty="0">
                <a:solidFill>
                  <a:schemeClr val="bg1"/>
                </a:solidFill>
              </a:rPr>
              <a:t>活動</a:t>
            </a:r>
          </a:p>
        </p:txBody>
      </p:sp>
      <p:pic>
        <p:nvPicPr>
          <p:cNvPr id="1026" name="Picture 2" descr="多職種カンファレンスの様子のイラスト">
            <a:extLst>
              <a:ext uri="{FF2B5EF4-FFF2-40B4-BE49-F238E27FC236}">
                <a16:creationId xmlns:a16="http://schemas.microsoft.com/office/drawing/2014/main" id="{37C921B8-194F-E7CB-D883-00D4BA273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362" y="1616952"/>
            <a:ext cx="2757516" cy="275751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9DE4CB1-9998-AA38-10FA-20434215D799}"/>
              </a:ext>
            </a:extLst>
          </p:cNvPr>
          <p:cNvSpPr txBox="1"/>
          <p:nvPr/>
        </p:nvSpPr>
        <p:spPr>
          <a:xfrm>
            <a:off x="5589640" y="4527466"/>
            <a:ext cx="3303639" cy="307777"/>
          </a:xfrm>
          <a:prstGeom prst="rect">
            <a:avLst/>
          </a:prstGeom>
          <a:noFill/>
        </p:spPr>
        <p:txBody>
          <a:bodyPr wrap="square">
            <a:spAutoFit/>
          </a:bodyPr>
          <a:lstStyle/>
          <a:p>
            <a:r>
              <a:rPr lang="ja-JP" altLang="en-US" sz="1400" dirty="0">
                <a:solidFill>
                  <a:schemeClr val="bg1"/>
                </a:solidFill>
              </a:rPr>
              <a:t>出典：看護</a:t>
            </a:r>
            <a:r>
              <a:rPr lang="en-US" altLang="ja-JP" sz="1400" dirty="0" err="1">
                <a:solidFill>
                  <a:schemeClr val="bg1"/>
                </a:solidFill>
              </a:rPr>
              <a:t>roo</a:t>
            </a:r>
            <a:r>
              <a:rPr lang="en-US" altLang="ja-JP" sz="1400" dirty="0">
                <a:solidFill>
                  <a:schemeClr val="bg1"/>
                </a:solidFill>
              </a:rPr>
              <a:t>!</a:t>
            </a:r>
            <a:r>
              <a:rPr lang="ja-JP" altLang="en-US" sz="1400" dirty="0">
                <a:solidFill>
                  <a:schemeClr val="bg1"/>
                </a:solidFill>
              </a:rPr>
              <a:t>　看護師🎨イラスト集</a:t>
            </a:r>
          </a:p>
        </p:txBody>
      </p:sp>
    </p:spTree>
    <p:extLst>
      <p:ext uri="{BB962C8B-B14F-4D97-AF65-F5344CB8AC3E}">
        <p14:creationId xmlns:p14="http://schemas.microsoft.com/office/powerpoint/2010/main" val="3782928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6" name="Picture 2" descr="図表4-3-2 地域包括ケアシステムの姿">
            <a:extLst>
              <a:ext uri="{FF2B5EF4-FFF2-40B4-BE49-F238E27FC236}">
                <a16:creationId xmlns:a16="http://schemas.microsoft.com/office/drawing/2014/main" id="{F57BFE20-6E3E-4173-6232-72CBCD169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92" y="149902"/>
            <a:ext cx="8917301" cy="653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846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CFB077C-5680-8752-AED6-F08E1701AAA7}"/>
              </a:ext>
            </a:extLst>
          </p:cNvPr>
          <p:cNvSpPr txBox="1"/>
          <p:nvPr/>
        </p:nvSpPr>
        <p:spPr>
          <a:xfrm>
            <a:off x="182881" y="260046"/>
            <a:ext cx="8623494" cy="6409447"/>
          </a:xfrm>
          <a:prstGeom prst="rect">
            <a:avLst/>
          </a:prstGeom>
          <a:noFill/>
        </p:spPr>
        <p:txBody>
          <a:bodyPr wrap="square">
            <a:spAutoFit/>
          </a:bodyPr>
          <a:lstStyle/>
          <a:p>
            <a:r>
              <a:rPr lang="ja-JP" altLang="en-US" sz="2000" b="1" dirty="0">
                <a:solidFill>
                  <a:schemeClr val="bg1"/>
                </a:solidFill>
                <a:latin typeface="+mn-lt"/>
              </a:rPr>
              <a:t>栄養管理のリスクマネジメント</a:t>
            </a:r>
          </a:p>
          <a:p>
            <a:r>
              <a:rPr lang="en-US" altLang="ja-JP" sz="2000" b="1" dirty="0">
                <a:solidFill>
                  <a:schemeClr val="bg1"/>
                </a:solidFill>
                <a:latin typeface="+mn-lt"/>
              </a:rPr>
              <a:t>Ⅰ</a:t>
            </a:r>
            <a:r>
              <a:rPr lang="ja-JP" altLang="en-US" sz="2000" b="1" dirty="0">
                <a:solidFill>
                  <a:schemeClr val="bg1"/>
                </a:solidFill>
                <a:latin typeface="+mn-lt"/>
              </a:rPr>
              <a:t>　医療事故の発生を防止するためのシステム構築　</a:t>
            </a:r>
            <a:endParaRPr lang="en-US" altLang="ja-JP" sz="2000" b="1" dirty="0">
              <a:solidFill>
                <a:schemeClr val="bg1"/>
              </a:solidFill>
              <a:latin typeface="+mn-lt"/>
            </a:endParaRPr>
          </a:p>
          <a:p>
            <a:endParaRPr lang="en-US" altLang="ja-JP" sz="2000" b="1" dirty="0">
              <a:solidFill>
                <a:schemeClr val="bg1"/>
              </a:solidFill>
              <a:latin typeface="+mn-lt"/>
            </a:endParaRPr>
          </a:p>
          <a:p>
            <a:r>
              <a:rPr lang="en-US" altLang="ja-JP" sz="2000" b="1" dirty="0">
                <a:solidFill>
                  <a:schemeClr val="bg1"/>
                </a:solidFill>
                <a:latin typeface="+mn-lt"/>
              </a:rPr>
              <a:t>Q1</a:t>
            </a:r>
            <a:r>
              <a:rPr lang="ja-JP" altLang="en-US" sz="2000" b="1" dirty="0">
                <a:solidFill>
                  <a:schemeClr val="bg1"/>
                </a:solidFill>
                <a:latin typeface="+mn-lt"/>
              </a:rPr>
              <a:t>　医療事故の発生を防止するためのシステム構築には何が必要か？</a:t>
            </a:r>
            <a:endParaRPr lang="en-US" altLang="ja-JP" sz="2000" b="1" dirty="0">
              <a:solidFill>
                <a:schemeClr val="bg1"/>
              </a:solidFill>
              <a:latin typeface="+mn-lt"/>
            </a:endParaRPr>
          </a:p>
          <a:p>
            <a:endParaRPr lang="en-US" altLang="ja-JP" sz="2000" b="1" dirty="0">
              <a:solidFill>
                <a:schemeClr val="bg1"/>
              </a:solidFill>
              <a:latin typeface="+mn-lt"/>
            </a:endParaRPr>
          </a:p>
          <a:p>
            <a:r>
              <a:rPr lang="en-US" altLang="ja-JP" sz="2000" b="1" dirty="0">
                <a:solidFill>
                  <a:schemeClr val="bg1"/>
                </a:solidFill>
                <a:latin typeface="+mn-lt"/>
              </a:rPr>
              <a:t>A1.1 </a:t>
            </a:r>
            <a:r>
              <a:rPr lang="ja-JP" altLang="en-US" sz="2000" b="1" dirty="0">
                <a:solidFill>
                  <a:schemeClr val="bg1"/>
                </a:solidFill>
                <a:latin typeface="+mn-lt"/>
              </a:rPr>
              <a:t>院内において栄養管理に関する</a:t>
            </a:r>
            <a:r>
              <a:rPr lang="ja-JP" altLang="en-US" sz="2000" b="1" dirty="0">
                <a:solidFill>
                  <a:srgbClr val="FFFF00"/>
                </a:solidFill>
                <a:latin typeface="+mn-lt"/>
              </a:rPr>
              <a:t>安全管理体制</a:t>
            </a:r>
            <a:r>
              <a:rPr lang="ja-JP" altLang="en-US" sz="2000" b="1" dirty="0">
                <a:solidFill>
                  <a:schemeClr val="bg1"/>
                </a:solidFill>
                <a:latin typeface="+mn-lt"/>
              </a:rPr>
              <a:t>を構築する。</a:t>
            </a:r>
            <a:endParaRPr lang="en-US" altLang="ja-JP" sz="2000" b="1" dirty="0">
              <a:solidFill>
                <a:schemeClr val="bg1"/>
              </a:solidFill>
              <a:latin typeface="+mn-lt"/>
            </a:endParaRPr>
          </a:p>
          <a:p>
            <a:endParaRPr lang="en-US" altLang="ja-JP" sz="2000" b="1" dirty="0">
              <a:solidFill>
                <a:schemeClr val="bg1"/>
              </a:solidFill>
              <a:latin typeface="+mn-lt"/>
            </a:endParaRPr>
          </a:p>
          <a:p>
            <a:r>
              <a:rPr lang="en-US" altLang="ja-JP" sz="2000" b="1" dirty="0">
                <a:solidFill>
                  <a:schemeClr val="bg1"/>
                </a:solidFill>
                <a:latin typeface="+mn-lt"/>
              </a:rPr>
              <a:t>A1.2 </a:t>
            </a:r>
            <a:r>
              <a:rPr lang="ja-JP" altLang="en-US" sz="2000" b="1" dirty="0">
                <a:solidFill>
                  <a:srgbClr val="FFFF00"/>
                </a:solidFill>
                <a:latin typeface="+mn-lt"/>
              </a:rPr>
              <a:t>マニュアル作成、インシデントレポート、院内ラウンド、教育などが具体的な対策であり、</a:t>
            </a:r>
            <a:r>
              <a:rPr lang="en-US" altLang="ja-JP" sz="2000" b="1" dirty="0">
                <a:solidFill>
                  <a:srgbClr val="FFFF00"/>
                </a:solidFill>
                <a:latin typeface="+mn-lt"/>
              </a:rPr>
              <a:t>NST</a:t>
            </a:r>
            <a:r>
              <a:rPr lang="ja-JP" altLang="en-US" sz="2000" b="1" dirty="0">
                <a:solidFill>
                  <a:srgbClr val="FFFF00"/>
                </a:solidFill>
                <a:latin typeface="+mn-lt"/>
              </a:rPr>
              <a:t>（</a:t>
            </a:r>
            <a:r>
              <a:rPr lang="en-US" altLang="ja-JP" sz="2000" b="1" dirty="0">
                <a:solidFill>
                  <a:srgbClr val="FFFF00"/>
                </a:solidFill>
                <a:latin typeface="+mn-lt"/>
              </a:rPr>
              <a:t>nutrition support team</a:t>
            </a:r>
            <a:r>
              <a:rPr lang="ja-JP" altLang="en-US" sz="2000" b="1" dirty="0">
                <a:solidFill>
                  <a:srgbClr val="FFFF00"/>
                </a:solidFill>
                <a:latin typeface="+mn-lt"/>
              </a:rPr>
              <a:t>）、</a:t>
            </a:r>
            <a:r>
              <a:rPr lang="en-US" altLang="ja-JP" sz="2000" b="1" dirty="0">
                <a:solidFill>
                  <a:srgbClr val="FFFF00"/>
                </a:solidFill>
                <a:latin typeface="+mn-lt"/>
              </a:rPr>
              <a:t>ICT</a:t>
            </a:r>
            <a:r>
              <a:rPr lang="ja-JP" altLang="en-US" sz="2000" b="1" dirty="0">
                <a:solidFill>
                  <a:srgbClr val="FFFF00"/>
                </a:solidFill>
                <a:latin typeface="+mn-lt"/>
              </a:rPr>
              <a:t>（</a:t>
            </a:r>
            <a:r>
              <a:rPr lang="en-US" altLang="ja-JP" sz="2000" b="1" dirty="0">
                <a:solidFill>
                  <a:srgbClr val="FFFF00"/>
                </a:solidFill>
                <a:latin typeface="+mn-lt"/>
              </a:rPr>
              <a:t>infection control team</a:t>
            </a:r>
            <a:r>
              <a:rPr lang="ja-JP" altLang="en-US" sz="2000" b="1" dirty="0">
                <a:solidFill>
                  <a:srgbClr val="FFFF00"/>
                </a:solidFill>
                <a:latin typeface="+mn-lt"/>
              </a:rPr>
              <a:t>）などの専門チームを設置して活動する。</a:t>
            </a:r>
          </a:p>
          <a:p>
            <a:endParaRPr lang="en-US" altLang="ja-JP" sz="2000" b="1" dirty="0">
              <a:solidFill>
                <a:schemeClr val="bg1"/>
              </a:solidFill>
              <a:latin typeface="+mn-lt"/>
            </a:endParaRPr>
          </a:p>
          <a:p>
            <a:r>
              <a:rPr lang="en-US" altLang="ja-JP" sz="2000" b="1" dirty="0">
                <a:solidFill>
                  <a:schemeClr val="bg1"/>
                </a:solidFill>
                <a:latin typeface="+mn-lt"/>
              </a:rPr>
              <a:t>Q2</a:t>
            </a:r>
            <a:r>
              <a:rPr lang="ja-JP" altLang="en-US" sz="2000" b="1" dirty="0">
                <a:solidFill>
                  <a:schemeClr val="bg1"/>
                </a:solidFill>
                <a:latin typeface="+mn-lt"/>
              </a:rPr>
              <a:t>　栄養管理に関する安全管理マニュアル作成の基本項目は？</a:t>
            </a:r>
            <a:endParaRPr lang="en-US" altLang="ja-JP" sz="2000" b="1" dirty="0">
              <a:solidFill>
                <a:schemeClr val="bg1"/>
              </a:solidFill>
              <a:latin typeface="+mn-lt"/>
            </a:endParaRPr>
          </a:p>
          <a:p>
            <a:endParaRPr lang="en-US" altLang="ja-JP" sz="2000" b="1" dirty="0">
              <a:solidFill>
                <a:schemeClr val="bg1"/>
              </a:solidFill>
              <a:latin typeface="+mn-lt"/>
            </a:endParaRPr>
          </a:p>
          <a:p>
            <a:r>
              <a:rPr lang="en-US" altLang="ja-JP" sz="2000" b="1" dirty="0">
                <a:solidFill>
                  <a:schemeClr val="bg1"/>
                </a:solidFill>
                <a:latin typeface="+mn-lt"/>
              </a:rPr>
              <a:t>A2 </a:t>
            </a:r>
            <a:r>
              <a:rPr lang="ja-JP" altLang="en-US" sz="2000" b="1" dirty="0">
                <a:solidFill>
                  <a:srgbClr val="FFFF00"/>
                </a:solidFill>
                <a:latin typeface="+mn-lt"/>
              </a:rPr>
              <a:t>以下の項目を基本項目として安全管理マニュアルを作成する。</a:t>
            </a:r>
          </a:p>
          <a:p>
            <a:r>
              <a:rPr lang="ja-JP" altLang="en-US" sz="2000" b="1" dirty="0">
                <a:solidFill>
                  <a:schemeClr val="bg1"/>
                </a:solidFill>
                <a:latin typeface="+mn-lt"/>
              </a:rPr>
              <a:t> ・患者誤認、薬剤・栄養剤の誤投与（種類、投与方法、投与速度、投</a:t>
            </a:r>
            <a:endParaRPr lang="en-US" altLang="ja-JP" sz="2000" b="1" dirty="0">
              <a:solidFill>
                <a:schemeClr val="bg1"/>
              </a:solidFill>
              <a:latin typeface="+mn-lt"/>
            </a:endParaRPr>
          </a:p>
          <a:p>
            <a:r>
              <a:rPr lang="en-US" altLang="ja-JP" sz="2000" b="1" dirty="0">
                <a:solidFill>
                  <a:schemeClr val="bg1"/>
                </a:solidFill>
                <a:latin typeface="+mn-lt"/>
              </a:rPr>
              <a:t>    </a:t>
            </a:r>
            <a:r>
              <a:rPr lang="ja-JP" altLang="en-US" sz="2000" b="1" dirty="0">
                <a:solidFill>
                  <a:schemeClr val="bg1"/>
                </a:solidFill>
                <a:latin typeface="+mn-lt"/>
              </a:rPr>
              <a:t>与経路）に対する対策</a:t>
            </a:r>
          </a:p>
          <a:p>
            <a:r>
              <a:rPr lang="ja-JP" altLang="en-US" sz="2000" b="1" dirty="0">
                <a:solidFill>
                  <a:schemeClr val="bg1"/>
                </a:solidFill>
                <a:latin typeface="+mn-lt"/>
              </a:rPr>
              <a:t> ・適切な投与経路の確認（カテーテルの先端位置、デバイスの適正</a:t>
            </a:r>
          </a:p>
          <a:p>
            <a:r>
              <a:rPr lang="ja-JP" altLang="en-US" sz="2000" b="1" dirty="0">
                <a:solidFill>
                  <a:schemeClr val="bg1"/>
                </a:solidFill>
                <a:latin typeface="+mn-lt"/>
              </a:rPr>
              <a:t>　 使用）</a:t>
            </a:r>
          </a:p>
          <a:p>
            <a:r>
              <a:rPr lang="ja-JP" altLang="en-US" sz="2000" b="1" dirty="0">
                <a:solidFill>
                  <a:schemeClr val="bg1"/>
                </a:solidFill>
                <a:latin typeface="+mn-lt"/>
              </a:rPr>
              <a:t> ・合併症防止対策（機械的合併症、代謝性合併症、感染性合併症）</a:t>
            </a:r>
          </a:p>
          <a:p>
            <a:r>
              <a:rPr lang="ja-JP" altLang="en-US" sz="2000" b="1" dirty="0">
                <a:solidFill>
                  <a:schemeClr val="bg1"/>
                </a:solidFill>
                <a:latin typeface="+mn-lt"/>
              </a:rPr>
              <a:t> ・合併症発生時に</a:t>
            </a:r>
            <a:r>
              <a:rPr lang="ja-JP" altLang="en-US" sz="2000" b="1" dirty="0">
                <a:solidFill>
                  <a:srgbClr val="FFFF00"/>
                </a:solidFill>
                <a:latin typeface="+mn-lt"/>
              </a:rPr>
              <a:t>緊急対応できる体制</a:t>
            </a:r>
          </a:p>
          <a:p>
            <a:endParaRPr lang="ja-JP" altLang="en-US" sz="1050" dirty="0"/>
          </a:p>
        </p:txBody>
      </p:sp>
      <p:sp>
        <p:nvSpPr>
          <p:cNvPr id="3" name="テキスト ボックス 2">
            <a:extLst>
              <a:ext uri="{FF2B5EF4-FFF2-40B4-BE49-F238E27FC236}">
                <a16:creationId xmlns:a16="http://schemas.microsoft.com/office/drawing/2014/main" id="{5FB2D399-CFC1-F387-E58F-6D5FE76F441D}"/>
              </a:ext>
            </a:extLst>
          </p:cNvPr>
          <p:cNvSpPr txBox="1"/>
          <p:nvPr/>
        </p:nvSpPr>
        <p:spPr>
          <a:xfrm>
            <a:off x="4754881" y="6500214"/>
            <a:ext cx="4389120" cy="338554"/>
          </a:xfrm>
          <a:prstGeom prst="rect">
            <a:avLst/>
          </a:prstGeom>
          <a:noFill/>
        </p:spPr>
        <p:txBody>
          <a:bodyPr wrap="square">
            <a:spAutoFit/>
          </a:bodyPr>
          <a:lstStyle/>
          <a:p>
            <a:r>
              <a:rPr lang="ja-JP" altLang="en-US" sz="1600" b="1" dirty="0">
                <a:solidFill>
                  <a:schemeClr val="bg1"/>
                </a:solidFill>
              </a:rPr>
              <a:t>出典：</a:t>
            </a:r>
            <a:r>
              <a:rPr lang="en-US" altLang="ja-JP" sz="1600" b="1" dirty="0">
                <a:solidFill>
                  <a:schemeClr val="bg1"/>
                </a:solidFill>
              </a:rPr>
              <a:t>『</a:t>
            </a:r>
            <a:r>
              <a:rPr lang="ja-JP" altLang="en-US" sz="1600" b="1" dirty="0">
                <a:solidFill>
                  <a:schemeClr val="bg1"/>
                </a:solidFill>
              </a:rPr>
              <a:t>静脈経腸栄養ガイドライン 第</a:t>
            </a:r>
            <a:r>
              <a:rPr lang="en-US" altLang="ja-JP" sz="1600" b="1" dirty="0">
                <a:solidFill>
                  <a:schemeClr val="bg1"/>
                </a:solidFill>
              </a:rPr>
              <a:t>3</a:t>
            </a:r>
            <a:r>
              <a:rPr lang="ja-JP" altLang="en-US" sz="1600" b="1" dirty="0">
                <a:solidFill>
                  <a:schemeClr val="bg1"/>
                </a:solidFill>
              </a:rPr>
              <a:t>版</a:t>
            </a:r>
            <a:r>
              <a:rPr lang="en-US" altLang="ja-JP" sz="1600" b="1" dirty="0">
                <a:solidFill>
                  <a:schemeClr val="bg1"/>
                </a:solidFill>
              </a:rPr>
              <a:t>』</a:t>
            </a:r>
            <a:endParaRPr lang="ja-JP" altLang="en-US" sz="1600" b="1" dirty="0">
              <a:solidFill>
                <a:schemeClr val="bg1"/>
              </a:solidFill>
            </a:endParaRPr>
          </a:p>
        </p:txBody>
      </p:sp>
    </p:spTree>
    <p:extLst>
      <p:ext uri="{BB962C8B-B14F-4D97-AF65-F5344CB8AC3E}">
        <p14:creationId xmlns:p14="http://schemas.microsoft.com/office/powerpoint/2010/main" val="4217221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B8353D-9CD1-BAFC-7B4D-25DB10D0370F}"/>
              </a:ext>
            </a:extLst>
          </p:cNvPr>
          <p:cNvSpPr>
            <a:spLocks noGrp="1"/>
          </p:cNvSpPr>
          <p:nvPr>
            <p:ph type="title"/>
          </p:nvPr>
        </p:nvSpPr>
        <p:spPr>
          <a:xfrm>
            <a:off x="525415" y="344045"/>
            <a:ext cx="8126216" cy="1242503"/>
          </a:xfrm>
        </p:spPr>
        <p:txBody>
          <a:bodyPr>
            <a:normAutofit fontScale="90000"/>
          </a:bodyPr>
          <a:lstStyle/>
          <a:p>
            <a:pPr algn="ctr"/>
            <a:r>
              <a:rPr kumimoji="1" lang="ja-JP" altLang="en-US" dirty="0">
                <a:solidFill>
                  <a:schemeClr val="bg1"/>
                </a:solidFill>
              </a:rPr>
              <a:t>栄養管理のリスクマネジメントのサマリー</a:t>
            </a:r>
          </a:p>
        </p:txBody>
      </p:sp>
      <p:sp>
        <p:nvSpPr>
          <p:cNvPr id="3" name="テキスト プレースホルダー 2">
            <a:extLst>
              <a:ext uri="{FF2B5EF4-FFF2-40B4-BE49-F238E27FC236}">
                <a16:creationId xmlns:a16="http://schemas.microsoft.com/office/drawing/2014/main" id="{4B1F25AE-BE19-E3B3-E2DB-4E5FE2B5D4BD}"/>
              </a:ext>
            </a:extLst>
          </p:cNvPr>
          <p:cNvSpPr>
            <a:spLocks noGrp="1"/>
          </p:cNvSpPr>
          <p:nvPr>
            <p:ph type="body" idx="1"/>
          </p:nvPr>
        </p:nvSpPr>
        <p:spPr>
          <a:xfrm>
            <a:off x="764931" y="2169824"/>
            <a:ext cx="7886700" cy="3358781"/>
          </a:xfrm>
        </p:spPr>
        <p:txBody>
          <a:bodyPr>
            <a:noAutofit/>
          </a:bodyPr>
          <a:lstStyle/>
          <a:p>
            <a:pPr marL="457200" indent="-285750">
              <a:buClr>
                <a:schemeClr val="bg1"/>
              </a:buClr>
              <a:buFont typeface="Wingdings" panose="05000000000000000000" pitchFamily="2" charset="2"/>
              <a:buChar char="ü"/>
            </a:pPr>
            <a:r>
              <a:rPr kumimoji="1" lang="ja-JP" altLang="en-US" sz="3600" dirty="0">
                <a:solidFill>
                  <a:schemeClr val="bg1"/>
                </a:solidFill>
              </a:rPr>
              <a:t>コミュニケーション</a:t>
            </a:r>
            <a:endParaRPr kumimoji="1" lang="ja-JP" altLang="en-US" sz="3600" b="1" dirty="0">
              <a:solidFill>
                <a:schemeClr val="bg1"/>
              </a:solidFill>
            </a:endParaRPr>
          </a:p>
          <a:p>
            <a:pPr marL="457200" indent="-285750">
              <a:buClr>
                <a:schemeClr val="bg1"/>
              </a:buClr>
              <a:buFont typeface="Wingdings" panose="05000000000000000000" pitchFamily="2" charset="2"/>
              <a:buChar char="ü"/>
            </a:pPr>
            <a:r>
              <a:rPr kumimoji="1" lang="ja-JP" altLang="en-US" sz="3600" b="1" dirty="0">
                <a:solidFill>
                  <a:schemeClr val="bg1"/>
                </a:solidFill>
              </a:rPr>
              <a:t>組織</a:t>
            </a:r>
            <a:endParaRPr kumimoji="1" lang="en-US" altLang="ja-JP" sz="3600" b="1" dirty="0">
              <a:solidFill>
                <a:schemeClr val="bg1"/>
              </a:solidFill>
            </a:endParaRPr>
          </a:p>
          <a:p>
            <a:pPr marL="457200" indent="-285750">
              <a:buClr>
                <a:schemeClr val="bg1"/>
              </a:buClr>
              <a:buFont typeface="Wingdings" panose="05000000000000000000" pitchFamily="2" charset="2"/>
              <a:buChar char="ü"/>
            </a:pPr>
            <a:r>
              <a:rPr kumimoji="1" lang="ja-JP" altLang="en-US" sz="3600" b="1" dirty="0">
                <a:solidFill>
                  <a:schemeClr val="bg1"/>
                </a:solidFill>
              </a:rPr>
              <a:t>教育体制</a:t>
            </a:r>
          </a:p>
          <a:p>
            <a:pPr marL="457200" indent="-285750">
              <a:buClr>
                <a:schemeClr val="bg1"/>
              </a:buClr>
              <a:buFont typeface="Wingdings" panose="05000000000000000000" pitchFamily="2" charset="2"/>
              <a:buChar char="ü"/>
            </a:pPr>
            <a:r>
              <a:rPr kumimoji="1" lang="ja-JP" altLang="en-US" sz="3600" b="1" dirty="0">
                <a:solidFill>
                  <a:schemeClr val="bg1"/>
                </a:solidFill>
              </a:rPr>
              <a:t>リーダーシップ</a:t>
            </a:r>
          </a:p>
        </p:txBody>
      </p:sp>
    </p:spTree>
    <p:extLst>
      <p:ext uri="{BB962C8B-B14F-4D97-AF65-F5344CB8AC3E}">
        <p14:creationId xmlns:p14="http://schemas.microsoft.com/office/powerpoint/2010/main" val="2165581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37EF125-19F6-2031-1FEB-053B08D8923F}"/>
              </a:ext>
            </a:extLst>
          </p:cNvPr>
          <p:cNvPicPr>
            <a:picLocks noChangeAspect="1"/>
          </p:cNvPicPr>
          <p:nvPr/>
        </p:nvPicPr>
        <p:blipFill>
          <a:blip r:embed="rId2"/>
          <a:stretch>
            <a:fillRect/>
          </a:stretch>
        </p:blipFill>
        <p:spPr>
          <a:xfrm>
            <a:off x="179883" y="344774"/>
            <a:ext cx="8649324" cy="6198500"/>
          </a:xfrm>
          <a:prstGeom prst="rect">
            <a:avLst/>
          </a:prstGeom>
        </p:spPr>
      </p:pic>
    </p:spTree>
    <p:extLst>
      <p:ext uri="{BB962C8B-B14F-4D97-AF65-F5344CB8AC3E}">
        <p14:creationId xmlns:p14="http://schemas.microsoft.com/office/powerpoint/2010/main" val="206707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88EEEE-48B0-C559-BAF0-95A62290CA0A}"/>
              </a:ext>
            </a:extLst>
          </p:cNvPr>
          <p:cNvPicPr>
            <a:picLocks noChangeAspect="1"/>
          </p:cNvPicPr>
          <p:nvPr/>
        </p:nvPicPr>
        <p:blipFill>
          <a:blip r:embed="rId2"/>
          <a:stretch>
            <a:fillRect/>
          </a:stretch>
        </p:blipFill>
        <p:spPr>
          <a:xfrm>
            <a:off x="379545" y="131164"/>
            <a:ext cx="8384910" cy="6595672"/>
          </a:xfrm>
          <a:prstGeom prst="rect">
            <a:avLst/>
          </a:prstGeom>
        </p:spPr>
      </p:pic>
    </p:spTree>
    <p:extLst>
      <p:ext uri="{BB962C8B-B14F-4D97-AF65-F5344CB8AC3E}">
        <p14:creationId xmlns:p14="http://schemas.microsoft.com/office/powerpoint/2010/main" val="129977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5D37D32-992A-0772-3070-07D30036F0E5}"/>
              </a:ext>
            </a:extLst>
          </p:cNvPr>
          <p:cNvPicPr>
            <a:picLocks noChangeAspect="1"/>
          </p:cNvPicPr>
          <p:nvPr/>
        </p:nvPicPr>
        <p:blipFill>
          <a:blip r:embed="rId2"/>
          <a:stretch>
            <a:fillRect/>
          </a:stretch>
        </p:blipFill>
        <p:spPr>
          <a:xfrm>
            <a:off x="523310" y="239843"/>
            <a:ext cx="8350868" cy="6445769"/>
          </a:xfrm>
          <a:prstGeom prst="rect">
            <a:avLst/>
          </a:prstGeom>
        </p:spPr>
      </p:pic>
    </p:spTree>
    <p:extLst>
      <p:ext uri="{BB962C8B-B14F-4D97-AF65-F5344CB8AC3E}">
        <p14:creationId xmlns:p14="http://schemas.microsoft.com/office/powerpoint/2010/main" val="303117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インク 4">
                <a:extLst>
                  <a:ext uri="{FF2B5EF4-FFF2-40B4-BE49-F238E27FC236}">
                    <a16:creationId xmlns:a16="http://schemas.microsoft.com/office/drawing/2014/main" id="{DD8E95B7-093F-4D8F-82C4-7B871D126F34}"/>
                  </a:ext>
                </a:extLst>
              </p14:cNvPr>
              <p14:cNvContentPartPr/>
              <p14:nvPr/>
            </p14:nvContentPartPr>
            <p14:xfrm>
              <a:off x="-316842" y="3947260"/>
              <a:ext cx="270" cy="270"/>
            </p14:xfrm>
          </p:contentPart>
        </mc:Choice>
        <mc:Fallback xmlns="">
          <p:pic>
            <p:nvPicPr>
              <p:cNvPr id="5" name="インク 4">
                <a:extLst>
                  <a:ext uri="{FF2B5EF4-FFF2-40B4-BE49-F238E27FC236}">
                    <a16:creationId xmlns:a16="http://schemas.microsoft.com/office/drawing/2014/main" id="{DD8E95B7-093F-4D8F-82C4-7B871D126F34}"/>
                  </a:ext>
                </a:extLst>
              </p:cNvPr>
              <p:cNvPicPr/>
              <p:nvPr/>
            </p:nvPicPr>
            <p:blipFill>
              <a:blip r:embed="rId3"/>
              <a:stretch>
                <a:fillRect/>
              </a:stretch>
            </p:blipFill>
            <p:spPr>
              <a:xfrm>
                <a:off x="-323592" y="3940510"/>
                <a:ext cx="13500" cy="13500"/>
              </a:xfrm>
              <a:prstGeom prst="rect">
                <a:avLst/>
              </a:prstGeom>
            </p:spPr>
          </p:pic>
        </mc:Fallback>
      </mc:AlternateContent>
      <p:pic>
        <p:nvPicPr>
          <p:cNvPr id="2" name="図 1">
            <a:extLst>
              <a:ext uri="{FF2B5EF4-FFF2-40B4-BE49-F238E27FC236}">
                <a16:creationId xmlns:a16="http://schemas.microsoft.com/office/drawing/2014/main" id="{BCFD6D0D-A090-8590-47B1-868FB1F92D19}"/>
              </a:ext>
            </a:extLst>
          </p:cNvPr>
          <p:cNvPicPr>
            <a:picLocks noChangeAspect="1"/>
          </p:cNvPicPr>
          <p:nvPr/>
        </p:nvPicPr>
        <p:blipFill>
          <a:blip r:embed="rId4"/>
          <a:stretch>
            <a:fillRect/>
          </a:stretch>
        </p:blipFill>
        <p:spPr>
          <a:xfrm>
            <a:off x="214717" y="105625"/>
            <a:ext cx="8714565" cy="6272533"/>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1557475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D649CD-D5CF-7DC3-AECE-D5A86E8EF50C}"/>
              </a:ext>
            </a:extLst>
          </p:cNvPr>
          <p:cNvPicPr>
            <a:picLocks noChangeAspect="1"/>
          </p:cNvPicPr>
          <p:nvPr/>
        </p:nvPicPr>
        <p:blipFill>
          <a:blip r:embed="rId2"/>
          <a:stretch>
            <a:fillRect/>
          </a:stretch>
        </p:blipFill>
        <p:spPr>
          <a:xfrm>
            <a:off x="120792" y="141865"/>
            <a:ext cx="8654903" cy="6048027"/>
          </a:xfrm>
          <a:prstGeom prst="rect">
            <a:avLst/>
          </a:prstGeom>
        </p:spPr>
      </p:pic>
    </p:spTree>
    <p:extLst>
      <p:ext uri="{BB962C8B-B14F-4D97-AF65-F5344CB8AC3E}">
        <p14:creationId xmlns:p14="http://schemas.microsoft.com/office/powerpoint/2010/main" val="2968903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24D40D0-E635-276B-44B5-4D6627BA5F27}"/>
              </a:ext>
            </a:extLst>
          </p:cNvPr>
          <p:cNvPicPr>
            <a:picLocks noChangeAspect="1"/>
          </p:cNvPicPr>
          <p:nvPr/>
        </p:nvPicPr>
        <p:blipFill>
          <a:blip r:embed="rId2"/>
          <a:stretch>
            <a:fillRect/>
          </a:stretch>
        </p:blipFill>
        <p:spPr>
          <a:xfrm>
            <a:off x="269822" y="228359"/>
            <a:ext cx="8664315" cy="6202421"/>
          </a:xfrm>
          <a:prstGeom prst="rect">
            <a:avLst/>
          </a:prstGeom>
        </p:spPr>
      </p:pic>
    </p:spTree>
    <p:extLst>
      <p:ext uri="{BB962C8B-B14F-4D97-AF65-F5344CB8AC3E}">
        <p14:creationId xmlns:p14="http://schemas.microsoft.com/office/powerpoint/2010/main" val="1593475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48570FF-D7D8-08A2-611F-B5B3A28391C0}"/>
              </a:ext>
            </a:extLst>
          </p:cNvPr>
          <p:cNvPicPr>
            <a:picLocks noChangeAspect="1"/>
          </p:cNvPicPr>
          <p:nvPr/>
        </p:nvPicPr>
        <p:blipFill>
          <a:blip r:embed="rId2"/>
          <a:stretch>
            <a:fillRect/>
          </a:stretch>
        </p:blipFill>
        <p:spPr>
          <a:xfrm>
            <a:off x="240632" y="156411"/>
            <a:ext cx="8722894" cy="6424271"/>
          </a:xfrm>
          <a:prstGeom prst="rect">
            <a:avLst/>
          </a:prstGeom>
        </p:spPr>
      </p:pic>
    </p:spTree>
    <p:extLst>
      <p:ext uri="{BB962C8B-B14F-4D97-AF65-F5344CB8AC3E}">
        <p14:creationId xmlns:p14="http://schemas.microsoft.com/office/powerpoint/2010/main" val="3419307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749BDE6-00B7-8561-7549-518D6040E127}"/>
              </a:ext>
            </a:extLst>
          </p:cNvPr>
          <p:cNvPicPr>
            <a:picLocks noChangeAspect="1"/>
          </p:cNvPicPr>
          <p:nvPr/>
        </p:nvPicPr>
        <p:blipFill>
          <a:blip r:embed="rId2"/>
          <a:stretch>
            <a:fillRect/>
          </a:stretch>
        </p:blipFill>
        <p:spPr>
          <a:xfrm>
            <a:off x="227287" y="324852"/>
            <a:ext cx="8689425" cy="6208295"/>
          </a:xfrm>
          <a:prstGeom prst="rect">
            <a:avLst/>
          </a:prstGeom>
        </p:spPr>
      </p:pic>
    </p:spTree>
    <p:extLst>
      <p:ext uri="{BB962C8B-B14F-4D97-AF65-F5344CB8AC3E}">
        <p14:creationId xmlns:p14="http://schemas.microsoft.com/office/powerpoint/2010/main" val="978778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C7B2DB1-A218-118D-06A4-187D5EC82947}"/>
              </a:ext>
            </a:extLst>
          </p:cNvPr>
          <p:cNvPicPr>
            <a:picLocks noChangeAspect="1"/>
          </p:cNvPicPr>
          <p:nvPr/>
        </p:nvPicPr>
        <p:blipFill>
          <a:blip r:embed="rId2"/>
          <a:stretch>
            <a:fillRect/>
          </a:stretch>
        </p:blipFill>
        <p:spPr>
          <a:xfrm>
            <a:off x="121960" y="324853"/>
            <a:ext cx="8745314" cy="6255829"/>
          </a:xfrm>
          <a:prstGeom prst="rect">
            <a:avLst/>
          </a:prstGeom>
        </p:spPr>
      </p:pic>
    </p:spTree>
    <p:extLst>
      <p:ext uri="{BB962C8B-B14F-4D97-AF65-F5344CB8AC3E}">
        <p14:creationId xmlns:p14="http://schemas.microsoft.com/office/powerpoint/2010/main" val="4198191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6533DC-EBE7-8BCD-82E5-6350B4A268D8}"/>
              </a:ext>
            </a:extLst>
          </p:cNvPr>
          <p:cNvPicPr>
            <a:picLocks noChangeAspect="1"/>
          </p:cNvPicPr>
          <p:nvPr/>
        </p:nvPicPr>
        <p:blipFill>
          <a:blip r:embed="rId2"/>
          <a:stretch>
            <a:fillRect/>
          </a:stretch>
        </p:blipFill>
        <p:spPr>
          <a:xfrm>
            <a:off x="308344" y="0"/>
            <a:ext cx="8537943" cy="6134986"/>
          </a:xfrm>
          <a:prstGeom prst="rect">
            <a:avLst/>
          </a:prstGeom>
        </p:spPr>
      </p:pic>
    </p:spTree>
    <p:extLst>
      <p:ext uri="{BB962C8B-B14F-4D97-AF65-F5344CB8AC3E}">
        <p14:creationId xmlns:p14="http://schemas.microsoft.com/office/powerpoint/2010/main" val="3342927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CCA4D2-A458-1BE5-ECA1-FA1C6DE9580F}"/>
              </a:ext>
            </a:extLst>
          </p:cNvPr>
          <p:cNvPicPr>
            <a:picLocks noChangeAspect="1"/>
          </p:cNvPicPr>
          <p:nvPr/>
        </p:nvPicPr>
        <p:blipFill>
          <a:blip r:embed="rId2"/>
          <a:stretch>
            <a:fillRect/>
          </a:stretch>
        </p:blipFill>
        <p:spPr>
          <a:xfrm>
            <a:off x="347372" y="457200"/>
            <a:ext cx="8488284" cy="6145619"/>
          </a:xfrm>
          <a:prstGeom prst="rect">
            <a:avLst/>
          </a:prstGeom>
        </p:spPr>
      </p:pic>
    </p:spTree>
    <p:extLst>
      <p:ext uri="{BB962C8B-B14F-4D97-AF65-F5344CB8AC3E}">
        <p14:creationId xmlns:p14="http://schemas.microsoft.com/office/powerpoint/2010/main" val="1419263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3AC22B6-D006-A665-D77D-A62B659829C9}"/>
              </a:ext>
            </a:extLst>
          </p:cNvPr>
          <p:cNvSpPr txBox="1"/>
          <p:nvPr/>
        </p:nvSpPr>
        <p:spPr>
          <a:xfrm>
            <a:off x="267702" y="674835"/>
            <a:ext cx="8756377" cy="5601533"/>
          </a:xfrm>
          <a:prstGeom prst="rect">
            <a:avLst/>
          </a:prstGeom>
          <a:noFill/>
        </p:spPr>
        <p:txBody>
          <a:bodyPr wrap="square">
            <a:spAutoFit/>
          </a:bodyPr>
          <a:lstStyle/>
          <a:p>
            <a:r>
              <a:rPr lang="ja-JP" altLang="en-US" sz="2000" b="1" dirty="0">
                <a:solidFill>
                  <a:schemeClr val="bg1"/>
                </a:solidFill>
                <a:latin typeface="+mj-lt"/>
                <a:ea typeface="游明朝" panose="02020400000000000000" pitchFamily="18" charset="-128"/>
              </a:rPr>
              <a:t>医療安全への取り組み</a:t>
            </a:r>
          </a:p>
          <a:p>
            <a:r>
              <a:rPr lang="en-US" altLang="ja-JP" sz="2000" b="1" dirty="0">
                <a:solidFill>
                  <a:schemeClr val="bg1"/>
                </a:solidFill>
                <a:latin typeface="+mj-lt"/>
                <a:ea typeface="游明朝" panose="02020400000000000000" pitchFamily="18" charset="-128"/>
              </a:rPr>
              <a:t>1</a:t>
            </a:r>
            <a:r>
              <a:rPr lang="ja-JP" altLang="en-US" sz="2000" b="1" dirty="0">
                <a:solidFill>
                  <a:schemeClr val="bg1"/>
                </a:solidFill>
                <a:latin typeface="+mj-lt"/>
                <a:ea typeface="游明朝" panose="02020400000000000000" pitchFamily="18" charset="-128"/>
              </a:rPr>
              <a:t>．趣 旨</a:t>
            </a:r>
          </a:p>
          <a:p>
            <a:r>
              <a:rPr lang="ja-JP" altLang="en-US" sz="2000" b="1" dirty="0">
                <a:solidFill>
                  <a:schemeClr val="bg1"/>
                </a:solidFill>
                <a:latin typeface="+mj-lt"/>
                <a:ea typeface="游明朝" panose="02020400000000000000" pitchFamily="18" charset="-128"/>
              </a:rPr>
              <a:t>この指針は、医療法人明徳会 総合新川橋病院における医療事故の発生防止対策及び医療事故発生時の対応方法等、診療に関わる安全管理に関する下記事項について定めるものである。</a:t>
            </a:r>
          </a:p>
          <a:p>
            <a:r>
              <a:rPr lang="ja-JP" altLang="en-US" sz="2000" b="1" dirty="0">
                <a:solidFill>
                  <a:schemeClr val="bg1"/>
                </a:solidFill>
                <a:latin typeface="+mj-lt"/>
                <a:ea typeface="游明朝" panose="02020400000000000000" pitchFamily="18" charset="-128"/>
              </a:rPr>
              <a:t> </a:t>
            </a:r>
          </a:p>
          <a:p>
            <a:r>
              <a:rPr lang="ja-JP" altLang="en-US" sz="2000" b="1" dirty="0">
                <a:solidFill>
                  <a:schemeClr val="bg1"/>
                </a:solidFill>
                <a:latin typeface="+mj-lt"/>
                <a:ea typeface="游明朝" panose="02020400000000000000" pitchFamily="18" charset="-128"/>
              </a:rPr>
              <a:t>病院における安全管理に関する基本的考え方</a:t>
            </a:r>
          </a:p>
          <a:p>
            <a:r>
              <a:rPr lang="ja-JP" altLang="en-US" sz="2000" b="1" dirty="0">
                <a:solidFill>
                  <a:schemeClr val="bg1"/>
                </a:solidFill>
                <a:latin typeface="+mj-lt"/>
                <a:ea typeface="游明朝" panose="02020400000000000000" pitchFamily="18" charset="-128"/>
              </a:rPr>
              <a:t>医療に係わる安全のための委員会の組織・体制に関する基本的事項</a:t>
            </a:r>
          </a:p>
          <a:p>
            <a:r>
              <a:rPr lang="ja-JP" altLang="en-US" sz="2000" b="1" dirty="0">
                <a:solidFill>
                  <a:schemeClr val="bg1"/>
                </a:solidFill>
                <a:latin typeface="+mj-lt"/>
                <a:ea typeface="游明朝" panose="02020400000000000000" pitchFamily="18" charset="-128"/>
              </a:rPr>
              <a:t>医療に係る安全管理のための従業員研修に関する基本的事項</a:t>
            </a:r>
          </a:p>
          <a:p>
            <a:r>
              <a:rPr lang="ja-JP" altLang="en-US" sz="2000" b="1" dirty="0">
                <a:solidFill>
                  <a:schemeClr val="bg1"/>
                </a:solidFill>
                <a:latin typeface="+mj-lt"/>
                <a:ea typeface="游明朝" panose="02020400000000000000" pitchFamily="18" charset="-128"/>
              </a:rPr>
              <a:t>事故報告等、医療安全確保を目的とした改善のための方策に関する基本方針</a:t>
            </a:r>
          </a:p>
          <a:p>
            <a:r>
              <a:rPr lang="ja-JP" altLang="en-US" sz="2000" b="1" dirty="0">
                <a:solidFill>
                  <a:schemeClr val="bg1"/>
                </a:solidFill>
                <a:latin typeface="+mj-lt"/>
                <a:ea typeface="游明朝" panose="02020400000000000000" pitchFamily="18" charset="-128"/>
              </a:rPr>
              <a:t>医療事故発生時の対応に関する基本方針</a:t>
            </a:r>
          </a:p>
          <a:p>
            <a:r>
              <a:rPr lang="ja-JP" altLang="en-US" sz="2000" b="1" dirty="0">
                <a:solidFill>
                  <a:schemeClr val="bg1"/>
                </a:solidFill>
                <a:latin typeface="+mj-lt"/>
                <a:ea typeface="游明朝" panose="02020400000000000000" pitchFamily="18" charset="-128"/>
              </a:rPr>
              <a:t>当該指針の閲覧に関する基本方針</a:t>
            </a:r>
          </a:p>
          <a:p>
            <a:r>
              <a:rPr lang="ja-JP" altLang="en-US" sz="2000" b="1" dirty="0">
                <a:solidFill>
                  <a:schemeClr val="bg1"/>
                </a:solidFill>
                <a:latin typeface="+mj-lt"/>
                <a:ea typeface="游明朝" panose="02020400000000000000" pitchFamily="18" charset="-128"/>
              </a:rPr>
              <a:t>その他医療安全の推進のために必要な基本方針</a:t>
            </a:r>
          </a:p>
          <a:p>
            <a:r>
              <a:rPr lang="en-US" altLang="ja-JP" sz="2000" b="1" dirty="0">
                <a:solidFill>
                  <a:schemeClr val="bg1"/>
                </a:solidFill>
                <a:latin typeface="+mj-lt"/>
                <a:ea typeface="游明朝" panose="02020400000000000000" pitchFamily="18" charset="-128"/>
              </a:rPr>
              <a:t>2</a:t>
            </a:r>
            <a:r>
              <a:rPr lang="ja-JP" altLang="en-US" sz="2000" b="1" dirty="0">
                <a:solidFill>
                  <a:schemeClr val="bg1"/>
                </a:solidFill>
                <a:latin typeface="+mj-lt"/>
                <a:ea typeface="游明朝" panose="02020400000000000000" pitchFamily="18" charset="-128"/>
              </a:rPr>
              <a:t>．基本的な考え方</a:t>
            </a:r>
          </a:p>
          <a:p>
            <a:r>
              <a:rPr lang="ja-JP" altLang="en-US" sz="2000" b="1" dirty="0">
                <a:solidFill>
                  <a:schemeClr val="bg1"/>
                </a:solidFill>
                <a:latin typeface="+mj-lt"/>
                <a:ea typeface="游明朝" panose="02020400000000000000" pitchFamily="18" charset="-128"/>
              </a:rPr>
              <a:t>安全医療構築のために、病院関係者は以下のような事項を共通の認識としなければならない。</a:t>
            </a:r>
          </a:p>
          <a:p>
            <a:r>
              <a:rPr lang="ja-JP" altLang="en-US" sz="2000" b="1" dirty="0">
                <a:solidFill>
                  <a:schemeClr val="bg1"/>
                </a:solidFill>
                <a:latin typeface="+mj-lt"/>
                <a:ea typeface="游明朝" panose="02020400000000000000" pitchFamily="18" charset="-128"/>
              </a:rPr>
              <a:t> </a:t>
            </a:r>
          </a:p>
          <a:p>
            <a:r>
              <a:rPr lang="ja-JP" altLang="en-US" sz="1800" b="1" dirty="0">
                <a:solidFill>
                  <a:schemeClr val="bg1"/>
                </a:solidFill>
                <a:latin typeface="+mn-lt"/>
                <a:ea typeface="游明朝" panose="02020400000000000000" pitchFamily="18" charset="-128"/>
              </a:rPr>
              <a:t> </a:t>
            </a:r>
          </a:p>
        </p:txBody>
      </p:sp>
      <p:sp>
        <p:nvSpPr>
          <p:cNvPr id="7" name="テキスト ボックス 6">
            <a:extLst>
              <a:ext uri="{FF2B5EF4-FFF2-40B4-BE49-F238E27FC236}">
                <a16:creationId xmlns:a16="http://schemas.microsoft.com/office/drawing/2014/main" id="{A3AFE310-821D-1107-E3B5-6EAB2EE0F3FA}"/>
              </a:ext>
            </a:extLst>
          </p:cNvPr>
          <p:cNvSpPr txBox="1"/>
          <p:nvPr/>
        </p:nvSpPr>
        <p:spPr>
          <a:xfrm>
            <a:off x="4164039" y="6414868"/>
            <a:ext cx="5730523" cy="338554"/>
          </a:xfrm>
          <a:prstGeom prst="rect">
            <a:avLst/>
          </a:prstGeom>
          <a:noFill/>
        </p:spPr>
        <p:txBody>
          <a:bodyPr wrap="square">
            <a:spAutoFit/>
          </a:bodyPr>
          <a:lstStyle/>
          <a:p>
            <a:r>
              <a:rPr lang="ja-JP" altLang="en-US" sz="1600" b="1" dirty="0">
                <a:solidFill>
                  <a:schemeClr val="bg1"/>
                </a:solidFill>
              </a:rPr>
              <a:t>出典：</a:t>
            </a:r>
            <a:r>
              <a:rPr lang="ja-JP" altLang="en-US" sz="1600" b="1" dirty="0">
                <a:solidFill>
                  <a:schemeClr val="bg1"/>
                </a:solidFill>
                <a:latin typeface="游明朝" panose="02020400000000000000" pitchFamily="18" charset="-128"/>
                <a:ea typeface="游明朝" panose="02020400000000000000" pitchFamily="18" charset="-128"/>
              </a:rPr>
              <a:t>医療法人明徳会 総合新川橋病院 </a:t>
            </a:r>
            <a:r>
              <a:rPr lang="en-US" altLang="ja-JP" sz="1600" b="1" dirty="0">
                <a:solidFill>
                  <a:schemeClr val="bg1"/>
                </a:solidFill>
                <a:latin typeface="游明朝" panose="02020400000000000000" pitchFamily="18" charset="-128"/>
                <a:ea typeface="游明朝" panose="02020400000000000000" pitchFamily="18" charset="-128"/>
              </a:rPr>
              <a:t>WEB</a:t>
            </a:r>
            <a:r>
              <a:rPr lang="en-US" altLang="ja-JP" sz="1600" b="1" dirty="0">
                <a:solidFill>
                  <a:schemeClr val="bg1"/>
                </a:solidFill>
              </a:rPr>
              <a:t> site</a:t>
            </a:r>
            <a:endParaRPr lang="ja-JP" altLang="en-US" sz="1600" b="1" dirty="0">
              <a:solidFill>
                <a:schemeClr val="bg1"/>
              </a:solidFill>
            </a:endParaRPr>
          </a:p>
        </p:txBody>
      </p:sp>
    </p:spTree>
    <p:extLst>
      <p:ext uri="{BB962C8B-B14F-4D97-AF65-F5344CB8AC3E}">
        <p14:creationId xmlns:p14="http://schemas.microsoft.com/office/powerpoint/2010/main" val="112252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CFE2843-3A99-D1D3-83A9-1B4FAF63BAA3}"/>
              </a:ext>
            </a:extLst>
          </p:cNvPr>
          <p:cNvSpPr txBox="1"/>
          <p:nvPr/>
        </p:nvSpPr>
        <p:spPr>
          <a:xfrm>
            <a:off x="4324662" y="6329358"/>
            <a:ext cx="4572000" cy="307777"/>
          </a:xfrm>
          <a:prstGeom prst="rect">
            <a:avLst/>
          </a:prstGeom>
          <a:noFill/>
        </p:spPr>
        <p:txBody>
          <a:bodyPr wrap="square">
            <a:spAutoFit/>
          </a:bodyPr>
          <a:lstStyle/>
          <a:p>
            <a:r>
              <a:rPr lang="ja-JP" altLang="en-US" sz="1400" b="1" dirty="0">
                <a:solidFill>
                  <a:schemeClr val="bg1"/>
                </a:solidFill>
              </a:rPr>
              <a:t>出典：</a:t>
            </a:r>
            <a:r>
              <a:rPr lang="ja-JP" altLang="en-US" sz="1400" b="1" dirty="0">
                <a:solidFill>
                  <a:schemeClr val="bg1"/>
                </a:solidFill>
                <a:latin typeface="游明朝" panose="02020400000000000000" pitchFamily="18" charset="-128"/>
                <a:ea typeface="游明朝" panose="02020400000000000000" pitchFamily="18" charset="-128"/>
              </a:rPr>
              <a:t>医療法人明徳会 総合新川橋病院 </a:t>
            </a:r>
            <a:r>
              <a:rPr lang="en-US" altLang="ja-JP" sz="1400" b="1" dirty="0">
                <a:solidFill>
                  <a:schemeClr val="bg1"/>
                </a:solidFill>
                <a:latin typeface="游明朝" panose="02020400000000000000" pitchFamily="18" charset="-128"/>
                <a:ea typeface="游明朝" panose="02020400000000000000" pitchFamily="18" charset="-128"/>
              </a:rPr>
              <a:t>WEB</a:t>
            </a:r>
            <a:r>
              <a:rPr lang="en-US" altLang="ja-JP" sz="1400" b="1" dirty="0">
                <a:solidFill>
                  <a:schemeClr val="bg1"/>
                </a:solidFill>
              </a:rPr>
              <a:t> site</a:t>
            </a:r>
            <a:endParaRPr lang="ja-JP" altLang="en-US" sz="1400" b="1" dirty="0">
              <a:solidFill>
                <a:schemeClr val="bg1"/>
              </a:solidFill>
            </a:endParaRPr>
          </a:p>
        </p:txBody>
      </p:sp>
      <p:sp>
        <p:nvSpPr>
          <p:cNvPr id="7" name="テキスト ボックス 6">
            <a:extLst>
              <a:ext uri="{FF2B5EF4-FFF2-40B4-BE49-F238E27FC236}">
                <a16:creationId xmlns:a16="http://schemas.microsoft.com/office/drawing/2014/main" id="{1E27BBA0-F4F9-0106-E409-7B5479E7CC86}"/>
              </a:ext>
            </a:extLst>
          </p:cNvPr>
          <p:cNvSpPr txBox="1"/>
          <p:nvPr/>
        </p:nvSpPr>
        <p:spPr>
          <a:xfrm>
            <a:off x="149898" y="350051"/>
            <a:ext cx="866431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1" i="0" u="none" strike="noStrike" kern="0" cap="none" spc="0" normalizeH="0" baseline="0" noProof="0" dirty="0">
                <a:ln>
                  <a:noFill/>
                </a:ln>
                <a:solidFill>
                  <a:srgbClr val="FFFFFF"/>
                </a:solidFill>
                <a:effectLst/>
                <a:uLnTx/>
                <a:uFillTx/>
                <a:latin typeface="Arial"/>
                <a:ea typeface="游明朝" panose="02020400000000000000" pitchFamily="18" charset="-128"/>
                <a:cs typeface="Arial"/>
                <a:sym typeface="Arial"/>
              </a:rPr>
              <a:t>（</a:t>
            </a:r>
            <a:r>
              <a:rPr kumimoji="0" lang="en-US" altLang="ja-JP" sz="1800" b="1" i="0" u="none" strike="noStrike" kern="0" cap="none" spc="0" normalizeH="0" baseline="0" noProof="0" dirty="0">
                <a:ln>
                  <a:noFill/>
                </a:ln>
                <a:solidFill>
                  <a:srgbClr val="FFFFFF"/>
                </a:solidFill>
                <a:effectLst/>
                <a:uLnTx/>
                <a:uFillTx/>
                <a:latin typeface="Arial"/>
                <a:ea typeface="游明朝" panose="02020400000000000000" pitchFamily="18" charset="-128"/>
                <a:cs typeface="Arial"/>
                <a:sym typeface="Arial"/>
              </a:rPr>
              <a:t>1</a:t>
            </a:r>
            <a:r>
              <a:rPr kumimoji="0" lang="ja-JP" altLang="en-US" sz="1800" b="1" i="0" u="none" strike="noStrike" kern="0" cap="none" spc="0" normalizeH="0" baseline="0" noProof="0" dirty="0">
                <a:ln>
                  <a:noFill/>
                </a:ln>
                <a:solidFill>
                  <a:srgbClr val="FFFFFF"/>
                </a:solidFill>
                <a:effectLst/>
                <a:uLnTx/>
                <a:uFillTx/>
                <a:latin typeface="Arial"/>
                <a:ea typeface="游明朝" panose="02020400000000000000" pitchFamily="18" charset="-128"/>
                <a:cs typeface="Arial"/>
                <a:sym typeface="Arial"/>
              </a:rPr>
              <a:t>）　医療安全の確保</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1" i="0" u="none" strike="noStrike" kern="0" cap="none" spc="0" normalizeH="0" baseline="0" noProof="0" dirty="0">
                <a:ln>
                  <a:noFill/>
                </a:ln>
                <a:solidFill>
                  <a:srgbClr val="FFFF00"/>
                </a:solidFill>
                <a:effectLst/>
                <a:uLnTx/>
                <a:uFillTx/>
                <a:latin typeface="Arial"/>
                <a:ea typeface="游明朝" panose="02020400000000000000" pitchFamily="18" charset="-128"/>
                <a:cs typeface="Arial"/>
                <a:sym typeface="Arial"/>
              </a:rPr>
              <a:t>常に「事故はいつでも起こり得る」「人は過ちを犯す」という危機認識を常に持ち、業務に当ることが必要である</a:t>
            </a:r>
            <a:r>
              <a:rPr kumimoji="0" lang="en-US" altLang="ja-JP" sz="1800" b="1" i="0" u="none" strike="noStrike" kern="0" cap="none" spc="0" normalizeH="0" baseline="0" noProof="0" dirty="0">
                <a:ln>
                  <a:noFill/>
                </a:ln>
                <a:solidFill>
                  <a:srgbClr val="FFFF00"/>
                </a:solidFill>
                <a:effectLst/>
                <a:uLnTx/>
                <a:uFillTx/>
                <a:latin typeface="Arial"/>
                <a:ea typeface="游明朝" panose="02020400000000000000" pitchFamily="18" charset="-128"/>
                <a:cs typeface="Arial"/>
                <a:sym typeface="Arial"/>
              </a:rPr>
              <a:t>}</a:t>
            </a:r>
            <a:r>
              <a:rPr kumimoji="0" lang="ja-JP" altLang="en-US" sz="1800" b="1" i="0" u="none" strike="noStrike" kern="0" cap="none" spc="0" normalizeH="0" baseline="0" noProof="0" dirty="0">
                <a:ln>
                  <a:noFill/>
                </a:ln>
                <a:solidFill>
                  <a:srgbClr val="FFFF00"/>
                </a:solidFill>
                <a:effectLst/>
                <a:uLnTx/>
                <a:uFillTx/>
                <a:latin typeface="Arial"/>
                <a:ea typeface="游明朝" panose="02020400000000000000" pitchFamily="18" charset="-128"/>
                <a:cs typeface="Arial"/>
                <a:sym typeface="Arial"/>
              </a:rPr>
              <a:t>。</a:t>
            </a:r>
            <a:r>
              <a:rPr kumimoji="0" lang="ja-JP" altLang="en-US" sz="1800" b="1" i="0" u="none" strike="noStrike" kern="0" cap="none" spc="0" normalizeH="0" baseline="0" noProof="0" dirty="0">
                <a:ln>
                  <a:noFill/>
                </a:ln>
                <a:solidFill>
                  <a:srgbClr val="FFFFFF"/>
                </a:solidFill>
                <a:effectLst/>
                <a:uLnTx/>
                <a:uFillTx/>
                <a:latin typeface="Arial"/>
                <a:ea typeface="游明朝" panose="02020400000000000000" pitchFamily="18" charset="-128"/>
                <a:cs typeface="Arial"/>
                <a:sym typeface="Arial"/>
              </a:rPr>
              <a:t> </a:t>
            </a:r>
          </a:p>
        </p:txBody>
      </p:sp>
      <p:sp>
        <p:nvSpPr>
          <p:cNvPr id="11" name="テキスト ボックス 10">
            <a:extLst>
              <a:ext uri="{FF2B5EF4-FFF2-40B4-BE49-F238E27FC236}">
                <a16:creationId xmlns:a16="http://schemas.microsoft.com/office/drawing/2014/main" id="{A5B4444F-28EA-8030-1E98-084F2392EE86}"/>
              </a:ext>
            </a:extLst>
          </p:cNvPr>
          <p:cNvSpPr txBox="1"/>
          <p:nvPr/>
        </p:nvSpPr>
        <p:spPr>
          <a:xfrm>
            <a:off x="149898" y="1456497"/>
            <a:ext cx="8514414" cy="1166986"/>
          </a:xfrm>
          <a:prstGeom prst="rect">
            <a:avLst/>
          </a:prstGeom>
          <a:noFill/>
        </p:spPr>
        <p:txBody>
          <a:bodyPr wrap="square">
            <a:spAutoFit/>
          </a:bodyPr>
          <a:lstStyle/>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35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3</a:t>
            </a: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全ての医療行為における確認・再確認等の徹底</a:t>
            </a:r>
          </a:p>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また業務遂行の過程で疑問を持ったまま医療行為を行わないこと。ヒューマンエラーの要因は、不確実な知識のままの対応・不十分な情報の確認・自己の行動に対する甘さ・チェック体制の欠如・既定のルールの不履行などであることを認識すべきである。</a:t>
            </a:r>
          </a:p>
        </p:txBody>
      </p:sp>
      <p:sp>
        <p:nvSpPr>
          <p:cNvPr id="13" name="テキスト ボックス 12">
            <a:extLst>
              <a:ext uri="{FF2B5EF4-FFF2-40B4-BE49-F238E27FC236}">
                <a16:creationId xmlns:a16="http://schemas.microsoft.com/office/drawing/2014/main" id="{7DC68823-395B-94A8-2C67-BCE86580786A}"/>
              </a:ext>
            </a:extLst>
          </p:cNvPr>
          <p:cNvSpPr txBox="1"/>
          <p:nvPr/>
        </p:nvSpPr>
        <p:spPr>
          <a:xfrm>
            <a:off x="67455" y="2724351"/>
            <a:ext cx="8514413" cy="1413207"/>
          </a:xfrm>
          <a:prstGeom prst="rect">
            <a:avLst/>
          </a:prstGeom>
          <a:noFill/>
        </p:spPr>
        <p:txBody>
          <a:bodyPr wrap="square">
            <a:spAutoFit/>
          </a:bodyPr>
          <a:lstStyle/>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4</a:t>
            </a: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良好なコミュニケーションの確保</a:t>
            </a:r>
          </a:p>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また患者とのコミュニケーションだけでなく、従業員間のコミュニケーションを密にすることも重要である。医療トラブルの</a:t>
            </a:r>
            <a:r>
              <a:rPr kumimoji="0" lang="en-US"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30</a:t>
            </a: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％は従業員間のコミュニケーション不足に起因すると言われ、誰でも自由に発言・報告できる環境が報告の文化を育成すると共に、安全文化の醸成につながることを忘れてはならない。</a:t>
            </a:r>
          </a:p>
        </p:txBody>
      </p:sp>
      <p:sp>
        <p:nvSpPr>
          <p:cNvPr id="15" name="テキスト ボックス 14">
            <a:extLst>
              <a:ext uri="{FF2B5EF4-FFF2-40B4-BE49-F238E27FC236}">
                <a16:creationId xmlns:a16="http://schemas.microsoft.com/office/drawing/2014/main" id="{7550DE90-7276-5FCD-4EF4-85220372C7AD}"/>
              </a:ext>
            </a:extLst>
          </p:cNvPr>
          <p:cNvSpPr txBox="1"/>
          <p:nvPr/>
        </p:nvSpPr>
        <p:spPr>
          <a:xfrm>
            <a:off x="0" y="4221642"/>
            <a:ext cx="8671812" cy="674544"/>
          </a:xfrm>
          <a:prstGeom prst="rect">
            <a:avLst/>
          </a:prstGeom>
          <a:noFill/>
        </p:spPr>
        <p:txBody>
          <a:bodyPr wrap="square">
            <a:spAutoFit/>
          </a:bodyPr>
          <a:lstStyle/>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5</a:t>
            </a: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正確・丁寧な記録（診療録記載マニュアル・看護記録記載基準参照）</a:t>
            </a:r>
          </a:p>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診療に関連する諸記録は正確かつ丁寧に記載する習慣をつけることが重要である。</a:t>
            </a:r>
          </a:p>
        </p:txBody>
      </p:sp>
      <p:sp>
        <p:nvSpPr>
          <p:cNvPr id="17" name="テキスト ボックス 16">
            <a:extLst>
              <a:ext uri="{FF2B5EF4-FFF2-40B4-BE49-F238E27FC236}">
                <a16:creationId xmlns:a16="http://schemas.microsoft.com/office/drawing/2014/main" id="{F607F728-DDBC-F017-095E-24FE952BB719}"/>
              </a:ext>
            </a:extLst>
          </p:cNvPr>
          <p:cNvSpPr txBox="1"/>
          <p:nvPr/>
        </p:nvSpPr>
        <p:spPr>
          <a:xfrm>
            <a:off x="67455" y="4980270"/>
            <a:ext cx="8289564" cy="1451679"/>
          </a:xfrm>
          <a:prstGeom prst="rect">
            <a:avLst/>
          </a:prstGeom>
          <a:noFill/>
        </p:spPr>
        <p:txBody>
          <a:bodyPr wrap="square">
            <a:spAutoFit/>
          </a:bodyPr>
          <a:lstStyle/>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en-US"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(6</a:t>
            </a: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情報の共有化</a:t>
            </a:r>
          </a:p>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応急的なトップダウンによる対応の指示だけでなく、必ず現場従業員で対策を立案し、これらを必要に応じて医療事故防止に追加していく。</a:t>
            </a:r>
          </a:p>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情報共有化の手段として、各部門内での連絡・院内全部門への文書による通達等により速やかな情報の伝達、周知・徹底をはかる。</a:t>
            </a:r>
          </a:p>
        </p:txBody>
      </p:sp>
    </p:spTree>
    <p:extLst>
      <p:ext uri="{BB962C8B-B14F-4D97-AF65-F5344CB8AC3E}">
        <p14:creationId xmlns:p14="http://schemas.microsoft.com/office/powerpoint/2010/main" val="3276280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2E186F1-B652-B839-17BE-13ECFEBFA50D}"/>
              </a:ext>
            </a:extLst>
          </p:cNvPr>
          <p:cNvSpPr txBox="1"/>
          <p:nvPr/>
        </p:nvSpPr>
        <p:spPr>
          <a:xfrm>
            <a:off x="0" y="0"/>
            <a:ext cx="9144000" cy="3495829"/>
          </a:xfrm>
          <a:prstGeom prst="rect">
            <a:avLst/>
          </a:prstGeom>
          <a:noFill/>
        </p:spPr>
        <p:txBody>
          <a:bodyPr wrap="square">
            <a:spAutoFit/>
          </a:bodyPr>
          <a:lstStyle/>
          <a:p>
            <a:pPr algn="just">
              <a:spcBef>
                <a:spcPts val="450"/>
              </a:spcBef>
            </a:pPr>
            <a:r>
              <a:rPr lang="en-US" altLang="ja-JP" b="1" kern="100" dirty="0">
                <a:solidFill>
                  <a:schemeClr val="bg1"/>
                </a:solidFill>
                <a:latin typeface="+mn-lt"/>
                <a:ea typeface="游明朝" panose="02020400000000000000" pitchFamily="18" charset="-128"/>
                <a:cs typeface="Times New Roman" panose="02020603050405020304" pitchFamily="18" charset="0"/>
              </a:rPr>
              <a:t>6</a:t>
            </a:r>
            <a:r>
              <a:rPr lang="en-US" altLang="ja-JP" sz="1600" b="1" kern="100" dirty="0">
                <a:solidFill>
                  <a:srgbClr val="FFFF00"/>
                </a:solidFill>
                <a:latin typeface="+mn-lt"/>
                <a:ea typeface="游明朝" panose="02020400000000000000" pitchFamily="18" charset="-128"/>
                <a:cs typeface="Times New Roman" panose="02020603050405020304" pitchFamily="18" charset="0"/>
              </a:rPr>
              <a:t> </a:t>
            </a:r>
            <a:endParaRPr lang="ja-JP" altLang="ja-JP" sz="1600" b="1" kern="100" dirty="0">
              <a:solidFill>
                <a:srgbClr val="FFFF00"/>
              </a:solidFill>
              <a:latin typeface="+mn-lt"/>
              <a:ea typeface="游明朝" panose="02020400000000000000" pitchFamily="18" charset="-128"/>
              <a:cs typeface="Times New Roman" panose="02020603050405020304" pitchFamily="18" charset="0"/>
            </a:endParaRPr>
          </a:p>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a:t>
            </a:r>
            <a:r>
              <a:rPr lang="en-US" altLang="ja-JP" sz="1600" b="1" kern="100" dirty="0">
                <a:solidFill>
                  <a:schemeClr val="bg1"/>
                </a:solidFill>
                <a:latin typeface="+mn-lt"/>
                <a:ea typeface="游明朝" panose="02020400000000000000" pitchFamily="18" charset="-128"/>
                <a:cs typeface="Times New Roman" panose="02020603050405020304" pitchFamily="18" charset="0"/>
              </a:rPr>
              <a:t>7</a:t>
            </a:r>
            <a:r>
              <a:rPr lang="ja-JP" altLang="ja-JP" sz="1600" b="1" kern="100" dirty="0">
                <a:solidFill>
                  <a:schemeClr val="bg1"/>
                </a:solidFill>
                <a:latin typeface="+mn-lt"/>
                <a:ea typeface="游明朝" panose="02020400000000000000" pitchFamily="18" charset="-128"/>
                <a:cs typeface="Times New Roman" panose="02020603050405020304" pitchFamily="18" charset="0"/>
              </a:rPr>
              <a:t>） 組織的・系統的医療安全管理体制</a:t>
            </a:r>
          </a:p>
          <a:p>
            <a:pPr algn="just">
              <a:spcBef>
                <a:spcPts val="450"/>
              </a:spcBef>
            </a:pPr>
            <a:r>
              <a:rPr lang="ja-JP" altLang="ja-JP" sz="1600" b="1" kern="100" dirty="0">
                <a:solidFill>
                  <a:srgbClr val="FFFF00"/>
                </a:solidFill>
                <a:latin typeface="+mn-lt"/>
                <a:ea typeface="游明朝" panose="02020400000000000000" pitchFamily="18" charset="-128"/>
                <a:cs typeface="Times New Roman" panose="02020603050405020304" pitchFamily="18" charset="0"/>
              </a:rPr>
              <a:t>患者中心に考える”“チャート式にする”などできるだけ単純で判りやすいものとする必要がある。</a:t>
            </a:r>
          </a:p>
          <a:p>
            <a:pPr algn="just">
              <a:spcBef>
                <a:spcPts val="450"/>
              </a:spcBef>
            </a:pPr>
            <a:r>
              <a:rPr lang="en-US" altLang="ja-JP" sz="1600" b="1" kern="100" dirty="0">
                <a:solidFill>
                  <a:srgbClr val="FFFF00"/>
                </a:solidFill>
                <a:latin typeface="+mn-lt"/>
                <a:ea typeface="游明朝" panose="02020400000000000000" pitchFamily="18" charset="-128"/>
                <a:cs typeface="Times New Roman" panose="02020603050405020304" pitchFamily="18" charset="0"/>
              </a:rPr>
              <a:t> </a:t>
            </a:r>
            <a:endParaRPr lang="ja-JP" altLang="ja-JP" sz="1600" b="1" kern="100" dirty="0">
              <a:solidFill>
                <a:srgbClr val="FFFF00"/>
              </a:solidFill>
              <a:latin typeface="+mn-lt"/>
              <a:ea typeface="游明朝" panose="02020400000000000000" pitchFamily="18" charset="-128"/>
              <a:cs typeface="Times New Roman" panose="02020603050405020304" pitchFamily="18" charset="0"/>
            </a:endParaRPr>
          </a:p>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a:t>
            </a:r>
            <a:r>
              <a:rPr lang="en-US" altLang="ja-JP" sz="1600" b="1" kern="100" dirty="0">
                <a:solidFill>
                  <a:schemeClr val="bg1"/>
                </a:solidFill>
                <a:latin typeface="+mn-lt"/>
                <a:ea typeface="游明朝" panose="02020400000000000000" pitchFamily="18" charset="-128"/>
                <a:cs typeface="Times New Roman" panose="02020603050405020304" pitchFamily="18" charset="0"/>
              </a:rPr>
              <a:t>8</a:t>
            </a:r>
            <a:r>
              <a:rPr lang="ja-JP" altLang="ja-JP" sz="1600" b="1" kern="100" dirty="0">
                <a:solidFill>
                  <a:schemeClr val="bg1"/>
                </a:solidFill>
                <a:latin typeface="+mn-lt"/>
                <a:ea typeface="游明朝" panose="02020400000000000000" pitchFamily="18" charset="-128"/>
                <a:cs typeface="Times New Roman" panose="02020603050405020304" pitchFamily="18" charset="0"/>
              </a:rPr>
              <a:t>） 自己の健康管理と職場のチームワーク</a:t>
            </a:r>
          </a:p>
          <a:p>
            <a:pPr algn="just">
              <a:spcBef>
                <a:spcPts val="450"/>
              </a:spcBef>
            </a:pPr>
            <a:r>
              <a:rPr lang="ja-JP" altLang="ja-JP" sz="1600" b="1" kern="100" dirty="0">
                <a:solidFill>
                  <a:srgbClr val="FFFF00"/>
                </a:solidFill>
                <a:latin typeface="+mn-lt"/>
                <a:ea typeface="游明朝" panose="02020400000000000000" pitchFamily="18" charset="-128"/>
                <a:cs typeface="Times New Roman" panose="02020603050405020304" pitchFamily="18" charset="0"/>
              </a:rPr>
              <a:t>医療トラブルの背景因子の重要なものの一つが「チームワークの悪さ」である。チーム医療はコミュニケーションの上に成り立つのは言うまでもなく、医療スタッフ間のコミュニケーションは常に円滑・密接であることが要求される。自由な発言・討論が可能な環境こそが良好なコミュニケーションを促し、チーム医療を育てることを認識すべきである。</a:t>
            </a:r>
          </a:p>
          <a:p>
            <a:pPr algn="just">
              <a:spcBef>
                <a:spcPts val="450"/>
              </a:spcBef>
            </a:pPr>
            <a:r>
              <a:rPr lang="ja-JP" altLang="ja-JP" sz="1600" b="1" kern="100" dirty="0">
                <a:solidFill>
                  <a:srgbClr val="FFFF00"/>
                </a:solidFill>
                <a:latin typeface="+mn-lt"/>
                <a:ea typeface="游明朝" panose="02020400000000000000" pitchFamily="18" charset="-128"/>
                <a:cs typeface="Times New Roman" panose="02020603050405020304" pitchFamily="18" charset="0"/>
              </a:rPr>
              <a:t>また管理職にある者は、スタッフの健康管理に十分配慮し、各部署でのコミュニケーションが円滑にできるような環境を整備する責任を自覚して、人事管理その他に当る事が要求される。</a:t>
            </a:r>
          </a:p>
          <a:p>
            <a:pPr algn="just">
              <a:spcBef>
                <a:spcPts val="450"/>
              </a:spcBef>
            </a:pPr>
            <a:r>
              <a:rPr lang="en-US" altLang="ja-JP" sz="1600" b="1" kern="100" dirty="0">
                <a:solidFill>
                  <a:srgbClr val="FFFF00"/>
                </a:solidFill>
                <a:latin typeface="+mn-lt"/>
                <a:ea typeface="游明朝" panose="02020400000000000000" pitchFamily="18" charset="-128"/>
                <a:cs typeface="Times New Roman" panose="02020603050405020304" pitchFamily="18" charset="0"/>
              </a:rPr>
              <a:t> </a:t>
            </a:r>
            <a:endParaRPr lang="ja-JP" altLang="ja-JP" sz="1600" b="1" kern="100" dirty="0">
              <a:solidFill>
                <a:srgbClr val="FFFF00"/>
              </a:solidFill>
              <a:latin typeface="+mn-lt"/>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6B05DF4-F787-7425-FE94-E35470A89AF1}"/>
              </a:ext>
            </a:extLst>
          </p:cNvPr>
          <p:cNvSpPr txBox="1"/>
          <p:nvPr/>
        </p:nvSpPr>
        <p:spPr>
          <a:xfrm>
            <a:off x="4403189" y="6519446"/>
            <a:ext cx="6379418" cy="338554"/>
          </a:xfrm>
          <a:prstGeom prst="rect">
            <a:avLst/>
          </a:prstGeom>
          <a:noFill/>
        </p:spPr>
        <p:txBody>
          <a:bodyPr wrap="square">
            <a:spAutoFit/>
          </a:bodyPr>
          <a:lstStyle/>
          <a:p>
            <a:r>
              <a:rPr lang="ja-JP" altLang="en-US" sz="1600" b="1" dirty="0">
                <a:solidFill>
                  <a:schemeClr val="bg1"/>
                </a:solidFill>
              </a:rPr>
              <a:t>出典：</a:t>
            </a:r>
            <a:r>
              <a:rPr lang="ja-JP" altLang="en-US" sz="1600" b="1" dirty="0">
                <a:solidFill>
                  <a:schemeClr val="bg1"/>
                </a:solidFill>
                <a:latin typeface="游明朝" panose="02020400000000000000" pitchFamily="18" charset="-128"/>
                <a:ea typeface="游明朝" panose="02020400000000000000" pitchFamily="18" charset="-128"/>
              </a:rPr>
              <a:t>医療法人明徳会 総合新川橋病院 </a:t>
            </a:r>
            <a:r>
              <a:rPr lang="en-US" altLang="ja-JP" sz="1600" b="1" dirty="0">
                <a:solidFill>
                  <a:schemeClr val="bg1"/>
                </a:solidFill>
                <a:latin typeface="游明朝" panose="02020400000000000000" pitchFamily="18" charset="-128"/>
                <a:ea typeface="游明朝" panose="02020400000000000000" pitchFamily="18" charset="-128"/>
              </a:rPr>
              <a:t>WEB </a:t>
            </a:r>
            <a:r>
              <a:rPr lang="en-US" altLang="ja-JP" sz="1600" b="1" dirty="0">
                <a:solidFill>
                  <a:schemeClr val="bg1"/>
                </a:solidFill>
              </a:rPr>
              <a:t>site</a:t>
            </a:r>
            <a:endParaRPr lang="ja-JP" altLang="en-US" sz="1600" b="1" dirty="0">
              <a:solidFill>
                <a:schemeClr val="bg1"/>
              </a:solidFill>
            </a:endParaRPr>
          </a:p>
        </p:txBody>
      </p:sp>
      <p:sp>
        <p:nvSpPr>
          <p:cNvPr id="3" name="テキスト ボックス 2">
            <a:extLst>
              <a:ext uri="{FF2B5EF4-FFF2-40B4-BE49-F238E27FC236}">
                <a16:creationId xmlns:a16="http://schemas.microsoft.com/office/drawing/2014/main" id="{32F657CD-0F3F-CA72-4234-C676F561B553}"/>
              </a:ext>
            </a:extLst>
          </p:cNvPr>
          <p:cNvSpPr txBox="1"/>
          <p:nvPr/>
        </p:nvSpPr>
        <p:spPr>
          <a:xfrm>
            <a:off x="0" y="3189190"/>
            <a:ext cx="9024079" cy="1818447"/>
          </a:xfrm>
          <a:prstGeom prst="rect">
            <a:avLst/>
          </a:prstGeom>
          <a:noFill/>
        </p:spPr>
        <p:txBody>
          <a:bodyPr wrap="square">
            <a:spAutoFit/>
          </a:bodyPr>
          <a:lstStyle/>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5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9</a:t>
            </a:r>
            <a:r>
              <a:rPr kumimoji="0" lang="ja-JP"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医療事故防止のための教育・研修システム</a:t>
            </a:r>
          </a:p>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8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オリエンテーションの充実、マニュアルの徹底を指導すると共に、医療技術・看護技術の習得のための具体的・実践的な教育プログラムの作成が求められる。知識・技術・経験不足は事故発生の大きな要因の一つであり、事故防止のための教育のみでなく、患者の立場に立った良質の医療を提供するための生涯教育の見地に立脚し、常に自ら研鑽するための教育・研修プログラムを作成することが重要である。</a:t>
            </a:r>
            <a:endParaRPr lang="ja-JP" altLang="en-US" dirty="0"/>
          </a:p>
        </p:txBody>
      </p:sp>
      <p:sp>
        <p:nvSpPr>
          <p:cNvPr id="7" name="テキスト ボックス 6">
            <a:extLst>
              <a:ext uri="{FF2B5EF4-FFF2-40B4-BE49-F238E27FC236}">
                <a16:creationId xmlns:a16="http://schemas.microsoft.com/office/drawing/2014/main" id="{74518541-B3BF-76BF-8E8B-C133610AA70F}"/>
              </a:ext>
            </a:extLst>
          </p:cNvPr>
          <p:cNvSpPr txBox="1"/>
          <p:nvPr/>
        </p:nvSpPr>
        <p:spPr>
          <a:xfrm>
            <a:off x="-48890" y="4977998"/>
            <a:ext cx="8904158" cy="1541448"/>
          </a:xfrm>
          <a:prstGeom prst="rect">
            <a:avLst/>
          </a:prstGeom>
          <a:noFill/>
        </p:spPr>
        <p:txBody>
          <a:bodyPr wrap="square">
            <a:spAutoFit/>
          </a:bodyPr>
          <a:lstStyle/>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10</a:t>
            </a:r>
            <a:r>
              <a:rPr kumimoji="0" lang="ja-JP"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管理者のリーダーシップ</a:t>
            </a:r>
          </a:p>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8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病院管理者に「良質な患者本位の安全な医療を提供する」「報告の文化を育てる</a:t>
            </a:r>
            <a:r>
              <a:rPr kumimoji="0" lang="en-US" altLang="ja-JP" sz="18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Authority gradient</a:t>
            </a:r>
            <a:r>
              <a:rPr kumimoji="0" lang="ja-JP" altLang="ja-JP" sz="18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上下関係）のない自由に発言・報告のできる環境こそ医療事故防止につながる。個人を問責せず「誰が」ではなく、組織として「どうしてそうなったか」「個人責任追及」ではなく、「原因追究」的発想が安全文化を育てる。</a:t>
            </a:r>
          </a:p>
        </p:txBody>
      </p:sp>
    </p:spTree>
    <p:extLst>
      <p:ext uri="{BB962C8B-B14F-4D97-AF65-F5344CB8AC3E}">
        <p14:creationId xmlns:p14="http://schemas.microsoft.com/office/powerpoint/2010/main" val="168285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74EC076-04DE-6685-4C84-E3C14BB98EC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24"/>
                    </a14:imgEffect>
                    <a14:imgEffect>
                      <a14:saturation sat="109000"/>
                    </a14:imgEffect>
                  </a14:imgLayer>
                </a14:imgProps>
              </a:ext>
            </a:extLst>
          </a:blip>
          <a:stretch>
            <a:fillRect/>
          </a:stretch>
        </p:blipFill>
        <p:spPr>
          <a:xfrm>
            <a:off x="386676" y="604462"/>
            <a:ext cx="8370647" cy="5440420"/>
          </a:xfrm>
          <a:prstGeom prst="rect">
            <a:avLst/>
          </a:prstGeom>
        </p:spPr>
      </p:pic>
      <p:sp>
        <p:nvSpPr>
          <p:cNvPr id="6" name="テキスト ボックス 5">
            <a:extLst>
              <a:ext uri="{FF2B5EF4-FFF2-40B4-BE49-F238E27FC236}">
                <a16:creationId xmlns:a16="http://schemas.microsoft.com/office/drawing/2014/main" id="{73205A9A-E044-84D8-1D02-17078E72AE66}"/>
              </a:ext>
            </a:extLst>
          </p:cNvPr>
          <p:cNvSpPr txBox="1"/>
          <p:nvPr/>
        </p:nvSpPr>
        <p:spPr>
          <a:xfrm>
            <a:off x="5104087" y="6135233"/>
            <a:ext cx="4154215" cy="500137"/>
          </a:xfrm>
          <a:prstGeom prst="rect">
            <a:avLst/>
          </a:prstGeom>
          <a:noFill/>
        </p:spPr>
        <p:txBody>
          <a:bodyPr wrap="square">
            <a:spAutoFit/>
          </a:bodyPr>
          <a:lstStyle/>
          <a:p>
            <a:r>
              <a:rPr lang="ja-JP" altLang="en-US" sz="1600" b="1" dirty="0">
                <a:solidFill>
                  <a:schemeClr val="bg1"/>
                </a:solidFill>
              </a:rPr>
              <a:t>出典：看護</a:t>
            </a:r>
            <a:r>
              <a:rPr lang="en-US" altLang="ja-JP" sz="1600" b="1" dirty="0" err="1">
                <a:solidFill>
                  <a:schemeClr val="bg1"/>
                </a:solidFill>
              </a:rPr>
              <a:t>roo</a:t>
            </a:r>
            <a:r>
              <a:rPr lang="en-US" altLang="ja-JP" sz="1600" b="1" dirty="0">
                <a:solidFill>
                  <a:schemeClr val="bg1"/>
                </a:solidFill>
              </a:rPr>
              <a:t>!</a:t>
            </a:r>
            <a:r>
              <a:rPr lang="ja-JP" altLang="en-US" sz="1600" b="1" dirty="0">
                <a:solidFill>
                  <a:schemeClr val="bg1"/>
                </a:solidFill>
              </a:rPr>
              <a:t>　看護師🎨イラスト集</a:t>
            </a:r>
          </a:p>
          <a:p>
            <a:endParaRPr lang="ja-JP" altLang="en-US" sz="1050" dirty="0"/>
          </a:p>
        </p:txBody>
      </p:sp>
      <p:sp>
        <p:nvSpPr>
          <p:cNvPr id="7" name="テキスト ボックス 6">
            <a:extLst>
              <a:ext uri="{FF2B5EF4-FFF2-40B4-BE49-F238E27FC236}">
                <a16:creationId xmlns:a16="http://schemas.microsoft.com/office/drawing/2014/main" id="{D82D95F4-145E-E82B-AD48-31AD2295C961}"/>
              </a:ext>
            </a:extLst>
          </p:cNvPr>
          <p:cNvSpPr txBox="1"/>
          <p:nvPr/>
        </p:nvSpPr>
        <p:spPr>
          <a:xfrm>
            <a:off x="2865217" y="19687"/>
            <a:ext cx="4667686" cy="584775"/>
          </a:xfrm>
          <a:prstGeom prst="rect">
            <a:avLst/>
          </a:prstGeom>
          <a:noFill/>
        </p:spPr>
        <p:txBody>
          <a:bodyPr wrap="square">
            <a:spAutoFit/>
          </a:bodyPr>
          <a:lstStyle/>
          <a:p>
            <a:r>
              <a:rPr kumimoji="1" lang="ja-JP" altLang="en-US" sz="3200" b="1" dirty="0">
                <a:solidFill>
                  <a:schemeClr val="bg1"/>
                </a:solidFill>
              </a:rPr>
              <a:t>摂食嚥下の過程</a:t>
            </a:r>
            <a:endParaRPr lang="ja-JP" altLang="en-US" sz="3200" dirty="0"/>
          </a:p>
        </p:txBody>
      </p:sp>
    </p:spTree>
    <p:extLst>
      <p:ext uri="{BB962C8B-B14F-4D97-AF65-F5344CB8AC3E}">
        <p14:creationId xmlns:p14="http://schemas.microsoft.com/office/powerpoint/2010/main" val="1758659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627BB91-4429-179A-1938-5F1B5F09F821}"/>
              </a:ext>
            </a:extLst>
          </p:cNvPr>
          <p:cNvSpPr txBox="1"/>
          <p:nvPr/>
        </p:nvSpPr>
        <p:spPr>
          <a:xfrm>
            <a:off x="231608" y="681145"/>
            <a:ext cx="8680784" cy="5952912"/>
          </a:xfrm>
          <a:prstGeom prst="rect">
            <a:avLst/>
          </a:prstGeom>
          <a:noFill/>
        </p:spPr>
        <p:txBody>
          <a:bodyPr wrap="square">
            <a:spAutoFit/>
          </a:bodyPr>
          <a:lstStyle/>
          <a:p>
            <a:pPr algn="just">
              <a:spcBef>
                <a:spcPts val="450"/>
              </a:spcBef>
            </a:pPr>
            <a:r>
              <a:rPr lang="ja-JP" altLang="ja-JP" sz="1500" b="1" kern="100" dirty="0">
                <a:solidFill>
                  <a:schemeClr val="bg1"/>
                </a:solidFill>
                <a:latin typeface="+mn-lt"/>
                <a:ea typeface="游明朝" panose="02020400000000000000" pitchFamily="18" charset="-128"/>
                <a:cs typeface="Times New Roman" panose="02020603050405020304" pitchFamily="18" charset="0"/>
              </a:rPr>
              <a:t>（</a:t>
            </a:r>
            <a:r>
              <a:rPr lang="en-US" altLang="ja-JP" sz="1800" b="1" kern="100" dirty="0">
                <a:solidFill>
                  <a:schemeClr val="bg1"/>
                </a:solidFill>
                <a:latin typeface="+mn-lt"/>
                <a:ea typeface="游明朝" panose="02020400000000000000" pitchFamily="18" charset="-128"/>
                <a:cs typeface="Times New Roman" panose="02020603050405020304" pitchFamily="18" charset="0"/>
              </a:rPr>
              <a:t>9</a:t>
            </a:r>
            <a:r>
              <a:rPr lang="ja-JP" altLang="ja-JP" sz="1800" b="1" kern="100" dirty="0">
                <a:solidFill>
                  <a:schemeClr val="bg1"/>
                </a:solidFill>
                <a:latin typeface="+mn-lt"/>
                <a:ea typeface="游明朝" panose="02020400000000000000" pitchFamily="18" charset="-128"/>
                <a:cs typeface="Times New Roman" panose="02020603050405020304" pitchFamily="18" charset="0"/>
              </a:rPr>
              <a:t>） 医療事故防止のための教育・研修システム</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エラーの発生は研修医、新人看護師に多くみられる。また配置転換など勤務環境の変化によっても起こりやすい。これらのスタッフに対する</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オリエンテーションの充実、マニュアルの徹底を指導すると共に、医療技術・看護技術の習得のための具体的・実践的な教育プログラムの作成が求められる。知識・技術・経験不足は事故発生の大きな要因の一つであり、事故防止のための教育のみでなく、患者の立場に立った良質の医療を提供するための生涯教育の見地に立脚し、常に自ら研鑽するための教育・研修プログラムを作成することが重要である。</a:t>
            </a:r>
          </a:p>
          <a:p>
            <a:pPr algn="just">
              <a:spcBef>
                <a:spcPts val="450"/>
              </a:spcBef>
            </a:pPr>
            <a:r>
              <a:rPr lang="en-US" altLang="ja-JP" sz="1800" b="1" kern="100" dirty="0">
                <a:solidFill>
                  <a:schemeClr val="bg1"/>
                </a:solidFill>
                <a:highlight>
                  <a:srgbClr val="FFFF00"/>
                </a:highlight>
                <a:latin typeface="+mn-lt"/>
                <a:ea typeface="游明朝" panose="02020400000000000000" pitchFamily="18" charset="-128"/>
                <a:cs typeface="Times New Roman" panose="02020603050405020304" pitchFamily="18" charset="0"/>
              </a:rPr>
              <a:t> </a:t>
            </a:r>
            <a:endParaRPr lang="ja-JP" altLang="ja-JP" sz="1800" b="1" kern="100" dirty="0">
              <a:solidFill>
                <a:schemeClr val="bg1"/>
              </a:solidFill>
              <a:highlight>
                <a:srgbClr val="FFFF00"/>
              </a:highlight>
              <a:latin typeface="+mn-lt"/>
              <a:ea typeface="游明朝" panose="02020400000000000000" pitchFamily="18" charset="-128"/>
              <a:cs typeface="Times New Roman" panose="02020603050405020304" pitchFamily="18" charset="0"/>
            </a:endParaRP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en-US" altLang="ja-JP" sz="1800" b="1" kern="100" dirty="0">
                <a:solidFill>
                  <a:schemeClr val="bg1"/>
                </a:solidFill>
                <a:latin typeface="+mn-lt"/>
                <a:ea typeface="游明朝" panose="02020400000000000000" pitchFamily="18" charset="-128"/>
                <a:cs typeface="Times New Roman" panose="02020603050405020304" pitchFamily="18" charset="0"/>
              </a:rPr>
              <a:t>10</a:t>
            </a:r>
            <a:r>
              <a:rPr lang="ja-JP" altLang="ja-JP" sz="1800" b="1" kern="100" dirty="0">
                <a:solidFill>
                  <a:schemeClr val="bg1"/>
                </a:solidFill>
                <a:latin typeface="+mn-lt"/>
                <a:ea typeface="游明朝" panose="02020400000000000000" pitchFamily="18" charset="-128"/>
                <a:cs typeface="Times New Roman" panose="02020603050405020304" pitchFamily="18" charset="0"/>
              </a:rPr>
              <a:t>） 管理者のリーダーシップ</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病院管理者に「良質な患者本位の安全な医療を提供する」「報告の文化を育てる」「従業員全体で医療を創る」という理念なくして、医療安全の確保は不可能である。管理者自らが率先して医療安全に対する意識改革を行うことが要求される。管理者は医療安全確保のための環境・予算面での整備等に全力を尽くすべきであり、各現場からの自主的な医療安全対策に対する盛り上がりを導くような、管理面での努力が重要である。</a:t>
            </a:r>
            <a:r>
              <a:rPr lang="en-US" altLang="ja-JP" sz="1800" b="1" kern="100" dirty="0">
                <a:solidFill>
                  <a:srgbClr val="FFFF00"/>
                </a:solidFill>
                <a:latin typeface="+mn-lt"/>
                <a:ea typeface="游明朝" panose="02020400000000000000" pitchFamily="18" charset="-128"/>
                <a:cs typeface="Times New Roman" panose="02020603050405020304" pitchFamily="18" charset="0"/>
              </a:rPr>
              <a:t>Authority gradient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上下関係）のない自由に発言・報告のできる環境こそ医療事故防止につながる。個人を問責せず「誰が」ではなく、組織として「どうしてそうなったか」「個人責任追及」ではなく、「原因追究」的発想が安全文化を育てる。</a:t>
            </a:r>
          </a:p>
          <a:p>
            <a:pPr algn="just">
              <a:spcBef>
                <a:spcPts val="450"/>
              </a:spcBef>
            </a:pPr>
            <a:r>
              <a:rPr lang="en-US" altLang="ja-JP" sz="1800" b="1" kern="100" dirty="0">
                <a:solidFill>
                  <a:srgbClr val="FFFF00"/>
                </a:solidFill>
                <a:latin typeface="+mn-lt"/>
                <a:ea typeface="游明朝" panose="02020400000000000000" pitchFamily="18" charset="-128"/>
                <a:cs typeface="Times New Roman" panose="02020603050405020304" pitchFamily="18" charset="0"/>
              </a:rPr>
              <a:t> </a:t>
            </a:r>
            <a:endParaRPr lang="ja-JP" altLang="ja-JP" sz="1800" b="1" kern="100" dirty="0">
              <a:solidFill>
                <a:srgbClr val="FFFF00"/>
              </a:solidFill>
              <a:latin typeface="+mn-lt"/>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A37DF819-4F6E-8545-9E18-B9F415EAC302}"/>
              </a:ext>
            </a:extLst>
          </p:cNvPr>
          <p:cNvSpPr txBox="1"/>
          <p:nvPr/>
        </p:nvSpPr>
        <p:spPr>
          <a:xfrm>
            <a:off x="3910819" y="6278498"/>
            <a:ext cx="5977638" cy="338554"/>
          </a:xfrm>
          <a:prstGeom prst="rect">
            <a:avLst/>
          </a:prstGeom>
          <a:noFill/>
        </p:spPr>
        <p:txBody>
          <a:bodyPr wrap="square">
            <a:spAutoFit/>
          </a:bodyPr>
          <a:lstStyle/>
          <a:p>
            <a:r>
              <a:rPr lang="ja-JP" altLang="en-US" sz="1600" b="1" dirty="0">
                <a:solidFill>
                  <a:schemeClr val="bg1"/>
                </a:solidFill>
              </a:rPr>
              <a:t>出典：</a:t>
            </a:r>
            <a:r>
              <a:rPr lang="ja-JP" altLang="en-US" sz="1600" b="1" dirty="0">
                <a:solidFill>
                  <a:schemeClr val="bg1"/>
                </a:solidFill>
                <a:latin typeface="游明朝" panose="02020400000000000000" pitchFamily="18" charset="-128"/>
                <a:ea typeface="游明朝" panose="02020400000000000000" pitchFamily="18" charset="-128"/>
              </a:rPr>
              <a:t>医療法人明徳会 総合新川橋病院 </a:t>
            </a:r>
            <a:r>
              <a:rPr lang="en-US" altLang="ja-JP" sz="1600" b="1" dirty="0">
                <a:solidFill>
                  <a:schemeClr val="bg1"/>
                </a:solidFill>
                <a:latin typeface="游明朝" panose="02020400000000000000" pitchFamily="18" charset="-128"/>
                <a:ea typeface="游明朝" panose="02020400000000000000" pitchFamily="18" charset="-128"/>
              </a:rPr>
              <a:t>WEB </a:t>
            </a:r>
            <a:r>
              <a:rPr lang="en-US" altLang="ja-JP" sz="1600" b="1" dirty="0">
                <a:solidFill>
                  <a:schemeClr val="bg1"/>
                </a:solidFill>
              </a:rPr>
              <a:t>site</a:t>
            </a:r>
            <a:endParaRPr lang="ja-JP" altLang="en-US" sz="1600" b="1" dirty="0">
              <a:solidFill>
                <a:schemeClr val="bg1"/>
              </a:solidFill>
            </a:endParaRPr>
          </a:p>
        </p:txBody>
      </p:sp>
    </p:spTree>
    <p:extLst>
      <p:ext uri="{BB962C8B-B14F-4D97-AF65-F5344CB8AC3E}">
        <p14:creationId xmlns:p14="http://schemas.microsoft.com/office/powerpoint/2010/main" val="1415710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8019942-922E-A23E-A1B1-958CC6403F75}"/>
              </a:ext>
            </a:extLst>
          </p:cNvPr>
          <p:cNvSpPr>
            <a:spLocks noGrp="1"/>
          </p:cNvSpPr>
          <p:nvPr>
            <p:ph type="body" idx="1"/>
          </p:nvPr>
        </p:nvSpPr>
        <p:spPr>
          <a:xfrm>
            <a:off x="287593" y="0"/>
            <a:ext cx="8568813" cy="6710516"/>
          </a:xfrm>
        </p:spPr>
        <p:txBody>
          <a:bodyPr>
            <a:normAutofit/>
          </a:bodyPr>
          <a:lstStyle/>
          <a:p>
            <a:pPr algn="l"/>
            <a:r>
              <a:rPr lang="ja-JP" altLang="en-US" sz="2000" b="1" i="0" dirty="0">
                <a:solidFill>
                  <a:schemeClr val="bg1"/>
                </a:solidFill>
                <a:effectLst/>
                <a:latin typeface="+mj-lt"/>
              </a:rPr>
              <a:t>酢水（食用酢）によるカテーテル管理のポイント</a:t>
            </a:r>
          </a:p>
          <a:p>
            <a:pPr algn="just"/>
            <a:r>
              <a:rPr lang="ja-JP" altLang="en-US" sz="2000" b="1" i="0" dirty="0">
                <a:solidFill>
                  <a:schemeClr val="bg1"/>
                </a:solidFill>
                <a:effectLst/>
                <a:latin typeface="+mj-lt"/>
              </a:rPr>
              <a:t>・濃度に注意！：食用酢（約</a:t>
            </a:r>
            <a:r>
              <a:rPr lang="en-US" altLang="ja-JP" sz="2000" b="1" i="0" dirty="0">
                <a:solidFill>
                  <a:schemeClr val="bg1"/>
                </a:solidFill>
                <a:effectLst/>
                <a:latin typeface="+mj-lt"/>
              </a:rPr>
              <a:t>4%</a:t>
            </a:r>
            <a:r>
              <a:rPr lang="ja-JP" altLang="en-US" sz="2000" b="1" i="0" dirty="0">
                <a:solidFill>
                  <a:schemeClr val="bg1"/>
                </a:solidFill>
                <a:effectLst/>
                <a:latin typeface="+mj-lt"/>
              </a:rPr>
              <a:t>）を</a:t>
            </a:r>
            <a:r>
              <a:rPr lang="en-US" altLang="ja-JP" sz="2000" b="1" i="0" dirty="0">
                <a:solidFill>
                  <a:schemeClr val="bg1"/>
                </a:solidFill>
                <a:effectLst/>
                <a:latin typeface="+mj-lt"/>
              </a:rPr>
              <a:t>10</a:t>
            </a:r>
            <a:r>
              <a:rPr lang="ja-JP" altLang="en-US" sz="2000" b="1" i="0" dirty="0">
                <a:solidFill>
                  <a:schemeClr val="bg1"/>
                </a:solidFill>
                <a:effectLst/>
                <a:latin typeface="+mj-lt"/>
              </a:rPr>
              <a:t>倍希釈するので</a:t>
            </a:r>
            <a:r>
              <a:rPr lang="ja-JP" altLang="en-US" sz="2000" b="1" i="0" u="sng" dirty="0">
                <a:solidFill>
                  <a:schemeClr val="bg1"/>
                </a:solidFill>
                <a:effectLst/>
                <a:latin typeface="+mj-lt"/>
              </a:rPr>
              <a:t>最終濃度は</a:t>
            </a:r>
            <a:r>
              <a:rPr lang="en-US" altLang="ja-JP" sz="2000" b="1" i="0" u="sng" dirty="0">
                <a:solidFill>
                  <a:schemeClr val="bg1"/>
                </a:solidFill>
                <a:effectLst/>
                <a:latin typeface="+mj-lt"/>
              </a:rPr>
              <a:t>0.4%</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・食用酢を使うのが安全のポイント</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・酢による静菌効果により、カテーテルの細菌繁殖による汚れを防止し、カテーテル閉塞を防止することのみの効果を期待している</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・カテーテルに栄養剤や薬剤を投与後に、まずは水で十分フラッシュ（勢いよく注入して押し流すこと）、その後に</a:t>
            </a:r>
            <a:r>
              <a:rPr lang="en-US" altLang="ja-JP" sz="2000" b="1" i="0" dirty="0">
                <a:solidFill>
                  <a:schemeClr val="bg1"/>
                </a:solidFill>
                <a:effectLst/>
                <a:latin typeface="+mj-lt"/>
              </a:rPr>
              <a:t>10</a:t>
            </a:r>
            <a:r>
              <a:rPr lang="ja-JP" altLang="en-US" sz="2000" b="1" i="0" dirty="0">
                <a:solidFill>
                  <a:schemeClr val="bg1"/>
                </a:solidFill>
                <a:effectLst/>
                <a:latin typeface="+mj-lt"/>
              </a:rPr>
              <a:t>倍希釈の食用酢を充填しておく</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・詰ってしまったカテーテルの再開通目的に使用することは意味がない</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・チューブ型カテーテル（胃瘻のチューブ型、経鼻胃管）に有効、ボタン型カテーテルでは接続チューブは外して直接洗う</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・次の栄養剤投与の前には、酢水を水でフラッシュする</a:t>
            </a:r>
            <a:endParaRPr lang="ja-JP" altLang="en-US" sz="2000" b="0" i="0" dirty="0">
              <a:solidFill>
                <a:schemeClr val="bg1"/>
              </a:solidFill>
              <a:effectLst/>
              <a:latin typeface="+mj-lt"/>
            </a:endParaRPr>
          </a:p>
          <a:p>
            <a:endParaRPr kumimoji="1" lang="ja-JP" altLang="en-US" dirty="0"/>
          </a:p>
        </p:txBody>
      </p:sp>
      <p:pic>
        <p:nvPicPr>
          <p:cNvPr id="4" name="図 3">
            <a:extLst>
              <a:ext uri="{FF2B5EF4-FFF2-40B4-BE49-F238E27FC236}">
                <a16:creationId xmlns:a16="http://schemas.microsoft.com/office/drawing/2014/main" id="{76D52F99-C9F6-D6D2-7458-B72675E8A032}"/>
              </a:ext>
            </a:extLst>
          </p:cNvPr>
          <p:cNvPicPr>
            <a:picLocks noChangeAspect="1"/>
          </p:cNvPicPr>
          <p:nvPr/>
        </p:nvPicPr>
        <p:blipFill>
          <a:blip r:embed="rId2"/>
          <a:stretch>
            <a:fillRect/>
          </a:stretch>
        </p:blipFill>
        <p:spPr>
          <a:xfrm>
            <a:off x="550146" y="4246737"/>
            <a:ext cx="2757949" cy="2286799"/>
          </a:xfrm>
          <a:prstGeom prst="rect">
            <a:avLst/>
          </a:prstGeom>
        </p:spPr>
      </p:pic>
      <p:sp>
        <p:nvSpPr>
          <p:cNvPr id="6" name="テキスト ボックス 5">
            <a:extLst>
              <a:ext uri="{FF2B5EF4-FFF2-40B4-BE49-F238E27FC236}">
                <a16:creationId xmlns:a16="http://schemas.microsoft.com/office/drawing/2014/main" id="{95BAC540-6ECA-3930-768E-49D591408642}"/>
              </a:ext>
            </a:extLst>
          </p:cNvPr>
          <p:cNvSpPr txBox="1"/>
          <p:nvPr/>
        </p:nvSpPr>
        <p:spPr>
          <a:xfrm>
            <a:off x="5835907" y="6212626"/>
            <a:ext cx="4570029" cy="276999"/>
          </a:xfrm>
          <a:prstGeom prst="rect">
            <a:avLst/>
          </a:prstGeom>
          <a:noFill/>
        </p:spPr>
        <p:txBody>
          <a:bodyPr wrap="square">
            <a:spAutoFit/>
          </a:bodyPr>
          <a:lstStyle/>
          <a:p>
            <a:r>
              <a:rPr lang="ja-JP" altLang="en-US" sz="1200" dirty="0">
                <a:solidFill>
                  <a:schemeClr val="bg1"/>
                </a:solidFill>
              </a:rPr>
              <a:t>出典：</a:t>
            </a:r>
            <a:r>
              <a:rPr lang="en-US" altLang="ja-JP" sz="1200" dirty="0">
                <a:solidFill>
                  <a:schemeClr val="bg1"/>
                </a:solidFill>
              </a:rPr>
              <a:t>NPO</a:t>
            </a:r>
            <a:r>
              <a:rPr lang="ja-JP" altLang="en-US" sz="1200" dirty="0">
                <a:solidFill>
                  <a:schemeClr val="bg1"/>
                </a:solidFill>
              </a:rPr>
              <a:t>法人 </a:t>
            </a:r>
            <a:r>
              <a:rPr lang="en-US" altLang="ja-JP" sz="1200" dirty="0">
                <a:solidFill>
                  <a:schemeClr val="bg1"/>
                </a:solidFill>
              </a:rPr>
              <a:t>PDN  WEB</a:t>
            </a:r>
            <a:r>
              <a:rPr lang="ja-JP" altLang="en-US" sz="1200" dirty="0">
                <a:solidFill>
                  <a:schemeClr val="bg1"/>
                </a:solidFill>
              </a:rPr>
              <a:t>サイト</a:t>
            </a:r>
          </a:p>
        </p:txBody>
      </p:sp>
    </p:spTree>
    <p:extLst>
      <p:ext uri="{BB962C8B-B14F-4D97-AF65-F5344CB8AC3E}">
        <p14:creationId xmlns:p14="http://schemas.microsoft.com/office/powerpoint/2010/main" val="2138996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3">
            <a:alphaModFix/>
          </a:blip>
          <a:srcRect/>
          <a:stretch/>
        </p:blipFill>
        <p:spPr>
          <a:xfrm>
            <a:off x="445170" y="923824"/>
            <a:ext cx="8361947" cy="4851335"/>
          </a:xfrm>
          <a:prstGeom prst="rect">
            <a:avLst/>
          </a:prstGeom>
          <a:noFill/>
          <a:ln>
            <a:noFill/>
          </a:ln>
        </p:spPr>
      </p:pic>
      <p:sp>
        <p:nvSpPr>
          <p:cNvPr id="231" name="Google Shape;231;p25"/>
          <p:cNvSpPr txBox="1"/>
          <p:nvPr/>
        </p:nvSpPr>
        <p:spPr>
          <a:xfrm>
            <a:off x="1677416" y="342149"/>
            <a:ext cx="5926542" cy="581675"/>
          </a:xfrm>
          <a:prstGeom prst="rect">
            <a:avLst/>
          </a:prstGeom>
          <a:noFill/>
          <a:ln>
            <a:noFill/>
          </a:ln>
        </p:spPr>
        <p:txBody>
          <a:bodyPr spcFirstLastPara="1" wrap="square" lIns="68569" tIns="68569" rIns="68569" bIns="68569" anchor="t" anchorCtr="0">
            <a:spAutoFit/>
          </a:bodyPr>
          <a:lstStyle/>
          <a:p>
            <a:pPr>
              <a:lnSpc>
                <a:spcPct val="90000"/>
              </a:lnSpc>
            </a:pPr>
            <a:r>
              <a:rPr lang="ja-JP" altLang="en-US" sz="3200" dirty="0">
                <a:solidFill>
                  <a:schemeClr val="bg1"/>
                </a:solidFill>
              </a:rPr>
              <a:t>報告書の再発防止策の一例</a:t>
            </a:r>
            <a:endParaRPr sz="3200" dirty="0">
              <a:solidFill>
                <a:schemeClr val="bg1"/>
              </a:solidFill>
            </a:endParaRPr>
          </a:p>
        </p:txBody>
      </p:sp>
      <p:sp>
        <p:nvSpPr>
          <p:cNvPr id="3" name="テキスト ボックス 2">
            <a:extLst>
              <a:ext uri="{FF2B5EF4-FFF2-40B4-BE49-F238E27FC236}">
                <a16:creationId xmlns:a16="http://schemas.microsoft.com/office/drawing/2014/main" id="{788802AA-6B80-3312-13F6-69353212086E}"/>
              </a:ext>
            </a:extLst>
          </p:cNvPr>
          <p:cNvSpPr txBox="1"/>
          <p:nvPr/>
        </p:nvSpPr>
        <p:spPr>
          <a:xfrm>
            <a:off x="4093585" y="6040871"/>
            <a:ext cx="4573680" cy="415498"/>
          </a:xfrm>
          <a:prstGeom prst="rect">
            <a:avLst/>
          </a:prstGeom>
          <a:noFill/>
        </p:spPr>
        <p:txBody>
          <a:bodyPr wrap="square">
            <a:spAutoFit/>
          </a:bodyPr>
          <a:lstStyle/>
          <a:p>
            <a:r>
              <a:rPr lang="ja-JP" altLang="en-US" sz="1050" dirty="0">
                <a:solidFill>
                  <a:schemeClr val="bg1"/>
                </a:solidFill>
              </a:rPr>
              <a:t>出典：公立大学法横浜市立大学附属病院 酢酸の取り扱いに関する医療事故にかかる事故調査報告</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16C6C5-419E-76ED-A972-B636829D870B}"/>
              </a:ext>
            </a:extLst>
          </p:cNvPr>
          <p:cNvSpPr>
            <a:spLocks noGrp="1"/>
          </p:cNvSpPr>
          <p:nvPr>
            <p:ph type="title"/>
          </p:nvPr>
        </p:nvSpPr>
        <p:spPr>
          <a:xfrm>
            <a:off x="628650" y="5556081"/>
            <a:ext cx="7886700" cy="892846"/>
          </a:xfrm>
        </p:spPr>
        <p:txBody>
          <a:bodyPr>
            <a:normAutofit/>
          </a:bodyPr>
          <a:lstStyle/>
          <a:p>
            <a:r>
              <a:rPr kumimoji="1" lang="ja-JP" altLang="en-US" sz="1600" b="1" dirty="0">
                <a:solidFill>
                  <a:schemeClr val="bg1"/>
                </a:solidFill>
              </a:rPr>
              <a:t>出典：大坪庸介・島田康弘・森永今日子・三沢良　</a:t>
            </a:r>
            <a:r>
              <a:rPr kumimoji="1" lang="en-US" altLang="ja-JP" sz="1600" b="1" dirty="0">
                <a:solidFill>
                  <a:schemeClr val="bg1"/>
                </a:solidFill>
              </a:rPr>
              <a:t>2004</a:t>
            </a:r>
            <a:r>
              <a:rPr kumimoji="1" lang="ja-JP" altLang="en-US" sz="1600" b="1" dirty="0">
                <a:solidFill>
                  <a:schemeClr val="bg1"/>
                </a:solidFill>
              </a:rPr>
              <a:t>　医療機関における地位格差とコミュニケーションの問題：質問紙調査による検討　実験社会心理学研究，</a:t>
            </a:r>
            <a:r>
              <a:rPr kumimoji="1" lang="en-US" altLang="ja-JP" sz="1600" b="1" dirty="0">
                <a:solidFill>
                  <a:schemeClr val="bg1"/>
                </a:solidFill>
              </a:rPr>
              <a:t>43, 85-91.</a:t>
            </a:r>
            <a:endParaRPr kumimoji="1" lang="ja-JP" altLang="en-US" sz="1600" b="1" dirty="0">
              <a:solidFill>
                <a:schemeClr val="bg1"/>
              </a:solidFill>
            </a:endParaRPr>
          </a:p>
        </p:txBody>
      </p:sp>
      <p:sp>
        <p:nvSpPr>
          <p:cNvPr id="4" name="タイトル 1">
            <a:extLst>
              <a:ext uri="{FF2B5EF4-FFF2-40B4-BE49-F238E27FC236}">
                <a16:creationId xmlns:a16="http://schemas.microsoft.com/office/drawing/2014/main" id="{B31D0892-CCA0-040A-C482-D4E06AE008FD}"/>
              </a:ext>
            </a:extLst>
          </p:cNvPr>
          <p:cNvSpPr txBox="1">
            <a:spLocks/>
          </p:cNvSpPr>
          <p:nvPr/>
        </p:nvSpPr>
        <p:spPr>
          <a:xfrm>
            <a:off x="628650" y="2"/>
            <a:ext cx="8422106" cy="5005137"/>
          </a:xfrm>
          <a:prstGeom prst="rect">
            <a:avLst/>
          </a:prstGeom>
          <a:noFill/>
          <a:ln>
            <a:noFill/>
          </a:ln>
        </p:spPr>
        <p:txBody>
          <a:bodyPr spcFirstLastPara="1" wrap="square" lIns="91425" tIns="45700" rIns="91425" bIns="45700" anchor="b" anchorCtr="0">
            <a:normAutofit fontScale="2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4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r>
              <a:rPr kumimoji="1" lang="ja-JP" altLang="en-US" sz="8000" b="1" dirty="0">
                <a:solidFill>
                  <a:schemeClr val="bg1"/>
                </a:solidFill>
              </a:rPr>
              <a:t>看護師</a:t>
            </a:r>
            <a:r>
              <a:rPr kumimoji="1" lang="en-US" altLang="ja-JP" sz="8000" b="1" dirty="0">
                <a:solidFill>
                  <a:schemeClr val="bg1"/>
                </a:solidFill>
              </a:rPr>
              <a:t>(</a:t>
            </a:r>
            <a:r>
              <a:rPr kumimoji="1" lang="ja-JP" altLang="en-US" sz="8000" b="1" dirty="0">
                <a:solidFill>
                  <a:schemeClr val="bg1"/>
                </a:solidFill>
              </a:rPr>
              <a:t>看護主任、先輩、同期、後輩</a:t>
            </a:r>
            <a:r>
              <a:rPr kumimoji="1" lang="en-US" altLang="ja-JP" sz="8000" b="1" dirty="0">
                <a:solidFill>
                  <a:schemeClr val="bg1"/>
                </a:solidFill>
              </a:rPr>
              <a:t>)</a:t>
            </a:r>
            <a:r>
              <a:rPr kumimoji="1" lang="ja-JP" altLang="en-US" sz="8000" b="1" dirty="0">
                <a:solidFill>
                  <a:schemeClr val="bg1"/>
                </a:solidFill>
              </a:rPr>
              <a:t>、薬剤師、研修医、医師が投薬をまちがえている場面に遭遇した時にどうするか。</a:t>
            </a:r>
          </a:p>
          <a:p>
            <a:pPr>
              <a:lnSpc>
                <a:spcPct val="120000"/>
              </a:lnSpc>
            </a:pPr>
            <a:endParaRPr kumimoji="1" lang="ja-JP" altLang="en-US" sz="8000" b="1" dirty="0">
              <a:solidFill>
                <a:schemeClr val="bg1"/>
              </a:solidFill>
            </a:endParaRPr>
          </a:p>
          <a:p>
            <a:pPr>
              <a:lnSpc>
                <a:spcPct val="120000"/>
              </a:lnSpc>
              <a:buClr>
                <a:schemeClr val="bg1"/>
              </a:buClr>
            </a:pPr>
            <a:r>
              <a:rPr kumimoji="1" lang="ja-JP" altLang="en-US" sz="8000" b="1" dirty="0">
                <a:solidFill>
                  <a:schemeClr val="bg1"/>
                </a:solidFill>
              </a:rPr>
              <a:t>「ためらいなく指摘する」</a:t>
            </a:r>
          </a:p>
          <a:p>
            <a:pPr marL="1143000" indent="-1143000">
              <a:lnSpc>
                <a:spcPct val="120000"/>
              </a:lnSpc>
              <a:buClr>
                <a:schemeClr val="bg1"/>
              </a:buClr>
              <a:buFont typeface="+mj-ea"/>
              <a:buAutoNum type="circleNumDbPlain"/>
            </a:pPr>
            <a:endParaRPr kumimoji="1" lang="ja-JP" altLang="en-US" sz="8000" b="1" dirty="0">
              <a:solidFill>
                <a:schemeClr val="bg1"/>
              </a:solidFill>
            </a:endParaRPr>
          </a:p>
          <a:p>
            <a:pPr>
              <a:lnSpc>
                <a:spcPct val="120000"/>
              </a:lnSpc>
              <a:buClr>
                <a:schemeClr val="bg1"/>
              </a:buClr>
            </a:pPr>
            <a:r>
              <a:rPr kumimoji="1" lang="ja-JP" altLang="en-US" sz="8000" b="1" dirty="0">
                <a:solidFill>
                  <a:schemeClr val="bg1"/>
                </a:solidFill>
              </a:rPr>
              <a:t>「ためらいがあるが直接指摘する」</a:t>
            </a:r>
            <a:endParaRPr kumimoji="1" lang="en-US" altLang="ja-JP" sz="8000" b="1" dirty="0">
              <a:solidFill>
                <a:schemeClr val="bg1"/>
              </a:solidFill>
            </a:endParaRPr>
          </a:p>
          <a:p>
            <a:pPr>
              <a:lnSpc>
                <a:spcPct val="120000"/>
              </a:lnSpc>
              <a:buClr>
                <a:schemeClr val="bg1"/>
              </a:buClr>
            </a:pPr>
            <a:endParaRPr kumimoji="1" lang="en-US" altLang="ja-JP" sz="8000" b="1" dirty="0">
              <a:solidFill>
                <a:schemeClr val="bg1"/>
              </a:solidFill>
            </a:endParaRPr>
          </a:p>
          <a:p>
            <a:pPr>
              <a:lnSpc>
                <a:spcPct val="120000"/>
              </a:lnSpc>
              <a:buClr>
                <a:schemeClr val="bg1"/>
              </a:buClr>
            </a:pPr>
            <a:r>
              <a:rPr kumimoji="1" lang="ja-JP" altLang="en-US" sz="8000" b="1" dirty="0">
                <a:solidFill>
                  <a:schemeClr val="bg1"/>
                </a:solidFill>
              </a:rPr>
              <a:t>「直接指摘はしない」</a:t>
            </a:r>
          </a:p>
          <a:p>
            <a:pPr>
              <a:lnSpc>
                <a:spcPct val="120000"/>
              </a:lnSpc>
              <a:buClr>
                <a:schemeClr val="bg1"/>
              </a:buClr>
            </a:pPr>
            <a:endParaRPr kumimoji="1" lang="ja-JP" altLang="en-US" sz="8000" b="1" dirty="0">
              <a:solidFill>
                <a:schemeClr val="bg1"/>
              </a:solidFill>
            </a:endParaRPr>
          </a:p>
          <a:p>
            <a:pPr>
              <a:lnSpc>
                <a:spcPct val="120000"/>
              </a:lnSpc>
              <a:buClr>
                <a:schemeClr val="bg1"/>
              </a:buClr>
            </a:pPr>
            <a:r>
              <a:rPr kumimoji="1" lang="ja-JP" altLang="en-US" sz="8000" b="1" dirty="0">
                <a:solidFill>
                  <a:schemeClr val="bg1"/>
                </a:solidFill>
              </a:rPr>
              <a:t>結果：</a:t>
            </a:r>
          </a:p>
          <a:p>
            <a:pPr>
              <a:lnSpc>
                <a:spcPct val="120000"/>
              </a:lnSpc>
              <a:buClr>
                <a:schemeClr val="bg1"/>
              </a:buClr>
            </a:pPr>
            <a:endParaRPr kumimoji="1" lang="ja-JP" altLang="en-US" sz="8000" b="1" dirty="0">
              <a:solidFill>
                <a:schemeClr val="bg1"/>
              </a:solidFill>
            </a:endParaRPr>
          </a:p>
          <a:p>
            <a:pPr>
              <a:lnSpc>
                <a:spcPct val="120000"/>
              </a:lnSpc>
              <a:buClr>
                <a:schemeClr val="bg1"/>
              </a:buClr>
            </a:pPr>
            <a:r>
              <a:rPr kumimoji="1" lang="ja-JP" altLang="en-US" sz="8000" b="1" dirty="0">
                <a:solidFill>
                  <a:schemeClr val="bg1"/>
                </a:solidFill>
              </a:rPr>
              <a:t>看護師は、医師に対して指摘するときの抵抗感は他の職種よりも高い</a:t>
            </a:r>
          </a:p>
          <a:p>
            <a:pPr>
              <a:lnSpc>
                <a:spcPct val="120000"/>
              </a:lnSpc>
              <a:buClr>
                <a:schemeClr val="bg1"/>
              </a:buClr>
            </a:pPr>
            <a:r>
              <a:rPr kumimoji="1" lang="ja-JP" altLang="en-US" sz="8000" b="1" dirty="0">
                <a:solidFill>
                  <a:schemeClr val="bg1"/>
                </a:solidFill>
              </a:rPr>
              <a:t>同職種の結果は、後輩</a:t>
            </a:r>
            <a:r>
              <a:rPr kumimoji="1" lang="en-US" altLang="ja-JP" sz="8000" b="1" dirty="0">
                <a:solidFill>
                  <a:schemeClr val="bg1"/>
                </a:solidFill>
              </a:rPr>
              <a:t>&lt;</a:t>
            </a:r>
            <a:r>
              <a:rPr kumimoji="1" lang="ja-JP" altLang="en-US" sz="8000" b="1" dirty="0">
                <a:solidFill>
                  <a:schemeClr val="bg1"/>
                </a:solidFill>
              </a:rPr>
              <a:t>同僚</a:t>
            </a:r>
            <a:r>
              <a:rPr kumimoji="1" lang="en-US" altLang="ja-JP" sz="8000" b="1" dirty="0">
                <a:solidFill>
                  <a:schemeClr val="bg1"/>
                </a:solidFill>
              </a:rPr>
              <a:t>&lt;</a:t>
            </a:r>
            <a:r>
              <a:rPr kumimoji="1" lang="ja-JP" altLang="en-US" sz="8000" b="1" dirty="0">
                <a:solidFill>
                  <a:schemeClr val="bg1"/>
                </a:solidFill>
              </a:rPr>
              <a:t>先輩の順</a:t>
            </a:r>
            <a:endParaRPr kumimoji="1" lang="en-US" altLang="ja-JP" sz="8000" b="1" dirty="0">
              <a:solidFill>
                <a:schemeClr val="bg1"/>
              </a:solidFill>
            </a:endParaRPr>
          </a:p>
          <a:p>
            <a:endParaRPr kumimoji="1" lang="ja-JP" altLang="en-US" sz="8000" b="1" dirty="0">
              <a:solidFill>
                <a:schemeClr val="bg1"/>
              </a:solidFill>
            </a:endParaRPr>
          </a:p>
          <a:p>
            <a:endParaRPr kumimoji="1" lang="ja-JP" altLang="en-US" sz="1600" b="1" dirty="0">
              <a:solidFill>
                <a:schemeClr val="bg1"/>
              </a:solidFill>
            </a:endParaRPr>
          </a:p>
        </p:txBody>
      </p:sp>
    </p:spTree>
    <p:extLst>
      <p:ext uri="{BB962C8B-B14F-4D97-AF65-F5344CB8AC3E}">
        <p14:creationId xmlns:p14="http://schemas.microsoft.com/office/powerpoint/2010/main" val="1636663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137BD68-57B3-9C58-BCA3-32490C4C7C0B}"/>
              </a:ext>
            </a:extLst>
          </p:cNvPr>
          <p:cNvSpPr>
            <a:spLocks noGrp="1"/>
          </p:cNvSpPr>
          <p:nvPr>
            <p:ph type="body" idx="1"/>
          </p:nvPr>
        </p:nvSpPr>
        <p:spPr>
          <a:xfrm>
            <a:off x="107577" y="629749"/>
            <a:ext cx="8638674" cy="5173579"/>
          </a:xfrm>
        </p:spPr>
        <p:txBody>
          <a:bodyPr>
            <a:noAutofit/>
          </a:bodyPr>
          <a:lstStyle/>
          <a:p>
            <a:pPr>
              <a:lnSpc>
                <a:spcPct val="100000"/>
              </a:lnSpc>
              <a:spcBef>
                <a:spcPts val="1350"/>
              </a:spcBef>
            </a:pPr>
            <a:r>
              <a:rPr kumimoji="1" lang="ja-JP" altLang="en-US" sz="2000" b="1" dirty="0">
                <a:solidFill>
                  <a:schemeClr val="bg1"/>
                </a:solidFill>
              </a:rPr>
              <a:t>「新任の病院長が最初の会議を開いたときに、ある難しい問題について全員が満足できる答えがまとまったように見えた。そのときひとりの出席者が、</a:t>
            </a:r>
            <a:r>
              <a:rPr kumimoji="1" lang="en-US" altLang="ja-JP" sz="2000" b="1" dirty="0">
                <a:solidFill>
                  <a:schemeClr val="bg1"/>
                </a:solidFill>
              </a:rPr>
              <a:t>『</a:t>
            </a:r>
            <a:r>
              <a:rPr kumimoji="1" lang="ja-JP" altLang="en-US" sz="2000" b="1" dirty="0">
                <a:solidFill>
                  <a:schemeClr val="bg1"/>
                </a:solidFill>
              </a:rPr>
              <a:t>この答えに、ブライアン看護師は満足するだろうか</a:t>
            </a:r>
            <a:r>
              <a:rPr kumimoji="1" lang="en-US" altLang="ja-JP" sz="2000" b="1" dirty="0">
                <a:solidFill>
                  <a:schemeClr val="bg1"/>
                </a:solidFill>
              </a:rPr>
              <a:t>』</a:t>
            </a:r>
            <a:r>
              <a:rPr kumimoji="1" lang="ja-JP" altLang="en-US" sz="2000" b="1" dirty="0">
                <a:solidFill>
                  <a:schemeClr val="bg1"/>
                </a:solidFill>
              </a:rPr>
              <a:t>と発言した。再び議論が始まり、やがて、はるかに野心的なまったく新しい解決策ができた。</a:t>
            </a:r>
          </a:p>
          <a:p>
            <a:pPr>
              <a:lnSpc>
                <a:spcPct val="100000"/>
              </a:lnSpc>
              <a:spcBef>
                <a:spcPts val="1350"/>
              </a:spcBef>
            </a:pPr>
            <a:r>
              <a:rPr kumimoji="1" lang="ja-JP" altLang="en-US" sz="2000" b="1" dirty="0">
                <a:solidFill>
                  <a:schemeClr val="bg1"/>
                </a:solidFill>
              </a:rPr>
              <a:t>   その病院長は、ブライアン看護師が古参看護師のひとりであることを後で知った。特に優れた看護師でもなく、看護部長をつとめた事もなかった。だが彼女は、担当病棟で何か新しいことが決まりそうになると、</a:t>
            </a:r>
            <a:r>
              <a:rPr kumimoji="1" lang="en-US" altLang="ja-JP" sz="2000" b="1" dirty="0">
                <a:solidFill>
                  <a:schemeClr val="bg1"/>
                </a:solidFill>
              </a:rPr>
              <a:t>『</a:t>
            </a:r>
            <a:r>
              <a:rPr kumimoji="1" lang="ja-JP" altLang="en-US" sz="2000" b="1" dirty="0">
                <a:solidFill>
                  <a:schemeClr val="bg1"/>
                </a:solidFill>
              </a:rPr>
              <a:t>それは患者にとっていちばんよいことでしょうか</a:t>
            </a:r>
            <a:r>
              <a:rPr kumimoji="1" lang="en-US" altLang="ja-JP" sz="2000" b="1" dirty="0">
                <a:solidFill>
                  <a:schemeClr val="bg1"/>
                </a:solidFill>
              </a:rPr>
              <a:t>』</a:t>
            </a:r>
            <a:r>
              <a:rPr kumimoji="1" lang="ja-JP" altLang="en-US" sz="2000" b="1" dirty="0">
                <a:solidFill>
                  <a:schemeClr val="bg1"/>
                </a:solidFill>
              </a:rPr>
              <a:t>と必ず聞く事で有名だった。事実、ブライアン看護師の病棟の患者は回復が早かった。こうして病院全体に、</a:t>
            </a:r>
            <a:r>
              <a:rPr kumimoji="1" lang="en-US" altLang="ja-JP" sz="2000" b="1" dirty="0">
                <a:solidFill>
                  <a:schemeClr val="bg1"/>
                </a:solidFill>
              </a:rPr>
              <a:t>『</a:t>
            </a:r>
            <a:r>
              <a:rPr kumimoji="1" lang="ja-JP" altLang="en-US" sz="2000" b="1" dirty="0">
                <a:solidFill>
                  <a:schemeClr val="bg1"/>
                </a:solidFill>
              </a:rPr>
              <a:t>ブライアン看護師の原則</a:t>
            </a:r>
            <a:r>
              <a:rPr kumimoji="1" lang="en-US" altLang="ja-JP" sz="2000" b="1" dirty="0">
                <a:solidFill>
                  <a:schemeClr val="bg1"/>
                </a:solidFill>
              </a:rPr>
              <a:t>』</a:t>
            </a:r>
            <a:r>
              <a:rPr kumimoji="1" lang="ja-JP" altLang="en-US" sz="2000" b="1" dirty="0">
                <a:solidFill>
                  <a:schemeClr val="bg1"/>
                </a:solidFill>
              </a:rPr>
              <a:t>なるものができあがっていた。病院の誰もが、</a:t>
            </a:r>
            <a:r>
              <a:rPr kumimoji="1" lang="en-US" altLang="ja-JP" sz="2000" b="1" dirty="0">
                <a:solidFill>
                  <a:schemeClr val="bg1"/>
                </a:solidFill>
              </a:rPr>
              <a:t>『</a:t>
            </a:r>
            <a:r>
              <a:rPr kumimoji="1" lang="ja-JP" altLang="en-US" sz="2000" b="1" dirty="0">
                <a:solidFill>
                  <a:schemeClr val="bg1"/>
                </a:solidFill>
              </a:rPr>
              <a:t>患者にとって最善か</a:t>
            </a:r>
            <a:r>
              <a:rPr kumimoji="1" lang="en-US" altLang="ja-JP" sz="2000" b="1" dirty="0">
                <a:solidFill>
                  <a:schemeClr val="bg1"/>
                </a:solidFill>
              </a:rPr>
              <a:t>』</a:t>
            </a:r>
            <a:r>
              <a:rPr kumimoji="1" lang="ja-JP" altLang="en-US" sz="2000" b="1" dirty="0">
                <a:solidFill>
                  <a:schemeClr val="bg1"/>
                </a:solidFill>
              </a:rPr>
              <a:t>を常に考えるようになっていた」</a:t>
            </a:r>
          </a:p>
          <a:p>
            <a:pPr>
              <a:lnSpc>
                <a:spcPct val="100000"/>
              </a:lnSpc>
            </a:pPr>
            <a:r>
              <a:rPr kumimoji="1" lang="ja-JP" altLang="en-US" sz="2000" dirty="0">
                <a:solidFill>
                  <a:schemeClr val="bg1"/>
                </a:solidFill>
              </a:rPr>
              <a:t>                 出典：ピーター </a:t>
            </a:r>
            <a:r>
              <a:rPr kumimoji="1" lang="en-US" altLang="ja-JP" sz="2000" dirty="0">
                <a:solidFill>
                  <a:schemeClr val="bg1"/>
                </a:solidFill>
              </a:rPr>
              <a:t>F. </a:t>
            </a:r>
            <a:r>
              <a:rPr kumimoji="1" lang="ja-JP" altLang="en-US" sz="2000" dirty="0">
                <a:solidFill>
                  <a:schemeClr val="bg1"/>
                </a:solidFill>
              </a:rPr>
              <a:t>ドラッカー</a:t>
            </a:r>
            <a:r>
              <a:rPr kumimoji="1" lang="ja-JP" altLang="en-US" sz="2000" b="1" dirty="0">
                <a:solidFill>
                  <a:schemeClr val="bg1"/>
                </a:solidFill>
              </a:rPr>
              <a:t>「プロフェッショナルの条件」</a:t>
            </a:r>
          </a:p>
        </p:txBody>
      </p:sp>
    </p:spTree>
    <p:extLst>
      <p:ext uri="{BB962C8B-B14F-4D97-AF65-F5344CB8AC3E}">
        <p14:creationId xmlns:p14="http://schemas.microsoft.com/office/powerpoint/2010/main" val="1058879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6F2137C-0F92-12E7-B4F7-EB93211D58D9}"/>
              </a:ext>
            </a:extLst>
          </p:cNvPr>
          <p:cNvSpPr txBox="1"/>
          <p:nvPr/>
        </p:nvSpPr>
        <p:spPr>
          <a:xfrm>
            <a:off x="669256" y="814958"/>
            <a:ext cx="7805487" cy="3970318"/>
          </a:xfrm>
          <a:prstGeom prst="rect">
            <a:avLst/>
          </a:prstGeom>
          <a:noFill/>
        </p:spPr>
        <p:txBody>
          <a:bodyPr wrap="square">
            <a:spAutoFit/>
          </a:bodyPr>
          <a:lstStyle/>
          <a:p>
            <a:endParaRPr lang="en-US" altLang="ja-JP" sz="1800" b="1" dirty="0">
              <a:solidFill>
                <a:schemeClr val="bg1"/>
              </a:solidFill>
            </a:endParaRPr>
          </a:p>
          <a:p>
            <a:r>
              <a:rPr lang="ja-JP" altLang="en-US" sz="1800" b="1" dirty="0">
                <a:solidFill>
                  <a:schemeClr val="bg1"/>
                </a:solidFill>
              </a:rPr>
              <a:t>専門家間チームコラボレーションの評価スケール</a:t>
            </a:r>
            <a:r>
              <a:rPr lang="en-US" altLang="ja-JP" sz="1800" b="1" dirty="0">
                <a:solidFill>
                  <a:schemeClr val="bg1"/>
                </a:solidFill>
              </a:rPr>
              <a:t>II(AITCS-II)</a:t>
            </a:r>
            <a:r>
              <a:rPr lang="ja-JP" altLang="en-US" sz="1800" b="1" dirty="0">
                <a:solidFill>
                  <a:schemeClr val="bg1"/>
                </a:solidFill>
              </a:rPr>
              <a:t>は、医療チームがどれだけうまく協力しているかを判断するのを支援する診断ツール。</a:t>
            </a:r>
            <a:endParaRPr lang="en-US" altLang="ja-JP" sz="1800" b="1" dirty="0">
              <a:solidFill>
                <a:schemeClr val="bg1"/>
              </a:solidFill>
            </a:endParaRPr>
          </a:p>
          <a:p>
            <a:endParaRPr lang="en-US" altLang="ja-JP" sz="1800" b="1" dirty="0">
              <a:solidFill>
                <a:schemeClr val="bg1"/>
              </a:solidFill>
            </a:endParaRPr>
          </a:p>
          <a:p>
            <a:endParaRPr lang="ja-JP" altLang="en-US" sz="1800" b="1" dirty="0">
              <a:solidFill>
                <a:schemeClr val="bg1"/>
              </a:solidFill>
            </a:endParaRPr>
          </a:p>
          <a:p>
            <a:r>
              <a:rPr lang="ja-JP" altLang="en-US" sz="1800" b="1" dirty="0">
                <a:solidFill>
                  <a:schemeClr val="bg1"/>
                </a:solidFill>
              </a:rPr>
              <a:t>このツールを導入直後に点数化し、その後チームを構成する人々に、何らかの「介入」、例えばコミニュケーション向上の施策を実行し、点数の変化から、チームのメンバー間の協力体制が向上しているかどうかを判断できる。</a:t>
            </a:r>
          </a:p>
          <a:p>
            <a:endParaRPr lang="ja-JP" altLang="en-US" sz="1800" b="1" dirty="0">
              <a:solidFill>
                <a:schemeClr val="bg1"/>
              </a:solidFill>
            </a:endParaRPr>
          </a:p>
          <a:p>
            <a:r>
              <a:rPr lang="ja-JP" altLang="en-US" sz="1800" b="1" dirty="0">
                <a:solidFill>
                  <a:schemeClr val="bg1"/>
                </a:solidFill>
              </a:rPr>
              <a:t>この手段は、パートナーシップ</a:t>
            </a:r>
            <a:r>
              <a:rPr lang="en-US" altLang="ja-JP" sz="1800" b="1" dirty="0">
                <a:solidFill>
                  <a:schemeClr val="bg1"/>
                </a:solidFill>
              </a:rPr>
              <a:t>/</a:t>
            </a:r>
            <a:r>
              <a:rPr lang="ja-JP" altLang="en-US" sz="1800" b="1" dirty="0">
                <a:solidFill>
                  <a:schemeClr val="bg1"/>
                </a:solidFill>
              </a:rPr>
              <a:t>意思決定の共有</a:t>
            </a:r>
            <a:r>
              <a:rPr lang="en-US" altLang="ja-JP" sz="1800" b="1" dirty="0">
                <a:solidFill>
                  <a:schemeClr val="bg1"/>
                </a:solidFill>
              </a:rPr>
              <a:t>(19</a:t>
            </a:r>
            <a:r>
              <a:rPr lang="ja-JP" altLang="en-US" sz="1800" b="1" dirty="0">
                <a:solidFill>
                  <a:schemeClr val="bg1"/>
                </a:solidFill>
              </a:rPr>
              <a:t>項目</a:t>
            </a:r>
            <a:r>
              <a:rPr lang="en-US" altLang="ja-JP" sz="1800" b="1" dirty="0">
                <a:solidFill>
                  <a:schemeClr val="bg1"/>
                </a:solidFill>
              </a:rPr>
              <a:t>)</a:t>
            </a:r>
            <a:r>
              <a:rPr lang="ja-JP" altLang="en-US" sz="1800" b="1" dirty="0">
                <a:solidFill>
                  <a:schemeClr val="bg1"/>
                </a:solidFill>
              </a:rPr>
              <a:t>、協力</a:t>
            </a:r>
            <a:r>
              <a:rPr lang="en-US" altLang="ja-JP" sz="1800" b="1" dirty="0">
                <a:solidFill>
                  <a:schemeClr val="bg1"/>
                </a:solidFill>
              </a:rPr>
              <a:t>(11</a:t>
            </a:r>
            <a:r>
              <a:rPr lang="ja-JP" altLang="en-US" sz="1800" b="1" dirty="0">
                <a:solidFill>
                  <a:schemeClr val="bg1"/>
                </a:solidFill>
              </a:rPr>
              <a:t>項目</a:t>
            </a:r>
            <a:r>
              <a:rPr lang="en-US" altLang="ja-JP" sz="1800" b="1" dirty="0">
                <a:solidFill>
                  <a:schemeClr val="bg1"/>
                </a:solidFill>
              </a:rPr>
              <a:t>)</a:t>
            </a:r>
            <a:r>
              <a:rPr lang="ja-JP" altLang="en-US" sz="1800" b="1" dirty="0">
                <a:solidFill>
                  <a:schemeClr val="bg1"/>
                </a:solidFill>
              </a:rPr>
              <a:t>、調整</a:t>
            </a:r>
            <a:r>
              <a:rPr lang="en-US" altLang="ja-JP" sz="1800" b="1" dirty="0">
                <a:solidFill>
                  <a:schemeClr val="bg1"/>
                </a:solidFill>
              </a:rPr>
              <a:t>(7</a:t>
            </a:r>
            <a:r>
              <a:rPr lang="ja-JP" altLang="en-US" sz="1800" b="1" dirty="0">
                <a:solidFill>
                  <a:schemeClr val="bg1"/>
                </a:solidFill>
              </a:rPr>
              <a:t>項目</a:t>
            </a:r>
            <a:r>
              <a:rPr lang="en-US" altLang="ja-JP" sz="1800" b="1" dirty="0">
                <a:solidFill>
                  <a:schemeClr val="bg1"/>
                </a:solidFill>
              </a:rPr>
              <a:t>)</a:t>
            </a:r>
            <a:r>
              <a:rPr lang="ja-JP" altLang="en-US" sz="1800" b="1" dirty="0">
                <a:solidFill>
                  <a:schemeClr val="bg1"/>
                </a:solidFill>
              </a:rPr>
              <a:t>の</a:t>
            </a:r>
            <a:r>
              <a:rPr lang="en-US" altLang="ja-JP" sz="1800" b="1" dirty="0">
                <a:solidFill>
                  <a:schemeClr val="bg1"/>
                </a:solidFill>
              </a:rPr>
              <a:t>3</a:t>
            </a:r>
            <a:r>
              <a:rPr lang="ja-JP" altLang="en-US" sz="1800" b="1" dirty="0">
                <a:solidFill>
                  <a:schemeClr val="bg1"/>
                </a:solidFill>
              </a:rPr>
              <a:t>つのサブスケール内の</a:t>
            </a:r>
            <a:r>
              <a:rPr lang="en-US" altLang="ja-JP" sz="1800" b="1" dirty="0">
                <a:solidFill>
                  <a:schemeClr val="bg1"/>
                </a:solidFill>
              </a:rPr>
              <a:t>37</a:t>
            </a:r>
            <a:r>
              <a:rPr lang="ja-JP" altLang="en-US" sz="1800" b="1" dirty="0">
                <a:solidFill>
                  <a:schemeClr val="bg1"/>
                </a:solidFill>
              </a:rPr>
              <a:t>項目で構成されている。各項目は、</a:t>
            </a:r>
            <a:r>
              <a:rPr lang="en-US" altLang="ja-JP" sz="1800" b="1" dirty="0">
                <a:solidFill>
                  <a:schemeClr val="bg1"/>
                </a:solidFill>
              </a:rPr>
              <a:t>5 </a:t>
            </a:r>
            <a:r>
              <a:rPr lang="ja-JP" altLang="en-US" sz="1800" b="1" dirty="0">
                <a:solidFill>
                  <a:schemeClr val="bg1"/>
                </a:solidFill>
              </a:rPr>
              <a:t>ポイントのリッカート尺度を使用して評価される </a:t>
            </a:r>
            <a:r>
              <a:rPr lang="en-US" altLang="ja-JP" sz="1800" b="1" dirty="0">
                <a:solidFill>
                  <a:schemeClr val="bg1"/>
                </a:solidFill>
              </a:rPr>
              <a:t>(5 = </a:t>
            </a:r>
            <a:r>
              <a:rPr lang="ja-JP" altLang="en-US" sz="1800" b="1" dirty="0">
                <a:solidFill>
                  <a:schemeClr val="bg1"/>
                </a:solidFill>
              </a:rPr>
              <a:t>常に、</a:t>
            </a:r>
            <a:r>
              <a:rPr lang="en-US" altLang="ja-JP" sz="1800" b="1" dirty="0">
                <a:solidFill>
                  <a:schemeClr val="bg1"/>
                </a:solidFill>
              </a:rPr>
              <a:t>4 = </a:t>
            </a:r>
            <a:r>
              <a:rPr lang="ja-JP" altLang="en-US" sz="1800" b="1" dirty="0">
                <a:solidFill>
                  <a:schemeClr val="bg1"/>
                </a:solidFill>
              </a:rPr>
              <a:t>ほとんどの場合、</a:t>
            </a:r>
            <a:r>
              <a:rPr lang="en-US" altLang="ja-JP" sz="1800" b="1" dirty="0">
                <a:solidFill>
                  <a:schemeClr val="bg1"/>
                </a:solidFill>
              </a:rPr>
              <a:t>3 = </a:t>
            </a:r>
            <a:r>
              <a:rPr lang="ja-JP" altLang="en-US" sz="1800" b="1" dirty="0">
                <a:solidFill>
                  <a:schemeClr val="bg1"/>
                </a:solidFill>
              </a:rPr>
              <a:t>一部の時間、</a:t>
            </a:r>
            <a:r>
              <a:rPr lang="en-US" altLang="ja-JP" sz="1800" b="1" dirty="0">
                <a:solidFill>
                  <a:schemeClr val="bg1"/>
                </a:solidFill>
              </a:rPr>
              <a:t>2 = </a:t>
            </a:r>
            <a:r>
              <a:rPr lang="ja-JP" altLang="en-US" sz="1800" b="1" dirty="0">
                <a:solidFill>
                  <a:schemeClr val="bg1"/>
                </a:solidFill>
              </a:rPr>
              <a:t>ときどき、</a:t>
            </a:r>
            <a:r>
              <a:rPr lang="en-US" altLang="ja-JP" sz="1800" b="1" dirty="0">
                <a:solidFill>
                  <a:schemeClr val="bg1"/>
                </a:solidFill>
              </a:rPr>
              <a:t>1 = </a:t>
            </a:r>
            <a:r>
              <a:rPr lang="ja-JP" altLang="en-US" sz="1800" b="1" dirty="0">
                <a:solidFill>
                  <a:schemeClr val="bg1"/>
                </a:solidFill>
              </a:rPr>
              <a:t>まったくない</a:t>
            </a:r>
            <a:r>
              <a:rPr lang="en-US" altLang="ja-JP" sz="1800" b="1" dirty="0">
                <a:solidFill>
                  <a:schemeClr val="bg1"/>
                </a:solidFill>
              </a:rPr>
              <a:t>)</a:t>
            </a:r>
            <a:r>
              <a:rPr lang="ja-JP" altLang="en-US" sz="1800" b="1" dirty="0">
                <a:solidFill>
                  <a:schemeClr val="bg1"/>
                </a:solidFill>
              </a:rPr>
              <a:t>。</a:t>
            </a:r>
          </a:p>
        </p:txBody>
      </p:sp>
      <p:sp>
        <p:nvSpPr>
          <p:cNvPr id="9" name="テキスト ボックス 8">
            <a:extLst>
              <a:ext uri="{FF2B5EF4-FFF2-40B4-BE49-F238E27FC236}">
                <a16:creationId xmlns:a16="http://schemas.microsoft.com/office/drawing/2014/main" id="{70D99088-95D5-08CE-E3EA-AC0CAEF85C53}"/>
              </a:ext>
            </a:extLst>
          </p:cNvPr>
          <p:cNvSpPr txBox="1"/>
          <p:nvPr/>
        </p:nvSpPr>
        <p:spPr>
          <a:xfrm>
            <a:off x="911359" y="191928"/>
            <a:ext cx="7056521" cy="461665"/>
          </a:xfrm>
          <a:prstGeom prst="rect">
            <a:avLst/>
          </a:prstGeom>
          <a:noFill/>
        </p:spPr>
        <p:txBody>
          <a:bodyPr wrap="square">
            <a:spAutoFit/>
          </a:bodyPr>
          <a:lstStyle/>
          <a:p>
            <a:pPr>
              <a:defRPr/>
            </a:pPr>
            <a:r>
              <a:rPr lang="ja-JP" altLang="en-US" sz="2400" b="1" dirty="0">
                <a:solidFill>
                  <a:schemeClr val="bg1"/>
                </a:solidFill>
                <a:latin typeface="+mj-lt"/>
                <a:ea typeface="游明朝" panose="02020400000000000000" pitchFamily="18" charset="-128"/>
              </a:rPr>
              <a:t>専門家間チームコラボレーションの評価スケール</a:t>
            </a:r>
          </a:p>
        </p:txBody>
      </p:sp>
    </p:spTree>
    <p:extLst>
      <p:ext uri="{BB962C8B-B14F-4D97-AF65-F5344CB8AC3E}">
        <p14:creationId xmlns:p14="http://schemas.microsoft.com/office/powerpoint/2010/main" val="2669182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760E9B-1B51-6D17-1410-B48AA8F067BD}"/>
              </a:ext>
            </a:extLst>
          </p:cNvPr>
          <p:cNvSpPr>
            <a:spLocks noGrp="1"/>
          </p:cNvSpPr>
          <p:nvPr>
            <p:ph type="title"/>
          </p:nvPr>
        </p:nvSpPr>
        <p:spPr>
          <a:xfrm>
            <a:off x="454982" y="642097"/>
            <a:ext cx="8062724" cy="1660358"/>
          </a:xfrm>
        </p:spPr>
        <p:txBody>
          <a:bodyPr>
            <a:noAutofit/>
          </a:bodyPr>
          <a:lstStyle/>
          <a:p>
            <a:r>
              <a:rPr kumimoji="1" lang="ja-JP" altLang="en-US" sz="1800" b="1" dirty="0">
                <a:solidFill>
                  <a:schemeClr val="bg1"/>
                </a:solidFill>
                <a:latin typeface="+mj-lt"/>
                <a:ea typeface="游明朝" panose="02020400000000000000" pitchFamily="18" charset="-128"/>
              </a:rPr>
              <a:t>心理的安全性とは</a:t>
            </a:r>
            <a:br>
              <a:rPr kumimoji="1" lang="ja-JP" altLang="en-US" sz="1800" b="1" dirty="0">
                <a:solidFill>
                  <a:schemeClr val="bg1"/>
                </a:solidFill>
                <a:latin typeface="+mj-lt"/>
                <a:ea typeface="游明朝" panose="02020400000000000000" pitchFamily="18" charset="-128"/>
              </a:rPr>
            </a:br>
            <a:r>
              <a:rPr kumimoji="1" lang="ja-JP" altLang="en-US" sz="1800" b="1" dirty="0">
                <a:solidFill>
                  <a:schemeClr val="bg1"/>
                </a:solidFill>
                <a:latin typeface="+mj-lt"/>
                <a:ea typeface="游明朝" panose="02020400000000000000" pitchFamily="18" charset="-128"/>
              </a:rPr>
              <a:t>「心理的安全性（</a:t>
            </a:r>
            <a:r>
              <a:rPr kumimoji="1" lang="en-US" altLang="ja-JP" sz="1800" b="1" dirty="0">
                <a:solidFill>
                  <a:schemeClr val="bg1"/>
                </a:solidFill>
                <a:latin typeface="+mj-lt"/>
                <a:ea typeface="游明朝" panose="02020400000000000000" pitchFamily="18" charset="-128"/>
              </a:rPr>
              <a:t>psychological safety</a:t>
            </a:r>
            <a:r>
              <a:rPr kumimoji="1" lang="ja-JP" altLang="en-US" sz="1800" b="1" dirty="0">
                <a:solidFill>
                  <a:schemeClr val="bg1"/>
                </a:solidFill>
                <a:latin typeface="+mj-lt"/>
                <a:ea typeface="游明朝" panose="02020400000000000000" pitchFamily="18" charset="-128"/>
              </a:rPr>
              <a:t>）」とは、組織の中で自分の考えや気持ちを誰に対してでも安心して発言できる状態のことです。組織行動学を研究するエドモンドソンが</a:t>
            </a:r>
            <a:r>
              <a:rPr kumimoji="1" lang="en-US" altLang="ja-JP" sz="1800" b="1" dirty="0">
                <a:solidFill>
                  <a:schemeClr val="bg1"/>
                </a:solidFill>
                <a:latin typeface="+mj-lt"/>
                <a:ea typeface="游明朝" panose="02020400000000000000" pitchFamily="18" charset="-128"/>
              </a:rPr>
              <a:t>1999</a:t>
            </a:r>
            <a:r>
              <a:rPr kumimoji="1" lang="ja-JP" altLang="en-US" sz="1800" b="1" dirty="0">
                <a:solidFill>
                  <a:schemeClr val="bg1"/>
                </a:solidFill>
                <a:latin typeface="+mj-lt"/>
                <a:ea typeface="游明朝" panose="02020400000000000000" pitchFamily="18" charset="-128"/>
              </a:rPr>
              <a:t>年に提唱した心理学用語で、「チームの他のメンバーが自分の発言を拒絶したり、罰したりしないと確信できる状態」と定義しています。メンバー同士の関係性で「このチーム内では、メンバーの発言や指摘によって人間関係の悪化を招くことがないという安心感が共有されている」こと</a:t>
            </a:r>
          </a:p>
        </p:txBody>
      </p:sp>
      <p:sp>
        <p:nvSpPr>
          <p:cNvPr id="8" name="テキスト ボックス 7">
            <a:extLst>
              <a:ext uri="{FF2B5EF4-FFF2-40B4-BE49-F238E27FC236}">
                <a16:creationId xmlns:a16="http://schemas.microsoft.com/office/drawing/2014/main" id="{75877399-DBF1-46E6-5B7E-AEF20F33DAEE}"/>
              </a:ext>
            </a:extLst>
          </p:cNvPr>
          <p:cNvSpPr txBox="1"/>
          <p:nvPr/>
        </p:nvSpPr>
        <p:spPr>
          <a:xfrm>
            <a:off x="767864" y="2302455"/>
            <a:ext cx="7749842" cy="2862322"/>
          </a:xfrm>
          <a:prstGeom prst="rect">
            <a:avLst/>
          </a:prstGeom>
          <a:noFill/>
        </p:spPr>
        <p:txBody>
          <a:bodyPr wrap="square">
            <a:spAutoFit/>
          </a:bodyPr>
          <a:lstStyle/>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チームの中でミスをすると、たいてい非難される。</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チームのメンバーは、課題や難しい問題を指摘し合える。</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チームのメンバーは、自分と異なるということを理由に他者を拒絶することがある。</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チームに対してリスクのある行動をしても安全である。</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チームの他のメンバーに助けを求めることは難しい。</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チームメンバーは誰も、自分の仕事を意図的におとしめるような行動をしない。</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チームメンバーと仕事をするとき、自分のスキルと才能が尊重され、活かされていると感じる</a:t>
            </a:r>
            <a:r>
              <a:rPr lang="ja-JP" altLang="en-US" sz="1800" b="1" dirty="0">
                <a:solidFill>
                  <a:schemeClr val="bg1"/>
                </a:solidFill>
                <a:latin typeface="inherit"/>
              </a:rPr>
              <a:t>。</a:t>
            </a:r>
          </a:p>
        </p:txBody>
      </p:sp>
      <p:sp>
        <p:nvSpPr>
          <p:cNvPr id="10" name="テキスト ボックス 9">
            <a:extLst>
              <a:ext uri="{FF2B5EF4-FFF2-40B4-BE49-F238E27FC236}">
                <a16:creationId xmlns:a16="http://schemas.microsoft.com/office/drawing/2014/main" id="{DF280A49-0BDA-F53D-3AFC-5973E3B21DCF}"/>
              </a:ext>
            </a:extLst>
          </p:cNvPr>
          <p:cNvSpPr txBox="1"/>
          <p:nvPr/>
        </p:nvSpPr>
        <p:spPr>
          <a:xfrm>
            <a:off x="767864" y="5292573"/>
            <a:ext cx="7850080" cy="923330"/>
          </a:xfrm>
          <a:prstGeom prst="rect">
            <a:avLst/>
          </a:prstGeom>
          <a:noFill/>
        </p:spPr>
        <p:txBody>
          <a:bodyPr wrap="square">
            <a:spAutoFit/>
          </a:bodyPr>
          <a:lstStyle/>
          <a:p>
            <a:pPr algn="l" latinLnBrk="1"/>
            <a:r>
              <a:rPr lang="ja-JP" altLang="en-US" sz="1800" b="1" dirty="0">
                <a:solidFill>
                  <a:schemeClr val="bg1"/>
                </a:solidFill>
                <a:latin typeface="游明朝" panose="02020400000000000000" pitchFamily="18" charset="-128"/>
                <a:ea typeface="游明朝" panose="02020400000000000000" pitchFamily="18" charset="-128"/>
              </a:rPr>
              <a:t>心理的安全性が注目を集めるようになったのは、</a:t>
            </a:r>
            <a:r>
              <a:rPr lang="en-US" altLang="ja-JP" sz="1800" b="1" dirty="0">
                <a:solidFill>
                  <a:schemeClr val="bg1"/>
                </a:solidFill>
                <a:latin typeface="游明朝" panose="02020400000000000000" pitchFamily="18" charset="-128"/>
                <a:ea typeface="游明朝" panose="02020400000000000000" pitchFamily="18" charset="-128"/>
              </a:rPr>
              <a:t>Google</a:t>
            </a:r>
            <a:r>
              <a:rPr lang="ja-JP" altLang="en-US" sz="1800" b="1" dirty="0">
                <a:solidFill>
                  <a:schemeClr val="bg1"/>
                </a:solidFill>
                <a:latin typeface="游明朝" panose="02020400000000000000" pitchFamily="18" charset="-128"/>
                <a:ea typeface="游明朝" panose="02020400000000000000" pitchFamily="18" charset="-128"/>
              </a:rPr>
              <a:t>が「生産性が高いチームは心理的安全性が高い」という、社内調査の結果を発表したことがきっかけ。</a:t>
            </a:r>
          </a:p>
        </p:txBody>
      </p:sp>
    </p:spTree>
    <p:extLst>
      <p:ext uri="{BB962C8B-B14F-4D97-AF65-F5344CB8AC3E}">
        <p14:creationId xmlns:p14="http://schemas.microsoft.com/office/powerpoint/2010/main" val="1025490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35"/>
        <p:cNvGrpSpPr/>
        <p:nvPr/>
      </p:nvGrpSpPr>
      <p:grpSpPr>
        <a:xfrm>
          <a:off x="0" y="0"/>
          <a:ext cx="0" cy="0"/>
          <a:chOff x="0" y="0"/>
          <a:chExt cx="0" cy="0"/>
        </a:xfrm>
      </p:grpSpPr>
      <p:sp>
        <p:nvSpPr>
          <p:cNvPr id="236" name="Google Shape;236;g19ef9009ffb_2_17"/>
          <p:cNvSpPr txBox="1">
            <a:spLocks noGrp="1"/>
          </p:cNvSpPr>
          <p:nvPr>
            <p:ph type="body" idx="1"/>
          </p:nvPr>
        </p:nvSpPr>
        <p:spPr>
          <a:xfrm>
            <a:off x="845219" y="2238083"/>
            <a:ext cx="7886700" cy="3263400"/>
          </a:xfrm>
          <a:prstGeom prst="rect">
            <a:avLst/>
          </a:prstGeom>
        </p:spPr>
        <p:txBody>
          <a:bodyPr spcFirstLastPara="1" wrap="square" lIns="68569" tIns="34275" rIns="68569" bIns="34275" anchor="t" anchorCtr="0">
            <a:normAutofit/>
          </a:bodyPr>
          <a:lstStyle/>
          <a:p>
            <a:pPr marL="0" indent="0">
              <a:buNone/>
            </a:pPr>
            <a:r>
              <a:rPr lang="ja-JP" altLang="en-US" sz="2700" b="1" dirty="0">
                <a:solidFill>
                  <a:schemeClr val="bg1"/>
                </a:solidFill>
                <a:latin typeface="+mn-lt"/>
                <a:ea typeface="游明朝" panose="02020400000000000000" pitchFamily="18" charset="-128"/>
              </a:rPr>
              <a:t>重く受け止める。</a:t>
            </a:r>
            <a:endParaRPr sz="2700" b="1" dirty="0">
              <a:solidFill>
                <a:schemeClr val="bg1"/>
              </a:solidFill>
              <a:latin typeface="+mn-lt"/>
              <a:ea typeface="游明朝" panose="02020400000000000000" pitchFamily="18" charset="-128"/>
            </a:endParaRPr>
          </a:p>
          <a:p>
            <a:pPr marL="0" indent="0">
              <a:buNone/>
            </a:pPr>
            <a:r>
              <a:rPr lang="ja-JP" altLang="en-US" sz="2700" b="1" dirty="0">
                <a:solidFill>
                  <a:schemeClr val="bg1"/>
                </a:solidFill>
                <a:latin typeface="+mn-lt"/>
                <a:ea typeface="游明朝" panose="02020400000000000000" pitchFamily="18" charset="-128"/>
              </a:rPr>
              <a:t>しっかりと対策をする。</a:t>
            </a:r>
            <a:endParaRPr sz="2700" b="1" dirty="0">
              <a:solidFill>
                <a:schemeClr val="bg1"/>
              </a:solidFill>
              <a:latin typeface="+mn-lt"/>
              <a:ea typeface="游明朝" panose="02020400000000000000" pitchFamily="18" charset="-128"/>
            </a:endParaRPr>
          </a:p>
          <a:p>
            <a:pPr marL="0" indent="0">
              <a:buNone/>
            </a:pPr>
            <a:endParaRPr sz="2700" b="1" dirty="0">
              <a:solidFill>
                <a:schemeClr val="bg1"/>
              </a:solidFill>
              <a:latin typeface="+mn-lt"/>
              <a:ea typeface="游明朝" panose="02020400000000000000" pitchFamily="18" charset="-128"/>
            </a:endParaRPr>
          </a:p>
          <a:p>
            <a:pPr marL="0" indent="0">
              <a:buNone/>
            </a:pPr>
            <a:r>
              <a:rPr lang="ja-JP" altLang="en-US" sz="2700" b="1" dirty="0">
                <a:solidFill>
                  <a:schemeClr val="bg1"/>
                </a:solidFill>
                <a:latin typeface="+mn-lt"/>
                <a:ea typeface="游明朝" panose="02020400000000000000" pitchFamily="18" charset="-128"/>
              </a:rPr>
              <a:t>→再発の可能性大。。</a:t>
            </a:r>
            <a:endParaRPr sz="2700" b="1" dirty="0">
              <a:solidFill>
                <a:schemeClr val="bg1"/>
              </a:solidFill>
              <a:latin typeface="+mn-lt"/>
              <a:ea typeface="游明朝" panose="02020400000000000000" pitchFamily="18" charset="-128"/>
            </a:endParaRPr>
          </a:p>
        </p:txBody>
      </p:sp>
      <p:sp>
        <p:nvSpPr>
          <p:cNvPr id="3" name="テキスト ボックス 2">
            <a:extLst>
              <a:ext uri="{FF2B5EF4-FFF2-40B4-BE49-F238E27FC236}">
                <a16:creationId xmlns:a16="http://schemas.microsoft.com/office/drawing/2014/main" id="{85DCB619-1D49-B8E6-882A-71639844E0B1}"/>
              </a:ext>
            </a:extLst>
          </p:cNvPr>
          <p:cNvSpPr txBox="1"/>
          <p:nvPr/>
        </p:nvSpPr>
        <p:spPr>
          <a:xfrm>
            <a:off x="845219" y="899152"/>
            <a:ext cx="7715250" cy="954107"/>
          </a:xfrm>
          <a:prstGeom prst="rect">
            <a:avLst/>
          </a:prstGeom>
          <a:noFill/>
        </p:spPr>
        <p:txBody>
          <a:bodyPr wrap="square">
            <a:spAutoFit/>
          </a:bodyPr>
          <a:lstStyle/>
          <a:p>
            <a:pPr>
              <a:defRPr/>
            </a:pPr>
            <a:r>
              <a:rPr lang="ja-JP" altLang="en-US" sz="2800" b="1" dirty="0">
                <a:solidFill>
                  <a:schemeClr val="bg1"/>
                </a:solidFill>
                <a:latin typeface="+mj-lt"/>
                <a:ea typeface="游明朝" panose="02020400000000000000" pitchFamily="18" charset="-128"/>
              </a:rPr>
              <a:t>最近の「品質問題」や「不祥事」の会見での「流行語」</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24D40D0-E635-276B-44B5-4D6627BA5F27}"/>
              </a:ext>
            </a:extLst>
          </p:cNvPr>
          <p:cNvPicPr>
            <a:picLocks noChangeAspect="1"/>
          </p:cNvPicPr>
          <p:nvPr/>
        </p:nvPicPr>
        <p:blipFill>
          <a:blip r:embed="rId2"/>
          <a:stretch>
            <a:fillRect/>
          </a:stretch>
        </p:blipFill>
        <p:spPr>
          <a:xfrm>
            <a:off x="269822" y="228359"/>
            <a:ext cx="8664315" cy="6202421"/>
          </a:xfrm>
          <a:prstGeom prst="rect">
            <a:avLst/>
          </a:prstGeom>
        </p:spPr>
      </p:pic>
    </p:spTree>
    <p:extLst>
      <p:ext uri="{BB962C8B-B14F-4D97-AF65-F5344CB8AC3E}">
        <p14:creationId xmlns:p14="http://schemas.microsoft.com/office/powerpoint/2010/main" val="524908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45"/>
        <p:cNvGrpSpPr/>
        <p:nvPr/>
      </p:nvGrpSpPr>
      <p:grpSpPr>
        <a:xfrm>
          <a:off x="0" y="0"/>
          <a:ext cx="0" cy="0"/>
          <a:chOff x="0" y="0"/>
          <a:chExt cx="0" cy="0"/>
        </a:xfrm>
      </p:grpSpPr>
      <p:sp>
        <p:nvSpPr>
          <p:cNvPr id="246" name="Google Shape;246;g19ef9009ffb_4_7"/>
          <p:cNvSpPr txBox="1">
            <a:spLocks noGrp="1"/>
          </p:cNvSpPr>
          <p:nvPr>
            <p:ph type="title"/>
          </p:nvPr>
        </p:nvSpPr>
        <p:spPr>
          <a:xfrm>
            <a:off x="218072" y="0"/>
            <a:ext cx="8707855" cy="994275"/>
          </a:xfrm>
          <a:prstGeom prst="rect">
            <a:avLst/>
          </a:prstGeom>
        </p:spPr>
        <p:txBody>
          <a:bodyPr spcFirstLastPara="1" wrap="square" lIns="68569" tIns="34275" rIns="68569" bIns="34275" anchor="ctr" anchorCtr="0">
            <a:noAutofit/>
          </a:bodyPr>
          <a:lstStyle/>
          <a:p>
            <a:r>
              <a:rPr lang="ja-JP" altLang="en-US" sz="3200" dirty="0">
                <a:solidFill>
                  <a:schemeClr val="bg1"/>
                </a:solidFill>
              </a:rPr>
              <a:t>ハーマンモデルでのコミュニケーションの改善</a:t>
            </a:r>
            <a:endParaRPr sz="3200" dirty="0">
              <a:solidFill>
                <a:schemeClr val="bg1"/>
              </a:solidFill>
            </a:endParaRPr>
          </a:p>
        </p:txBody>
      </p:sp>
      <p:pic>
        <p:nvPicPr>
          <p:cNvPr id="2" name="図 1">
            <a:extLst>
              <a:ext uri="{FF2B5EF4-FFF2-40B4-BE49-F238E27FC236}">
                <a16:creationId xmlns:a16="http://schemas.microsoft.com/office/drawing/2014/main" id="{2B4FDF14-7AA4-63C6-01B8-12EB9D6B83CA}"/>
              </a:ext>
            </a:extLst>
          </p:cNvPr>
          <p:cNvPicPr>
            <a:picLocks noChangeAspect="1"/>
          </p:cNvPicPr>
          <p:nvPr/>
        </p:nvPicPr>
        <p:blipFill>
          <a:blip r:embed="rId3"/>
          <a:stretch>
            <a:fillRect/>
          </a:stretch>
        </p:blipFill>
        <p:spPr>
          <a:xfrm>
            <a:off x="2927617" y="848468"/>
            <a:ext cx="3111974" cy="45382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E69ACB-DEFA-3445-FD9E-2C133C96BD55}"/>
              </a:ext>
            </a:extLst>
          </p:cNvPr>
          <p:cNvPicPr>
            <a:picLocks noChangeAspect="1"/>
          </p:cNvPicPr>
          <p:nvPr/>
        </p:nvPicPr>
        <p:blipFill>
          <a:blip r:embed="rId3"/>
          <a:stretch>
            <a:fillRect/>
          </a:stretch>
        </p:blipFill>
        <p:spPr>
          <a:xfrm>
            <a:off x="285750" y="279662"/>
            <a:ext cx="8572500" cy="4997669"/>
          </a:xfrm>
          <a:prstGeom prst="rect">
            <a:avLst/>
          </a:prstGeom>
        </p:spPr>
      </p:pic>
      <p:sp>
        <p:nvSpPr>
          <p:cNvPr id="8" name="テキスト ボックス 7">
            <a:extLst>
              <a:ext uri="{FF2B5EF4-FFF2-40B4-BE49-F238E27FC236}">
                <a16:creationId xmlns:a16="http://schemas.microsoft.com/office/drawing/2014/main" id="{9AEE3694-8380-0DEA-0AD5-53B93F7C7F1E}"/>
              </a:ext>
            </a:extLst>
          </p:cNvPr>
          <p:cNvSpPr txBox="1"/>
          <p:nvPr/>
        </p:nvSpPr>
        <p:spPr>
          <a:xfrm>
            <a:off x="5619268" y="5593431"/>
            <a:ext cx="4572000" cy="307777"/>
          </a:xfrm>
          <a:prstGeom prst="rect">
            <a:avLst/>
          </a:prstGeom>
          <a:noFill/>
        </p:spPr>
        <p:txBody>
          <a:bodyPr wrap="square">
            <a:spAutoFit/>
          </a:bodyPr>
          <a:lstStyle/>
          <a:p>
            <a:r>
              <a:rPr lang="ja-JP" altLang="en-US" sz="1400" b="1" dirty="0">
                <a:solidFill>
                  <a:schemeClr val="bg1"/>
                </a:solidFill>
              </a:rPr>
              <a:t>出典：看護</a:t>
            </a:r>
            <a:r>
              <a:rPr lang="en-US" altLang="ja-JP" sz="1400" b="1" dirty="0" err="1">
                <a:solidFill>
                  <a:schemeClr val="bg1"/>
                </a:solidFill>
              </a:rPr>
              <a:t>roo</a:t>
            </a:r>
            <a:r>
              <a:rPr lang="en-US" altLang="ja-JP" sz="1400" b="1" dirty="0">
                <a:solidFill>
                  <a:schemeClr val="bg1"/>
                </a:solidFill>
              </a:rPr>
              <a:t>!</a:t>
            </a:r>
            <a:r>
              <a:rPr lang="ja-JP" altLang="en-US" sz="1400" b="1" dirty="0">
                <a:solidFill>
                  <a:schemeClr val="bg1"/>
                </a:solidFill>
              </a:rPr>
              <a:t>　看護師🎨イラスト集</a:t>
            </a:r>
          </a:p>
        </p:txBody>
      </p:sp>
      <p:sp>
        <p:nvSpPr>
          <p:cNvPr id="9" name="テキスト ボックス 8">
            <a:extLst>
              <a:ext uri="{FF2B5EF4-FFF2-40B4-BE49-F238E27FC236}">
                <a16:creationId xmlns:a16="http://schemas.microsoft.com/office/drawing/2014/main" id="{7C49A825-6CC2-1B69-8663-00AFA65DD5B7}"/>
              </a:ext>
            </a:extLst>
          </p:cNvPr>
          <p:cNvSpPr txBox="1"/>
          <p:nvPr/>
        </p:nvSpPr>
        <p:spPr>
          <a:xfrm>
            <a:off x="5060730" y="4272455"/>
            <a:ext cx="1304083" cy="307777"/>
          </a:xfrm>
          <a:prstGeom prst="rect">
            <a:avLst/>
          </a:prstGeom>
          <a:noFill/>
        </p:spPr>
        <p:txBody>
          <a:bodyPr wrap="square" rtlCol="0">
            <a:spAutoFit/>
          </a:bodyPr>
          <a:lstStyle/>
          <a:p>
            <a:r>
              <a:rPr kumimoji="1" lang="ja-JP" altLang="en-US" b="1" dirty="0">
                <a:solidFill>
                  <a:srgbClr val="FF0000"/>
                </a:solidFill>
              </a:rPr>
              <a:t>こうとうがい</a:t>
            </a:r>
          </a:p>
        </p:txBody>
      </p:sp>
    </p:spTree>
    <p:extLst>
      <p:ext uri="{BB962C8B-B14F-4D97-AF65-F5344CB8AC3E}">
        <p14:creationId xmlns:p14="http://schemas.microsoft.com/office/powerpoint/2010/main" val="3930291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51"/>
        <p:cNvGrpSpPr/>
        <p:nvPr/>
      </p:nvGrpSpPr>
      <p:grpSpPr>
        <a:xfrm>
          <a:off x="0" y="0"/>
          <a:ext cx="0" cy="0"/>
          <a:chOff x="0" y="0"/>
          <a:chExt cx="0" cy="0"/>
        </a:xfrm>
      </p:grpSpPr>
      <p:pic>
        <p:nvPicPr>
          <p:cNvPr id="252" name="Google Shape;252;g19ef9009ffb_3_15"/>
          <p:cNvPicPr preferRelativeResize="0"/>
          <p:nvPr/>
        </p:nvPicPr>
        <p:blipFill>
          <a:blip r:embed="rId3">
            <a:alphaModFix/>
          </a:blip>
          <a:stretch>
            <a:fillRect/>
          </a:stretch>
        </p:blipFill>
        <p:spPr>
          <a:xfrm>
            <a:off x="262327" y="41768"/>
            <a:ext cx="8619346" cy="6096705"/>
          </a:xfrm>
          <a:prstGeom prst="rect">
            <a:avLst/>
          </a:prstGeom>
          <a:noFill/>
          <a:ln>
            <a:noFill/>
          </a:ln>
        </p:spPr>
      </p:pic>
      <p:sp>
        <p:nvSpPr>
          <p:cNvPr id="9" name="テキスト ボックス 8">
            <a:extLst>
              <a:ext uri="{FF2B5EF4-FFF2-40B4-BE49-F238E27FC236}">
                <a16:creationId xmlns:a16="http://schemas.microsoft.com/office/drawing/2014/main" id="{A273548A-6E68-7AB6-B98D-395A5BF7BAC8}"/>
              </a:ext>
            </a:extLst>
          </p:cNvPr>
          <p:cNvSpPr txBox="1"/>
          <p:nvPr/>
        </p:nvSpPr>
        <p:spPr>
          <a:xfrm>
            <a:off x="3117954" y="5826403"/>
            <a:ext cx="4572000" cy="307777"/>
          </a:xfrm>
          <a:prstGeom prst="rect">
            <a:avLst/>
          </a:prstGeom>
          <a:noFill/>
        </p:spPr>
        <p:txBody>
          <a:bodyPr wrap="square">
            <a:spAutoFit/>
          </a:bodyPr>
          <a:lstStyle/>
          <a:p>
            <a:r>
              <a:rPr lang="ja-JP" altLang="en-US" dirty="0">
                <a:hlinkClick r:id="rId4"/>
              </a:rPr>
              <a:t>出典：ハーマンモデル </a:t>
            </a:r>
            <a:r>
              <a:rPr lang="en-US" altLang="ja-JP" dirty="0">
                <a:hlinkClick r:id="rId4"/>
              </a:rPr>
              <a:t>| (mos-sakurada.com)</a:t>
            </a:r>
            <a:endParaRPr lang="ja-JP"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72"/>
        <p:cNvGrpSpPr/>
        <p:nvPr/>
      </p:nvGrpSpPr>
      <p:grpSpPr>
        <a:xfrm>
          <a:off x="0" y="0"/>
          <a:ext cx="0" cy="0"/>
          <a:chOff x="0" y="0"/>
          <a:chExt cx="0" cy="0"/>
        </a:xfrm>
      </p:grpSpPr>
      <p:pic>
        <p:nvPicPr>
          <p:cNvPr id="2" name="図 1">
            <a:extLst>
              <a:ext uri="{FF2B5EF4-FFF2-40B4-BE49-F238E27FC236}">
                <a16:creationId xmlns:a16="http://schemas.microsoft.com/office/drawing/2014/main" id="{44F7FC98-5DF4-B988-9FB7-67C498BF028C}"/>
              </a:ext>
            </a:extLst>
          </p:cNvPr>
          <p:cNvPicPr>
            <a:picLocks noChangeAspect="1"/>
          </p:cNvPicPr>
          <p:nvPr/>
        </p:nvPicPr>
        <p:blipFill>
          <a:blip r:embed="rId3"/>
          <a:stretch>
            <a:fillRect/>
          </a:stretch>
        </p:blipFill>
        <p:spPr>
          <a:xfrm>
            <a:off x="500682" y="258103"/>
            <a:ext cx="8142635" cy="5535117"/>
          </a:xfrm>
          <a:prstGeom prst="rect">
            <a:avLst/>
          </a:prstGeom>
        </p:spPr>
      </p:pic>
      <p:sp>
        <p:nvSpPr>
          <p:cNvPr id="4" name="テキスト ボックス 3">
            <a:extLst>
              <a:ext uri="{FF2B5EF4-FFF2-40B4-BE49-F238E27FC236}">
                <a16:creationId xmlns:a16="http://schemas.microsoft.com/office/drawing/2014/main" id="{0FCE6B8D-1585-AB37-4BD3-DB528A6C8DC8}"/>
              </a:ext>
            </a:extLst>
          </p:cNvPr>
          <p:cNvSpPr txBox="1"/>
          <p:nvPr/>
        </p:nvSpPr>
        <p:spPr>
          <a:xfrm>
            <a:off x="4251199" y="5485443"/>
            <a:ext cx="4572000" cy="307777"/>
          </a:xfrm>
          <a:prstGeom prst="rect">
            <a:avLst/>
          </a:prstGeom>
          <a:noFill/>
        </p:spPr>
        <p:txBody>
          <a:bodyPr wrap="square">
            <a:spAutoFit/>
          </a:bodyPr>
          <a:lstStyle/>
          <a:p>
            <a:r>
              <a:rPr lang="ja-JP" altLang="en-US" dirty="0">
                <a:hlinkClick r:id="rId4"/>
              </a:rPr>
              <a:t>出典：ハーマンモデル </a:t>
            </a:r>
            <a:r>
              <a:rPr lang="en-US" altLang="ja-JP" dirty="0">
                <a:hlinkClick r:id="rId4"/>
              </a:rPr>
              <a:t>| </a:t>
            </a:r>
            <a:r>
              <a:rPr lang="en-US" altLang="ja-JP" dirty="0" err="1">
                <a:hlinkClick r:id="rId4"/>
              </a:rPr>
              <a:t>WinDo's</a:t>
            </a:r>
            <a:r>
              <a:rPr lang="ja-JP" altLang="en-US" dirty="0">
                <a:hlinkClick r:id="rId4"/>
              </a:rPr>
              <a:t>（ウィンドゥース）</a:t>
            </a:r>
            <a:endParaRPr lang="ja-JP"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E7CDE492-1D05-9BA3-0805-F14BA40CA47B}"/>
              </a:ext>
            </a:extLst>
          </p:cNvPr>
          <p:cNvGraphicFramePr/>
          <p:nvPr>
            <p:extLst>
              <p:ext uri="{D42A27DB-BD31-4B8C-83A1-F6EECF244321}">
                <p14:modId xmlns:p14="http://schemas.microsoft.com/office/powerpoint/2010/main" val="2030993668"/>
              </p:ext>
            </p:extLst>
          </p:nvPr>
        </p:nvGraphicFramePr>
        <p:xfrm>
          <a:off x="292308" y="178008"/>
          <a:ext cx="8559384" cy="6292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2464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E7CDE492-1D05-9BA3-0805-F14BA40CA47B}"/>
              </a:ext>
            </a:extLst>
          </p:cNvPr>
          <p:cNvGraphicFramePr/>
          <p:nvPr>
            <p:extLst>
              <p:ext uri="{D42A27DB-BD31-4B8C-83A1-F6EECF244321}">
                <p14:modId xmlns:p14="http://schemas.microsoft.com/office/powerpoint/2010/main" val="3685302409"/>
              </p:ext>
            </p:extLst>
          </p:nvPr>
        </p:nvGraphicFramePr>
        <p:xfrm>
          <a:off x="119922" y="1259174"/>
          <a:ext cx="8574374" cy="504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テキスト ボックス 1">
            <a:extLst>
              <a:ext uri="{FF2B5EF4-FFF2-40B4-BE49-F238E27FC236}">
                <a16:creationId xmlns:a16="http://schemas.microsoft.com/office/drawing/2014/main" id="{6D934CE1-9E04-F097-67C8-E2B8E0050D8D}"/>
              </a:ext>
            </a:extLst>
          </p:cNvPr>
          <p:cNvSpPr txBox="1"/>
          <p:nvPr/>
        </p:nvSpPr>
        <p:spPr>
          <a:xfrm>
            <a:off x="2593299" y="260374"/>
            <a:ext cx="4616970" cy="584775"/>
          </a:xfrm>
          <a:prstGeom prst="rect">
            <a:avLst/>
          </a:prstGeom>
          <a:noFill/>
        </p:spPr>
        <p:txBody>
          <a:bodyPr wrap="square" rtlCol="0">
            <a:spAutoFit/>
          </a:bodyPr>
          <a:lstStyle/>
          <a:p>
            <a:r>
              <a:rPr kumimoji="1" lang="ja-JP" altLang="en-US" sz="3200" dirty="0">
                <a:solidFill>
                  <a:srgbClr val="FF0000"/>
                </a:solidFill>
              </a:rPr>
              <a:t>頭の良さの</a:t>
            </a:r>
            <a:r>
              <a:rPr kumimoji="1" lang="en-US" altLang="ja-JP" sz="3200" dirty="0">
                <a:solidFill>
                  <a:srgbClr val="FF0000"/>
                </a:solidFill>
              </a:rPr>
              <a:t>4</a:t>
            </a:r>
            <a:r>
              <a:rPr kumimoji="1" lang="ja-JP" altLang="en-US" sz="3200" dirty="0">
                <a:solidFill>
                  <a:srgbClr val="FF0000"/>
                </a:solidFill>
              </a:rPr>
              <a:t>タイプ</a:t>
            </a:r>
          </a:p>
        </p:txBody>
      </p:sp>
    </p:spTree>
    <p:extLst>
      <p:ext uri="{BB962C8B-B14F-4D97-AF65-F5344CB8AC3E}">
        <p14:creationId xmlns:p14="http://schemas.microsoft.com/office/powerpoint/2010/main" val="2457198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Shape 277"/>
        <p:cNvGrpSpPr/>
        <p:nvPr/>
      </p:nvGrpSpPr>
      <p:grpSpPr>
        <a:xfrm>
          <a:off x="0" y="0"/>
          <a:ext cx="0" cy="0"/>
          <a:chOff x="0" y="0"/>
          <a:chExt cx="0" cy="0"/>
        </a:xfrm>
      </p:grpSpPr>
      <p:sp>
        <p:nvSpPr>
          <p:cNvPr id="278" name="Google Shape;278;g19ef9009ffb_3_115"/>
          <p:cNvSpPr txBox="1">
            <a:spLocks noGrp="1"/>
          </p:cNvSpPr>
          <p:nvPr>
            <p:ph type="body" idx="1"/>
          </p:nvPr>
        </p:nvSpPr>
        <p:spPr>
          <a:xfrm>
            <a:off x="0" y="162945"/>
            <a:ext cx="9144000" cy="6532113"/>
          </a:xfrm>
          <a:prstGeom prst="rect">
            <a:avLst/>
          </a:prstGeom>
        </p:spPr>
        <p:txBody>
          <a:bodyPr spcFirstLastPara="1" wrap="square" lIns="68569" tIns="34275" rIns="68569" bIns="34275" anchor="t" anchorCtr="0">
            <a:noAutofit/>
          </a:bodyPr>
          <a:lstStyle/>
          <a:p>
            <a:pPr marL="0" indent="0">
              <a:lnSpc>
                <a:spcPct val="95000"/>
              </a:lnSpc>
              <a:spcBef>
                <a:spcPts val="0"/>
              </a:spcBef>
              <a:buSzPts val="688"/>
              <a:buNone/>
            </a:pPr>
            <a:r>
              <a:rPr lang="ja-JP" altLang="en-US" sz="2200" b="1" dirty="0">
                <a:solidFill>
                  <a:schemeClr val="bg1"/>
                </a:solidFill>
              </a:rPr>
              <a:t>ある交差点で交通事故が起きました。以下はその事故を目撃した４人の証言です。 </a:t>
            </a:r>
            <a:endParaRPr lang="en-US" altLang="ja-JP" sz="2200" b="1" dirty="0">
              <a:solidFill>
                <a:schemeClr val="bg1"/>
              </a:solidFill>
            </a:endParaRPr>
          </a:p>
          <a:p>
            <a:pPr marL="0" indent="0">
              <a:lnSpc>
                <a:spcPct val="95000"/>
              </a:lnSpc>
              <a:spcBef>
                <a:spcPts val="0"/>
              </a:spcBef>
              <a:buSzPts val="688"/>
              <a:buNone/>
            </a:pPr>
            <a:endParaRPr sz="2200" b="1" dirty="0">
              <a:solidFill>
                <a:schemeClr val="bg1"/>
              </a:solidFill>
            </a:endParaRPr>
          </a:p>
          <a:p>
            <a:pPr marL="0" indent="0">
              <a:lnSpc>
                <a:spcPct val="95000"/>
              </a:lnSpc>
              <a:spcBef>
                <a:spcPts val="1050"/>
              </a:spcBef>
              <a:buSzPts val="688"/>
              <a:buNone/>
            </a:pPr>
            <a:r>
              <a:rPr lang="ja-JP" altLang="en-US" sz="2200" b="1" dirty="0">
                <a:solidFill>
                  <a:srgbClr val="FF0000"/>
                </a:solidFill>
              </a:rPr>
              <a:t>① 「泣き叫ぶ母親は立ちすくむ容疑者に食ってかかる。警官はいらだちながら大衆を抑えようとする、その前には潰れたスクールバスと血に　まみれた事故被害者達の目を覆いたくなる恐ろしい情景があった」</a:t>
            </a:r>
            <a:endParaRPr lang="en-US" altLang="ja-JP" sz="2200" b="1" dirty="0">
              <a:solidFill>
                <a:srgbClr val="FF0000"/>
              </a:solidFill>
            </a:endParaRPr>
          </a:p>
          <a:p>
            <a:pPr marL="0" indent="0">
              <a:lnSpc>
                <a:spcPct val="95000"/>
              </a:lnSpc>
              <a:spcBef>
                <a:spcPts val="1050"/>
              </a:spcBef>
              <a:buSzPts val="688"/>
              <a:buNone/>
            </a:pPr>
            <a:endParaRPr sz="2200" b="1" dirty="0">
              <a:solidFill>
                <a:srgbClr val="FF0000"/>
              </a:solidFill>
            </a:endParaRPr>
          </a:p>
          <a:p>
            <a:pPr marL="0" indent="0">
              <a:lnSpc>
                <a:spcPct val="95000"/>
              </a:lnSpc>
              <a:spcBef>
                <a:spcPts val="1050"/>
              </a:spcBef>
              <a:buSzPts val="688"/>
              <a:buNone/>
            </a:pPr>
            <a:r>
              <a:rPr lang="ja-JP" altLang="en-US" sz="2200" b="1" dirty="0">
                <a:solidFill>
                  <a:srgbClr val="92D050"/>
                </a:solidFill>
              </a:rPr>
              <a:t>② 「</a:t>
            </a:r>
            <a:r>
              <a:rPr lang="en-US" altLang="ja-JP" sz="2200" b="1" dirty="0">
                <a:solidFill>
                  <a:srgbClr val="92D050"/>
                </a:solidFill>
              </a:rPr>
              <a:t>4</a:t>
            </a:r>
            <a:r>
              <a:rPr lang="ja-JP" altLang="en-US" sz="2200" b="1" dirty="0">
                <a:solidFill>
                  <a:srgbClr val="92D050"/>
                </a:solidFill>
              </a:rPr>
              <a:t>月</a:t>
            </a:r>
            <a:r>
              <a:rPr lang="en-US" altLang="ja-JP" sz="2200" b="1" dirty="0">
                <a:solidFill>
                  <a:srgbClr val="92D050"/>
                </a:solidFill>
              </a:rPr>
              <a:t>9</a:t>
            </a:r>
            <a:r>
              <a:rPr lang="ja-JP" altLang="en-US" sz="2200" b="1" dirty="0">
                <a:solidFill>
                  <a:srgbClr val="92D050"/>
                </a:solidFill>
              </a:rPr>
              <a:t>日</a:t>
            </a:r>
            <a:r>
              <a:rPr lang="en-US" altLang="ja-JP" sz="2200" b="1" dirty="0">
                <a:solidFill>
                  <a:srgbClr val="92D050"/>
                </a:solidFill>
              </a:rPr>
              <a:t>(</a:t>
            </a:r>
            <a:r>
              <a:rPr lang="ja-JP" altLang="en-US" sz="2200" b="1" dirty="0">
                <a:solidFill>
                  <a:srgbClr val="92D050"/>
                </a:solidFill>
              </a:rPr>
              <a:t>木</a:t>
            </a:r>
            <a:r>
              <a:rPr lang="en-US" altLang="ja-JP" sz="2200" b="1" dirty="0">
                <a:solidFill>
                  <a:srgbClr val="92D050"/>
                </a:solidFill>
              </a:rPr>
              <a:t>)</a:t>
            </a:r>
            <a:r>
              <a:rPr lang="ja-JP" altLang="en-US" sz="2200" b="1" dirty="0">
                <a:solidFill>
                  <a:srgbClr val="92D050"/>
                </a:solidFill>
              </a:rPr>
              <a:t>午後</a:t>
            </a:r>
            <a:r>
              <a:rPr lang="en-US" altLang="ja-JP" sz="2200" b="1" dirty="0">
                <a:solidFill>
                  <a:srgbClr val="92D050"/>
                </a:solidFill>
              </a:rPr>
              <a:t>3</a:t>
            </a:r>
            <a:r>
              <a:rPr lang="ja-JP" altLang="en-US" sz="2200" b="1" dirty="0">
                <a:solidFill>
                  <a:srgbClr val="92D050"/>
                </a:solidFill>
              </a:rPr>
              <a:t>時</a:t>
            </a:r>
            <a:r>
              <a:rPr lang="en-US" altLang="ja-JP" sz="2200" b="1" dirty="0">
                <a:solidFill>
                  <a:srgbClr val="92D050"/>
                </a:solidFill>
              </a:rPr>
              <a:t>30</a:t>
            </a:r>
            <a:r>
              <a:rPr lang="ja-JP" altLang="en-US" sz="2200" b="1" dirty="0">
                <a:solidFill>
                  <a:srgbClr val="92D050"/>
                </a:solidFill>
              </a:rPr>
              <a:t>分、コロンバス北方</a:t>
            </a:r>
            <a:r>
              <a:rPr lang="en-US" altLang="ja-JP" sz="2200" b="1" dirty="0">
                <a:solidFill>
                  <a:srgbClr val="92D050"/>
                </a:solidFill>
              </a:rPr>
              <a:t>15</a:t>
            </a:r>
            <a:r>
              <a:rPr lang="ja-JP" altLang="en-US" sz="2200" b="1" dirty="0">
                <a:solidFill>
                  <a:srgbClr val="92D050"/>
                </a:solidFill>
              </a:rPr>
              <a:t>マイルの</a:t>
            </a:r>
            <a:r>
              <a:rPr lang="ja-JP" altLang="en-US" sz="2200" b="1" dirty="0">
                <a:solidFill>
                  <a:srgbClr val="92D050"/>
                </a:solidFill>
                <a:uFill>
                  <a:noFill/>
                </a:uFill>
                <a:hlinkClick r:id="rId3">
                  <a:extLst>
                    <a:ext uri="{A12FA001-AC4F-418D-AE19-62706E023703}">
                      <ahyp:hlinkClr xmlns:ahyp="http://schemas.microsoft.com/office/drawing/2018/hyperlinkcolor" val="tx"/>
                    </a:ext>
                  </a:extLst>
                </a:hlinkClick>
              </a:rPr>
              <a:t>国道</a:t>
            </a:r>
            <a:r>
              <a:rPr lang="en-US" altLang="ja-JP" sz="2200" b="1" dirty="0">
                <a:solidFill>
                  <a:srgbClr val="92D050"/>
                </a:solidFill>
                <a:uFill>
                  <a:noFill/>
                </a:uFill>
                <a:hlinkClick r:id="rId3">
                  <a:extLst>
                    <a:ext uri="{A12FA001-AC4F-418D-AE19-62706E023703}">
                      <ahyp:hlinkClr xmlns:ahyp="http://schemas.microsoft.com/office/drawing/2018/hyperlinkcolor" val="tx"/>
                    </a:ext>
                  </a:extLst>
                </a:hlinkClick>
              </a:rPr>
              <a:t>9</a:t>
            </a:r>
            <a:r>
              <a:rPr lang="ja-JP" altLang="en-US" sz="2200" b="1" dirty="0">
                <a:solidFill>
                  <a:srgbClr val="92D050"/>
                </a:solidFill>
                <a:uFill>
                  <a:noFill/>
                </a:uFill>
                <a:hlinkClick r:id="rId3">
                  <a:extLst>
                    <a:ext uri="{A12FA001-AC4F-418D-AE19-62706E023703}">
                      <ahyp:hlinkClr xmlns:ahyp="http://schemas.microsoft.com/office/drawing/2018/hyperlinkcolor" val="tx"/>
                    </a:ext>
                  </a:extLst>
                </a:hlinkClick>
              </a:rPr>
              <a:t>号線</a:t>
            </a:r>
            <a:r>
              <a:rPr lang="ja-JP" altLang="en-US" sz="2200" b="1" dirty="0">
                <a:solidFill>
                  <a:srgbClr val="92D050"/>
                </a:solidFill>
              </a:rPr>
              <a:t>上時速</a:t>
            </a:r>
            <a:r>
              <a:rPr lang="en-US" altLang="ja-JP" sz="2200" b="1" dirty="0">
                <a:solidFill>
                  <a:srgbClr val="92D050"/>
                </a:solidFill>
              </a:rPr>
              <a:t>35</a:t>
            </a:r>
            <a:r>
              <a:rPr lang="ja-JP" altLang="en-US" sz="2200" b="1" dirty="0">
                <a:solidFill>
                  <a:srgbClr val="92D050"/>
                </a:solidFill>
              </a:rPr>
              <a:t>マイルに制限されたスクールゾーンを、黒い</a:t>
            </a:r>
            <a:r>
              <a:rPr lang="en-US" altLang="ja-JP" sz="2200" b="1" dirty="0">
                <a:solidFill>
                  <a:srgbClr val="92D050"/>
                </a:solidFill>
              </a:rPr>
              <a:t>1978</a:t>
            </a:r>
            <a:r>
              <a:rPr lang="ja-JP" altLang="en-US" sz="2200" b="1" dirty="0">
                <a:solidFill>
                  <a:srgbClr val="92D050"/>
                </a:solidFill>
              </a:rPr>
              <a:t>年型プリムス</a:t>
            </a:r>
            <a:r>
              <a:rPr lang="en-US" altLang="ja-JP" sz="2200" b="1" dirty="0">
                <a:solidFill>
                  <a:srgbClr val="92D050"/>
                </a:solidFill>
              </a:rPr>
              <a:t>4</a:t>
            </a:r>
            <a:r>
              <a:rPr lang="ja-JP" altLang="en-US" sz="2200" b="1" dirty="0">
                <a:solidFill>
                  <a:srgbClr val="92D050"/>
                </a:solidFill>
              </a:rPr>
              <a:t>ドアセダンは時速</a:t>
            </a:r>
            <a:r>
              <a:rPr lang="en-US" altLang="ja-JP" sz="2200" b="1" dirty="0">
                <a:solidFill>
                  <a:srgbClr val="92D050"/>
                </a:solidFill>
              </a:rPr>
              <a:t>75</a:t>
            </a:r>
            <a:r>
              <a:rPr lang="ja-JP" altLang="en-US" sz="2200" b="1" dirty="0">
                <a:solidFill>
                  <a:srgbClr val="92D050"/>
                </a:solidFill>
              </a:rPr>
              <a:t>マイルで走っていた」</a:t>
            </a:r>
            <a:endParaRPr lang="en-US" altLang="ja-JP" sz="2200" b="1" dirty="0">
              <a:solidFill>
                <a:srgbClr val="92D050"/>
              </a:solidFill>
            </a:endParaRPr>
          </a:p>
          <a:p>
            <a:pPr marL="0" indent="0">
              <a:lnSpc>
                <a:spcPct val="95000"/>
              </a:lnSpc>
              <a:spcBef>
                <a:spcPts val="1050"/>
              </a:spcBef>
              <a:buSzPts val="688"/>
              <a:buNone/>
            </a:pPr>
            <a:endParaRPr sz="2200" b="1" dirty="0">
              <a:solidFill>
                <a:srgbClr val="92D050"/>
              </a:solidFill>
            </a:endParaRPr>
          </a:p>
          <a:p>
            <a:pPr marL="0" indent="0">
              <a:lnSpc>
                <a:spcPct val="95000"/>
              </a:lnSpc>
              <a:spcBef>
                <a:spcPts val="1050"/>
              </a:spcBef>
              <a:buSzPts val="688"/>
              <a:buNone/>
            </a:pPr>
            <a:r>
              <a:rPr lang="ja-JP" altLang="en-US" sz="2200" b="1" dirty="0">
                <a:solidFill>
                  <a:srgbClr val="FFFF00"/>
                </a:solidFill>
              </a:rPr>
              <a:t>③ 「この事件は、酔っ払い運転と欠陥車の致命的組合せを実証している。これら</a:t>
            </a:r>
            <a:r>
              <a:rPr lang="en-US" altLang="ja-JP" sz="2200" b="1" dirty="0">
                <a:solidFill>
                  <a:srgbClr val="FFFF00"/>
                </a:solidFill>
              </a:rPr>
              <a:t>2</a:t>
            </a:r>
            <a:r>
              <a:rPr lang="ja-JP" altLang="en-US" sz="2200" b="1" dirty="0">
                <a:solidFill>
                  <a:srgbClr val="FFFF00"/>
                </a:solidFill>
              </a:rPr>
              <a:t>つの問題は全国的に広がっており、国民を適切に保護するため　に早急な対応が必要だ。」</a:t>
            </a:r>
            <a:endParaRPr lang="en-US" altLang="ja-JP" sz="2200" b="1" dirty="0">
              <a:solidFill>
                <a:srgbClr val="FFFF00"/>
              </a:solidFill>
            </a:endParaRPr>
          </a:p>
          <a:p>
            <a:pPr marL="0" indent="0">
              <a:lnSpc>
                <a:spcPct val="95000"/>
              </a:lnSpc>
              <a:spcBef>
                <a:spcPts val="1050"/>
              </a:spcBef>
              <a:buSzPts val="688"/>
              <a:buNone/>
            </a:pPr>
            <a:endParaRPr sz="2200" b="1" dirty="0">
              <a:solidFill>
                <a:srgbClr val="FFFF00"/>
              </a:solidFill>
            </a:endParaRPr>
          </a:p>
          <a:p>
            <a:pPr marL="0" indent="0">
              <a:lnSpc>
                <a:spcPct val="95000"/>
              </a:lnSpc>
              <a:spcBef>
                <a:spcPts val="1050"/>
              </a:spcBef>
              <a:buSzPts val="688"/>
              <a:buNone/>
            </a:pPr>
            <a:r>
              <a:rPr lang="ja-JP" altLang="en-US" sz="2200" b="1" dirty="0">
                <a:solidFill>
                  <a:srgbClr val="00B0F0"/>
                </a:solidFill>
              </a:rPr>
              <a:t>④ 「そして再び・・・法医学における否定し難い事実・・・血液型、指紋、ペンキ破片の分光スペクトル分析は疑いなく・・・」</a:t>
            </a:r>
            <a:endParaRPr sz="2200" b="1" dirty="0">
              <a:solidFill>
                <a:srgbClr val="00B0F0"/>
              </a:solidFill>
            </a:endParaRPr>
          </a:p>
          <a:p>
            <a:pPr marL="0" indent="0">
              <a:lnSpc>
                <a:spcPct val="95000"/>
              </a:lnSpc>
              <a:spcBef>
                <a:spcPts val="1050"/>
              </a:spcBef>
              <a:buSzPts val="688"/>
              <a:buNone/>
            </a:pPr>
            <a:r>
              <a:rPr lang="ja-JP" altLang="en-US" sz="2400" b="1" dirty="0">
                <a:solidFill>
                  <a:srgbClr val="888888"/>
                </a:solidFill>
              </a:rPr>
              <a:t> </a:t>
            </a:r>
            <a:endParaRPr sz="2400" b="1" dirty="0">
              <a:solidFill>
                <a:srgbClr val="888888"/>
              </a:solidFill>
            </a:endParaRPr>
          </a:p>
          <a:p>
            <a:pPr marL="0" indent="0">
              <a:lnSpc>
                <a:spcPct val="70000"/>
              </a:lnSpc>
              <a:spcBef>
                <a:spcPts val="1050"/>
              </a:spcBef>
              <a:buSzPts val="688"/>
              <a:buNone/>
            </a:pPr>
            <a:endParaRPr sz="1763"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67"/>
        <p:cNvGrpSpPr/>
        <p:nvPr/>
      </p:nvGrpSpPr>
      <p:grpSpPr>
        <a:xfrm>
          <a:off x="0" y="0"/>
          <a:ext cx="0" cy="0"/>
          <a:chOff x="0" y="0"/>
          <a:chExt cx="0" cy="0"/>
        </a:xfrm>
      </p:grpSpPr>
      <p:pic>
        <p:nvPicPr>
          <p:cNvPr id="268" name="Google Shape;268;p28"/>
          <p:cNvPicPr preferRelativeResize="0"/>
          <p:nvPr/>
        </p:nvPicPr>
        <p:blipFill>
          <a:blip r:embed="rId3">
            <a:alphaModFix/>
          </a:blip>
          <a:stretch>
            <a:fillRect/>
          </a:stretch>
        </p:blipFill>
        <p:spPr>
          <a:xfrm>
            <a:off x="144557" y="108287"/>
            <a:ext cx="8854889" cy="674971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56"/>
        <p:cNvGrpSpPr/>
        <p:nvPr/>
      </p:nvGrpSpPr>
      <p:grpSpPr>
        <a:xfrm>
          <a:off x="0" y="0"/>
          <a:ext cx="0" cy="0"/>
          <a:chOff x="0" y="0"/>
          <a:chExt cx="0" cy="0"/>
        </a:xfrm>
      </p:grpSpPr>
      <p:sp>
        <p:nvSpPr>
          <p:cNvPr id="258" name="Google Shape;258;g19ef9009ffb_3_20"/>
          <p:cNvSpPr txBox="1">
            <a:spLocks noGrp="1"/>
          </p:cNvSpPr>
          <p:nvPr>
            <p:ph type="body" idx="1"/>
          </p:nvPr>
        </p:nvSpPr>
        <p:spPr>
          <a:xfrm>
            <a:off x="96255" y="1"/>
            <a:ext cx="8862851" cy="6689558"/>
          </a:xfrm>
          <a:prstGeom prst="rect">
            <a:avLst/>
          </a:prstGeom>
        </p:spPr>
        <p:txBody>
          <a:bodyPr spcFirstLastPara="1" wrap="square" lIns="68569" tIns="34275" rIns="68569" bIns="34275" anchor="t" anchorCtr="0">
            <a:normAutofit fontScale="25000" lnSpcReduction="20000"/>
          </a:bodyPr>
          <a:lstStyle/>
          <a:p>
            <a:pPr marL="0" indent="0">
              <a:lnSpc>
                <a:spcPct val="200000"/>
              </a:lnSpc>
              <a:spcBef>
                <a:spcPts val="825"/>
              </a:spcBef>
              <a:buSzPts val="1100"/>
              <a:buNone/>
            </a:pPr>
            <a:r>
              <a:rPr lang="ja-JP" altLang="en-US" sz="7200" b="1" dirty="0">
                <a:solidFill>
                  <a:schemeClr val="bg1"/>
                </a:solidFill>
                <a:highlight>
                  <a:srgbClr val="0033CC"/>
                </a:highlight>
              </a:rPr>
              <a:t>技術的：</a:t>
            </a:r>
            <a:r>
              <a:rPr lang="ja-JP" altLang="en-US" sz="7200" b="1" dirty="0">
                <a:solidFill>
                  <a:schemeClr val="bg1"/>
                </a:solidFill>
              </a:rPr>
              <a:t>これは</a:t>
            </a:r>
            <a:r>
              <a:rPr lang="en-US" altLang="ja-JP" sz="7200" b="1" dirty="0">
                <a:solidFill>
                  <a:schemeClr val="bg1"/>
                </a:solidFill>
              </a:rPr>
              <a:t>A</a:t>
            </a:r>
            <a:r>
              <a:rPr lang="ja-JP" altLang="en-US" sz="7200" b="1" dirty="0">
                <a:solidFill>
                  <a:schemeClr val="bg1"/>
                </a:solidFill>
              </a:rPr>
              <a:t>象限に属する描写語です。</a:t>
            </a:r>
            <a:r>
              <a:rPr lang="en-US" altLang="ja-JP" sz="7200" b="1" dirty="0">
                <a:solidFill>
                  <a:schemeClr val="bg1"/>
                </a:solidFill>
              </a:rPr>
              <a:t>A</a:t>
            </a:r>
            <a:r>
              <a:rPr lang="ja-JP" altLang="en-US" sz="7200" b="1" dirty="0">
                <a:solidFill>
                  <a:schemeClr val="bg1"/>
                </a:solidFill>
              </a:rPr>
              <a:t>象限では、論理的でシステマチックな知的処理が行われ、事実や数字、統計など目に見えるものを重視します。また、データの裏付けがあり、先例のある結論を好みます。</a:t>
            </a:r>
          </a:p>
          <a:p>
            <a:pPr marL="0" indent="0">
              <a:lnSpc>
                <a:spcPct val="200000"/>
              </a:lnSpc>
              <a:spcBef>
                <a:spcPts val="825"/>
              </a:spcBef>
              <a:buSzPts val="1100"/>
              <a:buNone/>
            </a:pPr>
            <a:r>
              <a:rPr lang="ja-JP" altLang="en-US" sz="7200" b="1" dirty="0">
                <a:solidFill>
                  <a:schemeClr val="bg1"/>
                </a:solidFill>
                <a:highlight>
                  <a:srgbClr val="00FF00"/>
                </a:highlight>
              </a:rPr>
              <a:t>緻密な：</a:t>
            </a:r>
            <a:r>
              <a:rPr lang="ja-JP" altLang="en-US" sz="7200" b="1" dirty="0">
                <a:solidFill>
                  <a:schemeClr val="bg1"/>
                </a:solidFill>
              </a:rPr>
              <a:t>これは</a:t>
            </a:r>
            <a:r>
              <a:rPr lang="en-US" altLang="ja-JP" sz="7200" b="1" dirty="0">
                <a:solidFill>
                  <a:schemeClr val="bg1"/>
                </a:solidFill>
              </a:rPr>
              <a:t>B</a:t>
            </a:r>
            <a:r>
              <a:rPr lang="ja-JP" altLang="en-US" sz="7200" b="1" dirty="0">
                <a:solidFill>
                  <a:schemeClr val="bg1"/>
                </a:solidFill>
              </a:rPr>
              <a:t>象限に属する描写語です。</a:t>
            </a:r>
            <a:r>
              <a:rPr lang="en-US" altLang="ja-JP" sz="7200" b="1" dirty="0">
                <a:solidFill>
                  <a:schemeClr val="bg1"/>
                </a:solidFill>
              </a:rPr>
              <a:t>B</a:t>
            </a:r>
            <a:r>
              <a:rPr lang="ja-JP" altLang="en-US" sz="7200" b="1" dirty="0">
                <a:solidFill>
                  <a:schemeClr val="bg1"/>
                </a:solidFill>
              </a:rPr>
              <a:t>象限では、実践や手続きを重視し、能率や秩序、規律への傾向を表し、課題をシステマチックに順序立てて処理完遂します。時間は有効的に管理されます。</a:t>
            </a:r>
            <a:endParaRPr lang="en-US" altLang="ja-JP" sz="7200" b="1" dirty="0">
              <a:solidFill>
                <a:schemeClr val="bg1"/>
              </a:solidFill>
            </a:endParaRPr>
          </a:p>
          <a:p>
            <a:pPr marL="0" indent="0">
              <a:lnSpc>
                <a:spcPct val="200000"/>
              </a:lnSpc>
              <a:spcBef>
                <a:spcPts val="825"/>
              </a:spcBef>
              <a:buSzPts val="1100"/>
              <a:buNone/>
            </a:pPr>
            <a:endParaRPr lang="ja-JP" altLang="en-US" sz="7200" b="1" dirty="0">
              <a:solidFill>
                <a:schemeClr val="bg1"/>
              </a:solidFill>
            </a:endParaRPr>
          </a:p>
          <a:p>
            <a:pPr marL="0" indent="0">
              <a:lnSpc>
                <a:spcPct val="200000"/>
              </a:lnSpc>
              <a:spcBef>
                <a:spcPts val="825"/>
              </a:spcBef>
              <a:buSzPts val="1100"/>
              <a:buNone/>
            </a:pPr>
            <a:r>
              <a:rPr lang="ja-JP" altLang="en-US" sz="7200" b="1" dirty="0">
                <a:solidFill>
                  <a:schemeClr val="bg1"/>
                </a:solidFill>
                <a:highlight>
                  <a:srgbClr val="FF0000"/>
                </a:highlight>
              </a:rPr>
              <a:t>友好的：</a:t>
            </a:r>
            <a:r>
              <a:rPr lang="ja-JP" altLang="en-US" sz="7200" b="1" dirty="0">
                <a:solidFill>
                  <a:schemeClr val="bg1"/>
                </a:solidFill>
              </a:rPr>
              <a:t>これは</a:t>
            </a:r>
            <a:r>
              <a:rPr lang="en-US" altLang="ja-JP" sz="7200" b="1" dirty="0">
                <a:solidFill>
                  <a:schemeClr val="bg1"/>
                </a:solidFill>
              </a:rPr>
              <a:t>C</a:t>
            </a:r>
            <a:r>
              <a:rPr lang="ja-JP" altLang="en-US" sz="7200" b="1" dirty="0">
                <a:solidFill>
                  <a:schemeClr val="bg1"/>
                </a:solidFill>
              </a:rPr>
              <a:t>象限に属する描写語です。</a:t>
            </a:r>
            <a:r>
              <a:rPr lang="en-US" altLang="ja-JP" sz="7200" b="1" dirty="0">
                <a:solidFill>
                  <a:schemeClr val="bg1"/>
                </a:solidFill>
              </a:rPr>
              <a:t>C</a:t>
            </a:r>
            <a:r>
              <a:rPr lang="ja-JP" altLang="en-US" sz="7200" b="1" dirty="0">
                <a:solidFill>
                  <a:schemeClr val="bg1"/>
                </a:solidFill>
              </a:rPr>
              <a:t>象限では、ムード、雰囲気、態度を重視し、感受性があり、受容的です。人間に関心が高く、自己表現が上手です。</a:t>
            </a:r>
          </a:p>
          <a:p>
            <a:pPr marL="0" indent="0">
              <a:lnSpc>
                <a:spcPct val="200000"/>
              </a:lnSpc>
              <a:spcBef>
                <a:spcPts val="825"/>
              </a:spcBef>
              <a:buSzPts val="1100"/>
              <a:buNone/>
            </a:pPr>
            <a:r>
              <a:rPr lang="ja-JP" altLang="en-US" sz="7200" b="1" dirty="0">
                <a:solidFill>
                  <a:schemeClr val="bg1"/>
                </a:solidFill>
                <a:highlight>
                  <a:srgbClr val="FFFF00"/>
                </a:highlight>
              </a:rPr>
              <a:t>概念的：</a:t>
            </a:r>
            <a:r>
              <a:rPr lang="ja-JP" altLang="en-US" sz="7200" b="1" dirty="0">
                <a:solidFill>
                  <a:schemeClr val="bg1"/>
                </a:solidFill>
              </a:rPr>
              <a:t>これは</a:t>
            </a:r>
            <a:r>
              <a:rPr lang="en-US" altLang="ja-JP" sz="7200" b="1" dirty="0">
                <a:solidFill>
                  <a:schemeClr val="bg1"/>
                </a:solidFill>
              </a:rPr>
              <a:t>D</a:t>
            </a:r>
            <a:r>
              <a:rPr lang="ja-JP" altLang="en-US" sz="7200" b="1" dirty="0">
                <a:solidFill>
                  <a:schemeClr val="bg1"/>
                </a:solidFill>
              </a:rPr>
              <a:t>象限に属する描写語です。</a:t>
            </a:r>
            <a:r>
              <a:rPr lang="en-US" altLang="ja-JP" sz="7200" b="1" dirty="0">
                <a:solidFill>
                  <a:schemeClr val="bg1"/>
                </a:solidFill>
              </a:rPr>
              <a:t>D</a:t>
            </a:r>
            <a:r>
              <a:rPr lang="ja-JP" altLang="en-US" sz="7200" b="1" dirty="0">
                <a:solidFill>
                  <a:schemeClr val="bg1"/>
                </a:solidFill>
              </a:rPr>
              <a:t>象限では、メンタルなインプットを同時にすばやく関連付けることができ、抽象的な概念を心地よく感じます。また、問題解決には初めから全体的なアプローチをとります。</a:t>
            </a:r>
          </a:p>
          <a:p>
            <a:pPr marL="0" indent="0">
              <a:lnSpc>
                <a:spcPct val="200000"/>
              </a:lnSpc>
              <a:spcBef>
                <a:spcPts val="825"/>
              </a:spcBef>
              <a:buSzPts val="1100"/>
              <a:buNone/>
            </a:pPr>
            <a:endParaRPr lang="ja-JP" altLang="en-US" sz="6400" b="1" dirty="0">
              <a:solidFill>
                <a:schemeClr val="bg1"/>
              </a:solidFill>
              <a:highlight>
                <a:srgbClr val="FFFFFF"/>
              </a:highlight>
            </a:endParaRPr>
          </a:p>
          <a:p>
            <a:pPr marL="0" indent="0">
              <a:lnSpc>
                <a:spcPct val="200000"/>
              </a:lnSpc>
              <a:spcBef>
                <a:spcPts val="825"/>
              </a:spcBef>
              <a:buSzPts val="1100"/>
              <a:buNone/>
            </a:pPr>
            <a:endParaRPr lang="en-US" altLang="ja-JP" sz="5400" b="1" dirty="0">
              <a:solidFill>
                <a:srgbClr val="333333"/>
              </a:solidFill>
              <a:highlight>
                <a:srgbClr val="FFFFFF"/>
              </a:highlight>
            </a:endParaRPr>
          </a:p>
          <a:p>
            <a:pPr marL="0" indent="0">
              <a:lnSpc>
                <a:spcPct val="200000"/>
              </a:lnSpc>
              <a:spcBef>
                <a:spcPts val="825"/>
              </a:spcBef>
              <a:buSzPts val="1100"/>
              <a:buNone/>
            </a:pPr>
            <a:endParaRPr lang="en-US" altLang="ja-JP" sz="3150" dirty="0">
              <a:solidFill>
                <a:srgbClr val="333333"/>
              </a:solidFill>
              <a:highlight>
                <a:srgbClr val="FFFFFF"/>
              </a:highlight>
            </a:endParaRPr>
          </a:p>
          <a:p>
            <a:pPr marL="0" indent="0">
              <a:lnSpc>
                <a:spcPct val="200000"/>
              </a:lnSpc>
              <a:spcBef>
                <a:spcPts val="825"/>
              </a:spcBef>
              <a:buSzPts val="1100"/>
              <a:buNone/>
            </a:pPr>
            <a:endParaRPr lang="en-US" altLang="ja-JP" sz="3150" dirty="0">
              <a:solidFill>
                <a:srgbClr val="333333"/>
              </a:solidFill>
              <a:highlight>
                <a:srgbClr val="FFFFFF"/>
              </a:highlight>
            </a:endParaRPr>
          </a:p>
          <a:p>
            <a:pPr marL="0" indent="0">
              <a:lnSpc>
                <a:spcPct val="200000"/>
              </a:lnSpc>
              <a:spcBef>
                <a:spcPts val="825"/>
              </a:spcBef>
              <a:buSzPts val="1100"/>
              <a:buNone/>
            </a:pPr>
            <a:endParaRPr lang="en-US" altLang="ja-JP" sz="315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sz="2400" dirty="0">
              <a:solidFill>
                <a:srgbClr val="333333"/>
              </a:solidFill>
              <a:highlight>
                <a:srgbClr val="FFFFFF"/>
              </a:highlight>
            </a:endParaRPr>
          </a:p>
          <a:p>
            <a:pPr marL="0" indent="0">
              <a:spcBef>
                <a:spcPts val="825"/>
              </a:spcBef>
              <a:buNone/>
            </a:pP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82"/>
        <p:cNvGrpSpPr/>
        <p:nvPr/>
      </p:nvGrpSpPr>
      <p:grpSpPr>
        <a:xfrm>
          <a:off x="0" y="0"/>
          <a:ext cx="0" cy="0"/>
          <a:chOff x="0" y="0"/>
          <a:chExt cx="0" cy="0"/>
        </a:xfrm>
      </p:grpSpPr>
      <p:sp>
        <p:nvSpPr>
          <p:cNvPr id="283" name="Google Shape;283;g19ef9009ffb_3_121"/>
          <p:cNvSpPr txBox="1">
            <a:spLocks noGrp="1"/>
          </p:cNvSpPr>
          <p:nvPr>
            <p:ph type="body" idx="1"/>
          </p:nvPr>
        </p:nvSpPr>
        <p:spPr>
          <a:xfrm>
            <a:off x="282930" y="962576"/>
            <a:ext cx="4659406" cy="5093325"/>
          </a:xfrm>
          <a:prstGeom prst="rect">
            <a:avLst/>
          </a:prstGeom>
        </p:spPr>
        <p:txBody>
          <a:bodyPr spcFirstLastPara="1" wrap="square" lIns="68569" tIns="34275" rIns="68569" bIns="34275" anchor="t" anchorCtr="0">
            <a:noAutofit/>
          </a:bodyPr>
          <a:lstStyle/>
          <a:p>
            <a:pPr marL="0" indent="0">
              <a:lnSpc>
                <a:spcPct val="70000"/>
              </a:lnSpc>
              <a:buSzPts val="275"/>
              <a:buNone/>
            </a:pPr>
            <a:endParaRPr sz="1800" dirty="0">
              <a:solidFill>
                <a:srgbClr val="FF0000"/>
              </a:solidFill>
            </a:endParaRPr>
          </a:p>
          <a:p>
            <a:pPr marL="0" indent="0">
              <a:lnSpc>
                <a:spcPct val="70000"/>
              </a:lnSpc>
              <a:buSzPts val="275"/>
              <a:buNone/>
            </a:pPr>
            <a:r>
              <a:rPr lang="en-US" altLang="ja-JP" sz="1800" b="1" dirty="0">
                <a:solidFill>
                  <a:schemeClr val="bg1"/>
                </a:solidFill>
                <a:highlight>
                  <a:srgbClr val="0000FF"/>
                </a:highlight>
              </a:rPr>
              <a:t>A</a:t>
            </a:r>
            <a:r>
              <a:rPr lang="ja-JP" altLang="en-US" sz="1800" b="1" dirty="0">
                <a:solidFill>
                  <a:schemeClr val="bg1"/>
                </a:solidFill>
                <a:highlight>
                  <a:srgbClr val="0000FF"/>
                </a:highlight>
              </a:rPr>
              <a:t>タイプ：理性人</a:t>
            </a:r>
            <a:endParaRPr sz="1800" b="1" dirty="0">
              <a:solidFill>
                <a:schemeClr val="bg1"/>
              </a:solidFill>
              <a:highlight>
                <a:srgbClr val="0000FF"/>
              </a:highlight>
            </a:endParaRPr>
          </a:p>
          <a:p>
            <a:pPr marL="0" indent="0">
              <a:lnSpc>
                <a:spcPct val="70000"/>
              </a:lnSpc>
              <a:buSzPts val="275"/>
              <a:buNone/>
            </a:pPr>
            <a:r>
              <a:rPr lang="ja-JP" altLang="en-US" sz="1800" b="1" dirty="0">
                <a:solidFill>
                  <a:schemeClr val="accent1"/>
                </a:solidFill>
              </a:rPr>
              <a:t>・</a:t>
            </a:r>
            <a:r>
              <a:rPr lang="ja-JP" altLang="en-US" sz="1800" b="1" dirty="0">
                <a:solidFill>
                  <a:schemeClr val="bg1"/>
                </a:solidFill>
              </a:rPr>
              <a:t>論理的思考</a:t>
            </a:r>
            <a:endParaRPr sz="1800" b="1" dirty="0">
              <a:solidFill>
                <a:schemeClr val="bg1"/>
              </a:solidFill>
            </a:endParaRPr>
          </a:p>
          <a:p>
            <a:pPr marL="0" indent="0">
              <a:lnSpc>
                <a:spcPct val="70000"/>
              </a:lnSpc>
              <a:buSzPts val="275"/>
              <a:buNone/>
            </a:pPr>
            <a:r>
              <a:rPr lang="ja-JP" altLang="en-US" sz="1800" b="1" dirty="0">
                <a:solidFill>
                  <a:schemeClr val="bg1"/>
                </a:solidFill>
              </a:rPr>
              <a:t>・客観的なデータ</a:t>
            </a:r>
            <a:endParaRPr sz="1800" b="1" dirty="0">
              <a:solidFill>
                <a:schemeClr val="bg1"/>
              </a:solidFill>
            </a:endParaRPr>
          </a:p>
          <a:p>
            <a:pPr marL="0" indent="0">
              <a:lnSpc>
                <a:spcPct val="70000"/>
              </a:lnSpc>
              <a:buSzPts val="275"/>
              <a:buNone/>
            </a:pPr>
            <a:r>
              <a:rPr lang="ja-JP" altLang="en-US" sz="1800" b="1" dirty="0">
                <a:solidFill>
                  <a:schemeClr val="bg1"/>
                </a:solidFill>
              </a:rPr>
              <a:t>・数学、定量化</a:t>
            </a:r>
            <a:endParaRPr sz="1800" b="1" dirty="0">
              <a:solidFill>
                <a:schemeClr val="bg1"/>
              </a:solidFill>
            </a:endParaRPr>
          </a:p>
          <a:p>
            <a:pPr marL="0" indent="0">
              <a:lnSpc>
                <a:spcPct val="70000"/>
              </a:lnSpc>
              <a:buSzPts val="275"/>
              <a:buNone/>
            </a:pPr>
            <a:r>
              <a:rPr lang="ja-JP" altLang="en-US" sz="1800" b="1" dirty="0">
                <a:solidFill>
                  <a:schemeClr val="bg1"/>
                </a:solidFill>
              </a:rPr>
              <a:t>・事実、先例	</a:t>
            </a:r>
            <a:endParaRPr sz="1800" b="1" dirty="0">
              <a:solidFill>
                <a:schemeClr val="bg1"/>
              </a:solidFill>
            </a:endParaRPr>
          </a:p>
          <a:p>
            <a:pPr marL="0" indent="0">
              <a:lnSpc>
                <a:spcPct val="70000"/>
              </a:lnSpc>
              <a:buSzPts val="275"/>
              <a:buNone/>
            </a:pPr>
            <a:r>
              <a:rPr lang="ja-JP" altLang="en-US" sz="1800" b="1" dirty="0">
                <a:solidFill>
                  <a:srgbClr val="FF0000"/>
                </a:solidFill>
              </a:rPr>
              <a:t>・論理的でないこと</a:t>
            </a:r>
            <a:endParaRPr sz="1800" b="1" dirty="0">
              <a:solidFill>
                <a:srgbClr val="FF0000"/>
              </a:solidFill>
            </a:endParaRPr>
          </a:p>
          <a:p>
            <a:pPr marL="0" indent="0">
              <a:lnSpc>
                <a:spcPct val="70000"/>
              </a:lnSpc>
              <a:buSzPts val="275"/>
              <a:buNone/>
            </a:pPr>
            <a:r>
              <a:rPr lang="ja-JP" altLang="en-US" sz="1800" b="1" dirty="0">
                <a:solidFill>
                  <a:srgbClr val="FF0000"/>
                </a:solidFill>
              </a:rPr>
              <a:t>・感覚的</a:t>
            </a:r>
            <a:endParaRPr sz="1800" b="1" dirty="0">
              <a:solidFill>
                <a:srgbClr val="FF0000"/>
              </a:solidFill>
            </a:endParaRPr>
          </a:p>
          <a:p>
            <a:pPr marL="0" indent="0">
              <a:lnSpc>
                <a:spcPct val="70000"/>
              </a:lnSpc>
              <a:buSzPts val="275"/>
              <a:buNone/>
            </a:pPr>
            <a:r>
              <a:rPr lang="ja-JP" altLang="en-US" sz="1800" b="1" dirty="0">
                <a:solidFill>
                  <a:srgbClr val="FF0000"/>
                </a:solidFill>
              </a:rPr>
              <a:t>・非効率的なこと</a:t>
            </a:r>
            <a:endParaRPr lang="en-US" altLang="ja-JP" sz="1800" b="1" dirty="0">
              <a:solidFill>
                <a:srgbClr val="FF0000"/>
              </a:solidFill>
            </a:endParaRPr>
          </a:p>
          <a:p>
            <a:pPr marL="0" indent="0">
              <a:lnSpc>
                <a:spcPct val="70000"/>
              </a:lnSpc>
              <a:buSzPts val="275"/>
              <a:buNone/>
            </a:pPr>
            <a:endParaRPr sz="1800" b="1" dirty="0">
              <a:solidFill>
                <a:srgbClr val="FF0000"/>
              </a:solidFill>
            </a:endParaRPr>
          </a:p>
          <a:p>
            <a:pPr marL="0" indent="0">
              <a:lnSpc>
                <a:spcPct val="70000"/>
              </a:lnSpc>
              <a:buSzPts val="275"/>
              <a:buNone/>
            </a:pPr>
            <a:r>
              <a:rPr lang="en-US" altLang="ja-JP" sz="1800" b="1" dirty="0">
                <a:solidFill>
                  <a:schemeClr val="bg1"/>
                </a:solidFill>
                <a:highlight>
                  <a:srgbClr val="00FF00"/>
                </a:highlight>
              </a:rPr>
              <a:t>B</a:t>
            </a:r>
            <a:r>
              <a:rPr lang="ja-JP" altLang="en-US" sz="1800" b="1" dirty="0">
                <a:solidFill>
                  <a:schemeClr val="bg1"/>
                </a:solidFill>
                <a:highlight>
                  <a:srgbClr val="00FF00"/>
                </a:highlight>
              </a:rPr>
              <a:t>タイプ：堅実人</a:t>
            </a:r>
            <a:r>
              <a:rPr lang="ja-JP" altLang="en-US" sz="1800" b="1" dirty="0">
                <a:solidFill>
                  <a:schemeClr val="bg1"/>
                </a:solidFill>
              </a:rPr>
              <a:t>	</a:t>
            </a:r>
            <a:endParaRPr lang="en-US" altLang="ja-JP" sz="1800" b="1" dirty="0">
              <a:solidFill>
                <a:schemeClr val="bg1"/>
              </a:solidFill>
            </a:endParaRPr>
          </a:p>
          <a:p>
            <a:pPr marL="0" indent="0">
              <a:lnSpc>
                <a:spcPct val="70000"/>
              </a:lnSpc>
              <a:buSzPts val="275"/>
              <a:buNone/>
            </a:pPr>
            <a:r>
              <a:rPr lang="ja-JP" altLang="en-US" sz="1800" b="1" dirty="0">
                <a:solidFill>
                  <a:schemeClr val="accent1"/>
                </a:solidFill>
              </a:rPr>
              <a:t>・</a:t>
            </a:r>
            <a:r>
              <a:rPr lang="ja-JP" altLang="en-US" sz="1800" b="1" dirty="0">
                <a:solidFill>
                  <a:schemeClr val="bg1"/>
                </a:solidFill>
              </a:rPr>
              <a:t>実践、計画、秩序を重視する</a:t>
            </a:r>
            <a:endParaRPr sz="1800" b="1" dirty="0">
              <a:solidFill>
                <a:schemeClr val="bg1"/>
              </a:solidFill>
            </a:endParaRPr>
          </a:p>
          <a:p>
            <a:pPr marL="0" indent="0">
              <a:lnSpc>
                <a:spcPct val="70000"/>
              </a:lnSpc>
              <a:buSzPts val="275"/>
              <a:buNone/>
            </a:pPr>
            <a:r>
              <a:rPr lang="ja-JP" altLang="en-US" sz="1800" b="1" dirty="0">
                <a:solidFill>
                  <a:schemeClr val="bg1"/>
                </a:solidFill>
              </a:rPr>
              <a:t>・ミスを繰り返さない</a:t>
            </a:r>
            <a:endParaRPr sz="1800" b="1" dirty="0">
              <a:solidFill>
                <a:schemeClr val="bg1"/>
              </a:solidFill>
            </a:endParaRPr>
          </a:p>
          <a:p>
            <a:pPr marL="0" indent="0">
              <a:lnSpc>
                <a:spcPct val="70000"/>
              </a:lnSpc>
              <a:buSzPts val="275"/>
              <a:buNone/>
            </a:pPr>
            <a:r>
              <a:rPr lang="ja-JP" altLang="en-US" sz="1800" b="1" dirty="0">
                <a:solidFill>
                  <a:schemeClr val="bg1"/>
                </a:solidFill>
              </a:rPr>
              <a:t>・組織における計画や順序を重視する</a:t>
            </a:r>
            <a:r>
              <a:rPr lang="ja-JP" altLang="en-US" sz="1800" b="1" dirty="0"/>
              <a:t>	</a:t>
            </a:r>
            <a:endParaRPr sz="1800" b="1" dirty="0"/>
          </a:p>
          <a:p>
            <a:pPr marL="0" indent="0">
              <a:lnSpc>
                <a:spcPct val="70000"/>
              </a:lnSpc>
              <a:buSzPts val="275"/>
              <a:buNone/>
            </a:pPr>
            <a:r>
              <a:rPr lang="ja-JP" altLang="en-US" sz="1800" b="1" dirty="0">
                <a:solidFill>
                  <a:srgbClr val="FF0000"/>
                </a:solidFill>
              </a:rPr>
              <a:t>・リスク</a:t>
            </a:r>
            <a:endParaRPr sz="1800" b="1" dirty="0">
              <a:solidFill>
                <a:srgbClr val="FF0000"/>
              </a:solidFill>
            </a:endParaRPr>
          </a:p>
          <a:p>
            <a:pPr marL="0" indent="0">
              <a:lnSpc>
                <a:spcPct val="70000"/>
              </a:lnSpc>
              <a:buSzPts val="275"/>
              <a:buNone/>
            </a:pPr>
            <a:r>
              <a:rPr lang="ja-JP" altLang="en-US" sz="1800" b="1" dirty="0">
                <a:solidFill>
                  <a:srgbClr val="FF0000"/>
                </a:solidFill>
              </a:rPr>
              <a:t>・突発的なこと</a:t>
            </a:r>
            <a:endParaRPr sz="1800" b="1" dirty="0">
              <a:solidFill>
                <a:srgbClr val="FF0000"/>
              </a:solidFill>
            </a:endParaRPr>
          </a:p>
          <a:p>
            <a:pPr marL="0" indent="0">
              <a:lnSpc>
                <a:spcPct val="70000"/>
              </a:lnSpc>
              <a:buSzPts val="275"/>
              <a:buNone/>
            </a:pPr>
            <a:r>
              <a:rPr lang="ja-JP" altLang="en-US" sz="1800" b="1" dirty="0">
                <a:solidFill>
                  <a:srgbClr val="FF0000"/>
                </a:solidFill>
              </a:rPr>
              <a:t>・詳細や内容が決まっていないこと</a:t>
            </a:r>
            <a:endParaRPr sz="1800" b="1" dirty="0">
              <a:solidFill>
                <a:srgbClr val="FF0000"/>
              </a:solidFill>
            </a:endParaRPr>
          </a:p>
          <a:p>
            <a:pPr marL="0" indent="0">
              <a:lnSpc>
                <a:spcPct val="70000"/>
              </a:lnSpc>
              <a:buSzPts val="275"/>
              <a:buNone/>
            </a:pPr>
            <a:endParaRPr sz="900" dirty="0">
              <a:solidFill>
                <a:srgbClr val="FF0000"/>
              </a:solidFill>
              <a:highlight>
                <a:schemeClr val="lt1"/>
              </a:highlight>
            </a:endParaRPr>
          </a:p>
        </p:txBody>
      </p:sp>
      <p:sp>
        <p:nvSpPr>
          <p:cNvPr id="2" name="テキスト ボックス 1">
            <a:extLst>
              <a:ext uri="{FF2B5EF4-FFF2-40B4-BE49-F238E27FC236}">
                <a16:creationId xmlns:a16="http://schemas.microsoft.com/office/drawing/2014/main" id="{82605417-8E44-6A8C-71C9-AB52931C9C23}"/>
              </a:ext>
            </a:extLst>
          </p:cNvPr>
          <p:cNvSpPr txBox="1"/>
          <p:nvPr/>
        </p:nvSpPr>
        <p:spPr>
          <a:xfrm>
            <a:off x="4675672" y="1142498"/>
            <a:ext cx="4185398" cy="5355312"/>
          </a:xfrm>
          <a:prstGeom prst="rect">
            <a:avLst/>
          </a:prstGeom>
          <a:noFill/>
        </p:spPr>
        <p:txBody>
          <a:bodyPr wrap="square" rtlCol="0">
            <a:spAutoFit/>
          </a:bodyPr>
          <a:lstStyle/>
          <a:p>
            <a:pPr>
              <a:defRPr/>
            </a:pPr>
            <a:r>
              <a:rPr kumimoji="1" lang="en-US" altLang="ja-JP" sz="1800" dirty="0">
                <a:solidFill>
                  <a:srgbClr val="FFFF00"/>
                </a:solidFill>
              </a:rPr>
              <a:t>D</a:t>
            </a:r>
            <a:r>
              <a:rPr kumimoji="1" lang="ja-JP" altLang="en-US" sz="1800" dirty="0">
                <a:solidFill>
                  <a:srgbClr val="FFFF00"/>
                </a:solidFill>
              </a:rPr>
              <a:t>タイプ：冒険人</a:t>
            </a:r>
            <a:r>
              <a:rPr kumimoji="1" lang="ja-JP" altLang="en-US" sz="1800" dirty="0">
                <a:solidFill>
                  <a:schemeClr val="bg1"/>
                </a:solidFill>
              </a:rPr>
              <a:t>	</a:t>
            </a:r>
          </a:p>
          <a:p>
            <a:pPr>
              <a:defRPr/>
            </a:pPr>
            <a:r>
              <a:rPr kumimoji="1" lang="ja-JP" altLang="en-US" sz="1800" b="1" dirty="0">
                <a:solidFill>
                  <a:srgbClr val="4472C4"/>
                </a:solidFill>
              </a:rPr>
              <a:t>・</a:t>
            </a:r>
            <a:r>
              <a:rPr kumimoji="1" lang="ja-JP" altLang="en-US" sz="1800" b="1" dirty="0">
                <a:solidFill>
                  <a:schemeClr val="bg1"/>
                </a:solidFill>
              </a:rPr>
              <a:t>独創的なアイデアや考え方を好む</a:t>
            </a:r>
          </a:p>
          <a:p>
            <a:pPr>
              <a:defRPr/>
            </a:pPr>
            <a:r>
              <a:rPr kumimoji="1" lang="ja-JP" altLang="en-US" sz="1800" b="1" dirty="0">
                <a:solidFill>
                  <a:schemeClr val="bg1"/>
                </a:solidFill>
              </a:rPr>
              <a:t>・目標やビジョンを重視する</a:t>
            </a:r>
            <a:r>
              <a:rPr kumimoji="1" lang="ja-JP" altLang="en-US" sz="1800" b="1" dirty="0">
                <a:solidFill>
                  <a:srgbClr val="4472C4"/>
                </a:solidFill>
              </a:rPr>
              <a:t>	</a:t>
            </a:r>
          </a:p>
          <a:p>
            <a:pPr>
              <a:defRPr/>
            </a:pPr>
            <a:r>
              <a:rPr kumimoji="1" lang="ja-JP" altLang="en-US" sz="1800" b="1" dirty="0">
                <a:solidFill>
                  <a:srgbClr val="FF0000"/>
                </a:solidFill>
              </a:rPr>
              <a:t>・計画性</a:t>
            </a:r>
          </a:p>
          <a:p>
            <a:pPr>
              <a:defRPr/>
            </a:pPr>
            <a:r>
              <a:rPr kumimoji="1" lang="ja-JP" altLang="en-US" sz="1800" b="1" dirty="0">
                <a:solidFill>
                  <a:srgbClr val="FF0000"/>
                </a:solidFill>
              </a:rPr>
              <a:t>・周囲に合わせる行動</a:t>
            </a:r>
          </a:p>
          <a:p>
            <a:pPr>
              <a:defRPr/>
            </a:pPr>
            <a:r>
              <a:rPr kumimoji="1" lang="ja-JP" altLang="en-US" sz="1800" b="1" dirty="0">
                <a:solidFill>
                  <a:srgbClr val="FF0000"/>
                </a:solidFill>
              </a:rPr>
              <a:t>・定型業務</a:t>
            </a:r>
          </a:p>
          <a:p>
            <a:endParaRPr kumimoji="1" lang="en-US" altLang="ja-JP" sz="1800" b="1" dirty="0">
              <a:highlight>
                <a:srgbClr val="FF0000"/>
              </a:highlight>
            </a:endParaRPr>
          </a:p>
          <a:p>
            <a:endParaRPr kumimoji="1" lang="en-US" altLang="ja-JP" sz="1800" b="1" dirty="0">
              <a:highlight>
                <a:srgbClr val="FF0000"/>
              </a:highlight>
            </a:endParaRPr>
          </a:p>
          <a:p>
            <a:endParaRPr kumimoji="1" lang="en-US" altLang="ja-JP" sz="1800" b="1" dirty="0">
              <a:highlight>
                <a:srgbClr val="FF0000"/>
              </a:highlight>
            </a:endParaRPr>
          </a:p>
          <a:p>
            <a:endParaRPr kumimoji="1" lang="en-US" altLang="ja-JP" sz="1800" b="1" dirty="0">
              <a:highlight>
                <a:srgbClr val="FF0000"/>
              </a:highlight>
            </a:endParaRPr>
          </a:p>
          <a:p>
            <a:r>
              <a:rPr kumimoji="1" lang="en-US" altLang="ja-JP" sz="1800" b="1" dirty="0">
                <a:solidFill>
                  <a:schemeClr val="bg1"/>
                </a:solidFill>
                <a:highlight>
                  <a:srgbClr val="FF0000"/>
                </a:highlight>
              </a:rPr>
              <a:t>C</a:t>
            </a:r>
            <a:r>
              <a:rPr kumimoji="1" lang="ja-JP" altLang="en-US" sz="1800" b="1" dirty="0">
                <a:solidFill>
                  <a:schemeClr val="bg1"/>
                </a:solidFill>
                <a:highlight>
                  <a:srgbClr val="FF0000"/>
                </a:highlight>
              </a:rPr>
              <a:t>タイプ：感覚人</a:t>
            </a:r>
          </a:p>
          <a:p>
            <a:r>
              <a:rPr kumimoji="1" lang="ja-JP" altLang="en-US" sz="1800" b="1" dirty="0">
                <a:solidFill>
                  <a:schemeClr val="accent1"/>
                </a:solidFill>
              </a:rPr>
              <a:t>・</a:t>
            </a:r>
            <a:r>
              <a:rPr kumimoji="1" lang="ja-JP" altLang="en-US" sz="1800" b="1" dirty="0">
                <a:solidFill>
                  <a:schemeClr val="bg1"/>
                </a:solidFill>
              </a:rPr>
              <a:t>その場の雰囲気、人の態度、心情を</a:t>
            </a:r>
            <a:endParaRPr kumimoji="1" lang="en-US" altLang="ja-JP" sz="1800" b="1" dirty="0">
              <a:solidFill>
                <a:schemeClr val="bg1"/>
              </a:solidFill>
            </a:endParaRPr>
          </a:p>
          <a:p>
            <a:r>
              <a:rPr kumimoji="1" lang="en-US" altLang="ja-JP" sz="1800" b="1" dirty="0">
                <a:solidFill>
                  <a:schemeClr val="bg1"/>
                </a:solidFill>
              </a:rPr>
              <a:t>  </a:t>
            </a:r>
            <a:r>
              <a:rPr kumimoji="1" lang="ja-JP" altLang="en-US" sz="1800" b="1" dirty="0">
                <a:solidFill>
                  <a:schemeClr val="bg1"/>
                </a:solidFill>
              </a:rPr>
              <a:t>  重視する</a:t>
            </a:r>
          </a:p>
          <a:p>
            <a:r>
              <a:rPr kumimoji="1" lang="ja-JP" altLang="en-US" sz="1800" b="1" dirty="0">
                <a:solidFill>
                  <a:schemeClr val="bg1"/>
                </a:solidFill>
              </a:rPr>
              <a:t>・チームワークを大切にする</a:t>
            </a:r>
            <a:endParaRPr kumimoji="1" lang="en-US" altLang="ja-JP" sz="1800" b="1" dirty="0">
              <a:solidFill>
                <a:schemeClr val="bg1"/>
              </a:solidFill>
            </a:endParaRPr>
          </a:p>
          <a:p>
            <a:r>
              <a:rPr kumimoji="1" lang="ja-JP" altLang="en-US" sz="1800" b="1" dirty="0">
                <a:solidFill>
                  <a:schemeClr val="bg1"/>
                </a:solidFill>
              </a:rPr>
              <a:t>	</a:t>
            </a:r>
          </a:p>
          <a:p>
            <a:r>
              <a:rPr kumimoji="1" lang="ja-JP" altLang="en-US" sz="1800" b="1" dirty="0">
                <a:solidFill>
                  <a:srgbClr val="FF0000"/>
                </a:solidFill>
              </a:rPr>
              <a:t>・効率を重視すること</a:t>
            </a:r>
          </a:p>
          <a:p>
            <a:r>
              <a:rPr kumimoji="1" lang="ja-JP" altLang="en-US" sz="1800" b="1" dirty="0">
                <a:solidFill>
                  <a:srgbClr val="FF0000"/>
                </a:solidFill>
              </a:rPr>
              <a:t>・私語なし</a:t>
            </a:r>
          </a:p>
          <a:p>
            <a:r>
              <a:rPr kumimoji="1" lang="ja-JP" altLang="en-US" sz="1800" b="1" dirty="0">
                <a:solidFill>
                  <a:srgbClr val="FF0000"/>
                </a:solidFill>
              </a:rPr>
              <a:t>・説得力を持って話すこと</a:t>
            </a:r>
            <a:endParaRPr kumimoji="1" lang="en-US" altLang="ja-JP" sz="1800" b="1" dirty="0">
              <a:solidFill>
                <a:srgbClr val="FF0000"/>
              </a:solidFill>
            </a:endParaRPr>
          </a:p>
          <a:p>
            <a:endParaRPr kumimoji="1" lang="en-US" altLang="ja-JP" sz="1800" dirty="0">
              <a:solidFill>
                <a:srgbClr val="FF0000"/>
              </a:solidFill>
            </a:endParaRPr>
          </a:p>
        </p:txBody>
      </p:sp>
      <p:sp>
        <p:nvSpPr>
          <p:cNvPr id="3" name="テキスト ボックス 2">
            <a:extLst>
              <a:ext uri="{FF2B5EF4-FFF2-40B4-BE49-F238E27FC236}">
                <a16:creationId xmlns:a16="http://schemas.microsoft.com/office/drawing/2014/main" id="{F7E793F7-BEB4-91E3-4F1B-EE07E9EEBFE8}"/>
              </a:ext>
            </a:extLst>
          </p:cNvPr>
          <p:cNvSpPr txBox="1"/>
          <p:nvPr/>
        </p:nvSpPr>
        <p:spPr>
          <a:xfrm>
            <a:off x="2462764" y="408578"/>
            <a:ext cx="4363030" cy="553998"/>
          </a:xfrm>
          <a:prstGeom prst="rect">
            <a:avLst/>
          </a:prstGeom>
          <a:noFill/>
        </p:spPr>
        <p:txBody>
          <a:bodyPr wrap="square" rtlCol="0">
            <a:spAutoFit/>
          </a:bodyPr>
          <a:lstStyle/>
          <a:p>
            <a:r>
              <a:rPr kumimoji="1" lang="ja-JP" altLang="en-US" sz="3000" dirty="0">
                <a:solidFill>
                  <a:schemeClr val="bg1"/>
                </a:solidFill>
              </a:rPr>
              <a:t>効き脳：得意／不得意</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8000"/>
          </a:schemeClr>
        </a:solidFill>
        <a:effectLst/>
      </p:bgPr>
    </p:bg>
    <p:spTree>
      <p:nvGrpSpPr>
        <p:cNvPr id="1" name="Shape 262"/>
        <p:cNvGrpSpPr/>
        <p:nvPr/>
      </p:nvGrpSpPr>
      <p:grpSpPr>
        <a:xfrm>
          <a:off x="0" y="0"/>
          <a:ext cx="0" cy="0"/>
          <a:chOff x="0" y="0"/>
          <a:chExt cx="0" cy="0"/>
        </a:xfrm>
      </p:grpSpPr>
      <p:pic>
        <p:nvPicPr>
          <p:cNvPr id="263" name="Google Shape;263;g19ef9009ffb_3_25"/>
          <p:cNvPicPr preferRelativeResize="0"/>
          <p:nvPr/>
        </p:nvPicPr>
        <p:blipFill>
          <a:blip r:embed="rId3">
            <a:alphaModFix/>
          </a:blip>
          <a:stretch>
            <a:fillRect/>
          </a:stretch>
        </p:blipFill>
        <p:spPr>
          <a:xfrm>
            <a:off x="551683" y="535406"/>
            <a:ext cx="8040633" cy="5787188"/>
          </a:xfrm>
          <a:prstGeom prst="rect">
            <a:avLst/>
          </a:prstGeom>
          <a:noFill/>
          <a:ln>
            <a:noFill/>
          </a:ln>
        </p:spPr>
      </p:pic>
      <p:sp>
        <p:nvSpPr>
          <p:cNvPr id="3" name="テキスト ボックス 2">
            <a:extLst>
              <a:ext uri="{FF2B5EF4-FFF2-40B4-BE49-F238E27FC236}">
                <a16:creationId xmlns:a16="http://schemas.microsoft.com/office/drawing/2014/main" id="{219945D1-6A2A-D60D-FCEF-34DFA442AB89}"/>
              </a:ext>
            </a:extLst>
          </p:cNvPr>
          <p:cNvSpPr txBox="1"/>
          <p:nvPr/>
        </p:nvSpPr>
        <p:spPr>
          <a:xfrm>
            <a:off x="4144780" y="6322594"/>
            <a:ext cx="4572000" cy="523220"/>
          </a:xfrm>
          <a:prstGeom prst="rect">
            <a:avLst/>
          </a:prstGeom>
          <a:noFill/>
        </p:spPr>
        <p:txBody>
          <a:bodyPr wrap="square">
            <a:spAutoFit/>
          </a:bodyPr>
          <a:lstStyle/>
          <a:p>
            <a:r>
              <a:rPr lang="ja-JP" altLang="en-US" dirty="0">
                <a:hlinkClick r:id="rId4"/>
              </a:rPr>
              <a:t>ハーマンモデルを活用した、個性に応じた人事評価制度・人材育成制度 </a:t>
            </a:r>
            <a:r>
              <a:rPr lang="en-US" altLang="ja-JP" dirty="0">
                <a:hlinkClick r:id="rId4"/>
              </a:rPr>
              <a:t>- </a:t>
            </a:r>
            <a:r>
              <a:rPr lang="ja-JP" altLang="en-US" dirty="0">
                <a:hlinkClick r:id="rId4"/>
              </a:rPr>
              <a:t>福岡 </a:t>
            </a:r>
            <a:r>
              <a:rPr lang="en-US" altLang="ja-JP" dirty="0">
                <a:hlinkClick r:id="rId4"/>
              </a:rPr>
              <a:t>(hitosaqlabo.jp)</a:t>
            </a:r>
            <a:endParaRPr lang="ja-JP"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E7CDE492-1D05-9BA3-0805-F14BA40CA47B}"/>
              </a:ext>
            </a:extLst>
          </p:cNvPr>
          <p:cNvGraphicFramePr/>
          <p:nvPr>
            <p:extLst>
              <p:ext uri="{D42A27DB-BD31-4B8C-83A1-F6EECF244321}">
                <p14:modId xmlns:p14="http://schemas.microsoft.com/office/powerpoint/2010/main" val="4227222474"/>
              </p:ext>
            </p:extLst>
          </p:nvPr>
        </p:nvGraphicFramePr>
        <p:xfrm>
          <a:off x="1100889" y="595563"/>
          <a:ext cx="7777639" cy="5666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9827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01"/>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1D56C27-C0C0-37C7-CE5E-450985EFC9E8}"/>
              </a:ext>
            </a:extLst>
          </p:cNvPr>
          <p:cNvSpPr txBox="1"/>
          <p:nvPr/>
        </p:nvSpPr>
        <p:spPr>
          <a:xfrm>
            <a:off x="6959599" y="6092084"/>
            <a:ext cx="4114801" cy="338554"/>
          </a:xfrm>
          <a:prstGeom prst="rect">
            <a:avLst/>
          </a:prstGeom>
          <a:noFill/>
        </p:spPr>
        <p:txBody>
          <a:bodyPr wrap="square">
            <a:spAutoFit/>
          </a:bodyPr>
          <a:lstStyle/>
          <a:p>
            <a:r>
              <a:rPr lang="ja-JP" altLang="en-US" sz="1600" b="1" dirty="0">
                <a:solidFill>
                  <a:schemeClr val="bg1"/>
                </a:solidFill>
              </a:rPr>
              <a:t>出典：けあぴく</a:t>
            </a:r>
          </a:p>
        </p:txBody>
      </p:sp>
      <p:pic>
        <p:nvPicPr>
          <p:cNvPr id="2" name="図 1">
            <a:extLst>
              <a:ext uri="{FF2B5EF4-FFF2-40B4-BE49-F238E27FC236}">
                <a16:creationId xmlns:a16="http://schemas.microsoft.com/office/drawing/2014/main" id="{EFA408E3-C00D-9262-009F-C6BDA11BED32}"/>
              </a:ext>
            </a:extLst>
          </p:cNvPr>
          <p:cNvPicPr>
            <a:picLocks noChangeAspect="1"/>
          </p:cNvPicPr>
          <p:nvPr/>
        </p:nvPicPr>
        <p:blipFill>
          <a:blip r:embed="rId3"/>
          <a:stretch>
            <a:fillRect/>
          </a:stretch>
        </p:blipFill>
        <p:spPr>
          <a:xfrm>
            <a:off x="0" y="304539"/>
            <a:ext cx="9144000" cy="554655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CDF24325-2803-B909-B742-539C72CE2392}"/>
              </a:ext>
            </a:extLst>
          </p:cNvPr>
          <p:cNvGraphicFramePr/>
          <p:nvPr>
            <p:extLst>
              <p:ext uri="{D42A27DB-BD31-4B8C-83A1-F6EECF244321}">
                <p14:modId xmlns:p14="http://schemas.microsoft.com/office/powerpoint/2010/main" val="1287394345"/>
              </p:ext>
            </p:extLst>
          </p:nvPr>
        </p:nvGraphicFramePr>
        <p:xfrm>
          <a:off x="766010" y="1419726"/>
          <a:ext cx="2177716" cy="2466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図表 6">
            <a:extLst>
              <a:ext uri="{FF2B5EF4-FFF2-40B4-BE49-F238E27FC236}">
                <a16:creationId xmlns:a16="http://schemas.microsoft.com/office/drawing/2014/main" id="{D0C974E9-08A3-8E0D-192A-E6EA723DF20C}"/>
              </a:ext>
            </a:extLst>
          </p:cNvPr>
          <p:cNvGraphicFramePr/>
          <p:nvPr>
            <p:extLst>
              <p:ext uri="{D42A27DB-BD31-4B8C-83A1-F6EECF244321}">
                <p14:modId xmlns:p14="http://schemas.microsoft.com/office/powerpoint/2010/main" val="3777228675"/>
              </p:ext>
            </p:extLst>
          </p:nvPr>
        </p:nvGraphicFramePr>
        <p:xfrm>
          <a:off x="3286627" y="1419726"/>
          <a:ext cx="2177716" cy="24664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図表 7">
            <a:extLst>
              <a:ext uri="{FF2B5EF4-FFF2-40B4-BE49-F238E27FC236}">
                <a16:creationId xmlns:a16="http://schemas.microsoft.com/office/drawing/2014/main" id="{B79AC8C0-D99D-007C-DF65-8C3674B5B883}"/>
              </a:ext>
            </a:extLst>
          </p:cNvPr>
          <p:cNvGraphicFramePr/>
          <p:nvPr>
            <p:extLst>
              <p:ext uri="{D42A27DB-BD31-4B8C-83A1-F6EECF244321}">
                <p14:modId xmlns:p14="http://schemas.microsoft.com/office/powerpoint/2010/main" val="3585095124"/>
              </p:ext>
            </p:extLst>
          </p:nvPr>
        </p:nvGraphicFramePr>
        <p:xfrm>
          <a:off x="5807244" y="1419726"/>
          <a:ext cx="2177716" cy="24664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図表 8">
            <a:extLst>
              <a:ext uri="{FF2B5EF4-FFF2-40B4-BE49-F238E27FC236}">
                <a16:creationId xmlns:a16="http://schemas.microsoft.com/office/drawing/2014/main" id="{4A9A6901-537E-3994-B047-272CF4081A6E}"/>
              </a:ext>
            </a:extLst>
          </p:cNvPr>
          <p:cNvGraphicFramePr/>
          <p:nvPr>
            <p:extLst>
              <p:ext uri="{D42A27DB-BD31-4B8C-83A1-F6EECF244321}">
                <p14:modId xmlns:p14="http://schemas.microsoft.com/office/powerpoint/2010/main" val="497025073"/>
              </p:ext>
            </p:extLst>
          </p:nvPr>
        </p:nvGraphicFramePr>
        <p:xfrm>
          <a:off x="671763" y="3729789"/>
          <a:ext cx="2177716" cy="246647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1" name="図表 10">
            <a:extLst>
              <a:ext uri="{FF2B5EF4-FFF2-40B4-BE49-F238E27FC236}">
                <a16:creationId xmlns:a16="http://schemas.microsoft.com/office/drawing/2014/main" id="{ADD3CDDA-3CD2-E523-72CA-92ABE7F650EF}"/>
              </a:ext>
            </a:extLst>
          </p:cNvPr>
          <p:cNvGraphicFramePr/>
          <p:nvPr>
            <p:extLst>
              <p:ext uri="{D42A27DB-BD31-4B8C-83A1-F6EECF244321}">
                <p14:modId xmlns:p14="http://schemas.microsoft.com/office/powerpoint/2010/main" val="2046812023"/>
              </p:ext>
            </p:extLst>
          </p:nvPr>
        </p:nvGraphicFramePr>
        <p:xfrm>
          <a:off x="5807244" y="3729789"/>
          <a:ext cx="2177716" cy="246647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2" name="図表 11">
            <a:extLst>
              <a:ext uri="{FF2B5EF4-FFF2-40B4-BE49-F238E27FC236}">
                <a16:creationId xmlns:a16="http://schemas.microsoft.com/office/drawing/2014/main" id="{34CE3D02-3276-4095-C629-8F54EA84FC8C}"/>
              </a:ext>
            </a:extLst>
          </p:cNvPr>
          <p:cNvGraphicFramePr/>
          <p:nvPr>
            <p:extLst>
              <p:ext uri="{D42A27DB-BD31-4B8C-83A1-F6EECF244321}">
                <p14:modId xmlns:p14="http://schemas.microsoft.com/office/powerpoint/2010/main" val="2086501396"/>
              </p:ext>
            </p:extLst>
          </p:nvPr>
        </p:nvGraphicFramePr>
        <p:xfrm>
          <a:off x="3336757" y="3729789"/>
          <a:ext cx="2177716" cy="246647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13" name="テキスト ボックス 12">
            <a:extLst>
              <a:ext uri="{FF2B5EF4-FFF2-40B4-BE49-F238E27FC236}">
                <a16:creationId xmlns:a16="http://schemas.microsoft.com/office/drawing/2014/main" id="{B3AEB48D-7995-7801-6B51-75DD9B55A630}"/>
              </a:ext>
            </a:extLst>
          </p:cNvPr>
          <p:cNvSpPr txBox="1"/>
          <p:nvPr/>
        </p:nvSpPr>
        <p:spPr>
          <a:xfrm>
            <a:off x="1006650" y="1188895"/>
            <a:ext cx="2031325" cy="461665"/>
          </a:xfrm>
          <a:prstGeom prst="rect">
            <a:avLst/>
          </a:prstGeom>
          <a:noFill/>
        </p:spPr>
        <p:txBody>
          <a:bodyPr wrap="none" rtlCol="0">
            <a:spAutoFit/>
          </a:bodyPr>
          <a:lstStyle/>
          <a:p>
            <a:r>
              <a:rPr kumimoji="1" lang="ja-JP" altLang="en-US" sz="2400" dirty="0">
                <a:solidFill>
                  <a:schemeClr val="bg1"/>
                </a:solidFill>
              </a:rPr>
              <a:t>問題に気ずく</a:t>
            </a:r>
          </a:p>
        </p:txBody>
      </p:sp>
      <p:sp>
        <p:nvSpPr>
          <p:cNvPr id="14" name="テキスト ボックス 13">
            <a:extLst>
              <a:ext uri="{FF2B5EF4-FFF2-40B4-BE49-F238E27FC236}">
                <a16:creationId xmlns:a16="http://schemas.microsoft.com/office/drawing/2014/main" id="{5A053757-A697-EC3F-546D-DF64C72F4B28}"/>
              </a:ext>
            </a:extLst>
          </p:cNvPr>
          <p:cNvSpPr txBox="1"/>
          <p:nvPr/>
        </p:nvSpPr>
        <p:spPr>
          <a:xfrm>
            <a:off x="3380874" y="1215190"/>
            <a:ext cx="2339102" cy="461665"/>
          </a:xfrm>
          <a:prstGeom prst="rect">
            <a:avLst/>
          </a:prstGeom>
          <a:noFill/>
        </p:spPr>
        <p:txBody>
          <a:bodyPr wrap="none" rtlCol="0">
            <a:spAutoFit/>
          </a:bodyPr>
          <a:lstStyle/>
          <a:p>
            <a:r>
              <a:rPr kumimoji="1" lang="ja-JP" altLang="en-US" sz="2400" dirty="0">
                <a:solidFill>
                  <a:schemeClr val="bg1"/>
                </a:solidFill>
              </a:rPr>
              <a:t>問題を定義する</a:t>
            </a:r>
          </a:p>
        </p:txBody>
      </p:sp>
      <p:sp>
        <p:nvSpPr>
          <p:cNvPr id="15" name="テキスト ボックス 14">
            <a:extLst>
              <a:ext uri="{FF2B5EF4-FFF2-40B4-BE49-F238E27FC236}">
                <a16:creationId xmlns:a16="http://schemas.microsoft.com/office/drawing/2014/main" id="{CDBADDB7-98CB-0618-1C74-B93ED670A003}"/>
              </a:ext>
            </a:extLst>
          </p:cNvPr>
          <p:cNvSpPr txBox="1"/>
          <p:nvPr/>
        </p:nvSpPr>
        <p:spPr>
          <a:xfrm>
            <a:off x="5988759" y="1215190"/>
            <a:ext cx="2646878" cy="461665"/>
          </a:xfrm>
          <a:prstGeom prst="rect">
            <a:avLst/>
          </a:prstGeom>
          <a:noFill/>
        </p:spPr>
        <p:txBody>
          <a:bodyPr wrap="none" rtlCol="0">
            <a:spAutoFit/>
          </a:bodyPr>
          <a:lstStyle/>
          <a:p>
            <a:r>
              <a:rPr kumimoji="1" lang="ja-JP" altLang="en-US" sz="2400" dirty="0">
                <a:solidFill>
                  <a:schemeClr val="bg1"/>
                </a:solidFill>
              </a:rPr>
              <a:t>可能性を感じ取る</a:t>
            </a:r>
          </a:p>
        </p:txBody>
      </p:sp>
      <p:sp>
        <p:nvSpPr>
          <p:cNvPr id="16" name="テキスト ボックス 15">
            <a:extLst>
              <a:ext uri="{FF2B5EF4-FFF2-40B4-BE49-F238E27FC236}">
                <a16:creationId xmlns:a16="http://schemas.microsoft.com/office/drawing/2014/main" id="{E5A3A746-F059-958E-F42F-7A66FD0F7582}"/>
              </a:ext>
            </a:extLst>
          </p:cNvPr>
          <p:cNvSpPr txBox="1"/>
          <p:nvPr/>
        </p:nvSpPr>
        <p:spPr>
          <a:xfrm>
            <a:off x="544984" y="3722224"/>
            <a:ext cx="2954655" cy="461665"/>
          </a:xfrm>
          <a:prstGeom prst="rect">
            <a:avLst/>
          </a:prstGeom>
          <a:noFill/>
        </p:spPr>
        <p:txBody>
          <a:bodyPr wrap="none" rtlCol="0">
            <a:spAutoFit/>
          </a:bodyPr>
          <a:lstStyle/>
          <a:p>
            <a:r>
              <a:rPr kumimoji="1" lang="ja-JP" altLang="en-US" sz="2400" dirty="0">
                <a:solidFill>
                  <a:schemeClr val="bg1"/>
                </a:solidFill>
              </a:rPr>
              <a:t>アイデアを生み出す</a:t>
            </a:r>
          </a:p>
        </p:txBody>
      </p:sp>
      <p:sp>
        <p:nvSpPr>
          <p:cNvPr id="17" name="テキスト ボックス 16">
            <a:extLst>
              <a:ext uri="{FF2B5EF4-FFF2-40B4-BE49-F238E27FC236}">
                <a16:creationId xmlns:a16="http://schemas.microsoft.com/office/drawing/2014/main" id="{6AC89DAC-5E7C-0309-781B-D65346B6113E}"/>
              </a:ext>
            </a:extLst>
          </p:cNvPr>
          <p:cNvSpPr txBox="1"/>
          <p:nvPr/>
        </p:nvSpPr>
        <p:spPr>
          <a:xfrm>
            <a:off x="3620217" y="3719122"/>
            <a:ext cx="1723549" cy="461665"/>
          </a:xfrm>
          <a:prstGeom prst="rect">
            <a:avLst/>
          </a:prstGeom>
          <a:noFill/>
        </p:spPr>
        <p:txBody>
          <a:bodyPr wrap="none" rtlCol="0">
            <a:spAutoFit/>
          </a:bodyPr>
          <a:lstStyle/>
          <a:p>
            <a:r>
              <a:rPr kumimoji="1" lang="ja-JP" altLang="en-US" sz="2400" dirty="0">
                <a:solidFill>
                  <a:schemeClr val="bg1"/>
                </a:solidFill>
              </a:rPr>
              <a:t>解決案選ぶ</a:t>
            </a:r>
          </a:p>
        </p:txBody>
      </p:sp>
      <p:sp>
        <p:nvSpPr>
          <p:cNvPr id="18" name="テキスト ボックス 17">
            <a:extLst>
              <a:ext uri="{FF2B5EF4-FFF2-40B4-BE49-F238E27FC236}">
                <a16:creationId xmlns:a16="http://schemas.microsoft.com/office/drawing/2014/main" id="{5A5B6001-D8D7-6A55-EE9B-5D699CF9F60C}"/>
              </a:ext>
            </a:extLst>
          </p:cNvPr>
          <p:cNvSpPr txBox="1"/>
          <p:nvPr/>
        </p:nvSpPr>
        <p:spPr>
          <a:xfrm>
            <a:off x="5807246" y="3729791"/>
            <a:ext cx="2954655" cy="461665"/>
          </a:xfrm>
          <a:prstGeom prst="rect">
            <a:avLst/>
          </a:prstGeom>
          <a:noFill/>
        </p:spPr>
        <p:txBody>
          <a:bodyPr wrap="none" rtlCol="0">
            <a:spAutoFit/>
          </a:bodyPr>
          <a:lstStyle/>
          <a:p>
            <a:r>
              <a:rPr kumimoji="1" lang="ja-JP" altLang="en-US" sz="2400" dirty="0">
                <a:solidFill>
                  <a:schemeClr val="bg1"/>
                </a:solidFill>
              </a:rPr>
              <a:t>問題解決を実現する</a:t>
            </a:r>
          </a:p>
        </p:txBody>
      </p:sp>
      <p:sp>
        <p:nvSpPr>
          <p:cNvPr id="3" name="テキスト ボックス 2">
            <a:extLst>
              <a:ext uri="{FF2B5EF4-FFF2-40B4-BE49-F238E27FC236}">
                <a16:creationId xmlns:a16="http://schemas.microsoft.com/office/drawing/2014/main" id="{5A30BB33-FCC0-886E-0312-20E952102C68}"/>
              </a:ext>
            </a:extLst>
          </p:cNvPr>
          <p:cNvSpPr txBox="1"/>
          <p:nvPr/>
        </p:nvSpPr>
        <p:spPr>
          <a:xfrm>
            <a:off x="534915" y="369351"/>
            <a:ext cx="8074173" cy="584775"/>
          </a:xfrm>
          <a:prstGeom prst="rect">
            <a:avLst/>
          </a:prstGeom>
          <a:noFill/>
        </p:spPr>
        <p:txBody>
          <a:bodyPr wrap="square">
            <a:spAutoFit/>
          </a:bodyPr>
          <a:lstStyle/>
          <a:p>
            <a:r>
              <a:rPr kumimoji="1" lang="ja-JP" altLang="en-US" sz="3200" dirty="0">
                <a:solidFill>
                  <a:schemeClr val="bg1"/>
                </a:solidFill>
              </a:rPr>
              <a:t>ハーマンモデルを創造性・問題解決に応用</a:t>
            </a:r>
          </a:p>
        </p:txBody>
      </p:sp>
    </p:spTree>
    <p:extLst>
      <p:ext uri="{BB962C8B-B14F-4D97-AF65-F5344CB8AC3E}">
        <p14:creationId xmlns:p14="http://schemas.microsoft.com/office/powerpoint/2010/main" val="3343170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87"/>
        <p:cNvGrpSpPr/>
        <p:nvPr/>
      </p:nvGrpSpPr>
      <p:grpSpPr>
        <a:xfrm>
          <a:off x="0" y="0"/>
          <a:ext cx="0" cy="0"/>
          <a:chOff x="0" y="0"/>
          <a:chExt cx="0" cy="0"/>
        </a:xfrm>
      </p:grpSpPr>
      <p:pic>
        <p:nvPicPr>
          <p:cNvPr id="288" name="Google Shape;288;p29"/>
          <p:cNvPicPr preferRelativeResize="0"/>
          <p:nvPr/>
        </p:nvPicPr>
        <p:blipFill>
          <a:blip r:embed="rId3">
            <a:alphaModFix/>
          </a:blip>
          <a:stretch>
            <a:fillRect/>
          </a:stretch>
        </p:blipFill>
        <p:spPr>
          <a:xfrm>
            <a:off x="354933" y="421106"/>
            <a:ext cx="8434137" cy="6015788"/>
          </a:xfrm>
          <a:prstGeom prst="rect">
            <a:avLst/>
          </a:prstGeom>
          <a:noFill/>
          <a:ln>
            <a:noFill/>
          </a:ln>
        </p:spPr>
      </p:pic>
      <p:sp>
        <p:nvSpPr>
          <p:cNvPr id="3" name="テキスト ボックス 2">
            <a:extLst>
              <a:ext uri="{FF2B5EF4-FFF2-40B4-BE49-F238E27FC236}">
                <a16:creationId xmlns:a16="http://schemas.microsoft.com/office/drawing/2014/main" id="{9BD5CC3F-A4C0-51E9-1D00-B15C428211E8}"/>
              </a:ext>
            </a:extLst>
          </p:cNvPr>
          <p:cNvSpPr txBox="1"/>
          <p:nvPr/>
        </p:nvSpPr>
        <p:spPr>
          <a:xfrm>
            <a:off x="1710813" y="6025685"/>
            <a:ext cx="7078254" cy="307777"/>
          </a:xfrm>
          <a:prstGeom prst="rect">
            <a:avLst/>
          </a:prstGeom>
          <a:solidFill>
            <a:schemeClr val="bg1"/>
          </a:solidFill>
        </p:spPr>
        <p:txBody>
          <a:bodyPr wrap="square" rtlCol="0">
            <a:spAutoFit/>
          </a:bodyPr>
          <a:lstStyle/>
          <a:p>
            <a:endParaRPr kumimoji="1" lang="ja-JP"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92"/>
        <p:cNvGrpSpPr/>
        <p:nvPr/>
      </p:nvGrpSpPr>
      <p:grpSpPr>
        <a:xfrm>
          <a:off x="0" y="0"/>
          <a:ext cx="0" cy="0"/>
          <a:chOff x="0" y="0"/>
          <a:chExt cx="0" cy="0"/>
        </a:xfrm>
      </p:grpSpPr>
      <p:pic>
        <p:nvPicPr>
          <p:cNvPr id="293" name="Google Shape;293;g19ef9009ffb_4_12"/>
          <p:cNvPicPr preferRelativeResize="0"/>
          <p:nvPr/>
        </p:nvPicPr>
        <p:blipFill>
          <a:blip r:embed="rId3">
            <a:alphaModFix/>
          </a:blip>
          <a:stretch>
            <a:fillRect/>
          </a:stretch>
        </p:blipFill>
        <p:spPr>
          <a:xfrm>
            <a:off x="385011" y="288758"/>
            <a:ext cx="8386010" cy="611204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97"/>
        <p:cNvGrpSpPr/>
        <p:nvPr/>
      </p:nvGrpSpPr>
      <p:grpSpPr>
        <a:xfrm>
          <a:off x="0" y="0"/>
          <a:ext cx="0" cy="0"/>
          <a:chOff x="0" y="0"/>
          <a:chExt cx="0" cy="0"/>
        </a:xfrm>
      </p:grpSpPr>
      <p:sp>
        <p:nvSpPr>
          <p:cNvPr id="298" name="Google Shape;298;g19ef9009ffb_4_0"/>
          <p:cNvSpPr txBox="1">
            <a:spLocks noGrp="1"/>
          </p:cNvSpPr>
          <p:nvPr>
            <p:ph type="title"/>
          </p:nvPr>
        </p:nvSpPr>
        <p:spPr>
          <a:xfrm>
            <a:off x="252663" y="-410766"/>
            <a:ext cx="8891337" cy="1774815"/>
          </a:xfrm>
          <a:prstGeom prst="rect">
            <a:avLst/>
          </a:prstGeom>
        </p:spPr>
        <p:txBody>
          <a:bodyPr spcFirstLastPara="1" wrap="square" lIns="68569" tIns="34275" rIns="68569" bIns="34275" anchor="ctr" anchorCtr="0">
            <a:spAutoFit/>
          </a:bodyPr>
          <a:lstStyle/>
          <a:p>
            <a:pPr>
              <a:lnSpc>
                <a:spcPct val="180000"/>
              </a:lnSpc>
              <a:spcBef>
                <a:spcPts val="1425"/>
              </a:spcBef>
              <a:buSzPts val="1100"/>
            </a:pPr>
            <a:endParaRPr sz="1013" b="1" dirty="0">
              <a:solidFill>
                <a:srgbClr val="00B0F0"/>
              </a:solidFill>
              <a:highlight>
                <a:srgbClr val="FFFFFF"/>
              </a:highlight>
              <a:latin typeface="Meiryo"/>
              <a:ea typeface="Meiryo"/>
              <a:cs typeface="Meiryo"/>
              <a:sym typeface="Meiryo"/>
            </a:endParaRPr>
          </a:p>
          <a:p>
            <a:pPr>
              <a:lnSpc>
                <a:spcPct val="180000"/>
              </a:lnSpc>
              <a:spcBef>
                <a:spcPts val="1425"/>
              </a:spcBef>
              <a:spcAft>
                <a:spcPts val="1425"/>
              </a:spcAft>
            </a:pPr>
            <a:r>
              <a:rPr lang="ja-JP" altLang="en-US" sz="3200" b="1" dirty="0">
                <a:solidFill>
                  <a:schemeClr val="accent1"/>
                </a:solidFill>
                <a:highlight>
                  <a:srgbClr val="FFFFFF"/>
                </a:highlight>
                <a:latin typeface="+mn-lt"/>
                <a:ea typeface="Meiryo"/>
                <a:sym typeface="Meiryo"/>
              </a:rPr>
              <a:t>何か似ていませんか</a:t>
            </a:r>
            <a:r>
              <a:rPr lang="en-US" altLang="ja-JP" sz="3200" b="1" dirty="0">
                <a:solidFill>
                  <a:schemeClr val="accent1"/>
                </a:solidFill>
                <a:highlight>
                  <a:srgbClr val="FFFFFF"/>
                </a:highlight>
                <a:latin typeface="+mn-lt"/>
                <a:ea typeface="Meiryo"/>
                <a:sym typeface="Meiryo"/>
              </a:rPr>
              <a:t>?</a:t>
            </a:r>
            <a:endParaRPr sz="3200" b="1" dirty="0">
              <a:solidFill>
                <a:schemeClr val="accent1"/>
              </a:solidFill>
              <a:latin typeface="+mn-lt"/>
            </a:endParaRPr>
          </a:p>
        </p:txBody>
      </p:sp>
      <p:sp>
        <p:nvSpPr>
          <p:cNvPr id="7" name="テキスト ボックス 6">
            <a:extLst>
              <a:ext uri="{FF2B5EF4-FFF2-40B4-BE49-F238E27FC236}">
                <a16:creationId xmlns:a16="http://schemas.microsoft.com/office/drawing/2014/main" id="{28409B3D-C4C0-FE73-1E6C-E3E8DB4D8711}"/>
              </a:ext>
            </a:extLst>
          </p:cNvPr>
          <p:cNvSpPr txBox="1"/>
          <p:nvPr/>
        </p:nvSpPr>
        <p:spPr>
          <a:xfrm>
            <a:off x="252662" y="1297949"/>
            <a:ext cx="8493131" cy="1938992"/>
          </a:xfrm>
          <a:prstGeom prst="rect">
            <a:avLst/>
          </a:prstGeom>
          <a:noFill/>
        </p:spPr>
        <p:txBody>
          <a:bodyPr wrap="square">
            <a:spAutoFit/>
          </a:bodyPr>
          <a:lstStyle/>
          <a:p>
            <a:pPr algn="l" fontAlgn="base"/>
            <a:r>
              <a:rPr lang="ja-JP" altLang="en-US" sz="2400" b="0" i="0" dirty="0">
                <a:solidFill>
                  <a:schemeClr val="bg1"/>
                </a:solidFill>
                <a:effectLst/>
                <a:latin typeface="+mn-lt"/>
              </a:rPr>
              <a:t>アリストテレスは人を説得するために、</a:t>
            </a:r>
            <a:endParaRPr lang="en-US" altLang="ja-JP" sz="2400" b="0" i="0" dirty="0">
              <a:solidFill>
                <a:schemeClr val="bg1"/>
              </a:solidFill>
              <a:effectLst/>
              <a:latin typeface="+mn-lt"/>
            </a:endParaRPr>
          </a:p>
          <a:p>
            <a:pPr algn="l" fontAlgn="base"/>
            <a:endParaRPr lang="en-US" altLang="ja-JP" sz="2400" dirty="0">
              <a:solidFill>
                <a:schemeClr val="bg1"/>
              </a:solidFill>
              <a:latin typeface="+mn-lt"/>
            </a:endParaRPr>
          </a:p>
          <a:p>
            <a:pPr algn="l" fontAlgn="base"/>
            <a:r>
              <a:rPr lang="ja-JP" altLang="en-US" sz="2400" b="0" i="0" dirty="0">
                <a:solidFill>
                  <a:schemeClr val="bg1"/>
                </a:solidFill>
                <a:effectLst/>
                <a:latin typeface="+mn-lt"/>
              </a:rPr>
              <a:t>「</a:t>
            </a:r>
            <a:r>
              <a:rPr lang="ja-JP" altLang="en-US" sz="2400" b="1" i="0" dirty="0">
                <a:solidFill>
                  <a:schemeClr val="bg1"/>
                </a:solidFill>
                <a:effectLst/>
                <a:latin typeface="+mn-lt"/>
              </a:rPr>
              <a:t>エトス（誰が→好感・信頼）</a:t>
            </a:r>
            <a:r>
              <a:rPr lang="ja-JP" altLang="en-US" sz="2400" b="0" i="0" dirty="0">
                <a:solidFill>
                  <a:schemeClr val="bg1"/>
                </a:solidFill>
                <a:effectLst/>
                <a:latin typeface="+mn-lt"/>
              </a:rPr>
              <a:t>」「どのように言うのか→</a:t>
            </a:r>
            <a:r>
              <a:rPr lang="ja-JP" altLang="en-US" sz="2400" b="1" i="0" dirty="0">
                <a:solidFill>
                  <a:schemeClr val="bg1"/>
                </a:solidFill>
                <a:effectLst/>
                <a:latin typeface="+mn-lt"/>
              </a:rPr>
              <a:t>バトス（共感）</a:t>
            </a:r>
            <a:r>
              <a:rPr lang="ja-JP" altLang="en-US" sz="2400" b="0" i="0" dirty="0">
                <a:solidFill>
                  <a:schemeClr val="bg1"/>
                </a:solidFill>
                <a:effectLst/>
                <a:latin typeface="+mn-lt"/>
              </a:rPr>
              <a:t>」「何を言うのか→</a:t>
            </a:r>
            <a:r>
              <a:rPr lang="ja-JP" altLang="en-US" sz="2400" b="1" i="0" dirty="0">
                <a:solidFill>
                  <a:schemeClr val="bg1"/>
                </a:solidFill>
                <a:effectLst/>
                <a:latin typeface="+mn-lt"/>
              </a:rPr>
              <a:t>ロゴス（論理）</a:t>
            </a:r>
            <a:r>
              <a:rPr lang="ja-JP" altLang="en-US" sz="2400" b="0" i="0" dirty="0">
                <a:solidFill>
                  <a:schemeClr val="bg1"/>
                </a:solidFill>
                <a:effectLst/>
                <a:latin typeface="+mn-lt"/>
              </a:rPr>
              <a:t>」　の３つの要素が必要（アリストテレスの３要素）</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FB6F74E4-1A2D-63B2-29E0-A5508D7BCB79}"/>
              </a:ext>
            </a:extLst>
          </p:cNvPr>
          <p:cNvSpPr>
            <a:spLocks noGrp="1"/>
          </p:cNvSpPr>
          <p:nvPr>
            <p:ph type="body" idx="1"/>
          </p:nvPr>
        </p:nvSpPr>
        <p:spPr>
          <a:xfrm>
            <a:off x="0" y="727384"/>
            <a:ext cx="8967508" cy="5721542"/>
          </a:xfrm>
        </p:spPr>
        <p:txBody>
          <a:bodyPr>
            <a:noAutofit/>
          </a:bodyPr>
          <a:lstStyle/>
          <a:p>
            <a:r>
              <a:rPr kumimoji="1" lang="ja-JP" altLang="en-US" sz="1900" b="1" dirty="0">
                <a:solidFill>
                  <a:schemeClr val="bg1"/>
                </a:solidFill>
              </a:rPr>
              <a:t>「チーム医療を遂行するのに大切なことは</a:t>
            </a:r>
            <a:r>
              <a:rPr kumimoji="1" lang="en-US" altLang="ja-JP" sz="1900" b="1" dirty="0">
                <a:solidFill>
                  <a:schemeClr val="bg1"/>
                </a:solidFill>
              </a:rPr>
              <a:t>｣</a:t>
            </a:r>
          </a:p>
          <a:p>
            <a:r>
              <a:rPr kumimoji="1" lang="ja-JP" altLang="en-US" sz="1900" b="1" dirty="0">
                <a:solidFill>
                  <a:schemeClr val="bg1"/>
                </a:solidFill>
              </a:rPr>
              <a:t>  組織の使命と目的を関係、</a:t>
            </a:r>
            <a:r>
              <a:rPr kumimoji="1" lang="en-US" altLang="ja-JP" sz="1900" b="1" dirty="0">
                <a:solidFill>
                  <a:schemeClr val="bg1"/>
                </a:solidFill>
              </a:rPr>
              <a:t>｢</a:t>
            </a:r>
            <a:r>
              <a:rPr kumimoji="1" lang="ja-JP" altLang="en-US" sz="1900" b="1" dirty="0">
                <a:solidFill>
                  <a:schemeClr val="bg1"/>
                </a:solidFill>
              </a:rPr>
              <a:t>全員」で共有し、かつ、組織文化は下記のよう所作が大切なのでは。。。</a:t>
            </a:r>
          </a:p>
          <a:p>
            <a:endParaRPr kumimoji="1" lang="en-US" altLang="ja-JP" sz="1900" b="1" dirty="0">
              <a:solidFill>
                <a:schemeClr val="bg1"/>
              </a:solidFill>
            </a:endParaRPr>
          </a:p>
          <a:p>
            <a:r>
              <a:rPr kumimoji="1" lang="ja-JP" altLang="en-US" sz="1900" b="1" dirty="0">
                <a:solidFill>
                  <a:schemeClr val="bg1"/>
                </a:solidFill>
              </a:rPr>
              <a:t>　偉い人：</a:t>
            </a:r>
            <a:endParaRPr kumimoji="1" lang="en-US" altLang="ja-JP" sz="1900" b="1" dirty="0">
              <a:solidFill>
                <a:schemeClr val="bg1"/>
              </a:solidFill>
            </a:endParaRPr>
          </a:p>
          <a:p>
            <a:r>
              <a:rPr kumimoji="1" lang="en-US" altLang="ja-JP" sz="1900" b="1" dirty="0">
                <a:solidFill>
                  <a:schemeClr val="bg1"/>
                </a:solidFill>
              </a:rPr>
              <a:t>  </a:t>
            </a:r>
            <a:r>
              <a:rPr kumimoji="1" lang="ja-JP" altLang="en-US" sz="1900" b="1" dirty="0">
                <a:solidFill>
                  <a:schemeClr val="bg1"/>
                </a:solidFill>
              </a:rPr>
              <a:t>「人はわしを名君と呼ぶ。名君で当たり前なのじゃ。少しも偉くはない。大名たるものは皆、名君でなくてはならぬ。それが賞められるべきことでも何でもな い、百姓が鍬を握り、商人が算盤をはじくことと同じことなのじゃ」</a:t>
            </a:r>
            <a:endParaRPr kumimoji="1" lang="en-US" altLang="ja-JP" sz="1900" b="1" dirty="0">
              <a:solidFill>
                <a:schemeClr val="bg1"/>
              </a:solidFill>
            </a:endParaRPr>
          </a:p>
          <a:p>
            <a:r>
              <a:rPr kumimoji="1" lang="ja-JP" altLang="en-US" sz="1900" b="1" dirty="0">
                <a:solidFill>
                  <a:schemeClr val="bg1"/>
                </a:solidFill>
              </a:rPr>
              <a:t>（真田信之）　出典：獅子　池波正太郎</a:t>
            </a:r>
          </a:p>
          <a:p>
            <a:endParaRPr kumimoji="1" lang="ja-JP" altLang="en-US" sz="1900" b="1" dirty="0">
              <a:solidFill>
                <a:schemeClr val="bg1"/>
              </a:solidFill>
            </a:endParaRPr>
          </a:p>
          <a:p>
            <a:r>
              <a:rPr kumimoji="1" lang="ja-JP" altLang="en-US" sz="1900" b="1" dirty="0">
                <a:solidFill>
                  <a:schemeClr val="bg1"/>
                </a:solidFill>
              </a:rPr>
              <a:t>　部下：</a:t>
            </a:r>
          </a:p>
          <a:p>
            <a:r>
              <a:rPr kumimoji="1" lang="ja-JP" altLang="en-US" sz="1900" b="1" dirty="0">
                <a:solidFill>
                  <a:schemeClr val="bg1"/>
                </a:solidFill>
              </a:rPr>
              <a:t>  「ただ、命令を鵜呑みにしたとき　人は考えることを止め　そして人でなくなる軍人であっても一人の人間として考え行動するその心を忘れてはならない」</a:t>
            </a:r>
            <a:endParaRPr kumimoji="1" lang="en-US" altLang="ja-JP" sz="1900" b="1" dirty="0">
              <a:solidFill>
                <a:schemeClr val="bg1"/>
              </a:solidFill>
            </a:endParaRPr>
          </a:p>
          <a:p>
            <a:r>
              <a:rPr kumimoji="1" lang="en-US" altLang="ja-JP" sz="1900" b="1" dirty="0">
                <a:solidFill>
                  <a:schemeClr val="bg1"/>
                </a:solidFill>
              </a:rPr>
              <a:t>    (</a:t>
            </a:r>
            <a:r>
              <a:rPr kumimoji="1" lang="ja-JP" altLang="en-US" sz="1900" b="1" dirty="0">
                <a:solidFill>
                  <a:schemeClr val="bg1"/>
                </a:solidFill>
              </a:rPr>
              <a:t>沖田十三</a:t>
            </a:r>
            <a:r>
              <a:rPr kumimoji="1" lang="en-US" altLang="ja-JP" sz="1900" b="1" dirty="0">
                <a:solidFill>
                  <a:schemeClr val="bg1"/>
                </a:solidFill>
              </a:rPr>
              <a:t>)   </a:t>
            </a:r>
            <a:r>
              <a:rPr kumimoji="1" lang="ja-JP" altLang="en-US" sz="1900" b="1" dirty="0">
                <a:solidFill>
                  <a:schemeClr val="bg1"/>
                </a:solidFill>
              </a:rPr>
              <a:t>  </a:t>
            </a:r>
            <a:r>
              <a:rPr kumimoji="1" lang="zh-TW" altLang="en-US" sz="1900" b="1" dirty="0">
                <a:solidFill>
                  <a:schemeClr val="bg1"/>
                </a:solidFill>
              </a:rPr>
              <a:t>出典：</a:t>
            </a:r>
            <a:r>
              <a:rPr kumimoji="1" lang="ja-JP" altLang="en-US" sz="1900" b="1" dirty="0">
                <a:solidFill>
                  <a:schemeClr val="bg1"/>
                </a:solidFill>
              </a:rPr>
              <a:t>むらかわみちお　宇宙戦艦ヤマト </a:t>
            </a:r>
            <a:r>
              <a:rPr kumimoji="1" lang="en-US" altLang="ja-JP" sz="1900" b="1" dirty="0">
                <a:solidFill>
                  <a:schemeClr val="bg1"/>
                </a:solidFill>
              </a:rPr>
              <a:t>2199</a:t>
            </a:r>
            <a:r>
              <a:rPr kumimoji="1" lang="ja-JP" altLang="en-US" sz="1900" b="1" dirty="0">
                <a:solidFill>
                  <a:schemeClr val="bg1"/>
                </a:solidFill>
              </a:rPr>
              <a:t> </a:t>
            </a:r>
            <a:r>
              <a:rPr kumimoji="1" lang="en-US" altLang="ja-JP" sz="1900" b="1" dirty="0">
                <a:solidFill>
                  <a:schemeClr val="bg1"/>
                </a:solidFill>
              </a:rPr>
              <a:t>7</a:t>
            </a:r>
            <a:r>
              <a:rPr kumimoji="1" lang="ja-JP" altLang="en-US" sz="1900" b="1" dirty="0">
                <a:solidFill>
                  <a:schemeClr val="bg1"/>
                </a:solidFill>
              </a:rPr>
              <a:t>巻　</a:t>
            </a:r>
            <a:endParaRPr kumimoji="1" lang="en-US" altLang="ja-JP" sz="1900" b="1" dirty="0">
              <a:solidFill>
                <a:schemeClr val="bg1"/>
              </a:solidFill>
            </a:endParaRPr>
          </a:p>
          <a:p>
            <a:r>
              <a:rPr kumimoji="1" lang="ja-JP" altLang="en-US" b="1" dirty="0">
                <a:solidFill>
                  <a:schemeClr val="bg1"/>
                </a:solidFill>
              </a:rPr>
              <a:t>　 </a:t>
            </a:r>
            <a:endParaRPr kumimoji="1" lang="zh-TW" altLang="en-US" b="1" dirty="0">
              <a:solidFill>
                <a:schemeClr val="bg1"/>
              </a:solidFill>
            </a:endParaRPr>
          </a:p>
          <a:p>
            <a:endParaRPr kumimoji="1" lang="en-US" altLang="ja-JP" dirty="0"/>
          </a:p>
          <a:p>
            <a:r>
              <a:rPr kumimoji="1" lang="ja-JP" altLang="en-US" dirty="0"/>
              <a:t>　</a:t>
            </a:r>
            <a:endParaRPr kumimoji="1" lang="en-US" altLang="ja-JP" dirty="0"/>
          </a:p>
          <a:p>
            <a:endParaRPr kumimoji="1" lang="ja-JP" altLang="en-US" sz="2100" dirty="0"/>
          </a:p>
          <a:p>
            <a:r>
              <a:rPr kumimoji="1" lang="ja-JP" altLang="en-US" sz="2100" dirty="0"/>
              <a:t>　</a:t>
            </a:r>
          </a:p>
          <a:p>
            <a:r>
              <a:rPr kumimoji="1" lang="ja-JP" altLang="en-US" sz="2100" dirty="0"/>
              <a:t>　</a:t>
            </a:r>
          </a:p>
          <a:p>
            <a:endParaRPr kumimoji="1" lang="ja-JP" altLang="en-US" sz="2100" dirty="0"/>
          </a:p>
        </p:txBody>
      </p:sp>
    </p:spTree>
    <p:extLst>
      <p:ext uri="{BB962C8B-B14F-4D97-AF65-F5344CB8AC3E}">
        <p14:creationId xmlns:p14="http://schemas.microsoft.com/office/powerpoint/2010/main" val="1977580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5BC521-0FAC-2A82-ACED-25A8919B1526}"/>
              </a:ext>
            </a:extLst>
          </p:cNvPr>
          <p:cNvSpPr>
            <a:spLocks noGrp="1"/>
          </p:cNvSpPr>
          <p:nvPr>
            <p:ph type="title"/>
          </p:nvPr>
        </p:nvSpPr>
        <p:spPr>
          <a:xfrm>
            <a:off x="809125" y="3018673"/>
            <a:ext cx="7886700" cy="3839329"/>
          </a:xfrm>
        </p:spPr>
        <p:txBody>
          <a:bodyPr>
            <a:normAutofit fontScale="90000"/>
          </a:bodyPr>
          <a:lstStyle/>
          <a:p>
            <a:r>
              <a:rPr kumimoji="1" lang="ja-JP" altLang="en-US" sz="2800" dirty="0">
                <a:solidFill>
                  <a:schemeClr val="bg1"/>
                </a:solidFill>
              </a:rPr>
              <a:t>「多くの人はそれぞれプリンシプルを持っている。そ  れらは相互に矛盾する立場にありある。このような大勢の人の考えを調和させ、両立させるのにはどうしたらよいのか」</a:t>
            </a:r>
            <a:br>
              <a:rPr kumimoji="1" lang="en-US" altLang="ja-JP" sz="2800" dirty="0">
                <a:solidFill>
                  <a:schemeClr val="bg1"/>
                </a:solidFill>
              </a:rPr>
            </a:br>
            <a:br>
              <a:rPr kumimoji="1" lang="en-US" altLang="ja-JP" sz="2800" dirty="0">
                <a:solidFill>
                  <a:schemeClr val="bg1"/>
                </a:solidFill>
              </a:rPr>
            </a:br>
            <a:r>
              <a:rPr kumimoji="1" lang="ja-JP" altLang="en-US" sz="2800" dirty="0">
                <a:solidFill>
                  <a:schemeClr val="bg1"/>
                </a:solidFill>
              </a:rPr>
              <a:t>「第一に、公私の生活は明確に区別され、私生活においては、全員</a:t>
            </a:r>
            <a:r>
              <a:rPr kumimoji="1" lang="en-US" altLang="ja-JP" sz="2800" dirty="0">
                <a:solidFill>
                  <a:schemeClr val="bg1"/>
                </a:solidFill>
              </a:rPr>
              <a:t>(</a:t>
            </a:r>
            <a:r>
              <a:rPr kumimoji="1" lang="ja-JP" altLang="en-US" sz="2800" dirty="0">
                <a:solidFill>
                  <a:schemeClr val="bg1"/>
                </a:solidFill>
              </a:rPr>
              <a:t>したがって天皇や国王を含めて</a:t>
            </a:r>
            <a:r>
              <a:rPr kumimoji="1" lang="en-US" altLang="ja-JP" sz="2800" dirty="0">
                <a:solidFill>
                  <a:schemeClr val="bg1"/>
                </a:solidFill>
              </a:rPr>
              <a:t>)</a:t>
            </a:r>
            <a:r>
              <a:rPr kumimoji="1" lang="ja-JP" altLang="en-US" sz="2800" dirty="0">
                <a:solidFill>
                  <a:schemeClr val="bg1"/>
                </a:solidFill>
              </a:rPr>
              <a:t>はお互いに平等でなければならない」</a:t>
            </a:r>
            <a:br>
              <a:rPr kumimoji="1" lang="ja-JP" altLang="en-US" sz="2800" dirty="0">
                <a:solidFill>
                  <a:schemeClr val="bg1"/>
                </a:solidFill>
              </a:rPr>
            </a:br>
            <a:br>
              <a:rPr kumimoji="1" lang="ja-JP" altLang="en-US" sz="2800" dirty="0">
                <a:solidFill>
                  <a:schemeClr val="bg1"/>
                </a:solidFill>
              </a:rPr>
            </a:br>
            <a:r>
              <a:rPr kumimoji="1" lang="ja-JP" altLang="en-US" sz="2800" dirty="0">
                <a:solidFill>
                  <a:schemeClr val="bg1"/>
                </a:solidFill>
              </a:rPr>
              <a:t>「第二に、自分のプリンシプルに反するようなことが命令されたときには、人は重大な身の危険を伴うなく</a:t>
            </a:r>
            <a:r>
              <a:rPr kumimoji="1" lang="en-US" altLang="ja-JP" sz="2800" dirty="0">
                <a:solidFill>
                  <a:schemeClr val="bg1"/>
                </a:solidFill>
              </a:rPr>
              <a:t>(</a:t>
            </a:r>
            <a:r>
              <a:rPr kumimoji="1" lang="ja-JP" altLang="en-US" sz="2800" dirty="0">
                <a:solidFill>
                  <a:schemeClr val="bg1"/>
                </a:solidFill>
              </a:rPr>
              <a:t>多分その組織から身を引くなどして</a:t>
            </a:r>
            <a:r>
              <a:rPr kumimoji="1" lang="en-US" altLang="ja-JP" sz="2800" dirty="0">
                <a:solidFill>
                  <a:schemeClr val="bg1"/>
                </a:solidFill>
              </a:rPr>
              <a:t>)</a:t>
            </a:r>
            <a:r>
              <a:rPr kumimoji="1" lang="ja-JP" altLang="en-US" sz="2800" dirty="0">
                <a:solidFill>
                  <a:schemeClr val="bg1"/>
                </a:solidFill>
              </a:rPr>
              <a:t>命令を拒否することが出来ねばならない」</a:t>
            </a:r>
            <a:br>
              <a:rPr kumimoji="1" lang="en-US" altLang="ja-JP" sz="2800" dirty="0">
                <a:solidFill>
                  <a:schemeClr val="bg1"/>
                </a:solidFill>
              </a:rPr>
            </a:br>
            <a:br>
              <a:rPr kumimoji="1" lang="en-US" altLang="ja-JP" sz="2800" dirty="0">
                <a:solidFill>
                  <a:schemeClr val="bg1"/>
                </a:solidFill>
              </a:rPr>
            </a:br>
            <a:endParaRPr kumimoji="1" lang="ja-JP" altLang="en-US" sz="2800" dirty="0">
              <a:solidFill>
                <a:schemeClr val="bg1"/>
              </a:solidFill>
            </a:endParaRPr>
          </a:p>
        </p:txBody>
      </p:sp>
      <p:sp>
        <p:nvSpPr>
          <p:cNvPr id="3" name="テキスト プレースホルダー 2">
            <a:extLst>
              <a:ext uri="{FF2B5EF4-FFF2-40B4-BE49-F238E27FC236}">
                <a16:creationId xmlns:a16="http://schemas.microsoft.com/office/drawing/2014/main" id="{94C2288C-4765-120A-6C38-9673CC31889C}"/>
              </a:ext>
            </a:extLst>
          </p:cNvPr>
          <p:cNvSpPr>
            <a:spLocks noGrp="1"/>
          </p:cNvSpPr>
          <p:nvPr>
            <p:ph type="body" idx="1"/>
          </p:nvPr>
        </p:nvSpPr>
        <p:spPr>
          <a:xfrm>
            <a:off x="633412" y="209556"/>
            <a:ext cx="7886700" cy="1198141"/>
          </a:xfrm>
        </p:spPr>
        <p:txBody>
          <a:bodyPr>
            <a:normAutofit/>
          </a:bodyPr>
          <a:lstStyle/>
          <a:p>
            <a:r>
              <a:rPr kumimoji="1" lang="ja-JP" altLang="en-US" sz="3200" dirty="0">
                <a:solidFill>
                  <a:schemeClr val="bg1"/>
                </a:solidFill>
              </a:rPr>
              <a:t> 最後に、森嶋通夫の「血にコクリコの花咲けば」より</a:t>
            </a:r>
            <a:endParaRPr kumimoji="1" lang="en-US" altLang="ja-JP" sz="3200" dirty="0">
              <a:solidFill>
                <a:schemeClr val="bg1"/>
              </a:solidFill>
            </a:endParaRPr>
          </a:p>
          <a:p>
            <a:endParaRPr kumimoji="1" lang="en-US" altLang="ja-JP" sz="3200" dirty="0">
              <a:solidFill>
                <a:schemeClr val="bg1"/>
              </a:solidFill>
            </a:endParaRPr>
          </a:p>
          <a:p>
            <a:endParaRPr kumimoji="1" lang="ja-JP" altLang="en-US" sz="3200" dirty="0">
              <a:solidFill>
                <a:schemeClr val="bg1"/>
              </a:solidFill>
            </a:endParaRPr>
          </a:p>
        </p:txBody>
      </p:sp>
    </p:spTree>
    <p:extLst>
      <p:ext uri="{BB962C8B-B14F-4D97-AF65-F5344CB8AC3E}">
        <p14:creationId xmlns:p14="http://schemas.microsoft.com/office/powerpoint/2010/main" val="139867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90CE031-B251-13E9-803E-36620BFB04B5}"/>
              </a:ext>
            </a:extLst>
          </p:cNvPr>
          <p:cNvSpPr>
            <a:spLocks noGrp="1"/>
          </p:cNvSpPr>
          <p:nvPr>
            <p:ph type="body" idx="1"/>
          </p:nvPr>
        </p:nvSpPr>
        <p:spPr bwMode="black">
          <a:xfrm>
            <a:off x="716552" y="867851"/>
            <a:ext cx="8047620" cy="5122298"/>
          </a:xfrm>
        </p:spPr>
        <p:txBody>
          <a:bodyPr>
            <a:normAutofit/>
          </a:bodyPr>
          <a:lstStyle/>
          <a:p>
            <a:pPr marL="628650" indent="-457200">
              <a:buClr>
                <a:schemeClr val="bg1"/>
              </a:buClr>
              <a:buFont typeface="Wingdings" panose="05000000000000000000" pitchFamily="2" charset="2"/>
              <a:buChar char="ü"/>
            </a:pPr>
            <a:r>
              <a:rPr kumimoji="1" lang="ja-JP" altLang="en-US" sz="3500" b="1" dirty="0">
                <a:solidFill>
                  <a:srgbClr val="FF0000"/>
                </a:solidFill>
              </a:rPr>
              <a:t>簡易検査（スクリーニングテスト）</a:t>
            </a:r>
            <a:endParaRPr kumimoji="1" lang="en-US" altLang="ja-JP" sz="3500" b="1" dirty="0">
              <a:solidFill>
                <a:srgbClr val="FF0000"/>
              </a:solidFill>
            </a:endParaRPr>
          </a:p>
          <a:p>
            <a:pPr marL="971550" lvl="1" indent="-457200">
              <a:buClr>
                <a:schemeClr val="bg1"/>
              </a:buClr>
              <a:buFont typeface="Arial" panose="020B0604020202020204" pitchFamily="34" charset="0"/>
              <a:buChar char="•"/>
            </a:pPr>
            <a:r>
              <a:rPr kumimoji="1" lang="ja-JP" altLang="en-US" sz="3200" b="1" dirty="0">
                <a:solidFill>
                  <a:schemeClr val="bg1"/>
                </a:solidFill>
              </a:rPr>
              <a:t>反復唾液嚥下テスト</a:t>
            </a:r>
          </a:p>
          <a:p>
            <a:pPr marL="971550" lvl="1" indent="-457200">
              <a:buClr>
                <a:schemeClr val="bg1"/>
              </a:buClr>
              <a:buFont typeface="Arial" panose="020B0604020202020204" pitchFamily="34" charset="0"/>
              <a:buChar char="•"/>
            </a:pPr>
            <a:r>
              <a:rPr kumimoji="1" lang="ja-JP" altLang="en-US" sz="3200" b="1" dirty="0">
                <a:solidFill>
                  <a:schemeClr val="bg1"/>
                </a:solidFill>
              </a:rPr>
              <a:t>水飲みテスト</a:t>
            </a:r>
            <a:r>
              <a:rPr kumimoji="1" lang="en-US" altLang="ja-JP" sz="3200" b="1" dirty="0">
                <a:solidFill>
                  <a:schemeClr val="bg1"/>
                </a:solidFill>
              </a:rPr>
              <a:t>(</a:t>
            </a:r>
            <a:r>
              <a:rPr kumimoji="1" lang="ja-JP" altLang="en-US" sz="3200" b="1" dirty="0">
                <a:solidFill>
                  <a:schemeClr val="bg1"/>
                </a:solidFill>
              </a:rPr>
              <a:t>改訂水飲みテスト</a:t>
            </a:r>
            <a:r>
              <a:rPr kumimoji="1" lang="en-US" altLang="ja-JP" sz="3200" b="1" dirty="0">
                <a:solidFill>
                  <a:schemeClr val="bg1"/>
                </a:solidFill>
              </a:rPr>
              <a:t>)</a:t>
            </a:r>
            <a:endParaRPr kumimoji="1" lang="ja-JP" altLang="en-US" sz="3200" b="1" dirty="0">
              <a:solidFill>
                <a:schemeClr val="bg1"/>
              </a:solidFill>
            </a:endParaRPr>
          </a:p>
          <a:p>
            <a:pPr marL="971550" lvl="1" indent="-457200">
              <a:buClr>
                <a:schemeClr val="bg1"/>
              </a:buClr>
              <a:buFont typeface="Arial" panose="020B0604020202020204" pitchFamily="34" charset="0"/>
              <a:buChar char="•"/>
            </a:pPr>
            <a:r>
              <a:rPr kumimoji="1" lang="ja-JP" altLang="en-US" sz="3200" b="1" dirty="0">
                <a:solidFill>
                  <a:schemeClr val="bg1"/>
                </a:solidFill>
              </a:rPr>
              <a:t>フードテスト</a:t>
            </a:r>
          </a:p>
          <a:p>
            <a:pPr marL="971550" lvl="1" indent="-457200">
              <a:buClr>
                <a:schemeClr val="bg1"/>
              </a:buClr>
              <a:buFont typeface="Arial" panose="020B0604020202020204" pitchFamily="34" charset="0"/>
              <a:buChar char="•"/>
            </a:pPr>
            <a:r>
              <a:rPr kumimoji="1" lang="ja-JP" altLang="en-US" sz="3200" b="1" dirty="0">
                <a:solidFill>
                  <a:schemeClr val="bg1"/>
                </a:solidFill>
              </a:rPr>
              <a:t>その他</a:t>
            </a:r>
            <a:endParaRPr kumimoji="1" lang="en-US" altLang="ja-JP" sz="3200" b="1" dirty="0">
              <a:solidFill>
                <a:schemeClr val="bg1"/>
              </a:solidFill>
            </a:endParaRPr>
          </a:p>
          <a:p>
            <a:pPr marL="628650" indent="-457200">
              <a:buClr>
                <a:schemeClr val="bg1"/>
              </a:buClr>
              <a:buFont typeface="Wingdings" panose="05000000000000000000" pitchFamily="2" charset="2"/>
              <a:buChar char="ü"/>
            </a:pPr>
            <a:endParaRPr kumimoji="1" lang="en-US" altLang="zh-TW" sz="3500" b="1" dirty="0">
              <a:solidFill>
                <a:schemeClr val="bg1"/>
              </a:solidFill>
            </a:endParaRPr>
          </a:p>
          <a:p>
            <a:pPr marL="628650" indent="-457200">
              <a:buClr>
                <a:schemeClr val="bg1"/>
              </a:buClr>
              <a:buFont typeface="Wingdings" panose="05000000000000000000" pitchFamily="2" charset="2"/>
              <a:buChar char="ü"/>
            </a:pPr>
            <a:r>
              <a:rPr kumimoji="1" lang="zh-TW" altLang="en-US" sz="3500" b="1" dirty="0">
                <a:solidFill>
                  <a:srgbClr val="FF0000"/>
                </a:solidFill>
              </a:rPr>
              <a:t>嚥下精密検査</a:t>
            </a:r>
            <a:endParaRPr kumimoji="1" lang="en-US" altLang="ja-JP" sz="3500" b="1" dirty="0">
              <a:solidFill>
                <a:srgbClr val="FF0000"/>
              </a:solidFill>
            </a:endParaRPr>
          </a:p>
          <a:p>
            <a:pPr marL="971550" lvl="1" indent="-457200">
              <a:buClr>
                <a:schemeClr val="bg1"/>
              </a:buClr>
              <a:buFont typeface="Arial" panose="020B0604020202020204" pitchFamily="34" charset="0"/>
              <a:buChar char="•"/>
            </a:pPr>
            <a:r>
              <a:rPr kumimoji="1" lang="zh-TW" altLang="en-US" sz="3200" b="1" dirty="0">
                <a:solidFill>
                  <a:schemeClr val="bg1"/>
                </a:solidFill>
              </a:rPr>
              <a:t>嚥下内視鏡検査</a:t>
            </a:r>
          </a:p>
          <a:p>
            <a:pPr marL="971550" lvl="1" indent="-457200">
              <a:buClr>
                <a:schemeClr val="bg1"/>
              </a:buClr>
              <a:buFont typeface="Arial" panose="020B0604020202020204" pitchFamily="34" charset="0"/>
              <a:buChar char="•"/>
            </a:pPr>
            <a:r>
              <a:rPr kumimoji="1" lang="zh-TW" altLang="en-US" sz="3200" b="1" dirty="0">
                <a:solidFill>
                  <a:schemeClr val="bg1"/>
                </a:solidFill>
              </a:rPr>
              <a:t>嚥下造影検査</a:t>
            </a:r>
            <a:endParaRPr kumimoji="1" lang="en-US" altLang="ja-JP" sz="3200" b="1" dirty="0">
              <a:solidFill>
                <a:schemeClr val="bg1"/>
              </a:solidFill>
            </a:endParaRPr>
          </a:p>
          <a:p>
            <a:endParaRPr kumimoji="1" lang="ja-JP" altLang="en-US" b="1" dirty="0">
              <a:solidFill>
                <a:schemeClr val="tx1"/>
              </a:solidFill>
            </a:endParaRPr>
          </a:p>
        </p:txBody>
      </p:sp>
      <mc:AlternateContent xmlns:mc="http://schemas.openxmlformats.org/markup-compatibility/2006" xmlns:p14="http://schemas.microsoft.com/office/powerpoint/2010/main">
        <mc:Choice Requires="p14">
          <p:contentPart p14:bwMode="auto" r:id="rId2">
            <p14:nvContentPartPr>
              <p14:cNvPr id="4" name="インク 3">
                <a:extLst>
                  <a:ext uri="{FF2B5EF4-FFF2-40B4-BE49-F238E27FC236}">
                    <a16:creationId xmlns:a16="http://schemas.microsoft.com/office/drawing/2014/main" id="{F7D0FD71-ABB2-0D22-484D-DEFF8E3346FE}"/>
                  </a:ext>
                </a:extLst>
              </p14:cNvPr>
              <p14:cNvContentPartPr/>
              <p14:nvPr/>
            </p14:nvContentPartPr>
            <p14:xfrm>
              <a:off x="2602758" y="2716171"/>
              <a:ext cx="270" cy="270"/>
            </p14:xfrm>
          </p:contentPart>
        </mc:Choice>
        <mc:Fallback xmlns="">
          <p:pic>
            <p:nvPicPr>
              <p:cNvPr id="4" name="インク 3">
                <a:extLst>
                  <a:ext uri="{FF2B5EF4-FFF2-40B4-BE49-F238E27FC236}">
                    <a16:creationId xmlns:a16="http://schemas.microsoft.com/office/drawing/2014/main" id="{F7D0FD71-ABB2-0D22-484D-DEFF8E3346FE}"/>
                  </a:ext>
                </a:extLst>
              </p:cNvPr>
              <p:cNvPicPr/>
              <p:nvPr/>
            </p:nvPicPr>
            <p:blipFill>
              <a:blip r:embed="rId3"/>
              <a:stretch>
                <a:fillRect/>
              </a:stretch>
            </p:blipFill>
            <p:spPr>
              <a:xfrm>
                <a:off x="2596008" y="2709421"/>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インク 4">
                <a:extLst>
                  <a:ext uri="{FF2B5EF4-FFF2-40B4-BE49-F238E27FC236}">
                    <a16:creationId xmlns:a16="http://schemas.microsoft.com/office/drawing/2014/main" id="{959AF6B5-8C44-9FC2-6F44-87C48CE4109C}"/>
                  </a:ext>
                </a:extLst>
              </p14:cNvPr>
              <p14:cNvContentPartPr/>
              <p14:nvPr/>
            </p14:nvContentPartPr>
            <p14:xfrm>
              <a:off x="2032518" y="2674861"/>
              <a:ext cx="270" cy="270"/>
            </p14:xfrm>
          </p:contentPart>
        </mc:Choice>
        <mc:Fallback xmlns="">
          <p:pic>
            <p:nvPicPr>
              <p:cNvPr id="5" name="インク 4">
                <a:extLst>
                  <a:ext uri="{FF2B5EF4-FFF2-40B4-BE49-F238E27FC236}">
                    <a16:creationId xmlns:a16="http://schemas.microsoft.com/office/drawing/2014/main" id="{959AF6B5-8C44-9FC2-6F44-87C48CE4109C}"/>
                  </a:ext>
                </a:extLst>
              </p:cNvPr>
              <p:cNvPicPr/>
              <p:nvPr/>
            </p:nvPicPr>
            <p:blipFill>
              <a:blip r:embed="rId3"/>
              <a:stretch>
                <a:fillRect/>
              </a:stretch>
            </p:blipFill>
            <p:spPr>
              <a:xfrm>
                <a:off x="2025768" y="2668111"/>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インク 5">
                <a:extLst>
                  <a:ext uri="{FF2B5EF4-FFF2-40B4-BE49-F238E27FC236}">
                    <a16:creationId xmlns:a16="http://schemas.microsoft.com/office/drawing/2014/main" id="{86C047A8-66D0-A9EC-1AF1-F2504C98C119}"/>
                  </a:ext>
                </a:extLst>
              </p14:cNvPr>
              <p14:cNvContentPartPr/>
              <p14:nvPr/>
            </p14:nvContentPartPr>
            <p14:xfrm>
              <a:off x="1363188" y="2600611"/>
              <a:ext cx="270" cy="270"/>
            </p14:xfrm>
          </p:contentPart>
        </mc:Choice>
        <mc:Fallback xmlns="">
          <p:pic>
            <p:nvPicPr>
              <p:cNvPr id="6" name="インク 5">
                <a:extLst>
                  <a:ext uri="{FF2B5EF4-FFF2-40B4-BE49-F238E27FC236}">
                    <a16:creationId xmlns:a16="http://schemas.microsoft.com/office/drawing/2014/main" id="{86C047A8-66D0-A9EC-1AF1-F2504C98C119}"/>
                  </a:ext>
                </a:extLst>
              </p:cNvPr>
              <p:cNvPicPr/>
              <p:nvPr/>
            </p:nvPicPr>
            <p:blipFill>
              <a:blip r:embed="rId3"/>
              <a:stretch>
                <a:fillRect/>
              </a:stretch>
            </p:blipFill>
            <p:spPr>
              <a:xfrm>
                <a:off x="1356438" y="2593861"/>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インク 6">
                <a:extLst>
                  <a:ext uri="{FF2B5EF4-FFF2-40B4-BE49-F238E27FC236}">
                    <a16:creationId xmlns:a16="http://schemas.microsoft.com/office/drawing/2014/main" id="{A2AA429D-656A-B545-4DB8-C68639003091}"/>
                  </a:ext>
                </a:extLst>
              </p14:cNvPr>
              <p14:cNvContentPartPr/>
              <p14:nvPr/>
            </p14:nvContentPartPr>
            <p14:xfrm>
              <a:off x="1165008" y="2113261"/>
              <a:ext cx="270" cy="270"/>
            </p14:xfrm>
          </p:contentPart>
        </mc:Choice>
        <mc:Fallback xmlns="">
          <p:pic>
            <p:nvPicPr>
              <p:cNvPr id="7" name="インク 6">
                <a:extLst>
                  <a:ext uri="{FF2B5EF4-FFF2-40B4-BE49-F238E27FC236}">
                    <a16:creationId xmlns:a16="http://schemas.microsoft.com/office/drawing/2014/main" id="{A2AA429D-656A-B545-4DB8-C68639003091}"/>
                  </a:ext>
                </a:extLst>
              </p:cNvPr>
              <p:cNvPicPr/>
              <p:nvPr/>
            </p:nvPicPr>
            <p:blipFill>
              <a:blip r:embed="rId3"/>
              <a:stretch>
                <a:fillRect/>
              </a:stretch>
            </p:blipFill>
            <p:spPr>
              <a:xfrm>
                <a:off x="1158258" y="2106511"/>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インク 7">
                <a:extLst>
                  <a:ext uri="{FF2B5EF4-FFF2-40B4-BE49-F238E27FC236}">
                    <a16:creationId xmlns:a16="http://schemas.microsoft.com/office/drawing/2014/main" id="{470BB7F2-CDAC-8954-BAA2-5B43A899E993}"/>
                  </a:ext>
                </a:extLst>
              </p14:cNvPr>
              <p14:cNvContentPartPr/>
              <p14:nvPr/>
            </p14:nvContentPartPr>
            <p14:xfrm>
              <a:off x="1165008" y="2088151"/>
              <a:ext cx="270" cy="270"/>
            </p14:xfrm>
          </p:contentPart>
        </mc:Choice>
        <mc:Fallback xmlns="">
          <p:pic>
            <p:nvPicPr>
              <p:cNvPr id="8" name="インク 7">
                <a:extLst>
                  <a:ext uri="{FF2B5EF4-FFF2-40B4-BE49-F238E27FC236}">
                    <a16:creationId xmlns:a16="http://schemas.microsoft.com/office/drawing/2014/main" id="{470BB7F2-CDAC-8954-BAA2-5B43A899E993}"/>
                  </a:ext>
                </a:extLst>
              </p:cNvPr>
              <p:cNvPicPr/>
              <p:nvPr/>
            </p:nvPicPr>
            <p:blipFill>
              <a:blip r:embed="rId3"/>
              <a:stretch>
                <a:fillRect/>
              </a:stretch>
            </p:blipFill>
            <p:spPr>
              <a:xfrm>
                <a:off x="1158258" y="2081401"/>
                <a:ext cx="13500" cy="13500"/>
              </a:xfrm>
              <a:prstGeom prst="rect">
                <a:avLst/>
              </a:prstGeom>
            </p:spPr>
          </p:pic>
        </mc:Fallback>
      </mc:AlternateContent>
      <p:grpSp>
        <p:nvGrpSpPr>
          <p:cNvPr id="12" name="グループ化 11">
            <a:extLst>
              <a:ext uri="{FF2B5EF4-FFF2-40B4-BE49-F238E27FC236}">
                <a16:creationId xmlns:a16="http://schemas.microsoft.com/office/drawing/2014/main" id="{9F5FCFD9-5CE4-34FD-28C2-AF305B33F998}"/>
              </a:ext>
            </a:extLst>
          </p:cNvPr>
          <p:cNvGrpSpPr/>
          <p:nvPr/>
        </p:nvGrpSpPr>
        <p:grpSpPr>
          <a:xfrm>
            <a:off x="-333582" y="2088151"/>
            <a:ext cx="270" cy="8640"/>
            <a:chOff x="1079224" y="1641201"/>
            <a:chExt cx="360" cy="11520"/>
          </a:xfrm>
        </p:grpSpPr>
        <mc:AlternateContent xmlns:mc="http://schemas.openxmlformats.org/markup-compatibility/2006" xmlns:p14="http://schemas.microsoft.com/office/powerpoint/2010/main">
          <mc:Choice Requires="p14">
            <p:contentPart p14:bwMode="auto" r:id="rId8">
              <p14:nvContentPartPr>
                <p14:cNvPr id="9" name="インク 8">
                  <a:extLst>
                    <a:ext uri="{FF2B5EF4-FFF2-40B4-BE49-F238E27FC236}">
                      <a16:creationId xmlns:a16="http://schemas.microsoft.com/office/drawing/2014/main" id="{DFABC8D4-9309-CAE7-CFD1-D2637CA71D5E}"/>
                    </a:ext>
                  </a:extLst>
                </p14:cNvPr>
                <p14:cNvContentPartPr/>
                <p14:nvPr/>
              </p14:nvContentPartPr>
              <p14:xfrm>
                <a:off x="1079224" y="1641201"/>
                <a:ext cx="360" cy="2160"/>
              </p14:xfrm>
            </p:contentPart>
          </mc:Choice>
          <mc:Fallback xmlns="">
            <p:pic>
              <p:nvPicPr>
                <p:cNvPr id="9" name="インク 8">
                  <a:extLst>
                    <a:ext uri="{FF2B5EF4-FFF2-40B4-BE49-F238E27FC236}">
                      <a16:creationId xmlns:a16="http://schemas.microsoft.com/office/drawing/2014/main" id="{DFABC8D4-9309-CAE7-CFD1-D2637CA71D5E}"/>
                    </a:ext>
                  </a:extLst>
                </p:cNvPr>
                <p:cNvPicPr/>
                <p:nvPr/>
              </p:nvPicPr>
              <p:blipFill>
                <a:blip r:embed="rId9"/>
                <a:stretch>
                  <a:fillRect/>
                </a:stretch>
              </p:blipFill>
              <p:spPr>
                <a:xfrm>
                  <a:off x="1070584" y="1632561"/>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インク 9">
                  <a:extLst>
                    <a:ext uri="{FF2B5EF4-FFF2-40B4-BE49-F238E27FC236}">
                      <a16:creationId xmlns:a16="http://schemas.microsoft.com/office/drawing/2014/main" id="{EA1A5226-7200-71BF-9BBE-3149C828B30F}"/>
                    </a:ext>
                  </a:extLst>
                </p14:cNvPr>
                <p14:cNvContentPartPr/>
                <p14:nvPr/>
              </p14:nvContentPartPr>
              <p14:xfrm>
                <a:off x="1079224" y="1652361"/>
                <a:ext cx="360" cy="360"/>
              </p14:xfrm>
            </p:contentPart>
          </mc:Choice>
          <mc:Fallback xmlns="">
            <p:pic>
              <p:nvPicPr>
                <p:cNvPr id="10" name="インク 9">
                  <a:extLst>
                    <a:ext uri="{FF2B5EF4-FFF2-40B4-BE49-F238E27FC236}">
                      <a16:creationId xmlns:a16="http://schemas.microsoft.com/office/drawing/2014/main" id="{EA1A5226-7200-71BF-9BBE-3149C828B30F}"/>
                    </a:ext>
                  </a:extLst>
                </p:cNvPr>
                <p:cNvPicPr/>
                <p:nvPr/>
              </p:nvPicPr>
              <p:blipFill>
                <a:blip r:embed="rId9"/>
                <a:stretch>
                  <a:fillRect/>
                </a:stretch>
              </p:blipFill>
              <p:spPr>
                <a:xfrm>
                  <a:off x="1070584" y="164372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1" name="インク 10">
                <a:extLst>
                  <a:ext uri="{FF2B5EF4-FFF2-40B4-BE49-F238E27FC236}">
                    <a16:creationId xmlns:a16="http://schemas.microsoft.com/office/drawing/2014/main" id="{8212D989-D35B-97B1-6EEC-B832641C6F31}"/>
                  </a:ext>
                </a:extLst>
              </p14:cNvPr>
              <p14:cNvContentPartPr/>
              <p14:nvPr/>
            </p14:nvContentPartPr>
            <p14:xfrm>
              <a:off x="1197948" y="2336011"/>
              <a:ext cx="270" cy="270"/>
            </p14:xfrm>
          </p:contentPart>
        </mc:Choice>
        <mc:Fallback xmlns="">
          <p:pic>
            <p:nvPicPr>
              <p:cNvPr id="11" name="インク 10">
                <a:extLst>
                  <a:ext uri="{FF2B5EF4-FFF2-40B4-BE49-F238E27FC236}">
                    <a16:creationId xmlns:a16="http://schemas.microsoft.com/office/drawing/2014/main" id="{8212D989-D35B-97B1-6EEC-B832641C6F31}"/>
                  </a:ext>
                </a:extLst>
              </p:cNvPr>
              <p:cNvPicPr/>
              <p:nvPr/>
            </p:nvPicPr>
            <p:blipFill>
              <a:blip r:embed="rId3"/>
              <a:stretch>
                <a:fillRect/>
              </a:stretch>
            </p:blipFill>
            <p:spPr>
              <a:xfrm>
                <a:off x="1191198" y="2329261"/>
                <a:ext cx="13500" cy="13500"/>
              </a:xfrm>
              <a:prstGeom prst="rect">
                <a:avLst/>
              </a:prstGeom>
            </p:spPr>
          </p:pic>
        </mc:Fallback>
      </mc:AlternateContent>
      <p:grpSp>
        <p:nvGrpSpPr>
          <p:cNvPr id="31" name="グループ化 30">
            <a:extLst>
              <a:ext uri="{FF2B5EF4-FFF2-40B4-BE49-F238E27FC236}">
                <a16:creationId xmlns:a16="http://schemas.microsoft.com/office/drawing/2014/main" id="{17F44144-D1D6-6E95-EC34-C30E16E0A8C7}"/>
              </a:ext>
            </a:extLst>
          </p:cNvPr>
          <p:cNvGrpSpPr/>
          <p:nvPr/>
        </p:nvGrpSpPr>
        <p:grpSpPr>
          <a:xfrm>
            <a:off x="4544328" y="2063457"/>
            <a:ext cx="270" cy="270"/>
            <a:chOff x="6059104" y="1608276"/>
            <a:chExt cx="360" cy="360"/>
          </a:xfrm>
        </p:grpSpPr>
        <mc:AlternateContent xmlns:mc="http://schemas.openxmlformats.org/markup-compatibility/2006" xmlns:p14="http://schemas.microsoft.com/office/powerpoint/2010/main">
          <mc:Choice Requires="p14">
            <p:contentPart p14:bwMode="auto" r:id="rId12">
              <p14:nvContentPartPr>
                <p14:cNvPr id="24" name="インク 23">
                  <a:extLst>
                    <a:ext uri="{FF2B5EF4-FFF2-40B4-BE49-F238E27FC236}">
                      <a16:creationId xmlns:a16="http://schemas.microsoft.com/office/drawing/2014/main" id="{47F9AE90-21AC-CC9B-17FE-F130847BFB22}"/>
                    </a:ext>
                  </a:extLst>
                </p14:cNvPr>
                <p14:cNvContentPartPr/>
                <p14:nvPr/>
              </p14:nvContentPartPr>
              <p14:xfrm>
                <a:off x="6059104" y="1608276"/>
                <a:ext cx="360" cy="360"/>
              </p14:xfrm>
            </p:contentPart>
          </mc:Choice>
          <mc:Fallback xmlns="">
            <p:pic>
              <p:nvPicPr>
                <p:cNvPr id="24" name="インク 23">
                  <a:extLst>
                    <a:ext uri="{FF2B5EF4-FFF2-40B4-BE49-F238E27FC236}">
                      <a16:creationId xmlns:a16="http://schemas.microsoft.com/office/drawing/2014/main" id="{47F9AE90-21AC-CC9B-17FE-F130847BFB22}"/>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インク 24">
                  <a:extLst>
                    <a:ext uri="{FF2B5EF4-FFF2-40B4-BE49-F238E27FC236}">
                      <a16:creationId xmlns:a16="http://schemas.microsoft.com/office/drawing/2014/main" id="{DFECD032-0DB7-6D71-74FA-9BD5A8DB8D38}"/>
                    </a:ext>
                  </a:extLst>
                </p14:cNvPr>
                <p14:cNvContentPartPr/>
                <p14:nvPr/>
              </p14:nvContentPartPr>
              <p14:xfrm>
                <a:off x="6059104" y="1608276"/>
                <a:ext cx="360" cy="360"/>
              </p14:xfrm>
            </p:contentPart>
          </mc:Choice>
          <mc:Fallback xmlns="">
            <p:pic>
              <p:nvPicPr>
                <p:cNvPr id="25" name="インク 24">
                  <a:extLst>
                    <a:ext uri="{FF2B5EF4-FFF2-40B4-BE49-F238E27FC236}">
                      <a16:creationId xmlns:a16="http://schemas.microsoft.com/office/drawing/2014/main" id="{DFECD032-0DB7-6D71-74FA-9BD5A8DB8D38}"/>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インク 25">
                  <a:extLst>
                    <a:ext uri="{FF2B5EF4-FFF2-40B4-BE49-F238E27FC236}">
                      <a16:creationId xmlns:a16="http://schemas.microsoft.com/office/drawing/2014/main" id="{9497C16F-C0D6-C4F6-FE07-4A0EC6AF454E}"/>
                    </a:ext>
                  </a:extLst>
                </p14:cNvPr>
                <p14:cNvContentPartPr/>
                <p14:nvPr/>
              </p14:nvContentPartPr>
              <p14:xfrm>
                <a:off x="6059104" y="1608276"/>
                <a:ext cx="360" cy="360"/>
              </p14:xfrm>
            </p:contentPart>
          </mc:Choice>
          <mc:Fallback xmlns="">
            <p:pic>
              <p:nvPicPr>
                <p:cNvPr id="26" name="インク 25">
                  <a:extLst>
                    <a:ext uri="{FF2B5EF4-FFF2-40B4-BE49-F238E27FC236}">
                      <a16:creationId xmlns:a16="http://schemas.microsoft.com/office/drawing/2014/main" id="{9497C16F-C0D6-C4F6-FE07-4A0EC6AF454E}"/>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インク 26">
                  <a:extLst>
                    <a:ext uri="{FF2B5EF4-FFF2-40B4-BE49-F238E27FC236}">
                      <a16:creationId xmlns:a16="http://schemas.microsoft.com/office/drawing/2014/main" id="{91C8C81E-341A-314E-0CEE-A2F769071118}"/>
                    </a:ext>
                  </a:extLst>
                </p14:cNvPr>
                <p14:cNvContentPartPr/>
                <p14:nvPr/>
              </p14:nvContentPartPr>
              <p14:xfrm>
                <a:off x="6059104" y="1608276"/>
                <a:ext cx="360" cy="360"/>
              </p14:xfrm>
            </p:contentPart>
          </mc:Choice>
          <mc:Fallback xmlns="">
            <p:pic>
              <p:nvPicPr>
                <p:cNvPr id="27" name="インク 26">
                  <a:extLst>
                    <a:ext uri="{FF2B5EF4-FFF2-40B4-BE49-F238E27FC236}">
                      <a16:creationId xmlns:a16="http://schemas.microsoft.com/office/drawing/2014/main" id="{91C8C81E-341A-314E-0CEE-A2F769071118}"/>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インク 27">
                  <a:extLst>
                    <a:ext uri="{FF2B5EF4-FFF2-40B4-BE49-F238E27FC236}">
                      <a16:creationId xmlns:a16="http://schemas.microsoft.com/office/drawing/2014/main" id="{5812BA95-6285-D127-134F-5C7971CF5C42}"/>
                    </a:ext>
                  </a:extLst>
                </p14:cNvPr>
                <p14:cNvContentPartPr/>
                <p14:nvPr/>
              </p14:nvContentPartPr>
              <p14:xfrm>
                <a:off x="6059104" y="1608276"/>
                <a:ext cx="360" cy="360"/>
              </p14:xfrm>
            </p:contentPart>
          </mc:Choice>
          <mc:Fallback xmlns="">
            <p:pic>
              <p:nvPicPr>
                <p:cNvPr id="28" name="インク 27">
                  <a:extLst>
                    <a:ext uri="{FF2B5EF4-FFF2-40B4-BE49-F238E27FC236}">
                      <a16:creationId xmlns:a16="http://schemas.microsoft.com/office/drawing/2014/main" id="{5812BA95-6285-D127-134F-5C7971CF5C42}"/>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インク 28">
                  <a:extLst>
                    <a:ext uri="{FF2B5EF4-FFF2-40B4-BE49-F238E27FC236}">
                      <a16:creationId xmlns:a16="http://schemas.microsoft.com/office/drawing/2014/main" id="{119968AD-1206-FA26-CACA-284EC8ADD33D}"/>
                    </a:ext>
                  </a:extLst>
                </p14:cNvPr>
                <p14:cNvContentPartPr/>
                <p14:nvPr/>
              </p14:nvContentPartPr>
              <p14:xfrm>
                <a:off x="6059104" y="1608276"/>
                <a:ext cx="360" cy="360"/>
              </p14:xfrm>
            </p:contentPart>
          </mc:Choice>
          <mc:Fallback xmlns="">
            <p:pic>
              <p:nvPicPr>
                <p:cNvPr id="29" name="インク 28">
                  <a:extLst>
                    <a:ext uri="{FF2B5EF4-FFF2-40B4-BE49-F238E27FC236}">
                      <a16:creationId xmlns:a16="http://schemas.microsoft.com/office/drawing/2014/main" id="{119968AD-1206-FA26-CACA-284EC8ADD33D}"/>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インク 29">
                  <a:extLst>
                    <a:ext uri="{FF2B5EF4-FFF2-40B4-BE49-F238E27FC236}">
                      <a16:creationId xmlns:a16="http://schemas.microsoft.com/office/drawing/2014/main" id="{BBB421A4-C9FA-288C-8792-05766ED18009}"/>
                    </a:ext>
                  </a:extLst>
                </p14:cNvPr>
                <p14:cNvContentPartPr/>
                <p14:nvPr/>
              </p14:nvContentPartPr>
              <p14:xfrm>
                <a:off x="6059104" y="1608276"/>
                <a:ext cx="360" cy="360"/>
              </p14:xfrm>
            </p:contentPart>
          </mc:Choice>
          <mc:Fallback xmlns="">
            <p:pic>
              <p:nvPicPr>
                <p:cNvPr id="30" name="インク 29">
                  <a:extLst>
                    <a:ext uri="{FF2B5EF4-FFF2-40B4-BE49-F238E27FC236}">
                      <a16:creationId xmlns:a16="http://schemas.microsoft.com/office/drawing/2014/main" id="{BBB421A4-C9FA-288C-8792-05766ED18009}"/>
                    </a:ext>
                  </a:extLst>
                </p:cNvPr>
                <p:cNvPicPr/>
                <p:nvPr/>
              </p:nvPicPr>
              <p:blipFill>
                <a:blip r:embed="rId9"/>
                <a:stretch>
                  <a:fillRect/>
                </a:stretch>
              </p:blipFill>
              <p:spPr>
                <a:xfrm>
                  <a:off x="6050104" y="159963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32" name="インク 31">
                <a:extLst>
                  <a:ext uri="{FF2B5EF4-FFF2-40B4-BE49-F238E27FC236}">
                    <a16:creationId xmlns:a16="http://schemas.microsoft.com/office/drawing/2014/main" id="{B1C08E11-2B7D-DC1A-6AAE-63DDF1EB647D}"/>
                  </a:ext>
                </a:extLst>
              </p14:cNvPr>
              <p14:cNvContentPartPr/>
              <p14:nvPr/>
            </p14:nvContentPartPr>
            <p14:xfrm>
              <a:off x="3461898" y="2319687"/>
              <a:ext cx="270" cy="270"/>
            </p14:xfrm>
          </p:contentPart>
        </mc:Choice>
        <mc:Fallback xmlns="">
          <p:pic>
            <p:nvPicPr>
              <p:cNvPr id="32" name="インク 31">
                <a:extLst>
                  <a:ext uri="{FF2B5EF4-FFF2-40B4-BE49-F238E27FC236}">
                    <a16:creationId xmlns:a16="http://schemas.microsoft.com/office/drawing/2014/main" id="{B1C08E11-2B7D-DC1A-6AAE-63DDF1EB647D}"/>
                  </a:ext>
                </a:extLst>
              </p:cNvPr>
              <p:cNvPicPr/>
              <p:nvPr/>
            </p:nvPicPr>
            <p:blipFill>
              <a:blip r:embed="rId3"/>
              <a:stretch>
                <a:fillRect/>
              </a:stretch>
            </p:blipFill>
            <p:spPr>
              <a:xfrm>
                <a:off x="3455148" y="2312937"/>
                <a:ext cx="13500" cy="13500"/>
              </a:xfrm>
              <a:prstGeom prst="rect">
                <a:avLst/>
              </a:prstGeom>
            </p:spPr>
          </p:pic>
        </mc:Fallback>
      </mc:AlternateContent>
      <p:sp>
        <p:nvSpPr>
          <p:cNvPr id="13" name="テキスト ボックス 12">
            <a:extLst>
              <a:ext uri="{FF2B5EF4-FFF2-40B4-BE49-F238E27FC236}">
                <a16:creationId xmlns:a16="http://schemas.microsoft.com/office/drawing/2014/main" id="{FCEA0820-79A4-A15C-0C37-2951C0ABD14B}"/>
              </a:ext>
            </a:extLst>
          </p:cNvPr>
          <p:cNvSpPr txBox="1"/>
          <p:nvPr/>
        </p:nvSpPr>
        <p:spPr>
          <a:xfrm>
            <a:off x="2947164" y="144080"/>
            <a:ext cx="4761914" cy="584775"/>
          </a:xfrm>
          <a:prstGeom prst="rect">
            <a:avLst/>
          </a:prstGeom>
          <a:noFill/>
        </p:spPr>
        <p:txBody>
          <a:bodyPr wrap="square">
            <a:spAutoFit/>
          </a:bodyPr>
          <a:lstStyle/>
          <a:p>
            <a:r>
              <a:rPr kumimoji="1" lang="ja-JP" altLang="en-US" sz="3200" b="1" dirty="0">
                <a:solidFill>
                  <a:schemeClr val="bg1"/>
                </a:solidFill>
              </a:rPr>
              <a:t>嚥下評価テスト</a:t>
            </a:r>
            <a:endParaRPr lang="ja-JP" altLang="en-US" sz="3200" dirty="0"/>
          </a:p>
        </p:txBody>
      </p:sp>
    </p:spTree>
    <p:extLst>
      <p:ext uri="{BB962C8B-B14F-4D97-AF65-F5344CB8AC3E}">
        <p14:creationId xmlns:p14="http://schemas.microsoft.com/office/powerpoint/2010/main" val="56919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6861962-BCE5-A566-696B-19E16D48BEA1}"/>
              </a:ext>
            </a:extLst>
          </p:cNvPr>
          <p:cNvSpPr txBox="1"/>
          <p:nvPr/>
        </p:nvSpPr>
        <p:spPr>
          <a:xfrm>
            <a:off x="592888" y="684519"/>
            <a:ext cx="8794909" cy="5262979"/>
          </a:xfrm>
          <a:prstGeom prst="rect">
            <a:avLst/>
          </a:prstGeom>
          <a:noFill/>
        </p:spPr>
        <p:txBody>
          <a:bodyPr wrap="square">
            <a:spAutoFit/>
          </a:bodyPr>
          <a:lstStyle/>
          <a:p>
            <a:r>
              <a:rPr lang="en-US" altLang="ja-JP" sz="2400" b="1" dirty="0">
                <a:solidFill>
                  <a:schemeClr val="bg1"/>
                </a:solidFill>
              </a:rPr>
              <a:t>Q1 </a:t>
            </a:r>
            <a:r>
              <a:rPr lang="ja-JP" altLang="en-US" sz="2400" b="1" dirty="0">
                <a:solidFill>
                  <a:schemeClr val="bg1"/>
                </a:solidFill>
              </a:rPr>
              <a:t>飲み込みの問題が原因で、体重が減少した</a:t>
            </a:r>
          </a:p>
          <a:p>
            <a:r>
              <a:rPr lang="en-US" altLang="ja-JP" sz="2400" b="1" dirty="0">
                <a:solidFill>
                  <a:schemeClr val="bg1"/>
                </a:solidFill>
              </a:rPr>
              <a:t>Q2 </a:t>
            </a:r>
            <a:r>
              <a:rPr lang="ja-JP" altLang="en-US" sz="2400" b="1" dirty="0">
                <a:solidFill>
                  <a:schemeClr val="bg1"/>
                </a:solidFill>
              </a:rPr>
              <a:t>飲み込みの問題が、外食に行くための障害になっている</a:t>
            </a:r>
          </a:p>
          <a:p>
            <a:r>
              <a:rPr lang="en-US" altLang="ja-JP" sz="2400" b="1" dirty="0">
                <a:solidFill>
                  <a:schemeClr val="bg1"/>
                </a:solidFill>
              </a:rPr>
              <a:t>Q3 </a:t>
            </a:r>
            <a:r>
              <a:rPr lang="ja-JP" altLang="en-US" sz="2400" b="1" dirty="0">
                <a:solidFill>
                  <a:schemeClr val="bg1"/>
                </a:solidFill>
              </a:rPr>
              <a:t>液体を飲み込む時に、余分な努力が必要だ</a:t>
            </a:r>
          </a:p>
          <a:p>
            <a:r>
              <a:rPr lang="en-US" altLang="ja-JP" sz="2400" b="1" dirty="0">
                <a:solidFill>
                  <a:schemeClr val="bg1"/>
                </a:solidFill>
              </a:rPr>
              <a:t>Q4 </a:t>
            </a:r>
            <a:r>
              <a:rPr lang="ja-JP" altLang="en-US" sz="2400" b="1" dirty="0">
                <a:solidFill>
                  <a:schemeClr val="bg1"/>
                </a:solidFill>
              </a:rPr>
              <a:t>固形物を飲み込むときに、余計な努力が必要だ</a:t>
            </a:r>
          </a:p>
          <a:p>
            <a:r>
              <a:rPr lang="en-US" altLang="ja-JP" sz="2400" b="1" dirty="0">
                <a:solidFill>
                  <a:schemeClr val="bg1"/>
                </a:solidFill>
              </a:rPr>
              <a:t>Q5 </a:t>
            </a:r>
            <a:r>
              <a:rPr lang="ja-JP" altLang="en-US" sz="2400" b="1" dirty="0">
                <a:solidFill>
                  <a:schemeClr val="bg1"/>
                </a:solidFill>
              </a:rPr>
              <a:t>錠剤を飲み込むときに、余分な努力が必要だ</a:t>
            </a:r>
          </a:p>
          <a:p>
            <a:r>
              <a:rPr lang="en-US" altLang="ja-JP" sz="2400" b="1" dirty="0">
                <a:solidFill>
                  <a:schemeClr val="bg1"/>
                </a:solidFill>
              </a:rPr>
              <a:t>Q6 </a:t>
            </a:r>
            <a:r>
              <a:rPr lang="ja-JP" altLang="en-US" sz="2400" b="1" dirty="0">
                <a:solidFill>
                  <a:schemeClr val="bg1"/>
                </a:solidFill>
              </a:rPr>
              <a:t>飲み込むことが苦痛だ</a:t>
            </a:r>
          </a:p>
          <a:p>
            <a:r>
              <a:rPr lang="en-US" altLang="ja-JP" sz="2400" b="1" dirty="0">
                <a:solidFill>
                  <a:schemeClr val="bg1"/>
                </a:solidFill>
              </a:rPr>
              <a:t>Q7 </a:t>
            </a:r>
            <a:r>
              <a:rPr lang="ja-JP" altLang="en-US" sz="2400" b="1" dirty="0">
                <a:solidFill>
                  <a:schemeClr val="bg1"/>
                </a:solidFill>
              </a:rPr>
              <a:t>食べる喜びが飲み込みによって影響を受けている</a:t>
            </a:r>
          </a:p>
          <a:p>
            <a:r>
              <a:rPr lang="en-US" altLang="ja-JP" sz="2400" b="1" dirty="0">
                <a:solidFill>
                  <a:schemeClr val="bg1"/>
                </a:solidFill>
              </a:rPr>
              <a:t>Q8 </a:t>
            </a:r>
            <a:r>
              <a:rPr lang="ja-JP" altLang="en-US" sz="2400" b="1" dirty="0">
                <a:solidFill>
                  <a:schemeClr val="bg1"/>
                </a:solidFill>
              </a:rPr>
              <a:t>飲み込むときに食べ物がのどに引っかかる</a:t>
            </a:r>
          </a:p>
          <a:p>
            <a:r>
              <a:rPr lang="en-US" altLang="ja-JP" sz="2400" b="1" dirty="0">
                <a:solidFill>
                  <a:schemeClr val="bg1"/>
                </a:solidFill>
              </a:rPr>
              <a:t>Q9 </a:t>
            </a:r>
            <a:r>
              <a:rPr lang="ja-JP" altLang="en-US" sz="2400" b="1" dirty="0">
                <a:solidFill>
                  <a:schemeClr val="bg1"/>
                </a:solidFill>
              </a:rPr>
              <a:t>食べるときに咳が出る</a:t>
            </a:r>
          </a:p>
          <a:p>
            <a:r>
              <a:rPr lang="en-US" altLang="ja-JP" sz="2400" b="1" dirty="0">
                <a:solidFill>
                  <a:schemeClr val="bg1"/>
                </a:solidFill>
              </a:rPr>
              <a:t>Q10 </a:t>
            </a:r>
            <a:r>
              <a:rPr lang="ja-JP" altLang="en-US" sz="2400" b="1" dirty="0">
                <a:solidFill>
                  <a:schemeClr val="bg1"/>
                </a:solidFill>
              </a:rPr>
              <a:t>飲み込むことはストレスが多い</a:t>
            </a:r>
          </a:p>
          <a:p>
            <a:r>
              <a:rPr lang="ja-JP" altLang="en-US" sz="2400" b="1" dirty="0">
                <a:solidFill>
                  <a:schemeClr val="bg1"/>
                </a:solidFill>
              </a:rPr>
              <a:t>０＝問題なし １ ２ ３ ４＝ひどく困難</a:t>
            </a:r>
            <a:endParaRPr lang="en-US" altLang="ja-JP" sz="2400" b="1" dirty="0">
              <a:solidFill>
                <a:schemeClr val="bg1"/>
              </a:solidFill>
            </a:endParaRPr>
          </a:p>
          <a:p>
            <a:endParaRPr lang="ja-JP" altLang="en-US" sz="2400" b="1" dirty="0">
              <a:solidFill>
                <a:schemeClr val="bg1"/>
              </a:solidFill>
            </a:endParaRPr>
          </a:p>
          <a:p>
            <a:r>
              <a:rPr lang="ja-JP" altLang="en-US" sz="2400" b="1" dirty="0">
                <a:solidFill>
                  <a:schemeClr val="bg1"/>
                </a:solidFill>
              </a:rPr>
              <a:t>評価：</a:t>
            </a:r>
            <a:r>
              <a:rPr lang="en-US" altLang="ja-JP" sz="2400" b="1" dirty="0">
                <a:solidFill>
                  <a:schemeClr val="bg1"/>
                </a:solidFill>
              </a:rPr>
              <a:t>Q</a:t>
            </a:r>
            <a:r>
              <a:rPr lang="ja-JP" altLang="en-US" sz="2400" b="1" dirty="0">
                <a:solidFill>
                  <a:schemeClr val="bg1"/>
                </a:solidFill>
              </a:rPr>
              <a:t>１～１０の点数を合計し、合計点数が３以上の場合、嚥下の効率や安全性について専門医に相談することを推奨 </a:t>
            </a:r>
          </a:p>
        </p:txBody>
      </p:sp>
      <p:grpSp>
        <p:nvGrpSpPr>
          <p:cNvPr id="4" name="グループ化 3">
            <a:extLst>
              <a:ext uri="{FF2B5EF4-FFF2-40B4-BE49-F238E27FC236}">
                <a16:creationId xmlns:a16="http://schemas.microsoft.com/office/drawing/2014/main" id="{D79F87C2-E643-C612-FE04-C0220974225E}"/>
              </a:ext>
            </a:extLst>
          </p:cNvPr>
          <p:cNvGrpSpPr/>
          <p:nvPr/>
        </p:nvGrpSpPr>
        <p:grpSpPr>
          <a:xfrm>
            <a:off x="2387838" y="2617227"/>
            <a:ext cx="270" cy="270"/>
            <a:chOff x="3183784" y="2346636"/>
            <a:chExt cx="360" cy="360"/>
          </a:xfrm>
        </p:grpSpPr>
        <mc:AlternateContent xmlns:mc="http://schemas.openxmlformats.org/markup-compatibility/2006" xmlns:p14="http://schemas.microsoft.com/office/powerpoint/2010/main">
          <mc:Choice Requires="p14">
            <p:contentPart p14:bwMode="auto" r:id="rId2">
              <p14:nvContentPartPr>
                <p14:cNvPr id="2" name="インク 1">
                  <a:extLst>
                    <a:ext uri="{FF2B5EF4-FFF2-40B4-BE49-F238E27FC236}">
                      <a16:creationId xmlns:a16="http://schemas.microsoft.com/office/drawing/2014/main" id="{F843E3FA-88B2-ED25-A5D0-F2A679161E00}"/>
                    </a:ext>
                  </a:extLst>
                </p14:cNvPr>
                <p14:cNvContentPartPr/>
                <p14:nvPr/>
              </p14:nvContentPartPr>
              <p14:xfrm>
                <a:off x="3183784" y="2346636"/>
                <a:ext cx="360" cy="360"/>
              </p14:xfrm>
            </p:contentPart>
          </mc:Choice>
          <mc:Fallback xmlns="">
            <p:pic>
              <p:nvPicPr>
                <p:cNvPr id="2" name="インク 1">
                  <a:extLst>
                    <a:ext uri="{FF2B5EF4-FFF2-40B4-BE49-F238E27FC236}">
                      <a16:creationId xmlns:a16="http://schemas.microsoft.com/office/drawing/2014/main" id="{F843E3FA-88B2-ED25-A5D0-F2A679161E00}"/>
                    </a:ext>
                  </a:extLst>
                </p:cNvPr>
                <p:cNvPicPr/>
                <p:nvPr/>
              </p:nvPicPr>
              <p:blipFill>
                <a:blip r:embed="rId4"/>
                <a:stretch>
                  <a:fillRect/>
                </a:stretch>
              </p:blipFill>
              <p:spPr>
                <a:xfrm>
                  <a:off x="3175144" y="2337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インク 2">
                  <a:extLst>
                    <a:ext uri="{FF2B5EF4-FFF2-40B4-BE49-F238E27FC236}">
                      <a16:creationId xmlns:a16="http://schemas.microsoft.com/office/drawing/2014/main" id="{DC2BEBCF-0565-B3CB-C7BC-7D83D2977D5E}"/>
                    </a:ext>
                  </a:extLst>
                </p14:cNvPr>
                <p14:cNvContentPartPr/>
                <p14:nvPr/>
              </p14:nvContentPartPr>
              <p14:xfrm>
                <a:off x="3183784" y="2346636"/>
                <a:ext cx="360" cy="360"/>
              </p14:xfrm>
            </p:contentPart>
          </mc:Choice>
          <mc:Fallback xmlns="">
            <p:pic>
              <p:nvPicPr>
                <p:cNvPr id="3" name="インク 2">
                  <a:extLst>
                    <a:ext uri="{FF2B5EF4-FFF2-40B4-BE49-F238E27FC236}">
                      <a16:creationId xmlns:a16="http://schemas.microsoft.com/office/drawing/2014/main" id="{DC2BEBCF-0565-B3CB-C7BC-7D83D2977D5E}"/>
                    </a:ext>
                  </a:extLst>
                </p:cNvPr>
                <p:cNvPicPr/>
                <p:nvPr/>
              </p:nvPicPr>
              <p:blipFill>
                <a:blip r:embed="rId4"/>
                <a:stretch>
                  <a:fillRect/>
                </a:stretch>
              </p:blipFill>
              <p:spPr>
                <a:xfrm>
                  <a:off x="3175144" y="2337636"/>
                  <a:ext cx="18000" cy="18000"/>
                </a:xfrm>
                <a:prstGeom prst="rect">
                  <a:avLst/>
                </a:prstGeom>
              </p:spPr>
            </p:pic>
          </mc:Fallback>
        </mc:AlternateContent>
      </p:grpSp>
      <p:sp>
        <p:nvSpPr>
          <p:cNvPr id="8" name="テキスト ボックス 7">
            <a:extLst>
              <a:ext uri="{FF2B5EF4-FFF2-40B4-BE49-F238E27FC236}">
                <a16:creationId xmlns:a16="http://schemas.microsoft.com/office/drawing/2014/main" id="{B958BBB6-CEF7-7D9C-BB25-A5987D196B74}"/>
              </a:ext>
            </a:extLst>
          </p:cNvPr>
          <p:cNvSpPr txBox="1"/>
          <p:nvPr/>
        </p:nvSpPr>
        <p:spPr>
          <a:xfrm>
            <a:off x="5345401" y="6019592"/>
            <a:ext cx="3467616" cy="307777"/>
          </a:xfrm>
          <a:prstGeom prst="rect">
            <a:avLst/>
          </a:prstGeom>
          <a:noFill/>
        </p:spPr>
        <p:txBody>
          <a:bodyPr wrap="none" rtlCol="0">
            <a:spAutoFit/>
          </a:bodyPr>
          <a:lstStyle/>
          <a:p>
            <a:r>
              <a:rPr kumimoji="1" lang="ja-JP" altLang="en-US" b="1" dirty="0">
                <a:solidFill>
                  <a:schemeClr val="bg1"/>
                </a:solidFill>
              </a:rPr>
              <a:t>出典：ネスレ日本株式会社　</a:t>
            </a:r>
            <a:r>
              <a:rPr kumimoji="1" lang="en-US" altLang="ja-JP" b="1" dirty="0">
                <a:solidFill>
                  <a:schemeClr val="bg1"/>
                </a:solidFill>
              </a:rPr>
              <a:t>WEB</a:t>
            </a:r>
            <a:r>
              <a:rPr kumimoji="1" lang="ja-JP" altLang="en-US" b="1" dirty="0">
                <a:solidFill>
                  <a:schemeClr val="bg1"/>
                </a:solidFill>
              </a:rPr>
              <a:t>サイト</a:t>
            </a:r>
          </a:p>
        </p:txBody>
      </p:sp>
      <p:sp>
        <p:nvSpPr>
          <p:cNvPr id="6" name="テキスト ボックス 5">
            <a:extLst>
              <a:ext uri="{FF2B5EF4-FFF2-40B4-BE49-F238E27FC236}">
                <a16:creationId xmlns:a16="http://schemas.microsoft.com/office/drawing/2014/main" id="{2C648111-C960-3BB9-5154-171600F9C70D}"/>
              </a:ext>
            </a:extLst>
          </p:cNvPr>
          <p:cNvSpPr txBox="1"/>
          <p:nvPr/>
        </p:nvSpPr>
        <p:spPr>
          <a:xfrm>
            <a:off x="3216525" y="99744"/>
            <a:ext cx="4761914" cy="584775"/>
          </a:xfrm>
          <a:prstGeom prst="rect">
            <a:avLst/>
          </a:prstGeom>
          <a:noFill/>
        </p:spPr>
        <p:txBody>
          <a:bodyPr wrap="square">
            <a:spAutoFit/>
          </a:bodyPr>
          <a:lstStyle/>
          <a:p>
            <a:r>
              <a:rPr lang="en-US" altLang="ja-JP" sz="3200" dirty="0"/>
              <a:t> </a:t>
            </a:r>
            <a:r>
              <a:rPr lang="en-US" altLang="ja-JP" sz="3200" dirty="0">
                <a:solidFill>
                  <a:schemeClr val="bg1"/>
                </a:solidFill>
              </a:rPr>
              <a:t>EAT-10</a:t>
            </a:r>
            <a:endParaRPr lang="ja-JP" altLang="en-US" sz="3200" dirty="0">
              <a:solidFill>
                <a:schemeClr val="bg1"/>
              </a:solidFill>
            </a:endParaRPr>
          </a:p>
        </p:txBody>
      </p:sp>
    </p:spTree>
    <p:extLst>
      <p:ext uri="{BB962C8B-B14F-4D97-AF65-F5344CB8AC3E}">
        <p14:creationId xmlns:p14="http://schemas.microsoft.com/office/powerpoint/2010/main" val="303043307"/>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3287</TotalTime>
  <Words>7107</Words>
  <Application>Microsoft Office PowerPoint</Application>
  <PresentationFormat>画面に合わせる (4:3)</PresentationFormat>
  <Paragraphs>520</Paragraphs>
  <Slides>75</Slides>
  <Notes>41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75</vt:i4>
      </vt:variant>
    </vt:vector>
  </HeadingPairs>
  <TitlesOfParts>
    <vt:vector size="83" baseType="lpstr">
      <vt:lpstr>-apple-system</vt:lpstr>
      <vt:lpstr>inherit</vt:lpstr>
      <vt:lpstr>Meiryo</vt:lpstr>
      <vt:lpstr>游明朝</vt:lpstr>
      <vt:lpstr>黎ミン M</vt:lpstr>
      <vt:lpstr>Arial</vt:lpstr>
      <vt:lpstr>Wingdings</vt:lpstr>
      <vt:lpstr>Office テーマ</vt:lpstr>
      <vt:lpstr>経腸栄養とそのリスク管理  (コミュニケーションと組織からの視点)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濃厚流動食の一例です</vt:lpstr>
      <vt:lpstr>経腸栄養の投与キットです。</vt:lpstr>
      <vt:lpstr>PowerPoint プレゼンテーション</vt:lpstr>
      <vt:lpstr>経腸栄養法のリスク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今回の事例対策として、クリニカルパスの活用 </vt:lpstr>
      <vt:lpstr>PowerPoint プレゼンテーション</vt:lpstr>
      <vt:lpstr>PowerPoint プレゼンテーション</vt:lpstr>
      <vt:lpstr>PowerPoint プレゼンテーション</vt:lpstr>
      <vt:lpstr>PowerPoint プレゼンテーション</vt:lpstr>
      <vt:lpstr>栄養管理のリスクマネジメントのサマリー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出典：大坪庸介・島田康弘・森永今日子・三沢良　2004　医療機関における地位格差とコミュニケーションの問題：質問紙調査による検討　実験社会心理学研究，43, 85-91.</vt:lpstr>
      <vt:lpstr>PowerPoint プレゼンテーション</vt:lpstr>
      <vt:lpstr>PowerPoint プレゼンテーション</vt:lpstr>
      <vt:lpstr>心理的安全性とは 「心理的安全性（psychological safety）」とは、組織の中で自分の考えや気持ちを誰に対してでも安心して発言できる状態のことです。組織行動学を研究するエドモンドソンが1999年に提唱した心理学用語で、「チームの他のメンバーが自分の発言を拒絶したり、罰したりしないと確信できる状態」と定義しています。メンバー同士の関係性で「このチーム内では、メンバーの発言や指摘によって人間関係の悪化を招くことがないという安心感が共有されている」こと</vt:lpstr>
      <vt:lpstr>PowerPoint プレゼンテーション</vt:lpstr>
      <vt:lpstr>PowerPoint プレゼンテーション</vt:lpstr>
      <vt:lpstr>ハーマンモデルでのコミュニケーションの改善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何か似ていませんか?</vt:lpstr>
      <vt:lpstr>PowerPoint プレゼンテーション</vt:lpstr>
      <vt:lpstr>「多くの人はそれぞれプリンシプルを持っている。そ  れらは相互に矛盾する立場にありある。このような大勢の人の考えを調和させ、両立させるのにはどうしたらよいのか」  「第一に、公私の生活は明確に区別され、私生活においては、全員(したがって天皇や国王を含めて)はお互いに平等でなければならない」  「第二に、自分のプリンシプルに反するようなことが命令されたときには、人は重大な身の危険を伴うなく(多分その組織から身を引くなどして)命令を拒否することが出来ねばならない」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職員</dc:creator>
  <cp:lastModifiedBy>鉄磨 広田</cp:lastModifiedBy>
  <cp:revision>128</cp:revision>
  <dcterms:created xsi:type="dcterms:W3CDTF">2022-11-19T23:09:31Z</dcterms:created>
  <dcterms:modified xsi:type="dcterms:W3CDTF">2023-05-26T06:55:17Z</dcterms:modified>
</cp:coreProperties>
</file>