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8"/>
  </p:notesMasterIdLst>
  <p:handoutMasterIdLst>
    <p:handoutMasterId r:id="rId119"/>
  </p:handoutMasterIdLst>
  <p:sldIdLst>
    <p:sldId id="1709" r:id="rId5"/>
    <p:sldId id="1710" r:id="rId6"/>
    <p:sldId id="990" r:id="rId7"/>
    <p:sldId id="1691" r:id="rId8"/>
    <p:sldId id="1032" r:id="rId9"/>
    <p:sldId id="463" r:id="rId10"/>
    <p:sldId id="1688" r:id="rId11"/>
    <p:sldId id="550" r:id="rId12"/>
    <p:sldId id="968" r:id="rId13"/>
    <p:sldId id="468" r:id="rId14"/>
    <p:sldId id="1754" r:id="rId15"/>
    <p:sldId id="1698" r:id="rId16"/>
    <p:sldId id="577" r:id="rId17"/>
    <p:sldId id="1699" r:id="rId18"/>
    <p:sldId id="1676" r:id="rId19"/>
    <p:sldId id="579" r:id="rId20"/>
    <p:sldId id="578" r:id="rId21"/>
    <p:sldId id="580" r:id="rId22"/>
    <p:sldId id="689" r:id="rId23"/>
    <p:sldId id="1702" r:id="rId24"/>
    <p:sldId id="1017" r:id="rId25"/>
    <p:sldId id="651" r:id="rId26"/>
    <p:sldId id="653" r:id="rId27"/>
    <p:sldId id="481" r:id="rId28"/>
    <p:sldId id="661" r:id="rId29"/>
    <p:sldId id="663" r:id="rId30"/>
    <p:sldId id="594" r:id="rId31"/>
    <p:sldId id="637" r:id="rId32"/>
    <p:sldId id="640" r:id="rId33"/>
    <p:sldId id="547" r:id="rId34"/>
    <p:sldId id="1692" r:id="rId35"/>
    <p:sldId id="1659" r:id="rId36"/>
    <p:sldId id="1658" r:id="rId37"/>
    <p:sldId id="1689" r:id="rId38"/>
    <p:sldId id="666" r:id="rId39"/>
    <p:sldId id="1703" r:id="rId40"/>
    <p:sldId id="618" r:id="rId41"/>
    <p:sldId id="1012" r:id="rId42"/>
    <p:sldId id="1011" r:id="rId43"/>
    <p:sldId id="1705" r:id="rId44"/>
    <p:sldId id="1706" r:id="rId45"/>
    <p:sldId id="588" r:id="rId46"/>
    <p:sldId id="976" r:id="rId47"/>
    <p:sldId id="1683" r:id="rId48"/>
    <p:sldId id="1707" r:id="rId49"/>
    <p:sldId id="585" r:id="rId50"/>
    <p:sldId id="645" r:id="rId51"/>
    <p:sldId id="646" r:id="rId52"/>
    <p:sldId id="647" r:id="rId53"/>
    <p:sldId id="469" r:id="rId54"/>
    <p:sldId id="1655" r:id="rId55"/>
    <p:sldId id="1033" r:id="rId56"/>
    <p:sldId id="1638" r:id="rId57"/>
    <p:sldId id="656" r:id="rId58"/>
    <p:sldId id="1685" r:id="rId59"/>
    <p:sldId id="1027" r:id="rId60"/>
    <p:sldId id="1684" r:id="rId61"/>
    <p:sldId id="1696" r:id="rId62"/>
    <p:sldId id="1755" r:id="rId63"/>
    <p:sldId id="1650" r:id="rId64"/>
    <p:sldId id="1016" r:id="rId65"/>
    <p:sldId id="1680" r:id="rId66"/>
    <p:sldId id="1712" r:id="rId67"/>
    <p:sldId id="1713" r:id="rId68"/>
    <p:sldId id="257" r:id="rId69"/>
    <p:sldId id="1714" r:id="rId70"/>
    <p:sldId id="1715" r:id="rId71"/>
    <p:sldId id="1651" r:id="rId72"/>
    <p:sldId id="1717" r:id="rId73"/>
    <p:sldId id="1718" r:id="rId74"/>
    <p:sldId id="1719" r:id="rId75"/>
    <p:sldId id="1728" r:id="rId76"/>
    <p:sldId id="1720" r:id="rId77"/>
    <p:sldId id="1733" r:id="rId78"/>
    <p:sldId id="1756" r:id="rId79"/>
    <p:sldId id="1735" r:id="rId80"/>
    <p:sldId id="1708" r:id="rId81"/>
    <p:sldId id="1736" r:id="rId82"/>
    <p:sldId id="1737" r:id="rId83"/>
    <p:sldId id="1738" r:id="rId84"/>
    <p:sldId id="1686" r:id="rId85"/>
    <p:sldId id="1723" r:id="rId86"/>
    <p:sldId id="1687" r:id="rId87"/>
    <p:sldId id="1739" r:id="rId88"/>
    <p:sldId id="1740" r:id="rId89"/>
    <p:sldId id="1741" r:id="rId90"/>
    <p:sldId id="1742" r:id="rId91"/>
    <p:sldId id="1743" r:id="rId92"/>
    <p:sldId id="1744" r:id="rId93"/>
    <p:sldId id="1722" r:id="rId94"/>
    <p:sldId id="1745" r:id="rId95"/>
    <p:sldId id="1746" r:id="rId96"/>
    <p:sldId id="1757" r:id="rId97"/>
    <p:sldId id="1013" r:id="rId98"/>
    <p:sldId id="690" r:id="rId99"/>
    <p:sldId id="1748" r:id="rId100"/>
    <p:sldId id="1749" r:id="rId101"/>
    <p:sldId id="1750" r:id="rId102"/>
    <p:sldId id="964" r:id="rId103"/>
    <p:sldId id="694" r:id="rId104"/>
    <p:sldId id="696" r:id="rId105"/>
    <p:sldId id="692" r:id="rId106"/>
    <p:sldId id="1697" r:id="rId107"/>
    <p:sldId id="1726" r:id="rId108"/>
    <p:sldId id="1727" r:id="rId109"/>
    <p:sldId id="1729" r:id="rId110"/>
    <p:sldId id="1730" r:id="rId111"/>
    <p:sldId id="1725" r:id="rId112"/>
    <p:sldId id="1731" r:id="rId113"/>
    <p:sldId id="1732" r:id="rId114"/>
    <p:sldId id="1751" r:id="rId115"/>
    <p:sldId id="1675" r:id="rId116"/>
    <p:sldId id="566" r:id="rId117"/>
  </p:sldIdLst>
  <p:sldSz cx="12188825" cy="6858000"/>
  <p:notesSz cx="6858000" cy="9144000"/>
  <p:defaultTextStyle>
    <a:defPPr rtl="0">
      <a:defRPr lang="ja-JP"/>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EB8"/>
    <a:srgbClr val="DB8E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3" autoAdjust="0"/>
    <p:restoredTop sz="94492" autoAdjust="0"/>
  </p:normalViewPr>
  <p:slideViewPr>
    <p:cSldViewPr>
      <p:cViewPr varScale="1">
        <p:scale>
          <a:sx n="62" d="100"/>
          <a:sy n="62" d="100"/>
        </p:scale>
        <p:origin x="716" y="44"/>
      </p:cViewPr>
      <p:guideLst>
        <p:guide orient="horz" pos="2160"/>
        <p:guide pos="3839"/>
      </p:guideLst>
    </p:cSldViewPr>
  </p:slideViewPr>
  <p:notesTextViewPr>
    <p:cViewPr>
      <p:scale>
        <a:sx n="1" d="1"/>
        <a:sy n="1" d="1"/>
      </p:scale>
      <p:origin x="0" y="0"/>
    </p:cViewPr>
  </p:notesTextViewPr>
  <p:notesViewPr>
    <p:cSldViewPr showGuides="1">
      <p:cViewPr varScale="1">
        <p:scale>
          <a:sx n="90" d="100"/>
          <a:sy n="90" d="100"/>
        </p:scale>
        <p:origin x="302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ja-JP" altLang="en-US" dirty="0">
              <a:latin typeface="MS Mincho" panose="02020609040205080304" pitchFamily="17" charset="-128"/>
              <a:ea typeface="MS Mincho" panose="02020609040205080304" pitchFamily="17" charset="-128"/>
            </a:endParaRPr>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72EC49FC-0A31-4584-AE96-1E1D3C3E4788}" type="datetime4">
              <a:rPr lang="ja-JP" altLang="en-US" smtClean="0">
                <a:latin typeface="MS Mincho" panose="02020609040205080304" pitchFamily="17" charset="-128"/>
                <a:ea typeface="MS Mincho" panose="02020609040205080304" pitchFamily="17" charset="-128"/>
              </a:rPr>
              <a:t>2023年6月23日</a:t>
            </a:fld>
            <a:endParaRPr dirty="0">
              <a:latin typeface="MS Mincho" panose="02020609040205080304" pitchFamily="17" charset="-128"/>
              <a:ea typeface="MS Mincho" panose="02020609040205080304" pitchFamily="17" charset="-128"/>
            </a:endParaRPr>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ja-JP" altLang="en-US" dirty="0">
              <a:latin typeface="MS Mincho" panose="02020609040205080304" pitchFamily="17" charset="-128"/>
              <a:ea typeface="MS Mincho" panose="02020609040205080304" pitchFamily="17" charset="-128"/>
            </a:endParaRPr>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8E322BB-75AD-4A1E-9661-2724167329F0}" type="slidenum">
              <a:rPr lang="en-US" altLang="ja-JP">
                <a:latin typeface="MS Mincho" panose="02020609040205080304" pitchFamily="17" charset="-128"/>
                <a:ea typeface="MS Mincho" panose="02020609040205080304" pitchFamily="17" charset="-128"/>
              </a:rPr>
              <a:t>‹#›</a:t>
            </a:fld>
            <a:endParaRPr lang="ja-JP" altLang="en-US" dirty="0">
              <a:latin typeface="MS Mincho" panose="02020609040205080304" pitchFamily="17" charset="-128"/>
              <a:ea typeface="MS Mincho" panose="02020609040205080304" pitchFamily="17" charset="-128"/>
            </a:endParaRPr>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MS Mincho" panose="02020609040205080304" pitchFamily="17" charset="-128"/>
                <a:ea typeface="MS Mincho" panose="02020609040205080304" pitchFamily="17" charset="-128"/>
              </a:defRPr>
            </a:lvl1pPr>
          </a:lstStyle>
          <a:p>
            <a:endParaRPr lang="ja-JP" altLang="en-US" dirty="0"/>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MS Mincho" panose="02020609040205080304" pitchFamily="17" charset="-128"/>
                <a:ea typeface="MS Mincho" panose="02020609040205080304" pitchFamily="17" charset="-128"/>
              </a:defRPr>
            </a:lvl1pPr>
          </a:lstStyle>
          <a:p>
            <a:fld id="{E4C67439-E0B2-4387-9D2A-5CA53C9ADE2D}" type="datetime4">
              <a:rPr lang="ja-JP" altLang="en-US" smtClean="0"/>
              <a:pPr/>
              <a:t>2023年6月23日</a:t>
            </a:fld>
            <a:endParaRPr lang="ja-JP" altLang="en-US" dirty="0"/>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lang="ja-JP" altLang="en-US" noProof="0" dirty="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ja-JP" altLang="en-US" noProof="0" dirty="0"/>
              <a:t>クリックしてマスター テキストのスタイルを編集</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MS Mincho" panose="02020609040205080304" pitchFamily="17" charset="-128"/>
                <a:ea typeface="MS Mincho" panose="02020609040205080304" pitchFamily="17" charset="-128"/>
              </a:defRPr>
            </a:lvl1pPr>
          </a:lstStyle>
          <a:p>
            <a:endParaRPr lang="ja-JP" altLang="en-US" dirty="0"/>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MS Mincho" panose="02020609040205080304" pitchFamily="17" charset="-128"/>
                <a:ea typeface="MS Mincho" panose="02020609040205080304" pitchFamily="17" charset="-128"/>
              </a:defRPr>
            </a:lvl1pPr>
          </a:lstStyle>
          <a:p>
            <a:fld id="{B045B7DE-1198-4F2F-B574-CA8CAE341642}" type="slidenum">
              <a:rPr lang="en-US" altLang="ja-JP" smtClean="0"/>
              <a:pPr/>
              <a:t>‹#›</a:t>
            </a:fld>
            <a:endParaRPr lang="en-US" altLang="ja-JP" dirty="0"/>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S Mincho" panose="02020609040205080304" pitchFamily="17" charset="-128"/>
        <a:ea typeface="MS Mincho" panose="02020609040205080304" pitchFamily="17" charset="-128"/>
        <a:cs typeface="+mn-cs"/>
      </a:defRPr>
    </a:lvl1pPr>
    <a:lvl2pPr marL="609493" algn="l" defTabSz="1218987" rtl="0" eaLnBrk="1" latinLnBrk="0" hangingPunct="1">
      <a:defRPr sz="1600" kern="1200">
        <a:solidFill>
          <a:schemeClr val="tx1"/>
        </a:solidFill>
        <a:latin typeface="MS Mincho" panose="02020609040205080304" pitchFamily="17" charset="-128"/>
        <a:ea typeface="MS Mincho" panose="02020609040205080304" pitchFamily="17" charset="-128"/>
        <a:cs typeface="+mn-cs"/>
      </a:defRPr>
    </a:lvl2pPr>
    <a:lvl3pPr marL="1218987" algn="l" defTabSz="1218987" rtl="0" eaLnBrk="1" latinLnBrk="0" hangingPunct="1">
      <a:defRPr sz="1600" kern="1200">
        <a:solidFill>
          <a:schemeClr val="tx1"/>
        </a:solidFill>
        <a:latin typeface="MS Mincho" panose="02020609040205080304" pitchFamily="17" charset="-128"/>
        <a:ea typeface="MS Mincho" panose="02020609040205080304" pitchFamily="17" charset="-128"/>
        <a:cs typeface="+mn-cs"/>
      </a:defRPr>
    </a:lvl3pPr>
    <a:lvl4pPr marL="1828480" algn="l" defTabSz="1218987" rtl="0" eaLnBrk="1" latinLnBrk="0" hangingPunct="1">
      <a:defRPr sz="1600" kern="1200">
        <a:solidFill>
          <a:schemeClr val="tx1"/>
        </a:solidFill>
        <a:latin typeface="MS Mincho" panose="02020609040205080304" pitchFamily="17" charset="-128"/>
        <a:ea typeface="MS Mincho" panose="02020609040205080304" pitchFamily="17" charset="-128"/>
        <a:cs typeface="+mn-cs"/>
      </a:defRPr>
    </a:lvl4pPr>
    <a:lvl5pPr marL="2437973" algn="l" defTabSz="1218987" rtl="0" eaLnBrk="1" latinLnBrk="0" hangingPunct="1">
      <a:defRPr sz="1600" kern="1200">
        <a:solidFill>
          <a:schemeClr val="tx1"/>
        </a:solidFill>
        <a:latin typeface="MS Mincho" panose="02020609040205080304" pitchFamily="17" charset="-128"/>
        <a:ea typeface="MS Mincho" panose="02020609040205080304" pitchFamily="17" charset="-128"/>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ja.wikipedia.org/wiki/%E4%B8%96%E7%95%8C"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ja.wikipedia.org/wiki/%E4%B8%96%E7%95%8C"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caa.go.jp/policies/policy/food_labeling/quality/country_of_origin/index.htm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kotobank.jp/word/%E8%B2%A1%E5%8B%99%E7%9C%81-176329#E3.83.87.E3.82.B8.E3.82.BF.E3.83.AB.E5.A4.A7.E8.BE.9E.E6.B3.89" TargetMode="External"/><Relationship Id="rId13" Type="http://schemas.openxmlformats.org/officeDocument/2006/relationships/hyperlink" Target="https://kotobank.jp/word/%E5%9B%BD%E5%9C%9F%E4%BA%A4%E9%80%9A%E7%9C%81-176328#E3.83.87.E3.82.B8.E3.82.BF.E3.83.AB.E5.A4.A7.E8.BE.9E.E6.B3.89" TargetMode="External"/><Relationship Id="rId18" Type="http://schemas.openxmlformats.org/officeDocument/2006/relationships/hyperlink" Target="https://kotobank.jp/word/%E5%A4%96%E5%B1%80-42261#E3.83.87.E3.82.B8.E3.82.BF.E3.83.AB.E5.A4.A7.E8.BE.9E.E6.B3.89" TargetMode="External"/><Relationship Id="rId3" Type="http://schemas.openxmlformats.org/officeDocument/2006/relationships/hyperlink" Target="https://kotobank.jp/word/%E8%A1%8C%E6%94%BF%E6%A9%9F%E9%96%A2-52765#E3.83.87.E3.82.B8.E3.82.BF.E3.83.AB.E5.A4.A7.E8.BE.9E.E6.B3.89" TargetMode="External"/><Relationship Id="rId7" Type="http://schemas.openxmlformats.org/officeDocument/2006/relationships/hyperlink" Target="https://kotobank.jp/word/%E5%A4%96%E5%8B%99%E7%9C%81-42940#E3.83.87.E3.82.B8.E3.82.BF.E3.83.AB.E5.A4.A7.E8.BE.9E.E6.B3.89" TargetMode="External"/><Relationship Id="rId12" Type="http://schemas.openxmlformats.org/officeDocument/2006/relationships/hyperlink" Target="https://kotobank.jp/word/%E7%B5%8C%E6%B8%88%E7%94%A3%E6%A5%AD%E7%9C%81-176326#E3.83.87.E3.82.B8.E3.82.BF.E3.83.AB.E5.A4.A7.E8.BE.9E.E6.B3.89" TargetMode="External"/><Relationship Id="rId17" Type="http://schemas.openxmlformats.org/officeDocument/2006/relationships/hyperlink" Target="https://kotobank.jp/word/%E5%9B%BD%E5%AE%B6%E5%85%AC%E5%AE%89%E5%A7%94%E5%93%A1%E4%BC%9A-65203#E3.83.87.E3.82.B8.E3.82.BF.E3.83.AB.E5.A4.A7.E8.BE.9E.E6.B3.89" TargetMode="External"/><Relationship Id="rId2" Type="http://schemas.openxmlformats.org/officeDocument/2006/relationships/slide" Target="../slides/slide8.xml"/><Relationship Id="rId16" Type="http://schemas.openxmlformats.org/officeDocument/2006/relationships/hyperlink" Target="https://kotobank.jp/word/%E8%AD%A6%E5%AF%9F%E5%BA%81-58805#E3.83.87.E3.82.B8.E3.82.BF.E3.83.AB.E5.A4.A7.E8.BE.9E.E6.B3.89" TargetMode="External"/><Relationship Id="rId1" Type="http://schemas.openxmlformats.org/officeDocument/2006/relationships/notesMaster" Target="../notesMasters/notesMaster1.xml"/><Relationship Id="rId6" Type="http://schemas.openxmlformats.org/officeDocument/2006/relationships/hyperlink" Target="https://kotobank.jp/word/%E6%B3%95%E5%8B%99%E7%9C%81-132457#E3.83.87.E3.82.B8.E3.82.BF.E3.83.AB.E5.A4.A7.E8.BE.9E.E6.B3.89" TargetMode="External"/><Relationship Id="rId11" Type="http://schemas.openxmlformats.org/officeDocument/2006/relationships/hyperlink" Target="https://kotobank.jp/word/%E8%BE%B2%E6%9E%97%E6%B0%B4%E7%94%A3%E7%9C%81-112064#E3.83.87.E3.82.B8.E3.82.BF.E3.83.AB.E5.A4.A7.E8.BE.9E.E6.B3.89" TargetMode="External"/><Relationship Id="rId5" Type="http://schemas.openxmlformats.org/officeDocument/2006/relationships/hyperlink" Target="https://kotobank.jp/word/%E7%B7%8F%E5%8B%99%E7%9C%81-176330#E3.83.87.E3.82.B8.E3.82.BF.E3.83.AB.E5.A4.A7.E8.BE.9E.E6.B3.89" TargetMode="External"/><Relationship Id="rId15" Type="http://schemas.openxmlformats.org/officeDocument/2006/relationships/hyperlink" Target="https://kotobank.jp/word/%E9%98%B2%E8%A1%9B%E7%9C%81-178038#E3.83.87.E3.82.B8.E3.82.BF.E3.83.AB.E5.A4.A7.E8.BE.9E.E6.B3.89" TargetMode="External"/><Relationship Id="rId10" Type="http://schemas.openxmlformats.org/officeDocument/2006/relationships/hyperlink" Target="https://kotobank.jp/word/%E5%8E%9A%E7%94%9F%E5%8A%B4%E5%83%8D%E7%9C%81-176327#E3.83.87.E3.82.B8.E3.82.BF.E3.83.AB.E5.A4.A7.E8.BE.9E.E6.B3.89" TargetMode="External"/><Relationship Id="rId4" Type="http://schemas.openxmlformats.org/officeDocument/2006/relationships/hyperlink" Target="https://kotobank.jp/word/%E5%86%85%E9%96%A3%E5%BA%9C-176331#E3.83.87.E3.82.B8.E3.82.BF.E3.83.AB.E5.A4.A7.E8.BE.9E.E6.B3.89" TargetMode="External"/><Relationship Id="rId9" Type="http://schemas.openxmlformats.org/officeDocument/2006/relationships/hyperlink" Target="https://kotobank.jp/word/%E6%96%87%E9%83%A8%E7%A7%91%E5%AD%A6%E7%9C%81-176332#E3.83.87.E3.82.B8.E3.82.BF.E3.83.AB.E5.A4.A7.E8.BE.9E.E6.B3.89" TargetMode="External"/><Relationship Id="rId14" Type="http://schemas.openxmlformats.org/officeDocument/2006/relationships/hyperlink" Target="https://kotobank.jp/word/%E7%92%B0%E5%A2%83%E7%9C%81-176325#E3.83.87.E3.82.B8.E3.82.BF.E3.83.AB.E5.A4.A7.E8.BE.9E.E6.B3.89"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045B7DE-1198-4F2F-B574-CA8CAE341642}" type="slidenum">
              <a:rPr lang="en-US" altLang="ja-JP" smtClean="0"/>
              <a:pPr/>
              <a:t>1</a:t>
            </a:fld>
            <a:endParaRPr lang="ja-JP" altLang="en-US" dirty="0"/>
          </a:p>
        </p:txBody>
      </p:sp>
    </p:spTree>
    <p:extLst>
      <p:ext uri="{BB962C8B-B14F-4D97-AF65-F5344CB8AC3E}">
        <p14:creationId xmlns:p14="http://schemas.microsoft.com/office/powerpoint/2010/main" val="3504324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a:extLst>
              <a:ext uri="{FF2B5EF4-FFF2-40B4-BE49-F238E27FC236}">
                <a16:creationId xmlns:a16="http://schemas.microsoft.com/office/drawing/2014/main" id="{A1505895-763D-A2ED-BDCC-452F32C254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ノート プレースホルダー 2">
            <a:extLst>
              <a:ext uri="{FF2B5EF4-FFF2-40B4-BE49-F238E27FC236}">
                <a16:creationId xmlns:a16="http://schemas.microsoft.com/office/drawing/2014/main" id="{1ED474B8-800E-E359-7DB0-1D872E9CED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3796" name="スライド番号プレースホルダー 3">
            <a:extLst>
              <a:ext uri="{FF2B5EF4-FFF2-40B4-BE49-F238E27FC236}">
                <a16:creationId xmlns:a16="http://schemas.microsoft.com/office/drawing/2014/main" id="{AD9ABBEA-0D39-EF84-E6A3-D6348F5F7B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2E987B42-38E8-470F-BDC7-43F55D1BE10B}" type="slidenum">
              <a:rPr lang="ja-JP" altLang="en-US" smtClean="0">
                <a:latin typeface="Calibri" panose="020F0502020204030204" pitchFamily="34" charset="0"/>
                <a:ea typeface="ＭＳ Ｐゴシック" panose="020B0600070205080204" pitchFamily="50" charset="-128"/>
              </a:rPr>
              <a:pPr/>
              <a:t>19</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a:extLst>
              <a:ext uri="{FF2B5EF4-FFF2-40B4-BE49-F238E27FC236}">
                <a16:creationId xmlns:a16="http://schemas.microsoft.com/office/drawing/2014/main" id="{B023C5C7-DD62-8BE1-803E-0007CBA65F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ー 2">
            <a:extLst>
              <a:ext uri="{FF2B5EF4-FFF2-40B4-BE49-F238E27FC236}">
                <a16:creationId xmlns:a16="http://schemas.microsoft.com/office/drawing/2014/main" id="{010918D7-AE93-1692-75F5-2AE7374356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6868" name="スライド番号プレースホルダー 3">
            <a:extLst>
              <a:ext uri="{FF2B5EF4-FFF2-40B4-BE49-F238E27FC236}">
                <a16:creationId xmlns:a16="http://schemas.microsoft.com/office/drawing/2014/main" id="{6212E240-BF6F-22DC-E841-0EA865F0D8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FBB00292-3723-46D0-90E6-E998C59120A6}" type="slidenum">
              <a:rPr lang="ja-JP" altLang="en-US" smtClean="0">
                <a:latin typeface="Calibri" panose="020F0502020204030204" pitchFamily="34" charset="0"/>
                <a:ea typeface="ＭＳ Ｐゴシック" panose="020B0600070205080204" pitchFamily="50" charset="-128"/>
              </a:rPr>
              <a:pPr/>
              <a:t>22</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a:extLst>
              <a:ext uri="{FF2B5EF4-FFF2-40B4-BE49-F238E27FC236}">
                <a16:creationId xmlns:a16="http://schemas.microsoft.com/office/drawing/2014/main" id="{BE2B9837-8E48-421A-6998-3657360472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ー 2">
            <a:extLst>
              <a:ext uri="{FF2B5EF4-FFF2-40B4-BE49-F238E27FC236}">
                <a16:creationId xmlns:a16="http://schemas.microsoft.com/office/drawing/2014/main" id="{1167E638-6450-801B-521D-ECC79441E6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8916" name="スライド番号プレースホルダー 3">
            <a:extLst>
              <a:ext uri="{FF2B5EF4-FFF2-40B4-BE49-F238E27FC236}">
                <a16:creationId xmlns:a16="http://schemas.microsoft.com/office/drawing/2014/main" id="{62988571-0004-BE55-25ED-E9705AD9AE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179EE656-62AE-462C-92B3-C05D1DD14D23}" type="slidenum">
              <a:rPr lang="ja-JP" altLang="en-US" smtClean="0">
                <a:latin typeface="Calibri" panose="020F0502020204030204" pitchFamily="34" charset="0"/>
                <a:ea typeface="ＭＳ Ｐゴシック" panose="020B0600070205080204" pitchFamily="50" charset="-128"/>
              </a:rPr>
              <a:pPr/>
              <a:t>24</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7CF70A6E-0085-798D-E63A-E5F30DE444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ノート プレースホルダー 2">
            <a:extLst>
              <a:ext uri="{FF2B5EF4-FFF2-40B4-BE49-F238E27FC236}">
                <a16:creationId xmlns:a16="http://schemas.microsoft.com/office/drawing/2014/main" id="{D8BD0D8A-688D-60F0-A43A-2AA2C44FF8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1988" name="スライド番号プレースホルダー 3">
            <a:extLst>
              <a:ext uri="{FF2B5EF4-FFF2-40B4-BE49-F238E27FC236}">
                <a16:creationId xmlns:a16="http://schemas.microsoft.com/office/drawing/2014/main" id="{DF70F87C-D749-4525-0B46-E197E50643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B7E39935-BB98-4C83-B919-1CBF66116499}" type="slidenum">
              <a:rPr lang="ja-JP" altLang="en-US" smtClean="0">
                <a:latin typeface="Calibri" panose="020F0502020204030204" pitchFamily="34" charset="0"/>
                <a:ea typeface="ＭＳ Ｐゴシック" panose="020B0600070205080204" pitchFamily="50" charset="-128"/>
              </a:rPr>
              <a:pPr/>
              <a:t>25</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F80CDB77-3EC9-F089-7B34-5077CD3993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ノート プレースホルダー 2">
            <a:extLst>
              <a:ext uri="{FF2B5EF4-FFF2-40B4-BE49-F238E27FC236}">
                <a16:creationId xmlns:a16="http://schemas.microsoft.com/office/drawing/2014/main" id="{D821B3FC-9536-5F24-C309-C91C40C9EE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4036" name="スライド番号プレースホルダー 3">
            <a:extLst>
              <a:ext uri="{FF2B5EF4-FFF2-40B4-BE49-F238E27FC236}">
                <a16:creationId xmlns:a16="http://schemas.microsoft.com/office/drawing/2014/main" id="{2C0ADAAF-DC2B-2ED5-BD4C-7708FCA581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59535161-A4DF-467F-A525-8BBB1224130A}" type="slidenum">
              <a:rPr lang="ja-JP" altLang="en-US" smtClean="0">
                <a:latin typeface="Calibri" panose="020F0502020204030204" pitchFamily="34" charset="0"/>
                <a:ea typeface="ＭＳ Ｐゴシック" panose="020B0600070205080204" pitchFamily="50" charset="-128"/>
              </a:rPr>
              <a:pPr/>
              <a:t>26</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F7D75100-6781-EB23-CAC0-62EFF01B86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ノート プレースホルダー 2">
            <a:extLst>
              <a:ext uri="{FF2B5EF4-FFF2-40B4-BE49-F238E27FC236}">
                <a16:creationId xmlns:a16="http://schemas.microsoft.com/office/drawing/2014/main" id="{DC49A39B-80A6-6C9C-5675-583ABEF967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ヒトへの感染</a:t>
            </a:r>
            <a:endParaRPr lang="en-US" altLang="ja-JP"/>
          </a:p>
          <a:p>
            <a:r>
              <a:rPr lang="ja-JP" altLang="en-US"/>
              <a:t>変異型クロイツフェルト・ヤコブ病（ｖＣＪＤ）は、ＢＳＥの異常プリオンたん⽩質の摂取が原因 と考えられている。平成２４年（２０１２年）１２⽉までに、ｖＣＪＤ患者数は世界全体で２２７ ⼈（うち英国１７６⼈（輸⾎による感染例３⼈を含む。））。　　（以上、厚労省資料より）</a:t>
            </a:r>
            <a:endParaRPr lang="en-US" altLang="ja-JP"/>
          </a:p>
          <a:p>
            <a:r>
              <a:rPr lang="ja-JP" altLang="en-US" b="1"/>
              <a:t>＜農林水産省への要請と質問：</a:t>
            </a:r>
            <a:r>
              <a:rPr lang="ja-JP" altLang="en-US" sz="1800" b="1">
                <a:solidFill>
                  <a:srgbClr val="0000A0"/>
                </a:solidFill>
                <a:latin typeface="ＭＳ ゴシック" panose="020B0609070205080204" pitchFamily="49" charset="-128"/>
                <a:ea typeface="ＭＳ ゴシック" panose="020B0609070205080204" pitchFamily="49" charset="-128"/>
              </a:rPr>
              <a:t>狂牛病に関する要請と質問</a:t>
            </a:r>
            <a:r>
              <a:rPr lang="ja-JP" altLang="en-US" b="1"/>
              <a:t>＞</a:t>
            </a:r>
            <a:r>
              <a:rPr lang="ja-JP" altLang="en-US"/>
              <a:t> </a:t>
            </a:r>
            <a:r>
              <a:rPr lang="zh-TW" altLang="en-US">
                <a:solidFill>
                  <a:srgbClr val="0000A0"/>
                </a:solidFill>
                <a:latin typeface="メイリオ" panose="020B0604030504040204" pitchFamily="50" charset="-128"/>
                <a:ea typeface="メイリオ" panose="020B0604030504040204" pitchFamily="50" charset="-128"/>
              </a:rPr>
              <a:t>全国消費者団体連絡会　 事務局長　日和佐信子</a:t>
            </a:r>
            <a:endParaRPr lang="en-US" altLang="zh-TW">
              <a:solidFill>
                <a:srgbClr val="0000A0"/>
              </a:solidFill>
              <a:latin typeface="メイリオ" panose="020B0604030504040204" pitchFamily="50" charset="-128"/>
              <a:ea typeface="メイリオ" panose="020B0604030504040204" pitchFamily="50" charset="-128"/>
            </a:endParaRPr>
          </a:p>
          <a:p>
            <a:r>
              <a:rPr lang="ja-JP" altLang="en-US">
                <a:solidFill>
                  <a:srgbClr val="0000A0"/>
                </a:solidFill>
                <a:latin typeface="メイリオ" panose="020B0604030504040204" pitchFamily="50" charset="-128"/>
                <a:ea typeface="メイリオ" panose="020B0604030504040204" pitchFamily="50" charset="-128"/>
              </a:rPr>
              <a:t>　</a:t>
            </a:r>
            <a:r>
              <a:rPr lang="ja-JP" altLang="en-US"/>
              <a:t>狂牛病発生の大きな原因は肉骨粉入り餌を与えたためと言われています。農水省は今月（</a:t>
            </a:r>
            <a:r>
              <a:rPr lang="en-US" altLang="ja-JP"/>
              <a:t>9</a:t>
            </a:r>
            <a:r>
              <a:rPr lang="ja-JP" altLang="en-US"/>
              <a:t>月）肉骨粉の牛への給餌を禁止しました。</a:t>
            </a:r>
            <a:r>
              <a:rPr lang="ja-JP" altLang="en-US" b="1" u="sng">
                <a:solidFill>
                  <a:srgbClr val="FF0000"/>
                </a:solidFill>
              </a:rPr>
              <a:t>しかし、イギリスで狂牛病が人間に感染する可能性が浮上した</a:t>
            </a:r>
            <a:r>
              <a:rPr lang="en-US" altLang="ja-JP" b="1" u="sng">
                <a:solidFill>
                  <a:srgbClr val="FF0000"/>
                </a:solidFill>
              </a:rPr>
              <a:t>'96</a:t>
            </a:r>
            <a:r>
              <a:rPr lang="ja-JP" altLang="en-US" b="1" u="sng">
                <a:solidFill>
                  <a:srgbClr val="FF0000"/>
                </a:solidFill>
              </a:rPr>
              <a:t>年から今月まで、</a:t>
            </a:r>
            <a:r>
              <a:rPr lang="ja-JP" altLang="en-US"/>
              <a:t>長い間使用禁止措置をとらず行政指導の範囲にとどまっていたこと、また、ＥＵ諸国からの餌の輸入は今年１月まで続けられて来たこと等、徹底した防疫対策を講じてこなかった責任は大きいと思います。輸入された肉骨粉飼料の流通経路や使用実態を明らかにし、適切に対処する必要があります。</a:t>
            </a:r>
          </a:p>
        </p:txBody>
      </p:sp>
      <p:sp>
        <p:nvSpPr>
          <p:cNvPr id="46084" name="スライド番号プレースホルダー 3">
            <a:extLst>
              <a:ext uri="{FF2B5EF4-FFF2-40B4-BE49-F238E27FC236}">
                <a16:creationId xmlns:a16="http://schemas.microsoft.com/office/drawing/2014/main" id="{3F33FD4C-16B0-356C-37F4-BA74666CF9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29950290-8639-4347-B1CE-19F93C598D5C}" type="slidenum">
              <a:rPr lang="ja-JP" altLang="en-US" smtClean="0">
                <a:latin typeface="Calibri" panose="020F0502020204030204" pitchFamily="34" charset="0"/>
                <a:ea typeface="ＭＳ Ｐゴシック" panose="020B0600070205080204" pitchFamily="50" charset="-128"/>
              </a:rPr>
              <a:pPr/>
              <a:t>27</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78C1E414-4178-F646-6298-CBDF8F6BF3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ノート プレースホルダー 2">
            <a:extLst>
              <a:ext uri="{FF2B5EF4-FFF2-40B4-BE49-F238E27FC236}">
                <a16:creationId xmlns:a16="http://schemas.microsoft.com/office/drawing/2014/main" id="{31C5A32A-039A-A28D-6D95-35AA00F382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外国産牛を国産と偽って助成金を搾取（雪印食品）。</a:t>
            </a:r>
          </a:p>
        </p:txBody>
      </p:sp>
      <p:sp>
        <p:nvSpPr>
          <p:cNvPr id="48132" name="スライド番号プレースホルダー 3">
            <a:extLst>
              <a:ext uri="{FF2B5EF4-FFF2-40B4-BE49-F238E27FC236}">
                <a16:creationId xmlns:a16="http://schemas.microsoft.com/office/drawing/2014/main" id="{A9BEA02C-408E-4075-8E02-F13023BBBB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E0A8831C-51B9-4CF6-A9BC-46017093B4B2}" type="slidenum">
              <a:rPr lang="ja-JP" altLang="en-US" smtClean="0">
                <a:latin typeface="Calibri" panose="020F0502020204030204" pitchFamily="34" charset="0"/>
                <a:ea typeface="ＭＳ Ｐゴシック" panose="020B0600070205080204" pitchFamily="50" charset="-128"/>
              </a:rPr>
              <a:pPr/>
              <a:t>28</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B866F622-381A-4747-DAE4-9826C1914F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ノート プレースホルダー 2">
            <a:extLst>
              <a:ext uri="{FF2B5EF4-FFF2-40B4-BE49-F238E27FC236}">
                <a16:creationId xmlns:a16="http://schemas.microsoft.com/office/drawing/2014/main" id="{648E5D66-7071-A187-2E6D-9E1DDAC8AB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0180" name="スライド番号プレースホルダー 3">
            <a:extLst>
              <a:ext uri="{FF2B5EF4-FFF2-40B4-BE49-F238E27FC236}">
                <a16:creationId xmlns:a16="http://schemas.microsoft.com/office/drawing/2014/main" id="{C75DDA3E-FF07-68ED-2045-173C7B4ADA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878AEA5D-F530-4D2C-BC7F-DDD534E8A813}" type="slidenum">
              <a:rPr lang="ja-JP" altLang="en-US" smtClean="0">
                <a:latin typeface="Calibri" panose="020F0502020204030204" pitchFamily="34" charset="0"/>
                <a:ea typeface="ＭＳ Ｐゴシック" panose="020B0600070205080204" pitchFamily="50" charset="-128"/>
              </a:rPr>
              <a:pPr/>
              <a:t>29</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419F456B-8991-7DD5-C842-6AEB5904AE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ノート プレースホルダー 2">
            <a:extLst>
              <a:ext uri="{FF2B5EF4-FFF2-40B4-BE49-F238E27FC236}">
                <a16:creationId xmlns:a16="http://schemas.microsoft.com/office/drawing/2014/main" id="{A156B14B-585B-30B6-960D-F13FFBA673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リスコミの歴史　→　「リスク分析」の導入（</a:t>
            </a:r>
            <a:r>
              <a:rPr lang="en-US" altLang="ja-JP"/>
              <a:t>2003</a:t>
            </a:r>
            <a:r>
              <a:rPr lang="ja-JP" altLang="en-US"/>
              <a:t>年：食品安全基本法）　世界的な枠組みとしてリスク分析の概念が導入された。</a:t>
            </a:r>
            <a:endParaRPr lang="en-US" altLang="ja-JP"/>
          </a:p>
          <a:p>
            <a:r>
              <a:rPr lang="ja-JP" altLang="en-US"/>
              <a:t>リスクの概念　　出会う確率　</a:t>
            </a:r>
            <a:r>
              <a:rPr lang="en-US" altLang="ja-JP"/>
              <a:t>×</a:t>
            </a:r>
            <a:r>
              <a:rPr lang="ja-JP" altLang="en-US"/>
              <a:t>　影響の大きさ　＝　リスクの大きさ</a:t>
            </a:r>
            <a:endParaRPr lang="en-US" altLang="ja-JP"/>
          </a:p>
          <a:p>
            <a:r>
              <a:rPr lang="ja-JP" altLang="en-US"/>
              <a:t>リスク評価→調べる・評価する</a:t>
            </a:r>
            <a:endParaRPr lang="en-US" altLang="ja-JP"/>
          </a:p>
          <a:p>
            <a:r>
              <a:rPr lang="ja-JP" altLang="en-US"/>
              <a:t>リスク管理→ルールを作る</a:t>
            </a:r>
          </a:p>
        </p:txBody>
      </p:sp>
      <p:sp>
        <p:nvSpPr>
          <p:cNvPr id="56324" name="スライド番号プレースホルダー 3">
            <a:extLst>
              <a:ext uri="{FF2B5EF4-FFF2-40B4-BE49-F238E27FC236}">
                <a16:creationId xmlns:a16="http://schemas.microsoft.com/office/drawing/2014/main" id="{6577DCA0-9BF1-1D30-8A68-781361628C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ADB1DE26-2310-4266-B871-760ED0D8B21E}" type="slidenum">
              <a:rPr lang="ja-JP" altLang="en-US" smtClean="0">
                <a:latin typeface="Calibri" panose="020F0502020204030204" pitchFamily="34" charset="0"/>
                <a:ea typeface="ＭＳ Ｐゴシック" panose="020B0600070205080204" pitchFamily="50" charset="-128"/>
              </a:rPr>
              <a:pPr/>
              <a:t>31</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a:extLst>
              <a:ext uri="{FF2B5EF4-FFF2-40B4-BE49-F238E27FC236}">
                <a16:creationId xmlns:a16="http://schemas.microsoft.com/office/drawing/2014/main" id="{6E888535-B2B0-D79C-7FB0-CA9E8F4AC2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ノート プレースホルダー 2">
            <a:extLst>
              <a:ext uri="{FF2B5EF4-FFF2-40B4-BE49-F238E27FC236}">
                <a16:creationId xmlns:a16="http://schemas.microsoft.com/office/drawing/2014/main" id="{42BA713A-975E-80E8-ABB3-DE56D94AF3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4276" name="スライド番号プレースホルダー 3">
            <a:extLst>
              <a:ext uri="{FF2B5EF4-FFF2-40B4-BE49-F238E27FC236}">
                <a16:creationId xmlns:a16="http://schemas.microsoft.com/office/drawing/2014/main" id="{11CF804E-BD02-E7CB-B2B2-D049F171B7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54E56656-9C0F-4D3E-9C6D-631E797E0C56}" type="slidenum">
              <a:rPr lang="ja-JP" altLang="en-US" smtClean="0">
                <a:latin typeface="Calibri" panose="020F0502020204030204" pitchFamily="34" charset="0"/>
                <a:ea typeface="ＭＳ Ｐゴシック" panose="020B0600070205080204" pitchFamily="50" charset="-128"/>
              </a:rPr>
              <a:pPr/>
              <a:t>33</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607E80DA-4EF9-6AC7-2547-A84E0ECCFC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a:extLst>
              <a:ext uri="{FF2B5EF4-FFF2-40B4-BE49-F238E27FC236}">
                <a16:creationId xmlns:a16="http://schemas.microsoft.com/office/drawing/2014/main" id="{C4146F56-DB8E-3924-7C44-05782BF1E7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8196" name="スライド番号プレースホルダー 3">
            <a:extLst>
              <a:ext uri="{FF2B5EF4-FFF2-40B4-BE49-F238E27FC236}">
                <a16:creationId xmlns:a16="http://schemas.microsoft.com/office/drawing/2014/main" id="{FE91F1DE-1312-CDE9-4FE9-5E76D420DB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1363" indent="-28416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39825" indent="-22701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7025" indent="-22701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4225" indent="-22701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1425" indent="-2270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68625" indent="-2270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5825" indent="-2270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3025" indent="-2270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29E3AD8B-0E89-4FEA-BDB4-1BB70B6DE097}" type="slidenum">
              <a:rPr lang="ja-JP" altLang="en-US" smtClean="0">
                <a:latin typeface="Arial" panose="020B0604020202020204" pitchFamily="34" charset="0"/>
              </a:rPr>
              <a:pPr>
                <a:spcBef>
                  <a:spcPct val="0"/>
                </a:spcBef>
              </a:pPr>
              <a:t>6</a:t>
            </a:fld>
            <a:endParaRPr lang="ja-JP"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ー 1">
            <a:extLst>
              <a:ext uri="{FF2B5EF4-FFF2-40B4-BE49-F238E27FC236}">
                <a16:creationId xmlns:a16="http://schemas.microsoft.com/office/drawing/2014/main" id="{868F2401-AD6F-6728-8C20-5BE8583FA5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ノート プレースホルダー 2">
            <a:extLst>
              <a:ext uri="{FF2B5EF4-FFF2-40B4-BE49-F238E27FC236}">
                <a16:creationId xmlns:a16="http://schemas.microsoft.com/office/drawing/2014/main" id="{D7B3AEDC-176A-343D-3821-CFA34E5268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63492" name="スライド番号プレースホルダー 3">
            <a:extLst>
              <a:ext uri="{FF2B5EF4-FFF2-40B4-BE49-F238E27FC236}">
                <a16:creationId xmlns:a16="http://schemas.microsoft.com/office/drawing/2014/main" id="{930A2264-9FE0-BABC-5373-2A96E4FB95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206FBD54-53ED-4D39-802F-AEBFF9F981A6}" type="slidenum">
              <a:rPr lang="ja-JP" altLang="en-US" smtClean="0">
                <a:latin typeface="Calibri" panose="020F0502020204030204" pitchFamily="34" charset="0"/>
                <a:ea typeface="ＭＳ Ｐゴシック" panose="020B0600070205080204" pitchFamily="50" charset="-128"/>
              </a:rPr>
              <a:pPr/>
              <a:t>39</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ー 1">
            <a:extLst>
              <a:ext uri="{FF2B5EF4-FFF2-40B4-BE49-F238E27FC236}">
                <a16:creationId xmlns:a16="http://schemas.microsoft.com/office/drawing/2014/main" id="{087B55B1-3692-FAA6-D420-660F5818E5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ノート プレースホルダー 2">
            <a:extLst>
              <a:ext uri="{FF2B5EF4-FFF2-40B4-BE49-F238E27FC236}">
                <a16:creationId xmlns:a16="http://schemas.microsoft.com/office/drawing/2014/main" id="{1BDEEB44-939A-6E82-2DB1-8F633C3844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94212" name="スライド番号プレースホルダー 3">
            <a:extLst>
              <a:ext uri="{FF2B5EF4-FFF2-40B4-BE49-F238E27FC236}">
                <a16:creationId xmlns:a16="http://schemas.microsoft.com/office/drawing/2014/main" id="{267E1127-7D21-CA87-7F7A-C0BC22A413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8F30ADB1-B8A4-40C0-9A69-B511DB1FB9AE}" type="slidenum">
              <a:rPr lang="ja-JP" altLang="en-US" smtClean="0">
                <a:latin typeface="Calibri" panose="020F0502020204030204" pitchFamily="34" charset="0"/>
                <a:ea typeface="ＭＳ Ｐゴシック" panose="020B0600070205080204" pitchFamily="50" charset="-128"/>
              </a:rPr>
              <a:pPr/>
              <a:t>40</a:t>
            </a:fld>
            <a:endParaRPr lang="ja-JP" altLang="en-US">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2370539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ー 1">
            <a:extLst>
              <a:ext uri="{FF2B5EF4-FFF2-40B4-BE49-F238E27FC236}">
                <a16:creationId xmlns:a16="http://schemas.microsoft.com/office/drawing/2014/main" id="{D549B3A8-781B-10D9-26FF-52613D9BD8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ノート プレースホルダー 2">
            <a:extLst>
              <a:ext uri="{FF2B5EF4-FFF2-40B4-BE49-F238E27FC236}">
                <a16:creationId xmlns:a16="http://schemas.microsoft.com/office/drawing/2014/main" id="{0AB8A442-723D-3B57-BC18-83A2CCC38A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3" panose="05040102010807070707" pitchFamily="18" charset="2"/>
              <a:buNone/>
            </a:pPr>
            <a:r>
              <a:rPr lang="ja-JP" altLang="en-US"/>
              <a:t>パックに入れて表面から１０ｍｍまでを</a:t>
            </a:r>
            <a:r>
              <a:rPr lang="en-US" altLang="ja-JP"/>
              <a:t>60℃2</a:t>
            </a:r>
            <a:r>
              <a:rPr lang="ja-JP" altLang="en-US"/>
              <a:t>分加熱 </a:t>
            </a:r>
            <a:endParaRPr lang="en-US" altLang="ja-JP"/>
          </a:p>
          <a:p>
            <a:pPr>
              <a:buFont typeface="Wingdings 3" panose="05040102010807070707" pitchFamily="18" charset="2"/>
              <a:buNone/>
            </a:pPr>
            <a:r>
              <a:rPr lang="ja-JP" altLang="en-US"/>
              <a:t>　　　　表示基準：①食肉の生食は食中毒のリスク　</a:t>
            </a:r>
            <a:endParaRPr lang="en-US" altLang="ja-JP"/>
          </a:p>
          <a:p>
            <a:pPr>
              <a:buFont typeface="Wingdings 3" panose="05040102010807070707" pitchFamily="18" charset="2"/>
              <a:buNone/>
            </a:pPr>
            <a:r>
              <a:rPr lang="ja-JP" altLang="en-US"/>
              <a:t>　　　　②高齢者等、抵抗力の弱い者は食肉の生食を控えるべき</a:t>
            </a:r>
            <a:endParaRPr lang="en-US" altLang="ja-JP"/>
          </a:p>
          <a:p>
            <a:endParaRPr lang="ja-JP" altLang="en-US"/>
          </a:p>
        </p:txBody>
      </p:sp>
      <p:sp>
        <p:nvSpPr>
          <p:cNvPr id="68612" name="スライド番号プレースホルダー 3">
            <a:extLst>
              <a:ext uri="{FF2B5EF4-FFF2-40B4-BE49-F238E27FC236}">
                <a16:creationId xmlns:a16="http://schemas.microsoft.com/office/drawing/2014/main" id="{8CC709CD-04C4-4A13-9E85-EDE52CFCB8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1F4B0D92-3C3B-4292-9CEA-F0AC6EDFA2F9}" type="slidenum">
              <a:rPr lang="ja-JP" altLang="en-US" smtClean="0">
                <a:latin typeface="Calibri" panose="020F0502020204030204" pitchFamily="34" charset="0"/>
                <a:ea typeface="ＭＳ Ｐゴシック" panose="020B0600070205080204" pitchFamily="50" charset="-128"/>
              </a:rPr>
              <a:pPr/>
              <a:t>42</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728CB933-E664-3128-4D13-2C47E440EA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139207F9-0BAA-93A7-98E5-4AFB0973EF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74756" name="スライド番号プレースホルダー 3">
            <a:extLst>
              <a:ext uri="{FF2B5EF4-FFF2-40B4-BE49-F238E27FC236}">
                <a16:creationId xmlns:a16="http://schemas.microsoft.com/office/drawing/2014/main" id="{02F742B5-9011-59A3-6805-A2B07F2960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61FD8FB6-587D-49F6-89CF-385B4328633D}" type="slidenum">
              <a:rPr lang="ja-JP" altLang="en-US" smtClean="0">
                <a:latin typeface="Calibri" panose="020F0502020204030204" pitchFamily="34" charset="0"/>
                <a:ea typeface="ＭＳ Ｐゴシック" panose="020B0600070205080204" pitchFamily="50" charset="-128"/>
              </a:rPr>
              <a:pPr/>
              <a:t>47</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ー 1">
            <a:extLst>
              <a:ext uri="{FF2B5EF4-FFF2-40B4-BE49-F238E27FC236}">
                <a16:creationId xmlns:a16="http://schemas.microsoft.com/office/drawing/2014/main" id="{1310EE21-D335-5C0D-1E8C-CC7F1BC29F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ノート プレースホルダー 2">
            <a:extLst>
              <a:ext uri="{FF2B5EF4-FFF2-40B4-BE49-F238E27FC236}">
                <a16:creationId xmlns:a16="http://schemas.microsoft.com/office/drawing/2014/main" id="{2796D1D1-98A0-144C-0924-17759D5D47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承認の対象となる食品は、①乳・乳製品、②食肉製品、③容器包装詰加圧加熱殺菌食品、④魚肉練り製品、⑤清涼飲料水</a:t>
            </a:r>
            <a:endParaRPr lang="en-US" altLang="ja-JP"/>
          </a:p>
          <a:p>
            <a:endParaRPr lang="en-US" altLang="ja-JP"/>
          </a:p>
          <a:p>
            <a:r>
              <a:rPr lang="ja-JP" altLang="ja-JP"/>
              <a:t>日本では「HACCP 対応工場」「HACCP 対応機器」などがあるが、</a:t>
            </a:r>
            <a:r>
              <a:rPr lang="ja-JP" altLang="ja-JP">
                <a:hlinkClick r:id="rId3" tooltip="世界"/>
              </a:rPr>
              <a:t>世界</a:t>
            </a:r>
            <a:r>
              <a:rPr lang="ja-JP" altLang="ja-JP"/>
              <a:t>では40年以上前に建築された工場で HACCP を行っており、これらがなくてもHACCP は可能だが、総合衛生管理製造過程では施設、設備なども管理項目に入っているため、これらのものが横行している。</a:t>
            </a:r>
            <a:r>
              <a:rPr lang="ja-JP" altLang="ja-JP" b="1" u="sng"/>
              <a:t>HACCP を行うのは施設や機器ではなく人である。</a:t>
            </a:r>
            <a:r>
              <a:rPr lang="ja-JP" altLang="en-US"/>
              <a:t>出典</a:t>
            </a:r>
            <a:r>
              <a:rPr lang="en-US" altLang="ja-JP"/>
              <a:t>: </a:t>
            </a:r>
            <a:r>
              <a:rPr lang="ja-JP" altLang="en-US"/>
              <a:t>フリー百科事典</a:t>
            </a:r>
            <a:r>
              <a:rPr lang="en-US" altLang="ja-JP"/>
              <a:t>『</a:t>
            </a:r>
            <a:r>
              <a:rPr lang="ja-JP" altLang="en-US"/>
              <a:t>ウィキペディア（</a:t>
            </a:r>
            <a:r>
              <a:rPr lang="en-US" altLang="ja-JP"/>
              <a:t>Wikipedia</a:t>
            </a:r>
            <a:r>
              <a:rPr lang="ja-JP" altLang="en-US"/>
              <a:t>）</a:t>
            </a:r>
            <a:r>
              <a:rPr lang="en-US" altLang="ja-JP"/>
              <a:t>』</a:t>
            </a:r>
            <a:endParaRPr lang="ja-JP" altLang="en-US" b="1" u="sng"/>
          </a:p>
        </p:txBody>
      </p:sp>
      <p:sp>
        <p:nvSpPr>
          <p:cNvPr id="76804" name="スライド番号プレースホルダー 3">
            <a:extLst>
              <a:ext uri="{FF2B5EF4-FFF2-40B4-BE49-F238E27FC236}">
                <a16:creationId xmlns:a16="http://schemas.microsoft.com/office/drawing/2014/main" id="{4122B05A-94AE-4BC1-A7DF-62FBAFA5C9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FA86D5CF-1102-4304-BD56-2ED3A783853A}" type="slidenum">
              <a:rPr lang="ja-JP" altLang="en-US" smtClean="0">
                <a:latin typeface="Calibri" panose="020F0502020204030204" pitchFamily="34" charset="0"/>
                <a:ea typeface="ＭＳ Ｐゴシック" panose="020B0600070205080204" pitchFamily="50" charset="-128"/>
              </a:rPr>
              <a:pPr/>
              <a:t>48</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ー 1">
            <a:extLst>
              <a:ext uri="{FF2B5EF4-FFF2-40B4-BE49-F238E27FC236}">
                <a16:creationId xmlns:a16="http://schemas.microsoft.com/office/drawing/2014/main" id="{B4F42635-F28A-19DE-370B-F99989B3FF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ノート プレースホルダー 2">
            <a:extLst>
              <a:ext uri="{FF2B5EF4-FFF2-40B4-BE49-F238E27FC236}">
                <a16:creationId xmlns:a16="http://schemas.microsoft.com/office/drawing/2014/main" id="{1D895991-2CD1-C9ED-FC6E-4A818BDCAF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ja-JP"/>
              <a:t>日本では「HACCP 対応工場」「HACCP 対応機器」などがあるが、</a:t>
            </a:r>
            <a:r>
              <a:rPr lang="ja-JP" altLang="ja-JP">
                <a:hlinkClick r:id="rId3" tooltip="世界"/>
              </a:rPr>
              <a:t>世界</a:t>
            </a:r>
            <a:r>
              <a:rPr lang="ja-JP" altLang="ja-JP"/>
              <a:t>では40年以上前に建築された工場で HACCP を行っており、これらがなくてもHACCP は可能だが、総合衛生管理製造過程では施設、設備なども管理項目に入っているため、これらのものが横行している。</a:t>
            </a:r>
            <a:r>
              <a:rPr lang="ja-JP" altLang="ja-JP" b="1" u="sng"/>
              <a:t>HACCP を行うのは施設や機器ではなく人である。</a:t>
            </a:r>
            <a:r>
              <a:rPr lang="ja-JP" altLang="en-US"/>
              <a:t>出典</a:t>
            </a:r>
            <a:r>
              <a:rPr lang="en-US" altLang="ja-JP"/>
              <a:t>: </a:t>
            </a:r>
            <a:r>
              <a:rPr lang="ja-JP" altLang="en-US"/>
              <a:t>フリー百科事典</a:t>
            </a:r>
            <a:r>
              <a:rPr lang="en-US" altLang="ja-JP"/>
              <a:t>『</a:t>
            </a:r>
            <a:r>
              <a:rPr lang="ja-JP" altLang="en-US"/>
              <a:t>ウィキペディア（</a:t>
            </a:r>
            <a:r>
              <a:rPr lang="en-US" altLang="ja-JP"/>
              <a:t>Wikipedia</a:t>
            </a:r>
            <a:r>
              <a:rPr lang="ja-JP" altLang="en-US"/>
              <a:t>）</a:t>
            </a:r>
            <a:r>
              <a:rPr lang="en-US" altLang="ja-JP"/>
              <a:t>』</a:t>
            </a:r>
            <a:endParaRPr lang="ja-JP" altLang="en-US" b="1" u="sng"/>
          </a:p>
        </p:txBody>
      </p:sp>
      <p:sp>
        <p:nvSpPr>
          <p:cNvPr id="78852" name="スライド番号プレースホルダー 3">
            <a:extLst>
              <a:ext uri="{FF2B5EF4-FFF2-40B4-BE49-F238E27FC236}">
                <a16:creationId xmlns:a16="http://schemas.microsoft.com/office/drawing/2014/main" id="{05DD41EB-4228-BD4E-0A86-619CACB8DB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B4C0A43D-6FAF-4E1C-98BF-23CD33EB91E3}" type="slidenum">
              <a:rPr lang="ja-JP" altLang="en-US" smtClean="0">
                <a:latin typeface="Calibri" panose="020F0502020204030204" pitchFamily="34" charset="0"/>
                <a:ea typeface="ＭＳ Ｐゴシック" panose="020B0600070205080204" pitchFamily="50" charset="-128"/>
              </a:rPr>
              <a:pPr/>
              <a:t>49</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a:extLst>
              <a:ext uri="{FF2B5EF4-FFF2-40B4-BE49-F238E27FC236}">
                <a16:creationId xmlns:a16="http://schemas.microsoft.com/office/drawing/2014/main" id="{2B1909D6-A87F-7270-DD42-971975AB76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ノート プレースホルダー 2">
            <a:extLst>
              <a:ext uri="{FF2B5EF4-FFF2-40B4-BE49-F238E27FC236}">
                <a16:creationId xmlns:a16="http://schemas.microsoft.com/office/drawing/2014/main" id="{58735119-0395-F2D9-1230-A2316AA69E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食品表示法は、①食品衛生法、②</a:t>
            </a:r>
            <a:r>
              <a:rPr lang="en-US" altLang="ja-JP"/>
              <a:t>JAS</a:t>
            </a:r>
            <a:r>
              <a:rPr lang="ja-JP" altLang="en-US"/>
              <a:t>法、③健康増進法　でそれぞれに定められていた食品表示関係に関する規定を統合して、平成</a:t>
            </a:r>
            <a:r>
              <a:rPr lang="en-US" altLang="ja-JP"/>
              <a:t>27</a:t>
            </a:r>
            <a:r>
              <a:rPr lang="ja-JP" altLang="en-US"/>
              <a:t>年</a:t>
            </a:r>
            <a:r>
              <a:rPr lang="en-US" altLang="ja-JP"/>
              <a:t>4</a:t>
            </a:r>
            <a:r>
              <a:rPr lang="ja-JP" altLang="en-US"/>
              <a:t>月</a:t>
            </a:r>
            <a:r>
              <a:rPr lang="en-US" altLang="ja-JP"/>
              <a:t>1</a:t>
            </a:r>
            <a:r>
              <a:rPr lang="ja-JP" altLang="en-US"/>
              <a:t>日から施行された。</a:t>
            </a:r>
            <a:endParaRPr lang="en-US" altLang="ja-JP"/>
          </a:p>
          <a:p>
            <a:r>
              <a:rPr lang="ja-JP" altLang="en-US"/>
              <a:t>当初、加工食品と添加物は５年間、生鮮食品は１年６ヶ月の猶予期間を設けた。</a:t>
            </a:r>
            <a:endParaRPr lang="en-US" altLang="ja-JP"/>
          </a:p>
          <a:p>
            <a:r>
              <a:rPr lang="ja-JP" altLang="en-US"/>
              <a:t>消費者庁が所管。</a:t>
            </a:r>
            <a:endParaRPr lang="en-US" altLang="ja-JP"/>
          </a:p>
          <a:p>
            <a:r>
              <a:rPr lang="ja-JP" altLang="en-US"/>
              <a:t>なお、平成２９年９月１日、新たな加工食品の原料原産地表示制度を定めた食品表示基準の一部を改正する内閣府令が公布・施行された。</a:t>
            </a:r>
            <a:br>
              <a:rPr lang="ja-JP" altLang="en-US"/>
            </a:br>
            <a:r>
              <a:rPr lang="ja-JP" altLang="en-US"/>
              <a:t>パブリックコメントの結果や内閣府令新旧対照条文、改正後の通知及びＱ＆Ａ等が消費者庁のホームページに掲載されています。</a:t>
            </a:r>
            <a:endParaRPr lang="en-US" altLang="ja-JP"/>
          </a:p>
          <a:p>
            <a:r>
              <a:rPr lang="en-US" altLang="ja-JP"/>
              <a:t>【</a:t>
            </a:r>
            <a:r>
              <a:rPr lang="ja-JP" altLang="en-US"/>
              <a:t>消費者庁：新たな加工食品の原料原産地表示制度に関する情報</a:t>
            </a:r>
            <a:r>
              <a:rPr lang="en-US" altLang="ja-JP"/>
              <a:t>】</a:t>
            </a:r>
            <a:br>
              <a:rPr lang="en-US" altLang="ja-JP"/>
            </a:br>
            <a:r>
              <a:rPr lang="ja-JP" altLang="en-US"/>
              <a:t>　</a:t>
            </a:r>
            <a:r>
              <a:rPr lang="en-US" altLang="ja-JP">
                <a:hlinkClick r:id="rId3"/>
              </a:rPr>
              <a:t>http://www.caa.go.jp/policies/policy/food_labeling/quality/country_of_origin/index.html</a:t>
            </a:r>
            <a:br>
              <a:rPr lang="en-US" altLang="ja-JP"/>
            </a:br>
            <a:endParaRPr lang="ja-JP" altLang="en-US"/>
          </a:p>
        </p:txBody>
      </p:sp>
      <p:sp>
        <p:nvSpPr>
          <p:cNvPr id="43012" name="スライド番号プレースホルダー 3">
            <a:extLst>
              <a:ext uri="{FF2B5EF4-FFF2-40B4-BE49-F238E27FC236}">
                <a16:creationId xmlns:a16="http://schemas.microsoft.com/office/drawing/2014/main" id="{6F011278-A0FB-F1DC-26F2-D79140FAC0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1363" indent="-28416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39825" indent="-22701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7025" indent="-22701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4225" indent="-22701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1425" indent="-2270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68625" indent="-2270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5825" indent="-2270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3025" indent="-2270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8980A987-39FA-4DF9-85B2-F3070F069519}" type="slidenum">
              <a:rPr lang="ja-JP" altLang="en-US" smtClean="0">
                <a:latin typeface="Arial" panose="020B0604020202020204" pitchFamily="34" charset="0"/>
              </a:rPr>
              <a:pPr>
                <a:spcBef>
                  <a:spcPct val="0"/>
                </a:spcBef>
              </a:pPr>
              <a:t>50</a:t>
            </a:fld>
            <a:endParaRPr lang="ja-JP"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 1">
            <a:extLst>
              <a:ext uri="{FF2B5EF4-FFF2-40B4-BE49-F238E27FC236}">
                <a16:creationId xmlns:a16="http://schemas.microsoft.com/office/drawing/2014/main" id="{883FA1B0-418B-4BAC-C1DF-61BFCC4126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ノート プレースホルダ 2">
            <a:extLst>
              <a:ext uri="{FF2B5EF4-FFF2-40B4-BE49-F238E27FC236}">
                <a16:creationId xmlns:a16="http://schemas.microsoft.com/office/drawing/2014/main" id="{D7507EAA-7883-1417-9F94-4D6B4338A2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平成１４年からの制度</a:t>
            </a:r>
            <a:endParaRPr lang="en-US" altLang="ja-JP"/>
          </a:p>
          <a:p>
            <a:r>
              <a:rPr lang="en-US" altLang="ja-JP"/>
              <a:t>2001 </a:t>
            </a:r>
            <a:r>
              <a:rPr lang="ja-JP" altLang="en-US"/>
              <a:t>年（平成</a:t>
            </a:r>
            <a:r>
              <a:rPr lang="en-US" altLang="ja-JP"/>
              <a:t>13 </a:t>
            </a:r>
            <a:r>
              <a:rPr lang="ja-JP" altLang="en-US"/>
              <a:t>年）、食品衛生法は、施行規則により遺伝子組換え食品に係る表示を義務付けた。さらに、アレルギー物質を含む食品に起因する健康危害が散見され、危害を未然に防止するため、表示を通じた消費者</a:t>
            </a:r>
          </a:p>
          <a:p>
            <a:r>
              <a:rPr lang="ja-JP" altLang="en-US"/>
              <a:t>への情報提供の重要性が高まっていたことから、アレルギー物質に係る表示を義務付けした。</a:t>
            </a:r>
            <a:endParaRPr lang="en-US" altLang="ja-JP"/>
          </a:p>
          <a:p>
            <a:endParaRPr lang="en-US" altLang="ja-JP"/>
          </a:p>
          <a:p>
            <a:r>
              <a:rPr lang="ja-JP" altLang="en-US"/>
              <a:t>当初は特定原材料</a:t>
            </a:r>
            <a:r>
              <a:rPr lang="en-US" altLang="ja-JP"/>
              <a:t>5 </a:t>
            </a:r>
            <a:r>
              <a:rPr lang="ja-JP" altLang="en-US"/>
              <a:t>品目の表示を義務化、特定原材料に準ずるもの</a:t>
            </a:r>
            <a:r>
              <a:rPr lang="en-US" altLang="ja-JP"/>
              <a:t>19 </a:t>
            </a:r>
            <a:r>
              <a:rPr lang="ja-JP" altLang="en-US"/>
              <a:t>品目の表示を推奨した。</a:t>
            </a:r>
            <a:endParaRPr lang="en-US" altLang="ja-JP"/>
          </a:p>
          <a:p>
            <a:r>
              <a:rPr lang="ja-JP" altLang="en-US"/>
              <a:t>その後、実態調査を踏まえ、</a:t>
            </a:r>
            <a:r>
              <a:rPr lang="en-US" altLang="ja-JP"/>
              <a:t>2004 </a:t>
            </a:r>
            <a:r>
              <a:rPr lang="ja-JP" altLang="en-US"/>
              <a:t>年（平成</a:t>
            </a:r>
            <a:r>
              <a:rPr lang="en-US" altLang="ja-JP"/>
              <a:t>16 </a:t>
            </a:r>
            <a:r>
              <a:rPr lang="ja-JP" altLang="en-US"/>
              <a:t>年）にはバナナを「準ずるもの」に追加する等見直しを行い、</a:t>
            </a:r>
            <a:r>
              <a:rPr lang="en-US" altLang="ja-JP"/>
              <a:t>2015 </a:t>
            </a:r>
            <a:r>
              <a:rPr lang="ja-JP" altLang="en-US"/>
              <a:t>年（平成</a:t>
            </a:r>
            <a:r>
              <a:rPr lang="en-US" altLang="ja-JP"/>
              <a:t>27 </a:t>
            </a:r>
            <a:r>
              <a:rPr lang="ja-JP" altLang="en-US"/>
              <a:t>年）に特定原材料は</a:t>
            </a:r>
            <a:r>
              <a:rPr lang="en-US" altLang="ja-JP"/>
              <a:t>7 </a:t>
            </a:r>
            <a:r>
              <a:rPr lang="ja-JP" altLang="en-US"/>
              <a:t>品目、準ずるものは</a:t>
            </a:r>
            <a:r>
              <a:rPr lang="en-US" altLang="ja-JP"/>
              <a:t>20 </a:t>
            </a:r>
            <a:r>
              <a:rPr lang="ja-JP" altLang="en-US"/>
              <a:t>品目となっている。</a:t>
            </a:r>
            <a:endParaRPr lang="en-US" altLang="ja-JP"/>
          </a:p>
          <a:p>
            <a:endParaRPr lang="en-US" altLang="ja-JP"/>
          </a:p>
          <a:p>
            <a:r>
              <a:rPr lang="ja-JP" altLang="en-US"/>
              <a:t>これまでに行われた特定原材料等の見直し</a:t>
            </a:r>
          </a:p>
          <a:p>
            <a:r>
              <a:rPr lang="ja-JP" altLang="en-US"/>
              <a:t>平成</a:t>
            </a:r>
            <a:r>
              <a:rPr lang="en-US" altLang="ja-JP"/>
              <a:t>16</a:t>
            </a:r>
            <a:r>
              <a:rPr lang="ja-JP" altLang="en-US"/>
              <a:t>年度：特定原材料に準ずるものに「バナナ」を追加</a:t>
            </a:r>
          </a:p>
          <a:p>
            <a:r>
              <a:rPr lang="ja-JP" altLang="en-US"/>
              <a:t>平成</a:t>
            </a:r>
            <a:r>
              <a:rPr lang="en-US" altLang="ja-JP"/>
              <a:t>20</a:t>
            </a:r>
            <a:r>
              <a:rPr lang="ja-JP" altLang="en-US"/>
              <a:t>年度：特定原材料に「えび」、「かに」を追加</a:t>
            </a:r>
          </a:p>
          <a:p>
            <a:r>
              <a:rPr lang="ja-JP" altLang="en-US"/>
              <a:t>平成</a:t>
            </a:r>
            <a:r>
              <a:rPr lang="en-US" altLang="ja-JP"/>
              <a:t>25</a:t>
            </a:r>
            <a:r>
              <a:rPr lang="ja-JP" altLang="en-US"/>
              <a:t>年度：特定原材料に準ずるものに「カシューナッツ」、「ごま」を追加</a:t>
            </a:r>
          </a:p>
          <a:p>
            <a:r>
              <a:rPr lang="ja-JP" altLang="en-US"/>
              <a:t>令和元年度：特定原材料に準ずるものに「アーモンド」を追加</a:t>
            </a:r>
          </a:p>
        </p:txBody>
      </p:sp>
      <p:sp>
        <p:nvSpPr>
          <p:cNvPr id="45060" name="スライド番号プレースホルダ 3">
            <a:extLst>
              <a:ext uri="{FF2B5EF4-FFF2-40B4-BE49-F238E27FC236}">
                <a16:creationId xmlns:a16="http://schemas.microsoft.com/office/drawing/2014/main" id="{6C74B580-2235-8D8D-F054-9B4F5C6B34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6EAD4E50-D208-40CC-9820-32865FBB9425}" type="slidenum">
              <a:rPr lang="ja-JP" altLang="en-US" smtClean="0">
                <a:latin typeface="Arial" panose="020B0604020202020204" pitchFamily="34" charset="0"/>
              </a:rPr>
              <a:pPr>
                <a:spcBef>
                  <a:spcPct val="0"/>
                </a:spcBef>
              </a:pPr>
              <a:t>51</a:t>
            </a:fld>
            <a:endParaRPr lang="ja-JP"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ー 1">
            <a:extLst>
              <a:ext uri="{FF2B5EF4-FFF2-40B4-BE49-F238E27FC236}">
                <a16:creationId xmlns:a16="http://schemas.microsoft.com/office/drawing/2014/main" id="{78D71607-F139-C6EF-7000-83C4FA723C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ノート プレースホルダー 2">
            <a:extLst>
              <a:ext uri="{FF2B5EF4-FFF2-40B4-BE49-F238E27FC236}">
                <a16:creationId xmlns:a16="http://schemas.microsoft.com/office/drawing/2014/main" id="{C18D276C-7AD8-3055-F75C-723D2C181C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目安・目標であり、規格基準ではなかった。→自主衛生管理の推進</a:t>
            </a:r>
            <a:endParaRPr lang="en-US" altLang="ja-JP"/>
          </a:p>
          <a:p>
            <a:endParaRPr lang="en-US" altLang="ja-JP"/>
          </a:p>
          <a:p>
            <a:r>
              <a:rPr lang="ja-JP" altLang="en-US"/>
              <a:t>要点：事業者責任の要素が次第に強化されていった。</a:t>
            </a:r>
          </a:p>
        </p:txBody>
      </p:sp>
      <p:sp>
        <p:nvSpPr>
          <p:cNvPr id="86020" name="スライド番号プレースホルダー 3">
            <a:extLst>
              <a:ext uri="{FF2B5EF4-FFF2-40B4-BE49-F238E27FC236}">
                <a16:creationId xmlns:a16="http://schemas.microsoft.com/office/drawing/2014/main" id="{37481B87-0215-EC0D-FBDE-9EC654E0A3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D1007F89-F50E-41FB-8EFB-2E76463DB95B}" type="slidenum">
              <a:rPr lang="ja-JP" altLang="en-US" smtClean="0">
                <a:latin typeface="Calibri" panose="020F0502020204030204" pitchFamily="34" charset="0"/>
                <a:ea typeface="ＭＳ Ｐゴシック" panose="020B0600070205080204" pitchFamily="50" charset="-128"/>
              </a:rPr>
              <a:pPr/>
              <a:t>54</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スライド イメージ プレースホルダー 1">
            <a:extLst>
              <a:ext uri="{FF2B5EF4-FFF2-40B4-BE49-F238E27FC236}">
                <a16:creationId xmlns:a16="http://schemas.microsoft.com/office/drawing/2014/main" id="{ADC0B6FD-7DEB-1E2A-842F-16B0BFD333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ノート プレースホルダー 2">
            <a:extLst>
              <a:ext uri="{FF2B5EF4-FFF2-40B4-BE49-F238E27FC236}">
                <a16:creationId xmlns:a16="http://schemas.microsoft.com/office/drawing/2014/main" id="{1752BB53-9FD1-E7DA-4A0E-2794CAF126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88068" name="スライド番号プレースホルダー 3">
            <a:extLst>
              <a:ext uri="{FF2B5EF4-FFF2-40B4-BE49-F238E27FC236}">
                <a16:creationId xmlns:a16="http://schemas.microsoft.com/office/drawing/2014/main" id="{9E0B563E-C686-10E9-1EC2-A052AC7202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DC85A0C6-470F-4FD4-9B10-5CF44DC11AFF}" type="slidenum">
              <a:rPr lang="ja-JP" altLang="en-US" smtClean="0">
                <a:latin typeface="Calibri" panose="020F0502020204030204" pitchFamily="34" charset="0"/>
                <a:ea typeface="ＭＳ Ｐゴシック" panose="020B0600070205080204" pitchFamily="50" charset="-128"/>
              </a:rPr>
              <a:pPr/>
              <a:t>55</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C15886E5-E31E-D23F-C579-7D54A9BC97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1BE14E21-DAEB-DFFD-029E-4C119EAC30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0244" name="スライド番号プレースホルダー 3">
            <a:extLst>
              <a:ext uri="{FF2B5EF4-FFF2-40B4-BE49-F238E27FC236}">
                <a16:creationId xmlns:a16="http://schemas.microsoft.com/office/drawing/2014/main" id="{24B34F28-2B34-F6EF-4883-9D4112077B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1363" indent="-28416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39825" indent="-22701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7025" indent="-22701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4225" indent="-22701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1425" indent="-2270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68625" indent="-2270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5825" indent="-2270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3025" indent="-2270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38FAE58D-8309-42C4-9527-6FC6CD6336F8}" type="slidenum">
              <a:rPr lang="ja-JP" altLang="en-US" smtClean="0">
                <a:latin typeface="Arial" panose="020B0604020202020204" pitchFamily="34" charset="0"/>
              </a:rPr>
              <a:pPr>
                <a:spcBef>
                  <a:spcPct val="0"/>
                </a:spcBef>
              </a:pPr>
              <a:t>7</a:t>
            </a:fld>
            <a:endParaRPr lang="ja-JP"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スライド イメージ プレースホルダー 1">
            <a:extLst>
              <a:ext uri="{FF2B5EF4-FFF2-40B4-BE49-F238E27FC236}">
                <a16:creationId xmlns:a16="http://schemas.microsoft.com/office/drawing/2014/main" id="{85E34BB5-B725-41B1-9ED6-34783E5EBA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ノート プレースホルダー 2">
            <a:extLst>
              <a:ext uri="{FF2B5EF4-FFF2-40B4-BE49-F238E27FC236}">
                <a16:creationId xmlns:a16="http://schemas.microsoft.com/office/drawing/2014/main" id="{DD34A1F0-9C3E-1856-DCDA-C0AF3274A8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90116" name="スライド番号プレースホルダー 3">
            <a:extLst>
              <a:ext uri="{FF2B5EF4-FFF2-40B4-BE49-F238E27FC236}">
                <a16:creationId xmlns:a16="http://schemas.microsoft.com/office/drawing/2014/main" id="{25F14C40-567A-C886-8645-591935649A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D52B9D51-DBF7-401F-8A07-D04CC77BD6BD}" type="slidenum">
              <a:rPr lang="ja-JP" altLang="en-US" smtClean="0">
                <a:latin typeface="Calibri" panose="020F0502020204030204" pitchFamily="34" charset="0"/>
                <a:ea typeface="ＭＳ Ｐゴシック" panose="020B0600070205080204" pitchFamily="50" charset="-128"/>
              </a:rPr>
              <a:pPr/>
              <a:t>56</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a:extLst>
              <a:ext uri="{FF2B5EF4-FFF2-40B4-BE49-F238E27FC236}">
                <a16:creationId xmlns:a16="http://schemas.microsoft.com/office/drawing/2014/main" id="{7607EA94-FBD1-CEF3-EBDB-E4EB2B27B8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ノート プレースホルダー 2">
            <a:extLst>
              <a:ext uri="{FF2B5EF4-FFF2-40B4-BE49-F238E27FC236}">
                <a16:creationId xmlns:a16="http://schemas.microsoft.com/office/drawing/2014/main" id="{F5A6D933-4F16-B268-878C-B089C63512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a:t>2007(H19)</a:t>
            </a:r>
            <a:r>
              <a:rPr lang="ja-JP" altLang="en-US"/>
              <a:t>食品偽装事件</a:t>
            </a:r>
            <a:endParaRPr lang="en-US" altLang="ja-JP"/>
          </a:p>
          <a:p>
            <a:r>
              <a:rPr lang="ja-JP" altLang="en-US" b="1">
                <a:solidFill>
                  <a:srgbClr val="1E1E17"/>
                </a:solidFill>
                <a:latin typeface="HiraKakuProN-W3"/>
              </a:rPr>
              <a:t>各地で食品偽装発覚</a:t>
            </a:r>
            <a:br>
              <a:rPr lang="ja-JP" altLang="en-US"/>
            </a:br>
            <a:r>
              <a:rPr lang="ja-JP" altLang="en-US">
                <a:solidFill>
                  <a:srgbClr val="1E1E17"/>
                </a:solidFill>
                <a:latin typeface="HiraKakuProN-W3"/>
              </a:rPr>
              <a:t>　２００７年１月に大手菓子メーカーの不二家が消費期限切れ牛乳を使用してシュークリームを作っていたことが発覚。洋菓子製造・販売の長期休止を余儀なくされ、創業家一族の社長が引責辞任した。その後も、北海道の食品加工卸会社ミートホープのひき肉偽装事件、人気土産「白い恋人」の賞味期限改ざん、伊勢の老舗和菓子屋・赤福の製造年月日改ざんなどと不祥事は全国で後を絶たず、日本人の食への信頼が大きく揺らいだ。秋田の比内地鶏、名古屋コーチンに代表される地鶏でも偽装表示が相次ぎ、高級料亭「船場吉兆」は牛肉の産地を偽装したとして同１１月に大阪府警の家宅捜索を受けた。</a:t>
            </a:r>
            <a:br>
              <a:rPr lang="ja-JP" altLang="en-US"/>
            </a:br>
            <a:r>
              <a:rPr lang="ja-JP" altLang="en-US">
                <a:solidFill>
                  <a:srgbClr val="1E1E17"/>
                </a:solidFill>
                <a:latin typeface="HiraKakuProN-W3"/>
              </a:rPr>
              <a:t>　写真は、記者会見を終え再度深々と頭を下げる船場吉兆の湯木佐知子取締役（手前）と喜久郎取締役＝１２月１０日、京都市内のホテル </a:t>
            </a:r>
            <a:r>
              <a:rPr lang="en-US" altLang="ja-JP">
                <a:solidFill>
                  <a:srgbClr val="1E1E17"/>
                </a:solidFill>
                <a:latin typeface="HiraKakuProN-W3"/>
              </a:rPr>
              <a:t>【</a:t>
            </a:r>
            <a:r>
              <a:rPr lang="ja-JP" altLang="en-US">
                <a:solidFill>
                  <a:srgbClr val="1E1E17"/>
                </a:solidFill>
                <a:latin typeface="HiraKakuProN-W3"/>
              </a:rPr>
              <a:t>時事通信社</a:t>
            </a:r>
            <a:r>
              <a:rPr lang="en-US" altLang="ja-JP">
                <a:solidFill>
                  <a:srgbClr val="1E1E17"/>
                </a:solidFill>
                <a:latin typeface="HiraKakuProN-W3"/>
              </a:rPr>
              <a:t>】</a:t>
            </a:r>
            <a:endParaRPr lang="ja-JP" altLang="en-US"/>
          </a:p>
        </p:txBody>
      </p:sp>
      <p:sp>
        <p:nvSpPr>
          <p:cNvPr id="92164" name="スライド番号プレースホルダー 3">
            <a:extLst>
              <a:ext uri="{FF2B5EF4-FFF2-40B4-BE49-F238E27FC236}">
                <a16:creationId xmlns:a16="http://schemas.microsoft.com/office/drawing/2014/main" id="{C1B0C00A-394A-D6C5-DFF6-94FE843A17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77D9E8FD-6F06-4B2F-82FE-1D4B3DBE4A59}" type="slidenum">
              <a:rPr lang="ja-JP" altLang="en-US" smtClean="0">
                <a:latin typeface="Calibri" panose="020F0502020204030204" pitchFamily="34" charset="0"/>
                <a:ea typeface="ＭＳ Ｐゴシック" panose="020B0600070205080204" pitchFamily="50" charset="-128"/>
              </a:rPr>
              <a:pPr/>
              <a:t>57</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ー 1">
            <a:extLst>
              <a:ext uri="{FF2B5EF4-FFF2-40B4-BE49-F238E27FC236}">
                <a16:creationId xmlns:a16="http://schemas.microsoft.com/office/drawing/2014/main" id="{087B55B1-3692-FAA6-D420-660F5818E5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ノート プレースホルダー 2">
            <a:extLst>
              <a:ext uri="{FF2B5EF4-FFF2-40B4-BE49-F238E27FC236}">
                <a16:creationId xmlns:a16="http://schemas.microsoft.com/office/drawing/2014/main" id="{1BDEEB44-939A-6E82-2DB1-8F633C3844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94212" name="スライド番号プレースホルダー 3">
            <a:extLst>
              <a:ext uri="{FF2B5EF4-FFF2-40B4-BE49-F238E27FC236}">
                <a16:creationId xmlns:a16="http://schemas.microsoft.com/office/drawing/2014/main" id="{267E1127-7D21-CA87-7F7A-C0BC22A413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8F30ADB1-B8A4-40C0-9A69-B511DB1FB9AE}" type="slidenum">
              <a:rPr lang="ja-JP" altLang="en-US" smtClean="0">
                <a:latin typeface="Calibri" panose="020F0502020204030204" pitchFamily="34" charset="0"/>
                <a:ea typeface="ＭＳ Ｐゴシック" panose="020B0600070205080204" pitchFamily="50" charset="-128"/>
              </a:rPr>
              <a:pPr/>
              <a:t>58</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ー 1">
            <a:extLst>
              <a:ext uri="{FF2B5EF4-FFF2-40B4-BE49-F238E27FC236}">
                <a16:creationId xmlns:a16="http://schemas.microsoft.com/office/drawing/2014/main" id="{8F81666E-20DA-0134-4F5F-9BFEDC0293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ノート プレースホルダー 2">
            <a:extLst>
              <a:ext uri="{FF2B5EF4-FFF2-40B4-BE49-F238E27FC236}">
                <a16:creationId xmlns:a16="http://schemas.microsoft.com/office/drawing/2014/main" id="{F4537FE7-3D34-AF0E-0232-C6B3CDE9BD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9220" name="スライド番号プレースホルダー 3">
            <a:extLst>
              <a:ext uri="{FF2B5EF4-FFF2-40B4-BE49-F238E27FC236}">
                <a16:creationId xmlns:a16="http://schemas.microsoft.com/office/drawing/2014/main" id="{C9BB49C1-4796-9D10-3BA4-9A4F150485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CF9CAB3E-84EF-4D3B-921C-A8C39BEC9C64}" type="slidenum">
              <a:rPr lang="ja-JP" altLang="en-US" smtClean="0">
                <a:latin typeface="Calibri" panose="020F0502020204030204" pitchFamily="34" charset="0"/>
                <a:ea typeface="ＭＳ Ｐゴシック" panose="020B0600070205080204" pitchFamily="50" charset="-128"/>
              </a:rPr>
              <a:pPr/>
              <a:t>60</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a:extLst>
              <a:ext uri="{FF2B5EF4-FFF2-40B4-BE49-F238E27FC236}">
                <a16:creationId xmlns:a16="http://schemas.microsoft.com/office/drawing/2014/main" id="{8576C2D5-CE28-0815-41C5-8A360F0526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ノート プレースホルダー 2">
            <a:extLst>
              <a:ext uri="{FF2B5EF4-FFF2-40B4-BE49-F238E27FC236}">
                <a16:creationId xmlns:a16="http://schemas.microsoft.com/office/drawing/2014/main" id="{94FEBD94-529C-8BA5-2D40-2F0D1842F7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㈱ナンチク（</a:t>
            </a:r>
            <a:r>
              <a:rPr lang="en-US" altLang="ja-JP"/>
              <a:t>K1</a:t>
            </a:r>
            <a:r>
              <a:rPr lang="ja-JP" altLang="en-US"/>
              <a:t>）：</a:t>
            </a:r>
            <a:r>
              <a:rPr lang="en-US" altLang="ja-JP"/>
              <a:t>1990(</a:t>
            </a:r>
            <a:r>
              <a:rPr lang="ja-JP" altLang="en-US"/>
              <a:t>平成２</a:t>
            </a:r>
            <a:r>
              <a:rPr lang="en-US" altLang="ja-JP"/>
              <a:t>)</a:t>
            </a:r>
            <a:r>
              <a:rPr lang="ja-JP" altLang="en-US"/>
              <a:t>年　対米輸出認定第１号</a:t>
            </a:r>
            <a:endParaRPr lang="en-US" altLang="ja-JP"/>
          </a:p>
          <a:p>
            <a:r>
              <a:rPr lang="ja-JP" altLang="en-US"/>
              <a:t>㈱ミヤチク（</a:t>
            </a:r>
            <a:r>
              <a:rPr lang="en-US" altLang="ja-JP"/>
              <a:t>M1</a:t>
            </a:r>
            <a:r>
              <a:rPr lang="ja-JP" altLang="en-US"/>
              <a:t>）：</a:t>
            </a:r>
            <a:r>
              <a:rPr lang="en-US" altLang="ja-JP"/>
              <a:t>1990(</a:t>
            </a:r>
            <a:r>
              <a:rPr lang="ja-JP" altLang="en-US"/>
              <a:t>平成２</a:t>
            </a:r>
            <a:r>
              <a:rPr lang="en-US" altLang="ja-JP"/>
              <a:t>)</a:t>
            </a:r>
            <a:r>
              <a:rPr lang="ja-JP" altLang="en-US"/>
              <a:t>年　対米輸出認定</a:t>
            </a:r>
            <a:endParaRPr lang="en-US" altLang="ja-JP"/>
          </a:p>
          <a:p>
            <a:r>
              <a:rPr lang="ja-JP" altLang="en-US"/>
              <a:t>㈱群馬県食肉卸売市場（</a:t>
            </a:r>
            <a:r>
              <a:rPr lang="en-US" altLang="ja-JP"/>
              <a:t>G1</a:t>
            </a:r>
            <a:r>
              <a:rPr lang="ja-JP" altLang="en-US"/>
              <a:t>）：</a:t>
            </a:r>
            <a:r>
              <a:rPr lang="en-US" altLang="ja-JP"/>
              <a:t>1990(</a:t>
            </a:r>
            <a:r>
              <a:rPr lang="ja-JP" altLang="en-US"/>
              <a:t>平成２</a:t>
            </a:r>
            <a:r>
              <a:rPr lang="en-US" altLang="ja-JP"/>
              <a:t>)</a:t>
            </a:r>
            <a:r>
              <a:rPr lang="ja-JP" altLang="en-US"/>
              <a:t>年　対米輸出認定</a:t>
            </a:r>
          </a:p>
        </p:txBody>
      </p:sp>
      <p:sp>
        <p:nvSpPr>
          <p:cNvPr id="15364" name="スライド番号プレースホルダー 3">
            <a:extLst>
              <a:ext uri="{FF2B5EF4-FFF2-40B4-BE49-F238E27FC236}">
                <a16:creationId xmlns:a16="http://schemas.microsoft.com/office/drawing/2014/main" id="{3A30804B-AB64-E173-6E37-B6CEE748EF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C4499DD4-D865-4112-BF75-01B8A058F563}" type="slidenum">
              <a:rPr lang="ja-JP" altLang="en-US" smtClean="0">
                <a:latin typeface="Calibri" panose="020F0502020204030204" pitchFamily="34" charset="0"/>
                <a:ea typeface="ＭＳ Ｐゴシック" panose="020B0600070205080204" pitchFamily="50" charset="-128"/>
              </a:rPr>
              <a:pPr/>
              <a:t>65</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BC9D01C2-6C41-3288-64E4-2752D52DB7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ー 2">
            <a:extLst>
              <a:ext uri="{FF2B5EF4-FFF2-40B4-BE49-F238E27FC236}">
                <a16:creationId xmlns:a16="http://schemas.microsoft.com/office/drawing/2014/main" id="{D53C9649-F437-D24C-EC2A-29408E78EE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a:t>USDA</a:t>
            </a:r>
            <a:r>
              <a:rPr lang="ja-JP" altLang="en-US"/>
              <a:t>　</a:t>
            </a:r>
            <a:r>
              <a:rPr lang="en-US" altLang="ja-JP"/>
              <a:t>FSIS</a:t>
            </a:r>
            <a:r>
              <a:rPr lang="ja-JP" altLang="en-US"/>
              <a:t>　</a:t>
            </a:r>
            <a:r>
              <a:rPr lang="en-US" altLang="ja-JP"/>
              <a:t>: Food Safety Inspection Service</a:t>
            </a:r>
            <a:r>
              <a:rPr lang="ja-JP" altLang="en-US"/>
              <a:t>　　米国農務省　食品安全検査局</a:t>
            </a:r>
          </a:p>
        </p:txBody>
      </p:sp>
      <p:sp>
        <p:nvSpPr>
          <p:cNvPr id="18436" name="スライド番号プレースホルダー 3">
            <a:extLst>
              <a:ext uri="{FF2B5EF4-FFF2-40B4-BE49-F238E27FC236}">
                <a16:creationId xmlns:a16="http://schemas.microsoft.com/office/drawing/2014/main" id="{10C2AD03-7669-5638-3894-F5C4C48894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E99890E4-94DE-47C1-8E91-26DE279374D5}" type="slidenum">
              <a:rPr lang="ja-JP" altLang="en-US" smtClean="0">
                <a:latin typeface="Calibri" panose="020F0502020204030204" pitchFamily="34" charset="0"/>
                <a:ea typeface="ＭＳ Ｐゴシック" panose="020B0600070205080204" pitchFamily="50" charset="-128"/>
              </a:rPr>
              <a:pPr/>
              <a:t>67</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a:extLst>
              <a:ext uri="{FF2B5EF4-FFF2-40B4-BE49-F238E27FC236}">
                <a16:creationId xmlns:a16="http://schemas.microsoft.com/office/drawing/2014/main" id="{D00A000A-1B2A-45ED-A93F-401F82853F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ノート プレースホルダー 2">
            <a:extLst>
              <a:ext uri="{FF2B5EF4-FFF2-40B4-BE49-F238E27FC236}">
                <a16:creationId xmlns:a16="http://schemas.microsoft.com/office/drawing/2014/main" id="{48E3F956-D946-F31C-045D-F9236AA0DA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　</a:t>
            </a:r>
          </a:p>
        </p:txBody>
      </p:sp>
      <p:sp>
        <p:nvSpPr>
          <p:cNvPr id="23556" name="スライド番号プレースホルダー 3">
            <a:extLst>
              <a:ext uri="{FF2B5EF4-FFF2-40B4-BE49-F238E27FC236}">
                <a16:creationId xmlns:a16="http://schemas.microsoft.com/office/drawing/2014/main" id="{199DD3B1-5B29-AD2A-5444-2397421F9D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503C7548-5EA4-4C0F-B26E-0A07DBD384AA}" type="slidenum">
              <a:rPr lang="ja-JP" altLang="en-US" smtClean="0">
                <a:latin typeface="Calibri" panose="020F0502020204030204" pitchFamily="34" charset="0"/>
                <a:ea typeface="ＭＳ Ｐゴシック" panose="020B0600070205080204" pitchFamily="50" charset="-128"/>
              </a:rPr>
              <a:pPr/>
              <a:t>71</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a:extLst>
              <a:ext uri="{FF2B5EF4-FFF2-40B4-BE49-F238E27FC236}">
                <a16:creationId xmlns:a16="http://schemas.microsoft.com/office/drawing/2014/main" id="{86672210-A83E-A5D3-8A95-44C73D7E76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ノート プレースホルダー 2">
            <a:extLst>
              <a:ext uri="{FF2B5EF4-FFF2-40B4-BE49-F238E27FC236}">
                <a16:creationId xmlns:a16="http://schemas.microsoft.com/office/drawing/2014/main" id="{407C4E8B-73B4-BAE5-CC57-ED4825D878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行政からの「やらされ感」満載→効果を実感できていない</a:t>
            </a:r>
            <a:endParaRPr lang="en-US" altLang="ja-JP"/>
          </a:p>
          <a:p>
            <a:r>
              <a:rPr lang="ja-JP" altLang="en-US"/>
              <a:t>　　　　　　　　　　　　　　　　　→効果を実感させる指導が必要</a:t>
            </a:r>
          </a:p>
        </p:txBody>
      </p:sp>
      <p:sp>
        <p:nvSpPr>
          <p:cNvPr id="27652" name="スライド番号プレースホルダー 3">
            <a:extLst>
              <a:ext uri="{FF2B5EF4-FFF2-40B4-BE49-F238E27FC236}">
                <a16:creationId xmlns:a16="http://schemas.microsoft.com/office/drawing/2014/main" id="{41FFF421-53C1-E576-F8D6-87C66CE088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6C90C7C1-4C98-470B-A2E8-C8A8D60A7541}" type="slidenum">
              <a:rPr lang="ja-JP" altLang="en-US" smtClean="0">
                <a:latin typeface="Calibri" panose="020F0502020204030204" pitchFamily="34" charset="0"/>
                <a:ea typeface="ＭＳ Ｐゴシック" panose="020B0600070205080204" pitchFamily="50" charset="-128"/>
              </a:rPr>
              <a:pPr/>
              <a:t>74</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A9452D34-CFF1-4494-0E7D-D0B006FAE8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ノート プレースホルダー 2">
            <a:extLst>
              <a:ext uri="{FF2B5EF4-FFF2-40B4-BE49-F238E27FC236}">
                <a16:creationId xmlns:a16="http://schemas.microsoft.com/office/drawing/2014/main" id="{328FA2FD-6E1B-9797-A89C-D2EB4A0B8B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5844" name="スライド番号プレースホルダー 3">
            <a:extLst>
              <a:ext uri="{FF2B5EF4-FFF2-40B4-BE49-F238E27FC236}">
                <a16:creationId xmlns:a16="http://schemas.microsoft.com/office/drawing/2014/main" id="{2FCF72AE-46F7-7E95-AFFB-12C209FB0C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BEE3ED22-06FA-4C87-BD54-813D0C8AE369}" type="slidenum">
              <a:rPr lang="ja-JP" altLang="en-US" smtClean="0">
                <a:latin typeface="Calibri" panose="020F0502020204030204" pitchFamily="34" charset="0"/>
                <a:ea typeface="ＭＳ Ｐゴシック" panose="020B0600070205080204" pitchFamily="50" charset="-128"/>
              </a:rPr>
              <a:pPr/>
              <a:t>81</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B58DBFBF-797B-F484-4409-A165B1622F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ノート プレースホルダー 2">
            <a:extLst>
              <a:ext uri="{FF2B5EF4-FFF2-40B4-BE49-F238E27FC236}">
                <a16:creationId xmlns:a16="http://schemas.microsoft.com/office/drawing/2014/main" id="{2EB3D082-6822-18FB-B643-E4902897B8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solidFill>
                  <a:srgbClr val="1A1A1A"/>
                </a:solidFill>
                <a:latin typeface="Times New Roman" panose="02020603050405020304" pitchFamily="18" charset="0"/>
              </a:rPr>
              <a:t>中央省庁　：　国の</a:t>
            </a:r>
            <a:r>
              <a:rPr lang="ja-JP" altLang="en-US" u="sng">
                <a:solidFill>
                  <a:srgbClr val="2F6BE6"/>
                </a:solidFill>
                <a:latin typeface="Times New Roman" panose="02020603050405020304" pitchFamily="18" charset="0"/>
                <a:hlinkClick r:id="rId3"/>
              </a:rPr>
              <a:t>行政機関</a:t>
            </a:r>
            <a:r>
              <a:rPr lang="ja-JP" altLang="en-US">
                <a:solidFill>
                  <a:srgbClr val="1A1A1A"/>
                </a:solidFill>
                <a:latin typeface="Times New Roman" panose="02020603050405020304" pitchFamily="18" charset="0"/>
              </a:rPr>
              <a:t>である</a:t>
            </a:r>
            <a:r>
              <a:rPr lang="en-US" altLang="ja-JP">
                <a:solidFill>
                  <a:srgbClr val="1A1A1A"/>
                </a:solidFill>
                <a:latin typeface="Times New Roman" panose="02020603050405020304" pitchFamily="18" charset="0"/>
              </a:rPr>
              <a:t>1</a:t>
            </a:r>
            <a:r>
              <a:rPr lang="ja-JP" altLang="en-US">
                <a:solidFill>
                  <a:srgbClr val="1A1A1A"/>
                </a:solidFill>
                <a:latin typeface="Times New Roman" panose="02020603050405020304" pitchFamily="18" charset="0"/>
              </a:rPr>
              <a:t>府</a:t>
            </a:r>
            <a:r>
              <a:rPr lang="en-US" altLang="ja-JP">
                <a:solidFill>
                  <a:srgbClr val="1A1A1A"/>
                </a:solidFill>
                <a:latin typeface="Times New Roman" panose="02020603050405020304" pitchFamily="18" charset="0"/>
              </a:rPr>
              <a:t>11</a:t>
            </a:r>
            <a:r>
              <a:rPr lang="ja-JP" altLang="en-US">
                <a:solidFill>
                  <a:srgbClr val="1A1A1A"/>
                </a:solidFill>
                <a:latin typeface="Times New Roman" panose="02020603050405020304" pitchFamily="18" charset="0"/>
              </a:rPr>
              <a:t>省</a:t>
            </a:r>
            <a:r>
              <a:rPr lang="en-US" altLang="ja-JP">
                <a:solidFill>
                  <a:srgbClr val="1A1A1A"/>
                </a:solidFill>
                <a:latin typeface="Times New Roman" panose="02020603050405020304" pitchFamily="18" charset="0"/>
              </a:rPr>
              <a:t>1</a:t>
            </a:r>
            <a:r>
              <a:rPr lang="ja-JP" altLang="en-US">
                <a:solidFill>
                  <a:srgbClr val="1A1A1A"/>
                </a:solidFill>
                <a:latin typeface="Times New Roman" panose="02020603050405020304" pitchFamily="18" charset="0"/>
              </a:rPr>
              <a:t>庁のこと。</a:t>
            </a:r>
            <a:r>
              <a:rPr lang="ja-JP" altLang="en-US" u="sng">
                <a:solidFill>
                  <a:srgbClr val="2F6BE6"/>
                </a:solidFill>
                <a:latin typeface="Times New Roman" panose="02020603050405020304" pitchFamily="18" charset="0"/>
                <a:hlinkClick r:id="rId4"/>
              </a:rPr>
              <a:t>内閣府</a:t>
            </a:r>
            <a:r>
              <a:rPr lang="ja-JP" altLang="en-US">
                <a:solidFill>
                  <a:srgbClr val="1A1A1A"/>
                </a:solidFill>
                <a:latin typeface="Times New Roman" panose="02020603050405020304" pitchFamily="18" charset="0"/>
              </a:rPr>
              <a:t>・</a:t>
            </a:r>
            <a:r>
              <a:rPr lang="ja-JP" altLang="en-US" u="sng">
                <a:solidFill>
                  <a:srgbClr val="2F6BE6"/>
                </a:solidFill>
                <a:latin typeface="Times New Roman" panose="02020603050405020304" pitchFamily="18" charset="0"/>
                <a:hlinkClick r:id="rId5"/>
              </a:rPr>
              <a:t>総務省</a:t>
            </a:r>
            <a:r>
              <a:rPr lang="ja-JP" altLang="en-US">
                <a:solidFill>
                  <a:srgbClr val="1A1A1A"/>
                </a:solidFill>
                <a:latin typeface="Times New Roman" panose="02020603050405020304" pitchFamily="18" charset="0"/>
              </a:rPr>
              <a:t>・</a:t>
            </a:r>
            <a:r>
              <a:rPr lang="ja-JP" altLang="en-US" u="sng">
                <a:solidFill>
                  <a:srgbClr val="2F6BE6"/>
                </a:solidFill>
                <a:latin typeface="Times New Roman" panose="02020603050405020304" pitchFamily="18" charset="0"/>
                <a:hlinkClick r:id="rId6"/>
              </a:rPr>
              <a:t>法務省</a:t>
            </a:r>
            <a:r>
              <a:rPr lang="ja-JP" altLang="en-US">
                <a:solidFill>
                  <a:srgbClr val="1A1A1A"/>
                </a:solidFill>
                <a:latin typeface="Times New Roman" panose="02020603050405020304" pitchFamily="18" charset="0"/>
              </a:rPr>
              <a:t>・</a:t>
            </a:r>
            <a:r>
              <a:rPr lang="ja-JP" altLang="en-US" u="sng">
                <a:solidFill>
                  <a:srgbClr val="2F6BE6"/>
                </a:solidFill>
                <a:latin typeface="Times New Roman" panose="02020603050405020304" pitchFamily="18" charset="0"/>
                <a:hlinkClick r:id="rId7"/>
              </a:rPr>
              <a:t>外務省</a:t>
            </a:r>
            <a:r>
              <a:rPr lang="ja-JP" altLang="en-US">
                <a:solidFill>
                  <a:srgbClr val="1A1A1A"/>
                </a:solidFill>
                <a:latin typeface="Times New Roman" panose="02020603050405020304" pitchFamily="18" charset="0"/>
              </a:rPr>
              <a:t>・</a:t>
            </a:r>
            <a:r>
              <a:rPr lang="ja-JP" altLang="en-US" u="sng">
                <a:solidFill>
                  <a:srgbClr val="2F6BE6"/>
                </a:solidFill>
                <a:latin typeface="Times New Roman" panose="02020603050405020304" pitchFamily="18" charset="0"/>
                <a:hlinkClick r:id="rId8"/>
              </a:rPr>
              <a:t>財務省</a:t>
            </a:r>
            <a:r>
              <a:rPr lang="ja-JP" altLang="en-US">
                <a:solidFill>
                  <a:srgbClr val="1A1A1A"/>
                </a:solidFill>
                <a:latin typeface="Times New Roman" panose="02020603050405020304" pitchFamily="18" charset="0"/>
              </a:rPr>
              <a:t>・</a:t>
            </a:r>
            <a:r>
              <a:rPr lang="ja-JP" altLang="en-US" u="sng">
                <a:solidFill>
                  <a:srgbClr val="2F6BE6"/>
                </a:solidFill>
                <a:latin typeface="Times New Roman" panose="02020603050405020304" pitchFamily="18" charset="0"/>
                <a:hlinkClick r:id="rId9"/>
              </a:rPr>
              <a:t>文部科学省</a:t>
            </a:r>
            <a:r>
              <a:rPr lang="ja-JP" altLang="en-US">
                <a:solidFill>
                  <a:srgbClr val="1A1A1A"/>
                </a:solidFill>
                <a:latin typeface="Times New Roman" panose="02020603050405020304" pitchFamily="18" charset="0"/>
              </a:rPr>
              <a:t>・</a:t>
            </a:r>
            <a:r>
              <a:rPr lang="ja-JP" altLang="en-US" u="sng">
                <a:solidFill>
                  <a:srgbClr val="2F6BE6"/>
                </a:solidFill>
                <a:latin typeface="Times New Roman" panose="02020603050405020304" pitchFamily="18" charset="0"/>
                <a:hlinkClick r:id="rId10"/>
              </a:rPr>
              <a:t>厚生労働省</a:t>
            </a:r>
            <a:r>
              <a:rPr lang="ja-JP" altLang="en-US">
                <a:solidFill>
                  <a:srgbClr val="1A1A1A"/>
                </a:solidFill>
                <a:latin typeface="Times New Roman" panose="02020603050405020304" pitchFamily="18" charset="0"/>
              </a:rPr>
              <a:t>・</a:t>
            </a:r>
            <a:r>
              <a:rPr lang="ja-JP" altLang="en-US" u="sng">
                <a:solidFill>
                  <a:srgbClr val="2F6BE6"/>
                </a:solidFill>
                <a:latin typeface="Times New Roman" panose="02020603050405020304" pitchFamily="18" charset="0"/>
                <a:hlinkClick r:id="rId11"/>
              </a:rPr>
              <a:t>農林水産省</a:t>
            </a:r>
            <a:r>
              <a:rPr lang="ja-JP" altLang="en-US">
                <a:solidFill>
                  <a:srgbClr val="1A1A1A"/>
                </a:solidFill>
                <a:latin typeface="Times New Roman" panose="02020603050405020304" pitchFamily="18" charset="0"/>
              </a:rPr>
              <a:t>・</a:t>
            </a:r>
            <a:r>
              <a:rPr lang="ja-JP" altLang="en-US" u="sng">
                <a:solidFill>
                  <a:srgbClr val="2F6BE6"/>
                </a:solidFill>
                <a:latin typeface="Times New Roman" panose="02020603050405020304" pitchFamily="18" charset="0"/>
                <a:hlinkClick r:id="rId12"/>
              </a:rPr>
              <a:t>経済産業省</a:t>
            </a:r>
            <a:r>
              <a:rPr lang="ja-JP" altLang="en-US">
                <a:solidFill>
                  <a:srgbClr val="1A1A1A"/>
                </a:solidFill>
                <a:latin typeface="Times New Roman" panose="02020603050405020304" pitchFamily="18" charset="0"/>
              </a:rPr>
              <a:t>・</a:t>
            </a:r>
            <a:r>
              <a:rPr lang="ja-JP" altLang="en-US" u="sng">
                <a:solidFill>
                  <a:srgbClr val="2F6BE6"/>
                </a:solidFill>
                <a:latin typeface="Times New Roman" panose="02020603050405020304" pitchFamily="18" charset="0"/>
                <a:hlinkClick r:id="rId13"/>
              </a:rPr>
              <a:t>国土交通省</a:t>
            </a:r>
            <a:r>
              <a:rPr lang="ja-JP" altLang="en-US">
                <a:solidFill>
                  <a:srgbClr val="1A1A1A"/>
                </a:solidFill>
                <a:latin typeface="Times New Roman" panose="02020603050405020304" pitchFamily="18" charset="0"/>
              </a:rPr>
              <a:t>・</a:t>
            </a:r>
            <a:r>
              <a:rPr lang="ja-JP" altLang="en-US" u="sng">
                <a:solidFill>
                  <a:srgbClr val="2F6BE6"/>
                </a:solidFill>
                <a:latin typeface="Times New Roman" panose="02020603050405020304" pitchFamily="18" charset="0"/>
                <a:hlinkClick r:id="rId14"/>
              </a:rPr>
              <a:t>環境省</a:t>
            </a:r>
            <a:r>
              <a:rPr lang="ja-JP" altLang="en-US">
                <a:solidFill>
                  <a:srgbClr val="1A1A1A"/>
                </a:solidFill>
                <a:latin typeface="Times New Roman" panose="02020603050405020304" pitchFamily="18" charset="0"/>
              </a:rPr>
              <a:t>・</a:t>
            </a:r>
            <a:r>
              <a:rPr lang="ja-JP" altLang="en-US" u="sng">
                <a:solidFill>
                  <a:srgbClr val="2F6BE6"/>
                </a:solidFill>
                <a:latin typeface="Times New Roman" panose="02020603050405020304" pitchFamily="18" charset="0"/>
                <a:hlinkClick r:id="rId15"/>
              </a:rPr>
              <a:t>防衛省</a:t>
            </a:r>
            <a:r>
              <a:rPr lang="ja-JP" altLang="en-US">
                <a:solidFill>
                  <a:srgbClr val="1A1A1A"/>
                </a:solidFill>
                <a:latin typeface="Times New Roman" panose="02020603050405020304" pitchFamily="18" charset="0"/>
              </a:rPr>
              <a:t>・</a:t>
            </a:r>
            <a:r>
              <a:rPr lang="ja-JP" altLang="en-US" u="sng">
                <a:solidFill>
                  <a:srgbClr val="2F6BE6"/>
                </a:solidFill>
                <a:latin typeface="Times New Roman" panose="02020603050405020304" pitchFamily="18" charset="0"/>
                <a:hlinkClick r:id="rId16"/>
              </a:rPr>
              <a:t>警察庁</a:t>
            </a:r>
            <a:r>
              <a:rPr lang="ja-JP" altLang="en-US">
                <a:solidFill>
                  <a:srgbClr val="1A1A1A"/>
                </a:solidFill>
                <a:latin typeface="Times New Roman" panose="02020603050405020304" pitchFamily="18" charset="0"/>
              </a:rPr>
              <a:t>（</a:t>
            </a:r>
            <a:r>
              <a:rPr lang="ja-JP" altLang="en-US" u="sng">
                <a:solidFill>
                  <a:srgbClr val="2F6BE6"/>
                </a:solidFill>
                <a:latin typeface="Times New Roman" panose="02020603050405020304" pitchFamily="18" charset="0"/>
                <a:hlinkClick r:id="rId17"/>
              </a:rPr>
              <a:t>国家公安委員会</a:t>
            </a:r>
            <a:r>
              <a:rPr lang="ja-JP" altLang="en-US">
                <a:solidFill>
                  <a:srgbClr val="1A1A1A"/>
                </a:solidFill>
                <a:latin typeface="Times New Roman" panose="02020603050405020304" pitchFamily="18" charset="0"/>
              </a:rPr>
              <a:t>）を指す。→</a:t>
            </a:r>
            <a:r>
              <a:rPr lang="ja-JP" altLang="en-US" u="sng">
                <a:solidFill>
                  <a:srgbClr val="2F6BE6"/>
                </a:solidFill>
                <a:latin typeface="Times New Roman" panose="02020603050405020304" pitchFamily="18" charset="0"/>
                <a:hlinkClick r:id="rId18"/>
              </a:rPr>
              <a:t>外局</a:t>
            </a:r>
            <a:endParaRPr lang="ja-JP" altLang="en-US"/>
          </a:p>
        </p:txBody>
      </p:sp>
      <p:sp>
        <p:nvSpPr>
          <p:cNvPr id="12292" name="スライド番号プレースホルダー 3">
            <a:extLst>
              <a:ext uri="{FF2B5EF4-FFF2-40B4-BE49-F238E27FC236}">
                <a16:creationId xmlns:a16="http://schemas.microsoft.com/office/drawing/2014/main" id="{683DD195-F3B7-1C76-C88E-4DF28AECF0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D3415ECB-CC08-40B7-BFAA-5DBE89181D1F}" type="slidenum">
              <a:rPr lang="ja-JP" altLang="en-US" smtClean="0">
                <a:latin typeface="Calibri" panose="020F0502020204030204" pitchFamily="34" charset="0"/>
                <a:ea typeface="ＭＳ Ｐゴシック" panose="020B0600070205080204" pitchFamily="50" charset="-128"/>
              </a:rPr>
              <a:pPr/>
              <a:t>8</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a:extLst>
              <a:ext uri="{FF2B5EF4-FFF2-40B4-BE49-F238E27FC236}">
                <a16:creationId xmlns:a16="http://schemas.microsoft.com/office/drawing/2014/main" id="{ECC6EDB0-2E2B-2D96-CBEF-34F24216DF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ノート プレースホルダー 2">
            <a:extLst>
              <a:ext uri="{FF2B5EF4-FFF2-40B4-BE49-F238E27FC236}">
                <a16:creationId xmlns:a16="http://schemas.microsoft.com/office/drawing/2014/main" id="{1F45498A-A443-743A-9847-23C194156D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61444" name="スライド番号プレースホルダー 3">
            <a:extLst>
              <a:ext uri="{FF2B5EF4-FFF2-40B4-BE49-F238E27FC236}">
                <a16:creationId xmlns:a16="http://schemas.microsoft.com/office/drawing/2014/main" id="{3519D1ED-C7B9-25FF-7F3C-39573D0FCE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286B1501-086A-4CC0-A9D1-2D5199BDA95A}" type="slidenum">
              <a:rPr lang="ja-JP" altLang="en-US" smtClean="0">
                <a:latin typeface="Calibri" panose="020F0502020204030204" pitchFamily="34" charset="0"/>
                <a:ea typeface="ＭＳ Ｐゴシック" panose="020B0600070205080204" pitchFamily="50" charset="-128"/>
              </a:rPr>
              <a:pPr/>
              <a:t>102</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ー 1">
            <a:extLst>
              <a:ext uri="{FF2B5EF4-FFF2-40B4-BE49-F238E27FC236}">
                <a16:creationId xmlns:a16="http://schemas.microsoft.com/office/drawing/2014/main" id="{60EB4BD7-A786-0786-4C15-C3C72467F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ノート プレースホルダー 2">
            <a:extLst>
              <a:ext uri="{FF2B5EF4-FFF2-40B4-BE49-F238E27FC236}">
                <a16:creationId xmlns:a16="http://schemas.microsoft.com/office/drawing/2014/main" id="{E29578B8-3B69-307D-7AE2-9FB6B1D7B7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64516" name="スライド番号プレースホルダー 3">
            <a:extLst>
              <a:ext uri="{FF2B5EF4-FFF2-40B4-BE49-F238E27FC236}">
                <a16:creationId xmlns:a16="http://schemas.microsoft.com/office/drawing/2014/main" id="{62052A81-93CC-E3F9-E387-F53988954B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A52F1CF7-8237-4B7E-AA93-5F5AA6185AEB}" type="slidenum">
              <a:rPr lang="ja-JP" altLang="en-US" smtClean="0">
                <a:latin typeface="Calibri" panose="020F0502020204030204" pitchFamily="34" charset="0"/>
                <a:ea typeface="ＭＳ Ｐゴシック" panose="020B0600070205080204" pitchFamily="50" charset="-128"/>
              </a:rPr>
              <a:pPr/>
              <a:t>104</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a:extLst>
              <a:ext uri="{FF2B5EF4-FFF2-40B4-BE49-F238E27FC236}">
                <a16:creationId xmlns:a16="http://schemas.microsoft.com/office/drawing/2014/main" id="{48BDCA7F-BF6C-069F-65AD-4A16ED19BD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ノート プレースホルダー 2">
            <a:extLst>
              <a:ext uri="{FF2B5EF4-FFF2-40B4-BE49-F238E27FC236}">
                <a16:creationId xmlns:a16="http://schemas.microsoft.com/office/drawing/2014/main" id="{DD86786B-AEB1-D008-5746-618A468F87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69636" name="スライド番号プレースホルダー 3">
            <a:extLst>
              <a:ext uri="{FF2B5EF4-FFF2-40B4-BE49-F238E27FC236}">
                <a16:creationId xmlns:a16="http://schemas.microsoft.com/office/drawing/2014/main" id="{CB9B3377-C7A4-18C4-1628-794E78A528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E942A5A7-1F5C-4BB9-9476-B99C0735B185}" type="slidenum">
              <a:rPr lang="ja-JP" altLang="en-US" smtClean="0">
                <a:latin typeface="Calibri" panose="020F0502020204030204" pitchFamily="34" charset="0"/>
                <a:ea typeface="ＭＳ Ｐゴシック" panose="020B0600070205080204" pitchFamily="50" charset="-128"/>
              </a:rPr>
              <a:pPr/>
              <a:t>108</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ー 1">
            <a:extLst>
              <a:ext uri="{FF2B5EF4-FFF2-40B4-BE49-F238E27FC236}">
                <a16:creationId xmlns:a16="http://schemas.microsoft.com/office/drawing/2014/main" id="{7FE24024-7D89-2C12-3398-22825A9ED6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ノート プレースホルダー 2">
            <a:extLst>
              <a:ext uri="{FF2B5EF4-FFF2-40B4-BE49-F238E27FC236}">
                <a16:creationId xmlns:a16="http://schemas.microsoft.com/office/drawing/2014/main" id="{66649292-6621-B276-4850-073B7DA311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71684" name="スライド番号プレースホルダー 3">
            <a:extLst>
              <a:ext uri="{FF2B5EF4-FFF2-40B4-BE49-F238E27FC236}">
                <a16:creationId xmlns:a16="http://schemas.microsoft.com/office/drawing/2014/main" id="{CB0F6083-5988-5E77-7A63-C1A36568D3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47CFDA5E-7A09-4E21-BE8B-A1DD64826750}" type="slidenum">
              <a:rPr lang="ja-JP" altLang="en-US" smtClean="0">
                <a:latin typeface="Calibri" panose="020F0502020204030204" pitchFamily="34" charset="0"/>
                <a:ea typeface="ＭＳ Ｐゴシック" panose="020B0600070205080204" pitchFamily="50" charset="-128"/>
              </a:rPr>
              <a:pPr/>
              <a:t>109</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9B7124DD-35E5-81A5-F552-0D20715E96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ノート プレースホルダー 2">
            <a:extLst>
              <a:ext uri="{FF2B5EF4-FFF2-40B4-BE49-F238E27FC236}">
                <a16:creationId xmlns:a16="http://schemas.microsoft.com/office/drawing/2014/main" id="{E4329D59-5527-DF64-0B33-61A761CF58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最も基本的な法令となる「食品衛生法」の概要について。受講者のみなさんが関係すると思われる部分を列記した。</a:t>
            </a:r>
            <a:endParaRPr lang="en-US" altLang="ja-JP"/>
          </a:p>
          <a:p>
            <a:r>
              <a:rPr lang="ja-JP" altLang="en-US"/>
              <a:t>食中毒は</a:t>
            </a:r>
            <a:r>
              <a:rPr lang="ja-JP" altLang="en-US" b="1">
                <a:solidFill>
                  <a:srgbClr val="FF0000"/>
                </a:solidFill>
              </a:rPr>
              <a:t>第６条違反。</a:t>
            </a:r>
            <a:endParaRPr lang="en-US" altLang="ja-JP" b="1">
              <a:solidFill>
                <a:srgbClr val="FF0000"/>
              </a:solidFill>
            </a:endParaRPr>
          </a:p>
          <a:p>
            <a:r>
              <a:rPr lang="ja-JP" altLang="en-US"/>
              <a:t>保健所職員は、第</a:t>
            </a:r>
            <a:r>
              <a:rPr lang="en-US" altLang="ja-JP"/>
              <a:t>28</a:t>
            </a:r>
            <a:r>
              <a:rPr lang="ja-JP" altLang="en-US"/>
              <a:t>条に基づいて立ち入り調査を行う。食品の収去検査も同様。</a:t>
            </a:r>
            <a:endParaRPr lang="en-US" altLang="ja-JP"/>
          </a:p>
          <a:p>
            <a:endParaRPr lang="en-US" altLang="ja-JP" b="1"/>
          </a:p>
          <a:p>
            <a:endParaRPr lang="ja-JP" altLang="en-US"/>
          </a:p>
        </p:txBody>
      </p:sp>
      <p:sp>
        <p:nvSpPr>
          <p:cNvPr id="14340" name="スライド番号プレースホルダー 3">
            <a:extLst>
              <a:ext uri="{FF2B5EF4-FFF2-40B4-BE49-F238E27FC236}">
                <a16:creationId xmlns:a16="http://schemas.microsoft.com/office/drawing/2014/main" id="{F99D75DD-E34D-E64B-74B8-A64EC3D6DA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1363" indent="-28416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39825" indent="-22701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7025" indent="-22701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4225" indent="-22701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1425" indent="-2270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68625" indent="-2270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5825" indent="-2270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3025" indent="-2270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732CE9E7-140C-4400-A7BD-2D637239EFA2}" type="slidenum">
              <a:rPr lang="ja-JP" altLang="en-US" smtClean="0">
                <a:latin typeface="Arial" panose="020B0604020202020204" pitchFamily="34" charset="0"/>
              </a:rPr>
              <a:pPr>
                <a:spcBef>
                  <a:spcPct val="0"/>
                </a:spcBef>
              </a:pPr>
              <a:t>9</a:t>
            </a:fld>
            <a:endParaRPr lang="ja-JP"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7A5E97FE-D740-017C-E247-4543ABD3D5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ノート プレースホルダー 2">
            <a:extLst>
              <a:ext uri="{FF2B5EF4-FFF2-40B4-BE49-F238E27FC236}">
                <a16:creationId xmlns:a16="http://schemas.microsoft.com/office/drawing/2014/main" id="{98C0920E-525D-4F5F-60A2-811128D98B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営業許可（第</a:t>
            </a:r>
            <a:r>
              <a:rPr lang="en-US" altLang="ja-JP"/>
              <a:t>52</a:t>
            </a:r>
            <a:r>
              <a:rPr lang="ja-JP" altLang="en-US"/>
              <a:t>条）について</a:t>
            </a:r>
            <a:endParaRPr lang="en-US" altLang="ja-JP"/>
          </a:p>
          <a:p>
            <a:r>
              <a:rPr lang="ja-JP" altLang="en-US"/>
              <a:t>スライド３でも触れたが、食品衛生法で定められた</a:t>
            </a:r>
            <a:r>
              <a:rPr lang="en-US" altLang="ja-JP"/>
              <a:t>34</a:t>
            </a:r>
            <a:r>
              <a:rPr lang="ja-JP" altLang="en-US"/>
              <a:t>業種のほか、各都道府県の条例で定められている許可業種もあるため、注意が必要。</a:t>
            </a:r>
            <a:endParaRPr lang="en-US" altLang="ja-JP"/>
          </a:p>
          <a:p>
            <a:r>
              <a:rPr lang="ja-JP" altLang="en-US"/>
              <a:t>例えば、東京都では、つけ物製造業（但し、塩漬け、ぬか漬けは報告対象業種）、粉末食品製造業（粉末ジュース、ふりかけなど）、食品等販売業（弁当、総菜等の販売）　などが条例許可業種となっているが、同様の業種でも許可が不要（又は届出制度）となっている自治体もあり、詳しくは管轄する保健所に確認が必要である。</a:t>
            </a:r>
            <a:endParaRPr lang="en-US" altLang="ja-JP"/>
          </a:p>
          <a:p>
            <a:r>
              <a:rPr lang="ja-JP" altLang="en-US"/>
              <a:t>また、営業許可の施設基準についても、食品衛生法第</a:t>
            </a:r>
            <a:r>
              <a:rPr lang="en-US" altLang="ja-JP"/>
              <a:t>51</a:t>
            </a:r>
            <a:r>
              <a:rPr lang="ja-JP" altLang="en-US"/>
              <a:t>条の規定により都道府県が定めることとされているため、自治体により若干の違いがある。</a:t>
            </a:r>
          </a:p>
          <a:p>
            <a:endParaRPr lang="en-US" altLang="ja-JP"/>
          </a:p>
          <a:p>
            <a:r>
              <a:rPr lang="ja-JP" altLang="en-US"/>
              <a:t>食中毒や規格基準違反など、食品衛生法違反となった場合には、許可の取消、営業停止や営業禁止などの処分となる場合がある。</a:t>
            </a:r>
            <a:endParaRPr lang="en-US" altLang="ja-JP"/>
          </a:p>
          <a:p>
            <a:r>
              <a:rPr lang="ja-JP" altLang="en-US"/>
              <a:t>また、第</a:t>
            </a:r>
            <a:r>
              <a:rPr lang="en-US" altLang="ja-JP"/>
              <a:t>63</a:t>
            </a:r>
            <a:r>
              <a:rPr lang="ja-JP" altLang="en-US"/>
              <a:t>条では、都道府県等は、被害の発生防止や拡大防止のため、違反者名や危害の状況について明らかにするよう努めることとされている。</a:t>
            </a:r>
          </a:p>
        </p:txBody>
      </p:sp>
      <p:sp>
        <p:nvSpPr>
          <p:cNvPr id="16388" name="スライド番号プレースホルダー 3">
            <a:extLst>
              <a:ext uri="{FF2B5EF4-FFF2-40B4-BE49-F238E27FC236}">
                <a16:creationId xmlns:a16="http://schemas.microsoft.com/office/drawing/2014/main" id="{19B29605-B7A9-B121-E42E-9B93083BBC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1363" indent="-28416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39825" indent="-22701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7025" indent="-22701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4225" indent="-22701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1425" indent="-2270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68625" indent="-2270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5825" indent="-2270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3025" indent="-2270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20A7B2D4-7377-4E14-B0F0-4CFEE8E05408}" type="slidenum">
              <a:rPr lang="ja-JP" altLang="en-US" smtClean="0">
                <a:latin typeface="Arial" panose="020B0604020202020204" pitchFamily="34" charset="0"/>
              </a:rPr>
              <a:pPr>
                <a:spcBef>
                  <a:spcPct val="0"/>
                </a:spcBef>
              </a:pPr>
              <a:t>10</a:t>
            </a:fld>
            <a:endParaRPr lang="ja-JP"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5A144527-AE8E-D713-3475-7667D69383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a:extLst>
              <a:ext uri="{FF2B5EF4-FFF2-40B4-BE49-F238E27FC236}">
                <a16:creationId xmlns:a16="http://schemas.microsoft.com/office/drawing/2014/main" id="{7B326D4E-4978-E5D6-6696-ECDE715460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6628" name="スライド番号プレースホルダー 3">
            <a:extLst>
              <a:ext uri="{FF2B5EF4-FFF2-40B4-BE49-F238E27FC236}">
                <a16:creationId xmlns:a16="http://schemas.microsoft.com/office/drawing/2014/main" id="{6235B3B2-C436-6F65-AC75-DD344DEA71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CB8A6F38-CD43-4980-980A-43277536479B}" type="slidenum">
              <a:rPr lang="ja-JP" altLang="en-US" smtClean="0">
                <a:latin typeface="Calibri" panose="020F0502020204030204" pitchFamily="34" charset="0"/>
                <a:ea typeface="ＭＳ Ｐゴシック" panose="020B0600070205080204" pitchFamily="50" charset="-128"/>
              </a:rPr>
              <a:pPr/>
              <a:t>15</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ED5BF0C9-79D0-904C-D387-61CA5750C3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a:extLst>
              <a:ext uri="{FF2B5EF4-FFF2-40B4-BE49-F238E27FC236}">
                <a16:creationId xmlns:a16="http://schemas.microsoft.com/office/drawing/2014/main" id="{565AA2C9-3336-2691-ADFB-0837C85B7D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a:t>1948 </a:t>
            </a:r>
            <a:r>
              <a:rPr lang="ja-JP" altLang="en-US"/>
              <a:t>年（昭和</a:t>
            </a:r>
            <a:r>
              <a:rPr lang="en-US" altLang="ja-JP"/>
              <a:t>23 </a:t>
            </a:r>
            <a:r>
              <a:rPr lang="ja-JP" altLang="en-US"/>
              <a:t>年）にはすべて食品衛生法施行規則（省令）において規定されたが、</a:t>
            </a:r>
            <a:endParaRPr lang="en-US" altLang="ja-JP"/>
          </a:p>
          <a:p>
            <a:r>
              <a:rPr lang="en-US" altLang="ja-JP"/>
              <a:t>1953 </a:t>
            </a:r>
            <a:r>
              <a:rPr lang="ja-JP" altLang="en-US"/>
              <a:t>年（昭和</a:t>
            </a:r>
            <a:r>
              <a:rPr lang="en-US" altLang="ja-JP"/>
              <a:t>28 </a:t>
            </a:r>
            <a:r>
              <a:rPr lang="ja-JP" altLang="en-US"/>
              <a:t>年）に法律により政令で定める事項が整理されたため、食品衛生法施行令（政令）が制定され、現在に至る。</a:t>
            </a:r>
            <a:endParaRPr lang="en-US" altLang="ja-JP"/>
          </a:p>
          <a:p>
            <a:r>
              <a:rPr lang="ja-JP" altLang="en-US"/>
              <a:t>法規命令は国会による審議を必要としないが、政令は各省庁の承認が必要である。</a:t>
            </a:r>
            <a:endParaRPr lang="en-US" altLang="ja-JP"/>
          </a:p>
          <a:p>
            <a:r>
              <a:rPr lang="ja-JP" altLang="en-US"/>
              <a:t>一方、省令は当該省庁のみで制定できることからより迅速な対応が確保できる。</a:t>
            </a:r>
          </a:p>
        </p:txBody>
      </p:sp>
      <p:sp>
        <p:nvSpPr>
          <p:cNvPr id="29700" name="スライド番号プレースホルダー 3">
            <a:extLst>
              <a:ext uri="{FF2B5EF4-FFF2-40B4-BE49-F238E27FC236}">
                <a16:creationId xmlns:a16="http://schemas.microsoft.com/office/drawing/2014/main" id="{81F1B59B-A8C7-F7D9-2016-2D37DEA015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D9F691C6-E119-4B7E-B4AB-AB93BBBC97B2}" type="slidenum">
              <a:rPr lang="ja-JP" altLang="en-US" smtClean="0">
                <a:latin typeface="Calibri" panose="020F0502020204030204" pitchFamily="34" charset="0"/>
                <a:ea typeface="ＭＳ Ｐゴシック" panose="020B0600070205080204" pitchFamily="50" charset="-128"/>
              </a:rPr>
              <a:pPr/>
              <a:t>17</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a:extLst>
              <a:ext uri="{FF2B5EF4-FFF2-40B4-BE49-F238E27FC236}">
                <a16:creationId xmlns:a16="http://schemas.microsoft.com/office/drawing/2014/main" id="{02BC8867-E224-216A-A528-8CAEF100D7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2F9D64E3-7197-312D-0715-4DEFEFA3F02F}"/>
              </a:ext>
            </a:extLst>
          </p:cNvPr>
          <p:cNvSpPr>
            <a:spLocks noGrp="1"/>
          </p:cNvSpPr>
          <p:nvPr>
            <p:ph type="body" idx="1"/>
          </p:nvPr>
        </p:nvSpPr>
        <p:spPr/>
        <p:txBody>
          <a:bodyPr>
            <a:normAutofit fontScale="70000" lnSpcReduction="20000"/>
          </a:bodyPr>
          <a:lstStyle/>
          <a:p>
            <a:pPr>
              <a:defRPr/>
            </a:pPr>
            <a:r>
              <a:rPr lang="ja-JP" altLang="en-US" dirty="0"/>
              <a:t>「もはや戦後ではない」→</a:t>
            </a:r>
            <a:r>
              <a:rPr lang="en-US" altLang="ja-JP" dirty="0"/>
              <a:t>1956</a:t>
            </a:r>
            <a:r>
              <a:rPr lang="ja-JP" altLang="en-US" dirty="0"/>
              <a:t>年</a:t>
            </a:r>
            <a:r>
              <a:rPr lang="en-US" altLang="ja-JP" dirty="0"/>
              <a:t>7</a:t>
            </a:r>
            <a:r>
              <a:rPr lang="ja-JP" altLang="en-US" dirty="0"/>
              <a:t>月、政府が経済白書で宣言。ＧＤＰ（国内総生産）が戦前の水準を上回った。</a:t>
            </a:r>
            <a:endParaRPr lang="en-US" altLang="ja-JP" dirty="0"/>
          </a:p>
          <a:p>
            <a:pPr>
              <a:defRPr/>
            </a:pPr>
            <a:r>
              <a:rPr lang="ja-JP" altLang="en-US" dirty="0"/>
              <a:t>森永ヒ素ミルク中毒事件とは、森永乳業㈱徳島工場製の育児用調整粉乳の製造工程でヒ素化合物を含む</a:t>
            </a:r>
            <a:r>
              <a:rPr lang="ja-JP" altLang="en-US" sz="1800" b="1" u="sng" dirty="0"/>
              <a:t>乳質安定剤</a:t>
            </a:r>
            <a:r>
              <a:rPr lang="ja-JP" altLang="en-US" dirty="0"/>
              <a:t>が使用されたことから、乳幼児にヒ素中毒症状を呈した事件である。</a:t>
            </a:r>
            <a:endParaRPr lang="en-US" altLang="ja-JP" dirty="0"/>
          </a:p>
          <a:p>
            <a:pPr>
              <a:defRPr/>
            </a:pPr>
            <a:r>
              <a:rPr lang="en-US" altLang="ja-JP" dirty="0"/>
              <a:t>1955 </a:t>
            </a:r>
            <a:r>
              <a:rPr lang="ja-JP" altLang="en-US" dirty="0"/>
              <a:t>年（昭和</a:t>
            </a:r>
            <a:r>
              <a:rPr lang="en-US" altLang="ja-JP" dirty="0"/>
              <a:t>30 </a:t>
            </a:r>
            <a:r>
              <a:rPr lang="ja-JP" altLang="en-US" dirty="0"/>
              <a:t>年）</a:t>
            </a:r>
            <a:r>
              <a:rPr lang="en-US" altLang="ja-JP" dirty="0"/>
              <a:t>6 </a:t>
            </a:r>
            <a:r>
              <a:rPr lang="ja-JP" altLang="en-US" dirty="0"/>
              <a:t>月から</a:t>
            </a:r>
            <a:r>
              <a:rPr lang="en-US" altLang="ja-JP" dirty="0"/>
              <a:t>8 </a:t>
            </a:r>
            <a:r>
              <a:rPr lang="ja-JP" altLang="en-US" dirty="0"/>
              <a:t>月にかけて、近畿・中国等西日本一帯で発生した。皮膚の色素沈着、肝腫張、発熱等のヒ素中毒症状を発症し、被害者数は</a:t>
            </a:r>
            <a:r>
              <a:rPr lang="en-US" altLang="ja-JP" dirty="0"/>
              <a:t>12,344 </a:t>
            </a:r>
            <a:r>
              <a:rPr lang="ja-JP" altLang="en-US" dirty="0"/>
              <a:t>名うち死亡者</a:t>
            </a:r>
            <a:r>
              <a:rPr lang="en-US" altLang="ja-JP" dirty="0"/>
              <a:t>130 </a:t>
            </a:r>
            <a:r>
              <a:rPr lang="ja-JP" altLang="en-US" dirty="0"/>
              <a:t>名にのぼった。（</a:t>
            </a:r>
            <a:r>
              <a:rPr lang="en-US" altLang="ja-JP" dirty="0"/>
              <a:t>1957 </a:t>
            </a:r>
            <a:r>
              <a:rPr lang="ja-JP" altLang="en-US" dirty="0"/>
              <a:t>年（昭和</a:t>
            </a:r>
            <a:r>
              <a:rPr lang="en-US" altLang="ja-JP" dirty="0"/>
              <a:t>32 </a:t>
            </a:r>
            <a:r>
              <a:rPr lang="ja-JP" altLang="en-US" dirty="0"/>
              <a:t>年）</a:t>
            </a:r>
          </a:p>
          <a:p>
            <a:pPr>
              <a:defRPr/>
            </a:pPr>
            <a:r>
              <a:rPr lang="en-US" altLang="ja-JP" dirty="0"/>
              <a:t>3 </a:t>
            </a:r>
            <a:r>
              <a:rPr lang="ja-JP" altLang="en-US" dirty="0"/>
              <a:t>月</a:t>
            </a:r>
            <a:r>
              <a:rPr lang="en-US" altLang="ja-JP" dirty="0"/>
              <a:t>1 </a:t>
            </a:r>
            <a:r>
              <a:rPr lang="ja-JP" altLang="en-US" dirty="0"/>
              <a:t>日時点）</a:t>
            </a:r>
            <a:endParaRPr lang="en-US" altLang="ja-JP" dirty="0"/>
          </a:p>
          <a:p>
            <a:pPr>
              <a:defRPr/>
            </a:pPr>
            <a:endParaRPr lang="en-US" altLang="ja-JP" dirty="0"/>
          </a:p>
          <a:p>
            <a:pPr>
              <a:defRPr/>
            </a:pPr>
            <a:r>
              <a:rPr lang="ja-JP" altLang="en-US" dirty="0"/>
              <a:t>②第</a:t>
            </a:r>
            <a:r>
              <a:rPr lang="en-US" altLang="ja-JP" dirty="0"/>
              <a:t>9 </a:t>
            </a:r>
            <a:r>
              <a:rPr lang="ja-JP" altLang="en-US" dirty="0"/>
              <a:t>次改正</a:t>
            </a:r>
          </a:p>
          <a:p>
            <a:pPr>
              <a:defRPr/>
            </a:pPr>
            <a:r>
              <a:rPr lang="ja-JP" altLang="en-US" dirty="0"/>
              <a:t>第</a:t>
            </a:r>
            <a:r>
              <a:rPr lang="en-US" altLang="ja-JP" dirty="0"/>
              <a:t>9 </a:t>
            </a:r>
            <a:r>
              <a:rPr lang="ja-JP" altLang="en-US" dirty="0"/>
              <a:t>次改正は、</a:t>
            </a:r>
            <a:r>
              <a:rPr lang="en-US" altLang="ja-JP" b="1" dirty="0"/>
              <a:t>1957 </a:t>
            </a:r>
            <a:r>
              <a:rPr lang="ja-JP" altLang="en-US" b="1" dirty="0"/>
              <a:t>年（ 昭和</a:t>
            </a:r>
            <a:r>
              <a:rPr lang="en-US" altLang="ja-JP" b="1" dirty="0"/>
              <a:t>32 </a:t>
            </a:r>
            <a:r>
              <a:rPr lang="ja-JP" altLang="en-US" b="1" dirty="0"/>
              <a:t>年）</a:t>
            </a:r>
            <a:r>
              <a:rPr lang="en-US" altLang="ja-JP" b="1" dirty="0"/>
              <a:t>6 </a:t>
            </a:r>
            <a:r>
              <a:rPr lang="ja-JP" altLang="en-US" b="1" dirty="0"/>
              <a:t>月</a:t>
            </a:r>
            <a:r>
              <a:rPr lang="en-US" altLang="ja-JP" b="1" dirty="0"/>
              <a:t>15 </a:t>
            </a:r>
            <a:r>
              <a:rPr lang="ja-JP" altLang="en-US" b="1" dirty="0"/>
              <a:t>日</a:t>
            </a:r>
            <a:r>
              <a:rPr lang="ja-JP" altLang="en-US" dirty="0"/>
              <a:t>法律第</a:t>
            </a:r>
            <a:r>
              <a:rPr lang="en-US" altLang="ja-JP" dirty="0"/>
              <a:t>175 </a:t>
            </a:r>
            <a:r>
              <a:rPr lang="ja-JP" altLang="en-US" dirty="0"/>
              <a:t>号（ 施行</a:t>
            </a:r>
            <a:r>
              <a:rPr lang="en-US" altLang="ja-JP" dirty="0"/>
              <a:t>1959 </a:t>
            </a:r>
            <a:r>
              <a:rPr lang="ja-JP" altLang="en-US" dirty="0"/>
              <a:t>年（昭和</a:t>
            </a:r>
            <a:r>
              <a:rPr lang="en-US" altLang="ja-JP" dirty="0"/>
              <a:t>34 </a:t>
            </a:r>
            <a:r>
              <a:rPr lang="ja-JP" altLang="en-US" dirty="0"/>
              <a:t>年）</a:t>
            </a:r>
            <a:r>
              <a:rPr lang="en-US" altLang="ja-JP" dirty="0"/>
              <a:t>4 </a:t>
            </a:r>
            <a:r>
              <a:rPr lang="ja-JP" altLang="en-US" dirty="0"/>
              <a:t>月</a:t>
            </a:r>
            <a:r>
              <a:rPr lang="en-US" altLang="ja-JP" dirty="0"/>
              <a:t>1 </a:t>
            </a:r>
            <a:r>
              <a:rPr lang="ja-JP" altLang="en-US" dirty="0"/>
              <a:t>日）により行われた。</a:t>
            </a:r>
            <a:endParaRPr lang="en-US" altLang="ja-JP" dirty="0"/>
          </a:p>
          <a:p>
            <a:pPr>
              <a:defRPr/>
            </a:pPr>
            <a:r>
              <a:rPr lang="en-US" altLang="ja-JP" dirty="0"/>
              <a:t>1955 </a:t>
            </a:r>
            <a:r>
              <a:rPr lang="ja-JP" altLang="en-US" dirty="0"/>
              <a:t>年（昭和</a:t>
            </a:r>
            <a:r>
              <a:rPr lang="en-US" altLang="ja-JP" dirty="0"/>
              <a:t>30 </a:t>
            </a:r>
            <a:r>
              <a:rPr lang="ja-JP" altLang="en-US" dirty="0"/>
              <a:t>年）</a:t>
            </a:r>
            <a:r>
              <a:rPr lang="en-US" altLang="ja-JP" dirty="0"/>
              <a:t>6 </a:t>
            </a:r>
            <a:r>
              <a:rPr lang="ja-JP" altLang="en-US" dirty="0"/>
              <a:t>月から</a:t>
            </a:r>
            <a:r>
              <a:rPr lang="en-US" altLang="ja-JP" dirty="0"/>
              <a:t>8 </a:t>
            </a:r>
            <a:r>
              <a:rPr lang="ja-JP" altLang="en-US" dirty="0"/>
              <a:t>月にかけて森永ヒ素ミルク中毒事件が発生し、多くの乳幼児が犠牲となったことが直接の要因である。</a:t>
            </a:r>
            <a:endParaRPr lang="en-US" altLang="ja-JP" dirty="0"/>
          </a:p>
          <a:p>
            <a:pPr>
              <a:defRPr/>
            </a:pPr>
            <a:r>
              <a:rPr lang="ja-JP" altLang="en-US" dirty="0"/>
              <a:t>このような事故を繰り返さないよう、添加物による食品の危害を未然防止する観点から、添加物の概念を明確化し、食品の製造過程において添加、混和、浸潤その他の方法によって使用される物質を、添加物として取り扱うこととした。</a:t>
            </a:r>
            <a:endParaRPr lang="en-US" altLang="ja-JP" dirty="0"/>
          </a:p>
          <a:p>
            <a:pPr>
              <a:defRPr/>
            </a:pPr>
            <a:r>
              <a:rPr lang="ja-JP" altLang="en-US" b="1" dirty="0"/>
              <a:t>食品に使用できる添加物を明確にするために、厚生大臣が定めた添加物の成分規格、使用基準、添加物の表示に関する基準を、「食品添加物公定書」に収載し、添加物の適正な使用を一般に周知した。</a:t>
            </a:r>
          </a:p>
          <a:p>
            <a:pPr>
              <a:defRPr/>
            </a:pPr>
            <a:r>
              <a:rPr lang="ja-JP" altLang="en-US" dirty="0"/>
              <a:t>また、乳製品や化学的合成品である添加物等危険性の特に大きなものとして政令で定めるものの製造、加工を行っている営業者に対して、その製造や加工過程を衛生的に管理させるため、専任の食品衛生管理者の施設毎の設置を義務付け、責務を怠ることがないよう罰則を定めた。　</a:t>
            </a:r>
          </a:p>
          <a:p>
            <a:pPr>
              <a:defRPr/>
            </a:pPr>
            <a:r>
              <a:rPr lang="ja-JP" altLang="en-US" dirty="0"/>
              <a:t>さらに、食品、添加物、器具又は容器包装に関する表示について公衆衛生に必要な見地から基準を定め、表示がないものは販売、陳列、使用を禁止している。</a:t>
            </a:r>
            <a:endParaRPr lang="en-US" altLang="ja-JP" dirty="0"/>
          </a:p>
          <a:p>
            <a:pPr>
              <a:defRPr/>
            </a:pPr>
            <a:r>
              <a:rPr lang="ja-JP" altLang="en-US" dirty="0"/>
              <a:t>このほか、販売食品の輸入毎の届出の義務付け、罰則の強化等が行われ、規制が強化された。</a:t>
            </a:r>
          </a:p>
        </p:txBody>
      </p:sp>
      <p:sp>
        <p:nvSpPr>
          <p:cNvPr id="31748" name="スライド番号プレースホルダー 3">
            <a:extLst>
              <a:ext uri="{FF2B5EF4-FFF2-40B4-BE49-F238E27FC236}">
                <a16:creationId xmlns:a16="http://schemas.microsoft.com/office/drawing/2014/main" id="{0B6FB16D-1723-096E-4A68-C1690F8EF8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EF940449-C59D-4566-BF0E-0314195808BD}" type="slidenum">
              <a:rPr lang="ja-JP" altLang="en-US" smtClean="0">
                <a:latin typeface="Calibri" panose="020F0502020204030204" pitchFamily="34" charset="0"/>
                <a:ea typeface="ＭＳ Ｐゴシック" panose="020B0600070205080204" pitchFamily="50" charset="-128"/>
              </a:rPr>
              <a:pPr/>
              <a:t>18</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四角"/>
          <p:cNvGrpSpPr/>
          <p:nvPr/>
        </p:nvGrpSpPr>
        <p:grpSpPr>
          <a:xfrm>
            <a:off x="0" y="1135743"/>
            <a:ext cx="1622332" cy="799981"/>
            <a:chOff x="0" y="452558"/>
            <a:chExt cx="914400" cy="524182"/>
          </a:xfrm>
        </p:grpSpPr>
        <p:sp>
          <p:nvSpPr>
            <p:cNvPr id="8" name="角丸四角形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S Mincho" panose="02020609040205080304" pitchFamily="17" charset="-128"/>
                <a:ea typeface="MS Mincho" panose="02020609040205080304" pitchFamily="17" charset="-128"/>
              </a:endParaRPr>
            </a:p>
          </p:txBody>
        </p:sp>
        <p:sp>
          <p:nvSpPr>
            <p:cNvPr id="9" name="角丸四角形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S Mincho" panose="02020609040205080304" pitchFamily="17" charset="-128"/>
                <a:ea typeface="MS Mincho" panose="02020609040205080304" pitchFamily="17" charset="-128"/>
              </a:endParaRPr>
            </a:p>
          </p:txBody>
        </p:sp>
        <p:sp>
          <p:nvSpPr>
            <p:cNvPr id="10" name="片側の 2 つの角を丸めた四角形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S Mincho" panose="02020609040205080304" pitchFamily="17" charset="-128"/>
                <a:ea typeface="MS Mincho" panose="02020609040205080304" pitchFamily="17" charset="-128"/>
              </a:endParaRPr>
            </a:p>
          </p:txBody>
        </p:sp>
      </p:grpSp>
      <p:sp>
        <p:nvSpPr>
          <p:cNvPr id="2" name="タイトル 1"/>
          <p:cNvSpPr>
            <a:spLocks noGrp="1"/>
          </p:cNvSpPr>
          <p:nvPr>
            <p:ph type="ctrTitle"/>
          </p:nvPr>
        </p:nvSpPr>
        <p:spPr>
          <a:xfrm>
            <a:off x="1828324" y="362396"/>
            <a:ext cx="9141619" cy="1676400"/>
          </a:xfrm>
        </p:spPr>
        <p:txBody>
          <a:bodyPr rtlCol="0">
            <a:noAutofit/>
          </a:bodyPr>
          <a:lstStyle>
            <a:lvl1pPr>
              <a:lnSpc>
                <a:spcPct val="80000"/>
              </a:lnSpc>
              <a:defRPr sz="6000">
                <a:latin typeface="MS Mincho" panose="02020609040205080304" pitchFamily="17" charset="-128"/>
                <a:ea typeface="MS Mincho" panose="02020609040205080304" pitchFamily="17" charset="-128"/>
              </a:defRPr>
            </a:lvl1pPr>
          </a:lstStyle>
          <a:p>
            <a:pPr rtl="0"/>
            <a:r>
              <a:rPr lang="ja-JP" altLang="en-US" noProof="0"/>
              <a:t>マスター タイトルの書式設定</a:t>
            </a:r>
            <a:endParaRPr lang="ja-JP" altLang="en-US" noProof="0" dirty="0"/>
          </a:p>
        </p:txBody>
      </p:sp>
      <p:sp>
        <p:nvSpPr>
          <p:cNvPr id="3" name="サブタイトル 2"/>
          <p:cNvSpPr>
            <a:spLocks noGrp="1"/>
          </p:cNvSpPr>
          <p:nvPr>
            <p:ph type="subTitle" idx="1"/>
          </p:nvPr>
        </p:nvSpPr>
        <p:spPr>
          <a:xfrm>
            <a:off x="1828324" y="2089595"/>
            <a:ext cx="9141619" cy="886344"/>
          </a:xfrm>
        </p:spPr>
        <p:txBody>
          <a:bodyPr rtlCol="0">
            <a:normAutofit/>
          </a:bodyPr>
          <a:lstStyle>
            <a:lvl1pPr marL="0" indent="0" algn="l">
              <a:buNone/>
              <a:defRPr sz="2800">
                <a:solidFill>
                  <a:schemeClr val="accent1">
                    <a:lumMod val="75000"/>
                  </a:schemeClr>
                </a:solidFill>
                <a:latin typeface="MS Mincho" panose="02020609040205080304" pitchFamily="17" charset="-128"/>
                <a:ea typeface="MS Mincho" panose="02020609040205080304" pitchFamily="17" charset="-128"/>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pPr rtl="0"/>
            <a:r>
              <a:rPr lang="ja-JP" altLang="en-US" noProof="0"/>
              <a:t>マスター サブタイトルの書式設定</a:t>
            </a:r>
            <a:endParaRPr lang="ja-JP" altLang="en-US" noProof="0" dirty="0"/>
          </a:p>
        </p:txBody>
      </p:sp>
      <p:sp>
        <p:nvSpPr>
          <p:cNvPr id="5" name="フッター プレースホルダー 4"/>
          <p:cNvSpPr>
            <a:spLocks noGrp="1"/>
          </p:cNvSpPr>
          <p:nvPr>
            <p:ph type="ftr" sz="quarter" idx="11"/>
          </p:nvPr>
        </p:nvSpPr>
        <p:spPr/>
        <p:txBody>
          <a:bodyPr rtlCol="0"/>
          <a:lstStyle>
            <a:lvl1pPr>
              <a:defRPr>
                <a:latin typeface="MS Mincho" panose="02020609040205080304" pitchFamily="17" charset="-128"/>
                <a:ea typeface="MS Mincho" panose="02020609040205080304" pitchFamily="17" charset="-128"/>
              </a:defRPr>
            </a:lvl1pPr>
          </a:lstStyle>
          <a:p>
            <a:r>
              <a:rPr lang="ja-JP" altLang="en-US"/>
              <a:t>フッターを追加</a:t>
            </a:r>
            <a:endParaRPr lang="ja-JP" altLang="en-US" dirty="0"/>
          </a:p>
        </p:txBody>
      </p:sp>
      <p:sp>
        <p:nvSpPr>
          <p:cNvPr id="4" name="日付プレースホルダー 3"/>
          <p:cNvSpPr>
            <a:spLocks noGrp="1"/>
          </p:cNvSpPr>
          <p:nvPr>
            <p:ph type="dt" sz="half" idx="10"/>
          </p:nvPr>
        </p:nvSpPr>
        <p:spPr/>
        <p:txBody>
          <a:bodyPr rtlCol="0"/>
          <a:lstStyle>
            <a:lvl1pPr>
              <a:defRPr>
                <a:latin typeface="MS Mincho" panose="02020609040205080304" pitchFamily="17" charset="-128"/>
                <a:ea typeface="MS Mincho" panose="02020609040205080304" pitchFamily="17" charset="-128"/>
              </a:defRPr>
            </a:lvl1pPr>
          </a:lstStyle>
          <a:p>
            <a:fld id="{201D754F-64C6-4979-9D56-36309B652AF0}" type="datetime4">
              <a:rPr lang="ja-JP" altLang="en-US" smtClean="0"/>
              <a:pPr/>
              <a:t>2023年6月23日</a:t>
            </a:fld>
            <a:endParaRPr lang="ja-JP" altLang="en-US" dirty="0"/>
          </a:p>
        </p:txBody>
      </p:sp>
      <p:sp>
        <p:nvSpPr>
          <p:cNvPr id="6" name="スライド番号プレースホルダー 5"/>
          <p:cNvSpPr>
            <a:spLocks noGrp="1"/>
          </p:cNvSpPr>
          <p:nvPr>
            <p:ph type="sldNum" sz="quarter" idx="12"/>
          </p:nvPr>
        </p:nvSpPr>
        <p:spPr/>
        <p:txBody>
          <a:bodyPr rtlCol="0"/>
          <a:lstStyle>
            <a:lvl1pPr>
              <a:defRPr>
                <a:latin typeface="MS Mincho" panose="02020609040205080304" pitchFamily="17" charset="-128"/>
                <a:ea typeface="MS Mincho" panose="02020609040205080304" pitchFamily="17" charset="-128"/>
              </a:defRPr>
            </a:lvl1pPr>
          </a:lstStyle>
          <a:p>
            <a:fld id="{34C99D79-8A4B-4031-B1E0-AF26F8EDF2BC}" type="slidenum">
              <a:rPr lang="en-US" altLang="ja-JP" smtClean="0"/>
              <a:pPr/>
              <a:t>‹#›</a:t>
            </a:fld>
            <a:endParaRPr lang="en-US" altLang="ja-JP" dirty="0"/>
          </a:p>
        </p:txBody>
      </p:sp>
    </p:spTree>
    <p:extLst>
      <p:ext uri="{BB962C8B-B14F-4D97-AF65-F5344CB8AC3E}">
        <p14:creationId xmlns:p14="http://schemas.microsoft.com/office/powerpoint/2010/main" val="388751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hasCustomPrompt="1"/>
          </p:nvPr>
        </p:nvSpPr>
        <p:spPr/>
        <p:txBody>
          <a:bodyPr vert="eaVert" rtlCol="0"/>
          <a:lstStyle>
            <a:lvl5pPr>
              <a:defRPr/>
            </a:lvl5pPr>
            <a:lvl6pPr>
              <a:defRPr/>
            </a:lvl6pPr>
            <a:lvl7pPr>
              <a:defRPr/>
            </a:lvl7pPr>
            <a:lvl8pPr>
              <a:defRPr baseline="0"/>
            </a:lvl8pPr>
            <a:lvl9pPr>
              <a:defRPr baseline="0"/>
            </a:lvl9pPr>
          </a:lstStyle>
          <a:p>
            <a:pPr lvl="0" rtl="0"/>
            <a:r>
              <a:rPr lang="ja-JP" altLang="en-US" noProof="0"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p:cNvSpPr>
            <a:spLocks noGrp="1"/>
          </p:cNvSpPr>
          <p:nvPr>
            <p:ph type="ftr" sz="quarter" idx="11"/>
          </p:nvPr>
        </p:nvSpPr>
        <p:spPr/>
        <p:txBody>
          <a:bodyPr rtlCol="0"/>
          <a:lstStyle/>
          <a:p>
            <a:pPr rtl="0"/>
            <a:r>
              <a:rPr lang="ja-JP" altLang="en-US" noProof="0" dirty="0"/>
              <a:t>フッターを追加</a:t>
            </a:r>
          </a:p>
        </p:txBody>
      </p:sp>
      <p:sp>
        <p:nvSpPr>
          <p:cNvPr id="4" name="日付プレースホルダー 3"/>
          <p:cNvSpPr>
            <a:spLocks noGrp="1"/>
          </p:cNvSpPr>
          <p:nvPr>
            <p:ph type="dt" sz="half" idx="10"/>
          </p:nvPr>
        </p:nvSpPr>
        <p:spPr/>
        <p:txBody>
          <a:bodyPr rtlCol="0"/>
          <a:lstStyle/>
          <a:p>
            <a:pPr rtl="0"/>
            <a:fld id="{E33F6D3E-45C4-46CF-912B-4B70F7333B98}" type="datetime4">
              <a:rPr lang="ja-JP" altLang="en-US" noProof="0" smtClean="0"/>
              <a:t>2023年6月23日</a:t>
            </a:fld>
            <a:endParaRPr lang="ja-JP" altLang="en-US" noProof="0" dirty="0"/>
          </a:p>
        </p:txBody>
      </p:sp>
      <p:sp>
        <p:nvSpPr>
          <p:cNvPr id="6" name="スライド番号プレースホルダー 5"/>
          <p:cNvSpPr>
            <a:spLocks noGrp="1"/>
          </p:cNvSpPr>
          <p:nvPr>
            <p:ph type="sldNum" sz="quarter" idx="12"/>
          </p:nvPr>
        </p:nvSpPr>
        <p:spPr/>
        <p:txBody>
          <a:bodyPr rtlCol="0"/>
          <a:lstStyle/>
          <a:p>
            <a:pPr rtl="0"/>
            <a:fld id="{34C99D79-8A4B-4031-B1E0-AF26F8EDF2BC}" type="slidenum">
              <a:rPr lang="en-US" altLang="ja-JP" noProof="0" smtClean="0"/>
              <a:t>‹#›</a:t>
            </a:fld>
            <a:endParaRPr lang="en-US" altLang="ja-JP" noProof="0" dirty="0"/>
          </a:p>
        </p:txBody>
      </p:sp>
    </p:spTree>
    <p:extLst>
      <p:ext uri="{BB962C8B-B14F-4D97-AF65-F5344CB8AC3E}">
        <p14:creationId xmlns:p14="http://schemas.microsoft.com/office/powerpoint/2010/main" val="264082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grpSp>
        <p:nvGrpSpPr>
          <p:cNvPr id="7" name="四角"/>
          <p:cNvGrpSpPr/>
          <p:nvPr/>
        </p:nvGrpSpPr>
        <p:grpSpPr>
          <a:xfrm rot="5400000">
            <a:off x="9583007" y="233864"/>
            <a:ext cx="1063300" cy="524046"/>
            <a:chOff x="0" y="452558"/>
            <a:chExt cx="914400" cy="524182"/>
          </a:xfrm>
        </p:grpSpPr>
        <p:sp>
          <p:nvSpPr>
            <p:cNvPr id="8" name="角丸四角形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S Mincho" panose="02020609040205080304" pitchFamily="17" charset="-128"/>
                <a:ea typeface="MS Mincho" panose="02020609040205080304" pitchFamily="17" charset="-128"/>
              </a:endParaRPr>
            </a:p>
          </p:txBody>
        </p:sp>
        <p:sp>
          <p:nvSpPr>
            <p:cNvPr id="9" name="角丸四角形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S Mincho" panose="02020609040205080304" pitchFamily="17" charset="-128"/>
                <a:ea typeface="MS Mincho" panose="02020609040205080304" pitchFamily="17" charset="-128"/>
              </a:endParaRPr>
            </a:p>
          </p:txBody>
        </p:sp>
        <p:sp>
          <p:nvSpPr>
            <p:cNvPr id="10" name="片側の 2 つの角を丸めた四角形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S Mincho" panose="02020609040205080304" pitchFamily="17" charset="-128"/>
                <a:ea typeface="MS Mincho" panose="02020609040205080304" pitchFamily="17" charset="-128"/>
              </a:endParaRPr>
            </a:p>
          </p:txBody>
        </p:sp>
      </p:grpSp>
      <p:grpSp>
        <p:nvGrpSpPr>
          <p:cNvPr id="15" name="下のグラフィック"/>
          <p:cNvGrpSpPr/>
          <p:nvPr/>
        </p:nvGrpSpPr>
        <p:grpSpPr>
          <a:xfrm>
            <a:off x="0" y="5395517"/>
            <a:ext cx="12188825" cy="1462483"/>
            <a:chOff x="0" y="4046638"/>
            <a:chExt cx="9144000" cy="1096862"/>
          </a:xfrm>
        </p:grpSpPr>
        <p:sp>
          <p:nvSpPr>
            <p:cNvPr id="16" name="フリーフォーム 15"/>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S Mincho" panose="02020609040205080304" pitchFamily="17" charset="-128"/>
                <a:ea typeface="MS Mincho" panose="02020609040205080304" pitchFamily="17" charset="-128"/>
              </a:endParaRPr>
            </a:p>
          </p:txBody>
        </p:sp>
        <p:sp>
          <p:nvSpPr>
            <p:cNvPr id="17" name="長方形 72"/>
            <p:cNvSpPr/>
            <p:nvPr/>
          </p:nvSpPr>
          <p:spPr bwMode="ltGray">
            <a:xfrm rot="5400000">
              <a:off x="4023569" y="23069"/>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ja-JP" altLang="en-US" noProof="0" dirty="0">
                <a:latin typeface="MS Mincho" panose="02020609040205080304" pitchFamily="17" charset="-128"/>
                <a:ea typeface="MS Mincho" panose="02020609040205080304" pitchFamily="17" charset="-128"/>
              </a:endParaRPr>
            </a:p>
          </p:txBody>
        </p:sp>
      </p:grpSp>
      <p:sp>
        <p:nvSpPr>
          <p:cNvPr id="2" name="縦書きタイトル 1"/>
          <p:cNvSpPr>
            <a:spLocks noGrp="1"/>
          </p:cNvSpPr>
          <p:nvPr>
            <p:ph type="title" orient="vert"/>
          </p:nvPr>
        </p:nvSpPr>
        <p:spPr>
          <a:xfrm>
            <a:off x="9751060" y="1150514"/>
            <a:ext cx="1828324" cy="5021685"/>
          </a:xfrm>
        </p:spPr>
        <p:txBody>
          <a:bodyPr vert="eaVert" rtlCol="0"/>
          <a:lstStyle>
            <a:lvl1pPr>
              <a:defRPr>
                <a:latin typeface="MS Mincho" panose="02020609040205080304" pitchFamily="17" charset="-128"/>
                <a:ea typeface="MS Mincho" panose="02020609040205080304" pitchFamily="17" charset="-128"/>
              </a:defRPr>
            </a:lvl1pPr>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hasCustomPrompt="1"/>
          </p:nvPr>
        </p:nvSpPr>
        <p:spPr>
          <a:xfrm>
            <a:off x="1218882" y="1150514"/>
            <a:ext cx="8227457" cy="5021685"/>
          </a:xfrm>
        </p:spPr>
        <p:txBody>
          <a:bodyPr vert="eaVert" rtlCol="0"/>
          <a:lstStyle>
            <a:lvl1pPr>
              <a:defRPr>
                <a:latin typeface="MS Mincho" panose="02020609040205080304" pitchFamily="17" charset="-128"/>
                <a:ea typeface="MS Mincho" panose="02020609040205080304" pitchFamily="17" charset="-128"/>
              </a:defRPr>
            </a:lvl1pPr>
            <a:lvl2pPr>
              <a:defRPr>
                <a:latin typeface="MS Mincho" panose="02020609040205080304" pitchFamily="17" charset="-128"/>
                <a:ea typeface="MS Mincho" panose="02020609040205080304" pitchFamily="17" charset="-128"/>
              </a:defRPr>
            </a:lvl2pPr>
            <a:lvl3pPr>
              <a:defRPr>
                <a:latin typeface="MS Mincho" panose="02020609040205080304" pitchFamily="17" charset="-128"/>
                <a:ea typeface="MS Mincho" panose="02020609040205080304" pitchFamily="17" charset="-128"/>
              </a:defRPr>
            </a:lvl3pPr>
            <a:lvl4pPr>
              <a:defRPr>
                <a:latin typeface="MS Mincho" panose="02020609040205080304" pitchFamily="17" charset="-128"/>
                <a:ea typeface="MS Mincho" panose="02020609040205080304" pitchFamily="17" charset="-128"/>
              </a:defRPr>
            </a:lvl4pPr>
            <a:lvl5pPr>
              <a:defRPr>
                <a:latin typeface="MS Mincho" panose="02020609040205080304" pitchFamily="17" charset="-128"/>
                <a:ea typeface="MS Mincho" panose="02020609040205080304" pitchFamily="17" charset="-128"/>
              </a:defRPr>
            </a:lvl5pPr>
            <a:lvl6pPr>
              <a:defRPr/>
            </a:lvl6pPr>
            <a:lvl7pPr>
              <a:defRPr/>
            </a:lvl7pPr>
            <a:lvl8pPr>
              <a:defRPr baseline="0"/>
            </a:lvl8pPr>
            <a:lvl9pPr>
              <a:defRPr baseline="0"/>
            </a:lvl9pPr>
          </a:lstStyle>
          <a:p>
            <a:pPr lvl="0" rtl="0"/>
            <a:r>
              <a:rPr lang="ja-JP" altLang="en-US" noProof="0"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p:cNvSpPr>
            <a:spLocks noGrp="1"/>
          </p:cNvSpPr>
          <p:nvPr>
            <p:ph type="ftr" sz="quarter" idx="11"/>
          </p:nvPr>
        </p:nvSpPr>
        <p:spPr/>
        <p:txBody>
          <a:bodyPr rtlCol="0"/>
          <a:lstStyle>
            <a:lvl1pPr>
              <a:defRPr>
                <a:latin typeface="MS Mincho" panose="02020609040205080304" pitchFamily="17" charset="-128"/>
                <a:ea typeface="MS Mincho" panose="02020609040205080304" pitchFamily="17" charset="-128"/>
              </a:defRPr>
            </a:lvl1pPr>
          </a:lstStyle>
          <a:p>
            <a:r>
              <a:rPr lang="ja-JP" altLang="en-US"/>
              <a:t>フッターを追加</a:t>
            </a:r>
            <a:endParaRPr lang="ja-JP" altLang="en-US" dirty="0"/>
          </a:p>
        </p:txBody>
      </p:sp>
      <p:sp>
        <p:nvSpPr>
          <p:cNvPr id="4" name="日付プレースホルダー 3"/>
          <p:cNvSpPr>
            <a:spLocks noGrp="1"/>
          </p:cNvSpPr>
          <p:nvPr>
            <p:ph type="dt" sz="half" idx="10"/>
          </p:nvPr>
        </p:nvSpPr>
        <p:spPr/>
        <p:txBody>
          <a:bodyPr rtlCol="0"/>
          <a:lstStyle>
            <a:lvl1pPr>
              <a:defRPr>
                <a:latin typeface="MS Mincho" panose="02020609040205080304" pitchFamily="17" charset="-128"/>
                <a:ea typeface="MS Mincho" panose="02020609040205080304" pitchFamily="17" charset="-128"/>
              </a:defRPr>
            </a:lvl1pPr>
          </a:lstStyle>
          <a:p>
            <a:fld id="{2CDFA715-00CA-476B-A016-EB280FAE39A6}" type="datetime4">
              <a:rPr lang="ja-JP" altLang="en-US" smtClean="0"/>
              <a:pPr/>
              <a:t>2023年6月23日</a:t>
            </a:fld>
            <a:endParaRPr lang="ja-JP" altLang="en-US" dirty="0"/>
          </a:p>
        </p:txBody>
      </p:sp>
      <p:sp>
        <p:nvSpPr>
          <p:cNvPr id="6" name="スライド番号プレースホルダー 5"/>
          <p:cNvSpPr>
            <a:spLocks noGrp="1"/>
          </p:cNvSpPr>
          <p:nvPr>
            <p:ph type="sldNum" sz="quarter" idx="12"/>
          </p:nvPr>
        </p:nvSpPr>
        <p:spPr/>
        <p:txBody>
          <a:bodyPr rtlCol="0"/>
          <a:lstStyle>
            <a:lvl1pPr>
              <a:defRPr>
                <a:latin typeface="MS Mincho" panose="02020609040205080304" pitchFamily="17" charset="-128"/>
                <a:ea typeface="MS Mincho" panose="02020609040205080304" pitchFamily="17" charset="-128"/>
              </a:defRPr>
            </a:lvl1pPr>
          </a:lstStyle>
          <a:p>
            <a:fld id="{34C99D79-8A4B-4031-B1E0-AF26F8EDF2BC}" type="slidenum">
              <a:rPr lang="en-US" altLang="ja-JP" smtClean="0"/>
              <a:pPr/>
              <a:t>‹#›</a:t>
            </a:fld>
            <a:endParaRPr lang="en-US" altLang="ja-JP" dirty="0"/>
          </a:p>
        </p:txBody>
      </p:sp>
    </p:spTree>
    <p:extLst>
      <p:ext uri="{BB962C8B-B14F-4D97-AF65-F5344CB8AC3E}">
        <p14:creationId xmlns:p14="http://schemas.microsoft.com/office/powerpoint/2010/main" val="8164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p:txBody>
          <a:bodyPr rtlCol="0"/>
          <a:lstStyle>
            <a:lvl5pPr>
              <a:defRPr/>
            </a:lvl5pPr>
            <a:lvl6pPr>
              <a:defRPr/>
            </a:lvl6pPr>
            <a:lvl7pPr>
              <a:defRPr/>
            </a:lvl7pPr>
            <a:lvl8pPr>
              <a:defRPr/>
            </a:lvl8pPr>
            <a:lvl9pPr>
              <a:defRPr/>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フッター プレースホルダー 4"/>
          <p:cNvSpPr>
            <a:spLocks noGrp="1"/>
          </p:cNvSpPr>
          <p:nvPr>
            <p:ph type="ftr" sz="quarter" idx="11"/>
          </p:nvPr>
        </p:nvSpPr>
        <p:spPr/>
        <p:txBody>
          <a:bodyPr rtlCol="0"/>
          <a:lstStyle/>
          <a:p>
            <a:pPr rtl="0"/>
            <a:r>
              <a:rPr lang="ja-JP" altLang="en-US" noProof="0" dirty="0"/>
              <a:t>フッターを追加</a:t>
            </a:r>
          </a:p>
        </p:txBody>
      </p:sp>
      <p:sp>
        <p:nvSpPr>
          <p:cNvPr id="4" name="日付プレースホルダー 3"/>
          <p:cNvSpPr>
            <a:spLocks noGrp="1"/>
          </p:cNvSpPr>
          <p:nvPr>
            <p:ph type="dt" sz="half" idx="10"/>
          </p:nvPr>
        </p:nvSpPr>
        <p:spPr/>
        <p:txBody>
          <a:bodyPr rtlCol="0"/>
          <a:lstStyle/>
          <a:p>
            <a:pPr rtl="0"/>
            <a:fld id="{150B53AF-EFD5-43DF-8BDC-EF1C2A870D59}" type="datetime4">
              <a:rPr lang="ja-JP" altLang="en-US" noProof="0" smtClean="0"/>
              <a:t>2023年6月23日</a:t>
            </a:fld>
            <a:endParaRPr lang="ja-JP" altLang="en-US" noProof="0" dirty="0"/>
          </a:p>
        </p:txBody>
      </p:sp>
      <p:sp>
        <p:nvSpPr>
          <p:cNvPr id="6" name="スライド番号プレースホルダー 5"/>
          <p:cNvSpPr>
            <a:spLocks noGrp="1"/>
          </p:cNvSpPr>
          <p:nvPr>
            <p:ph type="sldNum" sz="quarter" idx="12"/>
          </p:nvPr>
        </p:nvSpPr>
        <p:spPr/>
        <p:txBody>
          <a:bodyPr rtlCol="0"/>
          <a:lstStyle/>
          <a:p>
            <a:pPr rtl="0"/>
            <a:fld id="{34C99D79-8A4B-4031-B1E0-AF26F8EDF2BC}" type="slidenum">
              <a:rPr lang="en-US" altLang="ja-JP" noProof="0" smtClean="0"/>
              <a:t>‹#›</a:t>
            </a:fld>
            <a:endParaRPr lang="en-US" altLang="ja-JP" noProof="0" dirty="0"/>
          </a:p>
        </p:txBody>
      </p:sp>
    </p:spTree>
    <p:extLst>
      <p:ext uri="{BB962C8B-B14F-4D97-AF65-F5344CB8AC3E}">
        <p14:creationId xmlns:p14="http://schemas.microsoft.com/office/powerpoint/2010/main" val="343515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 ヘッダー">
    <p:spTree>
      <p:nvGrpSpPr>
        <p:cNvPr id="1" name=""/>
        <p:cNvGrpSpPr/>
        <p:nvPr/>
      </p:nvGrpSpPr>
      <p:grpSpPr>
        <a:xfrm>
          <a:off x="0" y="0"/>
          <a:ext cx="0" cy="0"/>
          <a:chOff x="0" y="0"/>
          <a:chExt cx="0" cy="0"/>
        </a:xfrm>
      </p:grpSpPr>
      <p:grpSp>
        <p:nvGrpSpPr>
          <p:cNvPr id="7" name="四角"/>
          <p:cNvGrpSpPr/>
          <p:nvPr/>
        </p:nvGrpSpPr>
        <p:grpSpPr>
          <a:xfrm>
            <a:off x="0" y="3124415"/>
            <a:ext cx="1622332" cy="805061"/>
            <a:chOff x="0" y="2343311"/>
            <a:chExt cx="1217066" cy="603796"/>
          </a:xfrm>
        </p:grpSpPr>
        <p:sp>
          <p:nvSpPr>
            <p:cNvPr id="8" name="角丸四角形 7"/>
            <p:cNvSpPr/>
            <p:nvPr/>
          </p:nvSpPr>
          <p:spPr>
            <a:xfrm>
              <a:off x="787514" y="2347123"/>
              <a:ext cx="429552" cy="59998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S Mincho" panose="02020609040205080304" pitchFamily="17" charset="-128"/>
                <a:ea typeface="MS Mincho" panose="02020609040205080304" pitchFamily="17" charset="-128"/>
              </a:endParaRPr>
            </a:p>
          </p:txBody>
        </p:sp>
        <p:sp>
          <p:nvSpPr>
            <p:cNvPr id="9" name="角丸四角形 8"/>
            <p:cNvSpPr/>
            <p:nvPr/>
          </p:nvSpPr>
          <p:spPr>
            <a:xfrm>
              <a:off x="286370" y="2347123"/>
              <a:ext cx="429552" cy="5999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S Mincho" panose="02020609040205080304" pitchFamily="17" charset="-128"/>
                <a:ea typeface="MS Mincho" panose="02020609040205080304" pitchFamily="17" charset="-128"/>
              </a:endParaRPr>
            </a:p>
          </p:txBody>
        </p:sp>
        <p:sp>
          <p:nvSpPr>
            <p:cNvPr id="10" name="片側の 2 つの角を丸めた四角形 9"/>
            <p:cNvSpPr/>
            <p:nvPr/>
          </p:nvSpPr>
          <p:spPr>
            <a:xfrm rot="5400000">
              <a:off x="-192604" y="2535915"/>
              <a:ext cx="599986" cy="214778"/>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S Mincho" panose="02020609040205080304" pitchFamily="17" charset="-128"/>
                <a:ea typeface="MS Mincho" panose="02020609040205080304" pitchFamily="17" charset="-128"/>
              </a:endParaRPr>
            </a:p>
          </p:txBody>
        </p:sp>
      </p:grpSp>
      <p:grpSp>
        <p:nvGrpSpPr>
          <p:cNvPr id="19" name="下のグラフィック"/>
          <p:cNvGrpSpPr/>
          <p:nvPr/>
        </p:nvGrpSpPr>
        <p:grpSpPr>
          <a:xfrm>
            <a:off x="0" y="5409216"/>
            <a:ext cx="12188825" cy="1462483"/>
            <a:chOff x="0" y="4056912"/>
            <a:chExt cx="9144000" cy="1096862"/>
          </a:xfrm>
        </p:grpSpPr>
        <p:sp>
          <p:nvSpPr>
            <p:cNvPr id="20" name="フリーフォーム 19"/>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S Mincho" panose="02020609040205080304" pitchFamily="17" charset="-128"/>
                <a:ea typeface="MS Mincho" panose="02020609040205080304" pitchFamily="17" charset="-128"/>
              </a:endParaRPr>
            </a:p>
          </p:txBody>
        </p:sp>
        <p:sp>
          <p:nvSpPr>
            <p:cNvPr id="21" name="長方形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ja-JP" altLang="en-US" noProof="0" dirty="0">
                <a:latin typeface="MS Mincho" panose="02020609040205080304" pitchFamily="17" charset="-128"/>
                <a:ea typeface="MS Mincho" panose="02020609040205080304" pitchFamily="17" charset="-128"/>
              </a:endParaRPr>
            </a:p>
          </p:txBody>
        </p:sp>
      </p:grpSp>
      <p:sp>
        <p:nvSpPr>
          <p:cNvPr id="2" name="タイトル 1"/>
          <p:cNvSpPr>
            <a:spLocks noGrp="1"/>
          </p:cNvSpPr>
          <p:nvPr>
            <p:ph type="title"/>
          </p:nvPr>
        </p:nvSpPr>
        <p:spPr>
          <a:xfrm>
            <a:off x="1828324" y="1932518"/>
            <a:ext cx="9141619" cy="2105367"/>
          </a:xfrm>
        </p:spPr>
        <p:txBody>
          <a:bodyPr rtlCol="0" anchor="b">
            <a:normAutofit/>
          </a:bodyPr>
          <a:lstStyle>
            <a:lvl1pPr algn="l">
              <a:defRPr sz="6000" b="0" cap="none" baseline="0">
                <a:latin typeface="MS Mincho" panose="02020609040205080304" pitchFamily="17" charset="-128"/>
                <a:ea typeface="MS Mincho" panose="02020609040205080304" pitchFamily="17" charset="-128"/>
              </a:defRPr>
            </a:lvl1pPr>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1828324" y="4084264"/>
            <a:ext cx="9141619" cy="933297"/>
          </a:xfrm>
        </p:spPr>
        <p:txBody>
          <a:bodyPr rtlCol="0" anchor="t">
            <a:normAutofit/>
          </a:bodyPr>
          <a:lstStyle>
            <a:lvl1pPr marL="0" indent="0">
              <a:buNone/>
              <a:defRPr sz="2800">
                <a:solidFill>
                  <a:schemeClr val="accent1">
                    <a:lumMod val="75000"/>
                  </a:schemeClr>
                </a:solidFill>
                <a:latin typeface="MS Mincho" panose="02020609040205080304" pitchFamily="17" charset="-128"/>
                <a:ea typeface="MS Mincho" panose="02020609040205080304" pitchFamily="17" charset="-128"/>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rtl="0"/>
            <a:r>
              <a:rPr lang="ja-JP" altLang="en-US" noProof="0"/>
              <a:t>マスター テキストの書式設定</a:t>
            </a:r>
          </a:p>
        </p:txBody>
      </p:sp>
      <p:sp>
        <p:nvSpPr>
          <p:cNvPr id="5" name="フッター プレースホルダー 4"/>
          <p:cNvSpPr>
            <a:spLocks noGrp="1"/>
          </p:cNvSpPr>
          <p:nvPr>
            <p:ph type="ftr" sz="quarter" idx="11"/>
          </p:nvPr>
        </p:nvSpPr>
        <p:spPr/>
        <p:txBody>
          <a:bodyPr rtlCol="0"/>
          <a:lstStyle>
            <a:lvl1pPr>
              <a:defRPr>
                <a:latin typeface="MS Mincho" panose="02020609040205080304" pitchFamily="17" charset="-128"/>
                <a:ea typeface="MS Mincho" panose="02020609040205080304" pitchFamily="17" charset="-128"/>
              </a:defRPr>
            </a:lvl1pPr>
          </a:lstStyle>
          <a:p>
            <a:r>
              <a:rPr lang="ja-JP" altLang="en-US"/>
              <a:t>フッターを追加</a:t>
            </a:r>
            <a:endParaRPr lang="ja-JP" altLang="en-US" dirty="0"/>
          </a:p>
        </p:txBody>
      </p:sp>
      <p:sp>
        <p:nvSpPr>
          <p:cNvPr id="4" name="日付プレースホルダー 3"/>
          <p:cNvSpPr>
            <a:spLocks noGrp="1"/>
          </p:cNvSpPr>
          <p:nvPr>
            <p:ph type="dt" sz="half" idx="10"/>
          </p:nvPr>
        </p:nvSpPr>
        <p:spPr/>
        <p:txBody>
          <a:bodyPr rtlCol="0"/>
          <a:lstStyle>
            <a:lvl1pPr>
              <a:defRPr>
                <a:latin typeface="MS Mincho" panose="02020609040205080304" pitchFamily="17" charset="-128"/>
                <a:ea typeface="MS Mincho" panose="02020609040205080304" pitchFamily="17" charset="-128"/>
              </a:defRPr>
            </a:lvl1pPr>
          </a:lstStyle>
          <a:p>
            <a:fld id="{729E8BB2-91FB-44E6-9830-183883A76921}" type="datetime4">
              <a:rPr lang="ja-JP" altLang="en-US" smtClean="0"/>
              <a:pPr/>
              <a:t>2023年6月23日</a:t>
            </a:fld>
            <a:endParaRPr lang="ja-JP" altLang="en-US" dirty="0"/>
          </a:p>
        </p:txBody>
      </p:sp>
      <p:sp>
        <p:nvSpPr>
          <p:cNvPr id="6" name="スライド番号プレースホルダー 5"/>
          <p:cNvSpPr>
            <a:spLocks noGrp="1"/>
          </p:cNvSpPr>
          <p:nvPr>
            <p:ph type="sldNum" sz="quarter" idx="12"/>
          </p:nvPr>
        </p:nvSpPr>
        <p:spPr/>
        <p:txBody>
          <a:bodyPr rtlCol="0"/>
          <a:lstStyle>
            <a:lvl1pPr>
              <a:defRPr>
                <a:latin typeface="MS Mincho" panose="02020609040205080304" pitchFamily="17" charset="-128"/>
                <a:ea typeface="MS Mincho" panose="02020609040205080304" pitchFamily="17" charset="-128"/>
              </a:defRPr>
            </a:lvl1pPr>
          </a:lstStyle>
          <a:p>
            <a:fld id="{34C99D79-8A4B-4031-B1E0-AF26F8EDF2BC}" type="slidenum">
              <a:rPr lang="en-US" altLang="ja-JP" smtClean="0"/>
              <a:pPr/>
              <a:t>‹#›</a:t>
            </a:fld>
            <a:endParaRPr lang="en-US" altLang="ja-JP" dirty="0"/>
          </a:p>
        </p:txBody>
      </p:sp>
    </p:spTree>
    <p:extLst>
      <p:ext uri="{BB962C8B-B14F-4D97-AF65-F5344CB8AC3E}">
        <p14:creationId xmlns:p14="http://schemas.microsoft.com/office/powerpoint/2010/main" val="143569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p:cNvSpPr>
            <a:spLocks noGrp="1"/>
          </p:cNvSpPr>
          <p:nvPr>
            <p:ph type="title"/>
          </p:nvPr>
        </p:nvSpPr>
        <p:spPr>
          <a:xfrm>
            <a:off x="1141412" y="152400"/>
            <a:ext cx="9751060" cy="1295400"/>
          </a:xfrm>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sz="half" idx="1"/>
          </p:nvPr>
        </p:nvSpPr>
        <p:spPr>
          <a:xfrm>
            <a:off x="1141412" y="1600200"/>
            <a:ext cx="4875530" cy="4572000"/>
          </a:xfrm>
        </p:spPr>
        <p:txBody>
          <a:bodyPr rtlCol="0">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コンテンツ プレースホルダー 3"/>
          <p:cNvSpPr>
            <a:spLocks noGrp="1"/>
          </p:cNvSpPr>
          <p:nvPr>
            <p:ph sz="half" idx="2"/>
          </p:nvPr>
        </p:nvSpPr>
        <p:spPr>
          <a:xfrm>
            <a:off x="6094412" y="1600200"/>
            <a:ext cx="4875530" cy="4572000"/>
          </a:xfrm>
        </p:spPr>
        <p:txBody>
          <a:bodyPr rtlCol="0">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6" name="フッター プレースホルダー 5"/>
          <p:cNvSpPr>
            <a:spLocks noGrp="1"/>
          </p:cNvSpPr>
          <p:nvPr>
            <p:ph type="ftr" sz="quarter" idx="11"/>
          </p:nvPr>
        </p:nvSpPr>
        <p:spPr/>
        <p:txBody>
          <a:bodyPr rtlCol="0"/>
          <a:lstStyle/>
          <a:p>
            <a:pPr rtl="0"/>
            <a:r>
              <a:rPr lang="ja-JP" altLang="en-US" noProof="0" dirty="0"/>
              <a:t>フッターを追加</a:t>
            </a:r>
          </a:p>
        </p:txBody>
      </p:sp>
      <p:sp>
        <p:nvSpPr>
          <p:cNvPr id="5" name="日付プレースホルダー 4"/>
          <p:cNvSpPr>
            <a:spLocks noGrp="1"/>
          </p:cNvSpPr>
          <p:nvPr>
            <p:ph type="dt" sz="half" idx="10"/>
          </p:nvPr>
        </p:nvSpPr>
        <p:spPr/>
        <p:txBody>
          <a:bodyPr rtlCol="0"/>
          <a:lstStyle/>
          <a:p>
            <a:pPr rtl="0"/>
            <a:fld id="{D43C9DCB-1C12-47B0-A4E5-027A2DE720EA}" type="datetime4">
              <a:rPr lang="ja-JP" altLang="en-US" noProof="0" smtClean="0"/>
              <a:t>2023年6月23日</a:t>
            </a:fld>
            <a:endParaRPr lang="ja-JP" altLang="en-US" noProof="0" dirty="0"/>
          </a:p>
        </p:txBody>
      </p:sp>
      <p:sp>
        <p:nvSpPr>
          <p:cNvPr id="7" name="スライド番号プレースホルダー 6"/>
          <p:cNvSpPr>
            <a:spLocks noGrp="1"/>
          </p:cNvSpPr>
          <p:nvPr>
            <p:ph type="sldNum" sz="quarter" idx="12"/>
          </p:nvPr>
        </p:nvSpPr>
        <p:spPr/>
        <p:txBody>
          <a:bodyPr rtlCol="0"/>
          <a:lstStyle/>
          <a:p>
            <a:pPr rtl="0"/>
            <a:fld id="{34C99D79-8A4B-4031-B1E0-AF26F8EDF2BC}" type="slidenum">
              <a:rPr lang="en-US" altLang="ja-JP" noProof="0" smtClean="0"/>
              <a:t>‹#›</a:t>
            </a:fld>
            <a:endParaRPr lang="en-US" altLang="ja-JP" noProof="0" dirty="0"/>
          </a:p>
        </p:txBody>
      </p:sp>
    </p:spTree>
    <p:extLst>
      <p:ext uri="{BB962C8B-B14F-4D97-AF65-F5344CB8AC3E}">
        <p14:creationId xmlns:p14="http://schemas.microsoft.com/office/powerpoint/2010/main" val="129779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1141412" y="152400"/>
            <a:ext cx="9751060" cy="1295400"/>
          </a:xfrm>
        </p:spPr>
        <p:txBody>
          <a:bodyPr rtlCol="0"/>
          <a:lstStyle>
            <a:lvl1pPr>
              <a:defRPr/>
            </a:lvl1pPr>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1141412" y="1524000"/>
            <a:ext cx="4875530" cy="816429"/>
          </a:xfrm>
        </p:spPr>
        <p:txBody>
          <a:bodyPr rtlCol="0"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rtl="0"/>
            <a:r>
              <a:rPr lang="ja-JP" altLang="en-US" noProof="0"/>
              <a:t>マスター テキストの書式設定</a:t>
            </a:r>
          </a:p>
        </p:txBody>
      </p:sp>
      <p:sp>
        <p:nvSpPr>
          <p:cNvPr id="4" name="コンテンツ プレースホルダー 3"/>
          <p:cNvSpPr>
            <a:spLocks noGrp="1"/>
          </p:cNvSpPr>
          <p:nvPr>
            <p:ph sz="half" idx="2"/>
          </p:nvPr>
        </p:nvSpPr>
        <p:spPr>
          <a:xfrm>
            <a:off x="1141412" y="2413000"/>
            <a:ext cx="4875530" cy="3759199"/>
          </a:xfrm>
        </p:spPr>
        <p:txBody>
          <a:bodyPr rtlCol="0">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テキスト プレースホルダー 4"/>
          <p:cNvSpPr>
            <a:spLocks noGrp="1"/>
          </p:cNvSpPr>
          <p:nvPr>
            <p:ph type="body" sz="quarter" idx="3"/>
          </p:nvPr>
        </p:nvSpPr>
        <p:spPr>
          <a:xfrm>
            <a:off x="6094412" y="1524000"/>
            <a:ext cx="4875530" cy="816429"/>
          </a:xfrm>
        </p:spPr>
        <p:txBody>
          <a:bodyPr rtlCol="0"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rtl="0"/>
            <a:r>
              <a:rPr lang="ja-JP" altLang="en-US" noProof="0"/>
              <a:t>マスター テキストの書式設定</a:t>
            </a:r>
          </a:p>
        </p:txBody>
      </p:sp>
      <p:sp>
        <p:nvSpPr>
          <p:cNvPr id="6" name="コンテンツ プレースホルダー 5"/>
          <p:cNvSpPr>
            <a:spLocks noGrp="1"/>
          </p:cNvSpPr>
          <p:nvPr>
            <p:ph sz="quarter" idx="4"/>
          </p:nvPr>
        </p:nvSpPr>
        <p:spPr>
          <a:xfrm>
            <a:off x="6094412" y="2413000"/>
            <a:ext cx="4875530" cy="3759199"/>
          </a:xfrm>
        </p:spPr>
        <p:txBody>
          <a:bodyPr rtlCol="0">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8" name="フッター プレースホルダー 7"/>
          <p:cNvSpPr>
            <a:spLocks noGrp="1"/>
          </p:cNvSpPr>
          <p:nvPr>
            <p:ph type="ftr" sz="quarter" idx="11"/>
          </p:nvPr>
        </p:nvSpPr>
        <p:spPr/>
        <p:txBody>
          <a:bodyPr rtlCol="0"/>
          <a:lstStyle/>
          <a:p>
            <a:pPr rtl="0"/>
            <a:r>
              <a:rPr lang="ja-JP" altLang="en-US" noProof="0" dirty="0"/>
              <a:t>フッターを追加</a:t>
            </a:r>
          </a:p>
        </p:txBody>
      </p:sp>
      <p:sp>
        <p:nvSpPr>
          <p:cNvPr id="7" name="日付プレースホルダー 6"/>
          <p:cNvSpPr>
            <a:spLocks noGrp="1"/>
          </p:cNvSpPr>
          <p:nvPr>
            <p:ph type="dt" sz="half" idx="10"/>
          </p:nvPr>
        </p:nvSpPr>
        <p:spPr/>
        <p:txBody>
          <a:bodyPr rtlCol="0"/>
          <a:lstStyle/>
          <a:p>
            <a:pPr rtl="0"/>
            <a:fld id="{8CE160AF-3428-4E0F-B8D5-1BE8CA7C7D08}" type="datetime4">
              <a:rPr lang="ja-JP" altLang="en-US" noProof="0" smtClean="0"/>
              <a:t>2023年6月23日</a:t>
            </a:fld>
            <a:endParaRPr lang="ja-JP" altLang="en-US" noProof="0" dirty="0"/>
          </a:p>
        </p:txBody>
      </p:sp>
      <p:sp>
        <p:nvSpPr>
          <p:cNvPr id="9" name="スライド番号プレースホルダー 8"/>
          <p:cNvSpPr>
            <a:spLocks noGrp="1"/>
          </p:cNvSpPr>
          <p:nvPr>
            <p:ph type="sldNum" sz="quarter" idx="12"/>
          </p:nvPr>
        </p:nvSpPr>
        <p:spPr/>
        <p:txBody>
          <a:bodyPr rtlCol="0"/>
          <a:lstStyle/>
          <a:p>
            <a:pPr rtl="0"/>
            <a:fld id="{34C99D79-8A4B-4031-B1E0-AF26F8EDF2BC}" type="slidenum">
              <a:rPr lang="en-US" altLang="ja-JP" noProof="0" smtClean="0"/>
              <a:t>‹#›</a:t>
            </a:fld>
            <a:endParaRPr lang="en-US" altLang="ja-JP" noProof="0" dirty="0"/>
          </a:p>
        </p:txBody>
      </p:sp>
    </p:spTree>
    <p:extLst>
      <p:ext uri="{BB962C8B-B14F-4D97-AF65-F5344CB8AC3E}">
        <p14:creationId xmlns:p14="http://schemas.microsoft.com/office/powerpoint/2010/main" val="48703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4" name="フッター プレースホルダー 3"/>
          <p:cNvSpPr>
            <a:spLocks noGrp="1"/>
          </p:cNvSpPr>
          <p:nvPr>
            <p:ph type="ftr" sz="quarter" idx="11"/>
          </p:nvPr>
        </p:nvSpPr>
        <p:spPr/>
        <p:txBody>
          <a:bodyPr rtlCol="0"/>
          <a:lstStyle/>
          <a:p>
            <a:pPr rtl="0"/>
            <a:r>
              <a:rPr lang="ja-JP" altLang="en-US" noProof="0" dirty="0"/>
              <a:t>フッターを追加</a:t>
            </a:r>
          </a:p>
        </p:txBody>
      </p:sp>
      <p:sp>
        <p:nvSpPr>
          <p:cNvPr id="3" name="日付プレースホルダー 2"/>
          <p:cNvSpPr>
            <a:spLocks noGrp="1"/>
          </p:cNvSpPr>
          <p:nvPr>
            <p:ph type="dt" sz="half" idx="10"/>
          </p:nvPr>
        </p:nvSpPr>
        <p:spPr/>
        <p:txBody>
          <a:bodyPr rtlCol="0"/>
          <a:lstStyle/>
          <a:p>
            <a:pPr rtl="0"/>
            <a:fld id="{8920CDF0-F620-45B9-A4AC-F63167D50AEE}" type="datetime4">
              <a:rPr lang="ja-JP" altLang="en-US" noProof="0" smtClean="0"/>
              <a:t>2023年6月23日</a:t>
            </a:fld>
            <a:endParaRPr lang="ja-JP" altLang="en-US" noProof="0" dirty="0"/>
          </a:p>
        </p:txBody>
      </p:sp>
      <p:sp>
        <p:nvSpPr>
          <p:cNvPr id="5" name="スライド番号プレースホルダー 4"/>
          <p:cNvSpPr>
            <a:spLocks noGrp="1"/>
          </p:cNvSpPr>
          <p:nvPr>
            <p:ph type="sldNum" sz="quarter" idx="12"/>
          </p:nvPr>
        </p:nvSpPr>
        <p:spPr/>
        <p:txBody>
          <a:bodyPr rtlCol="0"/>
          <a:lstStyle/>
          <a:p>
            <a:pPr rtl="0"/>
            <a:fld id="{34C99D79-8A4B-4031-B1E0-AF26F8EDF2BC}" type="slidenum">
              <a:rPr lang="en-US" altLang="ja-JP" noProof="0" smtClean="0"/>
              <a:t>‹#›</a:t>
            </a:fld>
            <a:endParaRPr lang="en-US" altLang="ja-JP" noProof="0" dirty="0"/>
          </a:p>
        </p:txBody>
      </p:sp>
    </p:spTree>
    <p:extLst>
      <p:ext uri="{BB962C8B-B14F-4D97-AF65-F5344CB8AC3E}">
        <p14:creationId xmlns:p14="http://schemas.microsoft.com/office/powerpoint/2010/main" val="9690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pSp>
        <p:nvGrpSpPr>
          <p:cNvPr id="8" name="下のグラフィック"/>
          <p:cNvGrpSpPr/>
          <p:nvPr/>
        </p:nvGrpSpPr>
        <p:grpSpPr>
          <a:xfrm>
            <a:off x="0" y="5409216"/>
            <a:ext cx="12188825" cy="1462483"/>
            <a:chOff x="0" y="4056912"/>
            <a:chExt cx="9144000" cy="1096862"/>
          </a:xfrm>
        </p:grpSpPr>
        <p:sp>
          <p:nvSpPr>
            <p:cNvPr id="9" name="フリーフォーム 8"/>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S Mincho" panose="02020609040205080304" pitchFamily="17" charset="-128"/>
                <a:ea typeface="MS Mincho" panose="02020609040205080304" pitchFamily="17" charset="-128"/>
              </a:endParaRPr>
            </a:p>
          </p:txBody>
        </p:sp>
        <p:sp>
          <p:nvSpPr>
            <p:cNvPr id="10" name="長方形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ja-JP" altLang="en-US" noProof="0" dirty="0">
                <a:latin typeface="MS Mincho" panose="02020609040205080304" pitchFamily="17" charset="-128"/>
                <a:ea typeface="MS Mincho" panose="02020609040205080304" pitchFamily="17" charset="-128"/>
              </a:endParaRPr>
            </a:p>
          </p:txBody>
        </p:sp>
      </p:grpSp>
      <p:sp>
        <p:nvSpPr>
          <p:cNvPr id="3" name="フッター プレースホルダー 2"/>
          <p:cNvSpPr>
            <a:spLocks noGrp="1"/>
          </p:cNvSpPr>
          <p:nvPr>
            <p:ph type="ftr" sz="quarter" idx="11"/>
          </p:nvPr>
        </p:nvSpPr>
        <p:spPr/>
        <p:txBody>
          <a:bodyPr rtlCol="0"/>
          <a:lstStyle>
            <a:lvl1pPr>
              <a:defRPr>
                <a:latin typeface="MS Mincho" panose="02020609040205080304" pitchFamily="17" charset="-128"/>
                <a:ea typeface="MS Mincho" panose="02020609040205080304" pitchFamily="17" charset="-128"/>
              </a:defRPr>
            </a:lvl1pPr>
          </a:lstStyle>
          <a:p>
            <a:r>
              <a:rPr lang="ja-JP" altLang="en-US"/>
              <a:t>フッターを追加</a:t>
            </a:r>
            <a:endParaRPr lang="ja-JP" altLang="en-US" dirty="0"/>
          </a:p>
        </p:txBody>
      </p:sp>
      <p:sp>
        <p:nvSpPr>
          <p:cNvPr id="2" name="日付プレースホルダー 1"/>
          <p:cNvSpPr>
            <a:spLocks noGrp="1"/>
          </p:cNvSpPr>
          <p:nvPr>
            <p:ph type="dt" sz="half" idx="10"/>
          </p:nvPr>
        </p:nvSpPr>
        <p:spPr/>
        <p:txBody>
          <a:bodyPr rtlCol="0"/>
          <a:lstStyle>
            <a:lvl1pPr>
              <a:defRPr>
                <a:latin typeface="MS Mincho" panose="02020609040205080304" pitchFamily="17" charset="-128"/>
                <a:ea typeface="MS Mincho" panose="02020609040205080304" pitchFamily="17" charset="-128"/>
              </a:defRPr>
            </a:lvl1pPr>
          </a:lstStyle>
          <a:p>
            <a:fld id="{F2FF0810-7293-4659-89F7-160864C603FA}" type="datetime4">
              <a:rPr lang="ja-JP" altLang="en-US" smtClean="0"/>
              <a:pPr/>
              <a:t>2023年6月23日</a:t>
            </a:fld>
            <a:endParaRPr lang="ja-JP" altLang="en-US" dirty="0"/>
          </a:p>
        </p:txBody>
      </p:sp>
      <p:sp>
        <p:nvSpPr>
          <p:cNvPr id="4" name="スライド番号プレースホルダー 3"/>
          <p:cNvSpPr>
            <a:spLocks noGrp="1"/>
          </p:cNvSpPr>
          <p:nvPr>
            <p:ph type="sldNum" sz="quarter" idx="12"/>
          </p:nvPr>
        </p:nvSpPr>
        <p:spPr/>
        <p:txBody>
          <a:bodyPr rtlCol="0"/>
          <a:lstStyle>
            <a:lvl1pPr>
              <a:defRPr>
                <a:latin typeface="MS Mincho" panose="02020609040205080304" pitchFamily="17" charset="-128"/>
                <a:ea typeface="MS Mincho" panose="02020609040205080304" pitchFamily="17" charset="-128"/>
              </a:defRPr>
            </a:lvl1pPr>
          </a:lstStyle>
          <a:p>
            <a:fld id="{34C99D79-8A4B-4031-B1E0-AF26F8EDF2BC}" type="slidenum">
              <a:rPr lang="en-US" altLang="ja-JP" smtClean="0"/>
              <a:pPr/>
              <a:t>‹#›</a:t>
            </a:fld>
            <a:endParaRPr lang="en-US" altLang="ja-JP" dirty="0"/>
          </a:p>
        </p:txBody>
      </p:sp>
    </p:spTree>
    <p:extLst>
      <p:ext uri="{BB962C8B-B14F-4D97-AF65-F5344CB8AC3E}">
        <p14:creationId xmlns:p14="http://schemas.microsoft.com/office/powerpoint/2010/main" val="222539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chor="b">
            <a:normAutofit/>
          </a:bodyPr>
          <a:lstStyle>
            <a:lvl1pPr algn="l">
              <a:defRPr sz="3600" b="0"/>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a:xfrm>
            <a:off x="4875530" y="1600200"/>
            <a:ext cx="6094413" cy="4572000"/>
          </a:xfrm>
        </p:spPr>
        <p:txBody>
          <a:bodyPr rtlCol="0">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テキスト プレースホルダー 3"/>
          <p:cNvSpPr>
            <a:spLocks noGrp="1"/>
          </p:cNvSpPr>
          <p:nvPr>
            <p:ph type="body" sz="half" idx="2"/>
          </p:nvPr>
        </p:nvSpPr>
        <p:spPr>
          <a:xfrm>
            <a:off x="1218883" y="1600202"/>
            <a:ext cx="3453500" cy="4571999"/>
          </a:xfrm>
        </p:spPr>
        <p:txBody>
          <a:bodyPr rtlCol="0">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rtl="0"/>
            <a:r>
              <a:rPr lang="ja-JP" altLang="en-US" noProof="0"/>
              <a:t>マスター テキストの書式設定</a:t>
            </a:r>
          </a:p>
        </p:txBody>
      </p:sp>
      <p:sp>
        <p:nvSpPr>
          <p:cNvPr id="6" name="フッター プレースホルダー 5"/>
          <p:cNvSpPr>
            <a:spLocks noGrp="1"/>
          </p:cNvSpPr>
          <p:nvPr>
            <p:ph type="ftr" sz="quarter" idx="11"/>
          </p:nvPr>
        </p:nvSpPr>
        <p:spPr/>
        <p:txBody>
          <a:bodyPr rtlCol="0"/>
          <a:lstStyle/>
          <a:p>
            <a:pPr rtl="0"/>
            <a:r>
              <a:rPr lang="ja-JP" altLang="en-US" noProof="0" dirty="0"/>
              <a:t>フッターを追加</a:t>
            </a:r>
          </a:p>
        </p:txBody>
      </p:sp>
      <p:sp>
        <p:nvSpPr>
          <p:cNvPr id="5" name="日付プレースホルダー 4"/>
          <p:cNvSpPr>
            <a:spLocks noGrp="1"/>
          </p:cNvSpPr>
          <p:nvPr>
            <p:ph type="dt" sz="half" idx="10"/>
          </p:nvPr>
        </p:nvSpPr>
        <p:spPr/>
        <p:txBody>
          <a:bodyPr rtlCol="0"/>
          <a:lstStyle/>
          <a:p>
            <a:pPr rtl="0"/>
            <a:fld id="{097283C3-B71B-4549-A14F-13534A09B1C8}" type="datetime4">
              <a:rPr lang="ja-JP" altLang="en-US" noProof="0" smtClean="0"/>
              <a:t>2023年6月23日</a:t>
            </a:fld>
            <a:endParaRPr lang="ja-JP" altLang="en-US" noProof="0" dirty="0"/>
          </a:p>
        </p:txBody>
      </p:sp>
      <p:sp>
        <p:nvSpPr>
          <p:cNvPr id="7" name="スライド番号プレースホルダー 6"/>
          <p:cNvSpPr>
            <a:spLocks noGrp="1"/>
          </p:cNvSpPr>
          <p:nvPr>
            <p:ph type="sldNum" sz="quarter" idx="12"/>
          </p:nvPr>
        </p:nvSpPr>
        <p:spPr/>
        <p:txBody>
          <a:bodyPr rtlCol="0"/>
          <a:lstStyle/>
          <a:p>
            <a:pPr rtl="0"/>
            <a:fld id="{34C99D79-8A4B-4031-B1E0-AF26F8EDF2BC}" type="slidenum">
              <a:rPr lang="en-US" altLang="ja-JP" noProof="0" smtClean="0"/>
              <a:t>‹#›</a:t>
            </a:fld>
            <a:endParaRPr lang="en-US" altLang="ja-JP" noProof="0" dirty="0"/>
          </a:p>
        </p:txBody>
      </p:sp>
    </p:spTree>
    <p:extLst>
      <p:ext uri="{BB962C8B-B14F-4D97-AF65-F5344CB8AC3E}">
        <p14:creationId xmlns:p14="http://schemas.microsoft.com/office/powerpoint/2010/main" val="34839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キャプション付きの図">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chor="b">
            <a:normAutofit/>
          </a:bodyPr>
          <a:lstStyle>
            <a:lvl1pPr algn="l">
              <a:defRPr sz="3600" b="0"/>
            </a:lvl1pPr>
          </a:lstStyle>
          <a:p>
            <a:pPr rtl="0"/>
            <a:r>
              <a:rPr lang="ja-JP" altLang="en-US" noProof="0"/>
              <a:t>マスター タイトルの書式設定</a:t>
            </a:r>
            <a:endParaRPr lang="ja-JP" altLang="en-US" noProof="0" dirty="0"/>
          </a:p>
        </p:txBody>
      </p:sp>
      <p:sp>
        <p:nvSpPr>
          <p:cNvPr id="3" name="図プレースホルダー 2" descr="画像を追加する空のプレースホルダー。プレースホルダーをクリックし、追加する画像を選択します"/>
          <p:cNvSpPr>
            <a:spLocks noGrp="1"/>
          </p:cNvSpPr>
          <p:nvPr>
            <p:ph type="pic" idx="1"/>
          </p:nvPr>
        </p:nvSpPr>
        <p:spPr>
          <a:xfrm>
            <a:off x="1218887" y="1600200"/>
            <a:ext cx="6703850" cy="3657600"/>
          </a:xfrm>
          <a:prstGeom prst="roundRect">
            <a:avLst>
              <a:gd name="adj" fmla="val 3098"/>
            </a:avLst>
          </a:prstGeom>
        </p:spPr>
        <p:txBody>
          <a:bodyPr rtlCol="0">
            <a:normAutofit/>
          </a:bodyPr>
          <a:lstStyle>
            <a:lvl1pPr marL="0" indent="0">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pPr rtl="0"/>
            <a:r>
              <a:rPr lang="ja-JP" altLang="en-US" noProof="0"/>
              <a:t>アイコンをクリックして図を追加</a:t>
            </a:r>
            <a:endParaRPr lang="ja-JP" altLang="en-US" noProof="0" dirty="0"/>
          </a:p>
        </p:txBody>
      </p:sp>
      <p:sp>
        <p:nvSpPr>
          <p:cNvPr id="4" name="テキスト プレースホルダー 3"/>
          <p:cNvSpPr>
            <a:spLocks noGrp="1"/>
          </p:cNvSpPr>
          <p:nvPr>
            <p:ph type="body" sz="half" idx="2"/>
          </p:nvPr>
        </p:nvSpPr>
        <p:spPr>
          <a:xfrm>
            <a:off x="8125883" y="1600200"/>
            <a:ext cx="2844059" cy="3759200"/>
          </a:xfrm>
        </p:spPr>
        <p:txBody>
          <a:bodyPr rtlCol="0" anchor="b">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rtl="0"/>
            <a:r>
              <a:rPr lang="ja-JP" altLang="en-US" noProof="0"/>
              <a:t>マスター テキストの書式設定</a:t>
            </a:r>
          </a:p>
        </p:txBody>
      </p:sp>
      <p:sp>
        <p:nvSpPr>
          <p:cNvPr id="6" name="フッター プレースホルダー 5"/>
          <p:cNvSpPr>
            <a:spLocks noGrp="1"/>
          </p:cNvSpPr>
          <p:nvPr>
            <p:ph type="ftr" sz="quarter" idx="11"/>
          </p:nvPr>
        </p:nvSpPr>
        <p:spPr/>
        <p:txBody>
          <a:bodyPr rtlCol="0"/>
          <a:lstStyle/>
          <a:p>
            <a:pPr rtl="0"/>
            <a:r>
              <a:rPr lang="ja-JP" altLang="en-US" noProof="0" dirty="0"/>
              <a:t>フッターを追加</a:t>
            </a:r>
          </a:p>
        </p:txBody>
      </p:sp>
      <p:sp>
        <p:nvSpPr>
          <p:cNvPr id="5" name="日付プレースホルダー 4"/>
          <p:cNvSpPr>
            <a:spLocks noGrp="1"/>
          </p:cNvSpPr>
          <p:nvPr>
            <p:ph type="dt" sz="half" idx="10"/>
          </p:nvPr>
        </p:nvSpPr>
        <p:spPr/>
        <p:txBody>
          <a:bodyPr rtlCol="0"/>
          <a:lstStyle/>
          <a:p>
            <a:pPr rtl="0"/>
            <a:fld id="{B1A7CDB8-CBD5-4672-B8DF-883C8368A8C0}" type="datetime4">
              <a:rPr lang="ja-JP" altLang="en-US" noProof="0" smtClean="0"/>
              <a:t>2023年6月23日</a:t>
            </a:fld>
            <a:endParaRPr lang="ja-JP" altLang="en-US" noProof="0" dirty="0"/>
          </a:p>
        </p:txBody>
      </p:sp>
      <p:sp>
        <p:nvSpPr>
          <p:cNvPr id="7" name="スライド番号プレースホルダー 6"/>
          <p:cNvSpPr>
            <a:spLocks noGrp="1"/>
          </p:cNvSpPr>
          <p:nvPr>
            <p:ph type="sldNum" sz="quarter" idx="12"/>
          </p:nvPr>
        </p:nvSpPr>
        <p:spPr/>
        <p:txBody>
          <a:bodyPr rtlCol="0"/>
          <a:lstStyle/>
          <a:p>
            <a:pPr rtl="0"/>
            <a:fld id="{34C99D79-8A4B-4031-B1E0-AF26F8EDF2BC}" type="slidenum">
              <a:rPr lang="en-US" altLang="ja-JP" noProof="0" smtClean="0"/>
              <a:t>‹#›</a:t>
            </a:fld>
            <a:endParaRPr lang="en-US" altLang="ja-JP" noProof="0" dirty="0"/>
          </a:p>
        </p:txBody>
      </p:sp>
    </p:spTree>
    <p:extLst>
      <p:ext uri="{BB962C8B-B14F-4D97-AF65-F5344CB8AC3E}">
        <p14:creationId xmlns:p14="http://schemas.microsoft.com/office/powerpoint/2010/main" val="144298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下のグラフィック"/>
          <p:cNvGrpSpPr/>
          <p:nvPr/>
        </p:nvGrpSpPr>
        <p:grpSpPr>
          <a:xfrm>
            <a:off x="0" y="5409216"/>
            <a:ext cx="12188825" cy="1462483"/>
            <a:chOff x="0" y="4056912"/>
            <a:chExt cx="9144000" cy="1096862"/>
          </a:xfrm>
        </p:grpSpPr>
        <p:sp>
          <p:nvSpPr>
            <p:cNvPr id="21" name="フリーフォーム 20"/>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S Mincho" panose="02020609040205080304" pitchFamily="17" charset="-128"/>
                <a:ea typeface="MS Mincho" panose="02020609040205080304" pitchFamily="17" charset="-128"/>
              </a:endParaRPr>
            </a:p>
          </p:txBody>
        </p:sp>
        <p:sp>
          <p:nvSpPr>
            <p:cNvPr id="18" name="長方形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ja-JP" altLang="en-US" noProof="0" dirty="0">
                <a:latin typeface="MS Mincho" panose="02020609040205080304" pitchFamily="17" charset="-128"/>
                <a:ea typeface="MS Mincho" panose="02020609040205080304" pitchFamily="17" charset="-128"/>
              </a:endParaRPr>
            </a:p>
          </p:txBody>
        </p:sp>
      </p:grpSp>
      <p:grpSp>
        <p:nvGrpSpPr>
          <p:cNvPr id="7" name="四角"/>
          <p:cNvGrpSpPr/>
          <p:nvPr/>
        </p:nvGrpSpPr>
        <p:grpSpPr>
          <a:xfrm>
            <a:off x="1" y="800551"/>
            <a:ext cx="1063023" cy="524183"/>
            <a:chOff x="0" y="452558"/>
            <a:chExt cx="914400" cy="524182"/>
          </a:xfrm>
        </p:grpSpPr>
        <p:sp>
          <p:nvSpPr>
            <p:cNvPr id="8" name="角丸四角形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S Mincho" panose="02020609040205080304" pitchFamily="17" charset="-128"/>
                <a:ea typeface="MS Mincho" panose="02020609040205080304" pitchFamily="17" charset="-128"/>
              </a:endParaRPr>
            </a:p>
          </p:txBody>
        </p:sp>
        <p:sp>
          <p:nvSpPr>
            <p:cNvPr id="9" name="角丸四角形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S Mincho" panose="02020609040205080304" pitchFamily="17" charset="-128"/>
                <a:ea typeface="MS Mincho" panose="02020609040205080304" pitchFamily="17" charset="-128"/>
              </a:endParaRPr>
            </a:p>
          </p:txBody>
        </p:sp>
        <p:sp>
          <p:nvSpPr>
            <p:cNvPr id="10" name="片側の 2 つの角を丸めた四角形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S Mincho" panose="02020609040205080304" pitchFamily="17" charset="-128"/>
                <a:ea typeface="MS Mincho" panose="02020609040205080304" pitchFamily="17" charset="-128"/>
              </a:endParaRPr>
            </a:p>
          </p:txBody>
        </p:sp>
      </p:grpSp>
      <p:sp>
        <p:nvSpPr>
          <p:cNvPr id="2" name="タイトル プレースホルダー 1"/>
          <p:cNvSpPr>
            <a:spLocks noGrp="1"/>
          </p:cNvSpPr>
          <p:nvPr>
            <p:ph type="title"/>
          </p:nvPr>
        </p:nvSpPr>
        <p:spPr>
          <a:xfrm>
            <a:off x="1218883" y="152400"/>
            <a:ext cx="9751060" cy="1295400"/>
          </a:xfrm>
          <a:prstGeom prst="rect">
            <a:avLst/>
          </a:prstGeom>
        </p:spPr>
        <p:txBody>
          <a:bodyPr vert="horz" lIns="121899" tIns="60949" rIns="121899" bIns="60949" rtlCol="0" anchor="b">
            <a:normAutofit/>
          </a:bodyPr>
          <a:lstStyle/>
          <a:p>
            <a:pPr rtl="0"/>
            <a:r>
              <a:rPr lang="ja-JP" altLang="en-US" noProof="0" dirty="0"/>
              <a:t>マスター タイトルの書式設定</a:t>
            </a:r>
          </a:p>
        </p:txBody>
      </p:sp>
      <p:sp>
        <p:nvSpPr>
          <p:cNvPr id="3" name="テキスト プレースホルダー 2"/>
          <p:cNvSpPr>
            <a:spLocks noGrp="1"/>
          </p:cNvSpPr>
          <p:nvPr>
            <p:ph type="body" idx="1"/>
          </p:nvPr>
        </p:nvSpPr>
        <p:spPr>
          <a:xfrm>
            <a:off x="1218883" y="1600200"/>
            <a:ext cx="9751060" cy="4572000"/>
          </a:xfrm>
          <a:prstGeom prst="rect">
            <a:avLst/>
          </a:prstGeom>
        </p:spPr>
        <p:txBody>
          <a:bodyPr vert="horz" lIns="121899" tIns="60949" rIns="121899" bIns="60949" rtlCol="0">
            <a:normAutofit/>
          </a:bodyPr>
          <a:lstStyle/>
          <a:p>
            <a:pPr lvl="0" rtl="0"/>
            <a:r>
              <a:rPr lang="ja-JP" altLang="en-US" noProof="0" dirty="0"/>
              <a:t>クリックしてマスター テキストのスタイルを編集</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5" name="フッター プレースホルダー 4"/>
          <p:cNvSpPr>
            <a:spLocks noGrp="1"/>
          </p:cNvSpPr>
          <p:nvPr>
            <p:ph type="ftr" sz="quarter" idx="3"/>
          </p:nvPr>
        </p:nvSpPr>
        <p:spPr>
          <a:xfrm>
            <a:off x="1218883" y="6448425"/>
            <a:ext cx="8288401" cy="180976"/>
          </a:xfrm>
          <a:prstGeom prst="rect">
            <a:avLst/>
          </a:prstGeom>
        </p:spPr>
        <p:txBody>
          <a:bodyPr vert="horz" lIns="121899" tIns="60949" rIns="121899" bIns="60949" rtlCol="0" anchor="ctr"/>
          <a:lstStyle>
            <a:lvl1pPr algn="l">
              <a:defRPr sz="1200">
                <a:solidFill>
                  <a:schemeClr val="tx1"/>
                </a:solidFill>
                <a:latin typeface="MS Mincho" panose="02020609040205080304" pitchFamily="17" charset="-128"/>
                <a:ea typeface="MS Mincho" panose="02020609040205080304" pitchFamily="17" charset="-128"/>
              </a:defRPr>
            </a:lvl1pPr>
          </a:lstStyle>
          <a:p>
            <a:r>
              <a:rPr lang="ja-JP" altLang="en-US"/>
              <a:t>フッターを追加</a:t>
            </a:r>
            <a:endParaRPr lang="ja-JP" altLang="en-US" dirty="0"/>
          </a:p>
        </p:txBody>
      </p:sp>
      <p:sp>
        <p:nvSpPr>
          <p:cNvPr id="4" name="日付プレースホルダー 3"/>
          <p:cNvSpPr>
            <a:spLocks noGrp="1"/>
          </p:cNvSpPr>
          <p:nvPr>
            <p:ph type="dt" sz="half" idx="2"/>
          </p:nvPr>
        </p:nvSpPr>
        <p:spPr>
          <a:xfrm>
            <a:off x="9547913" y="6448425"/>
            <a:ext cx="1422030" cy="180976"/>
          </a:xfrm>
          <a:prstGeom prst="rect">
            <a:avLst/>
          </a:prstGeom>
        </p:spPr>
        <p:txBody>
          <a:bodyPr vert="horz" lIns="121899" tIns="60949" rIns="121899" bIns="60949" rtlCol="0" anchor="ctr"/>
          <a:lstStyle>
            <a:lvl1pPr algn="r">
              <a:defRPr sz="1200">
                <a:solidFill>
                  <a:schemeClr val="tx1"/>
                </a:solidFill>
                <a:latin typeface="MS Mincho" panose="02020609040205080304" pitchFamily="17" charset="-128"/>
                <a:ea typeface="MS Mincho" panose="02020609040205080304" pitchFamily="17" charset="-128"/>
              </a:defRPr>
            </a:lvl1pPr>
          </a:lstStyle>
          <a:p>
            <a:fld id="{C6877DB1-A221-46F7-B996-4DB4EF81C260}" type="datetime4">
              <a:rPr lang="ja-JP" altLang="en-US" smtClean="0"/>
              <a:pPr/>
              <a:t>2023年6月23日</a:t>
            </a:fld>
            <a:endParaRPr lang="ja-JP" altLang="en-US" dirty="0"/>
          </a:p>
        </p:txBody>
      </p:sp>
      <p:sp>
        <p:nvSpPr>
          <p:cNvPr id="6" name="スライド番号プレースホルダー 5"/>
          <p:cNvSpPr>
            <a:spLocks noGrp="1"/>
          </p:cNvSpPr>
          <p:nvPr>
            <p:ph type="sldNum" sz="quarter" idx="4"/>
          </p:nvPr>
        </p:nvSpPr>
        <p:spPr>
          <a:xfrm>
            <a:off x="11071516" y="6448425"/>
            <a:ext cx="812588" cy="180976"/>
          </a:xfrm>
          <a:prstGeom prst="rect">
            <a:avLst/>
          </a:prstGeom>
        </p:spPr>
        <p:txBody>
          <a:bodyPr vert="horz" lIns="121899" tIns="60949" rIns="121899" bIns="60949" rtlCol="0" anchor="ctr"/>
          <a:lstStyle>
            <a:lvl1pPr algn="r">
              <a:defRPr sz="1200">
                <a:solidFill>
                  <a:schemeClr val="tx1"/>
                </a:solidFill>
                <a:latin typeface="MS Mincho" panose="02020609040205080304" pitchFamily="17" charset="-128"/>
                <a:ea typeface="MS Mincho" panose="02020609040205080304" pitchFamily="17" charset="-128"/>
              </a:defRPr>
            </a:lvl1pPr>
          </a:lstStyle>
          <a:p>
            <a:fld id="{34C99D79-8A4B-4031-B1E0-AF26F8EDF2BC}" type="slidenum">
              <a:rPr lang="en-US" altLang="ja-JP" smtClean="0"/>
              <a:pPr/>
              <a:t>‹#›</a:t>
            </a:fld>
            <a:endParaRPr lang="en-US" altLang="ja-JP" dirty="0"/>
          </a:p>
        </p:txBody>
      </p:sp>
    </p:spTree>
    <p:extLst>
      <p:ext uri="{BB962C8B-B14F-4D97-AF65-F5344CB8AC3E}">
        <p14:creationId xmlns:p14="http://schemas.microsoft.com/office/powerpoint/2010/main" val="1782682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8987" rtl="0" eaLnBrk="1" latinLnBrk="0" hangingPunct="1">
        <a:spcBef>
          <a:spcPct val="0"/>
        </a:spcBef>
        <a:buNone/>
        <a:defRPr kumimoji="1" sz="3600" kern="1200">
          <a:solidFill>
            <a:schemeClr val="tx1"/>
          </a:solidFill>
          <a:latin typeface="MS Mincho" panose="02020609040205080304" pitchFamily="17" charset="-128"/>
          <a:ea typeface="MS Mincho" panose="02020609040205080304" pitchFamily="17" charset="-128"/>
          <a:cs typeface="+mj-cs"/>
        </a:defRPr>
      </a:lvl1pPr>
    </p:titleStyle>
    <p:body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kumimoji="1" sz="2800" kern="1200">
          <a:solidFill>
            <a:schemeClr val="tx1"/>
          </a:solidFill>
          <a:latin typeface="MS Mincho" panose="02020609040205080304" pitchFamily="17" charset="-128"/>
          <a:ea typeface="MS Mincho" panose="02020609040205080304" pitchFamily="17" charset="-128"/>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kumimoji="1" sz="2400" kern="1200">
          <a:solidFill>
            <a:schemeClr val="tx1"/>
          </a:solidFill>
          <a:latin typeface="MS Mincho" panose="02020609040205080304" pitchFamily="17" charset="-128"/>
          <a:ea typeface="MS Mincho" panose="02020609040205080304" pitchFamily="17" charset="-128"/>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9pPr>
    </p:bodyStyle>
    <p:otherStyle>
      <a:defPPr>
        <a:defRPr/>
      </a:defPPr>
      <a:lvl1pPr marL="0" algn="l" defTabSz="1218987" rtl="0" eaLnBrk="1" latinLnBrk="0" hangingPunct="1">
        <a:defRPr kumimoji="1" sz="2400" kern="1200">
          <a:solidFill>
            <a:schemeClr val="tx1"/>
          </a:solidFill>
          <a:latin typeface="+mn-lt"/>
          <a:ea typeface="+mn-ea"/>
          <a:cs typeface="+mn-cs"/>
        </a:defRPr>
      </a:lvl1pPr>
      <a:lvl2pPr marL="609493" algn="l" defTabSz="1218987" rtl="0" eaLnBrk="1" latinLnBrk="0" hangingPunct="1">
        <a:defRPr kumimoji="1" sz="2400" kern="1200">
          <a:solidFill>
            <a:schemeClr val="tx1"/>
          </a:solidFill>
          <a:latin typeface="+mn-lt"/>
          <a:ea typeface="+mn-ea"/>
          <a:cs typeface="+mn-cs"/>
        </a:defRPr>
      </a:lvl2pPr>
      <a:lvl3pPr marL="1218987" algn="l" defTabSz="1218987" rtl="0" eaLnBrk="1" latinLnBrk="0" hangingPunct="1">
        <a:defRPr kumimoji="1" sz="2400" kern="1200">
          <a:solidFill>
            <a:schemeClr val="tx1"/>
          </a:solidFill>
          <a:latin typeface="+mn-lt"/>
          <a:ea typeface="+mn-ea"/>
          <a:cs typeface="+mn-cs"/>
        </a:defRPr>
      </a:lvl3pPr>
      <a:lvl4pPr marL="1828480" algn="l" defTabSz="1218987" rtl="0" eaLnBrk="1" latinLnBrk="0" hangingPunct="1">
        <a:defRPr kumimoji="1" sz="2400" kern="1200">
          <a:solidFill>
            <a:schemeClr val="tx1"/>
          </a:solidFill>
          <a:latin typeface="+mn-lt"/>
          <a:ea typeface="+mn-ea"/>
          <a:cs typeface="+mn-cs"/>
        </a:defRPr>
      </a:lvl4pPr>
      <a:lvl5pPr marL="2437973" algn="l" defTabSz="1218987" rtl="0" eaLnBrk="1" latinLnBrk="0" hangingPunct="1">
        <a:defRPr kumimoji="1" sz="2400" kern="1200">
          <a:solidFill>
            <a:schemeClr val="tx1"/>
          </a:solidFill>
          <a:latin typeface="+mn-lt"/>
          <a:ea typeface="+mn-ea"/>
          <a:cs typeface="+mn-cs"/>
        </a:defRPr>
      </a:lvl5pPr>
      <a:lvl6pPr marL="3047467" algn="l" defTabSz="1218987" rtl="0" eaLnBrk="1" latinLnBrk="0" hangingPunct="1">
        <a:defRPr kumimoji="1" sz="2400" kern="1200">
          <a:solidFill>
            <a:schemeClr val="tx1"/>
          </a:solidFill>
          <a:latin typeface="+mn-lt"/>
          <a:ea typeface="+mn-ea"/>
          <a:cs typeface="+mn-cs"/>
        </a:defRPr>
      </a:lvl6pPr>
      <a:lvl7pPr marL="3656960" algn="l" defTabSz="1218987" rtl="0" eaLnBrk="1" latinLnBrk="0" hangingPunct="1">
        <a:defRPr kumimoji="1" sz="2400" kern="1200">
          <a:solidFill>
            <a:schemeClr val="tx1"/>
          </a:solidFill>
          <a:latin typeface="+mn-lt"/>
          <a:ea typeface="+mn-ea"/>
          <a:cs typeface="+mn-cs"/>
        </a:defRPr>
      </a:lvl7pPr>
      <a:lvl8pPr marL="4266453" algn="l" defTabSz="1218987" rtl="0" eaLnBrk="1" latinLnBrk="0" hangingPunct="1">
        <a:defRPr kumimoji="1" sz="2400" kern="1200">
          <a:solidFill>
            <a:schemeClr val="tx1"/>
          </a:solidFill>
          <a:latin typeface="+mn-lt"/>
          <a:ea typeface="+mn-ea"/>
          <a:cs typeface="+mn-cs"/>
        </a:defRPr>
      </a:lvl8pPr>
      <a:lvl9pPr marL="4875947" algn="l" defTabSz="1218987"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hyperlink" Target="https://www.maff.go.jp/j/council/seisaku/kensho/index.html"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youtube.com/watch?v=X9Hu-QmeLww"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3932" y="450776"/>
            <a:ext cx="9433048" cy="1676400"/>
          </a:xfrm>
        </p:spPr>
        <p:txBody>
          <a:bodyPr rtlCol="0"/>
          <a:lstStyle/>
          <a:p>
            <a:pPr rtl="0"/>
            <a:r>
              <a:rPr lang="ja-JP" altLang="en-US" sz="4800" b="1" dirty="0"/>
              <a:t>食品衛生法改定</a:t>
            </a:r>
            <a:br>
              <a:rPr lang="en-US" altLang="ja-JP" sz="4800" b="1" dirty="0"/>
            </a:br>
            <a:r>
              <a:rPr lang="ja-JP" altLang="en-US" sz="4800" b="1" dirty="0"/>
              <a:t>その後のハーモナイゼーション</a:t>
            </a:r>
          </a:p>
        </p:txBody>
      </p:sp>
      <p:sp>
        <p:nvSpPr>
          <p:cNvPr id="3" name="サブタイトル 2"/>
          <p:cNvSpPr>
            <a:spLocks noGrp="1"/>
          </p:cNvSpPr>
          <p:nvPr>
            <p:ph type="subTitle" idx="1"/>
          </p:nvPr>
        </p:nvSpPr>
        <p:spPr>
          <a:xfrm>
            <a:off x="2926060" y="2492896"/>
            <a:ext cx="6470213" cy="792088"/>
          </a:xfrm>
        </p:spPr>
        <p:txBody>
          <a:bodyPr rtlCol="0">
            <a:noAutofit/>
          </a:bodyPr>
          <a:lstStyle/>
          <a:p>
            <a:pPr rtl="0"/>
            <a:r>
              <a:rPr lang="ja-JP" altLang="en-US" sz="3200" dirty="0"/>
              <a:t>元食品衛生監視員　　栃木　健一</a:t>
            </a:r>
            <a:endParaRPr lang="en-US" altLang="ja-JP" sz="3200" dirty="0"/>
          </a:p>
        </p:txBody>
      </p:sp>
      <p:sp>
        <p:nvSpPr>
          <p:cNvPr id="4" name="正方形/長方形 3">
            <a:extLst>
              <a:ext uri="{FF2B5EF4-FFF2-40B4-BE49-F238E27FC236}">
                <a16:creationId xmlns:a16="http://schemas.microsoft.com/office/drawing/2014/main" id="{E55EA383-EB1E-4B8D-DD39-FB7883686610}"/>
              </a:ext>
            </a:extLst>
          </p:cNvPr>
          <p:cNvSpPr/>
          <p:nvPr/>
        </p:nvSpPr>
        <p:spPr>
          <a:xfrm>
            <a:off x="10846940" y="6021288"/>
            <a:ext cx="864096" cy="540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latin typeface="+mn-ea"/>
              </a:rPr>
              <a:t>１</a:t>
            </a:r>
            <a:endParaRPr lang="en-US" altLang="ja-JP" b="1" dirty="0">
              <a:solidFill>
                <a:schemeClr val="tx1"/>
              </a:solidFill>
              <a:latin typeface="+mn-ea"/>
            </a:endParaRPr>
          </a:p>
        </p:txBody>
      </p:sp>
    </p:spTree>
    <p:extLst>
      <p:ext uri="{BB962C8B-B14F-4D97-AF65-F5344CB8AC3E}">
        <p14:creationId xmlns:p14="http://schemas.microsoft.com/office/powerpoint/2010/main" val="331918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コンテンツ プレースホルダー 2">
            <a:extLst>
              <a:ext uri="{FF2B5EF4-FFF2-40B4-BE49-F238E27FC236}">
                <a16:creationId xmlns:a16="http://schemas.microsoft.com/office/drawing/2014/main" id="{12470FB6-A3AF-A5D5-DC52-75A5A807AB40}"/>
              </a:ext>
            </a:extLst>
          </p:cNvPr>
          <p:cNvSpPr>
            <a:spLocks noGrp="1"/>
          </p:cNvSpPr>
          <p:nvPr>
            <p:ph idx="1"/>
          </p:nvPr>
        </p:nvSpPr>
        <p:spPr>
          <a:xfrm>
            <a:off x="1835151" y="909191"/>
            <a:ext cx="9371829" cy="5184105"/>
          </a:xfrm>
        </p:spPr>
        <p:txBody>
          <a:bodyPr rtlCol="0">
            <a:normAutofit fontScale="92500"/>
          </a:bodyPr>
          <a:lstStyle/>
          <a:p>
            <a:pPr>
              <a:defRPr/>
            </a:pPr>
            <a:r>
              <a:rPr lang="ja-JP" altLang="en-US" b="1" dirty="0"/>
              <a:t>登録検査機関</a:t>
            </a:r>
            <a:r>
              <a:rPr lang="ja-JP" altLang="en-US" sz="2000" b="1" dirty="0">
                <a:solidFill>
                  <a:srgbClr val="002060"/>
                </a:solidFill>
              </a:rPr>
              <a:t>（第</a:t>
            </a:r>
            <a:r>
              <a:rPr lang="en-US" altLang="ja-JP" sz="2000" b="1" dirty="0">
                <a:solidFill>
                  <a:srgbClr val="002060"/>
                </a:solidFill>
              </a:rPr>
              <a:t>31</a:t>
            </a:r>
            <a:r>
              <a:rPr lang="ja-JP" altLang="en-US" sz="2000" b="1" dirty="0">
                <a:solidFill>
                  <a:srgbClr val="002060"/>
                </a:solidFill>
              </a:rPr>
              <a:t>条～</a:t>
            </a:r>
            <a:r>
              <a:rPr lang="en-US" altLang="ja-JP" sz="2000" b="1" dirty="0">
                <a:solidFill>
                  <a:srgbClr val="002060"/>
                </a:solidFill>
              </a:rPr>
              <a:t>47</a:t>
            </a:r>
            <a:r>
              <a:rPr lang="ja-JP" altLang="en-US" sz="2000" b="1" dirty="0">
                <a:solidFill>
                  <a:srgbClr val="002060"/>
                </a:solidFill>
              </a:rPr>
              <a:t>条）</a:t>
            </a:r>
            <a:endParaRPr lang="en-US" altLang="ja-JP" sz="2000" b="1" dirty="0">
              <a:solidFill>
                <a:srgbClr val="002060"/>
              </a:solidFill>
            </a:endParaRPr>
          </a:p>
          <a:p>
            <a:pPr>
              <a:defRPr/>
            </a:pPr>
            <a:r>
              <a:rPr lang="ja-JP" altLang="en-US" b="1" dirty="0"/>
              <a:t>一般衛生管理・重要工程管理のための取組の基準</a:t>
            </a:r>
            <a:r>
              <a:rPr lang="ja-JP" altLang="en-US" sz="2000" b="1" dirty="0">
                <a:solidFill>
                  <a:srgbClr val="002060"/>
                </a:solidFill>
              </a:rPr>
              <a:t>（第</a:t>
            </a:r>
            <a:r>
              <a:rPr lang="en-US" altLang="ja-JP" sz="2000" b="1" dirty="0">
                <a:solidFill>
                  <a:srgbClr val="002060"/>
                </a:solidFill>
              </a:rPr>
              <a:t>51</a:t>
            </a:r>
            <a:r>
              <a:rPr lang="ja-JP" altLang="en-US" sz="2000" b="1" dirty="0">
                <a:solidFill>
                  <a:srgbClr val="002060"/>
                </a:solidFill>
              </a:rPr>
              <a:t>条）</a:t>
            </a:r>
            <a:r>
              <a:rPr lang="ja-JP" altLang="en-US" b="1" dirty="0">
                <a:solidFill>
                  <a:srgbClr val="0070C0"/>
                </a:solidFill>
              </a:rPr>
              <a:t>　　　　　　　　</a:t>
            </a:r>
            <a:endParaRPr lang="en-US" altLang="ja-JP" b="1" dirty="0">
              <a:solidFill>
                <a:srgbClr val="0070C0"/>
              </a:solidFill>
            </a:endParaRPr>
          </a:p>
          <a:p>
            <a:pPr marL="0" indent="0">
              <a:buNone/>
              <a:defRPr/>
            </a:pPr>
            <a:r>
              <a:rPr lang="ja-JP" altLang="en-US" sz="2400" b="1" dirty="0">
                <a:solidFill>
                  <a:srgbClr val="FF0000"/>
                </a:solidFill>
              </a:rPr>
              <a:t>　　　　　　　　　　　　　　　　　　　　　　　　</a:t>
            </a:r>
            <a:r>
              <a:rPr lang="ja-JP" altLang="en-US" sz="2400" b="1" u="sng" dirty="0">
                <a:solidFill>
                  <a:srgbClr val="FF0000"/>
                </a:solidFill>
              </a:rPr>
              <a:t>→</a:t>
            </a:r>
            <a:r>
              <a:rPr lang="en-US" altLang="ja-JP" sz="2400" b="1" u="sng" dirty="0">
                <a:solidFill>
                  <a:srgbClr val="FF0000"/>
                </a:solidFill>
              </a:rPr>
              <a:t>2018(H30)</a:t>
            </a:r>
            <a:r>
              <a:rPr lang="ja-JP" altLang="en-US" sz="2400" b="1" u="sng" dirty="0">
                <a:solidFill>
                  <a:srgbClr val="FF0000"/>
                </a:solidFill>
              </a:rPr>
              <a:t>新設</a:t>
            </a:r>
            <a:endParaRPr lang="en-US" altLang="ja-JP" sz="2400" b="1" u="sng" dirty="0">
              <a:solidFill>
                <a:srgbClr val="FF0000"/>
              </a:solidFill>
            </a:endParaRPr>
          </a:p>
          <a:p>
            <a:pPr>
              <a:defRPr/>
            </a:pPr>
            <a:r>
              <a:rPr lang="ja-JP" altLang="en-US" b="1" dirty="0"/>
              <a:t>営業施設の基準</a:t>
            </a:r>
            <a:r>
              <a:rPr lang="ja-JP" altLang="en-US" sz="2000" b="1" dirty="0">
                <a:solidFill>
                  <a:srgbClr val="002060"/>
                </a:solidFill>
              </a:rPr>
              <a:t>（第</a:t>
            </a:r>
            <a:r>
              <a:rPr lang="en-US" altLang="ja-JP" sz="2000" b="1" dirty="0">
                <a:solidFill>
                  <a:srgbClr val="002060"/>
                </a:solidFill>
              </a:rPr>
              <a:t>54</a:t>
            </a:r>
            <a:r>
              <a:rPr lang="ja-JP" altLang="en-US" sz="2000" b="1" dirty="0">
                <a:solidFill>
                  <a:srgbClr val="002060"/>
                </a:solidFill>
              </a:rPr>
              <a:t>条）</a:t>
            </a:r>
            <a:r>
              <a:rPr lang="ja-JP" altLang="en-US" b="1" dirty="0"/>
              <a:t> 　</a:t>
            </a:r>
            <a:r>
              <a:rPr lang="ja-JP" altLang="en-US" sz="2400" b="1" dirty="0">
                <a:latin typeface="ＭＳ Ｐ明朝" panose="02020600040205080304" pitchFamily="18" charset="-128"/>
                <a:ea typeface="ＭＳ Ｐ明朝" panose="02020600040205080304" pitchFamily="18" charset="-128"/>
              </a:rPr>
              <a:t>飲食店営業など </a:t>
            </a:r>
            <a:r>
              <a:rPr lang="en-US" altLang="ja-JP" sz="2400" b="1" u="sng" dirty="0">
                <a:solidFill>
                  <a:srgbClr val="FF0000"/>
                </a:solidFill>
                <a:latin typeface="ＭＳ Ｐ明朝" panose="02020600040205080304" pitchFamily="18" charset="-128"/>
                <a:ea typeface="ＭＳ Ｐ明朝" panose="02020600040205080304" pitchFamily="18" charset="-128"/>
              </a:rPr>
              <a:t>32</a:t>
            </a:r>
            <a:r>
              <a:rPr lang="ja-JP" altLang="en-US" sz="2400" b="1" u="sng" dirty="0">
                <a:solidFill>
                  <a:srgbClr val="FF0000"/>
                </a:solidFill>
                <a:latin typeface="ＭＳ Ｐ明朝" panose="02020600040205080304" pitchFamily="18" charset="-128"/>
                <a:ea typeface="ＭＳ Ｐ明朝" panose="02020600040205080304" pitchFamily="18" charset="-128"/>
              </a:rPr>
              <a:t>業種 </a:t>
            </a:r>
            <a:endParaRPr lang="en-US" altLang="ja-JP" sz="2400" b="1" dirty="0">
              <a:latin typeface="ＭＳ Ｐ明朝" panose="02020600040205080304" pitchFamily="18" charset="-128"/>
              <a:ea typeface="ＭＳ Ｐ明朝" panose="02020600040205080304" pitchFamily="18" charset="-128"/>
            </a:endParaRPr>
          </a:p>
          <a:p>
            <a:pPr>
              <a:defRPr/>
            </a:pPr>
            <a:r>
              <a:rPr lang="ja-JP" altLang="en-US" b="1" dirty="0"/>
              <a:t>営業許可</a:t>
            </a:r>
            <a:r>
              <a:rPr lang="ja-JP" altLang="en-US" sz="2000" b="1" dirty="0">
                <a:solidFill>
                  <a:srgbClr val="002060"/>
                </a:solidFill>
              </a:rPr>
              <a:t>（第</a:t>
            </a:r>
            <a:r>
              <a:rPr lang="en-US" altLang="ja-JP" sz="2000" b="1" dirty="0">
                <a:solidFill>
                  <a:srgbClr val="002060"/>
                </a:solidFill>
              </a:rPr>
              <a:t>55</a:t>
            </a:r>
            <a:r>
              <a:rPr lang="ja-JP" altLang="en-US" sz="2000" b="1" dirty="0">
                <a:solidFill>
                  <a:srgbClr val="002060"/>
                </a:solidFill>
              </a:rPr>
              <a:t>条）</a:t>
            </a:r>
            <a:endParaRPr lang="en-US" altLang="ja-JP" sz="2000" b="1" dirty="0">
              <a:solidFill>
                <a:srgbClr val="002060"/>
              </a:solidFill>
              <a:latin typeface="ＭＳ Ｐ明朝" panose="02020600040205080304" pitchFamily="18" charset="-128"/>
              <a:ea typeface="ＭＳ Ｐ明朝" panose="02020600040205080304" pitchFamily="18" charset="-128"/>
            </a:endParaRPr>
          </a:p>
          <a:p>
            <a:pPr>
              <a:defRPr/>
            </a:pPr>
            <a:r>
              <a:rPr lang="ja-JP" altLang="en-US" b="1" dirty="0"/>
              <a:t>自主回収の届出</a:t>
            </a:r>
            <a:r>
              <a:rPr lang="ja-JP" altLang="en-US" sz="2000" b="1" dirty="0">
                <a:solidFill>
                  <a:srgbClr val="002060"/>
                </a:solidFill>
              </a:rPr>
              <a:t>（第</a:t>
            </a:r>
            <a:r>
              <a:rPr lang="en-US" altLang="ja-JP" sz="2000" b="1" dirty="0">
                <a:solidFill>
                  <a:srgbClr val="002060"/>
                </a:solidFill>
              </a:rPr>
              <a:t>58</a:t>
            </a:r>
            <a:r>
              <a:rPr lang="ja-JP" altLang="en-US" sz="2000" b="1" dirty="0">
                <a:solidFill>
                  <a:srgbClr val="002060"/>
                </a:solidFill>
              </a:rPr>
              <a:t>条）</a:t>
            </a:r>
            <a:r>
              <a:rPr lang="ja-JP" altLang="en-US" b="1" dirty="0">
                <a:solidFill>
                  <a:srgbClr val="0070C0"/>
                </a:solidFill>
              </a:rPr>
              <a:t>　　　　　　　　</a:t>
            </a:r>
            <a:r>
              <a:rPr lang="ja-JP" altLang="en-US" sz="2400" b="1" u="sng" dirty="0">
                <a:solidFill>
                  <a:srgbClr val="FF0000"/>
                </a:solidFill>
              </a:rPr>
              <a:t>→</a:t>
            </a:r>
            <a:r>
              <a:rPr lang="en-US" altLang="ja-JP" sz="2400" b="1" u="sng" dirty="0">
                <a:solidFill>
                  <a:srgbClr val="FF0000"/>
                </a:solidFill>
              </a:rPr>
              <a:t>2018(H30)</a:t>
            </a:r>
            <a:r>
              <a:rPr lang="ja-JP" altLang="en-US" sz="2400" b="1" u="sng" dirty="0">
                <a:solidFill>
                  <a:srgbClr val="FF0000"/>
                </a:solidFill>
              </a:rPr>
              <a:t>新設</a:t>
            </a:r>
            <a:endParaRPr lang="en-US" altLang="ja-JP" sz="2400" b="1" u="sng" dirty="0">
              <a:solidFill>
                <a:srgbClr val="FF0000"/>
              </a:solidFill>
            </a:endParaRPr>
          </a:p>
          <a:p>
            <a:pPr>
              <a:defRPr/>
            </a:pPr>
            <a:r>
              <a:rPr lang="ja-JP" altLang="en-US" b="1" dirty="0"/>
              <a:t>営業許可の取消・営業の禁止、停止</a:t>
            </a:r>
            <a:r>
              <a:rPr lang="ja-JP" altLang="en-US" sz="2000" b="1" dirty="0">
                <a:solidFill>
                  <a:srgbClr val="002060"/>
                </a:solidFill>
              </a:rPr>
              <a:t>（第</a:t>
            </a:r>
            <a:r>
              <a:rPr lang="en-US" altLang="ja-JP" sz="2000" b="1" dirty="0">
                <a:solidFill>
                  <a:srgbClr val="002060"/>
                </a:solidFill>
              </a:rPr>
              <a:t>60</a:t>
            </a:r>
            <a:r>
              <a:rPr lang="ja-JP" altLang="en-US" sz="2000" b="1" dirty="0">
                <a:solidFill>
                  <a:srgbClr val="002060"/>
                </a:solidFill>
              </a:rPr>
              <a:t>条）</a:t>
            </a:r>
            <a:endParaRPr lang="en-US" altLang="ja-JP" sz="2000" b="1" dirty="0">
              <a:solidFill>
                <a:srgbClr val="002060"/>
              </a:solidFill>
            </a:endParaRPr>
          </a:p>
          <a:p>
            <a:pPr>
              <a:defRPr/>
            </a:pPr>
            <a:r>
              <a:rPr lang="ja-JP" altLang="en-US" b="1" dirty="0"/>
              <a:t>名称等の公表</a:t>
            </a:r>
            <a:r>
              <a:rPr lang="ja-JP" altLang="en-US" sz="2000" b="1" dirty="0">
                <a:solidFill>
                  <a:srgbClr val="002060"/>
                </a:solidFill>
              </a:rPr>
              <a:t>（第</a:t>
            </a:r>
            <a:r>
              <a:rPr lang="en-US" altLang="ja-JP" sz="2000" b="1" dirty="0">
                <a:solidFill>
                  <a:srgbClr val="002060"/>
                </a:solidFill>
              </a:rPr>
              <a:t>63</a:t>
            </a:r>
            <a:r>
              <a:rPr lang="ja-JP" altLang="en-US" sz="2000" b="1" dirty="0">
                <a:solidFill>
                  <a:srgbClr val="002060"/>
                </a:solidFill>
              </a:rPr>
              <a:t>条）</a:t>
            </a:r>
            <a:endParaRPr lang="en-US" altLang="ja-JP" sz="2000" b="1" dirty="0">
              <a:solidFill>
                <a:srgbClr val="002060"/>
              </a:solidFill>
            </a:endParaRPr>
          </a:p>
          <a:p>
            <a:pPr>
              <a:defRPr/>
            </a:pPr>
            <a:r>
              <a:rPr lang="ja-JP" altLang="en-US" b="1" dirty="0"/>
              <a:t>罰則</a:t>
            </a:r>
            <a:r>
              <a:rPr lang="ja-JP" altLang="en-US" sz="2000" b="1" dirty="0">
                <a:solidFill>
                  <a:srgbClr val="002060"/>
                </a:solidFill>
              </a:rPr>
              <a:t>（第</a:t>
            </a:r>
            <a:r>
              <a:rPr lang="en-US" altLang="ja-JP" sz="2000" b="1" dirty="0">
                <a:solidFill>
                  <a:srgbClr val="002060"/>
                </a:solidFill>
              </a:rPr>
              <a:t>81</a:t>
            </a:r>
            <a:r>
              <a:rPr lang="ja-JP" altLang="en-US" sz="2000" b="1" dirty="0">
                <a:solidFill>
                  <a:srgbClr val="002060"/>
                </a:solidFill>
              </a:rPr>
              <a:t>条～</a:t>
            </a:r>
            <a:r>
              <a:rPr lang="en-US" altLang="ja-JP" sz="2000" b="1" dirty="0">
                <a:solidFill>
                  <a:srgbClr val="002060"/>
                </a:solidFill>
              </a:rPr>
              <a:t>89</a:t>
            </a:r>
            <a:r>
              <a:rPr lang="ja-JP" altLang="en-US" sz="2000" b="1" dirty="0">
                <a:solidFill>
                  <a:srgbClr val="002060"/>
                </a:solidFill>
              </a:rPr>
              <a:t>条）</a:t>
            </a:r>
          </a:p>
        </p:txBody>
      </p:sp>
      <p:sp>
        <p:nvSpPr>
          <p:cNvPr id="3" name="正方形/長方形 2">
            <a:extLst>
              <a:ext uri="{FF2B5EF4-FFF2-40B4-BE49-F238E27FC236}">
                <a16:creationId xmlns:a16="http://schemas.microsoft.com/office/drawing/2014/main" id="{CF5B064A-03D1-FB5E-D06C-1C666A87A511}"/>
              </a:ext>
            </a:extLst>
          </p:cNvPr>
          <p:cNvSpPr/>
          <p:nvPr/>
        </p:nvSpPr>
        <p:spPr>
          <a:xfrm>
            <a:off x="10990956" y="6093296"/>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１０</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タイトル 1">
            <a:extLst>
              <a:ext uri="{FF2B5EF4-FFF2-40B4-BE49-F238E27FC236}">
                <a16:creationId xmlns:a16="http://schemas.microsoft.com/office/drawing/2014/main" id="{EBCC4157-64F4-9506-945E-B63A4F552BA4}"/>
              </a:ext>
            </a:extLst>
          </p:cNvPr>
          <p:cNvSpPr>
            <a:spLocks noGrp="1" noChangeArrowheads="1"/>
          </p:cNvSpPr>
          <p:nvPr>
            <p:ph type="title"/>
          </p:nvPr>
        </p:nvSpPr>
        <p:spPr>
          <a:xfrm>
            <a:off x="5075419" y="480485"/>
            <a:ext cx="5616624" cy="967315"/>
          </a:xfrm>
          <a:noFill/>
        </p:spPr>
        <p:txBody>
          <a:bodyPr>
            <a:normAutofit/>
          </a:bodyPr>
          <a:lstStyle/>
          <a:p>
            <a:pPr eaLnBrk="1" hangingPunct="1">
              <a:defRPr/>
            </a:pPr>
            <a:r>
              <a:rPr lang="ja-JP" altLang="en-US" sz="1800" b="1" dirty="0">
                <a:latin typeface="+mn-ea"/>
                <a:ea typeface="+mn-ea"/>
              </a:rPr>
              <a:t>（（一社）食品安全マネジメント協会）</a:t>
            </a:r>
            <a:br>
              <a:rPr lang="en-US" altLang="ja-JP" sz="1800" b="1" dirty="0">
                <a:latin typeface="+mn-ea"/>
                <a:ea typeface="+mn-ea"/>
              </a:rPr>
            </a:br>
            <a:r>
              <a:rPr lang="en-US" altLang="ja-JP" sz="2000" b="1" dirty="0">
                <a:latin typeface="+mn-ea"/>
                <a:ea typeface="+mn-ea"/>
              </a:rPr>
              <a:t>Japan Food Safety Management Association</a:t>
            </a:r>
            <a:r>
              <a:rPr lang="ja-JP" altLang="en-US" sz="2000" b="1" dirty="0">
                <a:latin typeface="+mn-ea"/>
                <a:ea typeface="+mn-ea"/>
              </a:rPr>
              <a:t>　</a:t>
            </a:r>
          </a:p>
        </p:txBody>
      </p:sp>
      <p:sp>
        <p:nvSpPr>
          <p:cNvPr id="58371" name="コンテンツ プレースホルダー 2">
            <a:extLst>
              <a:ext uri="{FF2B5EF4-FFF2-40B4-BE49-F238E27FC236}">
                <a16:creationId xmlns:a16="http://schemas.microsoft.com/office/drawing/2014/main" id="{E151CACF-87B9-316B-5654-24CE9F2FD6AA}"/>
              </a:ext>
            </a:extLst>
          </p:cNvPr>
          <p:cNvSpPr>
            <a:spLocks noGrp="1" noChangeArrowheads="1"/>
          </p:cNvSpPr>
          <p:nvPr>
            <p:ph idx="1"/>
          </p:nvPr>
        </p:nvSpPr>
        <p:spPr>
          <a:xfrm>
            <a:off x="3286126" y="1844824"/>
            <a:ext cx="5832475" cy="960437"/>
          </a:xfrm>
        </p:spPr>
        <p:txBody>
          <a:bodyPr>
            <a:normAutofit lnSpcReduction="10000"/>
          </a:bodyPr>
          <a:lstStyle/>
          <a:p>
            <a:pPr eaLnBrk="1" hangingPunct="1"/>
            <a:r>
              <a:rPr lang="ja-JP" altLang="en-US" sz="2400" b="1" dirty="0"/>
              <a:t>２０１６（</a:t>
            </a:r>
            <a:r>
              <a:rPr lang="en-US" altLang="ja-JP" sz="2400" b="1" dirty="0"/>
              <a:t>H2</a:t>
            </a:r>
            <a:r>
              <a:rPr lang="ja-JP" altLang="en-US" sz="2400" b="1" dirty="0"/>
              <a:t>６）年１月</a:t>
            </a:r>
            <a:endParaRPr lang="en-US" altLang="ja-JP" sz="2400" b="1" dirty="0"/>
          </a:p>
          <a:p>
            <a:pPr eaLnBrk="1" hangingPunct="1"/>
            <a:r>
              <a:rPr lang="ja-JP" altLang="en-US" sz="2400" b="1" dirty="0"/>
              <a:t>大手食品事業者１８社　　有識者２名</a:t>
            </a:r>
            <a:endParaRPr lang="en-US" altLang="ja-JP" sz="2400" b="1" dirty="0"/>
          </a:p>
          <a:p>
            <a:pPr eaLnBrk="1" hangingPunct="1"/>
            <a:endParaRPr lang="ja-JP" altLang="en-US" sz="2400" b="1" dirty="0"/>
          </a:p>
        </p:txBody>
      </p:sp>
      <p:sp>
        <p:nvSpPr>
          <p:cNvPr id="4" name="矢印: 下 3">
            <a:extLst>
              <a:ext uri="{FF2B5EF4-FFF2-40B4-BE49-F238E27FC236}">
                <a16:creationId xmlns:a16="http://schemas.microsoft.com/office/drawing/2014/main" id="{9235859D-1EBF-51B9-C65D-95AE8E7F83C8}"/>
              </a:ext>
            </a:extLst>
          </p:cNvPr>
          <p:cNvSpPr/>
          <p:nvPr/>
        </p:nvSpPr>
        <p:spPr>
          <a:xfrm>
            <a:off x="5175251" y="2852936"/>
            <a:ext cx="719137" cy="72072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373" name="コンテンツ プレースホルダー 2">
            <a:extLst>
              <a:ext uri="{FF2B5EF4-FFF2-40B4-BE49-F238E27FC236}">
                <a16:creationId xmlns:a16="http://schemas.microsoft.com/office/drawing/2014/main" id="{81FDC1DB-A302-8B32-498D-24DFBC47E40C}"/>
              </a:ext>
            </a:extLst>
          </p:cNvPr>
          <p:cNvSpPr txBox="1">
            <a:spLocks noChangeArrowheads="1"/>
          </p:cNvSpPr>
          <p:nvPr/>
        </p:nvSpPr>
        <p:spPr bwMode="auto">
          <a:xfrm>
            <a:off x="2978151" y="3717032"/>
            <a:ext cx="5832475" cy="57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ja-JP" altLang="en-US" sz="2800" b="1" dirty="0">
                <a:latin typeface="Century Gothic" panose="020B0502020202020204" pitchFamily="34" charset="0"/>
              </a:rPr>
              <a:t> 日本発　独自の認証スキーム発行</a:t>
            </a:r>
          </a:p>
        </p:txBody>
      </p:sp>
      <p:sp>
        <p:nvSpPr>
          <p:cNvPr id="6" name="矢印: 下 5">
            <a:extLst>
              <a:ext uri="{FF2B5EF4-FFF2-40B4-BE49-F238E27FC236}">
                <a16:creationId xmlns:a16="http://schemas.microsoft.com/office/drawing/2014/main" id="{A3C613A7-9054-CC9F-551F-A358616DD2D7}"/>
              </a:ext>
            </a:extLst>
          </p:cNvPr>
          <p:cNvSpPr/>
          <p:nvPr/>
        </p:nvSpPr>
        <p:spPr>
          <a:xfrm>
            <a:off x="5175251" y="4293096"/>
            <a:ext cx="719137" cy="71913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375" name="コンテンツ プレースホルダー 2">
            <a:extLst>
              <a:ext uri="{FF2B5EF4-FFF2-40B4-BE49-F238E27FC236}">
                <a16:creationId xmlns:a16="http://schemas.microsoft.com/office/drawing/2014/main" id="{AD14699C-8464-E0DC-7452-5149F765C7DC}"/>
              </a:ext>
            </a:extLst>
          </p:cNvPr>
          <p:cNvSpPr txBox="1">
            <a:spLocks noChangeArrowheads="1"/>
          </p:cNvSpPr>
          <p:nvPr/>
        </p:nvSpPr>
        <p:spPr bwMode="auto">
          <a:xfrm>
            <a:off x="2978150" y="5157192"/>
            <a:ext cx="6140450" cy="576262"/>
          </a:xfrm>
          <a:prstGeom prst="rect">
            <a:avLst/>
          </a:prstGeom>
          <a:solidFill>
            <a:schemeClr val="bg1"/>
          </a:solidFill>
          <a:ln w="9525">
            <a:noFill/>
            <a:miter lim="800000"/>
            <a:headEnd/>
            <a:tailEnd/>
          </a:ln>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ja-JP" altLang="en-US" sz="2800" b="1">
                <a:latin typeface="Century Gothic" panose="020B0502020202020204" pitchFamily="34" charset="0"/>
              </a:rPr>
              <a:t> </a:t>
            </a:r>
            <a:r>
              <a:rPr lang="en-US" altLang="ja-JP" sz="2800" b="1">
                <a:latin typeface="Century Gothic" panose="020B0502020202020204" pitchFamily="34" charset="0"/>
              </a:rPr>
              <a:t>2018(H30).10.</a:t>
            </a:r>
            <a:r>
              <a:rPr lang="ja-JP" altLang="en-US" sz="2800" b="1">
                <a:latin typeface="Century Gothic" panose="020B0502020202020204" pitchFamily="34" charset="0"/>
              </a:rPr>
              <a:t>　</a:t>
            </a:r>
            <a:r>
              <a:rPr lang="en-US" altLang="ja-JP" sz="2800" b="1">
                <a:latin typeface="Century Gothic" panose="020B0502020202020204" pitchFamily="34" charset="0"/>
              </a:rPr>
              <a:t>GFSI</a:t>
            </a:r>
            <a:r>
              <a:rPr lang="ja-JP" altLang="en-US" sz="2800" b="1">
                <a:latin typeface="Century Gothic" panose="020B0502020202020204" pitchFamily="34" charset="0"/>
              </a:rPr>
              <a:t>承認（</a:t>
            </a:r>
            <a:r>
              <a:rPr lang="en-US" altLang="ja-JP" sz="2800" b="1">
                <a:latin typeface="Century Gothic" panose="020B0502020202020204" pitchFamily="34" charset="0"/>
              </a:rPr>
              <a:t>JFS-C)</a:t>
            </a:r>
          </a:p>
          <a:p>
            <a:pPr>
              <a:spcBef>
                <a:spcPts val="1000"/>
              </a:spcBef>
              <a:buClr>
                <a:schemeClr val="accent1"/>
              </a:buClr>
              <a:buSzPct val="80000"/>
            </a:pPr>
            <a:endParaRPr lang="ja-JP" altLang="en-US" sz="2800" b="1">
              <a:latin typeface="Century Gothic" panose="020B0502020202020204" pitchFamily="34" charset="0"/>
            </a:endParaRPr>
          </a:p>
        </p:txBody>
      </p:sp>
      <p:sp>
        <p:nvSpPr>
          <p:cNvPr id="8" name="正方形/長方形 7">
            <a:extLst>
              <a:ext uri="{FF2B5EF4-FFF2-40B4-BE49-F238E27FC236}">
                <a16:creationId xmlns:a16="http://schemas.microsoft.com/office/drawing/2014/main" id="{9FBE1F02-4621-569A-4DEB-B1D5409558EA}"/>
              </a:ext>
            </a:extLst>
          </p:cNvPr>
          <p:cNvSpPr/>
          <p:nvPr/>
        </p:nvSpPr>
        <p:spPr>
          <a:xfrm>
            <a:off x="10486900" y="6021288"/>
            <a:ext cx="111601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１００</a:t>
            </a:r>
            <a:endParaRPr lang="en-US" altLang="ja-JP" b="1" dirty="0">
              <a:solidFill>
                <a:schemeClr val="tx1"/>
              </a:solidFill>
            </a:endParaRPr>
          </a:p>
        </p:txBody>
      </p:sp>
      <p:sp>
        <p:nvSpPr>
          <p:cNvPr id="2" name="タイトル 1">
            <a:extLst>
              <a:ext uri="{FF2B5EF4-FFF2-40B4-BE49-F238E27FC236}">
                <a16:creationId xmlns:a16="http://schemas.microsoft.com/office/drawing/2014/main" id="{ED568FA9-A113-0332-9D42-454E362F11FB}"/>
              </a:ext>
            </a:extLst>
          </p:cNvPr>
          <p:cNvSpPr txBox="1">
            <a:spLocks noChangeArrowheads="1"/>
          </p:cNvSpPr>
          <p:nvPr/>
        </p:nvSpPr>
        <p:spPr>
          <a:xfrm>
            <a:off x="1218883" y="152400"/>
            <a:ext cx="9751060" cy="1295400"/>
          </a:xfrm>
          <a:prstGeom prst="rect">
            <a:avLst/>
          </a:prstGeom>
        </p:spPr>
        <p:txBody>
          <a:bodyPr vert="horz" lIns="121899" tIns="60949" rIns="121899" bIns="60949" rtlCol="0" anchor="b">
            <a:normAutofit/>
          </a:bodyPr>
          <a:lstStyle>
            <a:lvl1pPr algn="l" defTabSz="1218987" rtl="0" eaLnBrk="1" latinLnBrk="0" hangingPunct="1">
              <a:spcBef>
                <a:spcPct val="0"/>
              </a:spcBef>
              <a:buNone/>
              <a:defRPr kumimoji="1" sz="3600" kern="1200">
                <a:solidFill>
                  <a:schemeClr val="tx1"/>
                </a:solidFill>
                <a:latin typeface="MS Mincho" panose="02020609040205080304" pitchFamily="17" charset="-128"/>
                <a:ea typeface="MS Mincho" panose="02020609040205080304" pitchFamily="17" charset="-128"/>
                <a:cs typeface="+mj-cs"/>
              </a:defRPr>
            </a:lvl1pPr>
          </a:lstStyle>
          <a:p>
            <a:r>
              <a:rPr lang="en-US" altLang="ja-JP" sz="4800" b="1" dirty="0"/>
              <a:t>JFSM</a:t>
            </a:r>
            <a:r>
              <a:rPr lang="ja-JP" altLang="en-US" sz="4800" b="1" dirty="0"/>
              <a:t>の設立</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F1C9FD1-A29B-8F31-BAF2-1C7FA2ECD192}"/>
              </a:ext>
            </a:extLst>
          </p:cNvPr>
          <p:cNvSpPr>
            <a:spLocks noGrp="1"/>
          </p:cNvSpPr>
          <p:nvPr>
            <p:ph idx="1"/>
          </p:nvPr>
        </p:nvSpPr>
        <p:spPr>
          <a:xfrm>
            <a:off x="5302251" y="2132856"/>
            <a:ext cx="4054475" cy="549275"/>
          </a:xfrm>
          <a:solidFill>
            <a:schemeClr val="accent4">
              <a:lumMod val="60000"/>
              <a:lumOff val="40000"/>
            </a:schemeClr>
          </a:solidFill>
        </p:spPr>
        <p:txBody>
          <a:bodyPr rtlCol="0">
            <a:noAutofit/>
          </a:bodyPr>
          <a:lstStyle/>
          <a:p>
            <a:pPr marL="0" indent="0">
              <a:buNone/>
              <a:defRPr/>
            </a:pPr>
            <a:r>
              <a:rPr lang="en-US" altLang="ja-JP" sz="3200" dirty="0"/>
              <a:t>JFS</a:t>
            </a:r>
            <a:r>
              <a:rPr lang="ja-JP" altLang="en-US" sz="3200" dirty="0"/>
              <a:t>　</a:t>
            </a:r>
            <a:r>
              <a:rPr lang="en-US" altLang="ja-JP" sz="3200" dirty="0"/>
              <a:t>C</a:t>
            </a:r>
            <a:r>
              <a:rPr lang="ja-JP" altLang="en-US" sz="3200" dirty="0"/>
              <a:t>　  　１０７</a:t>
            </a:r>
            <a:endParaRPr lang="en-US" altLang="ja-JP" sz="3200" dirty="0"/>
          </a:p>
        </p:txBody>
      </p:sp>
      <p:pic>
        <p:nvPicPr>
          <p:cNvPr id="59396" name="コンテンツ プレースホルダー 4">
            <a:extLst>
              <a:ext uri="{FF2B5EF4-FFF2-40B4-BE49-F238E27FC236}">
                <a16:creationId xmlns:a16="http://schemas.microsoft.com/office/drawing/2014/main" id="{41ABED88-154E-BC36-C097-DC0B4F2687B9}"/>
              </a:ext>
            </a:extLst>
          </p:cNvPr>
          <p:cNvPicPr>
            <a:picLocks noChangeAspect="1"/>
          </p:cNvPicPr>
          <p:nvPr/>
        </p:nvPicPr>
        <p:blipFill>
          <a:blip r:embed="rId2">
            <a:extLst>
              <a:ext uri="{28A0092B-C50C-407E-A947-70E740481C1C}">
                <a14:useLocalDpi xmlns:a14="http://schemas.microsoft.com/office/drawing/2010/main" val="0"/>
              </a:ext>
            </a:extLst>
          </a:blip>
          <a:srcRect l="18526" t="43690" r="58344" b="11696"/>
          <a:stretch>
            <a:fillRect/>
          </a:stretch>
        </p:blipFill>
        <p:spPr bwMode="auto">
          <a:xfrm>
            <a:off x="1773237" y="1844824"/>
            <a:ext cx="3168650"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コンテンツ プレースホルダー 2">
            <a:extLst>
              <a:ext uri="{FF2B5EF4-FFF2-40B4-BE49-F238E27FC236}">
                <a16:creationId xmlns:a16="http://schemas.microsoft.com/office/drawing/2014/main" id="{9B3FECF2-7AFB-93E8-70D1-C63C955F7D30}"/>
              </a:ext>
            </a:extLst>
          </p:cNvPr>
          <p:cNvSpPr txBox="1">
            <a:spLocks noChangeArrowheads="1"/>
          </p:cNvSpPr>
          <p:nvPr/>
        </p:nvSpPr>
        <p:spPr bwMode="auto">
          <a:xfrm>
            <a:off x="5324475" y="3140968"/>
            <a:ext cx="4032250" cy="54768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en-US" altLang="ja-JP" sz="3200" dirty="0">
                <a:latin typeface="Century Gothic" panose="020B0502020202020204" pitchFamily="34" charset="0"/>
              </a:rPr>
              <a:t>JFS</a:t>
            </a:r>
            <a:r>
              <a:rPr lang="ja-JP" altLang="en-US" sz="3200" dirty="0">
                <a:latin typeface="Century Gothic" panose="020B0502020202020204" pitchFamily="34" charset="0"/>
              </a:rPr>
              <a:t>　</a:t>
            </a:r>
            <a:r>
              <a:rPr lang="en-US" altLang="ja-JP" sz="3200" dirty="0">
                <a:latin typeface="Century Gothic" panose="020B0502020202020204" pitchFamily="34" charset="0"/>
              </a:rPr>
              <a:t>B</a:t>
            </a:r>
            <a:r>
              <a:rPr lang="ja-JP" altLang="en-US" sz="3200" dirty="0">
                <a:latin typeface="Century Gothic" panose="020B0502020202020204" pitchFamily="34" charset="0"/>
              </a:rPr>
              <a:t>　２，０９７</a:t>
            </a:r>
            <a:endParaRPr lang="en-US" altLang="ja-JP" sz="3200" dirty="0">
              <a:latin typeface="Century Gothic" panose="020B0502020202020204" pitchFamily="34" charset="0"/>
            </a:endParaRPr>
          </a:p>
        </p:txBody>
      </p:sp>
      <p:sp>
        <p:nvSpPr>
          <p:cNvPr id="59398" name="コンテンツ プレースホルダー 2">
            <a:extLst>
              <a:ext uri="{FF2B5EF4-FFF2-40B4-BE49-F238E27FC236}">
                <a16:creationId xmlns:a16="http://schemas.microsoft.com/office/drawing/2014/main" id="{C6DBC603-702D-900C-2C7A-2A488834442E}"/>
              </a:ext>
            </a:extLst>
          </p:cNvPr>
          <p:cNvSpPr txBox="1">
            <a:spLocks noChangeArrowheads="1"/>
          </p:cNvSpPr>
          <p:nvPr/>
        </p:nvSpPr>
        <p:spPr bwMode="auto">
          <a:xfrm>
            <a:off x="5302250" y="4221088"/>
            <a:ext cx="4032250" cy="53181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en-US" altLang="ja-JP" sz="3200">
                <a:latin typeface="Century Gothic" panose="020B0502020202020204" pitchFamily="34" charset="0"/>
              </a:rPr>
              <a:t>JFS</a:t>
            </a:r>
            <a:r>
              <a:rPr lang="ja-JP" altLang="en-US" sz="3200">
                <a:latin typeface="Century Gothic" panose="020B0502020202020204" pitchFamily="34" charset="0"/>
              </a:rPr>
              <a:t>　</a:t>
            </a:r>
            <a:r>
              <a:rPr lang="en-US" altLang="ja-JP" sz="3200">
                <a:latin typeface="Century Gothic" panose="020B0502020202020204" pitchFamily="34" charset="0"/>
              </a:rPr>
              <a:t>A</a:t>
            </a:r>
            <a:r>
              <a:rPr lang="ja-JP" altLang="en-US" sz="3200">
                <a:latin typeface="Century Gothic" panose="020B0502020202020204" pitchFamily="34" charset="0"/>
              </a:rPr>
              <a:t>　　　  ３１</a:t>
            </a:r>
          </a:p>
        </p:txBody>
      </p:sp>
      <p:sp>
        <p:nvSpPr>
          <p:cNvPr id="59399" name="コンテンツ プレースホルダー 2">
            <a:extLst>
              <a:ext uri="{FF2B5EF4-FFF2-40B4-BE49-F238E27FC236}">
                <a16:creationId xmlns:a16="http://schemas.microsoft.com/office/drawing/2014/main" id="{67EE25A3-3D06-1CD0-A503-4A13494D5171}"/>
              </a:ext>
            </a:extLst>
          </p:cNvPr>
          <p:cNvSpPr txBox="1">
            <a:spLocks/>
          </p:cNvSpPr>
          <p:nvPr/>
        </p:nvSpPr>
        <p:spPr bwMode="auto">
          <a:xfrm>
            <a:off x="8291830" y="1031941"/>
            <a:ext cx="26781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en-US" altLang="ja-JP" sz="2000">
                <a:latin typeface="Century Gothic" panose="020B0502020202020204" pitchFamily="34" charset="0"/>
              </a:rPr>
              <a:t>2023(R5).2.24.</a:t>
            </a:r>
            <a:r>
              <a:rPr lang="ja-JP" altLang="en-US" sz="2000">
                <a:latin typeface="Century Gothic" panose="020B0502020202020204" pitchFamily="34" charset="0"/>
              </a:rPr>
              <a:t>現在</a:t>
            </a:r>
            <a:endParaRPr lang="en-US" altLang="ja-JP" sz="2000">
              <a:latin typeface="Century Gothic" panose="020B0502020202020204" pitchFamily="34" charset="0"/>
            </a:endParaRPr>
          </a:p>
        </p:txBody>
      </p:sp>
      <p:sp>
        <p:nvSpPr>
          <p:cNvPr id="8" name="正方形/長方形 7">
            <a:extLst>
              <a:ext uri="{FF2B5EF4-FFF2-40B4-BE49-F238E27FC236}">
                <a16:creationId xmlns:a16="http://schemas.microsoft.com/office/drawing/2014/main" id="{E578585F-8E43-F023-7C98-223C0C9AE6FB}"/>
              </a:ext>
            </a:extLst>
          </p:cNvPr>
          <p:cNvSpPr/>
          <p:nvPr/>
        </p:nvSpPr>
        <p:spPr>
          <a:xfrm>
            <a:off x="10383361" y="6021288"/>
            <a:ext cx="11731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１０１</a:t>
            </a:r>
            <a:endParaRPr lang="en-US" altLang="ja-JP" b="1" dirty="0">
              <a:solidFill>
                <a:schemeClr val="tx1"/>
              </a:solidFill>
            </a:endParaRPr>
          </a:p>
        </p:txBody>
      </p:sp>
      <p:sp>
        <p:nvSpPr>
          <p:cNvPr id="4" name="タイトル 1">
            <a:extLst>
              <a:ext uri="{FF2B5EF4-FFF2-40B4-BE49-F238E27FC236}">
                <a16:creationId xmlns:a16="http://schemas.microsoft.com/office/drawing/2014/main" id="{5FF9F525-D858-A85C-7F20-AD45471022A0}"/>
              </a:ext>
            </a:extLst>
          </p:cNvPr>
          <p:cNvSpPr txBox="1">
            <a:spLocks noChangeArrowheads="1"/>
          </p:cNvSpPr>
          <p:nvPr/>
        </p:nvSpPr>
        <p:spPr>
          <a:xfrm>
            <a:off x="1218883" y="152400"/>
            <a:ext cx="9751060" cy="1295400"/>
          </a:xfrm>
          <a:prstGeom prst="rect">
            <a:avLst/>
          </a:prstGeom>
        </p:spPr>
        <p:txBody>
          <a:bodyPr vert="horz" lIns="121899" tIns="60949" rIns="121899" bIns="60949" rtlCol="0" anchor="b">
            <a:normAutofit/>
          </a:bodyPr>
          <a:lstStyle>
            <a:lvl1pPr algn="l" defTabSz="1218987" rtl="0" eaLnBrk="1" latinLnBrk="0" hangingPunct="1">
              <a:spcBef>
                <a:spcPct val="0"/>
              </a:spcBef>
              <a:buNone/>
              <a:defRPr kumimoji="1" sz="3600" kern="1200">
                <a:solidFill>
                  <a:schemeClr val="tx1"/>
                </a:solidFill>
                <a:latin typeface="MS Mincho" panose="02020609040205080304" pitchFamily="17" charset="-128"/>
                <a:ea typeface="MS Mincho" panose="02020609040205080304" pitchFamily="17" charset="-128"/>
                <a:cs typeface="+mj-cs"/>
              </a:defRPr>
            </a:lvl1pPr>
          </a:lstStyle>
          <a:p>
            <a:r>
              <a:rPr lang="en-US" altLang="ja-JP" sz="4800" b="1" dirty="0"/>
              <a:t>JFS</a:t>
            </a:r>
            <a:r>
              <a:rPr lang="ja-JP" altLang="en-US" sz="4800" b="1" dirty="0"/>
              <a:t>　認証適合施設数</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a:extLst>
              <a:ext uri="{FF2B5EF4-FFF2-40B4-BE49-F238E27FC236}">
                <a16:creationId xmlns:a16="http://schemas.microsoft.com/office/drawing/2014/main" id="{F07998A8-70F7-DC1D-8B68-7E1383E8D424}"/>
              </a:ext>
            </a:extLst>
          </p:cNvPr>
          <p:cNvSpPr>
            <a:spLocks noGrp="1" noChangeArrowheads="1"/>
          </p:cNvSpPr>
          <p:nvPr>
            <p:ph type="title"/>
          </p:nvPr>
        </p:nvSpPr>
        <p:spPr/>
        <p:txBody>
          <a:bodyPr/>
          <a:lstStyle/>
          <a:p>
            <a:pPr eaLnBrk="1" hangingPunct="1"/>
            <a:endParaRPr lang="ja-JP" altLang="en-US"/>
          </a:p>
        </p:txBody>
      </p:sp>
      <p:pic>
        <p:nvPicPr>
          <p:cNvPr id="60419" name="コンテンツ プレースホルダー 4">
            <a:extLst>
              <a:ext uri="{FF2B5EF4-FFF2-40B4-BE49-F238E27FC236}">
                <a16:creationId xmlns:a16="http://schemas.microsoft.com/office/drawing/2014/main" id="{EEE788A5-897B-4DAB-82A5-FECF475651A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740" t="8544" r="11803" b="17895"/>
          <a:stretch/>
        </p:blipFill>
        <p:spPr>
          <a:xfrm>
            <a:off x="1522412" y="-26987"/>
            <a:ext cx="9163050" cy="5904259"/>
          </a:xfrm>
        </p:spPr>
      </p:pic>
      <p:sp>
        <p:nvSpPr>
          <p:cNvPr id="4" name="正方形/長方形 3">
            <a:extLst>
              <a:ext uri="{FF2B5EF4-FFF2-40B4-BE49-F238E27FC236}">
                <a16:creationId xmlns:a16="http://schemas.microsoft.com/office/drawing/2014/main" id="{4D0FA63B-2B37-2FC8-5908-DC8F2DB9AA27}"/>
              </a:ext>
            </a:extLst>
          </p:cNvPr>
          <p:cNvSpPr/>
          <p:nvPr/>
        </p:nvSpPr>
        <p:spPr>
          <a:xfrm>
            <a:off x="10846940" y="5949280"/>
            <a:ext cx="111601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１０２</a:t>
            </a:r>
            <a:endParaRPr lang="en-US" altLang="ja-JP"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6E72F07-2A76-FCA1-2BF5-748E3EFC563C}"/>
              </a:ext>
            </a:extLst>
          </p:cNvPr>
          <p:cNvSpPr/>
          <p:nvPr/>
        </p:nvSpPr>
        <p:spPr>
          <a:xfrm>
            <a:off x="10376218" y="6021288"/>
            <a:ext cx="11874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１０３</a:t>
            </a:r>
            <a:endParaRPr lang="en-US" altLang="ja-JP" b="1" dirty="0">
              <a:solidFill>
                <a:schemeClr val="tx1"/>
              </a:solidFill>
            </a:endParaRPr>
          </a:p>
        </p:txBody>
      </p:sp>
      <p:sp>
        <p:nvSpPr>
          <p:cNvPr id="3" name="タイトル 1">
            <a:extLst>
              <a:ext uri="{FF2B5EF4-FFF2-40B4-BE49-F238E27FC236}">
                <a16:creationId xmlns:a16="http://schemas.microsoft.com/office/drawing/2014/main" id="{B513F63F-4550-6508-E76A-5A2A071A2F8C}"/>
              </a:ext>
            </a:extLst>
          </p:cNvPr>
          <p:cNvSpPr txBox="1">
            <a:spLocks/>
          </p:cNvSpPr>
          <p:nvPr/>
        </p:nvSpPr>
        <p:spPr bwMode="auto">
          <a:xfrm>
            <a:off x="2494012" y="2376568"/>
            <a:ext cx="6984950" cy="1700504"/>
          </a:xfrm>
          <a:prstGeom prst="rect">
            <a:avLst/>
          </a:prstGeom>
          <a:noFill/>
          <a:ln>
            <a:noFill/>
          </a:ln>
        </p:spPr>
        <p:txBody>
          <a:bodyPr anchor="ctr"/>
          <a:lst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2pPr>
            <a:lvl3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3pPr>
            <a:lvl4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4pPr>
            <a:lvl5pPr algn="l" defTabSz="685800" rtl="0" eaLnBrk="0" fontAlgn="base" hangingPunct="0">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5pPr>
            <a:lvl6pPr marL="4572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6pPr>
            <a:lvl7pPr marL="9144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7pPr>
            <a:lvl8pPr marL="13716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8pPr>
            <a:lvl9pPr marL="1828800" algn="l" defTabSz="685800" rtl="0" fontAlgn="base">
              <a:lnSpc>
                <a:spcPct val="90000"/>
              </a:lnSpc>
              <a:spcBef>
                <a:spcPct val="0"/>
              </a:spcBef>
              <a:spcAft>
                <a:spcPct val="0"/>
              </a:spcAft>
              <a:defRPr kumimoji="1" sz="3300">
                <a:solidFill>
                  <a:schemeClr val="tx1"/>
                </a:solidFill>
                <a:latin typeface="游ゴシック Light" panose="020B0300000000000000" pitchFamily="50" charset="-128"/>
                <a:ea typeface="游ゴシック Light" panose="020B0300000000000000" pitchFamily="50" charset="-128"/>
              </a:defRPr>
            </a:lvl9pPr>
          </a:lstStyle>
          <a:p>
            <a:pPr>
              <a:defRPr/>
            </a:pPr>
            <a:r>
              <a:rPr lang="en-US" altLang="ja-JP" sz="3600" dirty="0">
                <a:latin typeface="ＭＳ 明朝" panose="02020609040205080304" pitchFamily="17" charset="-128"/>
                <a:ea typeface="ＭＳ 明朝" panose="02020609040205080304" pitchFamily="17" charset="-128"/>
              </a:rPr>
              <a:t> </a:t>
            </a:r>
            <a:r>
              <a:rPr lang="ja-JP" altLang="en-US" sz="3600" b="1" dirty="0">
                <a:latin typeface="ＭＳ 明朝" panose="02020609040205080304" pitchFamily="17" charset="-128"/>
                <a:ea typeface="ＭＳ 明朝" panose="02020609040205080304" pitchFamily="17" charset="-128"/>
              </a:rPr>
              <a:t>民間認証の取得が取引の前提</a:t>
            </a:r>
            <a:endParaRPr lang="ja-JP" altLang="en-US" sz="3600" dirty="0">
              <a:latin typeface="ＭＳ 明朝" panose="02020609040205080304" pitchFamily="17" charset="-128"/>
              <a:ea typeface="ＭＳ 明朝" panose="02020609040205080304" pitchFamily="17" charset="-128"/>
            </a:endParaRPr>
          </a:p>
        </p:txBody>
      </p:sp>
      <p:sp>
        <p:nvSpPr>
          <p:cNvPr id="5" name="タイトル 1">
            <a:extLst>
              <a:ext uri="{FF2B5EF4-FFF2-40B4-BE49-F238E27FC236}">
                <a16:creationId xmlns:a16="http://schemas.microsoft.com/office/drawing/2014/main" id="{C2F8A816-D840-295D-F641-6967C6CFA59D}"/>
              </a:ext>
            </a:extLst>
          </p:cNvPr>
          <p:cNvSpPr txBox="1">
            <a:spLocks noChangeArrowheads="1"/>
          </p:cNvSpPr>
          <p:nvPr/>
        </p:nvSpPr>
        <p:spPr>
          <a:xfrm>
            <a:off x="1218883" y="152400"/>
            <a:ext cx="9751060" cy="1295400"/>
          </a:xfrm>
          <a:prstGeom prst="rect">
            <a:avLst/>
          </a:prstGeom>
        </p:spPr>
        <p:txBody>
          <a:bodyPr vert="horz" lIns="121899" tIns="60949" rIns="121899" bIns="60949" rtlCol="0" anchor="b">
            <a:normAutofit/>
          </a:bodyPr>
          <a:lstStyle>
            <a:lvl1pPr algn="l" defTabSz="1218987" rtl="0" eaLnBrk="1" latinLnBrk="0" hangingPunct="1">
              <a:spcBef>
                <a:spcPct val="0"/>
              </a:spcBef>
              <a:buNone/>
              <a:defRPr kumimoji="1" sz="3600" kern="1200">
                <a:solidFill>
                  <a:schemeClr val="tx1"/>
                </a:solidFill>
                <a:latin typeface="MS Mincho" panose="02020609040205080304" pitchFamily="17" charset="-128"/>
                <a:ea typeface="MS Mincho" panose="02020609040205080304" pitchFamily="17" charset="-128"/>
                <a:cs typeface="+mj-cs"/>
              </a:defRPr>
            </a:lvl1pPr>
          </a:lstStyle>
          <a:p>
            <a:r>
              <a:rPr lang="ja-JP" altLang="en-US" sz="4800" b="1" dirty="0"/>
              <a:t>海外との商取引上の課題</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コンテンツ プレースホルダー 2">
            <a:extLst>
              <a:ext uri="{FF2B5EF4-FFF2-40B4-BE49-F238E27FC236}">
                <a16:creationId xmlns:a16="http://schemas.microsoft.com/office/drawing/2014/main" id="{F7F3643B-35B7-9420-F2B3-F54ED0278AA6}"/>
              </a:ext>
            </a:extLst>
          </p:cNvPr>
          <p:cNvSpPr txBox="1">
            <a:spLocks/>
          </p:cNvSpPr>
          <p:nvPr/>
        </p:nvSpPr>
        <p:spPr bwMode="auto">
          <a:xfrm>
            <a:off x="1737518" y="1895301"/>
            <a:ext cx="8713788" cy="4032597"/>
          </a:xfrm>
          <a:prstGeom prst="rect">
            <a:avLst/>
          </a:prstGeom>
          <a:noFill/>
          <a:ln>
            <a:noFill/>
          </a:ln>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defRPr/>
            </a:pPr>
            <a:r>
              <a:rPr lang="ja-JP" altLang="en-US" sz="2800" b="1" dirty="0">
                <a:latin typeface="Century Gothic" panose="020B0502020202020204" pitchFamily="34" charset="0"/>
              </a:rPr>
              <a:t>〇 テーマ ： 「食料の安全や食文化」</a:t>
            </a:r>
            <a:endParaRPr lang="en-US" altLang="ja-JP" sz="2800" b="1" dirty="0">
              <a:latin typeface="Century Gothic" panose="020B0502020202020204" pitchFamily="34" charset="0"/>
            </a:endParaRPr>
          </a:p>
          <a:p>
            <a:pPr>
              <a:spcBef>
                <a:spcPts val="1000"/>
              </a:spcBef>
              <a:buClr>
                <a:schemeClr val="accent1"/>
              </a:buClr>
              <a:buSzPct val="80000"/>
              <a:defRPr/>
            </a:pPr>
            <a:r>
              <a:rPr lang="ja-JP" altLang="en-US" sz="2800" b="1" dirty="0">
                <a:latin typeface="Century Gothic" panose="020B0502020202020204" pitchFamily="34" charset="0"/>
              </a:rPr>
              <a:t>〇 和食に使用する日本製の</a:t>
            </a:r>
            <a:r>
              <a:rPr lang="ja-JP" altLang="en-US" sz="2800" b="1" dirty="0">
                <a:solidFill>
                  <a:srgbClr val="FF0000"/>
                </a:solidFill>
                <a:latin typeface="Century Gothic" panose="020B0502020202020204" pitchFamily="34" charset="0"/>
              </a:rPr>
              <a:t>鰹節</a:t>
            </a:r>
            <a:endParaRPr lang="en-US" altLang="ja-JP" sz="2800" b="1" dirty="0">
              <a:solidFill>
                <a:srgbClr val="FF0000"/>
              </a:solidFill>
              <a:latin typeface="Century Gothic" panose="020B0502020202020204" pitchFamily="34" charset="0"/>
            </a:endParaRPr>
          </a:p>
          <a:p>
            <a:pPr>
              <a:spcBef>
                <a:spcPts val="1000"/>
              </a:spcBef>
              <a:buClr>
                <a:schemeClr val="accent1"/>
              </a:buClr>
              <a:buSzPct val="80000"/>
              <a:defRPr/>
            </a:pPr>
            <a:r>
              <a:rPr lang="ja-JP" altLang="en-US" sz="2800" b="1" dirty="0">
                <a:latin typeface="Century Gothic" panose="020B0502020202020204" pitchFamily="34" charset="0"/>
              </a:rPr>
              <a:t>　　</a:t>
            </a:r>
            <a:r>
              <a:rPr lang="ja-JP" altLang="en-US" sz="2800" b="1" u="sng" dirty="0">
                <a:solidFill>
                  <a:srgbClr val="FF0000"/>
                </a:solidFill>
                <a:latin typeface="Century Gothic" panose="020B0502020202020204" pitchFamily="34" charset="0"/>
              </a:rPr>
              <a:t>→発がん性物質が含まれるとして輸入禁止</a:t>
            </a:r>
            <a:endParaRPr lang="en-US" altLang="ja-JP" sz="2800" b="1" u="sng" dirty="0">
              <a:solidFill>
                <a:srgbClr val="FF0000"/>
              </a:solidFill>
              <a:latin typeface="Century Gothic" panose="020B0502020202020204" pitchFamily="34" charset="0"/>
            </a:endParaRPr>
          </a:p>
          <a:p>
            <a:pPr>
              <a:spcBef>
                <a:spcPts val="1000"/>
              </a:spcBef>
              <a:buClr>
                <a:schemeClr val="accent1"/>
              </a:buClr>
              <a:buSzPct val="80000"/>
              <a:defRPr/>
            </a:pPr>
            <a:endParaRPr lang="en-US" altLang="ja-JP" sz="2800" b="1" u="sng" dirty="0">
              <a:solidFill>
                <a:srgbClr val="FF0000"/>
              </a:solidFill>
              <a:latin typeface="Century Gothic" panose="020B0502020202020204" pitchFamily="34" charset="0"/>
            </a:endParaRPr>
          </a:p>
          <a:p>
            <a:pPr>
              <a:spcBef>
                <a:spcPts val="1000"/>
              </a:spcBef>
              <a:buClr>
                <a:schemeClr val="accent1"/>
              </a:buClr>
              <a:buSzPct val="80000"/>
              <a:defRPr/>
            </a:pPr>
            <a:r>
              <a:rPr lang="ja-JP" altLang="en-US" sz="2800" b="1" dirty="0">
                <a:latin typeface="Century Gothic" panose="020B0502020202020204" pitchFamily="34" charset="0"/>
              </a:rPr>
              <a:t>〇 政府間交渉で特例として万博期間中だけ許可 </a:t>
            </a:r>
            <a:endParaRPr lang="en-US" altLang="ja-JP" sz="2800" b="1" dirty="0">
              <a:latin typeface="Century Gothic" panose="020B0502020202020204" pitchFamily="34" charset="0"/>
            </a:endParaRPr>
          </a:p>
          <a:p>
            <a:pPr>
              <a:spcBef>
                <a:spcPts val="1000"/>
              </a:spcBef>
              <a:buClr>
                <a:schemeClr val="accent1"/>
              </a:buClr>
              <a:buSzPct val="80000"/>
              <a:defRPr/>
            </a:pPr>
            <a:r>
              <a:rPr lang="ja-JP" altLang="en-US" sz="2800" b="1" dirty="0">
                <a:latin typeface="Century Gothic" panose="020B0502020202020204" pitchFamily="34" charset="0"/>
              </a:rPr>
              <a:t>〇 </a:t>
            </a:r>
            <a:r>
              <a:rPr lang="ja-JP" altLang="en-US" sz="2800" b="1" dirty="0">
                <a:highlight>
                  <a:srgbClr val="FFFF00"/>
                </a:highlight>
                <a:latin typeface="Century Gothic" panose="020B0502020202020204" pitchFamily="34" charset="0"/>
              </a:rPr>
              <a:t>ＧＦＳＩが認めるグローバルスタンダードの認証　</a:t>
            </a:r>
            <a:endParaRPr lang="en-US" altLang="ja-JP" sz="2800" b="1" dirty="0">
              <a:highlight>
                <a:srgbClr val="FFFF00"/>
              </a:highlight>
              <a:latin typeface="Century Gothic" panose="020B0502020202020204" pitchFamily="34" charset="0"/>
            </a:endParaRPr>
          </a:p>
          <a:p>
            <a:pPr>
              <a:spcBef>
                <a:spcPts val="1000"/>
              </a:spcBef>
              <a:buClr>
                <a:schemeClr val="accent1"/>
              </a:buClr>
              <a:buSzPct val="80000"/>
              <a:defRPr/>
            </a:pPr>
            <a:r>
              <a:rPr lang="ja-JP" altLang="en-US" sz="2800" b="1" dirty="0">
                <a:latin typeface="Century Gothic" panose="020B0502020202020204" pitchFamily="34" charset="0"/>
              </a:rPr>
              <a:t>　</a:t>
            </a:r>
            <a:r>
              <a:rPr lang="ja-JP" altLang="en-US" sz="2800" b="1" dirty="0">
                <a:highlight>
                  <a:srgbClr val="FFFF00"/>
                </a:highlight>
                <a:latin typeface="Century Gothic" panose="020B0502020202020204" pitchFamily="34" charset="0"/>
              </a:rPr>
              <a:t>を保有していない</a:t>
            </a:r>
            <a:r>
              <a:rPr lang="ja-JP" altLang="en-US" b="1" dirty="0">
                <a:latin typeface="Century Gothic" panose="020B0502020202020204" pitchFamily="34" charset="0"/>
              </a:rPr>
              <a:t>（食品安全マネジメント規格）</a:t>
            </a:r>
          </a:p>
        </p:txBody>
      </p:sp>
      <p:sp>
        <p:nvSpPr>
          <p:cNvPr id="8" name="正方形/長方形 7">
            <a:extLst>
              <a:ext uri="{FF2B5EF4-FFF2-40B4-BE49-F238E27FC236}">
                <a16:creationId xmlns:a16="http://schemas.microsoft.com/office/drawing/2014/main" id="{15DF8DBC-E68C-B791-EBD2-3C44DEEE682B}"/>
              </a:ext>
            </a:extLst>
          </p:cNvPr>
          <p:cNvSpPr/>
          <p:nvPr/>
        </p:nvSpPr>
        <p:spPr>
          <a:xfrm>
            <a:off x="4510236" y="850950"/>
            <a:ext cx="2808312" cy="604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dirty="0">
                <a:solidFill>
                  <a:schemeClr val="tx1"/>
                </a:solidFill>
                <a:latin typeface="+mn-ea"/>
              </a:rPr>
              <a:t>(2015</a:t>
            </a:r>
            <a:r>
              <a:rPr lang="ja-JP" altLang="en-US" b="1" dirty="0">
                <a:solidFill>
                  <a:schemeClr val="tx1"/>
                </a:solidFill>
                <a:latin typeface="+mn-ea"/>
              </a:rPr>
              <a:t>年）</a:t>
            </a:r>
          </a:p>
        </p:txBody>
      </p:sp>
      <p:sp>
        <p:nvSpPr>
          <p:cNvPr id="4" name="正方形/長方形 3">
            <a:extLst>
              <a:ext uri="{FF2B5EF4-FFF2-40B4-BE49-F238E27FC236}">
                <a16:creationId xmlns:a16="http://schemas.microsoft.com/office/drawing/2014/main" id="{BCDF3ED8-8B9A-347F-1B86-FBC50E3C43E2}"/>
              </a:ext>
            </a:extLst>
          </p:cNvPr>
          <p:cNvSpPr/>
          <p:nvPr/>
        </p:nvSpPr>
        <p:spPr>
          <a:xfrm>
            <a:off x="10437839" y="6126335"/>
            <a:ext cx="111601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１０４</a:t>
            </a:r>
            <a:endParaRPr lang="en-US" altLang="ja-JP" b="1" dirty="0">
              <a:solidFill>
                <a:schemeClr val="tx1"/>
              </a:solidFill>
            </a:endParaRPr>
          </a:p>
        </p:txBody>
      </p:sp>
      <p:sp>
        <p:nvSpPr>
          <p:cNvPr id="2" name="タイトル 1">
            <a:extLst>
              <a:ext uri="{FF2B5EF4-FFF2-40B4-BE49-F238E27FC236}">
                <a16:creationId xmlns:a16="http://schemas.microsoft.com/office/drawing/2014/main" id="{EFF11DAD-2F6E-AC9D-10B5-206EEF7F8C72}"/>
              </a:ext>
            </a:extLst>
          </p:cNvPr>
          <p:cNvSpPr txBox="1">
            <a:spLocks noChangeArrowheads="1"/>
          </p:cNvSpPr>
          <p:nvPr/>
        </p:nvSpPr>
        <p:spPr>
          <a:xfrm>
            <a:off x="1218883" y="152400"/>
            <a:ext cx="9751060" cy="1295400"/>
          </a:xfrm>
          <a:prstGeom prst="rect">
            <a:avLst/>
          </a:prstGeom>
        </p:spPr>
        <p:txBody>
          <a:bodyPr vert="horz" lIns="121899" tIns="60949" rIns="121899" bIns="60949" rtlCol="0" anchor="b">
            <a:normAutofit/>
          </a:bodyPr>
          <a:lstStyle>
            <a:lvl1pPr algn="l" defTabSz="1218987" rtl="0" eaLnBrk="1" latinLnBrk="0" hangingPunct="1">
              <a:spcBef>
                <a:spcPct val="0"/>
              </a:spcBef>
              <a:buNone/>
              <a:defRPr kumimoji="1" sz="3600" kern="1200">
                <a:solidFill>
                  <a:schemeClr val="tx1"/>
                </a:solidFill>
                <a:latin typeface="MS Mincho" panose="02020609040205080304" pitchFamily="17" charset="-128"/>
                <a:ea typeface="MS Mincho" panose="02020609040205080304" pitchFamily="17" charset="-128"/>
                <a:cs typeface="+mj-cs"/>
              </a:defRPr>
            </a:lvl1pPr>
          </a:lstStyle>
          <a:p>
            <a:r>
              <a:rPr lang="ja-JP" altLang="en-US" sz="4800" b="1" dirty="0"/>
              <a:t>ミラノ万博</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コンテンツ プレースホルダー 2">
            <a:extLst>
              <a:ext uri="{FF2B5EF4-FFF2-40B4-BE49-F238E27FC236}">
                <a16:creationId xmlns:a16="http://schemas.microsoft.com/office/drawing/2014/main" id="{4C5BD18A-7FCF-CD8D-8827-ABF7F147706E}"/>
              </a:ext>
            </a:extLst>
          </p:cNvPr>
          <p:cNvSpPr txBox="1">
            <a:spLocks/>
          </p:cNvSpPr>
          <p:nvPr/>
        </p:nvSpPr>
        <p:spPr bwMode="auto">
          <a:xfrm>
            <a:off x="2066926" y="2060576"/>
            <a:ext cx="8054975" cy="3629025"/>
          </a:xfrm>
          <a:prstGeom prst="rect">
            <a:avLst/>
          </a:prstGeom>
          <a:noFill/>
          <a:ln>
            <a:noFill/>
          </a:ln>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defRPr/>
            </a:pPr>
            <a:r>
              <a:rPr lang="ja-JP" altLang="en-US" sz="2800" b="1" dirty="0">
                <a:latin typeface="Century Gothic" panose="020B0502020202020204" pitchFamily="34" charset="0"/>
              </a:rPr>
              <a:t>〇 水産工場の認証取得状況（国内）</a:t>
            </a:r>
            <a:endParaRPr lang="en-US" altLang="ja-JP" sz="2800" b="1" dirty="0">
              <a:latin typeface="Century Gothic" panose="020B0502020202020204" pitchFamily="34" charset="0"/>
            </a:endParaRPr>
          </a:p>
          <a:p>
            <a:pPr>
              <a:spcBef>
                <a:spcPts val="1000"/>
              </a:spcBef>
              <a:buClr>
                <a:schemeClr val="accent1"/>
              </a:buClr>
              <a:buSzPct val="80000"/>
              <a:defRPr/>
            </a:pPr>
            <a:r>
              <a:rPr lang="en-US" altLang="ja-JP" sz="2800" b="1" dirty="0">
                <a:latin typeface="Century Gothic" panose="020B0502020202020204" pitchFamily="34" charset="0"/>
              </a:rPr>
              <a:t>         </a:t>
            </a:r>
            <a:r>
              <a:rPr lang="ja-JP" altLang="en-US" sz="2800" b="1" dirty="0">
                <a:latin typeface="Century Gothic" panose="020B0502020202020204" pitchFamily="34" charset="0"/>
              </a:rPr>
              <a:t>中国、ベトナムに比べ　　</a:t>
            </a:r>
            <a:r>
              <a:rPr lang="en-US" altLang="ja-JP" sz="2800" b="1" dirty="0">
                <a:latin typeface="Century Gothic" panose="020B0502020202020204" pitchFamily="34" charset="0"/>
              </a:rPr>
              <a:t>1</a:t>
            </a:r>
            <a:r>
              <a:rPr lang="ja-JP" altLang="en-US" sz="2800" b="1" dirty="0">
                <a:latin typeface="Century Gothic" panose="020B0502020202020204" pitchFamily="34" charset="0"/>
              </a:rPr>
              <a:t>／１０以下</a:t>
            </a:r>
            <a:endParaRPr lang="en-US" altLang="ja-JP" sz="2800" b="1" dirty="0">
              <a:latin typeface="Century Gothic" panose="020B0502020202020204" pitchFamily="34" charset="0"/>
            </a:endParaRPr>
          </a:p>
          <a:p>
            <a:pPr>
              <a:spcBef>
                <a:spcPts val="1000"/>
              </a:spcBef>
              <a:buClr>
                <a:schemeClr val="accent1"/>
              </a:buClr>
              <a:buSzPct val="80000"/>
              <a:defRPr/>
            </a:pPr>
            <a:endParaRPr lang="en-US" altLang="ja-JP" sz="2800" b="1" dirty="0">
              <a:latin typeface="Century Gothic" panose="020B0502020202020204" pitchFamily="34" charset="0"/>
            </a:endParaRPr>
          </a:p>
          <a:p>
            <a:pPr>
              <a:spcBef>
                <a:spcPts val="1000"/>
              </a:spcBef>
              <a:buClr>
                <a:schemeClr val="accent1"/>
              </a:buClr>
              <a:buSzPct val="80000"/>
              <a:defRPr/>
            </a:pPr>
            <a:r>
              <a:rPr lang="ja-JP" altLang="en-US" sz="2800" b="1" dirty="0">
                <a:latin typeface="Century Gothic" panose="020B0502020202020204" pitchFamily="34" charset="0"/>
              </a:rPr>
              <a:t>〇 欧米諸国から要望</a:t>
            </a:r>
            <a:endParaRPr lang="en-US" altLang="ja-JP" sz="2800" b="1" dirty="0">
              <a:latin typeface="Century Gothic" panose="020B0502020202020204" pitchFamily="34" charset="0"/>
            </a:endParaRPr>
          </a:p>
          <a:p>
            <a:pPr>
              <a:spcBef>
                <a:spcPts val="1000"/>
              </a:spcBef>
              <a:buClr>
                <a:schemeClr val="accent1"/>
              </a:buClr>
              <a:buSzPct val="80000"/>
              <a:defRPr/>
            </a:pPr>
            <a:r>
              <a:rPr lang="ja-JP" altLang="en-US" sz="2800" b="1" dirty="0">
                <a:latin typeface="Century Gothic" panose="020B0502020202020204" pitchFamily="34" charset="0"/>
              </a:rPr>
              <a:t>　「オリ・パラ選手村では、 </a:t>
            </a:r>
            <a:r>
              <a:rPr lang="ja-JP" altLang="en-US" sz="2800" b="1" dirty="0">
                <a:highlight>
                  <a:srgbClr val="FFFF00"/>
                </a:highlight>
                <a:latin typeface="Century Gothic" panose="020B0502020202020204" pitchFamily="34" charset="0"/>
              </a:rPr>
              <a:t>国際的な食品安全</a:t>
            </a:r>
            <a:endParaRPr lang="en-US" altLang="ja-JP" sz="2800" b="1" dirty="0">
              <a:highlight>
                <a:srgbClr val="FFFF00"/>
              </a:highlight>
              <a:latin typeface="Century Gothic" panose="020B0502020202020204" pitchFamily="34" charset="0"/>
            </a:endParaRPr>
          </a:p>
          <a:p>
            <a:pPr>
              <a:spcBef>
                <a:spcPts val="1000"/>
              </a:spcBef>
              <a:buClr>
                <a:schemeClr val="accent1"/>
              </a:buClr>
              <a:buSzPct val="80000"/>
              <a:defRPr/>
            </a:pPr>
            <a:r>
              <a:rPr lang="ja-JP" altLang="en-US" sz="2800" b="1" dirty="0">
                <a:highlight>
                  <a:srgbClr val="FFFF00"/>
                </a:highlight>
                <a:latin typeface="Century Gothic" panose="020B0502020202020204" pitchFamily="34" charset="0"/>
              </a:rPr>
              <a:t>　規格を有した食品</a:t>
            </a:r>
            <a:r>
              <a:rPr lang="ja-JP" altLang="en-US" sz="2800" b="1" dirty="0">
                <a:latin typeface="Century Gothic" panose="020B0502020202020204" pitchFamily="34" charset="0"/>
              </a:rPr>
              <a:t>を使用して欲しい」</a:t>
            </a:r>
          </a:p>
        </p:txBody>
      </p:sp>
      <p:sp>
        <p:nvSpPr>
          <p:cNvPr id="6" name="正方形/長方形 5">
            <a:extLst>
              <a:ext uri="{FF2B5EF4-FFF2-40B4-BE49-F238E27FC236}">
                <a16:creationId xmlns:a16="http://schemas.microsoft.com/office/drawing/2014/main" id="{2EF2264E-FDDB-7FC8-D1D2-B8D488ED5B47}"/>
              </a:ext>
            </a:extLst>
          </p:cNvPr>
          <p:cNvSpPr/>
          <p:nvPr/>
        </p:nvSpPr>
        <p:spPr>
          <a:xfrm>
            <a:off x="10411937" y="6021288"/>
            <a:ext cx="111601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１０５</a:t>
            </a:r>
            <a:endParaRPr lang="en-US" altLang="ja-JP" b="1" dirty="0">
              <a:solidFill>
                <a:schemeClr val="tx1"/>
              </a:solidFill>
            </a:endParaRPr>
          </a:p>
        </p:txBody>
      </p:sp>
      <p:sp>
        <p:nvSpPr>
          <p:cNvPr id="2" name="タイトル 1">
            <a:extLst>
              <a:ext uri="{FF2B5EF4-FFF2-40B4-BE49-F238E27FC236}">
                <a16:creationId xmlns:a16="http://schemas.microsoft.com/office/drawing/2014/main" id="{08D402F6-47AE-3044-571F-0668CD876257}"/>
              </a:ext>
            </a:extLst>
          </p:cNvPr>
          <p:cNvSpPr txBox="1">
            <a:spLocks noChangeArrowheads="1"/>
          </p:cNvSpPr>
          <p:nvPr/>
        </p:nvSpPr>
        <p:spPr>
          <a:xfrm>
            <a:off x="1218883" y="152400"/>
            <a:ext cx="9751060" cy="1295400"/>
          </a:xfrm>
          <a:prstGeom prst="rect">
            <a:avLst/>
          </a:prstGeom>
        </p:spPr>
        <p:txBody>
          <a:bodyPr vert="horz" lIns="121899" tIns="60949" rIns="121899" bIns="60949" rtlCol="0" anchor="b">
            <a:normAutofit/>
          </a:bodyPr>
          <a:lstStyle>
            <a:lvl1pPr algn="l" defTabSz="1218987" rtl="0" eaLnBrk="1" latinLnBrk="0" hangingPunct="1">
              <a:spcBef>
                <a:spcPct val="0"/>
              </a:spcBef>
              <a:buNone/>
              <a:defRPr kumimoji="1" sz="3600" kern="1200">
                <a:solidFill>
                  <a:schemeClr val="tx1"/>
                </a:solidFill>
                <a:latin typeface="MS Mincho" panose="02020609040205080304" pitchFamily="17" charset="-128"/>
                <a:ea typeface="MS Mincho" panose="02020609040205080304" pitchFamily="17" charset="-128"/>
                <a:cs typeface="+mj-cs"/>
              </a:defRPr>
            </a:lvl1pPr>
          </a:lstStyle>
          <a:p>
            <a:r>
              <a:rPr lang="ja-JP" altLang="en-US" sz="4800" b="1" dirty="0"/>
              <a:t>当時の国際食品認証の状況</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コンテンツ プレースホルダー 4">
            <a:extLst>
              <a:ext uri="{FF2B5EF4-FFF2-40B4-BE49-F238E27FC236}">
                <a16:creationId xmlns:a16="http://schemas.microsoft.com/office/drawing/2014/main" id="{A6408F1F-BF03-2C00-9003-3FF2103B8D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112" t="15335" r="9973" b="6888"/>
          <a:stretch>
            <a:fillRect/>
          </a:stretch>
        </p:blipFill>
        <p:spPr>
          <a:xfrm>
            <a:off x="1528312" y="332656"/>
            <a:ext cx="9161463" cy="5972175"/>
          </a:xfrm>
        </p:spPr>
      </p:pic>
      <p:sp>
        <p:nvSpPr>
          <p:cNvPr id="6" name="正方形/長方形 5">
            <a:extLst>
              <a:ext uri="{FF2B5EF4-FFF2-40B4-BE49-F238E27FC236}">
                <a16:creationId xmlns:a16="http://schemas.microsoft.com/office/drawing/2014/main" id="{B97FBABF-A7CA-3138-9B46-E5F366FF03B9}"/>
              </a:ext>
            </a:extLst>
          </p:cNvPr>
          <p:cNvSpPr/>
          <p:nvPr/>
        </p:nvSpPr>
        <p:spPr>
          <a:xfrm>
            <a:off x="10414892" y="6063531"/>
            <a:ext cx="120300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１０６</a:t>
            </a:r>
            <a:endParaRPr lang="en-US" altLang="ja-JP"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4C16EA9-56B9-2E9C-9BB4-62BABCFAC22A}"/>
              </a:ext>
            </a:extLst>
          </p:cNvPr>
          <p:cNvSpPr/>
          <p:nvPr/>
        </p:nvSpPr>
        <p:spPr>
          <a:xfrm>
            <a:off x="10376218" y="6021288"/>
            <a:ext cx="11874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１０７</a:t>
            </a:r>
            <a:endParaRPr lang="en-US" altLang="ja-JP" b="1" dirty="0">
              <a:solidFill>
                <a:schemeClr val="tx1"/>
              </a:solidFill>
            </a:endParaRPr>
          </a:p>
        </p:txBody>
      </p:sp>
      <p:sp>
        <p:nvSpPr>
          <p:cNvPr id="7" name="正方形/長方形 6">
            <a:extLst>
              <a:ext uri="{FF2B5EF4-FFF2-40B4-BE49-F238E27FC236}">
                <a16:creationId xmlns:a16="http://schemas.microsoft.com/office/drawing/2014/main" id="{8269C8DF-5668-0711-9644-EB03F7B238D5}"/>
              </a:ext>
            </a:extLst>
          </p:cNvPr>
          <p:cNvSpPr/>
          <p:nvPr/>
        </p:nvSpPr>
        <p:spPr>
          <a:xfrm>
            <a:off x="1990726" y="2276872"/>
            <a:ext cx="7813675" cy="1081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chemeClr val="tx1"/>
                </a:solidFill>
                <a:latin typeface="ＭＳ 明朝" panose="02020609040205080304" pitchFamily="17" charset="-128"/>
                <a:ea typeface="ＭＳ 明朝" panose="02020609040205080304" pitchFamily="17" charset="-128"/>
              </a:rPr>
              <a:t>＊ 認証を取得することがゴールではない</a:t>
            </a:r>
          </a:p>
        </p:txBody>
      </p:sp>
      <p:sp>
        <p:nvSpPr>
          <p:cNvPr id="67589" name="タイトル 2">
            <a:extLst>
              <a:ext uri="{FF2B5EF4-FFF2-40B4-BE49-F238E27FC236}">
                <a16:creationId xmlns:a16="http://schemas.microsoft.com/office/drawing/2014/main" id="{3C1D7D0B-2D07-5BD4-5583-D8D20DE6E6C1}"/>
              </a:ext>
            </a:extLst>
          </p:cNvPr>
          <p:cNvSpPr txBox="1">
            <a:spLocks noChangeArrowheads="1"/>
          </p:cNvSpPr>
          <p:nvPr/>
        </p:nvSpPr>
        <p:spPr bwMode="auto">
          <a:xfrm>
            <a:off x="2062162" y="3861048"/>
            <a:ext cx="8314056"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spcBef>
                <a:spcPct val="0"/>
              </a:spcBef>
              <a:buFontTx/>
              <a:buNone/>
            </a:pPr>
            <a:r>
              <a:rPr lang="ja-JP" altLang="en-US" sz="3200" b="1" dirty="0">
                <a:latin typeface="ＭＳ 明朝" panose="02020609040205080304" pitchFamily="17" charset="-128"/>
                <a:ea typeface="ＭＳ 明朝" panose="02020609040205080304" pitchFamily="17" charset="-128"/>
              </a:rPr>
              <a:t>＊ 導入にあたっては</a:t>
            </a:r>
            <a:endParaRPr lang="en-US" altLang="ja-JP" sz="3200" b="1" dirty="0">
              <a:latin typeface="ＭＳ 明朝" panose="02020609040205080304" pitchFamily="17" charset="-128"/>
              <a:ea typeface="ＭＳ 明朝" panose="02020609040205080304" pitchFamily="17" charset="-128"/>
            </a:endParaRPr>
          </a:p>
          <a:p>
            <a:pPr>
              <a:spcBef>
                <a:spcPct val="0"/>
              </a:spcBef>
              <a:buFontTx/>
              <a:buNone/>
            </a:pPr>
            <a:r>
              <a:rPr lang="ja-JP" altLang="en-US" sz="3200" b="1" dirty="0">
                <a:latin typeface="ＭＳ 明朝" panose="02020609040205080304" pitchFamily="17" charset="-128"/>
                <a:ea typeface="ＭＳ 明朝" panose="02020609040205080304" pitchFamily="17" charset="-128"/>
              </a:rPr>
              <a:t>　　　　　　　　費用対効果の検討が必要</a:t>
            </a:r>
          </a:p>
        </p:txBody>
      </p:sp>
      <p:sp>
        <p:nvSpPr>
          <p:cNvPr id="2" name="タイトル 1">
            <a:extLst>
              <a:ext uri="{FF2B5EF4-FFF2-40B4-BE49-F238E27FC236}">
                <a16:creationId xmlns:a16="http://schemas.microsoft.com/office/drawing/2014/main" id="{2E9AB16D-38A1-0CD4-CEDE-2B498FBD77AA}"/>
              </a:ext>
            </a:extLst>
          </p:cNvPr>
          <p:cNvSpPr txBox="1">
            <a:spLocks noChangeArrowheads="1"/>
          </p:cNvSpPr>
          <p:nvPr/>
        </p:nvSpPr>
        <p:spPr>
          <a:xfrm>
            <a:off x="1218883" y="152400"/>
            <a:ext cx="9751060" cy="1295400"/>
          </a:xfrm>
          <a:prstGeom prst="rect">
            <a:avLst/>
          </a:prstGeom>
        </p:spPr>
        <p:txBody>
          <a:bodyPr vert="horz" lIns="121899" tIns="60949" rIns="121899" bIns="60949" rtlCol="0" anchor="b">
            <a:normAutofit/>
          </a:bodyPr>
          <a:lstStyle>
            <a:lvl1pPr algn="l" defTabSz="1218987" rtl="0" eaLnBrk="1" latinLnBrk="0" hangingPunct="1">
              <a:spcBef>
                <a:spcPct val="0"/>
              </a:spcBef>
              <a:buNone/>
              <a:defRPr kumimoji="1" sz="3600" kern="1200">
                <a:solidFill>
                  <a:schemeClr val="tx1"/>
                </a:solidFill>
                <a:latin typeface="MS Mincho" panose="02020609040205080304" pitchFamily="17" charset="-128"/>
                <a:ea typeface="MS Mincho" panose="02020609040205080304" pitchFamily="17" charset="-128"/>
                <a:cs typeface="+mj-cs"/>
              </a:defRPr>
            </a:lvl1pPr>
          </a:lstStyle>
          <a:p>
            <a:r>
              <a:rPr lang="ja-JP" altLang="en-US" sz="4800" b="1" dirty="0"/>
              <a:t>今後の課題</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コンテンツ プレースホルダー 2">
            <a:extLst>
              <a:ext uri="{FF2B5EF4-FFF2-40B4-BE49-F238E27FC236}">
                <a16:creationId xmlns:a16="http://schemas.microsoft.com/office/drawing/2014/main" id="{68A2B5F6-6644-7444-1061-6A6C5AA93C37}"/>
              </a:ext>
            </a:extLst>
          </p:cNvPr>
          <p:cNvSpPr txBox="1">
            <a:spLocks/>
          </p:cNvSpPr>
          <p:nvPr/>
        </p:nvSpPr>
        <p:spPr bwMode="auto">
          <a:xfrm>
            <a:off x="2181225" y="1988840"/>
            <a:ext cx="7886700" cy="2304256"/>
          </a:xfrm>
          <a:prstGeom prst="rect">
            <a:avLst/>
          </a:prstGeom>
          <a:noFill/>
          <a:ln>
            <a:noFill/>
          </a:ln>
        </p:spPr>
        <p:txBody>
          <a:bodyPr/>
          <a:lstStyle>
            <a:lvl1pPr marL="171450" indent="-171450"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marL="0" indent="0">
              <a:buNone/>
              <a:defRPr/>
            </a:pPr>
            <a:r>
              <a:rPr lang="ja-JP" altLang="en-US" sz="3200" b="1" dirty="0">
                <a:latin typeface="ＭＳ Ｐ明朝" panose="02020600040205080304" pitchFamily="18" charset="-128"/>
                <a:ea typeface="ＭＳ Ｐ明朝" panose="02020600040205080304" pitchFamily="18" charset="-128"/>
              </a:rPr>
              <a:t>＜行政側の課題＞</a:t>
            </a:r>
            <a:endParaRPr lang="en-US" altLang="ja-JP" sz="3200" b="1" dirty="0">
              <a:latin typeface="ＭＳ Ｐ明朝" panose="02020600040205080304" pitchFamily="18" charset="-128"/>
              <a:ea typeface="ＭＳ Ｐ明朝" panose="02020600040205080304" pitchFamily="18" charset="-128"/>
            </a:endParaRPr>
          </a:p>
          <a:p>
            <a:pPr marL="0" indent="0">
              <a:buNone/>
              <a:defRPr/>
            </a:pPr>
            <a:r>
              <a:rPr lang="ja-JP" altLang="en-US" sz="3200" b="1" dirty="0">
                <a:latin typeface="ＭＳ Ｐ明朝" panose="02020600040205080304" pitchFamily="18" charset="-128"/>
                <a:ea typeface="ＭＳ Ｐ明朝" panose="02020600040205080304" pitchFamily="18" charset="-128"/>
              </a:rPr>
              <a:t>　　輸出支援策はあっても利用困難</a:t>
            </a:r>
            <a:endParaRPr lang="en-US" altLang="ja-JP" sz="3200" b="1" dirty="0">
              <a:latin typeface="ＭＳ Ｐ明朝" panose="02020600040205080304" pitchFamily="18" charset="-128"/>
              <a:ea typeface="ＭＳ Ｐ明朝" panose="02020600040205080304" pitchFamily="18" charset="-128"/>
            </a:endParaRPr>
          </a:p>
          <a:p>
            <a:pPr marL="0" indent="0">
              <a:buNone/>
              <a:defRPr/>
            </a:pPr>
            <a:r>
              <a:rPr lang="ja-JP" altLang="en-US" sz="3200" b="1" dirty="0">
                <a:latin typeface="ＭＳ Ｐ明朝" panose="02020600040205080304" pitchFamily="18" charset="-128"/>
                <a:ea typeface="ＭＳ Ｐ明朝" panose="02020600040205080304" pitchFamily="18" charset="-128"/>
              </a:rPr>
              <a:t>　　　→ 事業者目線での支援策を</a:t>
            </a:r>
            <a:endParaRPr lang="en-US" altLang="ja-JP" sz="3200" b="1" dirty="0">
              <a:latin typeface="ＭＳ Ｐ明朝" panose="02020600040205080304" pitchFamily="18" charset="-128"/>
              <a:ea typeface="ＭＳ Ｐ明朝" panose="02020600040205080304" pitchFamily="18" charset="-128"/>
            </a:endParaRPr>
          </a:p>
          <a:p>
            <a:pPr marL="0" indent="0">
              <a:buNone/>
              <a:defRPr/>
            </a:pPr>
            <a:r>
              <a:rPr lang="ja-JP" altLang="en-US" sz="3200" b="1" dirty="0">
                <a:latin typeface="ＭＳ Ｐ明朝" panose="02020600040205080304" pitchFamily="18" charset="-128"/>
                <a:ea typeface="ＭＳ Ｐ明朝" panose="02020600040205080304" pitchFamily="18" charset="-128"/>
              </a:rPr>
              <a:t>　　国際的な枠組みでの意見表明</a:t>
            </a:r>
          </a:p>
        </p:txBody>
      </p:sp>
      <p:sp>
        <p:nvSpPr>
          <p:cNvPr id="68611" name="コンテンツ プレースホルダー 2">
            <a:extLst>
              <a:ext uri="{FF2B5EF4-FFF2-40B4-BE49-F238E27FC236}">
                <a16:creationId xmlns:a16="http://schemas.microsoft.com/office/drawing/2014/main" id="{A53703D6-E21E-A4E4-7DDD-69B22A3E6D93}"/>
              </a:ext>
            </a:extLst>
          </p:cNvPr>
          <p:cNvSpPr txBox="1">
            <a:spLocks noChangeArrowheads="1"/>
          </p:cNvSpPr>
          <p:nvPr/>
        </p:nvSpPr>
        <p:spPr bwMode="auto">
          <a:xfrm>
            <a:off x="2181225" y="4646389"/>
            <a:ext cx="78867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buFont typeface="Arial" panose="020B0604020202020204" pitchFamily="34" charset="0"/>
              <a:buNone/>
            </a:pPr>
            <a:r>
              <a:rPr lang="ja-JP" altLang="en-US" sz="3200" b="1" dirty="0">
                <a:latin typeface="ＭＳ Ｐ明朝" panose="02020600040205080304" pitchFamily="18" charset="-128"/>
                <a:ea typeface="ＭＳ Ｐ明朝" panose="02020600040205080304" pitchFamily="18" charset="-128"/>
              </a:rPr>
              <a:t>＜事業者側の課題＞</a:t>
            </a:r>
            <a:endParaRPr lang="en-US" altLang="ja-JP" sz="3200" b="1" dirty="0">
              <a:latin typeface="ＭＳ Ｐ明朝" panose="02020600040205080304" pitchFamily="18" charset="-128"/>
              <a:ea typeface="ＭＳ Ｐ明朝" panose="02020600040205080304" pitchFamily="18" charset="-128"/>
            </a:endParaRPr>
          </a:p>
          <a:p>
            <a:pPr>
              <a:buFont typeface="Arial" panose="020B0604020202020204" pitchFamily="34" charset="0"/>
              <a:buNone/>
            </a:pPr>
            <a:r>
              <a:rPr lang="ja-JP" altLang="en-US" sz="3200" b="1" dirty="0">
                <a:latin typeface="ＭＳ Ｐ明朝" panose="02020600040205080304" pitchFamily="18" charset="-128"/>
                <a:ea typeface="ＭＳ Ｐ明朝" panose="02020600040205080304" pitchFamily="18" charset="-128"/>
              </a:rPr>
              <a:t>　　</a:t>
            </a:r>
            <a:r>
              <a:rPr lang="en-US" altLang="ja-JP" sz="3200" b="1" dirty="0">
                <a:latin typeface="ＭＳ Ｐ明朝" panose="02020600040205080304" pitchFamily="18" charset="-128"/>
                <a:ea typeface="ＭＳ Ｐ明朝" panose="02020600040205080304" pitchFamily="18" charset="-128"/>
              </a:rPr>
              <a:t>GFSI</a:t>
            </a:r>
            <a:r>
              <a:rPr lang="ja-JP" altLang="en-US" sz="3200" b="1" dirty="0">
                <a:latin typeface="ＭＳ Ｐ明朝" panose="02020600040205080304" pitchFamily="18" charset="-128"/>
                <a:ea typeface="ＭＳ Ｐ明朝" panose="02020600040205080304" pitchFamily="18" charset="-128"/>
              </a:rPr>
              <a:t>などへの参加・意見表明</a:t>
            </a:r>
            <a:endParaRPr lang="en-US" altLang="ja-JP" sz="3200" b="1" dirty="0">
              <a:latin typeface="ＭＳ Ｐ明朝" panose="02020600040205080304" pitchFamily="18" charset="-128"/>
              <a:ea typeface="ＭＳ Ｐ明朝" panose="02020600040205080304" pitchFamily="18" charset="-128"/>
            </a:endParaRPr>
          </a:p>
        </p:txBody>
      </p:sp>
      <p:sp>
        <p:nvSpPr>
          <p:cNvPr id="2" name="正方形/長方形 1">
            <a:extLst>
              <a:ext uri="{FF2B5EF4-FFF2-40B4-BE49-F238E27FC236}">
                <a16:creationId xmlns:a16="http://schemas.microsoft.com/office/drawing/2014/main" id="{4E1FF37F-1030-7C6F-7672-1D46D7A73158}"/>
              </a:ext>
            </a:extLst>
          </p:cNvPr>
          <p:cNvSpPr/>
          <p:nvPr/>
        </p:nvSpPr>
        <p:spPr>
          <a:xfrm>
            <a:off x="10270876" y="6021288"/>
            <a:ext cx="127501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１０８</a:t>
            </a:r>
            <a:endParaRPr lang="en-US" altLang="ja-JP" b="1" dirty="0">
              <a:solidFill>
                <a:schemeClr val="tx1"/>
              </a:solidFill>
            </a:endParaRPr>
          </a:p>
        </p:txBody>
      </p:sp>
      <p:sp>
        <p:nvSpPr>
          <p:cNvPr id="4" name="タイトル 3">
            <a:extLst>
              <a:ext uri="{FF2B5EF4-FFF2-40B4-BE49-F238E27FC236}">
                <a16:creationId xmlns:a16="http://schemas.microsoft.com/office/drawing/2014/main" id="{79A333D2-DDA0-54D6-036F-3EE7E66369CA}"/>
              </a:ext>
            </a:extLst>
          </p:cNvPr>
          <p:cNvSpPr>
            <a:spLocks noGrp="1"/>
          </p:cNvSpPr>
          <p:nvPr>
            <p:ph type="title"/>
          </p:nvPr>
        </p:nvSpPr>
        <p:spPr/>
        <p:txBody>
          <a:bodyPr>
            <a:normAutofit/>
          </a:bodyPr>
          <a:lstStyle/>
          <a:p>
            <a:r>
              <a:rPr lang="ja-JP" altLang="en-US" sz="4800" b="1" dirty="0"/>
              <a:t>どうする日本の今後</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7A9DB7D-C4E3-9A8B-664A-CFDCB8C3120F}"/>
              </a:ext>
            </a:extLst>
          </p:cNvPr>
          <p:cNvSpPr>
            <a:spLocks noGrp="1"/>
          </p:cNvSpPr>
          <p:nvPr>
            <p:ph idx="1"/>
          </p:nvPr>
        </p:nvSpPr>
        <p:spPr>
          <a:xfrm>
            <a:off x="2229644" y="1735931"/>
            <a:ext cx="7886700" cy="4351338"/>
          </a:xfrm>
        </p:spPr>
        <p:txBody>
          <a:bodyPr>
            <a:normAutofit fontScale="92500" lnSpcReduction="20000"/>
          </a:bodyPr>
          <a:lstStyle/>
          <a:p>
            <a:pPr>
              <a:defRPr/>
            </a:pPr>
            <a:r>
              <a:rPr lang="ja-JP" altLang="en-US" sz="3200" b="1" dirty="0">
                <a:latin typeface="ＭＳ Ｐ明朝" panose="02020600040205080304" pitchFamily="18" charset="-128"/>
                <a:ea typeface="ＭＳ Ｐ明朝" panose="02020600040205080304" pitchFamily="18" charset="-128"/>
              </a:rPr>
              <a:t>日本の農業政策の根幹を担う法律</a:t>
            </a:r>
            <a:endParaRPr lang="en-US" altLang="ja-JP" sz="3200" b="1" dirty="0">
              <a:latin typeface="ＭＳ Ｐ明朝" panose="02020600040205080304" pitchFamily="18" charset="-128"/>
              <a:ea typeface="ＭＳ Ｐ明朝" panose="02020600040205080304" pitchFamily="18" charset="-128"/>
            </a:endParaRPr>
          </a:p>
          <a:p>
            <a:pPr>
              <a:defRPr/>
            </a:pPr>
            <a:r>
              <a:rPr lang="ja-JP" altLang="en-US" sz="3200" b="1" dirty="0">
                <a:latin typeface="ＭＳ Ｐ明朝" panose="02020600040205080304" pitchFamily="18" charset="-128"/>
                <a:ea typeface="ＭＳ Ｐ明朝" panose="02020600040205080304" pitchFamily="18" charset="-128"/>
              </a:rPr>
              <a:t>制定後</a:t>
            </a:r>
            <a:r>
              <a:rPr lang="en-US" altLang="ja-JP" sz="3200" b="1" dirty="0">
                <a:latin typeface="ＭＳ Ｐ明朝" panose="02020600040205080304" pitchFamily="18" charset="-128"/>
                <a:ea typeface="ＭＳ Ｐ明朝" panose="02020600040205080304" pitchFamily="18" charset="-128"/>
              </a:rPr>
              <a:t>20</a:t>
            </a:r>
            <a:r>
              <a:rPr lang="ja-JP" altLang="en-US" sz="3200" b="1" dirty="0">
                <a:latin typeface="ＭＳ Ｐ明朝" panose="02020600040205080304" pitchFamily="18" charset="-128"/>
                <a:ea typeface="ＭＳ Ｐ明朝" panose="02020600040205080304" pitchFamily="18" charset="-128"/>
              </a:rPr>
              <a:t>年を経過</a:t>
            </a:r>
            <a:endParaRPr lang="en-US" altLang="ja-JP" sz="3200" b="1" dirty="0">
              <a:latin typeface="ＭＳ Ｐ明朝" panose="02020600040205080304" pitchFamily="18" charset="-128"/>
              <a:ea typeface="ＭＳ Ｐ明朝" panose="02020600040205080304" pitchFamily="18" charset="-128"/>
            </a:endParaRPr>
          </a:p>
          <a:p>
            <a:pPr marL="0" indent="0">
              <a:buNone/>
              <a:defRPr/>
            </a:pPr>
            <a:r>
              <a:rPr lang="ja-JP" altLang="en-US" sz="3200" b="1" dirty="0">
                <a:latin typeface="ＭＳ Ｐ明朝" panose="02020600040205080304" pitchFamily="18" charset="-128"/>
                <a:ea typeface="ＭＳ Ｐ明朝" panose="02020600040205080304" pitchFamily="18" charset="-128"/>
              </a:rPr>
              <a:t>　　　　→見直しに向けた議論を開始（農水省）</a:t>
            </a:r>
            <a:endParaRPr lang="en-US" altLang="ja-JP" sz="3200" b="1" dirty="0">
              <a:latin typeface="ＭＳ Ｐ明朝" panose="02020600040205080304" pitchFamily="18" charset="-128"/>
              <a:ea typeface="ＭＳ Ｐ明朝" panose="02020600040205080304" pitchFamily="18" charset="-128"/>
            </a:endParaRPr>
          </a:p>
          <a:p>
            <a:pPr marL="0" indent="0">
              <a:buNone/>
              <a:defRPr/>
            </a:pPr>
            <a:r>
              <a:rPr lang="ja-JP" altLang="en-US" sz="3200" b="1" dirty="0">
                <a:latin typeface="ＭＳ Ｐ明朝" panose="02020600040205080304" pitchFamily="18" charset="-128"/>
                <a:ea typeface="ＭＳ Ｐ明朝" panose="02020600040205080304" pitchFamily="18" charset="-128"/>
              </a:rPr>
              <a:t>　　　 　　</a:t>
            </a:r>
            <a:r>
              <a:rPr lang="ja-JP" altLang="en-US" sz="3200" b="1" dirty="0">
                <a:highlight>
                  <a:srgbClr val="FFFF00"/>
                </a:highlight>
                <a:latin typeface="ＭＳ Ｐ明朝" panose="02020600040205080304" pitchFamily="18" charset="-128"/>
                <a:ea typeface="ＭＳ Ｐ明朝" panose="02020600040205080304" pitchFamily="18" charset="-128"/>
              </a:rPr>
              <a:t>背景：食料安全保障の強化</a:t>
            </a:r>
            <a:endParaRPr lang="en-US" altLang="ja-JP" sz="3200" b="1" dirty="0">
              <a:highlight>
                <a:srgbClr val="FFFF00"/>
              </a:highlight>
              <a:latin typeface="ＭＳ Ｐ明朝" panose="02020600040205080304" pitchFamily="18" charset="-128"/>
              <a:ea typeface="ＭＳ Ｐ明朝" panose="02020600040205080304" pitchFamily="18" charset="-128"/>
            </a:endParaRPr>
          </a:p>
          <a:p>
            <a:pPr marL="0" indent="0">
              <a:buNone/>
              <a:defRPr/>
            </a:pPr>
            <a:r>
              <a:rPr lang="ja-JP" altLang="en-US" sz="3200" b="1" dirty="0">
                <a:latin typeface="ＭＳ Ｐ明朝" panose="02020600040205080304" pitchFamily="18" charset="-128"/>
                <a:ea typeface="ＭＳ Ｐ明朝" panose="02020600040205080304" pitchFamily="18" charset="-128"/>
              </a:rPr>
              <a:t>　　　　</a:t>
            </a:r>
            <a:endParaRPr lang="en-US" altLang="ja-JP" sz="3200" b="1" dirty="0">
              <a:latin typeface="ＭＳ Ｐ明朝" panose="02020600040205080304" pitchFamily="18" charset="-128"/>
              <a:ea typeface="ＭＳ Ｐ明朝" panose="02020600040205080304" pitchFamily="18" charset="-128"/>
            </a:endParaRPr>
          </a:p>
          <a:p>
            <a:pPr>
              <a:defRPr/>
            </a:pPr>
            <a:r>
              <a:rPr lang="ja-JP" altLang="en-US" sz="3200" b="1" dirty="0">
                <a:latin typeface="ＭＳ Ｐ明朝" panose="02020600040205080304" pitchFamily="18" charset="-128"/>
                <a:ea typeface="ＭＳ Ｐ明朝" panose="02020600040205080304" pitchFamily="18" charset="-128"/>
              </a:rPr>
              <a:t>主な要因</a:t>
            </a:r>
            <a:endParaRPr lang="en-US" altLang="ja-JP" sz="3200" b="1" dirty="0">
              <a:latin typeface="ＭＳ Ｐ明朝" panose="02020600040205080304" pitchFamily="18" charset="-128"/>
              <a:ea typeface="ＭＳ Ｐ明朝" panose="02020600040205080304" pitchFamily="18" charset="-128"/>
            </a:endParaRPr>
          </a:p>
          <a:p>
            <a:pPr marL="0" indent="0">
              <a:buNone/>
              <a:defRPr/>
            </a:pPr>
            <a:r>
              <a:rPr lang="ja-JP" altLang="en-US" sz="3200" b="1" dirty="0">
                <a:latin typeface="ＭＳ Ｐ明朝" panose="02020600040205080304" pitchFamily="18" charset="-128"/>
                <a:ea typeface="ＭＳ Ｐ明朝" panose="02020600040205080304" pitchFamily="18" charset="-128"/>
              </a:rPr>
              <a:t>　① 食料情勢の変化　　② 地球環境問題</a:t>
            </a:r>
            <a:endParaRPr lang="en-US" altLang="ja-JP" sz="3200" b="1" dirty="0">
              <a:latin typeface="ＭＳ Ｐ明朝" panose="02020600040205080304" pitchFamily="18" charset="-128"/>
              <a:ea typeface="ＭＳ Ｐ明朝" panose="02020600040205080304" pitchFamily="18" charset="-128"/>
            </a:endParaRPr>
          </a:p>
          <a:p>
            <a:pPr marL="0" indent="0">
              <a:buNone/>
              <a:defRPr/>
            </a:pPr>
            <a:r>
              <a:rPr lang="ja-JP" altLang="en-US" sz="3200" b="1" dirty="0">
                <a:latin typeface="ＭＳ Ｐ明朝" panose="02020600040205080304" pitchFamily="18" charset="-128"/>
                <a:ea typeface="ＭＳ Ｐ明朝" panose="02020600040205080304" pitchFamily="18" charset="-128"/>
              </a:rPr>
              <a:t>　③ 海外市場の拡大　など</a:t>
            </a:r>
          </a:p>
        </p:txBody>
      </p:sp>
      <p:sp>
        <p:nvSpPr>
          <p:cNvPr id="4" name="正方形/長方形 3">
            <a:extLst>
              <a:ext uri="{FF2B5EF4-FFF2-40B4-BE49-F238E27FC236}">
                <a16:creationId xmlns:a16="http://schemas.microsoft.com/office/drawing/2014/main" id="{1A72947B-DF39-AF6B-8536-21CB8819D12B}"/>
              </a:ext>
            </a:extLst>
          </p:cNvPr>
          <p:cNvSpPr/>
          <p:nvPr/>
        </p:nvSpPr>
        <p:spPr>
          <a:xfrm>
            <a:off x="9823450" y="6375400"/>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b="1" dirty="0">
              <a:solidFill>
                <a:schemeClr val="tx1"/>
              </a:solidFill>
            </a:endParaRPr>
          </a:p>
        </p:txBody>
      </p:sp>
      <p:sp>
        <p:nvSpPr>
          <p:cNvPr id="5" name="正方形/長方形 4">
            <a:extLst>
              <a:ext uri="{FF2B5EF4-FFF2-40B4-BE49-F238E27FC236}">
                <a16:creationId xmlns:a16="http://schemas.microsoft.com/office/drawing/2014/main" id="{89BB58CF-81EF-9B9A-007E-22BD471B9504}"/>
              </a:ext>
            </a:extLst>
          </p:cNvPr>
          <p:cNvSpPr/>
          <p:nvPr/>
        </p:nvSpPr>
        <p:spPr>
          <a:xfrm>
            <a:off x="10198868" y="5990035"/>
            <a:ext cx="128128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１０９</a:t>
            </a:r>
            <a:endParaRPr lang="en-US" altLang="ja-JP" b="1" dirty="0">
              <a:solidFill>
                <a:schemeClr val="tx1"/>
              </a:solidFill>
            </a:endParaRPr>
          </a:p>
        </p:txBody>
      </p:sp>
      <p:sp>
        <p:nvSpPr>
          <p:cNvPr id="7" name="タイトル 6">
            <a:extLst>
              <a:ext uri="{FF2B5EF4-FFF2-40B4-BE49-F238E27FC236}">
                <a16:creationId xmlns:a16="http://schemas.microsoft.com/office/drawing/2014/main" id="{9D5E0FFE-C05A-AE60-9F64-6CE88AF417C6}"/>
              </a:ext>
            </a:extLst>
          </p:cNvPr>
          <p:cNvSpPr>
            <a:spLocks noGrp="1"/>
          </p:cNvSpPr>
          <p:nvPr>
            <p:ph type="title"/>
          </p:nvPr>
        </p:nvSpPr>
        <p:spPr/>
        <p:txBody>
          <a:bodyPr>
            <a:normAutofit/>
          </a:bodyPr>
          <a:lstStyle/>
          <a:p>
            <a:r>
              <a:rPr lang="ja-JP" altLang="en-US" sz="4800" b="1" dirty="0"/>
              <a:t>食料・農業・農村基本法</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ECD331-E2B4-4D32-45A8-EF0F71A8F929}"/>
              </a:ext>
            </a:extLst>
          </p:cNvPr>
          <p:cNvSpPr>
            <a:spLocks noGrp="1"/>
          </p:cNvSpPr>
          <p:nvPr>
            <p:ph type="title"/>
          </p:nvPr>
        </p:nvSpPr>
        <p:spPr/>
        <p:txBody>
          <a:bodyPr>
            <a:normAutofit/>
          </a:bodyPr>
          <a:lstStyle/>
          <a:p>
            <a:r>
              <a:rPr kumimoji="1" lang="ja-JP" altLang="en-US" sz="5400" b="1" dirty="0"/>
              <a:t>本日の内容</a:t>
            </a:r>
          </a:p>
        </p:txBody>
      </p:sp>
      <p:sp>
        <p:nvSpPr>
          <p:cNvPr id="3" name="コンテンツ プレースホルダー 2">
            <a:extLst>
              <a:ext uri="{FF2B5EF4-FFF2-40B4-BE49-F238E27FC236}">
                <a16:creationId xmlns:a16="http://schemas.microsoft.com/office/drawing/2014/main" id="{125C011F-D84B-B276-EBBC-96E925F4D660}"/>
              </a:ext>
            </a:extLst>
          </p:cNvPr>
          <p:cNvSpPr>
            <a:spLocks noGrp="1"/>
          </p:cNvSpPr>
          <p:nvPr>
            <p:ph idx="1"/>
          </p:nvPr>
        </p:nvSpPr>
        <p:spPr>
          <a:xfrm>
            <a:off x="1784439" y="1700808"/>
            <a:ext cx="8619946" cy="1958516"/>
          </a:xfrm>
        </p:spPr>
        <p:txBody>
          <a:bodyPr/>
          <a:lstStyle/>
          <a:p>
            <a:pPr marL="0" indent="0">
              <a:buNone/>
            </a:pPr>
            <a:r>
              <a:rPr kumimoji="1" lang="ja-JP" altLang="en-US" dirty="0">
                <a:solidFill>
                  <a:schemeClr val="bg1">
                    <a:lumMod val="50000"/>
                  </a:schemeClr>
                </a:solidFill>
              </a:rPr>
              <a:t>１　食品行政と監視指導</a:t>
            </a:r>
            <a:endParaRPr kumimoji="1" lang="en-US" altLang="ja-JP" dirty="0">
              <a:solidFill>
                <a:schemeClr val="bg1">
                  <a:lumMod val="50000"/>
                </a:schemeClr>
              </a:solidFill>
            </a:endParaRPr>
          </a:p>
          <a:p>
            <a:pPr marL="0" indent="0">
              <a:buNone/>
            </a:pPr>
            <a:r>
              <a:rPr lang="ja-JP" altLang="en-US" sz="3200" b="1" dirty="0">
                <a:latin typeface="+mn-ea"/>
                <a:ea typeface="+mn-ea"/>
              </a:rPr>
              <a:t>２　食品衛生法の歴史と法改正の経過</a:t>
            </a:r>
            <a:endParaRPr lang="en-US" altLang="ja-JP" sz="3200" b="1" dirty="0">
              <a:latin typeface="+mn-ea"/>
              <a:ea typeface="+mn-ea"/>
            </a:endParaRPr>
          </a:p>
          <a:p>
            <a:pPr marL="0" indent="0">
              <a:buNone/>
            </a:pPr>
            <a:r>
              <a:rPr kumimoji="1" lang="ja-JP" altLang="en-US" dirty="0">
                <a:solidFill>
                  <a:schemeClr val="bg1">
                    <a:lumMod val="50000"/>
                  </a:schemeClr>
                </a:solidFill>
              </a:rPr>
              <a:t>３　食品の輸出とハーモナイゼーション</a:t>
            </a:r>
            <a:endParaRPr kumimoji="1" lang="en-US" altLang="ja-JP" dirty="0">
              <a:solidFill>
                <a:schemeClr val="bg1">
                  <a:lumMod val="50000"/>
                </a:schemeClr>
              </a:solidFill>
            </a:endParaRPr>
          </a:p>
        </p:txBody>
      </p:sp>
      <p:sp>
        <p:nvSpPr>
          <p:cNvPr id="4" name="コンテンツ プレースホルダー 2">
            <a:extLst>
              <a:ext uri="{FF2B5EF4-FFF2-40B4-BE49-F238E27FC236}">
                <a16:creationId xmlns:a16="http://schemas.microsoft.com/office/drawing/2014/main" id="{E6F6AFF0-F166-02E4-1256-35A1AD0A5B73}"/>
              </a:ext>
            </a:extLst>
          </p:cNvPr>
          <p:cNvSpPr txBox="1">
            <a:spLocks noChangeArrowheads="1"/>
          </p:cNvSpPr>
          <p:nvPr/>
        </p:nvSpPr>
        <p:spPr>
          <a:xfrm>
            <a:off x="2998068" y="3628689"/>
            <a:ext cx="6696744" cy="2113582"/>
          </a:xfrm>
          <a:prstGeom prst="rect">
            <a:avLst/>
          </a:prstGeom>
        </p:spPr>
        <p:txBody>
          <a:bodyPr vert="horz" lIns="121899" tIns="60949" rIns="121899" bIns="60949" rtlCol="0">
            <a:normAutofit/>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kumimoji="1" sz="2800" kern="1200">
                <a:solidFill>
                  <a:schemeClr val="tx1"/>
                </a:solidFill>
                <a:latin typeface="MS Mincho" panose="02020609040205080304" pitchFamily="17" charset="-128"/>
                <a:ea typeface="MS Mincho" panose="02020609040205080304" pitchFamily="17" charset="-128"/>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kumimoji="1" sz="2400" kern="1200">
                <a:solidFill>
                  <a:schemeClr val="tx1"/>
                </a:solidFill>
                <a:latin typeface="MS Mincho" panose="02020609040205080304" pitchFamily="17" charset="-128"/>
                <a:ea typeface="MS Mincho" panose="02020609040205080304" pitchFamily="17" charset="-128"/>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9pPr>
          </a:lstStyle>
          <a:p>
            <a:pPr marL="0" indent="0">
              <a:buFont typeface="Arial" pitchFamily="34" charset="0"/>
              <a:buNone/>
            </a:pPr>
            <a:r>
              <a:rPr lang="en-US" altLang="ja-JP" dirty="0">
                <a:solidFill>
                  <a:schemeClr val="bg1">
                    <a:lumMod val="50000"/>
                  </a:schemeClr>
                </a:solidFill>
              </a:rPr>
              <a:t>(1) </a:t>
            </a:r>
            <a:r>
              <a:rPr lang="ja-JP" altLang="en-US" dirty="0">
                <a:solidFill>
                  <a:schemeClr val="bg1">
                    <a:lumMod val="50000"/>
                  </a:schemeClr>
                </a:solidFill>
              </a:rPr>
              <a:t>畜産物の輸出から見る課題</a:t>
            </a:r>
            <a:endParaRPr lang="en-US" altLang="ja-JP" dirty="0">
              <a:solidFill>
                <a:schemeClr val="bg1">
                  <a:lumMod val="50000"/>
                </a:schemeClr>
              </a:solidFill>
            </a:endParaRPr>
          </a:p>
          <a:p>
            <a:pPr marL="0" indent="0">
              <a:buFont typeface="Arial" pitchFamily="34" charset="0"/>
              <a:buNone/>
            </a:pPr>
            <a:r>
              <a:rPr lang="en-US" altLang="ja-JP" dirty="0">
                <a:solidFill>
                  <a:schemeClr val="bg1">
                    <a:lumMod val="50000"/>
                  </a:schemeClr>
                </a:solidFill>
              </a:rPr>
              <a:t>(2)</a:t>
            </a:r>
            <a:r>
              <a:rPr lang="ja-JP" altLang="en-US" dirty="0">
                <a:solidFill>
                  <a:schemeClr val="bg1">
                    <a:lumMod val="50000"/>
                  </a:schemeClr>
                </a:solidFill>
              </a:rPr>
              <a:t> 動物福祉（</a:t>
            </a:r>
            <a:r>
              <a:rPr lang="en-US" altLang="ja-JP" dirty="0">
                <a:solidFill>
                  <a:schemeClr val="bg1">
                    <a:lumMod val="50000"/>
                  </a:schemeClr>
                </a:solidFill>
              </a:rPr>
              <a:t>AW)</a:t>
            </a:r>
            <a:r>
              <a:rPr lang="ja-JP" altLang="en-US" dirty="0">
                <a:solidFill>
                  <a:schemeClr val="bg1">
                    <a:lumMod val="50000"/>
                  </a:schemeClr>
                </a:solidFill>
              </a:rPr>
              <a:t>から見る課題</a:t>
            </a:r>
            <a:endParaRPr lang="en-US" altLang="ja-JP" dirty="0">
              <a:solidFill>
                <a:schemeClr val="bg1">
                  <a:lumMod val="50000"/>
                </a:schemeClr>
              </a:solidFill>
            </a:endParaRPr>
          </a:p>
          <a:p>
            <a:pPr marL="0" indent="0">
              <a:buFont typeface="Arial" pitchFamily="34" charset="0"/>
              <a:buNone/>
            </a:pPr>
            <a:r>
              <a:rPr lang="en-US" altLang="ja-JP" dirty="0">
                <a:solidFill>
                  <a:schemeClr val="bg1">
                    <a:lumMod val="50000"/>
                  </a:schemeClr>
                </a:solidFill>
              </a:rPr>
              <a:t>(3) </a:t>
            </a:r>
            <a:r>
              <a:rPr lang="ja-JP" altLang="en-US" dirty="0">
                <a:solidFill>
                  <a:schemeClr val="bg1">
                    <a:lumMod val="50000"/>
                  </a:schemeClr>
                </a:solidFill>
              </a:rPr>
              <a:t>食品安全マネジメント規格</a:t>
            </a:r>
          </a:p>
        </p:txBody>
      </p:sp>
      <p:sp>
        <p:nvSpPr>
          <p:cNvPr id="5" name="正方形/長方形 4">
            <a:extLst>
              <a:ext uri="{FF2B5EF4-FFF2-40B4-BE49-F238E27FC236}">
                <a16:creationId xmlns:a16="http://schemas.microsoft.com/office/drawing/2014/main" id="{1B765E8D-5DF6-3363-26F0-2C9B56FF3D4E}"/>
              </a:ext>
            </a:extLst>
          </p:cNvPr>
          <p:cNvSpPr/>
          <p:nvPr/>
        </p:nvSpPr>
        <p:spPr>
          <a:xfrm>
            <a:off x="10846940" y="6021288"/>
            <a:ext cx="864096" cy="540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latin typeface="+mn-ea"/>
              </a:rPr>
              <a:t>１１</a:t>
            </a:r>
            <a:endParaRPr lang="en-US" altLang="ja-JP" b="1" dirty="0">
              <a:solidFill>
                <a:schemeClr val="tx1"/>
              </a:solidFill>
              <a:latin typeface="+mn-ea"/>
            </a:endParaRPr>
          </a:p>
        </p:txBody>
      </p:sp>
    </p:spTree>
    <p:extLst>
      <p:ext uri="{BB962C8B-B14F-4D97-AF65-F5344CB8AC3E}">
        <p14:creationId xmlns:p14="http://schemas.microsoft.com/office/powerpoint/2010/main" val="411439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コンテンツ プレースホルダー 2">
            <a:extLst>
              <a:ext uri="{FF2B5EF4-FFF2-40B4-BE49-F238E27FC236}">
                <a16:creationId xmlns:a16="http://schemas.microsoft.com/office/drawing/2014/main" id="{E8712251-42C0-AA14-5B4F-D186128D7932}"/>
              </a:ext>
            </a:extLst>
          </p:cNvPr>
          <p:cNvSpPr>
            <a:spLocks noGrp="1" noChangeArrowheads="1"/>
          </p:cNvSpPr>
          <p:nvPr>
            <p:ph idx="1"/>
          </p:nvPr>
        </p:nvSpPr>
        <p:spPr>
          <a:xfrm>
            <a:off x="2223294" y="1628800"/>
            <a:ext cx="7886700" cy="3879850"/>
          </a:xfrm>
        </p:spPr>
        <p:txBody>
          <a:bodyPr>
            <a:normAutofit fontScale="92500" lnSpcReduction="20000"/>
          </a:bodyPr>
          <a:lstStyle/>
          <a:p>
            <a:r>
              <a:rPr lang="ja-JP" altLang="en-US" sz="3200" b="1" dirty="0">
                <a:latin typeface="ＭＳ Ｐ明朝" panose="02020600040205080304" pitchFamily="18" charset="-128"/>
                <a:ea typeface="ＭＳ Ｐ明朝" panose="02020600040205080304" pitchFamily="18" charset="-128"/>
              </a:rPr>
              <a:t>大量輸入国の台頭</a:t>
            </a:r>
            <a:r>
              <a:rPr lang="ja-JP" altLang="en-US" sz="1800" b="1" dirty="0">
                <a:latin typeface="ＭＳ Ｐ明朝" panose="02020600040205080304" pitchFamily="18" charset="-128"/>
                <a:ea typeface="ＭＳ Ｐ明朝" panose="02020600040205080304" pitchFamily="18" charset="-128"/>
              </a:rPr>
              <a:t>（中国、インドほか）</a:t>
            </a:r>
            <a:endParaRPr lang="en-US" altLang="ja-JP" sz="1800" b="1" dirty="0">
              <a:latin typeface="ＭＳ Ｐ明朝" panose="02020600040205080304" pitchFamily="18" charset="-128"/>
              <a:ea typeface="ＭＳ Ｐ明朝" panose="02020600040205080304" pitchFamily="18" charset="-128"/>
            </a:endParaRPr>
          </a:p>
          <a:p>
            <a:r>
              <a:rPr lang="ja-JP" altLang="en-US" sz="3200" b="1" dirty="0">
                <a:latin typeface="ＭＳ Ｐ明朝" panose="02020600040205080304" pitchFamily="18" charset="-128"/>
                <a:ea typeface="ＭＳ Ｐ明朝" panose="02020600040205080304" pitchFamily="18" charset="-128"/>
              </a:rPr>
              <a:t>ウクライナ情勢　　　・エネルギー価格高騰</a:t>
            </a:r>
            <a:endParaRPr lang="en-US" altLang="ja-JP" sz="3200" b="1" dirty="0">
              <a:latin typeface="ＭＳ Ｐ明朝" panose="02020600040205080304" pitchFamily="18" charset="-128"/>
              <a:ea typeface="ＭＳ Ｐ明朝" panose="02020600040205080304" pitchFamily="18" charset="-128"/>
            </a:endParaRPr>
          </a:p>
          <a:p>
            <a:r>
              <a:rPr lang="ja-JP" altLang="en-US" sz="3200" b="1" dirty="0">
                <a:latin typeface="ＭＳ Ｐ明朝" panose="02020600040205080304" pitchFamily="18" charset="-128"/>
                <a:ea typeface="ＭＳ Ｐ明朝" panose="02020600040205080304" pitchFamily="18" charset="-128"/>
              </a:rPr>
              <a:t>気候変動</a:t>
            </a:r>
            <a:endParaRPr lang="en-US" altLang="ja-JP" sz="3200" b="1" dirty="0">
              <a:latin typeface="ＭＳ Ｐ明朝" panose="02020600040205080304" pitchFamily="18" charset="-128"/>
              <a:ea typeface="ＭＳ Ｐ明朝" panose="02020600040205080304" pitchFamily="18" charset="-128"/>
            </a:endParaRPr>
          </a:p>
          <a:p>
            <a:r>
              <a:rPr lang="en-US" altLang="ja-JP" sz="3200" b="1" dirty="0">
                <a:latin typeface="ＭＳ Ｐ明朝" panose="02020600040205080304" pitchFamily="18" charset="-128"/>
                <a:ea typeface="ＭＳ Ｐ明朝" panose="02020600040205080304" pitchFamily="18" charset="-128"/>
              </a:rPr>
              <a:t>SDGs</a:t>
            </a:r>
            <a:r>
              <a:rPr lang="ja-JP" altLang="en-US" sz="3200" b="1" dirty="0">
                <a:latin typeface="ＭＳ Ｐ明朝" panose="02020600040205080304" pitchFamily="18" charset="-128"/>
                <a:ea typeface="ＭＳ Ｐ明朝" panose="02020600040205080304" pitchFamily="18" charset="-128"/>
              </a:rPr>
              <a:t>　</a:t>
            </a:r>
            <a:r>
              <a:rPr lang="en-US" altLang="ja-JP" sz="1800" b="1" dirty="0">
                <a:latin typeface="ＭＳ Ｐ明朝" panose="02020600040205080304" pitchFamily="18" charset="-128"/>
                <a:ea typeface="ＭＳ Ｐ明朝" panose="02020600040205080304" pitchFamily="18" charset="-128"/>
              </a:rPr>
              <a:t>(</a:t>
            </a:r>
            <a:r>
              <a:rPr lang="ja-JP" altLang="en-US" sz="1800" b="1" dirty="0">
                <a:latin typeface="ＭＳ Ｐ明朝" panose="02020600040205080304" pitchFamily="18" charset="-128"/>
                <a:ea typeface="ＭＳ Ｐ明朝" panose="02020600040205080304" pitchFamily="18" charset="-128"/>
              </a:rPr>
              <a:t>国連採択</a:t>
            </a:r>
            <a:r>
              <a:rPr lang="en-US" altLang="ja-JP" sz="1800" b="1" dirty="0">
                <a:latin typeface="ＭＳ Ｐ明朝" panose="02020600040205080304" pitchFamily="18" charset="-128"/>
                <a:ea typeface="ＭＳ Ｐ明朝" panose="02020600040205080304" pitchFamily="18" charset="-128"/>
              </a:rPr>
              <a:t>)</a:t>
            </a:r>
          </a:p>
          <a:p>
            <a:r>
              <a:rPr lang="ja-JP" altLang="en-US" sz="3200" b="1" dirty="0">
                <a:latin typeface="ＭＳ Ｐ明朝" panose="02020600040205080304" pitchFamily="18" charset="-128"/>
                <a:ea typeface="ＭＳ Ｐ明朝" panose="02020600040205080304" pitchFamily="18" charset="-128"/>
              </a:rPr>
              <a:t>日本経済の停滞　　・農村人口減少</a:t>
            </a:r>
            <a:endParaRPr lang="en-US" altLang="ja-JP" sz="3200" b="1" dirty="0">
              <a:latin typeface="ＭＳ Ｐ明朝" panose="02020600040205080304" pitchFamily="18" charset="-128"/>
              <a:ea typeface="ＭＳ Ｐ明朝" panose="02020600040205080304" pitchFamily="18" charset="-128"/>
            </a:endParaRPr>
          </a:p>
          <a:p>
            <a:r>
              <a:rPr lang="ja-JP" altLang="en-US" sz="3200" b="1" dirty="0">
                <a:latin typeface="ＭＳ Ｐ明朝" panose="02020600040205080304" pitchFamily="18" charset="-128"/>
                <a:ea typeface="ＭＳ Ｐ明朝" panose="02020600040205080304" pitchFamily="18" charset="-128"/>
              </a:rPr>
              <a:t>国内市場の縮小</a:t>
            </a:r>
            <a:r>
              <a:rPr lang="ja-JP" altLang="en-US" sz="1800" b="1" dirty="0">
                <a:latin typeface="ＭＳ Ｐ明朝" panose="02020600040205080304" pitchFamily="18" charset="-128"/>
                <a:ea typeface="ＭＳ Ｐ明朝" panose="02020600040205080304" pitchFamily="18" charset="-128"/>
              </a:rPr>
              <a:t>（高齢化と少子化）　　</a:t>
            </a:r>
            <a:r>
              <a:rPr lang="ja-JP" altLang="en-US" sz="3200" b="1" dirty="0">
                <a:latin typeface="ＭＳ Ｐ明朝" panose="02020600040205080304" pitchFamily="18" charset="-128"/>
                <a:ea typeface="ＭＳ Ｐ明朝" panose="02020600040205080304" pitchFamily="18" charset="-128"/>
              </a:rPr>
              <a:t>・買い物弱者</a:t>
            </a:r>
            <a:endParaRPr lang="en-US" altLang="ja-JP" sz="3200" b="1" dirty="0">
              <a:latin typeface="ＭＳ Ｐ明朝" panose="02020600040205080304" pitchFamily="18" charset="-128"/>
              <a:ea typeface="ＭＳ Ｐ明朝" panose="02020600040205080304" pitchFamily="18" charset="-128"/>
            </a:endParaRPr>
          </a:p>
          <a:p>
            <a:r>
              <a:rPr lang="ja-JP" altLang="en-US" sz="3200" b="1" dirty="0">
                <a:latin typeface="ＭＳ Ｐ明朝" panose="02020600040205080304" pitchFamily="18" charset="-128"/>
                <a:ea typeface="ＭＳ Ｐ明朝" panose="02020600040205080304" pitchFamily="18" charset="-128"/>
              </a:rPr>
              <a:t>海外市場（輸出）</a:t>
            </a:r>
            <a:r>
              <a:rPr lang="ja-JP" altLang="en-US" sz="1800" b="1" dirty="0">
                <a:latin typeface="ＭＳ Ｐ明朝" panose="02020600040205080304" pitchFamily="18" charset="-128"/>
                <a:ea typeface="ＭＳ Ｐ明朝" panose="02020600040205080304" pitchFamily="18" charset="-128"/>
              </a:rPr>
              <a:t>（成長とリスク分散）</a:t>
            </a:r>
            <a:endParaRPr lang="en-US" altLang="ja-JP" sz="1800" b="1" dirty="0">
              <a:latin typeface="ＭＳ Ｐ明朝" panose="02020600040205080304" pitchFamily="18" charset="-128"/>
              <a:ea typeface="ＭＳ Ｐ明朝" panose="02020600040205080304" pitchFamily="18" charset="-128"/>
            </a:endParaRPr>
          </a:p>
        </p:txBody>
      </p:sp>
      <p:sp>
        <p:nvSpPr>
          <p:cNvPr id="72708" name="コンテンツ プレースホルダー 2">
            <a:extLst>
              <a:ext uri="{FF2B5EF4-FFF2-40B4-BE49-F238E27FC236}">
                <a16:creationId xmlns:a16="http://schemas.microsoft.com/office/drawing/2014/main" id="{0B158B55-9A9B-3F1C-22C9-03FB07EDF7E9}"/>
              </a:ext>
            </a:extLst>
          </p:cNvPr>
          <p:cNvSpPr txBox="1">
            <a:spLocks/>
          </p:cNvSpPr>
          <p:nvPr/>
        </p:nvSpPr>
        <p:spPr bwMode="auto">
          <a:xfrm>
            <a:off x="2998787" y="5616575"/>
            <a:ext cx="6335713" cy="758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buFont typeface="Arial" panose="020B0604020202020204" pitchFamily="34" charset="0"/>
              <a:buNone/>
            </a:pPr>
            <a:r>
              <a:rPr lang="en-US" altLang="ja-JP" sz="1800" b="1" dirty="0">
                <a:latin typeface="ＭＳ Ｐゴシック" panose="020B0600070205080204" pitchFamily="50" charset="-128"/>
                <a:ea typeface="ＭＳ Ｐゴシック" panose="020B0600070205080204" pitchFamily="50" charset="-128"/>
                <a:hlinkClick r:id="rId2"/>
              </a:rPr>
              <a:t>https://www.maff.go.jp/j/council/seisaku/kensho/index.html</a:t>
            </a:r>
            <a:endParaRPr lang="en-US" altLang="ja-JP" sz="1800" b="1" dirty="0">
              <a:latin typeface="ＭＳ Ｐゴシック" panose="020B0600070205080204" pitchFamily="50" charset="-128"/>
              <a:ea typeface="ＭＳ Ｐゴシック" panose="020B0600070205080204" pitchFamily="50" charset="-128"/>
            </a:endParaRPr>
          </a:p>
          <a:p>
            <a:pPr>
              <a:buFont typeface="Arial" panose="020B0604020202020204" pitchFamily="34" charset="0"/>
              <a:buNone/>
            </a:pPr>
            <a:r>
              <a:rPr lang="ja-JP" altLang="en-US" sz="1800" dirty="0">
                <a:latin typeface="ＭＳ Ｐ明朝" panose="02020600040205080304" pitchFamily="18" charset="-128"/>
                <a:ea typeface="ＭＳ Ｐ明朝" panose="02020600040205080304" pitchFamily="18" charset="-128"/>
              </a:rPr>
              <a:t>基本法検討部会　議事概要より</a:t>
            </a:r>
            <a:endParaRPr lang="en-US" altLang="ja-JP" sz="1800" dirty="0">
              <a:latin typeface="ＭＳ Ｐ明朝" panose="02020600040205080304" pitchFamily="18" charset="-128"/>
              <a:ea typeface="ＭＳ Ｐ明朝" panose="02020600040205080304" pitchFamily="18" charset="-128"/>
            </a:endParaRPr>
          </a:p>
        </p:txBody>
      </p:sp>
      <p:sp>
        <p:nvSpPr>
          <p:cNvPr id="5" name="正方形/長方形 4">
            <a:extLst>
              <a:ext uri="{FF2B5EF4-FFF2-40B4-BE49-F238E27FC236}">
                <a16:creationId xmlns:a16="http://schemas.microsoft.com/office/drawing/2014/main" id="{E1CA0EB3-265E-D178-0335-4AADB4802FD6}"/>
              </a:ext>
            </a:extLst>
          </p:cNvPr>
          <p:cNvSpPr/>
          <p:nvPr/>
        </p:nvSpPr>
        <p:spPr>
          <a:xfrm>
            <a:off x="10270876" y="5892800"/>
            <a:ext cx="136815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１１０</a:t>
            </a:r>
            <a:endParaRPr lang="en-US" altLang="ja-JP" b="1" dirty="0">
              <a:solidFill>
                <a:schemeClr val="tx1"/>
              </a:solidFill>
            </a:endParaRPr>
          </a:p>
        </p:txBody>
      </p:sp>
      <p:sp>
        <p:nvSpPr>
          <p:cNvPr id="4" name="タイトル 3">
            <a:extLst>
              <a:ext uri="{FF2B5EF4-FFF2-40B4-BE49-F238E27FC236}">
                <a16:creationId xmlns:a16="http://schemas.microsoft.com/office/drawing/2014/main" id="{9B58E988-A8F7-7461-2BB0-919DC87737F4}"/>
              </a:ext>
            </a:extLst>
          </p:cNvPr>
          <p:cNvSpPr>
            <a:spLocks noGrp="1"/>
          </p:cNvSpPr>
          <p:nvPr>
            <p:ph type="title"/>
          </p:nvPr>
        </p:nvSpPr>
        <p:spPr/>
        <p:txBody>
          <a:bodyPr>
            <a:normAutofit/>
          </a:bodyPr>
          <a:lstStyle/>
          <a:p>
            <a:r>
              <a:rPr lang="ja-JP" altLang="en-US" sz="4800" b="1" dirty="0"/>
              <a:t>キーワード</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29917D-AE27-FAC0-8480-DE8C7BA03395}"/>
              </a:ext>
            </a:extLst>
          </p:cNvPr>
          <p:cNvSpPr>
            <a:spLocks noGrp="1"/>
          </p:cNvSpPr>
          <p:nvPr>
            <p:ph type="title"/>
          </p:nvPr>
        </p:nvSpPr>
        <p:spPr/>
        <p:txBody>
          <a:bodyPr>
            <a:normAutofit/>
          </a:bodyPr>
          <a:lstStyle/>
          <a:p>
            <a:r>
              <a:rPr kumimoji="1" lang="ja-JP" altLang="en-US" sz="4800" b="1" dirty="0"/>
              <a:t>中間とりまとめ</a:t>
            </a:r>
            <a:r>
              <a:rPr kumimoji="1" lang="en-US" altLang="ja-JP" sz="4800" b="1" dirty="0"/>
              <a:t>(</a:t>
            </a:r>
            <a:r>
              <a:rPr kumimoji="1" lang="ja-JP" altLang="en-US" sz="4800" b="1" dirty="0"/>
              <a:t>案</a:t>
            </a:r>
            <a:r>
              <a:rPr kumimoji="1" lang="en-US" altLang="ja-JP" sz="4800" b="1" dirty="0"/>
              <a:t>)</a:t>
            </a:r>
            <a:r>
              <a:rPr kumimoji="1" lang="ja-JP" altLang="en-US" sz="4800" b="1" dirty="0"/>
              <a:t>の公表</a:t>
            </a:r>
          </a:p>
        </p:txBody>
      </p:sp>
      <p:pic>
        <p:nvPicPr>
          <p:cNvPr id="6" name="コンテンツ プレースホルダー 5">
            <a:extLst>
              <a:ext uri="{FF2B5EF4-FFF2-40B4-BE49-F238E27FC236}">
                <a16:creationId xmlns:a16="http://schemas.microsoft.com/office/drawing/2014/main" id="{D91FBDB7-9AD3-1C02-4E10-AAFB2F77151E}"/>
              </a:ext>
            </a:extLst>
          </p:cNvPr>
          <p:cNvPicPr>
            <a:picLocks noGrp="1" noChangeAspect="1"/>
          </p:cNvPicPr>
          <p:nvPr>
            <p:ph idx="1"/>
          </p:nvPr>
        </p:nvPicPr>
        <p:blipFill rotWithShape="1">
          <a:blip r:embed="rId2"/>
          <a:srcRect l="20764" t="19525" r="26080" b="8026"/>
          <a:stretch/>
        </p:blipFill>
        <p:spPr>
          <a:xfrm>
            <a:off x="1773932" y="1443979"/>
            <a:ext cx="8712968" cy="4692522"/>
          </a:xfrm>
        </p:spPr>
      </p:pic>
      <p:sp>
        <p:nvSpPr>
          <p:cNvPr id="4" name="正方形/長方形 3">
            <a:extLst>
              <a:ext uri="{FF2B5EF4-FFF2-40B4-BE49-F238E27FC236}">
                <a16:creationId xmlns:a16="http://schemas.microsoft.com/office/drawing/2014/main" id="{87238118-E79D-C5B7-E7F1-79D9A5BA2EA5}"/>
              </a:ext>
            </a:extLst>
          </p:cNvPr>
          <p:cNvSpPr/>
          <p:nvPr/>
        </p:nvSpPr>
        <p:spPr>
          <a:xfrm>
            <a:off x="8521670" y="864419"/>
            <a:ext cx="2448272" cy="604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dirty="0">
                <a:solidFill>
                  <a:schemeClr val="tx1"/>
                </a:solidFill>
                <a:latin typeface="+mn-ea"/>
              </a:rPr>
              <a:t>2023.5.</a:t>
            </a:r>
            <a:endParaRPr lang="ja-JP" altLang="en-US" b="1" dirty="0">
              <a:solidFill>
                <a:schemeClr val="tx1"/>
              </a:solidFill>
              <a:latin typeface="+mn-ea"/>
            </a:endParaRPr>
          </a:p>
        </p:txBody>
      </p:sp>
      <p:sp>
        <p:nvSpPr>
          <p:cNvPr id="8" name="テキスト ボックス 7">
            <a:extLst>
              <a:ext uri="{FF2B5EF4-FFF2-40B4-BE49-F238E27FC236}">
                <a16:creationId xmlns:a16="http://schemas.microsoft.com/office/drawing/2014/main" id="{752A8504-8B1B-D409-3AD3-1131C7B2C43E}"/>
              </a:ext>
            </a:extLst>
          </p:cNvPr>
          <p:cNvSpPr txBox="1"/>
          <p:nvPr/>
        </p:nvSpPr>
        <p:spPr>
          <a:xfrm>
            <a:off x="405780" y="6185306"/>
            <a:ext cx="10657184" cy="461665"/>
          </a:xfrm>
          <a:prstGeom prst="rect">
            <a:avLst/>
          </a:prstGeom>
          <a:noFill/>
        </p:spPr>
        <p:txBody>
          <a:bodyPr wrap="square">
            <a:spAutoFit/>
          </a:bodyPr>
          <a:lstStyle/>
          <a:p>
            <a:r>
              <a:rPr lang="en-US" altLang="ja-JP" dirty="0"/>
              <a:t>https://www.maff.go.jp/j/council/seisaku/kensho/attach/pdf/16siryo-4.pdf</a:t>
            </a:r>
            <a:endParaRPr lang="ja-JP" altLang="en-US" dirty="0"/>
          </a:p>
        </p:txBody>
      </p:sp>
      <p:sp>
        <p:nvSpPr>
          <p:cNvPr id="3" name="正方形/長方形 2">
            <a:extLst>
              <a:ext uri="{FF2B5EF4-FFF2-40B4-BE49-F238E27FC236}">
                <a16:creationId xmlns:a16="http://schemas.microsoft.com/office/drawing/2014/main" id="{DE660F1D-8623-3277-1E23-721E175A75FF}"/>
              </a:ext>
            </a:extLst>
          </p:cNvPr>
          <p:cNvSpPr/>
          <p:nvPr/>
        </p:nvSpPr>
        <p:spPr>
          <a:xfrm>
            <a:off x="10382123" y="5993581"/>
            <a:ext cx="136815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１１１</a:t>
            </a:r>
            <a:endParaRPr lang="en-US" altLang="ja-JP" b="1" dirty="0">
              <a:solidFill>
                <a:schemeClr val="tx1"/>
              </a:solidFill>
            </a:endParaRPr>
          </a:p>
        </p:txBody>
      </p:sp>
    </p:spTree>
    <p:extLst>
      <p:ext uri="{BB962C8B-B14F-4D97-AF65-F5344CB8AC3E}">
        <p14:creationId xmlns:p14="http://schemas.microsoft.com/office/powerpoint/2010/main" val="421388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F52E3E48-3334-0658-E7E0-9C9A9AD26896}"/>
              </a:ext>
            </a:extLst>
          </p:cNvPr>
          <p:cNvSpPr/>
          <p:nvPr/>
        </p:nvSpPr>
        <p:spPr>
          <a:xfrm>
            <a:off x="10630916" y="5949280"/>
            <a:ext cx="1111250" cy="692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１１２</a:t>
            </a:r>
          </a:p>
        </p:txBody>
      </p:sp>
      <p:sp>
        <p:nvSpPr>
          <p:cNvPr id="74756" name="コンテンツ プレースホルダー 2">
            <a:extLst>
              <a:ext uri="{FF2B5EF4-FFF2-40B4-BE49-F238E27FC236}">
                <a16:creationId xmlns:a16="http://schemas.microsoft.com/office/drawing/2014/main" id="{961A7B2A-C6FE-3227-1AB3-20187A5D9DED}"/>
              </a:ext>
            </a:extLst>
          </p:cNvPr>
          <p:cNvSpPr txBox="1">
            <a:spLocks noChangeArrowheads="1"/>
          </p:cNvSpPr>
          <p:nvPr/>
        </p:nvSpPr>
        <p:spPr bwMode="auto">
          <a:xfrm>
            <a:off x="2349996" y="1556792"/>
            <a:ext cx="8120063"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buFont typeface="Arial" panose="020B0604020202020204" pitchFamily="34" charset="0"/>
              <a:buNone/>
            </a:pPr>
            <a:r>
              <a:rPr lang="ja-JP" altLang="en-US" sz="3600" dirty="0">
                <a:latin typeface="ＭＳ Ｐ明朝" panose="02020600040205080304" pitchFamily="18" charset="-128"/>
                <a:ea typeface="ＭＳ Ｐ明朝" panose="02020600040205080304" pitchFamily="18" charset="-128"/>
              </a:rPr>
              <a:t>「これまでの食品衛生法改正の経過」 </a:t>
            </a:r>
            <a:endParaRPr lang="en-US" altLang="ja-JP" sz="3600" dirty="0">
              <a:latin typeface="ＭＳ Ｐ明朝" panose="02020600040205080304" pitchFamily="18" charset="-128"/>
              <a:ea typeface="ＭＳ Ｐ明朝" panose="02020600040205080304" pitchFamily="18" charset="-128"/>
            </a:endParaRPr>
          </a:p>
          <a:p>
            <a:pPr>
              <a:buFont typeface="Arial" panose="020B0604020202020204" pitchFamily="34" charset="0"/>
              <a:buNone/>
            </a:pPr>
            <a:r>
              <a:rPr lang="ja-JP" altLang="en-US" sz="3600" dirty="0">
                <a:latin typeface="ＭＳ Ｐ明朝" panose="02020600040205080304" pitchFamily="18" charset="-128"/>
                <a:ea typeface="ＭＳ Ｐ明朝" panose="02020600040205080304" pitchFamily="18" charset="-128"/>
              </a:rPr>
              <a:t>　　　　　　　　　　　 と</a:t>
            </a:r>
            <a:endParaRPr lang="en-US" altLang="ja-JP" sz="3600" dirty="0">
              <a:latin typeface="ＭＳ Ｐ明朝" panose="02020600040205080304" pitchFamily="18" charset="-128"/>
              <a:ea typeface="ＭＳ Ｐ明朝" panose="02020600040205080304" pitchFamily="18" charset="-128"/>
            </a:endParaRPr>
          </a:p>
          <a:p>
            <a:pPr>
              <a:buFont typeface="Arial" panose="020B0604020202020204" pitchFamily="34" charset="0"/>
              <a:buNone/>
            </a:pPr>
            <a:r>
              <a:rPr lang="ja-JP" altLang="en-US" sz="3600" dirty="0">
                <a:latin typeface="ＭＳ Ｐ明朝" panose="02020600040205080304" pitchFamily="18" charset="-128"/>
                <a:ea typeface="ＭＳ Ｐ明朝" panose="02020600040205080304" pitchFamily="18" charset="-128"/>
              </a:rPr>
              <a:t>「世界的な食品行政と業界団体の動き」</a:t>
            </a:r>
            <a:endParaRPr lang="en-US" altLang="ja-JP" sz="3600" dirty="0">
              <a:latin typeface="ＭＳ Ｐ明朝" panose="02020600040205080304" pitchFamily="18" charset="-128"/>
              <a:ea typeface="ＭＳ Ｐ明朝" panose="02020600040205080304" pitchFamily="18" charset="-128"/>
            </a:endParaRPr>
          </a:p>
          <a:p>
            <a:pPr>
              <a:buFont typeface="Arial" panose="020B0604020202020204" pitchFamily="34" charset="0"/>
              <a:buNone/>
            </a:pPr>
            <a:r>
              <a:rPr lang="en-US" altLang="ja-JP" sz="3600" dirty="0">
                <a:latin typeface="ＭＳ Ｐ明朝" panose="02020600040205080304" pitchFamily="18" charset="-128"/>
                <a:ea typeface="ＭＳ Ｐ明朝" panose="02020600040205080304" pitchFamily="18" charset="-128"/>
              </a:rPr>
              <a:t>     </a:t>
            </a:r>
            <a:r>
              <a:rPr lang="ja-JP" altLang="en-US" sz="3600" dirty="0">
                <a:latin typeface="ＭＳ Ｐ明朝" panose="02020600040205080304" pitchFamily="18" charset="-128"/>
                <a:ea typeface="ＭＳ Ｐ明朝" panose="02020600040205080304" pitchFamily="18" charset="-128"/>
              </a:rPr>
              <a:t>　　を理解しておくことが、</a:t>
            </a:r>
            <a:endParaRPr lang="en-US" altLang="ja-JP" sz="3600" dirty="0">
              <a:latin typeface="ＭＳ Ｐ明朝" panose="02020600040205080304" pitchFamily="18" charset="-128"/>
              <a:ea typeface="ＭＳ Ｐ明朝" panose="02020600040205080304" pitchFamily="18" charset="-128"/>
            </a:endParaRPr>
          </a:p>
          <a:p>
            <a:pPr>
              <a:buFont typeface="Arial" panose="020B0604020202020204" pitchFamily="34" charset="0"/>
              <a:buNone/>
            </a:pPr>
            <a:endParaRPr lang="en-US" altLang="ja-JP" sz="3600" dirty="0">
              <a:latin typeface="ＭＳ Ｐ明朝" panose="02020600040205080304" pitchFamily="18" charset="-128"/>
              <a:ea typeface="ＭＳ Ｐ明朝" panose="02020600040205080304" pitchFamily="18" charset="-128"/>
            </a:endParaRPr>
          </a:p>
          <a:p>
            <a:pPr>
              <a:buFont typeface="Arial" panose="020B0604020202020204" pitchFamily="34" charset="0"/>
              <a:buNone/>
            </a:pPr>
            <a:r>
              <a:rPr lang="ja-JP" altLang="en-US" sz="3600" dirty="0">
                <a:latin typeface="ＭＳ Ｐ明朝" panose="02020600040205080304" pitchFamily="18" charset="-128"/>
                <a:ea typeface="ＭＳ Ｐ明朝" panose="02020600040205080304" pitchFamily="18" charset="-128"/>
              </a:rPr>
              <a:t>　　今後の食品衛生を理解するうえで</a:t>
            </a:r>
            <a:endParaRPr lang="en-US" altLang="ja-JP" sz="3600" dirty="0">
              <a:latin typeface="ＭＳ Ｐ明朝" panose="02020600040205080304" pitchFamily="18" charset="-128"/>
              <a:ea typeface="ＭＳ Ｐ明朝" panose="02020600040205080304" pitchFamily="18" charset="-128"/>
            </a:endParaRPr>
          </a:p>
          <a:p>
            <a:pPr>
              <a:buFont typeface="Arial" panose="020B0604020202020204" pitchFamily="34" charset="0"/>
              <a:buNone/>
            </a:pPr>
            <a:r>
              <a:rPr lang="ja-JP" altLang="en-US" sz="3600" dirty="0">
                <a:latin typeface="ＭＳ Ｐ明朝" panose="02020600040205080304" pitchFamily="18" charset="-128"/>
                <a:ea typeface="ＭＳ Ｐ明朝" panose="02020600040205080304" pitchFamily="18" charset="-128"/>
              </a:rPr>
              <a:t>　　　　　大切なポイントです。</a:t>
            </a:r>
            <a:endParaRPr lang="en-US" altLang="ja-JP" sz="3600" b="1" dirty="0">
              <a:latin typeface="ＭＳ Ｐ明朝" panose="02020600040205080304" pitchFamily="18" charset="-128"/>
              <a:ea typeface="ＭＳ Ｐ明朝" panose="02020600040205080304" pitchFamily="18" charset="-128"/>
            </a:endParaRPr>
          </a:p>
        </p:txBody>
      </p:sp>
      <p:sp>
        <p:nvSpPr>
          <p:cNvPr id="6" name="タイトル 3">
            <a:extLst>
              <a:ext uri="{FF2B5EF4-FFF2-40B4-BE49-F238E27FC236}">
                <a16:creationId xmlns:a16="http://schemas.microsoft.com/office/drawing/2014/main" id="{AA857ADC-3E32-648F-6111-9EF0342E5B4E}"/>
              </a:ext>
            </a:extLst>
          </p:cNvPr>
          <p:cNvSpPr>
            <a:spLocks noGrp="1"/>
          </p:cNvSpPr>
          <p:nvPr>
            <p:ph type="title"/>
          </p:nvPr>
        </p:nvSpPr>
        <p:spPr>
          <a:xfrm>
            <a:off x="1218883" y="152400"/>
            <a:ext cx="9751060" cy="1295400"/>
          </a:xfrm>
        </p:spPr>
        <p:txBody>
          <a:bodyPr>
            <a:normAutofit/>
          </a:bodyPr>
          <a:lstStyle/>
          <a:p>
            <a:r>
              <a:rPr lang="ja-JP" altLang="en-US" sz="4800" b="1" dirty="0"/>
              <a:t>まとめ</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タイトル 1">
            <a:extLst>
              <a:ext uri="{FF2B5EF4-FFF2-40B4-BE49-F238E27FC236}">
                <a16:creationId xmlns:a16="http://schemas.microsoft.com/office/drawing/2014/main" id="{B10B1CD1-647E-C39C-72F5-41EDE3E94285}"/>
              </a:ext>
            </a:extLst>
          </p:cNvPr>
          <p:cNvSpPr>
            <a:spLocks noGrp="1" noChangeArrowheads="1"/>
          </p:cNvSpPr>
          <p:nvPr>
            <p:ph type="title"/>
          </p:nvPr>
        </p:nvSpPr>
        <p:spPr>
          <a:xfrm>
            <a:off x="3171824" y="476672"/>
            <a:ext cx="5845175" cy="1400175"/>
          </a:xfrm>
        </p:spPr>
        <p:txBody>
          <a:bodyPr rtlCol="0">
            <a:normAutofit/>
          </a:bodyPr>
          <a:lstStyle/>
          <a:p>
            <a:pPr>
              <a:defRPr/>
            </a:pPr>
            <a:r>
              <a:rPr lang="ja-JP" altLang="en-US" b="1" dirty="0">
                <a:latin typeface="+mn-ea"/>
                <a:ea typeface="+mn-ea"/>
              </a:rPr>
              <a:t>ご清聴</a:t>
            </a:r>
            <a:br>
              <a:rPr lang="en-US" altLang="ja-JP" b="1" dirty="0">
                <a:latin typeface="+mn-ea"/>
                <a:ea typeface="+mn-ea"/>
              </a:rPr>
            </a:br>
            <a:r>
              <a:rPr lang="ja-JP" altLang="en-US" b="1" dirty="0">
                <a:latin typeface="+mn-ea"/>
                <a:ea typeface="+mn-ea"/>
              </a:rPr>
              <a:t>　ありがとうございました</a:t>
            </a:r>
          </a:p>
        </p:txBody>
      </p:sp>
      <p:pic>
        <p:nvPicPr>
          <p:cNvPr id="75779" name="図 1">
            <a:extLst>
              <a:ext uri="{FF2B5EF4-FFF2-40B4-BE49-F238E27FC236}">
                <a16:creationId xmlns:a16="http://schemas.microsoft.com/office/drawing/2014/main" id="{81ADE0DA-E396-C4A3-7503-08D76EB40B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076" y="2169767"/>
            <a:ext cx="5519761" cy="413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a:extLst>
              <a:ext uri="{FF2B5EF4-FFF2-40B4-BE49-F238E27FC236}">
                <a16:creationId xmlns:a16="http://schemas.microsoft.com/office/drawing/2014/main" id="{62591FF2-6B56-0ADA-5916-D018D6E99F54}"/>
              </a:ext>
            </a:extLst>
          </p:cNvPr>
          <p:cNvSpPr/>
          <p:nvPr/>
        </p:nvSpPr>
        <p:spPr>
          <a:xfrm>
            <a:off x="7016625" y="5733256"/>
            <a:ext cx="1573212" cy="4953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正方形/長方形 4">
            <a:extLst>
              <a:ext uri="{FF2B5EF4-FFF2-40B4-BE49-F238E27FC236}">
                <a16:creationId xmlns:a16="http://schemas.microsoft.com/office/drawing/2014/main" id="{BDBD8DEA-9B9D-A099-5C79-1BBF62045208}"/>
              </a:ext>
            </a:extLst>
          </p:cNvPr>
          <p:cNvSpPr/>
          <p:nvPr/>
        </p:nvSpPr>
        <p:spPr>
          <a:xfrm>
            <a:off x="10486900" y="5971708"/>
            <a:ext cx="1187450" cy="495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１１３</a:t>
            </a:r>
            <a:endParaRPr lang="en-US" altLang="ja-JP"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1AAC2637-85F7-4913-57DD-212C9919533E}"/>
              </a:ext>
            </a:extLst>
          </p:cNvPr>
          <p:cNvSpPr txBox="1">
            <a:spLocks/>
          </p:cNvSpPr>
          <p:nvPr/>
        </p:nvSpPr>
        <p:spPr bwMode="auto">
          <a:xfrm>
            <a:off x="1466644" y="2204864"/>
            <a:ext cx="5953125" cy="755650"/>
          </a:xfrm>
          <a:prstGeom prst="rect">
            <a:avLst/>
          </a:prstGeom>
          <a:noFill/>
          <a:ln>
            <a:noFill/>
          </a:ln>
        </p:spPr>
        <p:txBody>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140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9pPr>
          </a:lstStyle>
          <a:p>
            <a:pPr marL="0" indent="0">
              <a:buNone/>
              <a:defRPr/>
            </a:pPr>
            <a:r>
              <a:rPr lang="en-US" altLang="ja-JP" sz="3200" b="1" dirty="0">
                <a:latin typeface="+mn-ea"/>
                <a:ea typeface="+mn-ea"/>
              </a:rPr>
              <a:t>1945(</a:t>
            </a:r>
            <a:r>
              <a:rPr lang="ja-JP" altLang="en-US" sz="3200" b="1" dirty="0">
                <a:latin typeface="+mn-ea"/>
                <a:ea typeface="+mn-ea"/>
              </a:rPr>
              <a:t>昭和</a:t>
            </a:r>
            <a:r>
              <a:rPr lang="en-US" altLang="ja-JP" sz="3200" b="1" dirty="0">
                <a:latin typeface="+mn-ea"/>
                <a:ea typeface="+mn-ea"/>
              </a:rPr>
              <a:t>20) . </a:t>
            </a:r>
            <a:r>
              <a:rPr lang="ja-JP" altLang="en-US" sz="3200" b="1" dirty="0">
                <a:latin typeface="+mn-ea"/>
                <a:ea typeface="+mn-ea"/>
              </a:rPr>
              <a:t> </a:t>
            </a:r>
            <a:r>
              <a:rPr lang="en-US" altLang="ja-JP" sz="3200" b="1" dirty="0">
                <a:latin typeface="+mn-ea"/>
                <a:ea typeface="+mn-ea"/>
              </a:rPr>
              <a:t>8.15.  </a:t>
            </a:r>
            <a:r>
              <a:rPr lang="ja-JP" altLang="en-US" sz="3200" b="1" dirty="0">
                <a:latin typeface="+mn-ea"/>
                <a:ea typeface="+mn-ea"/>
              </a:rPr>
              <a:t>終戦　　</a:t>
            </a:r>
            <a:endParaRPr lang="en-US" altLang="ja-JP" sz="3200" b="1" dirty="0">
              <a:latin typeface="+mn-ea"/>
              <a:ea typeface="+mn-ea"/>
            </a:endParaRPr>
          </a:p>
          <a:p>
            <a:pPr marL="0" indent="0">
              <a:buNone/>
              <a:defRPr/>
            </a:pPr>
            <a:r>
              <a:rPr lang="ja-JP" altLang="en-US" sz="3200" b="1" dirty="0">
                <a:latin typeface="+mn-ea"/>
                <a:ea typeface="+mn-ea"/>
              </a:rPr>
              <a:t>　　</a:t>
            </a:r>
            <a:endParaRPr lang="en-US" altLang="ja-JP" sz="3200" b="1" dirty="0">
              <a:latin typeface="+mn-ea"/>
              <a:ea typeface="+mn-ea"/>
            </a:endParaRPr>
          </a:p>
          <a:p>
            <a:pPr>
              <a:defRPr/>
            </a:pPr>
            <a:endParaRPr lang="ja-JP" altLang="en-US" sz="3200" b="1" dirty="0">
              <a:latin typeface="+mn-ea"/>
              <a:ea typeface="+mn-ea"/>
            </a:endParaRPr>
          </a:p>
        </p:txBody>
      </p:sp>
      <p:sp>
        <p:nvSpPr>
          <p:cNvPr id="50180" name="コンテンツ プレースホルダー 2">
            <a:extLst>
              <a:ext uri="{FF2B5EF4-FFF2-40B4-BE49-F238E27FC236}">
                <a16:creationId xmlns:a16="http://schemas.microsoft.com/office/drawing/2014/main" id="{DA85AF15-209A-8F12-EC80-EFCE61862790}"/>
              </a:ext>
            </a:extLst>
          </p:cNvPr>
          <p:cNvSpPr txBox="1">
            <a:spLocks noChangeArrowheads="1"/>
          </p:cNvSpPr>
          <p:nvPr/>
        </p:nvSpPr>
        <p:spPr bwMode="auto">
          <a:xfrm>
            <a:off x="1466103" y="4000293"/>
            <a:ext cx="9503840" cy="755650"/>
          </a:xfrm>
          <a:prstGeom prst="rect">
            <a:avLst/>
          </a:prstGeom>
          <a:noFill/>
          <a:ln w="9525">
            <a:noFill/>
            <a:miter lim="800000"/>
            <a:headEnd/>
            <a:tailEnd/>
          </a:ln>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defRPr/>
            </a:pPr>
            <a:r>
              <a:rPr lang="en-US" altLang="ja-JP" sz="3600" b="1" dirty="0">
                <a:highlight>
                  <a:srgbClr val="FFFF00"/>
                </a:highlight>
                <a:latin typeface="+mn-ea"/>
                <a:ea typeface="+mn-ea"/>
              </a:rPr>
              <a:t>1947(</a:t>
            </a:r>
            <a:r>
              <a:rPr lang="ja-JP" altLang="en-US" sz="3600" b="1" dirty="0">
                <a:highlight>
                  <a:srgbClr val="FFFF00"/>
                </a:highlight>
                <a:latin typeface="+mn-ea"/>
                <a:ea typeface="+mn-ea"/>
              </a:rPr>
              <a:t>昭和</a:t>
            </a:r>
            <a:r>
              <a:rPr lang="en-US" altLang="ja-JP" sz="3600" b="1" dirty="0">
                <a:highlight>
                  <a:srgbClr val="FFFF00"/>
                </a:highlight>
                <a:latin typeface="+mn-ea"/>
                <a:ea typeface="+mn-ea"/>
              </a:rPr>
              <a:t>22).12.24.  </a:t>
            </a:r>
            <a:r>
              <a:rPr lang="ja-JP" altLang="en-US" sz="3600" b="1" dirty="0">
                <a:highlight>
                  <a:srgbClr val="FFFF00"/>
                </a:highlight>
                <a:latin typeface="+mn-ea"/>
                <a:ea typeface="+mn-ea"/>
              </a:rPr>
              <a:t>食品衛生法 制定公布</a:t>
            </a:r>
            <a:endParaRPr lang="en-US" altLang="ja-JP" sz="3600" dirty="0">
              <a:highlight>
                <a:srgbClr val="FFFF00"/>
              </a:highlight>
              <a:latin typeface="+mn-ea"/>
              <a:ea typeface="+mn-ea"/>
            </a:endParaRPr>
          </a:p>
        </p:txBody>
      </p:sp>
      <p:sp>
        <p:nvSpPr>
          <p:cNvPr id="50181" name="コンテンツ プレースホルダー 2">
            <a:extLst>
              <a:ext uri="{FF2B5EF4-FFF2-40B4-BE49-F238E27FC236}">
                <a16:creationId xmlns:a16="http://schemas.microsoft.com/office/drawing/2014/main" id="{81DBA9D9-A03C-73BF-ACE3-911BDE3C84BD}"/>
              </a:ext>
            </a:extLst>
          </p:cNvPr>
          <p:cNvSpPr txBox="1">
            <a:spLocks/>
          </p:cNvSpPr>
          <p:nvPr/>
        </p:nvSpPr>
        <p:spPr bwMode="auto">
          <a:xfrm>
            <a:off x="1466103" y="3171022"/>
            <a:ext cx="8423720" cy="755650"/>
          </a:xfrm>
          <a:prstGeom prst="rect">
            <a:avLst/>
          </a:prstGeom>
          <a:noFill/>
          <a:ln w="9525">
            <a:noFill/>
            <a:miter lim="800000"/>
            <a:headEnd/>
            <a:tailEnd/>
          </a:ln>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defRPr/>
            </a:pPr>
            <a:r>
              <a:rPr lang="en-US" altLang="ja-JP" sz="3200" b="1" dirty="0">
                <a:latin typeface="+mn-ea"/>
                <a:ea typeface="+mn-ea"/>
              </a:rPr>
              <a:t>1947(</a:t>
            </a:r>
            <a:r>
              <a:rPr lang="ja-JP" altLang="en-US" sz="3200" b="1" dirty="0">
                <a:latin typeface="+mn-ea"/>
                <a:ea typeface="+mn-ea"/>
              </a:rPr>
              <a:t>昭和</a:t>
            </a:r>
            <a:r>
              <a:rPr lang="en-US" altLang="ja-JP" sz="3200" b="1" dirty="0">
                <a:latin typeface="+mn-ea"/>
                <a:ea typeface="+mn-ea"/>
              </a:rPr>
              <a:t>22). </a:t>
            </a:r>
            <a:r>
              <a:rPr lang="ja-JP" altLang="en-US" sz="3200" b="1" dirty="0">
                <a:latin typeface="+mn-ea"/>
                <a:ea typeface="+mn-ea"/>
              </a:rPr>
              <a:t> </a:t>
            </a:r>
            <a:r>
              <a:rPr lang="en-US" altLang="ja-JP" sz="3200" b="1" dirty="0">
                <a:latin typeface="+mn-ea"/>
                <a:ea typeface="+mn-ea"/>
              </a:rPr>
              <a:t>5.  3.  </a:t>
            </a:r>
            <a:r>
              <a:rPr lang="ja-JP" altLang="en-US" sz="3200" b="1" dirty="0">
                <a:latin typeface="+mn-ea"/>
                <a:ea typeface="+mn-ea"/>
              </a:rPr>
              <a:t>日本国憲法 施行</a:t>
            </a:r>
            <a:endParaRPr lang="en-US" altLang="ja-JP" sz="3200" b="1" dirty="0">
              <a:latin typeface="+mn-ea"/>
              <a:ea typeface="+mn-ea"/>
            </a:endParaRPr>
          </a:p>
        </p:txBody>
      </p:sp>
      <p:sp>
        <p:nvSpPr>
          <p:cNvPr id="8" name="正方形/長方形 7">
            <a:extLst>
              <a:ext uri="{FF2B5EF4-FFF2-40B4-BE49-F238E27FC236}">
                <a16:creationId xmlns:a16="http://schemas.microsoft.com/office/drawing/2014/main" id="{F2264981-DCE4-5F45-4FED-72C3C7233A68}"/>
              </a:ext>
            </a:extLst>
          </p:cNvPr>
          <p:cNvSpPr/>
          <p:nvPr/>
        </p:nvSpPr>
        <p:spPr>
          <a:xfrm>
            <a:off x="10774932" y="5949280"/>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１２</a:t>
            </a:r>
          </a:p>
        </p:txBody>
      </p:sp>
      <p:sp>
        <p:nvSpPr>
          <p:cNvPr id="3" name="タイトル 2">
            <a:extLst>
              <a:ext uri="{FF2B5EF4-FFF2-40B4-BE49-F238E27FC236}">
                <a16:creationId xmlns:a16="http://schemas.microsoft.com/office/drawing/2014/main" id="{270C7072-97A7-3526-4D31-D3753C2CFD02}"/>
              </a:ext>
            </a:extLst>
          </p:cNvPr>
          <p:cNvSpPr>
            <a:spLocks noGrp="1"/>
          </p:cNvSpPr>
          <p:nvPr>
            <p:ph type="title"/>
          </p:nvPr>
        </p:nvSpPr>
        <p:spPr/>
        <p:txBody>
          <a:bodyPr>
            <a:normAutofit/>
          </a:bodyPr>
          <a:lstStyle/>
          <a:p>
            <a:r>
              <a:rPr lang="ja-JP" altLang="en-US" sz="5400" b="1" dirty="0"/>
              <a:t>食品衛生法の制定</a:t>
            </a:r>
          </a:p>
        </p:txBody>
      </p:sp>
      <p:pic>
        <p:nvPicPr>
          <p:cNvPr id="5" name="図 4">
            <a:extLst>
              <a:ext uri="{FF2B5EF4-FFF2-40B4-BE49-F238E27FC236}">
                <a16:creationId xmlns:a16="http://schemas.microsoft.com/office/drawing/2014/main" id="{68421C04-E9C3-1483-B500-824909BDCB3F}"/>
              </a:ext>
            </a:extLst>
          </p:cNvPr>
          <p:cNvPicPr>
            <a:picLocks noChangeAspect="1"/>
          </p:cNvPicPr>
          <p:nvPr/>
        </p:nvPicPr>
        <p:blipFill>
          <a:blip r:embed="rId2"/>
          <a:stretch>
            <a:fillRect/>
          </a:stretch>
        </p:blipFill>
        <p:spPr>
          <a:xfrm>
            <a:off x="8288771" y="802527"/>
            <a:ext cx="3059833" cy="22948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55A85EA-C5D5-B690-B454-FC1E7272F3A2}"/>
              </a:ext>
            </a:extLst>
          </p:cNvPr>
          <p:cNvSpPr>
            <a:spLocks noGrp="1"/>
          </p:cNvSpPr>
          <p:nvPr>
            <p:ph idx="1"/>
          </p:nvPr>
        </p:nvSpPr>
        <p:spPr>
          <a:xfrm>
            <a:off x="2133972" y="1669994"/>
            <a:ext cx="7416800" cy="1398966"/>
          </a:xfrm>
        </p:spPr>
        <p:txBody>
          <a:bodyPr rtlCol="0">
            <a:normAutofit fontScale="85000" lnSpcReduction="20000"/>
          </a:bodyPr>
          <a:lstStyle/>
          <a:p>
            <a:pPr>
              <a:defRPr/>
            </a:pPr>
            <a:r>
              <a:rPr lang="ja-JP" altLang="en-US" b="1" dirty="0"/>
              <a:t>明治１１年　　</a:t>
            </a:r>
            <a:endParaRPr lang="en-US" altLang="ja-JP" b="1" dirty="0"/>
          </a:p>
          <a:p>
            <a:pPr marL="0" indent="0">
              <a:buNone/>
              <a:defRPr/>
            </a:pPr>
            <a:r>
              <a:rPr lang="ja-JP" altLang="en-US" b="1" dirty="0"/>
              <a:t>　　アニリン其他鉱属製ノ絵具染料ヲ以テ</a:t>
            </a:r>
            <a:endParaRPr lang="en-US" altLang="ja-JP" b="1" dirty="0"/>
          </a:p>
          <a:p>
            <a:pPr marL="0" indent="0">
              <a:buNone/>
              <a:defRPr/>
            </a:pPr>
            <a:r>
              <a:rPr lang="ja-JP" altLang="en-US" b="1" dirty="0"/>
              <a:t>　　飲食物ニ著色スルモノノ取締方　　</a:t>
            </a:r>
            <a:endParaRPr lang="en-US" altLang="ja-JP" b="1" dirty="0"/>
          </a:p>
          <a:p>
            <a:pPr marL="0" indent="0">
              <a:buNone/>
              <a:defRPr/>
            </a:pPr>
            <a:endParaRPr lang="ja-JP" altLang="en-US" b="1" dirty="0"/>
          </a:p>
        </p:txBody>
      </p:sp>
      <p:sp>
        <p:nvSpPr>
          <p:cNvPr id="4" name="矢印: 下 3">
            <a:extLst>
              <a:ext uri="{FF2B5EF4-FFF2-40B4-BE49-F238E27FC236}">
                <a16:creationId xmlns:a16="http://schemas.microsoft.com/office/drawing/2014/main" id="{268E43B8-3053-485D-38E5-758F4D2DAFED}"/>
              </a:ext>
            </a:extLst>
          </p:cNvPr>
          <p:cNvSpPr/>
          <p:nvPr/>
        </p:nvSpPr>
        <p:spPr>
          <a:xfrm>
            <a:off x="5446340" y="4077072"/>
            <a:ext cx="504825" cy="6477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コンテンツ プレースホルダー 2">
            <a:extLst>
              <a:ext uri="{FF2B5EF4-FFF2-40B4-BE49-F238E27FC236}">
                <a16:creationId xmlns:a16="http://schemas.microsoft.com/office/drawing/2014/main" id="{33D46CE8-A6D9-4880-F1DA-9AE404CA5412}"/>
              </a:ext>
            </a:extLst>
          </p:cNvPr>
          <p:cNvSpPr txBox="1">
            <a:spLocks/>
          </p:cNvSpPr>
          <p:nvPr/>
        </p:nvSpPr>
        <p:spPr bwMode="auto">
          <a:xfrm>
            <a:off x="3792958" y="4797152"/>
            <a:ext cx="4316413" cy="482600"/>
          </a:xfrm>
          <a:prstGeom prst="rect">
            <a:avLst/>
          </a:prstGeom>
          <a:solidFill>
            <a:srgbClr val="FFFF00"/>
          </a:solidFill>
          <a:ln>
            <a:noFill/>
          </a:ln>
        </p:spPr>
        <p:txBody>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140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9pPr>
          </a:lstStyle>
          <a:p>
            <a:pPr marL="0" indent="0">
              <a:buNone/>
              <a:defRPr/>
            </a:pPr>
            <a:r>
              <a:rPr lang="ja-JP" altLang="en-US" sz="2800" b="1" u="sng" dirty="0">
                <a:latin typeface="+mn-ea"/>
                <a:ea typeface="+mn-ea"/>
              </a:rPr>
              <a:t>警察が取締り業務を実施　</a:t>
            </a:r>
            <a:endParaRPr lang="en-US" altLang="ja-JP" sz="2800" b="1" u="sng" dirty="0">
              <a:latin typeface="+mn-ea"/>
              <a:ea typeface="+mn-ea"/>
            </a:endParaRPr>
          </a:p>
          <a:p>
            <a:pPr>
              <a:defRPr/>
            </a:pPr>
            <a:endParaRPr lang="ja-JP" altLang="en-US" sz="2800" b="1" dirty="0">
              <a:latin typeface="+mn-ea"/>
              <a:ea typeface="+mn-ea"/>
            </a:endParaRPr>
          </a:p>
        </p:txBody>
      </p:sp>
      <p:sp>
        <p:nvSpPr>
          <p:cNvPr id="6" name="コンテンツ プレースホルダー 2">
            <a:extLst>
              <a:ext uri="{FF2B5EF4-FFF2-40B4-BE49-F238E27FC236}">
                <a16:creationId xmlns:a16="http://schemas.microsoft.com/office/drawing/2014/main" id="{BA1FF111-0C08-8DD8-168F-1844A7C57EB1}"/>
              </a:ext>
            </a:extLst>
          </p:cNvPr>
          <p:cNvSpPr txBox="1">
            <a:spLocks/>
          </p:cNvSpPr>
          <p:nvPr/>
        </p:nvSpPr>
        <p:spPr bwMode="auto">
          <a:xfrm>
            <a:off x="3016670" y="5373216"/>
            <a:ext cx="5868987" cy="484187"/>
          </a:xfrm>
          <a:prstGeom prst="rect">
            <a:avLst/>
          </a:prstGeom>
          <a:solidFill>
            <a:srgbClr val="FFFF00"/>
          </a:solidFill>
          <a:ln>
            <a:noFill/>
          </a:ln>
        </p:spPr>
        <p:txBody>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140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9pPr>
          </a:lstStyle>
          <a:p>
            <a:pPr marL="0" indent="0">
              <a:buNone/>
              <a:defRPr/>
            </a:pPr>
            <a:r>
              <a:rPr lang="ja-JP" altLang="en-US" sz="2800" b="1" dirty="0">
                <a:latin typeface="+mn-ea"/>
                <a:ea typeface="+mn-ea"/>
              </a:rPr>
              <a:t>　主に有毒・有害な飲食物の排除　　</a:t>
            </a:r>
            <a:endParaRPr lang="en-US" altLang="ja-JP" sz="2800" b="1" dirty="0">
              <a:latin typeface="+mn-ea"/>
              <a:ea typeface="+mn-ea"/>
            </a:endParaRPr>
          </a:p>
          <a:p>
            <a:pPr marL="0" indent="0">
              <a:buNone/>
              <a:defRPr/>
            </a:pPr>
            <a:r>
              <a:rPr lang="ja-JP" altLang="en-US" sz="2800" b="1" dirty="0">
                <a:latin typeface="+mn-ea"/>
                <a:ea typeface="+mn-ea"/>
              </a:rPr>
              <a:t>　　</a:t>
            </a:r>
            <a:endParaRPr lang="en-US" altLang="ja-JP" sz="2800" b="1" dirty="0">
              <a:latin typeface="+mn-ea"/>
              <a:ea typeface="+mn-ea"/>
            </a:endParaRPr>
          </a:p>
          <a:p>
            <a:pPr>
              <a:defRPr/>
            </a:pPr>
            <a:endParaRPr lang="ja-JP" altLang="en-US" sz="2800" b="1" dirty="0">
              <a:latin typeface="+mn-ea"/>
              <a:ea typeface="+mn-ea"/>
            </a:endParaRPr>
          </a:p>
        </p:txBody>
      </p:sp>
      <p:sp>
        <p:nvSpPr>
          <p:cNvPr id="7" name="正方形/長方形 6">
            <a:extLst>
              <a:ext uri="{FF2B5EF4-FFF2-40B4-BE49-F238E27FC236}">
                <a16:creationId xmlns:a16="http://schemas.microsoft.com/office/drawing/2014/main" id="{699AA79D-9A0F-763D-5752-FD1E8DC09E9D}"/>
              </a:ext>
            </a:extLst>
          </p:cNvPr>
          <p:cNvSpPr/>
          <p:nvPr/>
        </p:nvSpPr>
        <p:spPr>
          <a:xfrm>
            <a:off x="10960675" y="6076951"/>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１３</a:t>
            </a:r>
          </a:p>
        </p:txBody>
      </p:sp>
      <p:sp>
        <p:nvSpPr>
          <p:cNvPr id="8" name="コンテンツ プレースホルダー 2">
            <a:extLst>
              <a:ext uri="{FF2B5EF4-FFF2-40B4-BE49-F238E27FC236}">
                <a16:creationId xmlns:a16="http://schemas.microsoft.com/office/drawing/2014/main" id="{F457B321-5336-8683-D2F7-E607EDD54E4F}"/>
              </a:ext>
            </a:extLst>
          </p:cNvPr>
          <p:cNvSpPr txBox="1">
            <a:spLocks/>
          </p:cNvSpPr>
          <p:nvPr/>
        </p:nvSpPr>
        <p:spPr bwMode="auto">
          <a:xfrm>
            <a:off x="2206004" y="3212976"/>
            <a:ext cx="7416800" cy="914400"/>
          </a:xfrm>
          <a:prstGeom prst="rect">
            <a:avLst/>
          </a:prstGeom>
          <a:noFill/>
          <a:ln>
            <a:noFill/>
          </a:ln>
        </p:spPr>
        <p:txBody>
          <a:bodyPr>
            <a:noAutofit/>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eaLnBrk="1" fontAlgn="auto" hangingPunct="1">
              <a:spcAft>
                <a:spcPts val="0"/>
              </a:spcAft>
              <a:defRPr/>
            </a:pPr>
            <a:r>
              <a:rPr lang="ja-JP" altLang="en-US" sz="2400" dirty="0"/>
              <a:t> 明治３３年　　</a:t>
            </a:r>
            <a:endParaRPr lang="en-US" altLang="ja-JP" sz="2400" dirty="0"/>
          </a:p>
          <a:p>
            <a:pPr marL="0" indent="0" eaLnBrk="1" fontAlgn="auto" hangingPunct="1">
              <a:spcAft>
                <a:spcPts val="0"/>
              </a:spcAft>
              <a:buNone/>
              <a:defRPr/>
            </a:pPr>
            <a:r>
              <a:rPr lang="ja-JP" altLang="en-US" sz="2400" dirty="0"/>
              <a:t>　　飲食物其ノ他ノ物品取締ニ関スル法律</a:t>
            </a:r>
            <a:endParaRPr lang="en-US" altLang="ja-JP" sz="2400" dirty="0"/>
          </a:p>
          <a:p>
            <a:pPr eaLnBrk="1" fontAlgn="auto" hangingPunct="1">
              <a:spcAft>
                <a:spcPts val="0"/>
              </a:spcAft>
              <a:defRPr/>
            </a:pPr>
            <a:endParaRPr lang="ja-JP" altLang="en-US" sz="2400" dirty="0"/>
          </a:p>
        </p:txBody>
      </p:sp>
      <p:sp>
        <p:nvSpPr>
          <p:cNvPr id="9" name="タイトル 8">
            <a:extLst>
              <a:ext uri="{FF2B5EF4-FFF2-40B4-BE49-F238E27FC236}">
                <a16:creationId xmlns:a16="http://schemas.microsoft.com/office/drawing/2014/main" id="{DE1F8340-CD67-D55A-B413-394CD42D99A0}"/>
              </a:ext>
            </a:extLst>
          </p:cNvPr>
          <p:cNvSpPr>
            <a:spLocks noGrp="1"/>
          </p:cNvSpPr>
          <p:nvPr>
            <p:ph type="title"/>
          </p:nvPr>
        </p:nvSpPr>
        <p:spPr/>
        <p:txBody>
          <a:bodyPr>
            <a:normAutofit/>
          </a:bodyPr>
          <a:lstStyle/>
          <a:p>
            <a:r>
              <a:rPr lang="ja-JP" altLang="en-US" sz="5400" b="1" dirty="0"/>
              <a:t>食品衛生法の制定以前</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コンテンツ プレースホルダー 2">
            <a:extLst>
              <a:ext uri="{FF2B5EF4-FFF2-40B4-BE49-F238E27FC236}">
                <a16:creationId xmlns:a16="http://schemas.microsoft.com/office/drawing/2014/main" id="{0FC44F72-5E2B-0880-966F-A85A29ADA8D7}"/>
              </a:ext>
            </a:extLst>
          </p:cNvPr>
          <p:cNvSpPr>
            <a:spLocks noGrp="1" noChangeArrowheads="1"/>
          </p:cNvSpPr>
          <p:nvPr>
            <p:ph idx="1"/>
          </p:nvPr>
        </p:nvSpPr>
        <p:spPr>
          <a:xfrm>
            <a:off x="1959813" y="1772816"/>
            <a:ext cx="8167047" cy="4176464"/>
          </a:xfrm>
        </p:spPr>
        <p:txBody>
          <a:bodyPr>
            <a:normAutofit lnSpcReduction="10000"/>
          </a:bodyPr>
          <a:lstStyle/>
          <a:p>
            <a:pPr marL="0" indent="0">
              <a:buNone/>
              <a:defRPr/>
            </a:pPr>
            <a:r>
              <a:rPr lang="ja-JP" altLang="en-US" b="1" u="sng" dirty="0">
                <a:highlight>
                  <a:srgbClr val="FFFF00"/>
                </a:highlight>
              </a:rPr>
              <a:t>１　メチルアルコール中毒多発</a:t>
            </a:r>
            <a:endParaRPr lang="en-US" altLang="ja-JP" b="1" u="sng" dirty="0">
              <a:highlight>
                <a:srgbClr val="FFFF00"/>
              </a:highlight>
            </a:endParaRPr>
          </a:p>
          <a:p>
            <a:pPr marL="0" indent="0">
              <a:buNone/>
              <a:defRPr/>
            </a:pPr>
            <a:r>
              <a:rPr lang="ja-JP" altLang="en-US" dirty="0"/>
              <a:t>　</a:t>
            </a:r>
            <a:r>
              <a:rPr lang="en-US" altLang="ja-JP" b="1" dirty="0"/>
              <a:t>1945</a:t>
            </a:r>
            <a:r>
              <a:rPr lang="ja-JP" altLang="en-US" b="1" dirty="0"/>
              <a:t>年：死者 </a:t>
            </a:r>
            <a:r>
              <a:rPr lang="en-US" altLang="ja-JP" b="1" dirty="0"/>
              <a:t>403</a:t>
            </a:r>
            <a:r>
              <a:rPr lang="ja-JP" altLang="en-US" b="1" dirty="0"/>
              <a:t>名</a:t>
            </a:r>
            <a:endParaRPr lang="en-US" altLang="ja-JP" dirty="0"/>
          </a:p>
          <a:p>
            <a:pPr marL="0" indent="0">
              <a:buNone/>
              <a:defRPr/>
            </a:pPr>
            <a:r>
              <a:rPr lang="ja-JP" altLang="en-US" dirty="0"/>
              <a:t>　　            重症（失明）</a:t>
            </a:r>
            <a:r>
              <a:rPr lang="en-US" altLang="ja-JP" dirty="0"/>
              <a:t>55</a:t>
            </a:r>
            <a:r>
              <a:rPr lang="ja-JP" altLang="en-US" dirty="0"/>
              <a:t>名、軽症</a:t>
            </a:r>
            <a:r>
              <a:rPr lang="en-US" altLang="ja-JP" dirty="0"/>
              <a:t>111</a:t>
            </a:r>
            <a:r>
              <a:rPr lang="ja-JP" altLang="en-US" dirty="0"/>
              <a:t>名</a:t>
            </a:r>
            <a:endParaRPr lang="en-US" altLang="ja-JP" dirty="0"/>
          </a:p>
          <a:p>
            <a:pPr marL="0" indent="0">
              <a:buNone/>
              <a:defRPr/>
            </a:pPr>
            <a:r>
              <a:rPr lang="ja-JP" altLang="en-US" dirty="0"/>
              <a:t> </a:t>
            </a:r>
            <a:endParaRPr lang="en-US" altLang="ja-JP" dirty="0"/>
          </a:p>
          <a:p>
            <a:pPr marL="0" indent="0">
              <a:buNone/>
              <a:defRPr/>
            </a:pPr>
            <a:r>
              <a:rPr lang="ja-JP" altLang="en-US" dirty="0"/>
              <a:t>　</a:t>
            </a:r>
            <a:r>
              <a:rPr lang="en-US" altLang="ja-JP" b="1" dirty="0"/>
              <a:t>1946</a:t>
            </a:r>
            <a:r>
              <a:rPr lang="ja-JP" altLang="en-US" b="1" dirty="0"/>
              <a:t>年：死者 </a:t>
            </a:r>
            <a:r>
              <a:rPr lang="en-US" altLang="ja-JP" b="1" dirty="0"/>
              <a:t>1,841</a:t>
            </a:r>
            <a:r>
              <a:rPr lang="ja-JP" altLang="en-US" b="1" dirty="0"/>
              <a:t>名</a:t>
            </a:r>
            <a:endParaRPr lang="en-US" altLang="ja-JP" dirty="0"/>
          </a:p>
          <a:p>
            <a:pPr marL="0" indent="0">
              <a:buNone/>
              <a:defRPr/>
            </a:pPr>
            <a:r>
              <a:rPr lang="ja-JP" altLang="en-US" dirty="0"/>
              <a:t>　　            重症（失明）</a:t>
            </a:r>
            <a:r>
              <a:rPr lang="en-US" altLang="ja-JP" dirty="0"/>
              <a:t>120</a:t>
            </a:r>
            <a:r>
              <a:rPr lang="ja-JP" altLang="en-US" dirty="0"/>
              <a:t>名，軽症</a:t>
            </a:r>
            <a:r>
              <a:rPr lang="en-US" altLang="ja-JP" dirty="0"/>
              <a:t>492</a:t>
            </a:r>
            <a:r>
              <a:rPr lang="ja-JP" altLang="en-US" dirty="0"/>
              <a:t>名 </a:t>
            </a:r>
            <a:endParaRPr lang="en-US" altLang="ja-JP" dirty="0"/>
          </a:p>
          <a:p>
            <a:pPr marL="0" indent="0">
              <a:buNone/>
              <a:defRPr/>
            </a:pPr>
            <a:r>
              <a:rPr lang="ja-JP" altLang="en-US" dirty="0"/>
              <a:t>　　</a:t>
            </a:r>
            <a:r>
              <a:rPr lang="en-US" altLang="ja-JP" dirty="0"/>
              <a:t> </a:t>
            </a:r>
            <a:r>
              <a:rPr lang="ja-JP" altLang="en-US" sz="2400" b="1" dirty="0"/>
              <a:t>酒不足で危険を承知でメチルアルコールを飲んだ </a:t>
            </a:r>
          </a:p>
        </p:txBody>
      </p:sp>
      <p:sp>
        <p:nvSpPr>
          <p:cNvPr id="5" name="正方形/長方形 4">
            <a:extLst>
              <a:ext uri="{FF2B5EF4-FFF2-40B4-BE49-F238E27FC236}">
                <a16:creationId xmlns:a16="http://schemas.microsoft.com/office/drawing/2014/main" id="{81D0A702-316C-5C90-0646-89665F016EA8}"/>
              </a:ext>
            </a:extLst>
          </p:cNvPr>
          <p:cNvSpPr/>
          <p:nvPr/>
        </p:nvSpPr>
        <p:spPr>
          <a:xfrm>
            <a:off x="10846940" y="6021288"/>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１４</a:t>
            </a:r>
          </a:p>
        </p:txBody>
      </p:sp>
      <p:sp>
        <p:nvSpPr>
          <p:cNvPr id="3" name="タイトル 2">
            <a:extLst>
              <a:ext uri="{FF2B5EF4-FFF2-40B4-BE49-F238E27FC236}">
                <a16:creationId xmlns:a16="http://schemas.microsoft.com/office/drawing/2014/main" id="{891F9E9A-E8FF-4DA7-12F9-2C4E7288DDA2}"/>
              </a:ext>
            </a:extLst>
          </p:cNvPr>
          <p:cNvSpPr>
            <a:spLocks noGrp="1"/>
          </p:cNvSpPr>
          <p:nvPr>
            <p:ph type="title"/>
          </p:nvPr>
        </p:nvSpPr>
        <p:spPr/>
        <p:txBody>
          <a:bodyPr>
            <a:normAutofit/>
          </a:bodyPr>
          <a:lstStyle/>
          <a:p>
            <a:r>
              <a:rPr lang="ja-JP" altLang="en-US" sz="5400" b="1" dirty="0"/>
              <a:t>終戦直後の混乱期 </a:t>
            </a:r>
            <a:r>
              <a:rPr lang="en-US" altLang="ja-JP" sz="5400" b="1" dirty="0"/>
              <a:t>(1)</a:t>
            </a:r>
            <a:endParaRPr lang="ja-JP" altLang="en-US" sz="54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コンテンツ プレースホルダー 3">
            <a:extLst>
              <a:ext uri="{FF2B5EF4-FFF2-40B4-BE49-F238E27FC236}">
                <a16:creationId xmlns:a16="http://schemas.microsoft.com/office/drawing/2014/main" id="{A21ADF60-813B-7042-EF45-29CB0F5028F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8229" t="15330" r="34641" b="52928"/>
          <a:stretch/>
        </p:blipFill>
        <p:spPr>
          <a:xfrm>
            <a:off x="1412977" y="1546460"/>
            <a:ext cx="9018683" cy="4338384"/>
          </a:xfrm>
        </p:spPr>
      </p:pic>
      <p:sp>
        <p:nvSpPr>
          <p:cNvPr id="5" name="正方形/長方形 4">
            <a:extLst>
              <a:ext uri="{FF2B5EF4-FFF2-40B4-BE49-F238E27FC236}">
                <a16:creationId xmlns:a16="http://schemas.microsoft.com/office/drawing/2014/main" id="{36F128FE-4B6D-3D40-8778-853DF423AB83}"/>
              </a:ext>
            </a:extLst>
          </p:cNvPr>
          <p:cNvSpPr/>
          <p:nvPr/>
        </p:nvSpPr>
        <p:spPr>
          <a:xfrm>
            <a:off x="10874250" y="5994223"/>
            <a:ext cx="9715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１５</a:t>
            </a:r>
          </a:p>
        </p:txBody>
      </p:sp>
      <p:sp>
        <p:nvSpPr>
          <p:cNvPr id="6" name="楕円 5">
            <a:extLst>
              <a:ext uri="{FF2B5EF4-FFF2-40B4-BE49-F238E27FC236}">
                <a16:creationId xmlns:a16="http://schemas.microsoft.com/office/drawing/2014/main" id="{21FF78C6-6B8F-0F6C-439C-326A20BA5C80}"/>
              </a:ext>
            </a:extLst>
          </p:cNvPr>
          <p:cNvSpPr/>
          <p:nvPr/>
        </p:nvSpPr>
        <p:spPr>
          <a:xfrm>
            <a:off x="7030516" y="4653136"/>
            <a:ext cx="358775" cy="12239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606" name="コンテンツ プレースホルダー 2">
            <a:extLst>
              <a:ext uri="{FF2B5EF4-FFF2-40B4-BE49-F238E27FC236}">
                <a16:creationId xmlns:a16="http://schemas.microsoft.com/office/drawing/2014/main" id="{AFEA8C3E-C6A9-100D-645C-42DF0AF734FF}"/>
              </a:ext>
            </a:extLst>
          </p:cNvPr>
          <p:cNvSpPr txBox="1">
            <a:spLocks noChangeArrowheads="1"/>
          </p:cNvSpPr>
          <p:nvPr/>
        </p:nvSpPr>
        <p:spPr bwMode="auto">
          <a:xfrm>
            <a:off x="8587519" y="6092883"/>
            <a:ext cx="2322386"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ja-JP" altLang="en-US" sz="2000" dirty="0">
                <a:latin typeface="Century Gothic" panose="020B0502020202020204" pitchFamily="34" charset="0"/>
              </a:rPr>
              <a:t>総務省統計</a:t>
            </a:r>
            <a:r>
              <a:rPr lang="en-US" altLang="ja-JP" sz="2000" dirty="0">
                <a:latin typeface="Century Gothic" panose="020B0502020202020204" pitchFamily="34" charset="0"/>
              </a:rPr>
              <a:t>HP</a:t>
            </a:r>
            <a:r>
              <a:rPr lang="ja-JP" altLang="en-US" sz="2000" dirty="0">
                <a:latin typeface="Century Gothic" panose="020B0502020202020204" pitchFamily="34" charset="0"/>
              </a:rPr>
              <a:t>より　</a:t>
            </a:r>
          </a:p>
        </p:txBody>
      </p:sp>
      <p:sp>
        <p:nvSpPr>
          <p:cNvPr id="25607" name="コンテンツ プレースホルダー 2">
            <a:extLst>
              <a:ext uri="{FF2B5EF4-FFF2-40B4-BE49-F238E27FC236}">
                <a16:creationId xmlns:a16="http://schemas.microsoft.com/office/drawing/2014/main" id="{0C5CB8EA-43A7-05EF-4EC6-84398589C714}"/>
              </a:ext>
            </a:extLst>
          </p:cNvPr>
          <p:cNvSpPr txBox="1">
            <a:spLocks noChangeArrowheads="1"/>
          </p:cNvSpPr>
          <p:nvPr/>
        </p:nvSpPr>
        <p:spPr bwMode="auto">
          <a:xfrm>
            <a:off x="5686945" y="5924634"/>
            <a:ext cx="2687141"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ja-JP" altLang="en-US" b="1" dirty="0">
                <a:latin typeface="Century Gothic" panose="020B0502020202020204" pitchFamily="34" charset="0"/>
              </a:rPr>
              <a:t>１９６５</a:t>
            </a:r>
            <a:r>
              <a:rPr lang="en-US" altLang="ja-JP" sz="1800" b="1" dirty="0">
                <a:latin typeface="Century Gothic" panose="020B0502020202020204" pitchFamily="34" charset="0"/>
              </a:rPr>
              <a:t>(</a:t>
            </a:r>
            <a:r>
              <a:rPr lang="ja-JP" altLang="en-US" sz="1800" b="1" dirty="0">
                <a:latin typeface="Century Gothic" panose="020B0502020202020204" pitchFamily="34" charset="0"/>
              </a:rPr>
              <a:t>昭和４０</a:t>
            </a:r>
            <a:r>
              <a:rPr lang="en-US" altLang="ja-JP" b="1" dirty="0">
                <a:latin typeface="Century Gothic" panose="020B0502020202020204" pitchFamily="34" charset="0"/>
              </a:rPr>
              <a:t>)</a:t>
            </a:r>
            <a:r>
              <a:rPr lang="ja-JP" altLang="en-US" b="1" dirty="0">
                <a:latin typeface="Century Gothic" panose="020B0502020202020204" pitchFamily="34" charset="0"/>
              </a:rPr>
              <a:t>　</a:t>
            </a:r>
          </a:p>
        </p:txBody>
      </p:sp>
      <p:sp>
        <p:nvSpPr>
          <p:cNvPr id="25608" name="コンテンツ プレースホルダー 2">
            <a:extLst>
              <a:ext uri="{FF2B5EF4-FFF2-40B4-BE49-F238E27FC236}">
                <a16:creationId xmlns:a16="http://schemas.microsoft.com/office/drawing/2014/main" id="{0B6387A5-0E83-E3FB-628C-3EB471844151}"/>
              </a:ext>
            </a:extLst>
          </p:cNvPr>
          <p:cNvSpPr txBox="1">
            <a:spLocks noChangeArrowheads="1"/>
          </p:cNvSpPr>
          <p:nvPr/>
        </p:nvSpPr>
        <p:spPr bwMode="auto">
          <a:xfrm>
            <a:off x="4315794" y="5736516"/>
            <a:ext cx="1484313"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ja-JP" altLang="en-US" b="1" dirty="0">
                <a:latin typeface="Century Gothic" panose="020B0502020202020204" pitchFamily="34" charset="0"/>
              </a:rPr>
              <a:t>１９４６　</a:t>
            </a:r>
          </a:p>
        </p:txBody>
      </p:sp>
      <p:cxnSp>
        <p:nvCxnSpPr>
          <p:cNvPr id="9" name="直線矢印コネクタ 8">
            <a:extLst>
              <a:ext uri="{FF2B5EF4-FFF2-40B4-BE49-F238E27FC236}">
                <a16:creationId xmlns:a16="http://schemas.microsoft.com/office/drawing/2014/main" id="{B26ECB60-323D-A18B-A582-E6655EFFFBD1}"/>
              </a:ext>
            </a:extLst>
          </p:cNvPr>
          <p:cNvCxnSpPr>
            <a:cxnSpLocks/>
          </p:cNvCxnSpPr>
          <p:nvPr/>
        </p:nvCxnSpPr>
        <p:spPr>
          <a:xfrm flipV="1">
            <a:off x="5374332" y="5280603"/>
            <a:ext cx="497150" cy="5246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65AC98E7-1B0E-1E1F-9812-1675214CCC7E}"/>
              </a:ext>
            </a:extLst>
          </p:cNvPr>
          <p:cNvCxnSpPr>
            <a:cxnSpLocks/>
          </p:cNvCxnSpPr>
          <p:nvPr/>
        </p:nvCxnSpPr>
        <p:spPr>
          <a:xfrm flipV="1">
            <a:off x="6858645" y="5505450"/>
            <a:ext cx="361305" cy="4541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楕円 2">
            <a:extLst>
              <a:ext uri="{FF2B5EF4-FFF2-40B4-BE49-F238E27FC236}">
                <a16:creationId xmlns:a16="http://schemas.microsoft.com/office/drawing/2014/main" id="{72698D9D-E8DC-C832-E12C-46845762E9D9}"/>
              </a:ext>
            </a:extLst>
          </p:cNvPr>
          <p:cNvSpPr/>
          <p:nvPr/>
        </p:nvSpPr>
        <p:spPr>
          <a:xfrm>
            <a:off x="5230316" y="1546460"/>
            <a:ext cx="1164008" cy="52387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dirty="0">
                <a:solidFill>
                  <a:schemeClr val="tx1"/>
                </a:solidFill>
                <a:latin typeface="+mn-ea"/>
              </a:rPr>
              <a:t>1841</a:t>
            </a:r>
            <a:endParaRPr lang="ja-JP" altLang="en-US" b="1" dirty="0">
              <a:solidFill>
                <a:schemeClr val="tx1"/>
              </a:solidFill>
              <a:latin typeface="+mn-ea"/>
            </a:endParaRPr>
          </a:p>
        </p:txBody>
      </p:sp>
      <p:sp>
        <p:nvSpPr>
          <p:cNvPr id="25612" name="コンテンツ プレースホルダー 2">
            <a:extLst>
              <a:ext uri="{FF2B5EF4-FFF2-40B4-BE49-F238E27FC236}">
                <a16:creationId xmlns:a16="http://schemas.microsoft.com/office/drawing/2014/main" id="{FC792A88-465A-CB4D-234F-87F2DC270516}"/>
              </a:ext>
            </a:extLst>
          </p:cNvPr>
          <p:cNvSpPr txBox="1">
            <a:spLocks noChangeArrowheads="1"/>
          </p:cNvSpPr>
          <p:nvPr/>
        </p:nvSpPr>
        <p:spPr bwMode="auto">
          <a:xfrm>
            <a:off x="7184758" y="4294361"/>
            <a:ext cx="2048394"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en-US" altLang="ja-JP" b="1" dirty="0">
                <a:latin typeface="Century Gothic" panose="020B0502020202020204" pitchFamily="34" charset="0"/>
              </a:rPr>
              <a:t>100</a:t>
            </a:r>
            <a:r>
              <a:rPr lang="ja-JP" altLang="en-US" b="1" dirty="0">
                <a:latin typeface="Century Gothic" panose="020B0502020202020204" pitchFamily="34" charset="0"/>
              </a:rPr>
              <a:t>名割れ　</a:t>
            </a:r>
          </a:p>
        </p:txBody>
      </p:sp>
      <p:sp>
        <p:nvSpPr>
          <p:cNvPr id="10" name="タイトル 1">
            <a:extLst>
              <a:ext uri="{FF2B5EF4-FFF2-40B4-BE49-F238E27FC236}">
                <a16:creationId xmlns:a16="http://schemas.microsoft.com/office/drawing/2014/main" id="{F1B92D13-4F21-1690-9807-881867E704E2}"/>
              </a:ext>
            </a:extLst>
          </p:cNvPr>
          <p:cNvSpPr>
            <a:spLocks noGrp="1"/>
          </p:cNvSpPr>
          <p:nvPr>
            <p:ph type="title"/>
          </p:nvPr>
        </p:nvSpPr>
        <p:spPr>
          <a:xfrm>
            <a:off x="1218883" y="152400"/>
            <a:ext cx="9751060" cy="1295400"/>
          </a:xfrm>
        </p:spPr>
        <p:txBody>
          <a:bodyPr>
            <a:normAutofit/>
          </a:bodyPr>
          <a:lstStyle/>
          <a:p>
            <a:r>
              <a:rPr lang="ja-JP" altLang="en-US" sz="4800" b="1" dirty="0"/>
              <a:t>食中毒による死者数の推移</a:t>
            </a:r>
            <a:endParaRPr kumimoji="1" lang="ja-JP" altLang="en-US" sz="48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コンテンツ プレースホルダー 2">
            <a:extLst>
              <a:ext uri="{FF2B5EF4-FFF2-40B4-BE49-F238E27FC236}">
                <a16:creationId xmlns:a16="http://schemas.microsoft.com/office/drawing/2014/main" id="{6A06D61C-A310-B100-FCE2-27A1B0932BCE}"/>
              </a:ext>
            </a:extLst>
          </p:cNvPr>
          <p:cNvSpPr txBox="1">
            <a:spLocks/>
          </p:cNvSpPr>
          <p:nvPr/>
        </p:nvSpPr>
        <p:spPr bwMode="auto">
          <a:xfrm>
            <a:off x="1868055" y="2132856"/>
            <a:ext cx="7950633" cy="2376264"/>
          </a:xfrm>
          <a:prstGeom prst="rect">
            <a:avLst/>
          </a:prstGeom>
          <a:noFill/>
          <a:ln>
            <a:noFill/>
          </a:ln>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defRPr/>
            </a:pPr>
            <a:r>
              <a:rPr lang="ja-JP" altLang="en-US" sz="2800" b="1" u="sng" dirty="0">
                <a:highlight>
                  <a:srgbClr val="FFFF00"/>
                </a:highlight>
                <a:latin typeface="ＭＳ 明朝" panose="02020609040205080304" pitchFamily="17" charset="-128"/>
                <a:ea typeface="ＭＳ 明朝" panose="02020609040205080304" pitchFamily="17" charset="-128"/>
              </a:rPr>
              <a:t>２　有害人工甘味料による中毒多発</a:t>
            </a:r>
            <a:endParaRPr lang="en-US" altLang="ja-JP" sz="2800" b="1" u="sng" dirty="0">
              <a:highlight>
                <a:srgbClr val="FFFF00"/>
              </a:highlight>
              <a:latin typeface="ＭＳ 明朝" panose="02020609040205080304" pitchFamily="17" charset="-128"/>
              <a:ea typeface="ＭＳ 明朝" panose="02020609040205080304" pitchFamily="17" charset="-128"/>
            </a:endParaRPr>
          </a:p>
          <a:p>
            <a:pPr>
              <a:spcBef>
                <a:spcPts val="1000"/>
              </a:spcBef>
              <a:buClr>
                <a:schemeClr val="accent1"/>
              </a:buClr>
              <a:buSzPct val="80000"/>
              <a:defRPr/>
            </a:pPr>
            <a:r>
              <a:rPr lang="ja-JP" altLang="en-US" sz="2800" b="1" dirty="0">
                <a:solidFill>
                  <a:srgbClr val="FF0000"/>
                </a:solidFill>
                <a:latin typeface="Century Gothic" panose="020B0502020202020204" pitchFamily="34" charset="0"/>
              </a:rPr>
              <a:t>　　　サッカリン、ズルチン</a:t>
            </a:r>
            <a:endParaRPr lang="en-US" altLang="ja-JP" sz="2800" b="1" dirty="0">
              <a:solidFill>
                <a:srgbClr val="FF0000"/>
              </a:solidFill>
              <a:latin typeface="Century Gothic" panose="020B0502020202020204" pitchFamily="34" charset="0"/>
            </a:endParaRPr>
          </a:p>
          <a:p>
            <a:pPr>
              <a:spcBef>
                <a:spcPts val="1000"/>
              </a:spcBef>
              <a:buClr>
                <a:schemeClr val="accent1"/>
              </a:buClr>
              <a:buSzPct val="80000"/>
              <a:defRPr/>
            </a:pPr>
            <a:endParaRPr lang="en-US" altLang="ja-JP" sz="2800" b="1" u="sng" dirty="0">
              <a:highlight>
                <a:srgbClr val="FFFF00"/>
              </a:highlight>
              <a:latin typeface="Century Gothic" panose="020B0502020202020204" pitchFamily="34" charset="0"/>
            </a:endParaRPr>
          </a:p>
          <a:p>
            <a:pPr>
              <a:spcBef>
                <a:spcPts val="1000"/>
              </a:spcBef>
              <a:buClr>
                <a:schemeClr val="accent1"/>
              </a:buClr>
              <a:buSzPct val="80000"/>
              <a:defRPr/>
            </a:pPr>
            <a:r>
              <a:rPr lang="ja-JP" altLang="en-US" dirty="0">
                <a:latin typeface="Century Gothic" panose="020B0502020202020204" pitchFamily="34" charset="0"/>
              </a:rPr>
              <a:t>不純物の多い闇の製品が出回り、中毒患者や死者が出た </a:t>
            </a:r>
            <a:endParaRPr lang="en-US" altLang="ja-JP" sz="2800" u="sng" dirty="0">
              <a:latin typeface="Century Gothic" panose="020B0502020202020204" pitchFamily="34" charset="0"/>
            </a:endParaRPr>
          </a:p>
          <a:p>
            <a:pPr>
              <a:spcBef>
                <a:spcPts val="1000"/>
              </a:spcBef>
              <a:buClr>
                <a:schemeClr val="accent1"/>
              </a:buClr>
              <a:buSzPct val="80000"/>
              <a:defRPr/>
            </a:pPr>
            <a:r>
              <a:rPr lang="ja-JP" altLang="en-US" sz="2800" dirty="0">
                <a:latin typeface="Century Gothic" panose="020B0502020202020204" pitchFamily="34" charset="0"/>
              </a:rPr>
              <a:t> </a:t>
            </a:r>
            <a:endParaRPr lang="en-US" altLang="ja-JP" sz="2800" dirty="0">
              <a:latin typeface="Century Gothic" panose="020B0502020202020204" pitchFamily="34" charset="0"/>
            </a:endParaRPr>
          </a:p>
        </p:txBody>
      </p:sp>
      <p:sp>
        <p:nvSpPr>
          <p:cNvPr id="5" name="正方形/長方形 4">
            <a:extLst>
              <a:ext uri="{FF2B5EF4-FFF2-40B4-BE49-F238E27FC236}">
                <a16:creationId xmlns:a16="http://schemas.microsoft.com/office/drawing/2014/main" id="{F63F32DF-FE28-1079-1EE6-A21DB654DE04}"/>
              </a:ext>
            </a:extLst>
          </p:cNvPr>
          <p:cNvSpPr/>
          <p:nvPr/>
        </p:nvSpPr>
        <p:spPr>
          <a:xfrm>
            <a:off x="10702924" y="6021288"/>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１６</a:t>
            </a:r>
          </a:p>
        </p:txBody>
      </p:sp>
      <p:sp>
        <p:nvSpPr>
          <p:cNvPr id="3" name="タイトル 2">
            <a:extLst>
              <a:ext uri="{FF2B5EF4-FFF2-40B4-BE49-F238E27FC236}">
                <a16:creationId xmlns:a16="http://schemas.microsoft.com/office/drawing/2014/main" id="{B53B5AB1-7593-4D7A-F536-AA9B90FA547E}"/>
              </a:ext>
            </a:extLst>
          </p:cNvPr>
          <p:cNvSpPr>
            <a:spLocks noGrp="1"/>
          </p:cNvSpPr>
          <p:nvPr>
            <p:ph type="title"/>
          </p:nvPr>
        </p:nvSpPr>
        <p:spPr/>
        <p:txBody>
          <a:bodyPr>
            <a:normAutofit/>
          </a:bodyPr>
          <a:lstStyle/>
          <a:p>
            <a:r>
              <a:rPr lang="ja-JP" altLang="en-US" sz="5400" b="1" dirty="0"/>
              <a:t>終戦直後の混乱期 </a:t>
            </a:r>
            <a:r>
              <a:rPr lang="en-US" altLang="ja-JP" sz="5400" b="1" dirty="0"/>
              <a:t>(2)</a:t>
            </a:r>
            <a:endParaRPr lang="ja-JP" altLang="en-US" sz="54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コンテンツ プレースホルダー 2">
            <a:extLst>
              <a:ext uri="{FF2B5EF4-FFF2-40B4-BE49-F238E27FC236}">
                <a16:creationId xmlns:a16="http://schemas.microsoft.com/office/drawing/2014/main" id="{92926F3F-1ADA-7FC8-F7C8-DA49717A9844}"/>
              </a:ext>
            </a:extLst>
          </p:cNvPr>
          <p:cNvSpPr>
            <a:spLocks noGrp="1" noChangeArrowheads="1"/>
          </p:cNvSpPr>
          <p:nvPr>
            <p:ph idx="1"/>
          </p:nvPr>
        </p:nvSpPr>
        <p:spPr>
          <a:xfrm>
            <a:off x="2205980" y="1916832"/>
            <a:ext cx="9559973" cy="3887788"/>
          </a:xfrm>
        </p:spPr>
        <p:txBody>
          <a:bodyPr rtlCol="0">
            <a:noAutofit/>
          </a:bodyPr>
          <a:lstStyle/>
          <a:p>
            <a:pPr>
              <a:defRPr/>
            </a:pPr>
            <a:r>
              <a:rPr lang="en-US" altLang="ja-JP" b="1" u="sng" dirty="0"/>
              <a:t>1951(S26).8.      </a:t>
            </a:r>
            <a:r>
              <a:rPr lang="ja-JP" altLang="en-US" b="1" u="sng" dirty="0"/>
              <a:t>　輸出入食品検査開始</a:t>
            </a:r>
            <a:endParaRPr lang="en-US" altLang="ja-JP" b="1" u="sng" dirty="0"/>
          </a:p>
          <a:p>
            <a:pPr marL="0" indent="0">
              <a:buNone/>
              <a:defRPr/>
            </a:pPr>
            <a:r>
              <a:rPr lang="ja-JP" altLang="en-US" b="1" dirty="0"/>
              <a:t>　　　　　　　　　　</a:t>
            </a:r>
            <a:r>
              <a:rPr lang="ja-JP" altLang="en-US" b="1" u="sng" dirty="0"/>
              <a:t>（駐在官配置</a:t>
            </a:r>
            <a:r>
              <a:rPr lang="ja-JP" altLang="en-US" b="1" dirty="0"/>
              <a:t>）</a:t>
            </a:r>
            <a:endParaRPr lang="en-US" altLang="ja-JP" b="1" dirty="0"/>
          </a:p>
          <a:p>
            <a:pPr>
              <a:defRPr/>
            </a:pPr>
            <a:r>
              <a:rPr lang="en-US" altLang="ja-JP" b="1" u="sng" dirty="0"/>
              <a:t>1951(S26).12.</a:t>
            </a:r>
            <a:r>
              <a:rPr lang="ja-JP" altLang="en-US" b="1" u="sng" dirty="0"/>
              <a:t>　　乳及び乳製品の成分規格等に</a:t>
            </a:r>
            <a:endParaRPr lang="en-US" altLang="ja-JP" b="1" u="sng" dirty="0"/>
          </a:p>
          <a:p>
            <a:pPr marL="0" indent="0">
              <a:buNone/>
              <a:defRPr/>
            </a:pPr>
            <a:r>
              <a:rPr lang="ja-JP" altLang="en-US" b="1" dirty="0"/>
              <a:t>　　　　　　　　　</a:t>
            </a:r>
            <a:r>
              <a:rPr lang="ja-JP" altLang="en-US" b="1" u="sng" dirty="0"/>
              <a:t>関する省令 制定公布</a:t>
            </a:r>
            <a:endParaRPr lang="en-US" altLang="ja-JP" b="1" u="sng" dirty="0"/>
          </a:p>
          <a:p>
            <a:pPr marL="0" indent="0">
              <a:buNone/>
              <a:defRPr/>
            </a:pPr>
            <a:endParaRPr lang="en-US" altLang="ja-JP" u="sng" dirty="0"/>
          </a:p>
          <a:p>
            <a:pPr>
              <a:defRPr/>
            </a:pPr>
            <a:r>
              <a:rPr lang="en-US" altLang="ja-JP" b="1" u="sng" dirty="0"/>
              <a:t>1953(S28).8.      </a:t>
            </a:r>
            <a:r>
              <a:rPr lang="ja-JP" altLang="en-US" b="1" u="sng" dirty="0"/>
              <a:t>　食品衛生法施行令 制定公布</a:t>
            </a:r>
            <a:endParaRPr lang="en-US" altLang="ja-JP" b="1" u="sng" dirty="0"/>
          </a:p>
        </p:txBody>
      </p:sp>
      <p:sp>
        <p:nvSpPr>
          <p:cNvPr id="2" name="楕円 1">
            <a:extLst>
              <a:ext uri="{FF2B5EF4-FFF2-40B4-BE49-F238E27FC236}">
                <a16:creationId xmlns:a16="http://schemas.microsoft.com/office/drawing/2014/main" id="{6F264483-2270-03FE-42B3-471430BD537C}"/>
              </a:ext>
            </a:extLst>
          </p:cNvPr>
          <p:cNvSpPr/>
          <p:nvPr/>
        </p:nvSpPr>
        <p:spPr>
          <a:xfrm>
            <a:off x="9262764" y="3645024"/>
            <a:ext cx="2303462" cy="936625"/>
          </a:xfrm>
          <a:prstGeom prst="ellipse">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schemeClr val="tx1"/>
                </a:solidFill>
              </a:rPr>
              <a:t>乳等省令</a:t>
            </a:r>
          </a:p>
        </p:txBody>
      </p:sp>
      <p:sp>
        <p:nvSpPr>
          <p:cNvPr id="5" name="正方形/長方形 4">
            <a:extLst>
              <a:ext uri="{FF2B5EF4-FFF2-40B4-BE49-F238E27FC236}">
                <a16:creationId xmlns:a16="http://schemas.microsoft.com/office/drawing/2014/main" id="{B553D295-042B-A9DA-B7C4-FAB914062446}"/>
              </a:ext>
            </a:extLst>
          </p:cNvPr>
          <p:cNvSpPr/>
          <p:nvPr/>
        </p:nvSpPr>
        <p:spPr>
          <a:xfrm>
            <a:off x="10630916" y="6068541"/>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１７</a:t>
            </a:r>
          </a:p>
        </p:txBody>
      </p:sp>
      <p:sp>
        <p:nvSpPr>
          <p:cNvPr id="4" name="タイトル 3">
            <a:extLst>
              <a:ext uri="{FF2B5EF4-FFF2-40B4-BE49-F238E27FC236}">
                <a16:creationId xmlns:a16="http://schemas.microsoft.com/office/drawing/2014/main" id="{2C482D35-4871-BECF-8062-DC6F2B5F2076}"/>
              </a:ext>
            </a:extLst>
          </p:cNvPr>
          <p:cNvSpPr>
            <a:spLocks noGrp="1"/>
          </p:cNvSpPr>
          <p:nvPr>
            <p:ph type="title"/>
          </p:nvPr>
        </p:nvSpPr>
        <p:spPr/>
        <p:txBody>
          <a:bodyPr/>
          <a:lstStyle/>
          <a:p>
            <a:r>
              <a:rPr lang="en-US" altLang="ja-JP" sz="4800" b="1" dirty="0">
                <a:latin typeface="+mn-ea"/>
                <a:ea typeface="+mn-ea"/>
              </a:rPr>
              <a:t>1947</a:t>
            </a:r>
            <a:r>
              <a:rPr lang="ja-JP" altLang="en-US" sz="4800" b="1" dirty="0">
                <a:latin typeface="+mn-ea"/>
                <a:ea typeface="+mn-ea"/>
              </a:rPr>
              <a:t>年～</a:t>
            </a:r>
            <a:r>
              <a:rPr lang="en-US" altLang="ja-JP" sz="4800" b="1" dirty="0">
                <a:latin typeface="+mn-ea"/>
                <a:ea typeface="+mn-ea"/>
              </a:rPr>
              <a:t>1954</a:t>
            </a:r>
            <a:r>
              <a:rPr lang="ja-JP" altLang="en-US" sz="4800" b="1" dirty="0">
                <a:latin typeface="+mn-ea"/>
                <a:ea typeface="+mn-ea"/>
              </a:rPr>
              <a:t>年</a:t>
            </a:r>
            <a:r>
              <a:rPr lang="ja-JP" altLang="en-US" sz="2800" b="1" dirty="0">
                <a:latin typeface="+mn-ea"/>
                <a:ea typeface="+mn-ea"/>
              </a:rPr>
              <a:t>（昭和</a:t>
            </a:r>
            <a:r>
              <a:rPr lang="en-US" altLang="ja-JP" sz="2800" b="1" dirty="0">
                <a:latin typeface="+mn-ea"/>
                <a:ea typeface="+mn-ea"/>
              </a:rPr>
              <a:t>20</a:t>
            </a:r>
            <a:r>
              <a:rPr lang="ja-JP" altLang="en-US" sz="2800" b="1" dirty="0">
                <a:latin typeface="+mn-ea"/>
                <a:ea typeface="+mn-ea"/>
              </a:rPr>
              <a:t>年代）</a:t>
            </a:r>
            <a:endParaRPr lang="ja-JP" altLang="en-US"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コンテンツ プレースホルダー 2">
            <a:extLst>
              <a:ext uri="{FF2B5EF4-FFF2-40B4-BE49-F238E27FC236}">
                <a16:creationId xmlns:a16="http://schemas.microsoft.com/office/drawing/2014/main" id="{C2437D28-CF67-35DF-3D17-4ED700B82D3A}"/>
              </a:ext>
            </a:extLst>
          </p:cNvPr>
          <p:cNvSpPr>
            <a:spLocks noGrp="1" noChangeArrowheads="1"/>
          </p:cNvSpPr>
          <p:nvPr>
            <p:ph idx="1"/>
          </p:nvPr>
        </p:nvSpPr>
        <p:spPr>
          <a:xfrm>
            <a:off x="1701924" y="1911367"/>
            <a:ext cx="9858076" cy="1150937"/>
          </a:xfrm>
        </p:spPr>
        <p:txBody>
          <a:bodyPr rtlCol="0">
            <a:normAutofit/>
          </a:bodyPr>
          <a:lstStyle/>
          <a:p>
            <a:pPr>
              <a:defRPr/>
            </a:pPr>
            <a:r>
              <a:rPr lang="en-US" altLang="ja-JP" b="1" dirty="0"/>
              <a:t>1955.6.  </a:t>
            </a:r>
            <a:r>
              <a:rPr lang="ja-JP" altLang="en-US" b="1" dirty="0"/>
              <a:t>調整粉乳によるヒ素中毒事件</a:t>
            </a:r>
            <a:r>
              <a:rPr lang="ja-JP" altLang="en-US" sz="2000" b="1" dirty="0"/>
              <a:t>（死者</a:t>
            </a:r>
            <a:r>
              <a:rPr lang="en-US" altLang="ja-JP" sz="2000" b="1" dirty="0"/>
              <a:t>130</a:t>
            </a:r>
            <a:r>
              <a:rPr lang="ja-JP" altLang="en-US" sz="2000" b="1" dirty="0"/>
              <a:t>名）</a:t>
            </a:r>
            <a:endParaRPr lang="en-US" altLang="ja-JP" sz="2000" b="1" dirty="0"/>
          </a:p>
          <a:p>
            <a:pPr marL="0" indent="0">
              <a:buNone/>
              <a:defRPr/>
            </a:pPr>
            <a:r>
              <a:rPr lang="ja-JP" altLang="en-US" sz="2400" b="1" dirty="0"/>
              <a:t>　　　　　　  　</a:t>
            </a:r>
            <a:r>
              <a:rPr lang="ja-JP" altLang="en-US" sz="2000" b="1" dirty="0"/>
              <a:t>→</a:t>
            </a:r>
            <a:r>
              <a:rPr lang="en-US" altLang="ja-JP" sz="2000" dirty="0"/>
              <a:t>1957.6.  </a:t>
            </a:r>
            <a:r>
              <a:rPr lang="ja-JP" altLang="en-US" sz="2000" dirty="0"/>
              <a:t>添加物規制強化</a:t>
            </a:r>
            <a:endParaRPr lang="en-US" altLang="ja-JP" sz="2000" b="1" dirty="0"/>
          </a:p>
        </p:txBody>
      </p:sp>
      <p:sp>
        <p:nvSpPr>
          <p:cNvPr id="4" name="コンテンツ プレースホルダー 2">
            <a:extLst>
              <a:ext uri="{FF2B5EF4-FFF2-40B4-BE49-F238E27FC236}">
                <a16:creationId xmlns:a16="http://schemas.microsoft.com/office/drawing/2014/main" id="{EF9A2ADD-B423-6E66-FFBA-23ABB0F60FCD}"/>
              </a:ext>
            </a:extLst>
          </p:cNvPr>
          <p:cNvSpPr txBox="1">
            <a:spLocks noChangeArrowheads="1"/>
          </p:cNvSpPr>
          <p:nvPr/>
        </p:nvSpPr>
        <p:spPr bwMode="auto">
          <a:xfrm>
            <a:off x="1612901" y="3213103"/>
            <a:ext cx="9751060" cy="1150937"/>
          </a:xfrm>
          <a:prstGeom prst="rect">
            <a:avLst/>
          </a:prstGeom>
          <a:noFill/>
          <a:ln>
            <a:noFill/>
          </a:ln>
        </p:spPr>
        <p:txBody>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umimoji="1"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kumimoji="1"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umimoji="1"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umimoji="1"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umimoji="1" sz="140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9pPr>
          </a:lstStyle>
          <a:p>
            <a:pPr marL="0" indent="0">
              <a:buNone/>
              <a:defRPr/>
            </a:pPr>
            <a:r>
              <a:rPr lang="ja-JP" altLang="en-US" sz="2400" b="1" dirty="0">
                <a:latin typeface="ＭＳ 明朝" panose="02020609040205080304" pitchFamily="17" charset="-128"/>
                <a:ea typeface="ＭＳ 明朝" panose="02020609040205080304" pitchFamily="17" charset="-128"/>
              </a:rPr>
              <a:t>・</a:t>
            </a:r>
            <a:r>
              <a:rPr lang="en-US" altLang="ja-JP" sz="2800" b="1" dirty="0">
                <a:latin typeface="ＭＳ 明朝" panose="02020609040205080304" pitchFamily="17" charset="-128"/>
                <a:ea typeface="ＭＳ 明朝" panose="02020609040205080304" pitchFamily="17" charset="-128"/>
              </a:rPr>
              <a:t>1966. 7.  </a:t>
            </a:r>
            <a:r>
              <a:rPr lang="ja-JP" altLang="en-US" sz="2800" b="1" dirty="0">
                <a:latin typeface="ＭＳ 明朝" panose="02020609040205080304" pitchFamily="17" charset="-128"/>
                <a:ea typeface="ＭＳ 明朝" panose="02020609040205080304" pitchFamily="17" charset="-128"/>
              </a:rPr>
              <a:t>ズルチンによる食中毒事件</a:t>
            </a:r>
            <a:r>
              <a:rPr lang="ja-JP" altLang="en-US" b="1" dirty="0">
                <a:latin typeface="ＭＳ 明朝" panose="02020609040205080304" pitchFamily="17" charset="-128"/>
                <a:ea typeface="ＭＳ 明朝" panose="02020609040205080304" pitchFamily="17" charset="-128"/>
              </a:rPr>
              <a:t>（家族６名中死者１名）</a:t>
            </a:r>
            <a:endParaRPr lang="en-US" altLang="ja-JP" b="1" dirty="0">
              <a:latin typeface="ＭＳ 明朝" panose="02020609040205080304" pitchFamily="17" charset="-128"/>
              <a:ea typeface="ＭＳ 明朝" panose="02020609040205080304" pitchFamily="17" charset="-128"/>
            </a:endParaRPr>
          </a:p>
          <a:p>
            <a:pPr marL="0" indent="0">
              <a:buNone/>
              <a:defRPr/>
            </a:pPr>
            <a:r>
              <a:rPr lang="ja-JP" altLang="en-US" sz="2400" b="1" dirty="0">
                <a:latin typeface="ＭＳ 明朝" panose="02020609040205080304" pitchFamily="17" charset="-128"/>
                <a:ea typeface="ＭＳ 明朝" panose="02020609040205080304" pitchFamily="17" charset="-128"/>
              </a:rPr>
              <a:t>　　　　　　　　 </a:t>
            </a:r>
            <a:r>
              <a:rPr lang="ja-JP" altLang="en-US" b="1" dirty="0">
                <a:latin typeface="ＭＳ 明朝" panose="02020609040205080304" pitchFamily="17" charset="-128"/>
                <a:ea typeface="ＭＳ 明朝" panose="02020609040205080304" pitchFamily="17" charset="-128"/>
              </a:rPr>
              <a:t>→</a:t>
            </a:r>
            <a:r>
              <a:rPr lang="en-US" altLang="ja-JP" b="1" dirty="0">
                <a:latin typeface="ＭＳ 明朝" panose="02020609040205080304" pitchFamily="17" charset="-128"/>
                <a:ea typeface="ＭＳ 明朝" panose="02020609040205080304" pitchFamily="17" charset="-128"/>
              </a:rPr>
              <a:t>1968.7. </a:t>
            </a:r>
            <a:r>
              <a:rPr lang="ja-JP" altLang="en-US" b="1" dirty="0">
                <a:latin typeface="ＭＳ 明朝" panose="02020609040205080304" pitchFamily="17" charset="-128"/>
                <a:ea typeface="ＭＳ 明朝" panose="02020609040205080304" pitchFamily="17" charset="-128"/>
              </a:rPr>
              <a:t>食品添加物から除外</a:t>
            </a:r>
            <a:endParaRPr lang="en-US" altLang="ja-JP" b="1" dirty="0">
              <a:latin typeface="ＭＳ 明朝" panose="02020609040205080304" pitchFamily="17" charset="-128"/>
              <a:ea typeface="ＭＳ 明朝" panose="02020609040205080304" pitchFamily="17" charset="-128"/>
            </a:endParaRPr>
          </a:p>
          <a:p>
            <a:pPr>
              <a:buFont typeface="Wingdings 3" panose="05040102010807070707" pitchFamily="82" charset="2"/>
              <a:buChar char=""/>
              <a:defRPr/>
            </a:pPr>
            <a:endParaRPr lang="en-US" altLang="ja-JP" sz="2400" b="1" u="sng" dirty="0">
              <a:latin typeface="ＭＳ 明朝" panose="02020609040205080304" pitchFamily="17" charset="-128"/>
              <a:ea typeface="ＭＳ 明朝" panose="02020609040205080304" pitchFamily="17" charset="-128"/>
            </a:endParaRPr>
          </a:p>
          <a:p>
            <a:pPr>
              <a:buFont typeface="Wingdings 3" panose="05040102010807070707" pitchFamily="82" charset="2"/>
              <a:buChar char=""/>
              <a:defRPr/>
            </a:pPr>
            <a:endParaRPr lang="en-US" altLang="ja-JP" b="1" dirty="0">
              <a:latin typeface="ＭＳ 明朝" panose="02020609040205080304" pitchFamily="17" charset="-128"/>
              <a:ea typeface="ＭＳ 明朝" panose="02020609040205080304" pitchFamily="17" charset="-128"/>
            </a:endParaRPr>
          </a:p>
        </p:txBody>
      </p:sp>
      <p:sp>
        <p:nvSpPr>
          <p:cNvPr id="5" name="コンテンツ プレースホルダー 2">
            <a:extLst>
              <a:ext uri="{FF2B5EF4-FFF2-40B4-BE49-F238E27FC236}">
                <a16:creationId xmlns:a16="http://schemas.microsoft.com/office/drawing/2014/main" id="{80B9290F-17B5-22A2-58ED-66277B83AD4A}"/>
              </a:ext>
            </a:extLst>
          </p:cNvPr>
          <p:cNvSpPr txBox="1">
            <a:spLocks noChangeArrowheads="1"/>
          </p:cNvSpPr>
          <p:nvPr/>
        </p:nvSpPr>
        <p:spPr bwMode="auto">
          <a:xfrm>
            <a:off x="1612901" y="4437063"/>
            <a:ext cx="9751060" cy="1871662"/>
          </a:xfrm>
          <a:prstGeom prst="rect">
            <a:avLst/>
          </a:prstGeom>
          <a:noFill/>
          <a:ln>
            <a:noFill/>
          </a:ln>
        </p:spPr>
        <p:txBody>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umimoji="1"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kumimoji="1"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umimoji="1"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umimoji="1"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umimoji="1" sz="140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9pPr>
          </a:lstStyle>
          <a:p>
            <a:pPr marL="0" indent="0">
              <a:buNone/>
              <a:defRPr/>
            </a:pPr>
            <a:r>
              <a:rPr lang="ja-JP" altLang="en-US" sz="2400" b="1" dirty="0">
                <a:latin typeface="ＭＳ 明朝" panose="02020609040205080304" pitchFamily="17" charset="-128"/>
                <a:ea typeface="ＭＳ 明朝" panose="02020609040205080304" pitchFamily="17" charset="-128"/>
              </a:rPr>
              <a:t>・</a:t>
            </a:r>
            <a:r>
              <a:rPr lang="en-US" altLang="ja-JP" sz="2800" b="1" dirty="0">
                <a:latin typeface="ＭＳ 明朝" panose="02020609040205080304" pitchFamily="17" charset="-128"/>
                <a:ea typeface="ＭＳ 明朝" panose="02020609040205080304" pitchFamily="17" charset="-128"/>
              </a:rPr>
              <a:t>1969.11.  </a:t>
            </a:r>
            <a:r>
              <a:rPr lang="ja-JP" altLang="en-US" sz="2400" b="1" dirty="0">
                <a:latin typeface="ＭＳ 明朝" panose="02020609040205080304" pitchFamily="17" charset="-128"/>
                <a:ea typeface="ＭＳ 明朝" panose="02020609040205080304" pitchFamily="17" charset="-128"/>
              </a:rPr>
              <a:t>サイクラミン酸塩（チクロ）</a:t>
            </a:r>
            <a:endParaRPr lang="en-US" altLang="ja-JP" sz="2400" b="1" dirty="0">
              <a:latin typeface="ＭＳ 明朝" panose="02020609040205080304" pitchFamily="17" charset="-128"/>
              <a:ea typeface="ＭＳ 明朝" panose="02020609040205080304" pitchFamily="17" charset="-128"/>
            </a:endParaRPr>
          </a:p>
          <a:p>
            <a:pPr marL="0" indent="0">
              <a:buNone/>
              <a:defRPr/>
            </a:pPr>
            <a:r>
              <a:rPr lang="ja-JP" altLang="en-US" sz="2400" b="1" dirty="0">
                <a:solidFill>
                  <a:srgbClr val="FFC000"/>
                </a:solidFill>
                <a:latin typeface="ＭＳ 明朝" panose="02020609040205080304" pitchFamily="17" charset="-128"/>
                <a:ea typeface="ＭＳ 明朝" panose="02020609040205080304" pitchFamily="17" charset="-128"/>
              </a:rPr>
              <a:t>　　　　　　   　</a:t>
            </a:r>
            <a:r>
              <a:rPr lang="ja-JP" altLang="en-US" b="1" dirty="0">
                <a:latin typeface="ＭＳ 明朝" panose="02020609040205080304" pitchFamily="17" charset="-128"/>
                <a:ea typeface="ＭＳ 明朝" panose="02020609040205080304" pitchFamily="17" charset="-128"/>
              </a:rPr>
              <a:t>→食品添加物から除外 </a:t>
            </a:r>
            <a:endParaRPr lang="en-US" altLang="ja-JP" b="1" dirty="0">
              <a:latin typeface="ＭＳ 明朝" panose="02020609040205080304" pitchFamily="17" charset="-128"/>
              <a:ea typeface="ＭＳ 明朝" panose="02020609040205080304" pitchFamily="17" charset="-128"/>
            </a:endParaRPr>
          </a:p>
          <a:p>
            <a:pPr marL="0" indent="0">
              <a:buNone/>
              <a:defRPr/>
            </a:pPr>
            <a:r>
              <a:rPr lang="ja-JP" altLang="en-US" dirty="0">
                <a:latin typeface="ＭＳ 明朝" panose="02020609040205080304" pitchFamily="17" charset="-128"/>
                <a:ea typeface="ＭＳ 明朝" panose="02020609040205080304" pitchFamily="17" charset="-128"/>
              </a:rPr>
              <a:t>　　　　　</a:t>
            </a:r>
            <a:r>
              <a:rPr lang="ja-JP" altLang="en-US" b="1" dirty="0">
                <a:latin typeface="ＭＳ 明朝" panose="02020609040205080304" pitchFamily="17" charset="-128"/>
                <a:ea typeface="ＭＳ 明朝" panose="02020609040205080304" pitchFamily="17" charset="-128"/>
              </a:rPr>
              <a:t>１年間経過措置後，チクロ含有の缶詰食品等が大量に廃棄処分された</a:t>
            </a:r>
            <a:endParaRPr lang="en-US" altLang="ja-JP" sz="2400" b="1" u="sng" dirty="0">
              <a:solidFill>
                <a:srgbClr val="FFC000"/>
              </a:solidFill>
              <a:latin typeface="ＭＳ 明朝" panose="02020609040205080304" pitchFamily="17" charset="-128"/>
              <a:ea typeface="ＭＳ 明朝" panose="02020609040205080304" pitchFamily="17" charset="-128"/>
            </a:endParaRPr>
          </a:p>
          <a:p>
            <a:pPr marL="0" indent="0">
              <a:buNone/>
              <a:defRPr/>
            </a:pPr>
            <a:endParaRPr lang="en-US" altLang="ja-JP" sz="2400" b="1" u="sng" dirty="0">
              <a:solidFill>
                <a:srgbClr val="FFC000"/>
              </a:solidFill>
              <a:latin typeface="ＭＳ 明朝" panose="02020609040205080304" pitchFamily="17" charset="-128"/>
              <a:ea typeface="ＭＳ 明朝" panose="02020609040205080304" pitchFamily="17" charset="-128"/>
            </a:endParaRPr>
          </a:p>
          <a:p>
            <a:pPr marL="0" indent="0">
              <a:buNone/>
              <a:defRPr/>
            </a:pPr>
            <a:endParaRPr lang="en-US" altLang="ja-JP" sz="2400" b="1" u="sng" dirty="0">
              <a:solidFill>
                <a:srgbClr val="FFC000"/>
              </a:solidFill>
              <a:latin typeface="ＭＳ 明朝" panose="02020609040205080304" pitchFamily="17" charset="-128"/>
              <a:ea typeface="ＭＳ 明朝" panose="02020609040205080304" pitchFamily="17" charset="-128"/>
            </a:endParaRPr>
          </a:p>
          <a:p>
            <a:pPr>
              <a:buFont typeface="Wingdings 3" panose="05040102010807070707" pitchFamily="82" charset="2"/>
              <a:buChar char=""/>
              <a:defRPr/>
            </a:pPr>
            <a:endParaRPr lang="en-US" altLang="ja-JP" dirty="0">
              <a:latin typeface="ＭＳ 明朝" panose="02020609040205080304" pitchFamily="17" charset="-128"/>
              <a:ea typeface="ＭＳ 明朝" panose="02020609040205080304" pitchFamily="17" charset="-128"/>
            </a:endParaRPr>
          </a:p>
        </p:txBody>
      </p:sp>
      <p:sp>
        <p:nvSpPr>
          <p:cNvPr id="2" name="正方形/長方形 1">
            <a:extLst>
              <a:ext uri="{FF2B5EF4-FFF2-40B4-BE49-F238E27FC236}">
                <a16:creationId xmlns:a16="http://schemas.microsoft.com/office/drawing/2014/main" id="{98FCBE6F-E2F0-37D2-BF7E-743D57492EB6}"/>
              </a:ext>
            </a:extLst>
          </p:cNvPr>
          <p:cNvSpPr/>
          <p:nvPr/>
        </p:nvSpPr>
        <p:spPr>
          <a:xfrm>
            <a:off x="1773238" y="2258220"/>
            <a:ext cx="2016918" cy="588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rgbClr val="FF0000"/>
                </a:solidFill>
              </a:rPr>
              <a:t>（昭和３０年）</a:t>
            </a:r>
          </a:p>
        </p:txBody>
      </p:sp>
      <p:sp>
        <p:nvSpPr>
          <p:cNvPr id="7" name="正方形/長方形 6">
            <a:extLst>
              <a:ext uri="{FF2B5EF4-FFF2-40B4-BE49-F238E27FC236}">
                <a16:creationId xmlns:a16="http://schemas.microsoft.com/office/drawing/2014/main" id="{34C10C39-44DE-9C3B-86DC-AC237EB2D075}"/>
              </a:ext>
            </a:extLst>
          </p:cNvPr>
          <p:cNvSpPr/>
          <p:nvPr/>
        </p:nvSpPr>
        <p:spPr>
          <a:xfrm>
            <a:off x="1701924" y="3561705"/>
            <a:ext cx="2088926" cy="587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rgbClr val="FF0000"/>
                </a:solidFill>
              </a:rPr>
              <a:t>（昭和４１年）</a:t>
            </a:r>
          </a:p>
        </p:txBody>
      </p:sp>
      <p:sp>
        <p:nvSpPr>
          <p:cNvPr id="8" name="正方形/長方形 7">
            <a:extLst>
              <a:ext uri="{FF2B5EF4-FFF2-40B4-BE49-F238E27FC236}">
                <a16:creationId xmlns:a16="http://schemas.microsoft.com/office/drawing/2014/main" id="{397E8200-B1A3-6961-9A1C-217F37C617DA}"/>
              </a:ext>
            </a:extLst>
          </p:cNvPr>
          <p:cNvSpPr/>
          <p:nvPr/>
        </p:nvSpPr>
        <p:spPr>
          <a:xfrm>
            <a:off x="1701230" y="4797152"/>
            <a:ext cx="2088926" cy="587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rgbClr val="FF0000"/>
                </a:solidFill>
              </a:rPr>
              <a:t>（昭和４４年） </a:t>
            </a:r>
          </a:p>
        </p:txBody>
      </p:sp>
      <p:sp>
        <p:nvSpPr>
          <p:cNvPr id="9" name="正方形/長方形 8">
            <a:extLst>
              <a:ext uri="{FF2B5EF4-FFF2-40B4-BE49-F238E27FC236}">
                <a16:creationId xmlns:a16="http://schemas.microsoft.com/office/drawing/2014/main" id="{C7A61A74-D637-2BD0-E0A0-ECEB1DBC4AFC}"/>
              </a:ext>
            </a:extLst>
          </p:cNvPr>
          <p:cNvSpPr/>
          <p:nvPr/>
        </p:nvSpPr>
        <p:spPr>
          <a:xfrm>
            <a:off x="10575924" y="6067425"/>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１８</a:t>
            </a:r>
          </a:p>
        </p:txBody>
      </p:sp>
      <p:sp>
        <p:nvSpPr>
          <p:cNvPr id="6" name="タイトル 5">
            <a:extLst>
              <a:ext uri="{FF2B5EF4-FFF2-40B4-BE49-F238E27FC236}">
                <a16:creationId xmlns:a16="http://schemas.microsoft.com/office/drawing/2014/main" id="{50EFB680-9F36-E73F-1750-11B40E20D965}"/>
              </a:ext>
            </a:extLst>
          </p:cNvPr>
          <p:cNvSpPr>
            <a:spLocks noGrp="1"/>
          </p:cNvSpPr>
          <p:nvPr>
            <p:ph type="title"/>
          </p:nvPr>
        </p:nvSpPr>
        <p:spPr/>
        <p:txBody>
          <a:bodyPr>
            <a:normAutofit/>
          </a:bodyPr>
          <a:lstStyle/>
          <a:p>
            <a:r>
              <a:rPr lang="ja-JP" altLang="en-US" sz="5400" dirty="0"/>
              <a:t>もはや戦後でなはい</a:t>
            </a:r>
          </a:p>
        </p:txBody>
      </p:sp>
      <p:sp>
        <p:nvSpPr>
          <p:cNvPr id="10" name="正方形/長方形 9">
            <a:extLst>
              <a:ext uri="{FF2B5EF4-FFF2-40B4-BE49-F238E27FC236}">
                <a16:creationId xmlns:a16="http://schemas.microsoft.com/office/drawing/2014/main" id="{3223C510-25A5-1E03-4B20-8FDDF8A905BF}"/>
              </a:ext>
            </a:extLst>
          </p:cNvPr>
          <p:cNvSpPr/>
          <p:nvPr/>
        </p:nvSpPr>
        <p:spPr>
          <a:xfrm>
            <a:off x="7678588" y="1014412"/>
            <a:ext cx="2641600" cy="433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a:solidFill>
                  <a:schemeClr val="tx1"/>
                </a:solidFill>
                <a:latin typeface="+mn-ea"/>
              </a:rPr>
              <a:t>1956</a:t>
            </a:r>
            <a:r>
              <a:rPr lang="ja-JP" altLang="en-US" sz="2000" b="1" dirty="0">
                <a:solidFill>
                  <a:schemeClr val="tx1"/>
                </a:solidFill>
                <a:latin typeface="+mn-ea"/>
              </a:rPr>
              <a:t>年　経済白書</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コンテンツ プレースホルダー 2">
            <a:extLst>
              <a:ext uri="{FF2B5EF4-FFF2-40B4-BE49-F238E27FC236}">
                <a16:creationId xmlns:a16="http://schemas.microsoft.com/office/drawing/2014/main" id="{6A476946-5840-2FD7-F2E2-E578D9333E05}"/>
              </a:ext>
            </a:extLst>
          </p:cNvPr>
          <p:cNvSpPr>
            <a:spLocks noGrp="1" noChangeArrowheads="1"/>
          </p:cNvSpPr>
          <p:nvPr>
            <p:ph idx="1"/>
          </p:nvPr>
        </p:nvSpPr>
        <p:spPr>
          <a:xfrm>
            <a:off x="2593974" y="1772816"/>
            <a:ext cx="7676901" cy="3024188"/>
          </a:xfrm>
        </p:spPr>
        <p:txBody>
          <a:bodyPr>
            <a:normAutofit fontScale="92500" lnSpcReduction="20000"/>
          </a:bodyPr>
          <a:lstStyle/>
          <a:p>
            <a:pPr marL="0" indent="0">
              <a:buNone/>
            </a:pPr>
            <a:r>
              <a:rPr lang="ja-JP" altLang="en-US" b="1" dirty="0"/>
              <a:t>１　戦後の混乱期</a:t>
            </a:r>
            <a:endParaRPr lang="en-US" altLang="ja-JP" b="1" dirty="0"/>
          </a:p>
          <a:p>
            <a:pPr marL="0" indent="0">
              <a:buNone/>
            </a:pPr>
            <a:r>
              <a:rPr lang="ja-JP" altLang="en-US" b="1" dirty="0"/>
              <a:t>　　　　</a:t>
            </a:r>
            <a:r>
              <a:rPr lang="ja-JP" altLang="en-US" dirty="0"/>
              <a:t>食品衛生法の制定から体制整備</a:t>
            </a:r>
            <a:endParaRPr lang="en-US" altLang="ja-JP" dirty="0"/>
          </a:p>
          <a:p>
            <a:pPr marL="0" indent="0">
              <a:buNone/>
            </a:pPr>
            <a:r>
              <a:rPr lang="ja-JP" altLang="en-US" b="1" dirty="0"/>
              <a:t>２　高度成長期</a:t>
            </a:r>
            <a:endParaRPr lang="en-US" altLang="ja-JP" b="1" dirty="0"/>
          </a:p>
          <a:p>
            <a:pPr marL="0" indent="0">
              <a:buNone/>
            </a:pPr>
            <a:r>
              <a:rPr lang="ja-JP" altLang="en-US" b="1" dirty="0"/>
              <a:t>　    　</a:t>
            </a:r>
            <a:r>
              <a:rPr lang="ja-JP" altLang="en-US" dirty="0"/>
              <a:t>インスタントから外食、中食へ</a:t>
            </a:r>
            <a:endParaRPr lang="en-US" altLang="ja-JP" dirty="0"/>
          </a:p>
          <a:p>
            <a:pPr marL="0" indent="0">
              <a:buNone/>
            </a:pPr>
            <a:r>
              <a:rPr lang="ja-JP" altLang="en-US" b="1" dirty="0"/>
              <a:t>３　昭和から平成・令和へ</a:t>
            </a:r>
            <a:endParaRPr lang="en-US" altLang="ja-JP" b="1" dirty="0"/>
          </a:p>
          <a:p>
            <a:pPr marL="0" indent="0">
              <a:buNone/>
            </a:pPr>
            <a:r>
              <a:rPr lang="ja-JP" altLang="en-US" b="1" dirty="0"/>
              <a:t>　　　　</a:t>
            </a:r>
            <a:r>
              <a:rPr lang="ja-JP" altLang="en-US" dirty="0"/>
              <a:t>法規制から</a:t>
            </a:r>
            <a:r>
              <a:rPr lang="ja-JP" altLang="en-US" b="1" u="sng" dirty="0">
                <a:solidFill>
                  <a:srgbClr val="FF0000"/>
                </a:solidFill>
              </a:rPr>
              <a:t>自主衛生管理</a:t>
            </a:r>
            <a:r>
              <a:rPr lang="ja-JP" altLang="en-US" dirty="0"/>
              <a:t>の時代へ</a:t>
            </a:r>
          </a:p>
        </p:txBody>
      </p:sp>
      <p:sp>
        <p:nvSpPr>
          <p:cNvPr id="32772" name="コンテンツ プレースホルダー 2">
            <a:extLst>
              <a:ext uri="{FF2B5EF4-FFF2-40B4-BE49-F238E27FC236}">
                <a16:creationId xmlns:a16="http://schemas.microsoft.com/office/drawing/2014/main" id="{AA3245B8-7A38-7D1B-35ED-60AC8EDD7B15}"/>
              </a:ext>
            </a:extLst>
          </p:cNvPr>
          <p:cNvSpPr txBox="1">
            <a:spLocks noChangeArrowheads="1"/>
          </p:cNvSpPr>
          <p:nvPr/>
        </p:nvSpPr>
        <p:spPr bwMode="auto">
          <a:xfrm>
            <a:off x="2493962" y="5445224"/>
            <a:ext cx="7200900" cy="504825"/>
          </a:xfrm>
          <a:prstGeom prst="rect">
            <a:avLst/>
          </a:prstGeom>
          <a:noFill/>
          <a:ln w="12700">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ja-JP" altLang="en-US" sz="2800" b="1">
                <a:solidFill>
                  <a:srgbClr val="FF0000"/>
                </a:solidFill>
                <a:latin typeface="Century Gothic" panose="020B0502020202020204" pitchFamily="34" charset="0"/>
              </a:rPr>
              <a:t>制定後、</a:t>
            </a:r>
            <a:r>
              <a:rPr lang="ja-JP" altLang="en-US" sz="2800" b="1" u="sng">
                <a:solidFill>
                  <a:srgbClr val="FF0000"/>
                </a:solidFill>
                <a:latin typeface="Century Gothic" panose="020B0502020202020204" pitchFamily="34" charset="0"/>
              </a:rPr>
              <a:t>３８回</a:t>
            </a:r>
            <a:r>
              <a:rPr lang="ja-JP" altLang="en-US" sz="2800" b="1">
                <a:solidFill>
                  <a:srgbClr val="FF0000"/>
                </a:solidFill>
                <a:latin typeface="Century Gothic" panose="020B0502020202020204" pitchFamily="34" charset="0"/>
              </a:rPr>
              <a:t>の改正を重ねて現在に至る</a:t>
            </a:r>
            <a:endParaRPr lang="en-US" altLang="ja-JP" sz="2800" b="1">
              <a:solidFill>
                <a:srgbClr val="FF0000"/>
              </a:solidFill>
              <a:latin typeface="Century Gothic" panose="020B0502020202020204" pitchFamily="34" charset="0"/>
            </a:endParaRPr>
          </a:p>
        </p:txBody>
      </p:sp>
      <p:sp>
        <p:nvSpPr>
          <p:cNvPr id="2" name="下矢印 1">
            <a:extLst>
              <a:ext uri="{FF2B5EF4-FFF2-40B4-BE49-F238E27FC236}">
                <a16:creationId xmlns:a16="http://schemas.microsoft.com/office/drawing/2014/main" id="{E2E471EC-6819-1277-E2BD-A3730EA8E091}"/>
              </a:ext>
            </a:extLst>
          </p:cNvPr>
          <p:cNvSpPr/>
          <p:nvPr/>
        </p:nvSpPr>
        <p:spPr>
          <a:xfrm>
            <a:off x="5302250" y="4797152"/>
            <a:ext cx="647700" cy="5745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正方形/長方形 5">
            <a:extLst>
              <a:ext uri="{FF2B5EF4-FFF2-40B4-BE49-F238E27FC236}">
                <a16:creationId xmlns:a16="http://schemas.microsoft.com/office/drawing/2014/main" id="{28057E84-9B0B-2CFB-1875-49B316A05C39}"/>
              </a:ext>
            </a:extLst>
          </p:cNvPr>
          <p:cNvSpPr/>
          <p:nvPr/>
        </p:nvSpPr>
        <p:spPr>
          <a:xfrm>
            <a:off x="10548461" y="6093296"/>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１９</a:t>
            </a:r>
          </a:p>
        </p:txBody>
      </p:sp>
      <p:sp>
        <p:nvSpPr>
          <p:cNvPr id="4" name="タイトル 3">
            <a:extLst>
              <a:ext uri="{FF2B5EF4-FFF2-40B4-BE49-F238E27FC236}">
                <a16:creationId xmlns:a16="http://schemas.microsoft.com/office/drawing/2014/main" id="{3BCBCFB6-5D66-AA2A-C2CC-848ABFD50922}"/>
              </a:ext>
            </a:extLst>
          </p:cNvPr>
          <p:cNvSpPr>
            <a:spLocks noGrp="1"/>
          </p:cNvSpPr>
          <p:nvPr>
            <p:ph type="title"/>
          </p:nvPr>
        </p:nvSpPr>
        <p:spPr/>
        <p:txBody>
          <a:bodyPr>
            <a:normAutofit/>
          </a:bodyPr>
          <a:lstStyle/>
          <a:p>
            <a:r>
              <a:rPr lang="ja-JP" altLang="en-US" sz="5400" b="1" dirty="0"/>
              <a:t>食品衛生法の変遷</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ECD331-E2B4-4D32-45A8-EF0F71A8F929}"/>
              </a:ext>
            </a:extLst>
          </p:cNvPr>
          <p:cNvSpPr>
            <a:spLocks noGrp="1"/>
          </p:cNvSpPr>
          <p:nvPr>
            <p:ph type="title"/>
          </p:nvPr>
        </p:nvSpPr>
        <p:spPr/>
        <p:txBody>
          <a:bodyPr>
            <a:normAutofit/>
          </a:bodyPr>
          <a:lstStyle/>
          <a:p>
            <a:r>
              <a:rPr kumimoji="1" lang="ja-JP" altLang="en-US" sz="5400" b="1" dirty="0"/>
              <a:t>本日の内容</a:t>
            </a:r>
          </a:p>
        </p:txBody>
      </p:sp>
      <p:sp>
        <p:nvSpPr>
          <p:cNvPr id="3" name="コンテンツ プレースホルダー 2">
            <a:extLst>
              <a:ext uri="{FF2B5EF4-FFF2-40B4-BE49-F238E27FC236}">
                <a16:creationId xmlns:a16="http://schemas.microsoft.com/office/drawing/2014/main" id="{125C011F-D84B-B276-EBBC-96E925F4D660}"/>
              </a:ext>
            </a:extLst>
          </p:cNvPr>
          <p:cNvSpPr>
            <a:spLocks noGrp="1"/>
          </p:cNvSpPr>
          <p:nvPr>
            <p:ph idx="1"/>
          </p:nvPr>
        </p:nvSpPr>
        <p:spPr>
          <a:xfrm>
            <a:off x="1784439" y="1700808"/>
            <a:ext cx="8619946" cy="1958516"/>
          </a:xfrm>
        </p:spPr>
        <p:txBody>
          <a:bodyPr/>
          <a:lstStyle/>
          <a:p>
            <a:pPr marL="0" indent="0">
              <a:buNone/>
            </a:pPr>
            <a:r>
              <a:rPr kumimoji="1" lang="ja-JP" altLang="en-US" dirty="0"/>
              <a:t>１　食品行政と監視指導</a:t>
            </a:r>
            <a:endParaRPr kumimoji="1" lang="en-US" altLang="ja-JP" dirty="0"/>
          </a:p>
          <a:p>
            <a:pPr marL="0" indent="0">
              <a:buNone/>
            </a:pPr>
            <a:r>
              <a:rPr lang="ja-JP" altLang="en-US" dirty="0"/>
              <a:t>２　食品衛生法の歴史と法改正の経過</a:t>
            </a:r>
            <a:endParaRPr lang="en-US" altLang="ja-JP" dirty="0"/>
          </a:p>
          <a:p>
            <a:pPr marL="0" indent="0">
              <a:buNone/>
            </a:pPr>
            <a:r>
              <a:rPr kumimoji="1" lang="ja-JP" altLang="en-US" dirty="0"/>
              <a:t>３　食品の輸出とハーモナイゼーション</a:t>
            </a:r>
            <a:endParaRPr kumimoji="1" lang="en-US" altLang="ja-JP" dirty="0"/>
          </a:p>
        </p:txBody>
      </p:sp>
      <p:sp>
        <p:nvSpPr>
          <p:cNvPr id="4" name="コンテンツ プレースホルダー 2">
            <a:extLst>
              <a:ext uri="{FF2B5EF4-FFF2-40B4-BE49-F238E27FC236}">
                <a16:creationId xmlns:a16="http://schemas.microsoft.com/office/drawing/2014/main" id="{E6F6AFF0-F166-02E4-1256-35A1AD0A5B73}"/>
              </a:ext>
            </a:extLst>
          </p:cNvPr>
          <p:cNvSpPr txBox="1">
            <a:spLocks noChangeArrowheads="1"/>
          </p:cNvSpPr>
          <p:nvPr/>
        </p:nvSpPr>
        <p:spPr>
          <a:xfrm>
            <a:off x="2998068" y="3628689"/>
            <a:ext cx="6696744" cy="2113582"/>
          </a:xfrm>
          <a:prstGeom prst="rect">
            <a:avLst/>
          </a:prstGeom>
        </p:spPr>
        <p:txBody>
          <a:bodyPr vert="horz" lIns="121899" tIns="60949" rIns="121899" bIns="60949" rtlCol="0">
            <a:normAutofit/>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kumimoji="1" sz="2800" kern="1200">
                <a:solidFill>
                  <a:schemeClr val="tx1"/>
                </a:solidFill>
                <a:latin typeface="MS Mincho" panose="02020609040205080304" pitchFamily="17" charset="-128"/>
                <a:ea typeface="MS Mincho" panose="02020609040205080304" pitchFamily="17" charset="-128"/>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kumimoji="1" sz="2400" kern="1200">
                <a:solidFill>
                  <a:schemeClr val="tx1"/>
                </a:solidFill>
                <a:latin typeface="MS Mincho" panose="02020609040205080304" pitchFamily="17" charset="-128"/>
                <a:ea typeface="MS Mincho" panose="02020609040205080304" pitchFamily="17" charset="-128"/>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9pPr>
          </a:lstStyle>
          <a:p>
            <a:pPr marL="0" indent="0">
              <a:buFont typeface="Arial" pitchFamily="34" charset="0"/>
              <a:buNone/>
            </a:pPr>
            <a:r>
              <a:rPr lang="en-US" altLang="ja-JP" dirty="0"/>
              <a:t>(1) </a:t>
            </a:r>
            <a:r>
              <a:rPr lang="ja-JP" altLang="en-US" dirty="0"/>
              <a:t>畜産物の輸出から見る課題</a:t>
            </a:r>
            <a:endParaRPr lang="en-US" altLang="ja-JP" dirty="0"/>
          </a:p>
          <a:p>
            <a:pPr marL="0" indent="0">
              <a:buFont typeface="Arial" pitchFamily="34" charset="0"/>
              <a:buNone/>
            </a:pPr>
            <a:r>
              <a:rPr lang="en-US" altLang="ja-JP" dirty="0"/>
              <a:t>(2)</a:t>
            </a:r>
            <a:r>
              <a:rPr lang="ja-JP" altLang="en-US" dirty="0"/>
              <a:t> 動物福祉（</a:t>
            </a:r>
            <a:r>
              <a:rPr lang="en-US" altLang="ja-JP" dirty="0"/>
              <a:t>AW)</a:t>
            </a:r>
            <a:r>
              <a:rPr lang="ja-JP" altLang="en-US" dirty="0"/>
              <a:t>から見る課題</a:t>
            </a:r>
            <a:endParaRPr lang="en-US" altLang="ja-JP" dirty="0"/>
          </a:p>
          <a:p>
            <a:pPr marL="0" indent="0">
              <a:buFont typeface="Arial" pitchFamily="34" charset="0"/>
              <a:buNone/>
            </a:pPr>
            <a:r>
              <a:rPr lang="en-US" altLang="ja-JP" dirty="0"/>
              <a:t>(3) </a:t>
            </a:r>
            <a:r>
              <a:rPr lang="ja-JP" altLang="en-US" dirty="0"/>
              <a:t>食品安全マネジメント規格</a:t>
            </a:r>
          </a:p>
        </p:txBody>
      </p:sp>
      <p:sp>
        <p:nvSpPr>
          <p:cNvPr id="5" name="正方形/長方形 4">
            <a:extLst>
              <a:ext uri="{FF2B5EF4-FFF2-40B4-BE49-F238E27FC236}">
                <a16:creationId xmlns:a16="http://schemas.microsoft.com/office/drawing/2014/main" id="{1B765E8D-5DF6-3363-26F0-2C9B56FF3D4E}"/>
              </a:ext>
            </a:extLst>
          </p:cNvPr>
          <p:cNvSpPr/>
          <p:nvPr/>
        </p:nvSpPr>
        <p:spPr>
          <a:xfrm>
            <a:off x="10846940" y="6021288"/>
            <a:ext cx="864096" cy="540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latin typeface="+mn-ea"/>
              </a:rPr>
              <a:t>２</a:t>
            </a:r>
            <a:endParaRPr lang="en-US" altLang="ja-JP" b="1" dirty="0">
              <a:solidFill>
                <a:schemeClr val="tx1"/>
              </a:solidFill>
              <a:latin typeface="+mn-ea"/>
            </a:endParaRPr>
          </a:p>
        </p:txBody>
      </p:sp>
    </p:spTree>
    <p:extLst>
      <p:ext uri="{BB962C8B-B14F-4D97-AF65-F5344CB8AC3E}">
        <p14:creationId xmlns:p14="http://schemas.microsoft.com/office/powerpoint/2010/main" val="273493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70506F-CD15-E9D4-2516-5094C8D4CED1}"/>
              </a:ext>
            </a:extLst>
          </p:cNvPr>
          <p:cNvSpPr>
            <a:spLocks noGrp="1"/>
          </p:cNvSpPr>
          <p:nvPr>
            <p:ph type="title"/>
          </p:nvPr>
        </p:nvSpPr>
        <p:spPr/>
        <p:txBody>
          <a:bodyPr>
            <a:normAutofit/>
          </a:bodyPr>
          <a:lstStyle/>
          <a:p>
            <a:r>
              <a:rPr kumimoji="1" lang="ja-JP" altLang="en-US" sz="4800" b="1" dirty="0"/>
              <a:t>大規模な法改正は過去</a:t>
            </a:r>
            <a:r>
              <a:rPr lang="ja-JP" altLang="en-US" sz="4800" b="1" dirty="0"/>
              <a:t>２</a:t>
            </a:r>
            <a:r>
              <a:rPr kumimoji="1" lang="ja-JP" altLang="en-US" sz="4800" b="1" dirty="0"/>
              <a:t>回</a:t>
            </a:r>
          </a:p>
        </p:txBody>
      </p:sp>
      <p:sp>
        <p:nvSpPr>
          <p:cNvPr id="3" name="コンテンツ プレースホルダー 2">
            <a:extLst>
              <a:ext uri="{FF2B5EF4-FFF2-40B4-BE49-F238E27FC236}">
                <a16:creationId xmlns:a16="http://schemas.microsoft.com/office/drawing/2014/main" id="{44B5F8B6-472A-ECF4-DA36-0927FF726112}"/>
              </a:ext>
            </a:extLst>
          </p:cNvPr>
          <p:cNvSpPr>
            <a:spLocks noGrp="1"/>
          </p:cNvSpPr>
          <p:nvPr>
            <p:ph idx="1"/>
          </p:nvPr>
        </p:nvSpPr>
        <p:spPr>
          <a:xfrm>
            <a:off x="1562986" y="2492896"/>
            <a:ext cx="7699778" cy="604664"/>
          </a:xfrm>
        </p:spPr>
        <p:txBody>
          <a:bodyPr>
            <a:noAutofit/>
          </a:bodyPr>
          <a:lstStyle/>
          <a:p>
            <a:pPr marL="0" indent="0">
              <a:buNone/>
            </a:pPr>
            <a:r>
              <a:rPr kumimoji="1" lang="ja-JP" altLang="en-US" sz="4000" b="1" dirty="0"/>
              <a:t>①　</a:t>
            </a:r>
            <a:r>
              <a:rPr kumimoji="1" lang="en-US" altLang="ja-JP" sz="4000" b="1" dirty="0"/>
              <a:t>2003</a:t>
            </a:r>
            <a:r>
              <a:rPr kumimoji="1" lang="ja-JP" altLang="en-US" sz="4000" b="1" dirty="0"/>
              <a:t>年（平成</a:t>
            </a:r>
            <a:r>
              <a:rPr kumimoji="1" lang="en-US" altLang="ja-JP" sz="4000" b="1" dirty="0"/>
              <a:t>15</a:t>
            </a:r>
            <a:r>
              <a:rPr kumimoji="1" lang="ja-JP" altLang="en-US" sz="4000" b="1" dirty="0"/>
              <a:t>年）法改正</a:t>
            </a:r>
            <a:endParaRPr kumimoji="1" lang="en-US" altLang="ja-JP" sz="4000" b="1" dirty="0"/>
          </a:p>
        </p:txBody>
      </p:sp>
      <p:sp>
        <p:nvSpPr>
          <p:cNvPr id="6" name="コンテンツ プレースホルダー 2">
            <a:extLst>
              <a:ext uri="{FF2B5EF4-FFF2-40B4-BE49-F238E27FC236}">
                <a16:creationId xmlns:a16="http://schemas.microsoft.com/office/drawing/2014/main" id="{A58DEEF8-8007-F582-5DD5-34B7F32B82B8}"/>
              </a:ext>
            </a:extLst>
          </p:cNvPr>
          <p:cNvSpPr txBox="1">
            <a:spLocks/>
          </p:cNvSpPr>
          <p:nvPr/>
        </p:nvSpPr>
        <p:spPr>
          <a:xfrm>
            <a:off x="1544002" y="3801767"/>
            <a:ext cx="9014906" cy="604664"/>
          </a:xfrm>
          <a:prstGeom prst="rect">
            <a:avLst/>
          </a:prstGeom>
        </p:spPr>
        <p:txBody>
          <a:bodyPr vert="horz" lIns="121899" tIns="60949" rIns="121899" bIns="60949" rtlCol="0">
            <a:noAutofit/>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kumimoji="1" sz="2800" kern="1200">
                <a:solidFill>
                  <a:schemeClr val="tx1"/>
                </a:solidFill>
                <a:latin typeface="MS Mincho" panose="02020609040205080304" pitchFamily="17" charset="-128"/>
                <a:ea typeface="MS Mincho" panose="02020609040205080304" pitchFamily="17" charset="-128"/>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kumimoji="1" sz="2400" kern="1200">
                <a:solidFill>
                  <a:schemeClr val="tx1"/>
                </a:solidFill>
                <a:latin typeface="MS Mincho" panose="02020609040205080304" pitchFamily="17" charset="-128"/>
                <a:ea typeface="MS Mincho" panose="02020609040205080304" pitchFamily="17" charset="-128"/>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9pPr>
          </a:lstStyle>
          <a:p>
            <a:pPr marL="0" indent="0">
              <a:buFont typeface="Arial" pitchFamily="34" charset="0"/>
              <a:buNone/>
            </a:pPr>
            <a:r>
              <a:rPr lang="ja-JP" altLang="en-US" sz="4000" b="1" dirty="0"/>
              <a:t>②　</a:t>
            </a:r>
            <a:r>
              <a:rPr lang="en-US" altLang="ja-JP" sz="4000" b="1" dirty="0"/>
              <a:t>2018</a:t>
            </a:r>
            <a:r>
              <a:rPr lang="ja-JP" altLang="en-US" sz="4000" b="1" dirty="0"/>
              <a:t>年（平成</a:t>
            </a:r>
            <a:r>
              <a:rPr lang="en-US" altLang="ja-JP" sz="4000" b="1" dirty="0"/>
              <a:t>30</a:t>
            </a:r>
            <a:r>
              <a:rPr lang="ja-JP" altLang="en-US" sz="4000" b="1" dirty="0"/>
              <a:t>年）法改正</a:t>
            </a:r>
            <a:endParaRPr lang="en-US" altLang="ja-JP" sz="4000" b="1" dirty="0"/>
          </a:p>
        </p:txBody>
      </p:sp>
      <p:sp>
        <p:nvSpPr>
          <p:cNvPr id="4" name="正方形/長方形 3">
            <a:extLst>
              <a:ext uri="{FF2B5EF4-FFF2-40B4-BE49-F238E27FC236}">
                <a16:creationId xmlns:a16="http://schemas.microsoft.com/office/drawing/2014/main" id="{6DF66024-9A1D-880B-9A0B-63FE30BE3C22}"/>
              </a:ext>
            </a:extLst>
          </p:cNvPr>
          <p:cNvSpPr/>
          <p:nvPr/>
        </p:nvSpPr>
        <p:spPr>
          <a:xfrm>
            <a:off x="10548461" y="5949280"/>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２０</a:t>
            </a:r>
          </a:p>
        </p:txBody>
      </p:sp>
    </p:spTree>
    <p:extLst>
      <p:ext uri="{BB962C8B-B14F-4D97-AF65-F5344CB8AC3E}">
        <p14:creationId xmlns:p14="http://schemas.microsoft.com/office/powerpoint/2010/main" val="99651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コンテンツ プレースホルダー 2">
            <a:extLst>
              <a:ext uri="{FF2B5EF4-FFF2-40B4-BE49-F238E27FC236}">
                <a16:creationId xmlns:a16="http://schemas.microsoft.com/office/drawing/2014/main" id="{85C53F83-0570-DF3B-0DA1-840E069A6DAF}"/>
              </a:ext>
            </a:extLst>
          </p:cNvPr>
          <p:cNvSpPr>
            <a:spLocks noGrp="1" noChangeArrowheads="1"/>
          </p:cNvSpPr>
          <p:nvPr>
            <p:ph idx="1"/>
          </p:nvPr>
        </p:nvSpPr>
        <p:spPr>
          <a:xfrm>
            <a:off x="2470150" y="1854187"/>
            <a:ext cx="2257425" cy="501650"/>
          </a:xfrm>
        </p:spPr>
        <p:txBody>
          <a:bodyPr/>
          <a:lstStyle/>
          <a:p>
            <a:pPr marL="0" indent="0">
              <a:buNone/>
            </a:pPr>
            <a:r>
              <a:rPr lang="en-US" altLang="ja-JP" sz="2000" b="1" dirty="0"/>
              <a:t>1996(H8)</a:t>
            </a:r>
            <a:r>
              <a:rPr lang="ja-JP" altLang="en-US" sz="2000" b="1" dirty="0"/>
              <a:t>年～</a:t>
            </a:r>
            <a:endParaRPr lang="en-US" altLang="ja-JP" sz="2000" b="1" dirty="0"/>
          </a:p>
        </p:txBody>
      </p:sp>
      <p:sp>
        <p:nvSpPr>
          <p:cNvPr id="6" name="正方形/長方形 5">
            <a:extLst>
              <a:ext uri="{FF2B5EF4-FFF2-40B4-BE49-F238E27FC236}">
                <a16:creationId xmlns:a16="http://schemas.microsoft.com/office/drawing/2014/main" id="{DDD03576-12E5-4D6E-1020-AC70FB9CCCDD}"/>
              </a:ext>
            </a:extLst>
          </p:cNvPr>
          <p:cNvSpPr/>
          <p:nvPr/>
        </p:nvSpPr>
        <p:spPr>
          <a:xfrm>
            <a:off x="10774932" y="6021288"/>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２１</a:t>
            </a:r>
          </a:p>
        </p:txBody>
      </p:sp>
      <p:sp>
        <p:nvSpPr>
          <p:cNvPr id="2" name="楕円 1">
            <a:extLst>
              <a:ext uri="{FF2B5EF4-FFF2-40B4-BE49-F238E27FC236}">
                <a16:creationId xmlns:a16="http://schemas.microsoft.com/office/drawing/2014/main" id="{ED7BF5CE-990D-0467-A7CE-91E05A00B902}"/>
              </a:ext>
            </a:extLst>
          </p:cNvPr>
          <p:cNvSpPr/>
          <p:nvPr/>
        </p:nvSpPr>
        <p:spPr>
          <a:xfrm>
            <a:off x="2416174" y="2211065"/>
            <a:ext cx="1728787" cy="10795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b="1" dirty="0">
                <a:solidFill>
                  <a:schemeClr val="tx1"/>
                </a:solidFill>
                <a:latin typeface="+mn-ea"/>
              </a:rPr>
              <a:t>腸管出血性大腸菌</a:t>
            </a:r>
            <a:r>
              <a:rPr lang="en-US" altLang="ja-JP" b="1" dirty="0">
                <a:solidFill>
                  <a:schemeClr val="tx1"/>
                </a:solidFill>
                <a:latin typeface="+mn-ea"/>
              </a:rPr>
              <a:t>O157</a:t>
            </a:r>
            <a:endParaRPr lang="ja-JP" altLang="en-US" b="1" dirty="0">
              <a:solidFill>
                <a:schemeClr val="tx1"/>
              </a:solidFill>
              <a:latin typeface="+mn-ea"/>
            </a:endParaRPr>
          </a:p>
        </p:txBody>
      </p:sp>
      <p:sp>
        <p:nvSpPr>
          <p:cNvPr id="8" name="楕円 7">
            <a:extLst>
              <a:ext uri="{FF2B5EF4-FFF2-40B4-BE49-F238E27FC236}">
                <a16:creationId xmlns:a16="http://schemas.microsoft.com/office/drawing/2014/main" id="{F26DB73A-68D3-FC17-03E4-929ECC8C37D3}"/>
              </a:ext>
            </a:extLst>
          </p:cNvPr>
          <p:cNvSpPr/>
          <p:nvPr/>
        </p:nvSpPr>
        <p:spPr>
          <a:xfrm>
            <a:off x="5373434" y="2231495"/>
            <a:ext cx="1728788" cy="10795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dirty="0">
                <a:solidFill>
                  <a:schemeClr val="tx1"/>
                </a:solidFill>
                <a:latin typeface="+mn-ea"/>
              </a:rPr>
              <a:t>BSE</a:t>
            </a:r>
            <a:endParaRPr lang="ja-JP" altLang="en-US" b="1" dirty="0">
              <a:solidFill>
                <a:schemeClr val="tx1"/>
              </a:solidFill>
              <a:latin typeface="+mn-ea"/>
            </a:endParaRPr>
          </a:p>
        </p:txBody>
      </p:sp>
      <p:sp>
        <p:nvSpPr>
          <p:cNvPr id="9" name="楕円 8">
            <a:extLst>
              <a:ext uri="{FF2B5EF4-FFF2-40B4-BE49-F238E27FC236}">
                <a16:creationId xmlns:a16="http://schemas.microsoft.com/office/drawing/2014/main" id="{B315E546-8873-FAA8-D751-E80C2C1F919F}"/>
              </a:ext>
            </a:extLst>
          </p:cNvPr>
          <p:cNvSpPr/>
          <p:nvPr/>
        </p:nvSpPr>
        <p:spPr>
          <a:xfrm>
            <a:off x="7265987" y="2211065"/>
            <a:ext cx="2044700" cy="10795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latin typeface="+mn-ea"/>
              </a:rPr>
              <a:t>食品表示</a:t>
            </a:r>
            <a:endParaRPr lang="en-US" altLang="ja-JP" b="1" dirty="0">
              <a:solidFill>
                <a:schemeClr val="tx1"/>
              </a:solidFill>
              <a:latin typeface="+mn-ea"/>
            </a:endParaRPr>
          </a:p>
          <a:p>
            <a:pPr algn="ctr">
              <a:defRPr/>
            </a:pPr>
            <a:r>
              <a:rPr lang="ja-JP" altLang="en-US" b="1" dirty="0">
                <a:solidFill>
                  <a:schemeClr val="tx1"/>
                </a:solidFill>
                <a:latin typeface="+mn-ea"/>
              </a:rPr>
              <a:t>偽装</a:t>
            </a:r>
          </a:p>
        </p:txBody>
      </p:sp>
      <p:sp>
        <p:nvSpPr>
          <p:cNvPr id="10" name="楕円 9">
            <a:extLst>
              <a:ext uri="{FF2B5EF4-FFF2-40B4-BE49-F238E27FC236}">
                <a16:creationId xmlns:a16="http://schemas.microsoft.com/office/drawing/2014/main" id="{5792ABA7-8891-C622-1412-2B0045510C9C}"/>
              </a:ext>
            </a:extLst>
          </p:cNvPr>
          <p:cNvSpPr/>
          <p:nvPr/>
        </p:nvSpPr>
        <p:spPr>
          <a:xfrm>
            <a:off x="2278062" y="4149080"/>
            <a:ext cx="2005013" cy="10795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農薬混入</a:t>
            </a:r>
          </a:p>
        </p:txBody>
      </p:sp>
      <p:sp>
        <p:nvSpPr>
          <p:cNvPr id="11" name="楕円 10">
            <a:extLst>
              <a:ext uri="{FF2B5EF4-FFF2-40B4-BE49-F238E27FC236}">
                <a16:creationId xmlns:a16="http://schemas.microsoft.com/office/drawing/2014/main" id="{ADFA775C-DA7E-F099-AEF5-F564637EBD84}"/>
              </a:ext>
            </a:extLst>
          </p:cNvPr>
          <p:cNvSpPr/>
          <p:nvPr/>
        </p:nvSpPr>
        <p:spPr>
          <a:xfrm>
            <a:off x="6555582" y="4149080"/>
            <a:ext cx="1728788" cy="10795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輸入</a:t>
            </a:r>
            <a:endParaRPr lang="en-US" altLang="ja-JP" b="1" dirty="0">
              <a:solidFill>
                <a:schemeClr val="tx1"/>
              </a:solidFill>
            </a:endParaRPr>
          </a:p>
          <a:p>
            <a:pPr algn="ctr">
              <a:defRPr/>
            </a:pPr>
            <a:r>
              <a:rPr lang="ja-JP" altLang="en-US" b="1" dirty="0">
                <a:solidFill>
                  <a:schemeClr val="tx1"/>
                </a:solidFill>
              </a:rPr>
              <a:t>やせ薬</a:t>
            </a:r>
          </a:p>
        </p:txBody>
      </p:sp>
      <p:sp>
        <p:nvSpPr>
          <p:cNvPr id="12" name="楕円 11">
            <a:extLst>
              <a:ext uri="{FF2B5EF4-FFF2-40B4-BE49-F238E27FC236}">
                <a16:creationId xmlns:a16="http://schemas.microsoft.com/office/drawing/2014/main" id="{A664589C-823F-06D9-BE77-B6D2AB8DDD77}"/>
              </a:ext>
            </a:extLst>
          </p:cNvPr>
          <p:cNvSpPr/>
          <p:nvPr/>
        </p:nvSpPr>
        <p:spPr>
          <a:xfrm>
            <a:off x="8599563" y="4149080"/>
            <a:ext cx="1727200" cy="10795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無登録</a:t>
            </a:r>
            <a:endParaRPr lang="en-US" altLang="ja-JP" b="1" dirty="0">
              <a:solidFill>
                <a:schemeClr val="tx1"/>
              </a:solidFill>
            </a:endParaRPr>
          </a:p>
          <a:p>
            <a:pPr algn="ctr">
              <a:defRPr/>
            </a:pPr>
            <a:r>
              <a:rPr lang="ja-JP" altLang="en-US" b="1" dirty="0">
                <a:solidFill>
                  <a:schemeClr val="tx1"/>
                </a:solidFill>
              </a:rPr>
              <a:t>農薬</a:t>
            </a:r>
          </a:p>
        </p:txBody>
      </p:sp>
      <p:sp>
        <p:nvSpPr>
          <p:cNvPr id="34828" name="コンテンツ プレースホルダー 2">
            <a:extLst>
              <a:ext uri="{FF2B5EF4-FFF2-40B4-BE49-F238E27FC236}">
                <a16:creationId xmlns:a16="http://schemas.microsoft.com/office/drawing/2014/main" id="{8EA78CAC-28F5-0C98-71B5-B474BB188133}"/>
              </a:ext>
            </a:extLst>
          </p:cNvPr>
          <p:cNvSpPr txBox="1">
            <a:spLocks noChangeArrowheads="1"/>
          </p:cNvSpPr>
          <p:nvPr/>
        </p:nvSpPr>
        <p:spPr bwMode="auto">
          <a:xfrm>
            <a:off x="6382444" y="1854187"/>
            <a:ext cx="2452688" cy="407442"/>
          </a:xfrm>
          <a:prstGeom prst="rect">
            <a:avLst/>
          </a:prstGeom>
          <a:noFill/>
          <a:ln>
            <a:noFill/>
          </a:ln>
        </p:spPr>
        <p:txBody>
          <a:bodyPr/>
          <a:lstStyle>
            <a:lvl1pPr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eaLnBrk="1" hangingPunct="1">
              <a:buFont typeface="Arial" panose="020B0604020202020204" pitchFamily="34" charset="0"/>
              <a:buNone/>
            </a:pPr>
            <a:r>
              <a:rPr lang="en-US" altLang="ja-JP" sz="2000" b="1" dirty="0">
                <a:latin typeface="ＭＳ 明朝" panose="02020609040205080304" pitchFamily="17" charset="-128"/>
                <a:ea typeface="ＭＳ 明朝" panose="02020609040205080304" pitchFamily="17" charset="-128"/>
              </a:rPr>
              <a:t>2001</a:t>
            </a:r>
            <a:r>
              <a:rPr lang="ja-JP" altLang="en-US" sz="2000" b="1" dirty="0">
                <a:latin typeface="ＭＳ 明朝" panose="02020609040205080304" pitchFamily="17" charset="-128"/>
                <a:ea typeface="ＭＳ 明朝" panose="02020609040205080304" pitchFamily="17" charset="-128"/>
              </a:rPr>
              <a:t>年</a:t>
            </a:r>
            <a:r>
              <a:rPr lang="en-US" altLang="ja-JP" sz="2000" b="1" dirty="0">
                <a:latin typeface="ＭＳ 明朝" panose="02020609040205080304" pitchFamily="17" charset="-128"/>
                <a:ea typeface="ＭＳ 明朝" panose="02020609040205080304" pitchFamily="17" charset="-128"/>
              </a:rPr>
              <a:t>(H13)</a:t>
            </a:r>
          </a:p>
        </p:txBody>
      </p:sp>
      <p:sp>
        <p:nvSpPr>
          <p:cNvPr id="34829" name="コンテンツ プレースホルダー 2">
            <a:extLst>
              <a:ext uri="{FF2B5EF4-FFF2-40B4-BE49-F238E27FC236}">
                <a16:creationId xmlns:a16="http://schemas.microsoft.com/office/drawing/2014/main" id="{13A162BB-2734-4309-83D4-D0651108FE7C}"/>
              </a:ext>
            </a:extLst>
          </p:cNvPr>
          <p:cNvSpPr txBox="1">
            <a:spLocks noChangeArrowheads="1"/>
          </p:cNvSpPr>
          <p:nvPr/>
        </p:nvSpPr>
        <p:spPr bwMode="auto">
          <a:xfrm>
            <a:off x="2416176" y="3825230"/>
            <a:ext cx="22447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eaLnBrk="1" hangingPunct="1">
              <a:buFont typeface="Arial" panose="020B0604020202020204" pitchFamily="34" charset="0"/>
              <a:buNone/>
            </a:pPr>
            <a:r>
              <a:rPr lang="en-US" altLang="ja-JP" sz="2000" b="1" dirty="0"/>
              <a:t>2002(H14)</a:t>
            </a:r>
            <a:r>
              <a:rPr lang="ja-JP" altLang="en-US" sz="2000" b="1" dirty="0"/>
              <a:t>年</a:t>
            </a:r>
            <a:endParaRPr lang="en-US" altLang="ja-JP" sz="2000" b="1" dirty="0"/>
          </a:p>
        </p:txBody>
      </p:sp>
      <p:sp>
        <p:nvSpPr>
          <p:cNvPr id="17" name="楕円 16">
            <a:extLst>
              <a:ext uri="{FF2B5EF4-FFF2-40B4-BE49-F238E27FC236}">
                <a16:creationId xmlns:a16="http://schemas.microsoft.com/office/drawing/2014/main" id="{64361C28-7C83-A1EB-63BB-291FC88227E5}"/>
              </a:ext>
            </a:extLst>
          </p:cNvPr>
          <p:cNvSpPr/>
          <p:nvPr/>
        </p:nvSpPr>
        <p:spPr>
          <a:xfrm>
            <a:off x="4554522" y="4149080"/>
            <a:ext cx="1728788" cy="10795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指定外</a:t>
            </a:r>
            <a:endParaRPr lang="en-US" altLang="ja-JP" b="1" dirty="0">
              <a:solidFill>
                <a:schemeClr val="tx1"/>
              </a:solidFill>
            </a:endParaRPr>
          </a:p>
          <a:p>
            <a:pPr algn="ctr">
              <a:defRPr/>
            </a:pPr>
            <a:r>
              <a:rPr lang="ja-JP" altLang="en-US" b="1" dirty="0">
                <a:solidFill>
                  <a:schemeClr val="tx1"/>
                </a:solidFill>
              </a:rPr>
              <a:t>添加物</a:t>
            </a:r>
          </a:p>
        </p:txBody>
      </p:sp>
      <p:sp>
        <p:nvSpPr>
          <p:cNvPr id="5" name="タイトル 4">
            <a:extLst>
              <a:ext uri="{FF2B5EF4-FFF2-40B4-BE49-F238E27FC236}">
                <a16:creationId xmlns:a16="http://schemas.microsoft.com/office/drawing/2014/main" id="{C1111792-A9BE-59F7-6299-0A55104A36D6}"/>
              </a:ext>
            </a:extLst>
          </p:cNvPr>
          <p:cNvSpPr>
            <a:spLocks noGrp="1"/>
          </p:cNvSpPr>
          <p:nvPr>
            <p:ph type="title"/>
          </p:nvPr>
        </p:nvSpPr>
        <p:spPr>
          <a:xfrm>
            <a:off x="1125860" y="116632"/>
            <a:ext cx="9751060" cy="1295400"/>
          </a:xfrm>
        </p:spPr>
        <p:txBody>
          <a:bodyPr/>
          <a:lstStyle/>
          <a:p>
            <a:r>
              <a:rPr lang="ja-JP" altLang="en-US" sz="4800" b="1" dirty="0"/>
              <a:t>① </a:t>
            </a:r>
            <a:r>
              <a:rPr lang="en-US" altLang="ja-JP" sz="4800" b="1" dirty="0"/>
              <a:t>2003</a:t>
            </a:r>
            <a:r>
              <a:rPr lang="ja-JP" altLang="en-US" b="1" dirty="0"/>
              <a:t>（平成</a:t>
            </a:r>
            <a:r>
              <a:rPr lang="en-US" altLang="ja-JP" b="1" dirty="0"/>
              <a:t>15)</a:t>
            </a:r>
            <a:r>
              <a:rPr lang="ja-JP" altLang="en-US" sz="4800" b="1" dirty="0"/>
              <a:t>年　法改正</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コンテンツ プレースホルダー 2">
            <a:extLst>
              <a:ext uri="{FF2B5EF4-FFF2-40B4-BE49-F238E27FC236}">
                <a16:creationId xmlns:a16="http://schemas.microsoft.com/office/drawing/2014/main" id="{D23CF820-9A66-CBF7-BF67-13C06DD8CD5F}"/>
              </a:ext>
            </a:extLst>
          </p:cNvPr>
          <p:cNvSpPr>
            <a:spLocks noGrp="1" noChangeArrowheads="1"/>
          </p:cNvSpPr>
          <p:nvPr>
            <p:ph idx="1"/>
          </p:nvPr>
        </p:nvSpPr>
        <p:spPr>
          <a:xfrm>
            <a:off x="2349501" y="2492376"/>
            <a:ext cx="4357687" cy="1103313"/>
          </a:xfrm>
        </p:spPr>
        <p:txBody>
          <a:bodyPr rtlCol="0">
            <a:normAutofit/>
          </a:bodyPr>
          <a:lstStyle/>
          <a:p>
            <a:pPr marL="0" indent="0">
              <a:buNone/>
              <a:defRPr/>
            </a:pPr>
            <a:r>
              <a:rPr lang="en-US" altLang="ja-JP" sz="2400" b="1" dirty="0"/>
              <a:t>1996(H8).5</a:t>
            </a:r>
            <a:r>
              <a:rPr lang="ja-JP" altLang="en-US" sz="2400" b="1" dirty="0"/>
              <a:t>～</a:t>
            </a:r>
            <a:r>
              <a:rPr lang="en-US" altLang="ja-JP" sz="2400" b="1" dirty="0"/>
              <a:t>8.   </a:t>
            </a:r>
          </a:p>
          <a:p>
            <a:pPr marL="0" indent="0">
              <a:buNone/>
              <a:defRPr/>
            </a:pPr>
            <a:r>
              <a:rPr lang="ja-JP" altLang="en-US" sz="2400" b="1" dirty="0">
                <a:solidFill>
                  <a:srgbClr val="FFC000"/>
                </a:solidFill>
              </a:rPr>
              <a:t>　　</a:t>
            </a:r>
            <a:r>
              <a:rPr lang="ja-JP" altLang="en-US" b="1" dirty="0"/>
              <a:t>集団食中毒が多発</a:t>
            </a:r>
            <a:endParaRPr lang="en-US" altLang="ja-JP" b="1" dirty="0"/>
          </a:p>
          <a:p>
            <a:pPr>
              <a:defRPr/>
            </a:pPr>
            <a:endParaRPr lang="en-US" altLang="ja-JP" dirty="0"/>
          </a:p>
        </p:txBody>
      </p:sp>
      <p:sp>
        <p:nvSpPr>
          <p:cNvPr id="35844" name="コンテンツ プレースホルダー 2">
            <a:extLst>
              <a:ext uri="{FF2B5EF4-FFF2-40B4-BE49-F238E27FC236}">
                <a16:creationId xmlns:a16="http://schemas.microsoft.com/office/drawing/2014/main" id="{5241650E-E908-562F-5900-EAA53BAF4B49}"/>
              </a:ext>
            </a:extLst>
          </p:cNvPr>
          <p:cNvSpPr txBox="1">
            <a:spLocks noChangeArrowheads="1"/>
          </p:cNvSpPr>
          <p:nvPr/>
        </p:nvSpPr>
        <p:spPr bwMode="auto">
          <a:xfrm>
            <a:off x="3862387" y="4149725"/>
            <a:ext cx="4897438"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ja-JP" altLang="en-US" b="1">
                <a:latin typeface="Century Gothic" panose="020B0502020202020204" pitchFamily="34" charset="0"/>
              </a:rPr>
              <a:t>①岡山県（死者２名）　</a:t>
            </a:r>
            <a:endParaRPr lang="en-US" altLang="ja-JP" b="1">
              <a:latin typeface="Century Gothic" panose="020B0502020202020204" pitchFamily="34" charset="0"/>
            </a:endParaRPr>
          </a:p>
          <a:p>
            <a:pPr>
              <a:spcBef>
                <a:spcPts val="1000"/>
              </a:spcBef>
              <a:buClr>
                <a:schemeClr val="accent1"/>
              </a:buClr>
              <a:buSzPct val="80000"/>
            </a:pPr>
            <a:r>
              <a:rPr lang="ja-JP" altLang="en-US" b="1">
                <a:latin typeface="Century Gothic" panose="020B0502020202020204" pitchFamily="34" charset="0"/>
              </a:rPr>
              <a:t>②広島県　愛知県　東京都　</a:t>
            </a:r>
            <a:endParaRPr lang="en-US" altLang="ja-JP" b="1">
              <a:latin typeface="Century Gothic" panose="020B0502020202020204" pitchFamily="34" charset="0"/>
            </a:endParaRPr>
          </a:p>
          <a:p>
            <a:pPr>
              <a:spcBef>
                <a:spcPts val="1000"/>
              </a:spcBef>
              <a:buClr>
                <a:schemeClr val="accent1"/>
              </a:buClr>
              <a:buSzPct val="80000"/>
            </a:pPr>
            <a:r>
              <a:rPr lang="ja-JP" altLang="en-US" sz="3200" b="1">
                <a:solidFill>
                  <a:srgbClr val="FF0000"/>
                </a:solidFill>
                <a:latin typeface="Century Gothic" panose="020B0502020202020204" pitchFamily="34" charset="0"/>
              </a:rPr>
              <a:t>③大阪府堺市</a:t>
            </a:r>
            <a:endParaRPr lang="en-US" altLang="ja-JP" sz="3200" b="1">
              <a:solidFill>
                <a:srgbClr val="FF0000"/>
              </a:solidFill>
              <a:latin typeface="Century Gothic" panose="020B0502020202020204" pitchFamily="34" charset="0"/>
            </a:endParaRPr>
          </a:p>
        </p:txBody>
      </p:sp>
      <p:sp>
        <p:nvSpPr>
          <p:cNvPr id="5" name="正方形/長方形 4">
            <a:extLst>
              <a:ext uri="{FF2B5EF4-FFF2-40B4-BE49-F238E27FC236}">
                <a16:creationId xmlns:a16="http://schemas.microsoft.com/office/drawing/2014/main" id="{304045E8-D9C3-0F19-CDF6-486F0E64E6AB}"/>
              </a:ext>
            </a:extLst>
          </p:cNvPr>
          <p:cNvSpPr/>
          <p:nvPr/>
        </p:nvSpPr>
        <p:spPr>
          <a:xfrm>
            <a:off x="6454452" y="452437"/>
            <a:ext cx="9366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b="1" dirty="0">
                <a:solidFill>
                  <a:schemeClr val="tx1"/>
                </a:solidFill>
              </a:rPr>
              <a:t>オー</a:t>
            </a:r>
          </a:p>
        </p:txBody>
      </p:sp>
      <p:sp>
        <p:nvSpPr>
          <p:cNvPr id="6" name="正方形/長方形 5">
            <a:extLst>
              <a:ext uri="{FF2B5EF4-FFF2-40B4-BE49-F238E27FC236}">
                <a16:creationId xmlns:a16="http://schemas.microsoft.com/office/drawing/2014/main" id="{3FFA4DE7-F2E5-DCD1-980D-E15833EABD31}"/>
              </a:ext>
            </a:extLst>
          </p:cNvPr>
          <p:cNvSpPr/>
          <p:nvPr/>
        </p:nvSpPr>
        <p:spPr>
          <a:xfrm>
            <a:off x="10846940" y="6093296"/>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２２</a:t>
            </a:r>
          </a:p>
        </p:txBody>
      </p:sp>
      <p:sp>
        <p:nvSpPr>
          <p:cNvPr id="3" name="タイトル 2">
            <a:extLst>
              <a:ext uri="{FF2B5EF4-FFF2-40B4-BE49-F238E27FC236}">
                <a16:creationId xmlns:a16="http://schemas.microsoft.com/office/drawing/2014/main" id="{D0E7670A-BA56-A86F-36B7-2695C451E62C}"/>
              </a:ext>
            </a:extLst>
          </p:cNvPr>
          <p:cNvSpPr>
            <a:spLocks noGrp="1"/>
          </p:cNvSpPr>
          <p:nvPr>
            <p:ph type="title"/>
          </p:nvPr>
        </p:nvSpPr>
        <p:spPr>
          <a:xfrm>
            <a:off x="1218882" y="116632"/>
            <a:ext cx="9751060" cy="1295400"/>
          </a:xfrm>
        </p:spPr>
        <p:txBody>
          <a:bodyPr>
            <a:normAutofit/>
          </a:bodyPr>
          <a:lstStyle/>
          <a:p>
            <a:r>
              <a:rPr lang="ja-JP" altLang="en-US" sz="4800" b="1" dirty="0"/>
              <a:t>腸管出血性大腸菌　</a:t>
            </a:r>
            <a:r>
              <a:rPr lang="en-US" altLang="ja-JP" sz="4800" b="1" dirty="0"/>
              <a:t>O</a:t>
            </a:r>
            <a:r>
              <a:rPr lang="ja-JP" altLang="en-US" sz="4800" b="1" dirty="0"/>
              <a:t>１５７</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矢印: 下 5">
            <a:extLst>
              <a:ext uri="{FF2B5EF4-FFF2-40B4-BE49-F238E27FC236}">
                <a16:creationId xmlns:a16="http://schemas.microsoft.com/office/drawing/2014/main" id="{DD9BFFF0-1DEC-CF3E-C123-643376A203D7}"/>
              </a:ext>
            </a:extLst>
          </p:cNvPr>
          <p:cNvSpPr/>
          <p:nvPr/>
        </p:nvSpPr>
        <p:spPr>
          <a:xfrm>
            <a:off x="5098257" y="3588147"/>
            <a:ext cx="693737" cy="85248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9940" name="コンテンツ プレースホルダー 2">
            <a:extLst>
              <a:ext uri="{FF2B5EF4-FFF2-40B4-BE49-F238E27FC236}">
                <a16:creationId xmlns:a16="http://schemas.microsoft.com/office/drawing/2014/main" id="{DBFB8E69-2778-0F3B-FA13-9483E62E8C62}"/>
              </a:ext>
            </a:extLst>
          </p:cNvPr>
          <p:cNvSpPr txBox="1">
            <a:spLocks noChangeArrowheads="1"/>
          </p:cNvSpPr>
          <p:nvPr/>
        </p:nvSpPr>
        <p:spPr bwMode="auto">
          <a:xfrm>
            <a:off x="2638028" y="2735660"/>
            <a:ext cx="66405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ja-JP" altLang="en-US" sz="3200" b="1" dirty="0">
                <a:solidFill>
                  <a:srgbClr val="FF0000"/>
                </a:solidFill>
                <a:latin typeface="Century Gothic" panose="020B0502020202020204" pitchFamily="34" charset="0"/>
              </a:rPr>
              <a:t>患者数　約９</a:t>
            </a:r>
            <a:r>
              <a:rPr lang="en-US" altLang="ja-JP" sz="3200" b="1" dirty="0">
                <a:solidFill>
                  <a:srgbClr val="FF0000"/>
                </a:solidFill>
                <a:latin typeface="Century Gothic" panose="020B0502020202020204" pitchFamily="34" charset="0"/>
              </a:rPr>
              <a:t>,</a:t>
            </a:r>
            <a:r>
              <a:rPr lang="ja-JP" altLang="en-US" sz="3200" b="1" dirty="0">
                <a:solidFill>
                  <a:srgbClr val="FF0000"/>
                </a:solidFill>
                <a:latin typeface="Century Gothic" panose="020B0502020202020204" pitchFamily="34" charset="0"/>
              </a:rPr>
              <a:t>５００名　死者</a:t>
            </a:r>
            <a:r>
              <a:rPr lang="en-US" altLang="ja-JP" sz="3200" b="1" dirty="0">
                <a:solidFill>
                  <a:srgbClr val="FF0000"/>
                </a:solidFill>
                <a:latin typeface="Century Gothic" panose="020B0502020202020204" pitchFamily="34" charset="0"/>
              </a:rPr>
              <a:t> </a:t>
            </a:r>
            <a:r>
              <a:rPr lang="ja-JP" altLang="en-US" sz="3200" b="1" dirty="0">
                <a:solidFill>
                  <a:srgbClr val="FF0000"/>
                </a:solidFill>
                <a:latin typeface="Century Gothic" panose="020B0502020202020204" pitchFamily="34" charset="0"/>
              </a:rPr>
              <a:t>３名</a:t>
            </a:r>
            <a:r>
              <a:rPr lang="en-US" altLang="ja-JP" sz="3200" b="1" dirty="0">
                <a:solidFill>
                  <a:srgbClr val="FF0000"/>
                </a:solidFill>
                <a:latin typeface="Century Gothic" panose="020B0502020202020204" pitchFamily="34" charset="0"/>
              </a:rPr>
              <a:t> </a:t>
            </a:r>
          </a:p>
        </p:txBody>
      </p:sp>
      <p:sp>
        <p:nvSpPr>
          <p:cNvPr id="39941" name="コンテンツ プレースホルダー 2">
            <a:extLst>
              <a:ext uri="{FF2B5EF4-FFF2-40B4-BE49-F238E27FC236}">
                <a16:creationId xmlns:a16="http://schemas.microsoft.com/office/drawing/2014/main" id="{D143AF7E-34D8-2F66-A1A4-ADD57BA1B544}"/>
              </a:ext>
            </a:extLst>
          </p:cNvPr>
          <p:cNvSpPr txBox="1">
            <a:spLocks noChangeArrowheads="1"/>
          </p:cNvSpPr>
          <p:nvPr/>
        </p:nvSpPr>
        <p:spPr bwMode="auto">
          <a:xfrm>
            <a:off x="3142084" y="4722208"/>
            <a:ext cx="4894263" cy="7159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ja-JP" altLang="en-US" sz="2800" b="1">
                <a:latin typeface="Century Gothic" panose="020B0502020202020204" pitchFamily="34" charset="0"/>
              </a:rPr>
              <a:t>と畜場法施行規則の大幅改正</a:t>
            </a:r>
            <a:endParaRPr lang="en-US" altLang="ja-JP" sz="2800" b="1">
              <a:latin typeface="Century Gothic" panose="020B0502020202020204" pitchFamily="34" charset="0"/>
            </a:endParaRPr>
          </a:p>
        </p:txBody>
      </p:sp>
      <p:sp>
        <p:nvSpPr>
          <p:cNvPr id="39942" name="コンテンツ プレースホルダー 2">
            <a:extLst>
              <a:ext uri="{FF2B5EF4-FFF2-40B4-BE49-F238E27FC236}">
                <a16:creationId xmlns:a16="http://schemas.microsoft.com/office/drawing/2014/main" id="{3920304E-8240-0B64-B984-26D203B75E77}"/>
              </a:ext>
            </a:extLst>
          </p:cNvPr>
          <p:cNvSpPr txBox="1">
            <a:spLocks noChangeArrowheads="1"/>
          </p:cNvSpPr>
          <p:nvPr/>
        </p:nvSpPr>
        <p:spPr bwMode="auto">
          <a:xfrm>
            <a:off x="4006180" y="2039143"/>
            <a:ext cx="32607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ja-JP" altLang="en-US" sz="3200" b="1" dirty="0">
                <a:solidFill>
                  <a:srgbClr val="FF0000"/>
                </a:solidFill>
                <a:latin typeface="Century Gothic" panose="020B0502020202020204" pitchFamily="34" charset="0"/>
              </a:rPr>
              <a:t>かいわれ大根？</a:t>
            </a:r>
            <a:endParaRPr lang="en-US" altLang="ja-JP" sz="3200" b="1" dirty="0">
              <a:solidFill>
                <a:srgbClr val="FF0000"/>
              </a:solidFill>
              <a:latin typeface="Century Gothic" panose="020B0502020202020204" pitchFamily="34" charset="0"/>
            </a:endParaRPr>
          </a:p>
        </p:txBody>
      </p:sp>
      <p:sp>
        <p:nvSpPr>
          <p:cNvPr id="7" name="正方形/長方形 6">
            <a:extLst>
              <a:ext uri="{FF2B5EF4-FFF2-40B4-BE49-F238E27FC236}">
                <a16:creationId xmlns:a16="http://schemas.microsoft.com/office/drawing/2014/main" id="{C473CD01-87E8-E667-408F-586E749D72D8}"/>
              </a:ext>
            </a:extLst>
          </p:cNvPr>
          <p:cNvSpPr/>
          <p:nvPr/>
        </p:nvSpPr>
        <p:spPr>
          <a:xfrm>
            <a:off x="10548461" y="6093296"/>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２３</a:t>
            </a:r>
          </a:p>
        </p:txBody>
      </p:sp>
      <p:sp>
        <p:nvSpPr>
          <p:cNvPr id="39944" name="コンテンツ プレースホルダー 2">
            <a:extLst>
              <a:ext uri="{FF2B5EF4-FFF2-40B4-BE49-F238E27FC236}">
                <a16:creationId xmlns:a16="http://schemas.microsoft.com/office/drawing/2014/main" id="{50455C72-E1FB-11C8-9EC9-8B13F1E9B46D}"/>
              </a:ext>
            </a:extLst>
          </p:cNvPr>
          <p:cNvSpPr txBox="1">
            <a:spLocks noChangeArrowheads="1"/>
          </p:cNvSpPr>
          <p:nvPr/>
        </p:nvSpPr>
        <p:spPr bwMode="auto">
          <a:xfrm>
            <a:off x="4870276" y="951706"/>
            <a:ext cx="29527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en-US" altLang="ja-JP" sz="2800" b="1" dirty="0">
                <a:latin typeface="Century Gothic" panose="020B0502020202020204" pitchFamily="34" charset="0"/>
              </a:rPr>
              <a:t>1996(H7).7.</a:t>
            </a:r>
            <a:r>
              <a:rPr lang="ja-JP" altLang="en-US" sz="2800" b="1" dirty="0">
                <a:latin typeface="Century Gothic" panose="020B0502020202020204" pitchFamily="34" charset="0"/>
              </a:rPr>
              <a:t>～</a:t>
            </a:r>
            <a:endParaRPr lang="en-US" altLang="ja-JP" sz="2800" b="1" dirty="0">
              <a:latin typeface="Century Gothic" panose="020B0502020202020204" pitchFamily="34" charset="0"/>
            </a:endParaRPr>
          </a:p>
        </p:txBody>
      </p:sp>
      <p:sp>
        <p:nvSpPr>
          <p:cNvPr id="3" name="タイトル 2">
            <a:extLst>
              <a:ext uri="{FF2B5EF4-FFF2-40B4-BE49-F238E27FC236}">
                <a16:creationId xmlns:a16="http://schemas.microsoft.com/office/drawing/2014/main" id="{FCB61961-BF07-E725-3944-9C1F15F5F96A}"/>
              </a:ext>
            </a:extLst>
          </p:cNvPr>
          <p:cNvSpPr>
            <a:spLocks noGrp="1"/>
          </p:cNvSpPr>
          <p:nvPr>
            <p:ph type="title"/>
          </p:nvPr>
        </p:nvSpPr>
        <p:spPr/>
        <p:txBody>
          <a:bodyPr>
            <a:normAutofit/>
          </a:bodyPr>
          <a:lstStyle/>
          <a:p>
            <a:r>
              <a:rPr lang="ja-JP" altLang="en-US" sz="4800" b="1" dirty="0"/>
              <a:t>大阪府堺市</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3" descr="C:\Documents and Settings\0209236\Local Settings\Temporary Internet Files\Content.IE5\OLQZ8H27\MP900148983[1].jpg">
            <a:extLst>
              <a:ext uri="{FF2B5EF4-FFF2-40B4-BE49-F238E27FC236}">
                <a16:creationId xmlns:a16="http://schemas.microsoft.com/office/drawing/2014/main" id="{EF0ACB4E-97C3-78B6-24E1-787E16A6E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07" t="8347" r="3822" b="6604"/>
          <a:stretch>
            <a:fillRect/>
          </a:stretch>
        </p:blipFill>
        <p:spPr bwMode="auto">
          <a:xfrm>
            <a:off x="1496407" y="47949"/>
            <a:ext cx="9196010" cy="615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5149AD23-C055-DAA1-5491-D1F4E8397149}"/>
              </a:ext>
            </a:extLst>
          </p:cNvPr>
          <p:cNvSpPr/>
          <p:nvPr/>
        </p:nvSpPr>
        <p:spPr>
          <a:xfrm>
            <a:off x="10846940" y="5999285"/>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２４</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コンテンツ プレースホルダー 2">
            <a:extLst>
              <a:ext uri="{FF2B5EF4-FFF2-40B4-BE49-F238E27FC236}">
                <a16:creationId xmlns:a16="http://schemas.microsoft.com/office/drawing/2014/main" id="{DAA39039-98F0-5E0E-1A99-AB3045D5C089}"/>
              </a:ext>
            </a:extLst>
          </p:cNvPr>
          <p:cNvSpPr>
            <a:spLocks noGrp="1" noChangeArrowheads="1"/>
          </p:cNvSpPr>
          <p:nvPr>
            <p:ph idx="1"/>
          </p:nvPr>
        </p:nvSpPr>
        <p:spPr>
          <a:xfrm>
            <a:off x="1935510" y="1765210"/>
            <a:ext cx="9487494" cy="2374825"/>
          </a:xfrm>
        </p:spPr>
        <p:txBody>
          <a:bodyPr rtlCol="0">
            <a:normAutofit fontScale="92500"/>
          </a:bodyPr>
          <a:lstStyle/>
          <a:p>
            <a:pPr marL="0" indent="0">
              <a:buNone/>
              <a:defRPr/>
            </a:pPr>
            <a:r>
              <a:rPr lang="en-US" altLang="ja-JP" sz="3600" b="1" dirty="0"/>
              <a:t>2000(H12).9.    </a:t>
            </a:r>
            <a:r>
              <a:rPr lang="ja-JP" altLang="en-US" sz="3500" b="1" dirty="0"/>
              <a:t>一口ステーキで食中毒</a:t>
            </a:r>
            <a:endParaRPr lang="en-US" altLang="ja-JP" b="1" dirty="0"/>
          </a:p>
          <a:p>
            <a:pPr marL="0" indent="0">
              <a:buNone/>
              <a:defRPr/>
            </a:pPr>
            <a:r>
              <a:rPr lang="ja-JP" altLang="en-US" sz="2400" b="1" dirty="0">
                <a:solidFill>
                  <a:srgbClr val="FFC000"/>
                </a:solidFill>
              </a:rPr>
              <a:t>   　　　</a:t>
            </a:r>
            <a:r>
              <a:rPr lang="ja-JP" altLang="en-US" sz="2600" dirty="0"/>
              <a:t>神奈川県ほか</a:t>
            </a:r>
            <a:r>
              <a:rPr lang="en-US" altLang="ja-JP" sz="2600" dirty="0"/>
              <a:t>3</a:t>
            </a:r>
            <a:r>
              <a:rPr lang="ja-JP" altLang="en-US" sz="2600" dirty="0"/>
              <a:t>県で発生</a:t>
            </a:r>
            <a:endParaRPr lang="en-US" altLang="ja-JP" sz="2600" dirty="0"/>
          </a:p>
          <a:p>
            <a:pPr marL="0" indent="0">
              <a:buNone/>
              <a:defRPr/>
            </a:pPr>
            <a:r>
              <a:rPr lang="ja-JP" altLang="en-US" dirty="0"/>
              <a:t>  　　　　</a:t>
            </a:r>
            <a:r>
              <a:rPr lang="ja-JP" altLang="en-US" sz="2600" b="1" u="sng" dirty="0">
                <a:solidFill>
                  <a:srgbClr val="FF0000"/>
                </a:solidFill>
              </a:rPr>
              <a:t>テンダリング（筋きり）</a:t>
            </a:r>
            <a:r>
              <a:rPr lang="ja-JP" altLang="en-US" sz="2600" b="1" dirty="0">
                <a:solidFill>
                  <a:srgbClr val="FF0000"/>
                </a:solidFill>
              </a:rPr>
              <a:t>  　</a:t>
            </a:r>
            <a:r>
              <a:rPr lang="ja-JP" altLang="en-US" sz="2600" b="1" u="sng" dirty="0">
                <a:solidFill>
                  <a:srgbClr val="FF0000"/>
                </a:solidFill>
              </a:rPr>
              <a:t>タンブリング（味付け）</a:t>
            </a:r>
            <a:endParaRPr lang="en-US" altLang="ja-JP" sz="2600" dirty="0"/>
          </a:p>
          <a:p>
            <a:pPr marL="0" indent="0">
              <a:buNone/>
              <a:defRPr/>
            </a:pPr>
            <a:r>
              <a:rPr lang="ja-JP" altLang="en-US" dirty="0"/>
              <a:t>     　　　　　</a:t>
            </a:r>
            <a:r>
              <a:rPr lang="ja-JP" altLang="en-US" sz="2600" dirty="0"/>
              <a:t>→　肉の内部に</a:t>
            </a:r>
            <a:r>
              <a:rPr lang="en-US" altLang="ja-JP" sz="2600" dirty="0"/>
              <a:t>O</a:t>
            </a:r>
            <a:r>
              <a:rPr lang="ja-JP" altLang="en-US" sz="2600" dirty="0"/>
              <a:t>１５７が浸透した</a:t>
            </a:r>
            <a:r>
              <a:rPr lang="ja-JP" altLang="en-US" sz="2400" b="1" dirty="0">
                <a:solidFill>
                  <a:srgbClr val="FFC000"/>
                </a:solidFill>
              </a:rPr>
              <a:t>　　　　　　　</a:t>
            </a:r>
            <a:endParaRPr lang="en-US" altLang="ja-JP" sz="2400" dirty="0"/>
          </a:p>
        </p:txBody>
      </p:sp>
      <p:sp>
        <p:nvSpPr>
          <p:cNvPr id="40963" name="コンテンツ プレースホルダー 2">
            <a:extLst>
              <a:ext uri="{FF2B5EF4-FFF2-40B4-BE49-F238E27FC236}">
                <a16:creationId xmlns:a16="http://schemas.microsoft.com/office/drawing/2014/main" id="{ADDBC1F2-F2A4-0FCD-75C9-082B453AA486}"/>
              </a:ext>
            </a:extLst>
          </p:cNvPr>
          <p:cNvSpPr txBox="1">
            <a:spLocks noChangeArrowheads="1"/>
          </p:cNvSpPr>
          <p:nvPr/>
        </p:nvSpPr>
        <p:spPr bwMode="auto">
          <a:xfrm>
            <a:off x="1947863" y="4869160"/>
            <a:ext cx="8713788" cy="12160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ja-JP" altLang="en-US">
                <a:latin typeface="Century Gothic" panose="020B0502020202020204" pitchFamily="34" charset="0"/>
              </a:rPr>
              <a:t>　</a:t>
            </a:r>
            <a:r>
              <a:rPr lang="ja-JP" altLang="en-US" b="1">
                <a:latin typeface="Century Gothic" panose="020B0502020202020204" pitchFamily="34" charset="0"/>
              </a:rPr>
              <a:t>テンダリング，タンブリング処理した場合は，中心部まで</a:t>
            </a:r>
            <a:endParaRPr lang="en-US" altLang="ja-JP" b="1">
              <a:latin typeface="Century Gothic" panose="020B0502020202020204" pitchFamily="34" charset="0"/>
            </a:endParaRPr>
          </a:p>
          <a:p>
            <a:pPr>
              <a:spcBef>
                <a:spcPts val="1000"/>
              </a:spcBef>
              <a:buClr>
                <a:schemeClr val="accent1"/>
              </a:buClr>
              <a:buSzPct val="80000"/>
            </a:pPr>
            <a:r>
              <a:rPr lang="ja-JP" altLang="en-US" b="1">
                <a:latin typeface="Century Gothic" panose="020B0502020202020204" pitchFamily="34" charset="0"/>
              </a:rPr>
              <a:t>　加熱処理が必要である旨の</a:t>
            </a:r>
            <a:r>
              <a:rPr lang="ja-JP" altLang="en-US" b="1" u="sng">
                <a:solidFill>
                  <a:srgbClr val="FF0000"/>
                </a:solidFill>
                <a:latin typeface="Century Gothic" panose="020B0502020202020204" pitchFamily="34" charset="0"/>
              </a:rPr>
              <a:t>表示を義務付 け</a:t>
            </a:r>
            <a:r>
              <a:rPr lang="ja-JP" altLang="en-US" u="sng">
                <a:solidFill>
                  <a:srgbClr val="FF0000"/>
                </a:solidFill>
                <a:latin typeface="Century Gothic" panose="020B0502020202020204" pitchFamily="34" charset="0"/>
              </a:rPr>
              <a:t> </a:t>
            </a:r>
            <a:r>
              <a:rPr lang="en-US" altLang="ja-JP" sz="2000">
                <a:latin typeface="Century Gothic" panose="020B0502020202020204" pitchFamily="34" charset="0"/>
              </a:rPr>
              <a:t>(2000(H12).11.</a:t>
            </a:r>
            <a:r>
              <a:rPr lang="ja-JP" altLang="en-US" sz="2000">
                <a:latin typeface="Century Gothic" panose="020B0502020202020204" pitchFamily="34" charset="0"/>
              </a:rPr>
              <a:t>～</a:t>
            </a:r>
            <a:r>
              <a:rPr lang="en-US" altLang="ja-JP" sz="2000">
                <a:latin typeface="Century Gothic" panose="020B0502020202020204" pitchFamily="34" charset="0"/>
              </a:rPr>
              <a:t>)</a:t>
            </a:r>
          </a:p>
        </p:txBody>
      </p:sp>
      <p:sp>
        <p:nvSpPr>
          <p:cNvPr id="2" name="矢印: 下 1">
            <a:extLst>
              <a:ext uri="{FF2B5EF4-FFF2-40B4-BE49-F238E27FC236}">
                <a16:creationId xmlns:a16="http://schemas.microsoft.com/office/drawing/2014/main" id="{5ED9E280-F711-6831-C475-4C457EE01B22}"/>
              </a:ext>
            </a:extLst>
          </p:cNvPr>
          <p:cNvSpPr/>
          <p:nvPr/>
        </p:nvSpPr>
        <p:spPr>
          <a:xfrm>
            <a:off x="5534026" y="4149080"/>
            <a:ext cx="560387" cy="57780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a:extLst>
              <a:ext uri="{FF2B5EF4-FFF2-40B4-BE49-F238E27FC236}">
                <a16:creationId xmlns:a16="http://schemas.microsoft.com/office/drawing/2014/main" id="{ADF3CC7D-1EDF-3822-88E5-E3BDB9B8CADD}"/>
              </a:ext>
            </a:extLst>
          </p:cNvPr>
          <p:cNvSpPr/>
          <p:nvPr/>
        </p:nvSpPr>
        <p:spPr>
          <a:xfrm>
            <a:off x="10672235" y="6085185"/>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２５</a:t>
            </a:r>
          </a:p>
        </p:txBody>
      </p:sp>
      <p:sp>
        <p:nvSpPr>
          <p:cNvPr id="6" name="タイトル 2">
            <a:extLst>
              <a:ext uri="{FF2B5EF4-FFF2-40B4-BE49-F238E27FC236}">
                <a16:creationId xmlns:a16="http://schemas.microsoft.com/office/drawing/2014/main" id="{8776D626-F9D6-E36B-6384-4AD3BAB74A72}"/>
              </a:ext>
            </a:extLst>
          </p:cNvPr>
          <p:cNvSpPr>
            <a:spLocks noGrp="1"/>
          </p:cNvSpPr>
          <p:nvPr>
            <p:ph type="title"/>
          </p:nvPr>
        </p:nvSpPr>
        <p:spPr>
          <a:xfrm>
            <a:off x="1219199" y="188640"/>
            <a:ext cx="9750425" cy="1295400"/>
          </a:xfrm>
        </p:spPr>
        <p:txBody>
          <a:bodyPr>
            <a:normAutofit/>
          </a:bodyPr>
          <a:lstStyle/>
          <a:p>
            <a:r>
              <a:rPr lang="ja-JP" altLang="en-US" sz="4800" b="1" dirty="0"/>
              <a:t>腸管出血性大腸菌　</a:t>
            </a:r>
            <a:r>
              <a:rPr lang="en-US" altLang="ja-JP" sz="4800" b="1" dirty="0"/>
              <a:t>O</a:t>
            </a:r>
            <a:r>
              <a:rPr lang="ja-JP" altLang="en-US" sz="4800" b="1" dirty="0"/>
              <a:t>１５７</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コンテンツ プレースホルダー 2">
            <a:extLst>
              <a:ext uri="{FF2B5EF4-FFF2-40B4-BE49-F238E27FC236}">
                <a16:creationId xmlns:a16="http://schemas.microsoft.com/office/drawing/2014/main" id="{3BA24D2D-90C8-2861-17AB-D3BB07663C9A}"/>
              </a:ext>
            </a:extLst>
          </p:cNvPr>
          <p:cNvSpPr txBox="1">
            <a:spLocks noChangeArrowheads="1"/>
          </p:cNvSpPr>
          <p:nvPr/>
        </p:nvSpPr>
        <p:spPr bwMode="auto">
          <a:xfrm>
            <a:off x="1736726" y="2420939"/>
            <a:ext cx="87153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en-US" altLang="ja-JP" sz="2800" b="1" dirty="0">
                <a:latin typeface="ＭＳ Ｐ明朝" panose="02020600040205080304" pitchFamily="18" charset="-128"/>
                <a:ea typeface="ＭＳ Ｐ明朝" panose="02020600040205080304" pitchFamily="18" charset="-128"/>
              </a:rPr>
              <a:t>2001(H13).1.    </a:t>
            </a:r>
            <a:r>
              <a:rPr lang="ja-JP" altLang="en-US" sz="3200" b="1" dirty="0">
                <a:latin typeface="ＭＳ Ｐ明朝" panose="02020600040205080304" pitchFamily="18" charset="-128"/>
                <a:ea typeface="ＭＳ Ｐ明朝" panose="02020600040205080304" pitchFamily="18" charset="-128"/>
              </a:rPr>
              <a:t>角切りステーキによる食中毒</a:t>
            </a:r>
            <a:endParaRPr lang="en-US" altLang="ja-JP" sz="3200" b="1" dirty="0">
              <a:latin typeface="ＭＳ Ｐ明朝" panose="02020600040205080304" pitchFamily="18" charset="-128"/>
              <a:ea typeface="ＭＳ Ｐ明朝" panose="02020600040205080304" pitchFamily="18" charset="-128"/>
            </a:endParaRPr>
          </a:p>
          <a:p>
            <a:pPr>
              <a:spcBef>
                <a:spcPts val="1000"/>
              </a:spcBef>
              <a:buClr>
                <a:schemeClr val="accent1"/>
              </a:buClr>
              <a:buSzPct val="80000"/>
            </a:pPr>
            <a:r>
              <a:rPr lang="ja-JP" altLang="en-US" b="1" dirty="0">
                <a:solidFill>
                  <a:srgbClr val="FFC000"/>
                </a:solidFill>
                <a:latin typeface="Century Gothic" panose="020B0502020202020204" pitchFamily="34" charset="0"/>
              </a:rPr>
              <a:t>　　　　　</a:t>
            </a:r>
            <a:r>
              <a:rPr lang="ja-JP" altLang="en-US" dirty="0">
                <a:latin typeface="Century Gothic" panose="020B0502020202020204" pitchFamily="34" charset="0"/>
              </a:rPr>
              <a:t>滋賀、富山、奈良のチェーン店</a:t>
            </a:r>
            <a:endParaRPr lang="en-US" altLang="ja-JP" dirty="0">
              <a:latin typeface="Century Gothic" panose="020B0502020202020204" pitchFamily="34" charset="0"/>
            </a:endParaRPr>
          </a:p>
          <a:p>
            <a:pPr>
              <a:spcBef>
                <a:spcPts val="1000"/>
              </a:spcBef>
              <a:buClr>
                <a:schemeClr val="accent1"/>
              </a:buClr>
              <a:buSzPct val="80000"/>
            </a:pPr>
            <a:r>
              <a:rPr lang="ja-JP" altLang="en-US" b="1" dirty="0">
                <a:solidFill>
                  <a:srgbClr val="FFC000"/>
                </a:solidFill>
                <a:latin typeface="Century Gothic" panose="020B0502020202020204" pitchFamily="34" charset="0"/>
              </a:rPr>
              <a:t>　　　</a:t>
            </a:r>
            <a:r>
              <a:rPr lang="ja-JP" altLang="en-US" dirty="0">
                <a:latin typeface="Century Gothic" panose="020B0502020202020204" pitchFamily="34" charset="0"/>
              </a:rPr>
              <a:t>　　</a:t>
            </a:r>
            <a:r>
              <a:rPr lang="ja-JP" altLang="en-US" b="1" dirty="0">
                <a:solidFill>
                  <a:srgbClr val="FF0000"/>
                </a:solidFill>
                <a:latin typeface="Century Gothic" panose="020B0502020202020204" pitchFamily="34" charset="0"/>
              </a:rPr>
              <a:t>テンダライズ処理</a:t>
            </a:r>
            <a:r>
              <a:rPr lang="ja-JP" altLang="en-US" dirty="0">
                <a:solidFill>
                  <a:srgbClr val="FF0000"/>
                </a:solidFill>
                <a:latin typeface="Century Gothic" panose="020B0502020202020204" pitchFamily="34" charset="0"/>
              </a:rPr>
              <a:t>　　 </a:t>
            </a:r>
            <a:r>
              <a:rPr lang="en-US" altLang="ja-JP" dirty="0">
                <a:latin typeface="Century Gothic" panose="020B0502020202020204" pitchFamily="34" charset="0"/>
              </a:rPr>
              <a:t>DNA</a:t>
            </a:r>
            <a:r>
              <a:rPr lang="ja-JP" altLang="en-US" dirty="0">
                <a:latin typeface="Century Gothic" panose="020B0502020202020204" pitchFamily="34" charset="0"/>
              </a:rPr>
              <a:t>パターン一致　</a:t>
            </a:r>
            <a:r>
              <a:rPr lang="ja-JP" altLang="en-US" b="1" dirty="0">
                <a:solidFill>
                  <a:srgbClr val="FFC000"/>
                </a:solidFill>
                <a:latin typeface="Century Gothic" panose="020B0502020202020204" pitchFamily="34" charset="0"/>
              </a:rPr>
              <a:t>　</a:t>
            </a:r>
            <a:endParaRPr lang="en-US" altLang="ja-JP" dirty="0">
              <a:latin typeface="Century Gothic" panose="020B0502020202020204" pitchFamily="34" charset="0"/>
            </a:endParaRPr>
          </a:p>
        </p:txBody>
      </p:sp>
      <p:sp>
        <p:nvSpPr>
          <p:cNvPr id="2" name="下矢印 1">
            <a:extLst>
              <a:ext uri="{FF2B5EF4-FFF2-40B4-BE49-F238E27FC236}">
                <a16:creationId xmlns:a16="http://schemas.microsoft.com/office/drawing/2014/main" id="{06CB2E21-026C-34FC-2C52-187246C6AB3E}"/>
              </a:ext>
            </a:extLst>
          </p:cNvPr>
          <p:cNvSpPr/>
          <p:nvPr/>
        </p:nvSpPr>
        <p:spPr>
          <a:xfrm>
            <a:off x="5373687" y="4076700"/>
            <a:ext cx="865188" cy="86518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コンテンツ プレースホルダー 2">
            <a:extLst>
              <a:ext uri="{FF2B5EF4-FFF2-40B4-BE49-F238E27FC236}">
                <a16:creationId xmlns:a16="http://schemas.microsoft.com/office/drawing/2014/main" id="{0C428C09-478A-44AD-C8CE-1E8DA1B1D962}"/>
              </a:ext>
            </a:extLst>
          </p:cNvPr>
          <p:cNvSpPr txBox="1">
            <a:spLocks noChangeArrowheads="1"/>
          </p:cNvSpPr>
          <p:nvPr/>
        </p:nvSpPr>
        <p:spPr bwMode="auto">
          <a:xfrm>
            <a:off x="3034506" y="5013176"/>
            <a:ext cx="6408738" cy="936625"/>
          </a:xfrm>
          <a:prstGeom prst="rect">
            <a:avLst/>
          </a:prstGeom>
          <a:noFill/>
          <a:ln w="28575">
            <a:solidFill>
              <a:srgbClr val="FF0000"/>
            </a:solidFill>
          </a:ln>
        </p:spPr>
        <p:txBody>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140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9pPr>
          </a:lstStyle>
          <a:p>
            <a:pPr marL="0" indent="0">
              <a:buNone/>
              <a:defRPr/>
            </a:pPr>
            <a:r>
              <a:rPr lang="ja-JP" altLang="en-US" b="1" dirty="0">
                <a:latin typeface="ＭＳ Ｐ明朝" panose="02020600040205080304" pitchFamily="18" charset="-128"/>
                <a:ea typeface="ＭＳ Ｐ明朝" panose="02020600040205080304" pitchFamily="18" charset="-128"/>
              </a:rPr>
              <a:t>腸管出血性大腸菌</a:t>
            </a:r>
            <a:r>
              <a:rPr lang="en-US" altLang="ja-JP" b="1" dirty="0">
                <a:latin typeface="ＭＳ Ｐ明朝" panose="02020600040205080304" pitchFamily="18" charset="-128"/>
                <a:ea typeface="ＭＳ Ｐ明朝" panose="02020600040205080304" pitchFamily="18" charset="-128"/>
              </a:rPr>
              <a:t>O157</a:t>
            </a:r>
            <a:r>
              <a:rPr lang="ja-JP" altLang="en-US" b="1" dirty="0">
                <a:latin typeface="ＭＳ Ｐ明朝" panose="02020600040205080304" pitchFamily="18" charset="-128"/>
                <a:ea typeface="ＭＳ Ｐ明朝" panose="02020600040205080304" pitchFamily="18" charset="-128"/>
              </a:rPr>
              <a:t>などによる食中毒の多発により</a:t>
            </a:r>
            <a:endParaRPr lang="en-US" altLang="ja-JP" b="1" dirty="0">
              <a:latin typeface="ＭＳ Ｐ明朝" panose="02020600040205080304" pitchFamily="18" charset="-128"/>
              <a:ea typeface="ＭＳ Ｐ明朝" panose="02020600040205080304" pitchFamily="18" charset="-128"/>
            </a:endParaRPr>
          </a:p>
          <a:p>
            <a:pPr marL="0" indent="0">
              <a:buNone/>
              <a:defRPr/>
            </a:pPr>
            <a:r>
              <a:rPr lang="ja-JP" altLang="en-US" b="1" dirty="0"/>
              <a:t>　　　</a:t>
            </a:r>
            <a:r>
              <a:rPr lang="en-US" altLang="ja-JP" sz="2400" b="1" u="sng" dirty="0">
                <a:latin typeface="+mn-ea"/>
                <a:ea typeface="+mn-ea"/>
              </a:rPr>
              <a:t>2003(H15)</a:t>
            </a:r>
            <a:r>
              <a:rPr lang="ja-JP" altLang="en-US" sz="2400" b="1" u="sng" dirty="0">
                <a:latin typeface="+mn-ea"/>
                <a:ea typeface="+mn-ea"/>
              </a:rPr>
              <a:t>年の法改正に反映</a:t>
            </a:r>
            <a:endParaRPr lang="en-US" altLang="ja-JP" sz="2400" b="1" u="sng" dirty="0">
              <a:latin typeface="+mn-ea"/>
              <a:ea typeface="+mn-ea"/>
            </a:endParaRPr>
          </a:p>
          <a:p>
            <a:pPr>
              <a:defRPr/>
            </a:pPr>
            <a:endParaRPr lang="en-US" altLang="ja-JP" dirty="0"/>
          </a:p>
        </p:txBody>
      </p:sp>
      <p:sp>
        <p:nvSpPr>
          <p:cNvPr id="7" name="正方形/長方形 6">
            <a:extLst>
              <a:ext uri="{FF2B5EF4-FFF2-40B4-BE49-F238E27FC236}">
                <a16:creationId xmlns:a16="http://schemas.microsoft.com/office/drawing/2014/main" id="{2287E1A6-6560-24A3-403D-17B6F6C74E4E}"/>
              </a:ext>
            </a:extLst>
          </p:cNvPr>
          <p:cNvSpPr/>
          <p:nvPr/>
        </p:nvSpPr>
        <p:spPr>
          <a:xfrm>
            <a:off x="10774932" y="6021288"/>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２６</a:t>
            </a:r>
            <a:endParaRPr lang="en-US" altLang="ja-JP" b="1" dirty="0">
              <a:solidFill>
                <a:schemeClr val="tx1"/>
              </a:solidFill>
            </a:endParaRPr>
          </a:p>
        </p:txBody>
      </p:sp>
      <p:sp>
        <p:nvSpPr>
          <p:cNvPr id="8" name="タイトル 2">
            <a:extLst>
              <a:ext uri="{FF2B5EF4-FFF2-40B4-BE49-F238E27FC236}">
                <a16:creationId xmlns:a16="http://schemas.microsoft.com/office/drawing/2014/main" id="{128842EF-7F3D-8EC5-A05A-7AA65B9E6662}"/>
              </a:ext>
            </a:extLst>
          </p:cNvPr>
          <p:cNvSpPr>
            <a:spLocks noGrp="1"/>
          </p:cNvSpPr>
          <p:nvPr>
            <p:ph type="title"/>
          </p:nvPr>
        </p:nvSpPr>
        <p:spPr>
          <a:xfrm>
            <a:off x="1219200" y="152400"/>
            <a:ext cx="9750425" cy="1295400"/>
          </a:xfrm>
        </p:spPr>
        <p:txBody>
          <a:bodyPr>
            <a:normAutofit/>
          </a:bodyPr>
          <a:lstStyle/>
          <a:p>
            <a:r>
              <a:rPr lang="ja-JP" altLang="en-US" sz="4800" b="1" dirty="0"/>
              <a:t>腸管出血性大腸菌　</a:t>
            </a:r>
            <a:r>
              <a:rPr lang="en-US" altLang="ja-JP" sz="4800" b="1" dirty="0"/>
              <a:t>O</a:t>
            </a:r>
            <a:r>
              <a:rPr lang="ja-JP" altLang="en-US" sz="4800" b="1" dirty="0"/>
              <a:t>１５７</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コンテンツ プレースホルダー 2">
            <a:extLst>
              <a:ext uri="{FF2B5EF4-FFF2-40B4-BE49-F238E27FC236}">
                <a16:creationId xmlns:a16="http://schemas.microsoft.com/office/drawing/2014/main" id="{EBEC65AC-2FB9-6385-FB14-A4FCF2C32A56}"/>
              </a:ext>
            </a:extLst>
          </p:cNvPr>
          <p:cNvSpPr>
            <a:spLocks noGrp="1" noChangeArrowheads="1"/>
          </p:cNvSpPr>
          <p:nvPr>
            <p:ph idx="1"/>
          </p:nvPr>
        </p:nvSpPr>
        <p:spPr>
          <a:xfrm>
            <a:off x="1773932" y="2157151"/>
            <a:ext cx="9505056" cy="2784017"/>
          </a:xfrm>
        </p:spPr>
        <p:txBody>
          <a:bodyPr rtlCol="0">
            <a:normAutofit fontScale="92500" lnSpcReduction="10000"/>
          </a:bodyPr>
          <a:lstStyle/>
          <a:p>
            <a:pPr>
              <a:defRPr/>
            </a:pPr>
            <a:r>
              <a:rPr lang="en-US" altLang="ja-JP" b="1" dirty="0"/>
              <a:t>1996(H8).3.    </a:t>
            </a:r>
            <a:r>
              <a:rPr lang="ja-JP" altLang="en-US" b="1" dirty="0"/>
              <a:t>英国で</a:t>
            </a:r>
            <a:r>
              <a:rPr lang="en-US" altLang="ja-JP" b="1" dirty="0"/>
              <a:t>BSE</a:t>
            </a:r>
            <a:r>
              <a:rPr lang="ja-JP" altLang="en-US" b="1" dirty="0"/>
              <a:t>問題発生（プリオン病）</a:t>
            </a:r>
            <a:endParaRPr lang="en-US" altLang="ja-JP" b="1" dirty="0"/>
          </a:p>
          <a:p>
            <a:pPr marL="0" indent="0">
              <a:buNone/>
              <a:defRPr/>
            </a:pPr>
            <a:r>
              <a:rPr lang="ja-JP" altLang="en-US" b="1" dirty="0"/>
              <a:t>        →日本に</a:t>
            </a:r>
            <a:r>
              <a:rPr lang="en-US" altLang="ja-JP" b="1" dirty="0"/>
              <a:t>BSE</a:t>
            </a:r>
            <a:r>
              <a:rPr lang="ja-JP" altLang="en-US" b="1" dirty="0"/>
              <a:t>は入ってこないという安全神話があった</a:t>
            </a:r>
            <a:endParaRPr lang="en-US" altLang="ja-JP" b="1" dirty="0"/>
          </a:p>
          <a:p>
            <a:pPr marL="0" indent="0">
              <a:buNone/>
              <a:defRPr/>
            </a:pPr>
            <a:endParaRPr lang="en-US" altLang="ja-JP" b="1" dirty="0"/>
          </a:p>
          <a:p>
            <a:pPr>
              <a:defRPr/>
            </a:pPr>
            <a:r>
              <a:rPr lang="en-US" altLang="ja-JP" b="1" u="sng" dirty="0"/>
              <a:t>2001(H13).9.   </a:t>
            </a:r>
            <a:r>
              <a:rPr lang="ja-JP" altLang="en-US" sz="3200" b="1" u="sng" dirty="0"/>
              <a:t>国内初　</a:t>
            </a:r>
            <a:r>
              <a:rPr lang="en-US" altLang="ja-JP" sz="3200" b="1" u="sng" dirty="0"/>
              <a:t>BSE</a:t>
            </a:r>
            <a:r>
              <a:rPr lang="ja-JP" altLang="en-US" sz="3200" b="1" u="sng" dirty="0"/>
              <a:t>発生確認</a:t>
            </a:r>
            <a:endParaRPr lang="en-US" altLang="ja-JP" sz="3200" b="1" u="sng" dirty="0"/>
          </a:p>
          <a:p>
            <a:pPr marL="0" indent="0">
              <a:buNone/>
              <a:defRPr/>
            </a:pPr>
            <a:r>
              <a:rPr lang="ja-JP" altLang="en-US" sz="2400" dirty="0"/>
              <a:t>      　　　</a:t>
            </a:r>
            <a:r>
              <a:rPr lang="ja-JP" altLang="en-US" sz="2400" b="1" dirty="0"/>
              <a:t>　    </a:t>
            </a:r>
            <a:r>
              <a:rPr lang="ja-JP" altLang="en-US" sz="2400" b="1" dirty="0">
                <a:solidFill>
                  <a:srgbClr val="FF0000"/>
                </a:solidFill>
              </a:rPr>
              <a:t>→全国で牛のと畜停止</a:t>
            </a:r>
            <a:endParaRPr lang="en-US" altLang="ja-JP" sz="2400" b="1" dirty="0">
              <a:solidFill>
                <a:srgbClr val="FF0000"/>
              </a:solidFill>
            </a:endParaRPr>
          </a:p>
          <a:p>
            <a:pPr marL="0" indent="0">
              <a:buNone/>
              <a:defRPr/>
            </a:pPr>
            <a:endParaRPr lang="en-US" altLang="ja-JP" dirty="0">
              <a:solidFill>
                <a:srgbClr val="26EBFA"/>
              </a:solidFill>
            </a:endParaRPr>
          </a:p>
        </p:txBody>
      </p:sp>
      <p:sp>
        <p:nvSpPr>
          <p:cNvPr id="5" name="正方形/長方形 4">
            <a:extLst>
              <a:ext uri="{FF2B5EF4-FFF2-40B4-BE49-F238E27FC236}">
                <a16:creationId xmlns:a16="http://schemas.microsoft.com/office/drawing/2014/main" id="{4F65C41D-EE2C-ABC0-3134-B7004BCE72DF}"/>
              </a:ext>
            </a:extLst>
          </p:cNvPr>
          <p:cNvSpPr/>
          <p:nvPr/>
        </p:nvSpPr>
        <p:spPr>
          <a:xfrm>
            <a:off x="9648032" y="738188"/>
            <a:ext cx="1423988" cy="77628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0000"/>
                </a:solidFill>
              </a:rPr>
              <a:t>肉骨粉</a:t>
            </a:r>
          </a:p>
        </p:txBody>
      </p:sp>
      <p:sp>
        <p:nvSpPr>
          <p:cNvPr id="6" name="正方形/長方形 5">
            <a:extLst>
              <a:ext uri="{FF2B5EF4-FFF2-40B4-BE49-F238E27FC236}">
                <a16:creationId xmlns:a16="http://schemas.microsoft.com/office/drawing/2014/main" id="{E69B029E-98E9-475A-40D6-FEEE829CBA1C}"/>
              </a:ext>
            </a:extLst>
          </p:cNvPr>
          <p:cNvSpPr/>
          <p:nvPr/>
        </p:nvSpPr>
        <p:spPr>
          <a:xfrm>
            <a:off x="7966620" y="738189"/>
            <a:ext cx="1423987" cy="79057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0000"/>
                </a:solidFill>
              </a:rPr>
              <a:t>狂牛病</a:t>
            </a:r>
          </a:p>
        </p:txBody>
      </p:sp>
      <p:sp>
        <p:nvSpPr>
          <p:cNvPr id="7" name="正方形/長方形 6">
            <a:extLst>
              <a:ext uri="{FF2B5EF4-FFF2-40B4-BE49-F238E27FC236}">
                <a16:creationId xmlns:a16="http://schemas.microsoft.com/office/drawing/2014/main" id="{6F295C06-119A-9396-AB8F-FCF620A889F0}"/>
              </a:ext>
            </a:extLst>
          </p:cNvPr>
          <p:cNvSpPr/>
          <p:nvPr/>
        </p:nvSpPr>
        <p:spPr>
          <a:xfrm>
            <a:off x="10650538" y="6119812"/>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２７</a:t>
            </a:r>
          </a:p>
        </p:txBody>
      </p:sp>
      <p:sp>
        <p:nvSpPr>
          <p:cNvPr id="2" name="楕円 1">
            <a:extLst>
              <a:ext uri="{FF2B5EF4-FFF2-40B4-BE49-F238E27FC236}">
                <a16:creationId xmlns:a16="http://schemas.microsoft.com/office/drawing/2014/main" id="{2AF91073-4C95-AB70-6BA1-07ED5C057E86}"/>
              </a:ext>
            </a:extLst>
          </p:cNvPr>
          <p:cNvSpPr/>
          <p:nvPr/>
        </p:nvSpPr>
        <p:spPr>
          <a:xfrm>
            <a:off x="7694613" y="4221088"/>
            <a:ext cx="4248150" cy="1201737"/>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約１ケ月間</a:t>
            </a:r>
            <a:endParaRPr lang="en-US" altLang="ja-JP" b="1" dirty="0">
              <a:solidFill>
                <a:schemeClr val="tx1"/>
              </a:solidFill>
            </a:endParaRPr>
          </a:p>
          <a:p>
            <a:pPr algn="ctr">
              <a:defRPr/>
            </a:pPr>
            <a:r>
              <a:rPr lang="ja-JP" altLang="en-US" b="1" dirty="0">
                <a:solidFill>
                  <a:schemeClr val="tx1"/>
                </a:solidFill>
              </a:rPr>
              <a:t>と畜全面ストップ</a:t>
            </a:r>
          </a:p>
        </p:txBody>
      </p:sp>
      <p:sp>
        <p:nvSpPr>
          <p:cNvPr id="10" name="タイトル 9">
            <a:extLst>
              <a:ext uri="{FF2B5EF4-FFF2-40B4-BE49-F238E27FC236}">
                <a16:creationId xmlns:a16="http://schemas.microsoft.com/office/drawing/2014/main" id="{6F56C1AB-2F45-F15E-30A5-B5E3BC665F58}"/>
              </a:ext>
            </a:extLst>
          </p:cNvPr>
          <p:cNvSpPr>
            <a:spLocks noGrp="1"/>
          </p:cNvSpPr>
          <p:nvPr>
            <p:ph type="title"/>
          </p:nvPr>
        </p:nvSpPr>
        <p:spPr/>
        <p:txBody>
          <a:bodyPr>
            <a:normAutofit/>
          </a:bodyPr>
          <a:lstStyle/>
          <a:p>
            <a:r>
              <a:rPr lang="en-US" altLang="ja-JP" sz="4800" b="1" dirty="0"/>
              <a:t>BSE</a:t>
            </a:r>
            <a:r>
              <a:rPr lang="ja-JP" altLang="en-US" sz="4800" b="1" dirty="0"/>
              <a:t>（牛海綿状脳症）</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コンテンツ プレースホルダー 2">
            <a:extLst>
              <a:ext uri="{FF2B5EF4-FFF2-40B4-BE49-F238E27FC236}">
                <a16:creationId xmlns:a16="http://schemas.microsoft.com/office/drawing/2014/main" id="{68287AC9-279C-6019-4313-5D8E434037BA}"/>
              </a:ext>
            </a:extLst>
          </p:cNvPr>
          <p:cNvSpPr txBox="1">
            <a:spLocks noChangeArrowheads="1"/>
          </p:cNvSpPr>
          <p:nvPr/>
        </p:nvSpPr>
        <p:spPr bwMode="auto">
          <a:xfrm>
            <a:off x="8663781" y="1945927"/>
            <a:ext cx="22050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ja-JP" altLang="en-US" sz="2000" b="1" dirty="0">
                <a:latin typeface="Arial" panose="020B0604020202020204" pitchFamily="34" charset="0"/>
              </a:rPr>
              <a:t>（農林水産省）</a:t>
            </a:r>
            <a:endParaRPr lang="en-US" altLang="ja-JP" sz="2000" b="1" dirty="0">
              <a:latin typeface="Century Gothic" panose="020B0502020202020204" pitchFamily="34" charset="0"/>
            </a:endParaRPr>
          </a:p>
          <a:p>
            <a:pPr>
              <a:spcBef>
                <a:spcPts val="1000"/>
              </a:spcBef>
              <a:buClr>
                <a:schemeClr val="accent1"/>
              </a:buClr>
              <a:buSzPct val="80000"/>
            </a:pPr>
            <a:r>
              <a:rPr lang="ja-JP" altLang="en-US" sz="2000" dirty="0">
                <a:latin typeface="Century Gothic" panose="020B0502020202020204" pitchFamily="34" charset="0"/>
              </a:rPr>
              <a:t>       　　　　    </a:t>
            </a:r>
          </a:p>
        </p:txBody>
      </p:sp>
      <p:sp>
        <p:nvSpPr>
          <p:cNvPr id="47109" name="コンテンツ プレースホルダー 2">
            <a:extLst>
              <a:ext uri="{FF2B5EF4-FFF2-40B4-BE49-F238E27FC236}">
                <a16:creationId xmlns:a16="http://schemas.microsoft.com/office/drawing/2014/main" id="{A4476D73-0563-F56C-D58B-1A2682602DC0}"/>
              </a:ext>
            </a:extLst>
          </p:cNvPr>
          <p:cNvSpPr txBox="1">
            <a:spLocks noChangeArrowheads="1"/>
          </p:cNvSpPr>
          <p:nvPr/>
        </p:nvSpPr>
        <p:spPr bwMode="auto">
          <a:xfrm>
            <a:off x="2422004" y="3395018"/>
            <a:ext cx="7488238" cy="187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ja-JP" altLang="en-US" sz="3600" b="1" dirty="0">
                <a:latin typeface="Arial" panose="020B0604020202020204" pitchFamily="34" charset="0"/>
              </a:rPr>
              <a:t>牛肉産地偽装事件が相次いで発覚</a:t>
            </a:r>
            <a:endParaRPr lang="en-US" altLang="ja-JP" sz="3600" b="1" dirty="0">
              <a:latin typeface="Arial" panose="020B0604020202020204" pitchFamily="34" charset="0"/>
            </a:endParaRPr>
          </a:p>
          <a:p>
            <a:pPr>
              <a:spcBef>
                <a:spcPts val="1000"/>
              </a:spcBef>
              <a:buClr>
                <a:schemeClr val="accent1"/>
              </a:buClr>
              <a:buSzPct val="80000"/>
            </a:pPr>
            <a:r>
              <a:rPr lang="ja-JP" altLang="en-US" sz="2000" b="1" dirty="0">
                <a:latin typeface="Arial" panose="020B0604020202020204" pitchFamily="34" charset="0"/>
              </a:rPr>
              <a:t>　　　　（輸入牛肉を国産と偽って報告）</a:t>
            </a:r>
            <a:endParaRPr lang="en-US" altLang="ja-JP" sz="2000" b="1" dirty="0">
              <a:latin typeface="Arial" panose="020B0604020202020204" pitchFamily="34" charset="0"/>
            </a:endParaRPr>
          </a:p>
          <a:p>
            <a:pPr>
              <a:spcBef>
                <a:spcPts val="1000"/>
              </a:spcBef>
              <a:buClr>
                <a:schemeClr val="accent1"/>
              </a:buClr>
              <a:buSzPct val="80000"/>
            </a:pPr>
            <a:endParaRPr lang="en-US" altLang="ja-JP" sz="2800" b="1" dirty="0">
              <a:latin typeface="Arial" panose="020B0604020202020204" pitchFamily="34" charset="0"/>
            </a:endParaRPr>
          </a:p>
        </p:txBody>
      </p:sp>
      <p:sp>
        <p:nvSpPr>
          <p:cNvPr id="9" name="正方形/長方形 8">
            <a:extLst>
              <a:ext uri="{FF2B5EF4-FFF2-40B4-BE49-F238E27FC236}">
                <a16:creationId xmlns:a16="http://schemas.microsoft.com/office/drawing/2014/main" id="{1CF453D7-3BA7-E80D-D830-B00A53FF6AA1}"/>
              </a:ext>
            </a:extLst>
          </p:cNvPr>
          <p:cNvSpPr/>
          <p:nvPr/>
        </p:nvSpPr>
        <p:spPr>
          <a:xfrm>
            <a:off x="10630916" y="6093296"/>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２８</a:t>
            </a:r>
          </a:p>
        </p:txBody>
      </p:sp>
      <p:sp>
        <p:nvSpPr>
          <p:cNvPr id="3" name="タイトル 2">
            <a:extLst>
              <a:ext uri="{FF2B5EF4-FFF2-40B4-BE49-F238E27FC236}">
                <a16:creationId xmlns:a16="http://schemas.microsoft.com/office/drawing/2014/main" id="{86444D86-D038-E2FF-74D0-BDAAA8399D92}"/>
              </a:ext>
            </a:extLst>
          </p:cNvPr>
          <p:cNvSpPr>
            <a:spLocks noGrp="1"/>
          </p:cNvSpPr>
          <p:nvPr>
            <p:ph type="title"/>
          </p:nvPr>
        </p:nvSpPr>
        <p:spPr>
          <a:xfrm>
            <a:off x="1218883" y="160942"/>
            <a:ext cx="9751060" cy="1755889"/>
          </a:xfrm>
        </p:spPr>
        <p:txBody>
          <a:bodyPr>
            <a:noAutofit/>
          </a:bodyPr>
          <a:lstStyle/>
          <a:p>
            <a:r>
              <a:rPr lang="en-US" altLang="ja-JP" sz="4800" b="1" dirty="0"/>
              <a:t>BSE</a:t>
            </a:r>
            <a:r>
              <a:rPr lang="ja-JP" altLang="en-US" sz="4800" b="1"/>
              <a:t>全頭</a:t>
            </a:r>
            <a:r>
              <a:rPr lang="ja-JP" altLang="en-US" sz="4800" b="1" dirty="0"/>
              <a:t>検査前の</a:t>
            </a:r>
            <a:br>
              <a:rPr lang="en-US" altLang="ja-JP" sz="4800" b="1" dirty="0"/>
            </a:br>
            <a:r>
              <a:rPr lang="ja-JP" altLang="en-US" sz="4800" b="1" dirty="0"/>
              <a:t>　「国産牛肉」買い取り事業</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コンテンツ プレースホルダー 2">
            <a:extLst>
              <a:ext uri="{FF2B5EF4-FFF2-40B4-BE49-F238E27FC236}">
                <a16:creationId xmlns:a16="http://schemas.microsoft.com/office/drawing/2014/main" id="{5B522734-6424-0257-08D5-B3BCC51B2587}"/>
              </a:ext>
            </a:extLst>
          </p:cNvPr>
          <p:cNvSpPr>
            <a:spLocks noGrp="1" noChangeArrowheads="1"/>
          </p:cNvSpPr>
          <p:nvPr>
            <p:ph idx="1"/>
          </p:nvPr>
        </p:nvSpPr>
        <p:spPr>
          <a:xfrm>
            <a:off x="2725738" y="1822649"/>
            <a:ext cx="6537325" cy="1030287"/>
          </a:xfrm>
        </p:spPr>
        <p:txBody>
          <a:bodyPr>
            <a:normAutofit fontScale="92500" lnSpcReduction="10000"/>
          </a:bodyPr>
          <a:lstStyle/>
          <a:p>
            <a:pPr marL="0" indent="0">
              <a:buNone/>
            </a:pPr>
            <a:r>
              <a:rPr lang="en-US" altLang="ja-JP" b="1" dirty="0"/>
              <a:t>BSE</a:t>
            </a:r>
            <a:r>
              <a:rPr lang="ja-JP" altLang="en-US" b="1" dirty="0"/>
              <a:t>と関係ない食品の不正表示事件が</a:t>
            </a:r>
            <a:endParaRPr lang="en-US" altLang="ja-JP" b="1" dirty="0"/>
          </a:p>
          <a:p>
            <a:pPr marL="0" indent="0">
              <a:buNone/>
            </a:pPr>
            <a:r>
              <a:rPr lang="ja-JP" altLang="en-US" b="1" dirty="0"/>
              <a:t>　　　　 連鎖的に発覚 </a:t>
            </a:r>
            <a:r>
              <a:rPr lang="en-US" altLang="ja-JP" b="1" dirty="0"/>
              <a:t>(2001(H13)</a:t>
            </a:r>
            <a:r>
              <a:rPr lang="ja-JP" altLang="en-US" b="1" dirty="0"/>
              <a:t>～</a:t>
            </a:r>
            <a:r>
              <a:rPr lang="en-US" altLang="ja-JP" b="1" dirty="0"/>
              <a:t>)</a:t>
            </a:r>
            <a:endParaRPr lang="ja-JP" altLang="en-US" b="1" dirty="0"/>
          </a:p>
        </p:txBody>
      </p:sp>
      <p:sp>
        <p:nvSpPr>
          <p:cNvPr id="4" name="矢印: 下 3">
            <a:extLst>
              <a:ext uri="{FF2B5EF4-FFF2-40B4-BE49-F238E27FC236}">
                <a16:creationId xmlns:a16="http://schemas.microsoft.com/office/drawing/2014/main" id="{53EA0C5C-54B2-3F83-C5C9-05EDB09F1568}"/>
              </a:ext>
            </a:extLst>
          </p:cNvPr>
          <p:cNvSpPr/>
          <p:nvPr/>
        </p:nvSpPr>
        <p:spPr>
          <a:xfrm>
            <a:off x="5259388" y="2877120"/>
            <a:ext cx="550863" cy="6238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9157" name="コンテンツ プレースホルダー 2">
            <a:extLst>
              <a:ext uri="{FF2B5EF4-FFF2-40B4-BE49-F238E27FC236}">
                <a16:creationId xmlns:a16="http://schemas.microsoft.com/office/drawing/2014/main" id="{412048CD-3961-1567-2056-68259D5F51A0}"/>
              </a:ext>
            </a:extLst>
          </p:cNvPr>
          <p:cNvSpPr txBox="1">
            <a:spLocks/>
          </p:cNvSpPr>
          <p:nvPr/>
        </p:nvSpPr>
        <p:spPr bwMode="auto">
          <a:xfrm>
            <a:off x="2286001" y="3500439"/>
            <a:ext cx="76168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ja-JP" altLang="en-US" sz="2800" b="1">
                <a:latin typeface="Century Gothic" panose="020B0502020202020204" pitchFamily="34" charset="0"/>
              </a:rPr>
              <a:t>鶏肉の産地偽装　輸入品を国産と表示　など　　</a:t>
            </a:r>
          </a:p>
        </p:txBody>
      </p:sp>
      <p:sp>
        <p:nvSpPr>
          <p:cNvPr id="6" name="矢印: 下 5">
            <a:extLst>
              <a:ext uri="{FF2B5EF4-FFF2-40B4-BE49-F238E27FC236}">
                <a16:creationId xmlns:a16="http://schemas.microsoft.com/office/drawing/2014/main" id="{EC9E56F9-A5F6-4B8E-B9B1-F0320C8A4B0B}"/>
              </a:ext>
            </a:extLst>
          </p:cNvPr>
          <p:cNvSpPr/>
          <p:nvPr/>
        </p:nvSpPr>
        <p:spPr>
          <a:xfrm>
            <a:off x="5259388" y="4076701"/>
            <a:ext cx="550863" cy="6254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7287" name="コンテンツ プレースホルダー 2">
            <a:extLst>
              <a:ext uri="{FF2B5EF4-FFF2-40B4-BE49-F238E27FC236}">
                <a16:creationId xmlns:a16="http://schemas.microsoft.com/office/drawing/2014/main" id="{00E4071D-A7F1-52EE-C9AF-F964E2B2FC65}"/>
              </a:ext>
            </a:extLst>
          </p:cNvPr>
          <p:cNvSpPr txBox="1">
            <a:spLocks/>
          </p:cNvSpPr>
          <p:nvPr/>
        </p:nvSpPr>
        <p:spPr bwMode="auto">
          <a:xfrm>
            <a:off x="2825750" y="4725144"/>
            <a:ext cx="5969000" cy="623888"/>
          </a:xfrm>
          <a:prstGeom prst="rect">
            <a:avLst/>
          </a:prstGeom>
          <a:noFill/>
          <a:ln w="9525">
            <a:solidFill>
              <a:srgbClr val="FF0000"/>
            </a:solidFill>
            <a:miter lim="800000"/>
            <a:headEnd/>
            <a:tailEnd/>
          </a:ln>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defRPr/>
            </a:pPr>
            <a:r>
              <a:rPr lang="ja-JP" altLang="en-US" sz="2800" b="1" dirty="0">
                <a:latin typeface="Century Gothic" panose="020B0502020202020204" pitchFamily="34" charset="0"/>
              </a:rPr>
              <a:t>食品に対する</a:t>
            </a:r>
            <a:r>
              <a:rPr lang="ja-JP" altLang="en-US" sz="2800" b="1" dirty="0">
                <a:solidFill>
                  <a:srgbClr val="FF0000"/>
                </a:solidFill>
                <a:latin typeface="+mn-ea"/>
                <a:ea typeface="+mn-ea"/>
              </a:rPr>
              <a:t>社会的な</a:t>
            </a:r>
            <a:r>
              <a:rPr lang="ja-JP" altLang="en-US" sz="2800" b="1" dirty="0">
                <a:solidFill>
                  <a:srgbClr val="FF0000"/>
                </a:solidFill>
                <a:latin typeface="Century Gothic" panose="020B0502020202020204" pitchFamily="34" charset="0"/>
              </a:rPr>
              <a:t>不信感を増幅　</a:t>
            </a:r>
          </a:p>
        </p:txBody>
      </p:sp>
      <p:sp>
        <p:nvSpPr>
          <p:cNvPr id="8" name="矢印: 下 7">
            <a:extLst>
              <a:ext uri="{FF2B5EF4-FFF2-40B4-BE49-F238E27FC236}">
                <a16:creationId xmlns:a16="http://schemas.microsoft.com/office/drawing/2014/main" id="{E56960A3-7A71-9245-99AA-F4ACAE6C4393}"/>
              </a:ext>
            </a:extLst>
          </p:cNvPr>
          <p:cNvSpPr/>
          <p:nvPr/>
        </p:nvSpPr>
        <p:spPr>
          <a:xfrm>
            <a:off x="5259388" y="5373216"/>
            <a:ext cx="550863" cy="6254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9161" name="コンテンツ プレースホルダー 2">
            <a:extLst>
              <a:ext uri="{FF2B5EF4-FFF2-40B4-BE49-F238E27FC236}">
                <a16:creationId xmlns:a16="http://schemas.microsoft.com/office/drawing/2014/main" id="{699D0210-930D-C46B-54E5-AE4E583F5E2D}"/>
              </a:ext>
            </a:extLst>
          </p:cNvPr>
          <p:cNvSpPr txBox="1">
            <a:spLocks noChangeArrowheads="1"/>
          </p:cNvSpPr>
          <p:nvPr/>
        </p:nvSpPr>
        <p:spPr bwMode="auto">
          <a:xfrm>
            <a:off x="2781301" y="6021288"/>
            <a:ext cx="6472237" cy="623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ja-JP" altLang="en-US" sz="2800" b="1" dirty="0">
                <a:solidFill>
                  <a:schemeClr val="bg1"/>
                </a:solidFill>
                <a:latin typeface="Century Gothic" panose="020B0502020202020204" pitchFamily="34" charset="0"/>
              </a:rPr>
              <a:t>  食品衛生法の罰則強化</a:t>
            </a:r>
            <a:r>
              <a:rPr lang="ja-JP" altLang="en-US" sz="1800" dirty="0">
                <a:solidFill>
                  <a:schemeClr val="bg1"/>
                </a:solidFill>
                <a:latin typeface="Century Gothic" panose="020B0502020202020204" pitchFamily="34" charset="0"/>
              </a:rPr>
              <a:t>（</a:t>
            </a:r>
            <a:r>
              <a:rPr lang="en-US" altLang="ja-JP" sz="1800" dirty="0">
                <a:solidFill>
                  <a:schemeClr val="bg1"/>
                </a:solidFill>
                <a:latin typeface="Century Gothic" panose="020B0502020202020204" pitchFamily="34" charset="0"/>
              </a:rPr>
              <a:t>2003(H15).5.</a:t>
            </a:r>
            <a:r>
              <a:rPr lang="ja-JP" altLang="en-US" sz="1800" dirty="0">
                <a:solidFill>
                  <a:schemeClr val="bg1"/>
                </a:solidFill>
                <a:latin typeface="Century Gothic" panose="020B0502020202020204" pitchFamily="34" charset="0"/>
              </a:rPr>
              <a:t>法改正）</a:t>
            </a:r>
            <a:endParaRPr lang="en-US" altLang="ja-JP" sz="1800" dirty="0">
              <a:solidFill>
                <a:schemeClr val="bg1"/>
              </a:solidFill>
              <a:latin typeface="Century Gothic" panose="020B0502020202020204" pitchFamily="34" charset="0"/>
            </a:endParaRPr>
          </a:p>
          <a:p>
            <a:pPr>
              <a:spcBef>
                <a:spcPts val="1000"/>
              </a:spcBef>
              <a:buClr>
                <a:schemeClr val="accent1"/>
              </a:buClr>
              <a:buSzPct val="80000"/>
            </a:pPr>
            <a:r>
              <a:rPr lang="ja-JP" altLang="en-US" sz="2800" b="1" dirty="0">
                <a:solidFill>
                  <a:schemeClr val="bg1"/>
                </a:solidFill>
                <a:latin typeface="Century Gothic" panose="020B0502020202020204" pitchFamily="34" charset="0"/>
              </a:rPr>
              <a:t>　</a:t>
            </a:r>
          </a:p>
        </p:txBody>
      </p:sp>
      <p:sp>
        <p:nvSpPr>
          <p:cNvPr id="10" name="正方形/長方形 9">
            <a:extLst>
              <a:ext uri="{FF2B5EF4-FFF2-40B4-BE49-F238E27FC236}">
                <a16:creationId xmlns:a16="http://schemas.microsoft.com/office/drawing/2014/main" id="{F172219E-E34C-069A-9841-E8035DCAA534}"/>
              </a:ext>
            </a:extLst>
          </p:cNvPr>
          <p:cNvSpPr/>
          <p:nvPr/>
        </p:nvSpPr>
        <p:spPr>
          <a:xfrm>
            <a:off x="10774932" y="6045200"/>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２９</a:t>
            </a:r>
          </a:p>
        </p:txBody>
      </p:sp>
      <p:sp>
        <p:nvSpPr>
          <p:cNvPr id="3" name="タイトル 2">
            <a:extLst>
              <a:ext uri="{FF2B5EF4-FFF2-40B4-BE49-F238E27FC236}">
                <a16:creationId xmlns:a16="http://schemas.microsoft.com/office/drawing/2014/main" id="{FF739CFA-BCFB-1097-0D72-032CA6BFB360}"/>
              </a:ext>
            </a:extLst>
          </p:cNvPr>
          <p:cNvSpPr>
            <a:spLocks noGrp="1"/>
          </p:cNvSpPr>
          <p:nvPr>
            <p:ph type="title"/>
          </p:nvPr>
        </p:nvSpPr>
        <p:spPr/>
        <p:txBody>
          <a:bodyPr>
            <a:normAutofit/>
          </a:bodyPr>
          <a:lstStyle/>
          <a:p>
            <a:r>
              <a:rPr lang="ja-JP" altLang="en-US" sz="4800" b="1" dirty="0"/>
              <a:t>食品表示偽装事件が多数発覚</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a:extLst>
              <a:ext uri="{FF2B5EF4-FFF2-40B4-BE49-F238E27FC236}">
                <a16:creationId xmlns:a16="http://schemas.microsoft.com/office/drawing/2014/main" id="{0FA8FE94-DE19-766E-87E3-13E2475C9B65}"/>
              </a:ext>
            </a:extLst>
          </p:cNvPr>
          <p:cNvSpPr>
            <a:spLocks noGrp="1" noChangeArrowheads="1"/>
          </p:cNvSpPr>
          <p:nvPr>
            <p:ph type="title"/>
          </p:nvPr>
        </p:nvSpPr>
        <p:spPr/>
        <p:txBody>
          <a:bodyPr>
            <a:normAutofit/>
          </a:bodyPr>
          <a:lstStyle/>
          <a:p>
            <a:pPr eaLnBrk="1" hangingPunct="1"/>
            <a:r>
              <a:rPr lang="ja-JP" altLang="en-US" sz="4800" b="1" dirty="0"/>
              <a:t>食品衛生法に基づく監視指導</a:t>
            </a:r>
          </a:p>
        </p:txBody>
      </p:sp>
      <p:pic>
        <p:nvPicPr>
          <p:cNvPr id="17412" name="図 3">
            <a:extLst>
              <a:ext uri="{FF2B5EF4-FFF2-40B4-BE49-F238E27FC236}">
                <a16:creationId xmlns:a16="http://schemas.microsoft.com/office/drawing/2014/main" id="{0C2F64D1-9B16-895C-5928-A6C8C3CABF14}"/>
              </a:ext>
            </a:extLst>
          </p:cNvPr>
          <p:cNvPicPr>
            <a:picLocks noChangeAspect="1"/>
          </p:cNvPicPr>
          <p:nvPr/>
        </p:nvPicPr>
        <p:blipFill rotWithShape="1">
          <a:blip r:embed="rId2">
            <a:extLst>
              <a:ext uri="{28A0092B-C50C-407E-A947-70E740481C1C}">
                <a14:useLocalDpi xmlns:a14="http://schemas.microsoft.com/office/drawing/2010/main" val="0"/>
              </a:ext>
            </a:extLst>
          </a:blip>
          <a:srcRect l="9568" t="10000" r="12914" b="13379"/>
          <a:stretch/>
        </p:blipFill>
        <p:spPr bwMode="auto">
          <a:xfrm>
            <a:off x="2033401" y="1484784"/>
            <a:ext cx="6826621" cy="5031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楕円 4">
            <a:extLst>
              <a:ext uri="{FF2B5EF4-FFF2-40B4-BE49-F238E27FC236}">
                <a16:creationId xmlns:a16="http://schemas.microsoft.com/office/drawing/2014/main" id="{BB82473A-D758-5A18-AD63-B24FDACF8DAD}"/>
              </a:ext>
            </a:extLst>
          </p:cNvPr>
          <p:cNvSpPr/>
          <p:nvPr/>
        </p:nvSpPr>
        <p:spPr>
          <a:xfrm>
            <a:off x="4366220" y="2668588"/>
            <a:ext cx="596900" cy="452437"/>
          </a:xfrm>
          <a:prstGeom prst="ellipse">
            <a:avLst/>
          </a:prstGeom>
          <a:solidFill>
            <a:schemeClr val="tx1">
              <a:lumMod val="50000"/>
              <a:lumOff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6" name="楕円 5">
            <a:extLst>
              <a:ext uri="{FF2B5EF4-FFF2-40B4-BE49-F238E27FC236}">
                <a16:creationId xmlns:a16="http://schemas.microsoft.com/office/drawing/2014/main" id="{ED1B029D-30D9-F11B-395E-EF9C8F8B9FBB}"/>
              </a:ext>
            </a:extLst>
          </p:cNvPr>
          <p:cNvSpPr/>
          <p:nvPr/>
        </p:nvSpPr>
        <p:spPr>
          <a:xfrm>
            <a:off x="5590356" y="2894012"/>
            <a:ext cx="596900" cy="534988"/>
          </a:xfrm>
          <a:prstGeom prst="ellipse">
            <a:avLst/>
          </a:prstGeom>
          <a:solidFill>
            <a:schemeClr val="tx1">
              <a:lumMod val="50000"/>
              <a:lumOff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8" name="正方形/長方形 7">
            <a:extLst>
              <a:ext uri="{FF2B5EF4-FFF2-40B4-BE49-F238E27FC236}">
                <a16:creationId xmlns:a16="http://schemas.microsoft.com/office/drawing/2014/main" id="{09590321-1572-4BF5-EB01-BB6B34AE1E4F}"/>
              </a:ext>
            </a:extLst>
          </p:cNvPr>
          <p:cNvSpPr/>
          <p:nvPr/>
        </p:nvSpPr>
        <p:spPr>
          <a:xfrm>
            <a:off x="10846940" y="6014607"/>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３</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A4567E-76E3-D457-D71B-AAE077BFD360}"/>
              </a:ext>
            </a:extLst>
          </p:cNvPr>
          <p:cNvSpPr>
            <a:spLocks noGrp="1"/>
          </p:cNvSpPr>
          <p:nvPr>
            <p:ph type="title"/>
          </p:nvPr>
        </p:nvSpPr>
        <p:spPr>
          <a:xfrm>
            <a:off x="1218883" y="151790"/>
            <a:ext cx="10132113" cy="1295400"/>
          </a:xfrm>
        </p:spPr>
        <p:txBody>
          <a:bodyPr>
            <a:normAutofit fontScale="90000"/>
          </a:bodyPr>
          <a:lstStyle/>
          <a:p>
            <a:r>
              <a:rPr kumimoji="1" lang="ja-JP" altLang="en-US" sz="5300" dirty="0"/>
              <a:t>食品安全基本法の制定</a:t>
            </a:r>
            <a:r>
              <a:rPr kumimoji="1" lang="en-US" altLang="ja-JP" sz="5300" dirty="0"/>
              <a:t>(1)</a:t>
            </a:r>
            <a:r>
              <a:rPr kumimoji="1" lang="ja-JP" altLang="en-US" sz="5300" dirty="0"/>
              <a:t>　</a:t>
            </a:r>
            <a:r>
              <a:rPr kumimoji="1" lang="en-US" altLang="ja-JP" sz="2700" dirty="0"/>
              <a:t>2003(H15).5.</a:t>
            </a:r>
            <a:r>
              <a:rPr kumimoji="1" lang="ja-JP" altLang="en-US" sz="2700" dirty="0"/>
              <a:t>～</a:t>
            </a:r>
          </a:p>
        </p:txBody>
      </p:sp>
      <p:sp>
        <p:nvSpPr>
          <p:cNvPr id="3" name="コンテンツ プレースホルダー 2">
            <a:extLst>
              <a:ext uri="{FF2B5EF4-FFF2-40B4-BE49-F238E27FC236}">
                <a16:creationId xmlns:a16="http://schemas.microsoft.com/office/drawing/2014/main" id="{7A97462B-2C65-678E-D3BA-17EF7B5B3AF1}"/>
              </a:ext>
            </a:extLst>
          </p:cNvPr>
          <p:cNvSpPr>
            <a:spLocks noGrp="1"/>
          </p:cNvSpPr>
          <p:nvPr>
            <p:ph idx="1"/>
          </p:nvPr>
        </p:nvSpPr>
        <p:spPr>
          <a:xfrm>
            <a:off x="1917948" y="1614500"/>
            <a:ext cx="9124001" cy="4061048"/>
          </a:xfrm>
        </p:spPr>
        <p:txBody>
          <a:bodyPr/>
          <a:lstStyle/>
          <a:p>
            <a:r>
              <a:rPr kumimoji="1" lang="ja-JP" altLang="en-US" dirty="0">
                <a:highlight>
                  <a:srgbClr val="FFFF00"/>
                </a:highlight>
              </a:rPr>
              <a:t>リスク分析</a:t>
            </a:r>
            <a:r>
              <a:rPr kumimoji="1" lang="ja-JP" altLang="en-US" dirty="0"/>
              <a:t>の概念導入</a:t>
            </a:r>
            <a:endParaRPr kumimoji="1" lang="en-US" altLang="ja-JP" dirty="0"/>
          </a:p>
          <a:p>
            <a:r>
              <a:rPr kumimoji="1" lang="ja-JP" altLang="en-US" dirty="0"/>
              <a:t>食品安全委員会の設置</a:t>
            </a:r>
            <a:endParaRPr kumimoji="1" lang="en-US" altLang="ja-JP" dirty="0"/>
          </a:p>
          <a:p>
            <a:r>
              <a:rPr kumimoji="1" lang="ja-JP" altLang="en-US" dirty="0"/>
              <a:t>消費者の責務を規定</a:t>
            </a:r>
          </a:p>
        </p:txBody>
      </p:sp>
      <p:sp>
        <p:nvSpPr>
          <p:cNvPr id="7" name="コンテンツ プレースホルダー 2">
            <a:extLst>
              <a:ext uri="{FF2B5EF4-FFF2-40B4-BE49-F238E27FC236}">
                <a16:creationId xmlns:a16="http://schemas.microsoft.com/office/drawing/2014/main" id="{028818BA-0BE6-5CD4-3F0F-02B16AE3F0B6}"/>
              </a:ext>
            </a:extLst>
          </p:cNvPr>
          <p:cNvSpPr txBox="1">
            <a:spLocks noChangeArrowheads="1"/>
          </p:cNvSpPr>
          <p:nvPr/>
        </p:nvSpPr>
        <p:spPr>
          <a:xfrm>
            <a:off x="2277988" y="3645024"/>
            <a:ext cx="7343775" cy="1800225"/>
          </a:xfrm>
          <a:prstGeom prst="rect">
            <a:avLst/>
          </a:prstGeom>
        </p:spPr>
        <p:txBody>
          <a:bodyPr vert="horz" lIns="121899" tIns="60949" rIns="121899" bIns="60949" rtlCol="0">
            <a:normAutofit fontScale="92500" lnSpcReduction="20000"/>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kumimoji="1" sz="2800" kern="1200">
                <a:solidFill>
                  <a:schemeClr val="tx1"/>
                </a:solidFill>
                <a:latin typeface="MS Mincho" panose="02020609040205080304" pitchFamily="17" charset="-128"/>
                <a:ea typeface="MS Mincho" panose="02020609040205080304" pitchFamily="17" charset="-128"/>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kumimoji="1" sz="2400" kern="1200">
                <a:solidFill>
                  <a:schemeClr val="tx1"/>
                </a:solidFill>
                <a:latin typeface="MS Mincho" panose="02020609040205080304" pitchFamily="17" charset="-128"/>
                <a:ea typeface="MS Mincho" panose="02020609040205080304" pitchFamily="17" charset="-128"/>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9pPr>
          </a:lstStyle>
          <a:p>
            <a:pPr marL="0" indent="0">
              <a:buFont typeface="Arial" pitchFamily="34" charset="0"/>
              <a:buNone/>
            </a:pPr>
            <a:r>
              <a:rPr lang="ja-JP" altLang="en-US" sz="2400"/>
              <a:t>　　①国、地方公共団体の責務</a:t>
            </a:r>
            <a:endParaRPr lang="en-US" altLang="ja-JP" sz="2400"/>
          </a:p>
          <a:p>
            <a:pPr marL="0" indent="0">
              <a:buFont typeface="Arial" pitchFamily="34" charset="0"/>
              <a:buNone/>
            </a:pPr>
            <a:r>
              <a:rPr lang="ja-JP" altLang="en-US" sz="2400"/>
              <a:t>　　②事業者の責務</a:t>
            </a:r>
            <a:endParaRPr lang="en-US" altLang="ja-JP" sz="2400"/>
          </a:p>
          <a:p>
            <a:pPr marL="0" indent="0">
              <a:buFont typeface="Arial" pitchFamily="34" charset="0"/>
              <a:buNone/>
            </a:pPr>
            <a:r>
              <a:rPr lang="ja-JP" altLang="en-US" sz="2400"/>
              <a:t>　　</a:t>
            </a:r>
            <a:r>
              <a:rPr lang="ja-JP" altLang="en-US" sz="2400" b="1" u="sng">
                <a:solidFill>
                  <a:srgbClr val="FF0000"/>
                </a:solidFill>
              </a:rPr>
              <a:t>③消費者の責務</a:t>
            </a:r>
            <a:endParaRPr lang="en-US" altLang="ja-JP" sz="2400" b="1" u="sng">
              <a:solidFill>
                <a:srgbClr val="FF0000"/>
              </a:solidFill>
            </a:endParaRPr>
          </a:p>
          <a:p>
            <a:pPr marL="0" indent="0">
              <a:buFont typeface="Arial" pitchFamily="34" charset="0"/>
              <a:buNone/>
            </a:pPr>
            <a:r>
              <a:rPr lang="ja-JP" altLang="en-US" sz="2400"/>
              <a:t>　　　・知識・理解の促進　　・施策への意見表明</a:t>
            </a:r>
            <a:endParaRPr lang="en-US" altLang="ja-JP" sz="2400" dirty="0"/>
          </a:p>
        </p:txBody>
      </p:sp>
      <p:sp>
        <p:nvSpPr>
          <p:cNvPr id="4" name="正方形/長方形 3">
            <a:extLst>
              <a:ext uri="{FF2B5EF4-FFF2-40B4-BE49-F238E27FC236}">
                <a16:creationId xmlns:a16="http://schemas.microsoft.com/office/drawing/2014/main" id="{B41528F8-2D5C-9FB2-2B47-7ECB60D66175}"/>
              </a:ext>
            </a:extLst>
          </p:cNvPr>
          <p:cNvSpPr/>
          <p:nvPr/>
        </p:nvSpPr>
        <p:spPr>
          <a:xfrm>
            <a:off x="10774932" y="6021288"/>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３０</a:t>
            </a:r>
          </a:p>
        </p:txBody>
      </p:sp>
    </p:spTree>
    <p:extLst>
      <p:ext uri="{BB962C8B-B14F-4D97-AF65-F5344CB8AC3E}">
        <p14:creationId xmlns:p14="http://schemas.microsoft.com/office/powerpoint/2010/main" val="81220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コンテンツ プレースホルダー 4">
            <a:extLst>
              <a:ext uri="{FF2B5EF4-FFF2-40B4-BE49-F238E27FC236}">
                <a16:creationId xmlns:a16="http://schemas.microsoft.com/office/drawing/2014/main" id="{9253B428-2D30-B5A7-5CDE-9433EFD7873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1388" t="20802" r="3751" b="3619"/>
          <a:stretch/>
        </p:blipFill>
        <p:spPr>
          <a:xfrm>
            <a:off x="1879888" y="1052736"/>
            <a:ext cx="9182614" cy="5036187"/>
          </a:xfrm>
        </p:spPr>
      </p:pic>
      <p:sp>
        <p:nvSpPr>
          <p:cNvPr id="7" name="正方形/長方形 6">
            <a:extLst>
              <a:ext uri="{FF2B5EF4-FFF2-40B4-BE49-F238E27FC236}">
                <a16:creationId xmlns:a16="http://schemas.microsoft.com/office/drawing/2014/main" id="{5B2BEE42-3277-45CD-1CF2-DB38A7DBBC6A}"/>
              </a:ext>
            </a:extLst>
          </p:cNvPr>
          <p:cNvSpPr/>
          <p:nvPr/>
        </p:nvSpPr>
        <p:spPr>
          <a:xfrm>
            <a:off x="6814492" y="6100442"/>
            <a:ext cx="3992760" cy="554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tx1"/>
                </a:solidFill>
                <a:latin typeface="ＭＳ 明朝" panose="02020609040205080304" pitchFamily="17" charset="-128"/>
                <a:ea typeface="ＭＳ 明朝" panose="02020609040205080304" pitchFamily="17" charset="-128"/>
              </a:rPr>
              <a:t>食品安全委員会</a:t>
            </a:r>
            <a:r>
              <a:rPr lang="en-US" altLang="ja-JP" sz="2000" dirty="0">
                <a:solidFill>
                  <a:schemeClr val="tx1"/>
                </a:solidFill>
                <a:latin typeface="ＭＳ 明朝" panose="02020609040205080304" pitchFamily="17" charset="-128"/>
                <a:ea typeface="ＭＳ 明朝" panose="02020609040205080304" pitchFamily="17" charset="-128"/>
              </a:rPr>
              <a:t>HP</a:t>
            </a:r>
            <a:r>
              <a:rPr lang="ja-JP" altLang="en-US" sz="2000" dirty="0">
                <a:solidFill>
                  <a:schemeClr val="tx1"/>
                </a:solidFill>
                <a:latin typeface="ＭＳ 明朝" panose="02020609040205080304" pitchFamily="17" charset="-128"/>
                <a:ea typeface="ＭＳ 明朝" panose="02020609040205080304" pitchFamily="17" charset="-128"/>
              </a:rPr>
              <a:t>より</a:t>
            </a:r>
          </a:p>
        </p:txBody>
      </p:sp>
      <p:sp>
        <p:nvSpPr>
          <p:cNvPr id="11" name="正方形/長方形 10">
            <a:extLst>
              <a:ext uri="{FF2B5EF4-FFF2-40B4-BE49-F238E27FC236}">
                <a16:creationId xmlns:a16="http://schemas.microsoft.com/office/drawing/2014/main" id="{25B1F7A9-B463-409F-CBB0-576A33E4B518}"/>
              </a:ext>
            </a:extLst>
          </p:cNvPr>
          <p:cNvSpPr/>
          <p:nvPr/>
        </p:nvSpPr>
        <p:spPr>
          <a:xfrm>
            <a:off x="10969943" y="6092825"/>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３１</a:t>
            </a:r>
            <a:endParaRPr lang="en-US" altLang="ja-JP" b="1" dirty="0">
              <a:solidFill>
                <a:schemeClr val="tx1"/>
              </a:solidFill>
            </a:endParaRPr>
          </a:p>
        </p:txBody>
      </p:sp>
      <p:sp>
        <p:nvSpPr>
          <p:cNvPr id="55298" name="タイトル 1">
            <a:extLst>
              <a:ext uri="{FF2B5EF4-FFF2-40B4-BE49-F238E27FC236}">
                <a16:creationId xmlns:a16="http://schemas.microsoft.com/office/drawing/2014/main" id="{B4B517F0-FB03-2074-EEC0-C88C63714E69}"/>
              </a:ext>
            </a:extLst>
          </p:cNvPr>
          <p:cNvSpPr>
            <a:spLocks noGrp="1" noChangeArrowheads="1"/>
          </p:cNvSpPr>
          <p:nvPr>
            <p:ph type="title"/>
          </p:nvPr>
        </p:nvSpPr>
        <p:spPr/>
        <p:txBody>
          <a:bodyPr>
            <a:normAutofit/>
          </a:bodyPr>
          <a:lstStyle/>
          <a:p>
            <a:r>
              <a:rPr lang="ja-JP" altLang="en-US" sz="5400" b="1" dirty="0"/>
              <a:t>リスク分析</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B64B32FB-96C7-5ACE-E12A-BC7AAB5788CD}"/>
              </a:ext>
            </a:extLst>
          </p:cNvPr>
          <p:cNvSpPr>
            <a:spLocks noGrp="1" noChangeArrowheads="1"/>
          </p:cNvSpPr>
          <p:nvPr>
            <p:ph idx="1"/>
          </p:nvPr>
        </p:nvSpPr>
        <p:spPr>
          <a:xfrm>
            <a:off x="1219200" y="2197227"/>
            <a:ext cx="7755532" cy="1139254"/>
          </a:xfrm>
        </p:spPr>
        <p:txBody>
          <a:bodyPr>
            <a:normAutofit/>
          </a:bodyPr>
          <a:lstStyle/>
          <a:p>
            <a:pPr marL="0" indent="0">
              <a:buNone/>
            </a:pPr>
            <a:r>
              <a:rPr lang="ja-JP" altLang="en-US" b="1" dirty="0">
                <a:latin typeface="Arial" panose="020B0604020202020204" pitchFamily="34" charset="0"/>
              </a:rPr>
              <a:t>＜背景＞　</a:t>
            </a:r>
            <a:endParaRPr lang="en-US" altLang="ja-JP" b="1" dirty="0">
              <a:latin typeface="Arial" panose="020B0604020202020204" pitchFamily="34" charset="0"/>
            </a:endParaRPr>
          </a:p>
          <a:p>
            <a:pPr marL="0" indent="0">
              <a:buNone/>
            </a:pPr>
            <a:r>
              <a:rPr lang="ja-JP" altLang="en-US" b="1" dirty="0">
                <a:latin typeface="Arial" panose="020B0604020202020204" pitchFamily="34" charset="0"/>
              </a:rPr>
              <a:t>　　国内で食の安全を脅かす事件が相次いだ</a:t>
            </a:r>
            <a:endParaRPr lang="ja-JP" altLang="en-US" sz="2400" b="1" dirty="0"/>
          </a:p>
        </p:txBody>
      </p:sp>
      <p:sp>
        <p:nvSpPr>
          <p:cNvPr id="5" name="コンテンツ プレースホルダー 2">
            <a:extLst>
              <a:ext uri="{FF2B5EF4-FFF2-40B4-BE49-F238E27FC236}">
                <a16:creationId xmlns:a16="http://schemas.microsoft.com/office/drawing/2014/main" id="{C51BFA93-3181-68FA-216D-D6D7A8459C93}"/>
              </a:ext>
            </a:extLst>
          </p:cNvPr>
          <p:cNvSpPr txBox="1">
            <a:spLocks/>
          </p:cNvSpPr>
          <p:nvPr/>
        </p:nvSpPr>
        <p:spPr bwMode="auto">
          <a:xfrm>
            <a:off x="7534572" y="1616359"/>
            <a:ext cx="4320480" cy="981936"/>
          </a:xfrm>
          <a:prstGeom prst="rect">
            <a:avLst/>
          </a:prstGeom>
          <a:solidFill>
            <a:schemeClr val="accent1">
              <a:lumMod val="20000"/>
              <a:lumOff val="80000"/>
            </a:schemeClr>
          </a:solidFill>
          <a:ln w="9525">
            <a:solidFill>
              <a:schemeClr val="accent1"/>
            </a:solidFill>
            <a:miter lim="800000"/>
            <a:headEnd/>
            <a:tailEnd/>
          </a:ln>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ja-JP" altLang="en-US" dirty="0">
                <a:latin typeface="Arial" panose="020B0604020202020204" pitchFamily="34" charset="0"/>
              </a:rPr>
              <a:t>　　　　基本理念</a:t>
            </a:r>
            <a:endParaRPr lang="en-US" altLang="ja-JP" dirty="0">
              <a:latin typeface="Arial" panose="020B0604020202020204" pitchFamily="34" charset="0"/>
            </a:endParaRPr>
          </a:p>
          <a:p>
            <a:pPr>
              <a:spcBef>
                <a:spcPts val="1000"/>
              </a:spcBef>
              <a:buClr>
                <a:schemeClr val="accent1"/>
              </a:buClr>
              <a:buSzPct val="80000"/>
            </a:pPr>
            <a:r>
              <a:rPr lang="ja-JP" altLang="en-US" b="1" dirty="0">
                <a:latin typeface="Century Gothic" panose="020B0502020202020204" pitchFamily="34" charset="0"/>
              </a:rPr>
              <a:t> 国民の健康の保護が最も重要</a:t>
            </a:r>
          </a:p>
        </p:txBody>
      </p:sp>
      <p:sp>
        <p:nvSpPr>
          <p:cNvPr id="10" name="タイトル 1">
            <a:extLst>
              <a:ext uri="{FF2B5EF4-FFF2-40B4-BE49-F238E27FC236}">
                <a16:creationId xmlns:a16="http://schemas.microsoft.com/office/drawing/2014/main" id="{B918BB11-0CA2-C3C1-750F-11FA434C49CE}"/>
              </a:ext>
            </a:extLst>
          </p:cNvPr>
          <p:cNvSpPr>
            <a:spLocks noGrp="1"/>
          </p:cNvSpPr>
          <p:nvPr>
            <p:ph type="title"/>
          </p:nvPr>
        </p:nvSpPr>
        <p:spPr>
          <a:xfrm>
            <a:off x="1219200" y="152400"/>
            <a:ext cx="10275812" cy="1295400"/>
          </a:xfrm>
        </p:spPr>
        <p:txBody>
          <a:bodyPr>
            <a:normAutofit fontScale="90000"/>
          </a:bodyPr>
          <a:lstStyle/>
          <a:p>
            <a:r>
              <a:rPr kumimoji="1" lang="ja-JP" altLang="en-US" sz="5300" dirty="0"/>
              <a:t>食品安全基本法の制定</a:t>
            </a:r>
            <a:r>
              <a:rPr kumimoji="1" lang="en-US" altLang="ja-JP" sz="5300" dirty="0"/>
              <a:t>(2)</a:t>
            </a:r>
            <a:r>
              <a:rPr kumimoji="1" lang="ja-JP" altLang="en-US" sz="5300" dirty="0"/>
              <a:t>　</a:t>
            </a:r>
            <a:r>
              <a:rPr kumimoji="1" lang="en-US" altLang="ja-JP" sz="2700" dirty="0"/>
              <a:t>2003(H15).5.</a:t>
            </a:r>
            <a:r>
              <a:rPr kumimoji="1" lang="ja-JP" altLang="en-US" sz="2700" dirty="0"/>
              <a:t>～</a:t>
            </a:r>
          </a:p>
        </p:txBody>
      </p:sp>
      <p:sp>
        <p:nvSpPr>
          <p:cNvPr id="11" name="コンテンツ プレースホルダー 2">
            <a:extLst>
              <a:ext uri="{FF2B5EF4-FFF2-40B4-BE49-F238E27FC236}">
                <a16:creationId xmlns:a16="http://schemas.microsoft.com/office/drawing/2014/main" id="{E9271F06-E8F3-D5C2-CA53-0EF424C71D60}"/>
              </a:ext>
            </a:extLst>
          </p:cNvPr>
          <p:cNvSpPr txBox="1">
            <a:spLocks noChangeArrowheads="1"/>
          </p:cNvSpPr>
          <p:nvPr/>
        </p:nvSpPr>
        <p:spPr>
          <a:xfrm>
            <a:off x="2810722" y="3573016"/>
            <a:ext cx="7092767" cy="2286000"/>
          </a:xfrm>
          <a:prstGeom prst="rect">
            <a:avLst/>
          </a:prstGeom>
        </p:spPr>
        <p:txBody>
          <a:bodyPr vert="horz" lIns="121899" tIns="60949" rIns="121899" bIns="60949" rtlCol="0">
            <a:normAutofit/>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kumimoji="1" sz="2800" kern="1200">
                <a:solidFill>
                  <a:schemeClr val="tx1"/>
                </a:solidFill>
                <a:latin typeface="MS Mincho" panose="02020609040205080304" pitchFamily="17" charset="-128"/>
                <a:ea typeface="MS Mincho" panose="02020609040205080304" pitchFamily="17" charset="-128"/>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kumimoji="1" sz="2400" kern="1200">
                <a:solidFill>
                  <a:schemeClr val="tx1"/>
                </a:solidFill>
                <a:latin typeface="MS Mincho" panose="02020609040205080304" pitchFamily="17" charset="-128"/>
                <a:ea typeface="MS Mincho" panose="02020609040205080304" pitchFamily="17" charset="-128"/>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9pPr>
          </a:lstStyle>
          <a:p>
            <a:pPr marL="0" indent="0">
              <a:buFont typeface="Arial" pitchFamily="34" charset="0"/>
              <a:buNone/>
            </a:pPr>
            <a:r>
              <a:rPr lang="ja-JP" altLang="en-US" sz="2400" b="1" dirty="0">
                <a:latin typeface="Arial" panose="020B0604020202020204" pitchFamily="34" charset="0"/>
              </a:rPr>
              <a:t>①ヒ素ミルク事件</a:t>
            </a:r>
            <a:endParaRPr lang="en-US" altLang="ja-JP" sz="2400" b="1" dirty="0">
              <a:latin typeface="Arial" panose="020B0604020202020204" pitchFamily="34" charset="0"/>
            </a:endParaRPr>
          </a:p>
          <a:p>
            <a:pPr marL="0" indent="0">
              <a:buFont typeface="Arial" pitchFamily="34" charset="0"/>
              <a:buNone/>
            </a:pPr>
            <a:r>
              <a:rPr lang="ja-JP" altLang="en-US" sz="2400" b="1" dirty="0">
                <a:latin typeface="Arial" panose="020B0604020202020204" pitchFamily="34" charset="0"/>
              </a:rPr>
              <a:t>②低脂肪乳による大規模食中毒事件</a:t>
            </a:r>
            <a:endParaRPr lang="en-US" altLang="ja-JP" sz="2400" b="1" dirty="0">
              <a:latin typeface="Arial" panose="020B0604020202020204" pitchFamily="34" charset="0"/>
            </a:endParaRPr>
          </a:p>
          <a:p>
            <a:pPr marL="0" indent="0">
              <a:buFont typeface="Arial" pitchFamily="34" charset="0"/>
              <a:buNone/>
            </a:pPr>
            <a:r>
              <a:rPr lang="ja-JP" altLang="en-US" sz="2400" b="1" dirty="0">
                <a:latin typeface="Arial" panose="020B0604020202020204" pitchFamily="34" charset="0"/>
              </a:rPr>
              <a:t>③</a:t>
            </a:r>
            <a:r>
              <a:rPr lang="en-US" altLang="ja-JP" sz="2400" b="1" dirty="0">
                <a:latin typeface="Arial" panose="020B0604020202020204" pitchFamily="34" charset="0"/>
              </a:rPr>
              <a:t>BSE</a:t>
            </a:r>
            <a:r>
              <a:rPr lang="ja-JP" altLang="en-US" sz="2400" b="1" dirty="0">
                <a:latin typeface="Arial" panose="020B0604020202020204" pitchFamily="34" charset="0"/>
              </a:rPr>
              <a:t>問題　　　　　④無許可食品添加物の使用</a:t>
            </a:r>
            <a:endParaRPr lang="en-US" altLang="ja-JP" sz="2400" b="1" dirty="0">
              <a:latin typeface="Arial" panose="020B0604020202020204" pitchFamily="34" charset="0"/>
            </a:endParaRPr>
          </a:p>
          <a:p>
            <a:pPr marL="0" indent="0">
              <a:buFont typeface="Arial" pitchFamily="34" charset="0"/>
              <a:buNone/>
            </a:pPr>
            <a:r>
              <a:rPr lang="ja-JP" altLang="en-US" sz="2400" b="1" dirty="0">
                <a:latin typeface="Arial" panose="020B0604020202020204" pitchFamily="34" charset="0"/>
              </a:rPr>
              <a:t>⑤産地の偽装表示　　⑥残留農薬事案</a:t>
            </a:r>
            <a:endParaRPr lang="ja-JP" altLang="en-US" sz="2400" b="1" dirty="0"/>
          </a:p>
        </p:txBody>
      </p:sp>
      <p:sp>
        <p:nvSpPr>
          <p:cNvPr id="2" name="正方形/長方形 1">
            <a:extLst>
              <a:ext uri="{FF2B5EF4-FFF2-40B4-BE49-F238E27FC236}">
                <a16:creationId xmlns:a16="http://schemas.microsoft.com/office/drawing/2014/main" id="{BB81E0A1-7388-14A8-00E5-74FD38C0F5B1}"/>
              </a:ext>
            </a:extLst>
          </p:cNvPr>
          <p:cNvSpPr/>
          <p:nvPr/>
        </p:nvSpPr>
        <p:spPr>
          <a:xfrm>
            <a:off x="10548461" y="6093296"/>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３２</a:t>
            </a:r>
          </a:p>
        </p:txBody>
      </p:sp>
    </p:spTree>
    <p:extLst>
      <p:ext uri="{BB962C8B-B14F-4D97-AF65-F5344CB8AC3E}">
        <p14:creationId xmlns:p14="http://schemas.microsoft.com/office/powerpoint/2010/main" val="356330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コンテンツ プレースホルダー 3">
            <a:extLst>
              <a:ext uri="{FF2B5EF4-FFF2-40B4-BE49-F238E27FC236}">
                <a16:creationId xmlns:a16="http://schemas.microsoft.com/office/drawing/2014/main" id="{AE2BF5FB-2640-8B1D-B14F-8BCE1287C66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304" t="16312" r="28682" b="8038"/>
          <a:stretch>
            <a:fillRect/>
          </a:stretch>
        </p:blipFill>
        <p:spPr>
          <a:xfrm>
            <a:off x="2277988" y="132068"/>
            <a:ext cx="8270474" cy="5601188"/>
          </a:xfrm>
        </p:spPr>
      </p:pic>
      <p:sp>
        <p:nvSpPr>
          <p:cNvPr id="3" name="正方形/長方形 2">
            <a:extLst>
              <a:ext uri="{FF2B5EF4-FFF2-40B4-BE49-F238E27FC236}">
                <a16:creationId xmlns:a16="http://schemas.microsoft.com/office/drawing/2014/main" id="{53457C9B-EAE8-DBB9-E1FB-0C1AA2B02589}"/>
              </a:ext>
            </a:extLst>
          </p:cNvPr>
          <p:cNvSpPr/>
          <p:nvPr/>
        </p:nvSpPr>
        <p:spPr>
          <a:xfrm>
            <a:off x="10918948" y="6092130"/>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３３</a:t>
            </a:r>
            <a:endParaRPr lang="en-US" altLang="ja-JP" b="1" dirty="0">
              <a:solidFill>
                <a:schemeClr val="tx1"/>
              </a:solidFill>
            </a:endParaRPr>
          </a:p>
        </p:txBody>
      </p:sp>
      <p:sp>
        <p:nvSpPr>
          <p:cNvPr id="4" name="楕円 3">
            <a:extLst>
              <a:ext uri="{FF2B5EF4-FFF2-40B4-BE49-F238E27FC236}">
                <a16:creationId xmlns:a16="http://schemas.microsoft.com/office/drawing/2014/main" id="{0D5FA470-1448-02D9-7BF6-0AEECCDD2A74}"/>
              </a:ext>
            </a:extLst>
          </p:cNvPr>
          <p:cNvSpPr/>
          <p:nvPr/>
        </p:nvSpPr>
        <p:spPr>
          <a:xfrm>
            <a:off x="4890516" y="1196752"/>
            <a:ext cx="5740400" cy="6143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コンテンツ プレースホルダー 2">
            <a:extLst>
              <a:ext uri="{FF2B5EF4-FFF2-40B4-BE49-F238E27FC236}">
                <a16:creationId xmlns:a16="http://schemas.microsoft.com/office/drawing/2014/main" id="{781DB7EF-B5CF-5AA9-8CC9-39FFEC0732AA}"/>
              </a:ext>
            </a:extLst>
          </p:cNvPr>
          <p:cNvSpPr txBox="1">
            <a:spLocks/>
          </p:cNvSpPr>
          <p:nvPr/>
        </p:nvSpPr>
        <p:spPr bwMode="auto">
          <a:xfrm>
            <a:off x="3317561" y="5871269"/>
            <a:ext cx="7313355" cy="703461"/>
          </a:xfrm>
          <a:prstGeom prst="rect">
            <a:avLst/>
          </a:prstGeom>
          <a:noFill/>
          <a:ln w="9525">
            <a:noFill/>
            <a:prstDash val="dash"/>
            <a:miter lim="800000"/>
            <a:headEnd/>
            <a:tailEnd/>
          </a:ln>
        </p:spPr>
        <p:txBody>
          <a:bodyPr/>
          <a:lstStyle>
            <a:lvl1pPr defTabSz="4572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742950" indent="-285750" defTabSz="4572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1143000" indent="-228600" defTabSz="4572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600200" indent="-228600" defTabSz="4572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2057400" indent="-228600" defTabSz="4572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buNone/>
            </a:pPr>
            <a:r>
              <a:rPr lang="ja-JP" altLang="en-US" sz="1600" dirty="0"/>
              <a:t>食品におけるリスクアナリシスについて～食品添加物を題材にして～　　　　</a:t>
            </a:r>
            <a:endParaRPr lang="en-US" altLang="ja-JP" sz="1600" dirty="0"/>
          </a:p>
          <a:p>
            <a:pPr>
              <a:buNone/>
            </a:pPr>
            <a:r>
              <a:rPr lang="en-US" altLang="ja-JP" sz="1600" dirty="0"/>
              <a:t>www.fsc.go.jp › </a:t>
            </a:r>
            <a:r>
              <a:rPr lang="en-US" altLang="ja-JP" sz="1600" dirty="0" err="1"/>
              <a:t>fsciis</a:t>
            </a:r>
            <a:r>
              <a:rPr lang="en-US" altLang="ja-JP" sz="1600" dirty="0"/>
              <a:t> › </a:t>
            </a:r>
            <a:r>
              <a:rPr lang="en-US" altLang="ja-JP" sz="1600" dirty="0" err="1"/>
              <a:t>attachedFile</a:t>
            </a:r>
            <a:r>
              <a:rPr lang="en-US" altLang="ja-JP" sz="1600" dirty="0"/>
              <a:t> › download</a:t>
            </a:r>
            <a:r>
              <a:rPr lang="ja-JP" altLang="en-US" sz="1600" dirty="0"/>
              <a:t>　</a:t>
            </a:r>
            <a:r>
              <a:rPr lang="en-US" altLang="ja-JP" sz="1600" dirty="0"/>
              <a:t>H30.7.</a:t>
            </a:r>
            <a:r>
              <a:rPr lang="ja-JP" altLang="en-US" sz="1600" dirty="0"/>
              <a:t>食品安全委員会より</a:t>
            </a:r>
            <a:endParaRPr lang="en-US" altLang="ja-JP"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CC0125E1-5DA0-2D13-2942-0C3D5D2A21EC}"/>
              </a:ext>
            </a:extLst>
          </p:cNvPr>
          <p:cNvPicPr>
            <a:picLocks noGrp="1" noChangeAspect="1"/>
          </p:cNvPicPr>
          <p:nvPr>
            <p:ph idx="1"/>
          </p:nvPr>
        </p:nvPicPr>
        <p:blipFill rotWithShape="1">
          <a:blip r:embed="rId2"/>
          <a:srcRect l="4818" t="16375" r="18992" b="8026"/>
          <a:stretch/>
        </p:blipFill>
        <p:spPr>
          <a:xfrm>
            <a:off x="1341884" y="188640"/>
            <a:ext cx="10450161" cy="5544616"/>
          </a:xfrm>
        </p:spPr>
      </p:pic>
      <p:sp>
        <p:nvSpPr>
          <p:cNvPr id="7" name="テキスト ボックス 6">
            <a:extLst>
              <a:ext uri="{FF2B5EF4-FFF2-40B4-BE49-F238E27FC236}">
                <a16:creationId xmlns:a16="http://schemas.microsoft.com/office/drawing/2014/main" id="{54E6DA98-5092-D480-F25E-1D66DC4343B8}"/>
              </a:ext>
            </a:extLst>
          </p:cNvPr>
          <p:cNvSpPr txBox="1"/>
          <p:nvPr/>
        </p:nvSpPr>
        <p:spPr>
          <a:xfrm>
            <a:off x="4628560" y="5589240"/>
            <a:ext cx="5904656" cy="369332"/>
          </a:xfrm>
          <a:prstGeom prst="rect">
            <a:avLst/>
          </a:prstGeom>
          <a:noFill/>
        </p:spPr>
        <p:txBody>
          <a:bodyPr wrap="square">
            <a:spAutoFit/>
          </a:bodyPr>
          <a:lstStyle/>
          <a:p>
            <a:r>
              <a:rPr lang="en-US" altLang="ja-JP" sz="1800" dirty="0"/>
              <a:t>https://www.mhlw.go.jp/topics/idenshi/codex/01.html</a:t>
            </a:r>
            <a:endParaRPr lang="ja-JP" altLang="en-US" sz="1800" dirty="0"/>
          </a:p>
        </p:txBody>
      </p:sp>
      <p:sp>
        <p:nvSpPr>
          <p:cNvPr id="2" name="正方形/長方形 1">
            <a:extLst>
              <a:ext uri="{FF2B5EF4-FFF2-40B4-BE49-F238E27FC236}">
                <a16:creationId xmlns:a16="http://schemas.microsoft.com/office/drawing/2014/main" id="{411BA08B-A859-130A-D378-137D60399009}"/>
              </a:ext>
            </a:extLst>
          </p:cNvPr>
          <p:cNvSpPr/>
          <p:nvPr/>
        </p:nvSpPr>
        <p:spPr>
          <a:xfrm>
            <a:off x="10548461" y="6093296"/>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３４</a:t>
            </a:r>
          </a:p>
        </p:txBody>
      </p:sp>
    </p:spTree>
    <p:extLst>
      <p:ext uri="{BB962C8B-B14F-4D97-AF65-F5344CB8AC3E}">
        <p14:creationId xmlns:p14="http://schemas.microsoft.com/office/powerpoint/2010/main" val="312024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 2">
            <a:extLst>
              <a:ext uri="{FF2B5EF4-FFF2-40B4-BE49-F238E27FC236}">
                <a16:creationId xmlns:a16="http://schemas.microsoft.com/office/drawing/2014/main" id="{9E717539-043E-4C7F-F91A-01E29A8C6296}"/>
              </a:ext>
            </a:extLst>
          </p:cNvPr>
          <p:cNvSpPr txBox="1">
            <a:spLocks/>
          </p:cNvSpPr>
          <p:nvPr/>
        </p:nvSpPr>
        <p:spPr bwMode="auto">
          <a:xfrm>
            <a:off x="2946251" y="2965369"/>
            <a:ext cx="8459395" cy="1223963"/>
          </a:xfrm>
          <a:prstGeom prst="rect">
            <a:avLst/>
          </a:prstGeom>
          <a:noFill/>
          <a:ln w="19050">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140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9pPr>
          </a:lstStyle>
          <a:p>
            <a:pPr marL="0" indent="0" eaLnBrk="1" fontAlgn="auto" hangingPunct="1">
              <a:spcAft>
                <a:spcPts val="0"/>
              </a:spcAft>
              <a:buNone/>
              <a:defRPr/>
            </a:pPr>
            <a:r>
              <a:rPr lang="ja-JP" altLang="en-US" sz="2800" b="1" dirty="0">
                <a:latin typeface="ＭＳ 明朝" panose="02020609040205080304" pitchFamily="17" charset="-128"/>
                <a:ea typeface="ＭＳ 明朝" panose="02020609040205080304" pitchFamily="17" charset="-128"/>
              </a:rPr>
              <a:t>飲食に起因する衛生上の危害の発生防止　</a:t>
            </a:r>
            <a:endParaRPr lang="en-US" altLang="ja-JP" sz="2800" b="1" dirty="0">
              <a:latin typeface="ＭＳ 明朝" panose="02020609040205080304" pitchFamily="17" charset="-128"/>
              <a:ea typeface="ＭＳ 明朝" panose="02020609040205080304" pitchFamily="17" charset="-128"/>
            </a:endParaRPr>
          </a:p>
          <a:p>
            <a:pPr marL="0" indent="0" eaLnBrk="1" fontAlgn="auto" hangingPunct="1">
              <a:spcAft>
                <a:spcPts val="0"/>
              </a:spcAft>
              <a:buNone/>
              <a:defRPr/>
            </a:pPr>
            <a:r>
              <a:rPr lang="ja-JP" altLang="en-US" sz="2800" b="1" dirty="0">
                <a:latin typeface="ＭＳ 明朝" panose="02020609040205080304" pitchFamily="17" charset="-128"/>
                <a:ea typeface="ＭＳ 明朝" panose="02020609040205080304" pitchFamily="17" charset="-128"/>
              </a:rPr>
              <a:t>　　</a:t>
            </a:r>
            <a:r>
              <a:rPr lang="ja-JP" altLang="en-US" sz="2400" b="1" dirty="0">
                <a:latin typeface="ＭＳ 明朝" panose="02020609040205080304" pitchFamily="17" charset="-128"/>
                <a:ea typeface="ＭＳ 明朝" panose="02020609040205080304" pitchFamily="17" charset="-128"/>
              </a:rPr>
              <a:t>を図るにより、公衆衛生の向上及び増進に寄与</a:t>
            </a:r>
          </a:p>
        </p:txBody>
      </p:sp>
      <p:sp>
        <p:nvSpPr>
          <p:cNvPr id="2" name="矢印: 下 1">
            <a:extLst>
              <a:ext uri="{FF2B5EF4-FFF2-40B4-BE49-F238E27FC236}">
                <a16:creationId xmlns:a16="http://schemas.microsoft.com/office/drawing/2014/main" id="{AD5F5895-EC39-FBF4-0C85-B093FC90C87F}"/>
              </a:ext>
            </a:extLst>
          </p:cNvPr>
          <p:cNvSpPr/>
          <p:nvPr/>
        </p:nvSpPr>
        <p:spPr>
          <a:xfrm>
            <a:off x="1538990" y="3877816"/>
            <a:ext cx="360040" cy="50950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楕円 4">
            <a:extLst>
              <a:ext uri="{FF2B5EF4-FFF2-40B4-BE49-F238E27FC236}">
                <a16:creationId xmlns:a16="http://schemas.microsoft.com/office/drawing/2014/main" id="{F0BA61BA-B20E-A16F-AD37-AAAB69533534}"/>
              </a:ext>
            </a:extLst>
          </p:cNvPr>
          <p:cNvSpPr/>
          <p:nvPr/>
        </p:nvSpPr>
        <p:spPr>
          <a:xfrm>
            <a:off x="783179" y="2794732"/>
            <a:ext cx="1871662" cy="8858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schemeClr val="tx1"/>
                </a:solidFill>
              </a:rPr>
              <a:t>改正前</a:t>
            </a:r>
          </a:p>
        </p:txBody>
      </p:sp>
      <p:sp>
        <p:nvSpPr>
          <p:cNvPr id="8" name="四角形: 角を丸くする 7">
            <a:extLst>
              <a:ext uri="{FF2B5EF4-FFF2-40B4-BE49-F238E27FC236}">
                <a16:creationId xmlns:a16="http://schemas.microsoft.com/office/drawing/2014/main" id="{182B806E-1AD5-8136-371E-D4E2C68407E2}"/>
              </a:ext>
            </a:extLst>
          </p:cNvPr>
          <p:cNvSpPr/>
          <p:nvPr/>
        </p:nvSpPr>
        <p:spPr>
          <a:xfrm>
            <a:off x="2782043" y="4702745"/>
            <a:ext cx="8449401" cy="12239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latin typeface="ＭＳ 明朝" panose="02020609040205080304" pitchFamily="17" charset="-128"/>
                <a:ea typeface="ＭＳ 明朝" panose="02020609040205080304" pitchFamily="17" charset="-128"/>
              </a:rPr>
              <a:t>飲食に起因する衛生上の危害の発生防止を図ることにより</a:t>
            </a:r>
            <a:endParaRPr lang="en-US" altLang="ja-JP" b="1" dirty="0">
              <a:solidFill>
                <a:schemeClr val="tx1"/>
              </a:solidFill>
              <a:latin typeface="ＭＳ 明朝" panose="02020609040205080304" pitchFamily="17" charset="-128"/>
              <a:ea typeface="ＭＳ 明朝" panose="02020609040205080304" pitchFamily="17" charset="-128"/>
            </a:endParaRPr>
          </a:p>
          <a:p>
            <a:pPr algn="ctr">
              <a:defRPr/>
            </a:pPr>
            <a:r>
              <a:rPr lang="ja-JP" altLang="en-US" sz="3600" b="1" dirty="0">
                <a:solidFill>
                  <a:schemeClr val="tx1"/>
                </a:solidFill>
              </a:rPr>
              <a:t>国民の健康の保護 </a:t>
            </a:r>
            <a:r>
              <a:rPr lang="ja-JP" altLang="en-US" b="1" dirty="0">
                <a:solidFill>
                  <a:schemeClr val="tx1"/>
                </a:solidFill>
                <a:latin typeface="ＭＳ 明朝" panose="02020609040205080304" pitchFamily="17" charset="-128"/>
                <a:ea typeface="ＭＳ 明朝" panose="02020609040205080304" pitchFamily="17" charset="-128"/>
              </a:rPr>
              <a:t>を図る</a:t>
            </a:r>
          </a:p>
        </p:txBody>
      </p:sp>
      <p:sp>
        <p:nvSpPr>
          <p:cNvPr id="11" name="正方形/長方形 10">
            <a:extLst>
              <a:ext uri="{FF2B5EF4-FFF2-40B4-BE49-F238E27FC236}">
                <a16:creationId xmlns:a16="http://schemas.microsoft.com/office/drawing/2014/main" id="{2947483B-7BD5-2CD7-6F5B-58576A31112F}"/>
              </a:ext>
            </a:extLst>
          </p:cNvPr>
          <p:cNvSpPr/>
          <p:nvPr/>
        </p:nvSpPr>
        <p:spPr>
          <a:xfrm>
            <a:off x="10549306" y="5989419"/>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３５</a:t>
            </a:r>
            <a:endParaRPr lang="en-US" altLang="ja-JP" b="1" dirty="0">
              <a:solidFill>
                <a:schemeClr val="tx1"/>
              </a:solidFill>
            </a:endParaRPr>
          </a:p>
        </p:txBody>
      </p:sp>
      <p:sp>
        <p:nvSpPr>
          <p:cNvPr id="10" name="楕円 9">
            <a:extLst>
              <a:ext uri="{FF2B5EF4-FFF2-40B4-BE49-F238E27FC236}">
                <a16:creationId xmlns:a16="http://schemas.microsoft.com/office/drawing/2014/main" id="{E764601E-58F4-94D0-1E64-331777544E02}"/>
              </a:ext>
            </a:extLst>
          </p:cNvPr>
          <p:cNvSpPr/>
          <p:nvPr/>
        </p:nvSpPr>
        <p:spPr>
          <a:xfrm>
            <a:off x="783179" y="4584576"/>
            <a:ext cx="1871662" cy="8858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schemeClr val="tx1"/>
                </a:solidFill>
              </a:rPr>
              <a:t>改正後</a:t>
            </a:r>
          </a:p>
        </p:txBody>
      </p:sp>
      <p:sp>
        <p:nvSpPr>
          <p:cNvPr id="3" name="タイトル 1">
            <a:extLst>
              <a:ext uri="{FF2B5EF4-FFF2-40B4-BE49-F238E27FC236}">
                <a16:creationId xmlns:a16="http://schemas.microsoft.com/office/drawing/2014/main" id="{65B4574D-3A52-C29C-CDB6-48089F3D2146}"/>
              </a:ext>
            </a:extLst>
          </p:cNvPr>
          <p:cNvSpPr txBox="1">
            <a:spLocks/>
          </p:cNvSpPr>
          <p:nvPr/>
        </p:nvSpPr>
        <p:spPr>
          <a:xfrm>
            <a:off x="1218883" y="152400"/>
            <a:ext cx="9751060" cy="1295400"/>
          </a:xfrm>
          <a:prstGeom prst="rect">
            <a:avLst/>
          </a:prstGeom>
        </p:spPr>
        <p:txBody>
          <a:bodyPr vert="horz" lIns="121899" tIns="60949" rIns="121899" bIns="60949" rtlCol="0" anchor="b">
            <a:normAutofit/>
          </a:bodyPr>
          <a:lstStyle>
            <a:lvl1pPr algn="l" defTabSz="1218987" rtl="0" eaLnBrk="1" latinLnBrk="0" hangingPunct="1">
              <a:spcBef>
                <a:spcPct val="0"/>
              </a:spcBef>
              <a:buNone/>
              <a:defRPr kumimoji="1" sz="3600" kern="1200">
                <a:solidFill>
                  <a:schemeClr val="tx1"/>
                </a:solidFill>
                <a:latin typeface="MS Mincho" panose="02020609040205080304" pitchFamily="17" charset="-128"/>
                <a:ea typeface="MS Mincho" panose="02020609040205080304" pitchFamily="17" charset="-128"/>
                <a:cs typeface="+mj-cs"/>
              </a:defRPr>
            </a:lvl1pPr>
          </a:lstStyle>
          <a:p>
            <a:r>
              <a:rPr lang="ja-JP" altLang="en-US" sz="5400" b="1" dirty="0"/>
              <a:t>食品衛生法の目的改正</a:t>
            </a:r>
          </a:p>
        </p:txBody>
      </p:sp>
      <p:sp>
        <p:nvSpPr>
          <p:cNvPr id="12" name="四角形: 角を丸くする 11">
            <a:extLst>
              <a:ext uri="{FF2B5EF4-FFF2-40B4-BE49-F238E27FC236}">
                <a16:creationId xmlns:a16="http://schemas.microsoft.com/office/drawing/2014/main" id="{C7D84FD2-C0D2-03AB-8835-F82ADBC8B8CB}"/>
              </a:ext>
            </a:extLst>
          </p:cNvPr>
          <p:cNvSpPr/>
          <p:nvPr/>
        </p:nvSpPr>
        <p:spPr>
          <a:xfrm>
            <a:off x="2314622" y="1646971"/>
            <a:ext cx="8690292" cy="80498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b="1" dirty="0">
                <a:solidFill>
                  <a:schemeClr val="tx1"/>
                </a:solidFill>
              </a:rPr>
              <a:t>「国民の健康の保護」</a:t>
            </a:r>
            <a:r>
              <a:rPr lang="ja-JP" altLang="en-US" b="1" dirty="0">
                <a:solidFill>
                  <a:schemeClr val="tx1"/>
                </a:solidFill>
              </a:rPr>
              <a:t>を図ることを明確した</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D03576-12E5-4D6E-1020-AC70FB9CCCDD}"/>
              </a:ext>
            </a:extLst>
          </p:cNvPr>
          <p:cNvSpPr/>
          <p:nvPr/>
        </p:nvSpPr>
        <p:spPr>
          <a:xfrm>
            <a:off x="10672209" y="6021288"/>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３６</a:t>
            </a:r>
          </a:p>
        </p:txBody>
      </p:sp>
      <p:sp>
        <p:nvSpPr>
          <p:cNvPr id="15" name="楕円 14">
            <a:extLst>
              <a:ext uri="{FF2B5EF4-FFF2-40B4-BE49-F238E27FC236}">
                <a16:creationId xmlns:a16="http://schemas.microsoft.com/office/drawing/2014/main" id="{1C00D058-F16C-DAAC-FFF8-090AC1497821}"/>
              </a:ext>
            </a:extLst>
          </p:cNvPr>
          <p:cNvSpPr/>
          <p:nvPr/>
        </p:nvSpPr>
        <p:spPr>
          <a:xfrm>
            <a:off x="5158308" y="2404882"/>
            <a:ext cx="2448272" cy="112077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営業許可</a:t>
            </a:r>
            <a:endParaRPr lang="en-US" altLang="ja-JP" b="1" dirty="0">
              <a:solidFill>
                <a:schemeClr val="tx1"/>
              </a:solidFill>
            </a:endParaRPr>
          </a:p>
          <a:p>
            <a:pPr algn="ctr">
              <a:defRPr/>
            </a:pPr>
            <a:r>
              <a:rPr lang="ja-JP" altLang="en-US" b="1" dirty="0">
                <a:solidFill>
                  <a:schemeClr val="tx1"/>
                </a:solidFill>
              </a:rPr>
              <a:t>見直し</a:t>
            </a:r>
          </a:p>
        </p:txBody>
      </p:sp>
      <p:sp>
        <p:nvSpPr>
          <p:cNvPr id="16" name="楕円 15">
            <a:extLst>
              <a:ext uri="{FF2B5EF4-FFF2-40B4-BE49-F238E27FC236}">
                <a16:creationId xmlns:a16="http://schemas.microsoft.com/office/drawing/2014/main" id="{94FAA878-0969-C279-A5B6-E72216E4EB31}"/>
              </a:ext>
            </a:extLst>
          </p:cNvPr>
          <p:cNvSpPr/>
          <p:nvPr/>
        </p:nvSpPr>
        <p:spPr>
          <a:xfrm>
            <a:off x="1643701" y="1883870"/>
            <a:ext cx="3034794" cy="1855582"/>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3200" b="1" dirty="0">
                <a:solidFill>
                  <a:schemeClr val="tx1"/>
                </a:solidFill>
              </a:rPr>
              <a:t>HACCP</a:t>
            </a:r>
          </a:p>
          <a:p>
            <a:pPr algn="ctr">
              <a:defRPr/>
            </a:pPr>
            <a:r>
              <a:rPr lang="ja-JP" altLang="en-US" sz="3200" b="1" dirty="0">
                <a:solidFill>
                  <a:schemeClr val="tx1"/>
                </a:solidFill>
              </a:rPr>
              <a:t>制度化</a:t>
            </a:r>
          </a:p>
        </p:txBody>
      </p:sp>
      <p:sp>
        <p:nvSpPr>
          <p:cNvPr id="18" name="楕円 17">
            <a:extLst>
              <a:ext uri="{FF2B5EF4-FFF2-40B4-BE49-F238E27FC236}">
                <a16:creationId xmlns:a16="http://schemas.microsoft.com/office/drawing/2014/main" id="{F483927B-D422-70CC-990F-3E69F1BEE1C6}"/>
              </a:ext>
            </a:extLst>
          </p:cNvPr>
          <p:cNvSpPr/>
          <p:nvPr/>
        </p:nvSpPr>
        <p:spPr>
          <a:xfrm>
            <a:off x="8086393" y="2404882"/>
            <a:ext cx="2559524" cy="10795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リコール</a:t>
            </a:r>
            <a:endParaRPr lang="en-US" altLang="ja-JP" b="1" dirty="0">
              <a:solidFill>
                <a:schemeClr val="tx1"/>
              </a:solidFill>
            </a:endParaRPr>
          </a:p>
          <a:p>
            <a:pPr algn="ctr">
              <a:defRPr/>
            </a:pPr>
            <a:r>
              <a:rPr lang="ja-JP" altLang="en-US" b="1" dirty="0">
                <a:solidFill>
                  <a:schemeClr val="tx1"/>
                </a:solidFill>
              </a:rPr>
              <a:t>届出</a:t>
            </a:r>
          </a:p>
        </p:txBody>
      </p:sp>
      <p:sp>
        <p:nvSpPr>
          <p:cNvPr id="13" name="タイトル 12">
            <a:extLst>
              <a:ext uri="{FF2B5EF4-FFF2-40B4-BE49-F238E27FC236}">
                <a16:creationId xmlns:a16="http://schemas.microsoft.com/office/drawing/2014/main" id="{3CBB0ACE-8398-3BFB-3B52-EE81717304CD}"/>
              </a:ext>
            </a:extLst>
          </p:cNvPr>
          <p:cNvSpPr>
            <a:spLocks noGrp="1"/>
          </p:cNvSpPr>
          <p:nvPr>
            <p:ph type="title"/>
          </p:nvPr>
        </p:nvSpPr>
        <p:spPr/>
        <p:txBody>
          <a:bodyPr>
            <a:normAutofit/>
          </a:bodyPr>
          <a:lstStyle/>
          <a:p>
            <a:r>
              <a:rPr lang="ja-JP" altLang="en-US" sz="4800" b="1" dirty="0"/>
              <a:t>② </a:t>
            </a:r>
            <a:r>
              <a:rPr lang="en-US" altLang="ja-JP" sz="4800" b="1" dirty="0"/>
              <a:t>2018</a:t>
            </a:r>
            <a:r>
              <a:rPr lang="ja-JP" altLang="en-US" b="1" dirty="0"/>
              <a:t>（平成</a:t>
            </a:r>
            <a:r>
              <a:rPr lang="en-US" altLang="ja-JP" b="1" dirty="0"/>
              <a:t>30</a:t>
            </a:r>
            <a:r>
              <a:rPr lang="ja-JP" altLang="en-US" b="1" dirty="0"/>
              <a:t>）</a:t>
            </a:r>
            <a:r>
              <a:rPr lang="ja-JP" altLang="en-US" sz="4800" b="1" dirty="0"/>
              <a:t>年　法改正</a:t>
            </a:r>
          </a:p>
        </p:txBody>
      </p:sp>
      <p:sp>
        <p:nvSpPr>
          <p:cNvPr id="14" name="楕円 13">
            <a:extLst>
              <a:ext uri="{FF2B5EF4-FFF2-40B4-BE49-F238E27FC236}">
                <a16:creationId xmlns:a16="http://schemas.microsoft.com/office/drawing/2014/main" id="{EE517AE4-862D-8865-DCB4-0D08980231E5}"/>
              </a:ext>
            </a:extLst>
          </p:cNvPr>
          <p:cNvSpPr/>
          <p:nvPr/>
        </p:nvSpPr>
        <p:spPr>
          <a:xfrm>
            <a:off x="2094729" y="4046339"/>
            <a:ext cx="2919563" cy="107950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ノロウイルス</a:t>
            </a:r>
          </a:p>
        </p:txBody>
      </p:sp>
      <p:sp>
        <p:nvSpPr>
          <p:cNvPr id="19" name="楕円 18">
            <a:extLst>
              <a:ext uri="{FF2B5EF4-FFF2-40B4-BE49-F238E27FC236}">
                <a16:creationId xmlns:a16="http://schemas.microsoft.com/office/drawing/2014/main" id="{19973B19-6049-1B10-AF21-2ADD3E8077A2}"/>
              </a:ext>
            </a:extLst>
          </p:cNvPr>
          <p:cNvSpPr/>
          <p:nvPr/>
        </p:nvSpPr>
        <p:spPr>
          <a:xfrm>
            <a:off x="5734372" y="4044562"/>
            <a:ext cx="2559524" cy="107950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腸管出血性大腸菌</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コンテンツ プレースホルダー 2">
            <a:extLst>
              <a:ext uri="{FF2B5EF4-FFF2-40B4-BE49-F238E27FC236}">
                <a16:creationId xmlns:a16="http://schemas.microsoft.com/office/drawing/2014/main" id="{B8C206A2-A762-C67B-8AD7-0D3F41182BEE}"/>
              </a:ext>
            </a:extLst>
          </p:cNvPr>
          <p:cNvSpPr>
            <a:spLocks noGrp="1" noChangeArrowheads="1"/>
          </p:cNvSpPr>
          <p:nvPr>
            <p:ph idx="1"/>
          </p:nvPr>
        </p:nvSpPr>
        <p:spPr>
          <a:xfrm>
            <a:off x="1727172" y="1987307"/>
            <a:ext cx="8096277" cy="1585709"/>
          </a:xfrm>
        </p:spPr>
        <p:txBody>
          <a:bodyPr>
            <a:normAutofit/>
          </a:bodyPr>
          <a:lstStyle/>
          <a:p>
            <a:pPr marL="0" indent="0">
              <a:buNone/>
              <a:defRPr/>
            </a:pPr>
            <a:r>
              <a:rPr lang="ja-JP" altLang="en-US" sz="3200" b="1" dirty="0">
                <a:latin typeface="ＭＳ 明朝" panose="02020609040205080304" pitchFamily="17" charset="-128"/>
                <a:ea typeface="ＭＳ 明朝" panose="02020609040205080304" pitchFamily="17" charset="-128"/>
              </a:rPr>
              <a:t>① </a:t>
            </a:r>
            <a:r>
              <a:rPr lang="en-US" altLang="ja-JP" sz="3200" b="1" dirty="0">
                <a:latin typeface="ＭＳ 明朝" panose="02020609040205080304" pitchFamily="17" charset="-128"/>
                <a:ea typeface="ＭＳ 明朝" panose="02020609040205080304" pitchFamily="17" charset="-128"/>
              </a:rPr>
              <a:t>HACCP</a:t>
            </a:r>
            <a:r>
              <a:rPr lang="ja-JP" altLang="en-US" sz="3200" b="1" dirty="0">
                <a:latin typeface="ＭＳ 明朝" panose="02020609040205080304" pitchFamily="17" charset="-128"/>
                <a:ea typeface="ＭＳ 明朝" panose="02020609040205080304" pitchFamily="17" charset="-128"/>
              </a:rPr>
              <a:t>に基づく衛生管理</a:t>
            </a:r>
            <a:endParaRPr lang="en-US" altLang="ja-JP" sz="3200" b="1" dirty="0">
              <a:latin typeface="ＭＳ 明朝" panose="02020609040205080304" pitchFamily="17" charset="-128"/>
              <a:ea typeface="ＭＳ 明朝" panose="02020609040205080304" pitchFamily="17" charset="-128"/>
            </a:endParaRPr>
          </a:p>
          <a:p>
            <a:pPr marL="0" indent="0">
              <a:buNone/>
              <a:defRPr/>
            </a:pPr>
            <a:r>
              <a:rPr lang="en-US" altLang="ja-JP"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 </a:t>
            </a:r>
            <a:r>
              <a:rPr lang="ja-JP" altLang="en-US" sz="2400" dirty="0">
                <a:latin typeface="ＭＳ 明朝" panose="02020609040205080304" pitchFamily="17" charset="-128"/>
                <a:ea typeface="ＭＳ 明朝" panose="02020609040205080304" pitchFamily="17" charset="-128"/>
              </a:rPr>
              <a:t>→コーデックスの７原則に基づく衛生管理</a:t>
            </a:r>
          </a:p>
        </p:txBody>
      </p:sp>
      <p:sp>
        <p:nvSpPr>
          <p:cNvPr id="154628" name="コンテンツ プレースホルダー 2">
            <a:extLst>
              <a:ext uri="{FF2B5EF4-FFF2-40B4-BE49-F238E27FC236}">
                <a16:creationId xmlns:a16="http://schemas.microsoft.com/office/drawing/2014/main" id="{CDBD9228-22E5-A876-D9CE-7CB4CB1FB054}"/>
              </a:ext>
            </a:extLst>
          </p:cNvPr>
          <p:cNvSpPr txBox="1">
            <a:spLocks/>
          </p:cNvSpPr>
          <p:nvPr/>
        </p:nvSpPr>
        <p:spPr bwMode="auto">
          <a:xfrm>
            <a:off x="1738423" y="3573016"/>
            <a:ext cx="9324541" cy="1400175"/>
          </a:xfrm>
          <a:prstGeom prst="rect">
            <a:avLst/>
          </a:prstGeom>
          <a:noFill/>
          <a:ln>
            <a:noFill/>
          </a:ln>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defRPr/>
            </a:pPr>
            <a:r>
              <a:rPr lang="ja-JP" altLang="en-US" sz="3200" b="1" dirty="0">
                <a:latin typeface="ＭＳ 明朝" panose="02020609040205080304" pitchFamily="17" charset="-128"/>
                <a:ea typeface="ＭＳ 明朝" panose="02020609040205080304" pitchFamily="17" charset="-128"/>
              </a:rPr>
              <a:t>② </a:t>
            </a:r>
            <a:r>
              <a:rPr lang="en-US" altLang="ja-JP" sz="3200" b="1" dirty="0">
                <a:latin typeface="ＭＳ 明朝" panose="02020609040205080304" pitchFamily="17" charset="-128"/>
                <a:ea typeface="ＭＳ 明朝" panose="02020609040205080304" pitchFamily="17" charset="-128"/>
              </a:rPr>
              <a:t>HACCP</a:t>
            </a:r>
            <a:r>
              <a:rPr lang="ja-JP" altLang="en-US" sz="3200" b="1" dirty="0">
                <a:latin typeface="ＭＳ 明朝" panose="02020609040205080304" pitchFamily="17" charset="-128"/>
                <a:ea typeface="ＭＳ 明朝" panose="02020609040205080304" pitchFamily="17" charset="-128"/>
              </a:rPr>
              <a:t>の考え方を取り入れた衛生管理</a:t>
            </a:r>
            <a:endParaRPr lang="en-US" altLang="ja-JP" sz="3200" b="1" dirty="0">
              <a:latin typeface="ＭＳ 明朝" panose="02020609040205080304" pitchFamily="17" charset="-128"/>
              <a:ea typeface="ＭＳ 明朝" panose="02020609040205080304" pitchFamily="17" charset="-128"/>
            </a:endParaRPr>
          </a:p>
          <a:p>
            <a:pPr>
              <a:spcBef>
                <a:spcPts val="1000"/>
              </a:spcBef>
              <a:buClr>
                <a:schemeClr val="accent1"/>
              </a:buClr>
              <a:buSzPct val="80000"/>
              <a:defRPr/>
            </a:pPr>
            <a:r>
              <a:rPr lang="ja-JP" altLang="en-US" sz="2800" dirty="0">
                <a:latin typeface="Century Gothic" panose="020B0502020202020204" pitchFamily="34" charset="0"/>
              </a:rPr>
              <a:t>　　　</a:t>
            </a:r>
            <a:r>
              <a:rPr lang="ja-JP" altLang="en-US" dirty="0">
                <a:latin typeface="Century Gothic" panose="020B0502020202020204" pitchFamily="34" charset="0"/>
              </a:rPr>
              <a:t>→「</a:t>
            </a:r>
            <a:r>
              <a:rPr lang="ja-JP" altLang="en-US" b="1" dirty="0">
                <a:latin typeface="Century Gothic" panose="020B0502020202020204" pitchFamily="34" charset="0"/>
              </a:rPr>
              <a:t>手引書」</a:t>
            </a:r>
            <a:r>
              <a:rPr lang="ja-JP" altLang="en-US" dirty="0">
                <a:latin typeface="Century Gothic" panose="020B0502020202020204" pitchFamily="34" charset="0"/>
              </a:rPr>
              <a:t>を参考に簡略化されたアプローチで衛生管理</a:t>
            </a:r>
          </a:p>
        </p:txBody>
      </p:sp>
      <p:pic>
        <p:nvPicPr>
          <p:cNvPr id="59397" name="図 6">
            <a:extLst>
              <a:ext uri="{FF2B5EF4-FFF2-40B4-BE49-F238E27FC236}">
                <a16:creationId xmlns:a16="http://schemas.microsoft.com/office/drawing/2014/main" id="{E054C6FC-20BA-4CBD-B243-85FCF8EDA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039" t="14983" r="35825" b="12183"/>
          <a:stretch>
            <a:fillRect/>
          </a:stretch>
        </p:blipFill>
        <p:spPr bwMode="auto">
          <a:xfrm>
            <a:off x="9982844" y="764383"/>
            <a:ext cx="1763712"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正方形/長方形 1">
            <a:extLst>
              <a:ext uri="{FF2B5EF4-FFF2-40B4-BE49-F238E27FC236}">
                <a16:creationId xmlns:a16="http://schemas.microsoft.com/office/drawing/2014/main" id="{718D4EC3-1231-AA8A-1592-08CFD8D2019A}"/>
              </a:ext>
            </a:extLst>
          </p:cNvPr>
          <p:cNvSpPr>
            <a:spLocks noChangeArrowheads="1"/>
          </p:cNvSpPr>
          <p:nvPr/>
        </p:nvSpPr>
        <p:spPr bwMode="auto">
          <a:xfrm>
            <a:off x="3188147" y="5465940"/>
            <a:ext cx="705678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kumimoji="0" lang="ja-JP" altLang="en-US" b="1" dirty="0">
                <a:solidFill>
                  <a:srgbClr val="FF0000"/>
                </a:solidFill>
                <a:latin typeface="Century Gothic" panose="020B0502020202020204" pitchFamily="34" charset="0"/>
              </a:rPr>
              <a:t>すべての事業者が「衛生管理計画」を作成する</a:t>
            </a:r>
          </a:p>
        </p:txBody>
      </p:sp>
      <p:sp>
        <p:nvSpPr>
          <p:cNvPr id="7" name="正方形/長方形 6">
            <a:extLst>
              <a:ext uri="{FF2B5EF4-FFF2-40B4-BE49-F238E27FC236}">
                <a16:creationId xmlns:a16="http://schemas.microsoft.com/office/drawing/2014/main" id="{59948221-C649-9773-39CE-060E6646E2A0}"/>
              </a:ext>
            </a:extLst>
          </p:cNvPr>
          <p:cNvSpPr/>
          <p:nvPr/>
        </p:nvSpPr>
        <p:spPr>
          <a:xfrm>
            <a:off x="10548462" y="6042433"/>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３７</a:t>
            </a:r>
            <a:endParaRPr lang="en-US" altLang="ja-JP" b="1" dirty="0">
              <a:solidFill>
                <a:schemeClr val="tx1"/>
              </a:solidFill>
            </a:endParaRPr>
          </a:p>
        </p:txBody>
      </p:sp>
      <p:sp>
        <p:nvSpPr>
          <p:cNvPr id="3" name="タイトル 2">
            <a:extLst>
              <a:ext uri="{FF2B5EF4-FFF2-40B4-BE49-F238E27FC236}">
                <a16:creationId xmlns:a16="http://schemas.microsoft.com/office/drawing/2014/main" id="{ABEDD057-A741-C834-C524-D6096DADACAD}"/>
              </a:ext>
            </a:extLst>
          </p:cNvPr>
          <p:cNvSpPr>
            <a:spLocks noGrp="1"/>
          </p:cNvSpPr>
          <p:nvPr>
            <p:ph type="title"/>
          </p:nvPr>
        </p:nvSpPr>
        <p:spPr/>
        <p:txBody>
          <a:bodyPr>
            <a:normAutofit/>
          </a:bodyPr>
          <a:lstStyle/>
          <a:p>
            <a:r>
              <a:rPr lang="en-US" altLang="ja-JP" sz="5400" b="1" dirty="0">
                <a:latin typeface="ＭＳ 明朝" panose="02020609040205080304" pitchFamily="17" charset="-128"/>
                <a:ea typeface="ＭＳ 明朝" panose="02020609040205080304" pitchFamily="17" charset="-128"/>
              </a:rPr>
              <a:t>HACCP</a:t>
            </a:r>
            <a:r>
              <a:rPr lang="ja-JP" altLang="en-US" sz="5400" b="1" dirty="0">
                <a:latin typeface="ＭＳ 明朝" panose="02020609040205080304" pitchFamily="17" charset="-128"/>
                <a:ea typeface="ＭＳ 明朝" panose="02020609040205080304" pitchFamily="17" charset="-128"/>
              </a:rPr>
              <a:t>に沿った衛生管理</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a:extLst>
              <a:ext uri="{FF2B5EF4-FFF2-40B4-BE49-F238E27FC236}">
                <a16:creationId xmlns:a16="http://schemas.microsoft.com/office/drawing/2014/main" id="{E90BC2D4-7EAA-C2E5-A922-866A10CD4321}"/>
              </a:ext>
            </a:extLst>
          </p:cNvPr>
          <p:cNvSpPr>
            <a:spLocks noGrp="1" noChangeArrowheads="1"/>
          </p:cNvSpPr>
          <p:nvPr>
            <p:ph type="title"/>
          </p:nvPr>
        </p:nvSpPr>
        <p:spPr/>
        <p:txBody>
          <a:bodyPr>
            <a:normAutofit/>
          </a:bodyPr>
          <a:lstStyle/>
          <a:p>
            <a:pPr eaLnBrk="1" hangingPunct="1"/>
            <a:r>
              <a:rPr lang="ja-JP" altLang="en-US" sz="4800" b="1" dirty="0"/>
              <a:t>食中毒事件数の年次推移</a:t>
            </a:r>
            <a:r>
              <a:rPr lang="ja-JP" altLang="en-US" sz="1800" b="1" dirty="0"/>
              <a:t>（平成</a:t>
            </a:r>
            <a:r>
              <a:rPr lang="en-US" altLang="ja-JP" sz="1800" b="1" dirty="0"/>
              <a:t>14</a:t>
            </a:r>
            <a:r>
              <a:rPr lang="ja-JP" altLang="en-US" sz="1800" b="1" dirty="0"/>
              <a:t>年～平成</a:t>
            </a:r>
            <a:r>
              <a:rPr lang="en-US" altLang="ja-JP" sz="1800" b="1" dirty="0"/>
              <a:t>24</a:t>
            </a:r>
            <a:r>
              <a:rPr lang="ja-JP" altLang="en-US" sz="1800" b="1" dirty="0"/>
              <a:t>年）</a:t>
            </a:r>
          </a:p>
        </p:txBody>
      </p:sp>
      <p:pic>
        <p:nvPicPr>
          <p:cNvPr id="61443" name="コンテンツ プレースホルダー 4">
            <a:extLst>
              <a:ext uri="{FF2B5EF4-FFF2-40B4-BE49-F238E27FC236}">
                <a16:creationId xmlns:a16="http://schemas.microsoft.com/office/drawing/2014/main" id="{8A5F5343-4395-E87A-A352-F107FB8CD7B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821" t="27824" r="21379" b="11221"/>
          <a:stretch/>
        </p:blipFill>
        <p:spPr>
          <a:xfrm>
            <a:off x="1657841" y="1452713"/>
            <a:ext cx="8396891" cy="5149552"/>
          </a:xfrm>
        </p:spPr>
      </p:pic>
      <p:sp>
        <p:nvSpPr>
          <p:cNvPr id="6" name="楕円 5">
            <a:extLst>
              <a:ext uri="{FF2B5EF4-FFF2-40B4-BE49-F238E27FC236}">
                <a16:creationId xmlns:a16="http://schemas.microsoft.com/office/drawing/2014/main" id="{7ECFB14C-59FA-20AC-6347-D34B20964D45}"/>
              </a:ext>
            </a:extLst>
          </p:cNvPr>
          <p:cNvSpPr/>
          <p:nvPr/>
        </p:nvSpPr>
        <p:spPr>
          <a:xfrm>
            <a:off x="4366220" y="1963739"/>
            <a:ext cx="1008062" cy="29194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a:extLst>
              <a:ext uri="{FF2B5EF4-FFF2-40B4-BE49-F238E27FC236}">
                <a16:creationId xmlns:a16="http://schemas.microsoft.com/office/drawing/2014/main" id="{6CB858C6-0F8B-AC01-FA60-48C06792B2AC}"/>
              </a:ext>
            </a:extLst>
          </p:cNvPr>
          <p:cNvSpPr/>
          <p:nvPr/>
        </p:nvSpPr>
        <p:spPr>
          <a:xfrm>
            <a:off x="4197151" y="1497733"/>
            <a:ext cx="1346200" cy="463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a:solidFill>
                  <a:schemeClr val="tx1"/>
                </a:solidFill>
                <a:latin typeface="ＭＳ 明朝" panose="02020609040205080304" pitchFamily="17" charset="-128"/>
                <a:ea typeface="ＭＳ 明朝" panose="02020609040205080304" pitchFamily="17" charset="-128"/>
              </a:rPr>
              <a:t>2006</a:t>
            </a:r>
            <a:r>
              <a:rPr lang="ja-JP" altLang="en-US" sz="2000" b="1" dirty="0">
                <a:solidFill>
                  <a:schemeClr val="tx1"/>
                </a:solidFill>
                <a:latin typeface="ＭＳ 明朝" panose="02020609040205080304" pitchFamily="17" charset="-128"/>
                <a:ea typeface="ＭＳ 明朝" panose="02020609040205080304" pitchFamily="17" charset="-128"/>
              </a:rPr>
              <a:t>年</a:t>
            </a:r>
          </a:p>
        </p:txBody>
      </p:sp>
      <p:sp>
        <p:nvSpPr>
          <p:cNvPr id="8" name="矢印: 下 7">
            <a:extLst>
              <a:ext uri="{FF2B5EF4-FFF2-40B4-BE49-F238E27FC236}">
                <a16:creationId xmlns:a16="http://schemas.microsoft.com/office/drawing/2014/main" id="{DCB47F48-FE5D-9C54-ED14-D391DE592B1C}"/>
              </a:ext>
            </a:extLst>
          </p:cNvPr>
          <p:cNvSpPr/>
          <p:nvPr/>
        </p:nvSpPr>
        <p:spPr>
          <a:xfrm>
            <a:off x="7174532" y="4665660"/>
            <a:ext cx="259753" cy="7445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正方形/長方形 8">
            <a:extLst>
              <a:ext uri="{FF2B5EF4-FFF2-40B4-BE49-F238E27FC236}">
                <a16:creationId xmlns:a16="http://schemas.microsoft.com/office/drawing/2014/main" id="{3294FFDC-26C5-EDE4-798A-A0D77483BB72}"/>
              </a:ext>
            </a:extLst>
          </p:cNvPr>
          <p:cNvSpPr/>
          <p:nvPr/>
        </p:nvSpPr>
        <p:spPr>
          <a:xfrm>
            <a:off x="6716688" y="4164733"/>
            <a:ext cx="1346200" cy="465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a:solidFill>
                  <a:schemeClr val="tx1"/>
                </a:solidFill>
                <a:latin typeface="ＭＳ 明朝" panose="02020609040205080304" pitchFamily="17" charset="-128"/>
                <a:ea typeface="ＭＳ 明朝" panose="02020609040205080304" pitchFamily="17" charset="-128"/>
              </a:rPr>
              <a:t>2011</a:t>
            </a:r>
            <a:r>
              <a:rPr lang="ja-JP" altLang="en-US" sz="2000" b="1" dirty="0">
                <a:solidFill>
                  <a:schemeClr val="tx1"/>
                </a:solidFill>
                <a:latin typeface="ＭＳ 明朝" panose="02020609040205080304" pitchFamily="17" charset="-128"/>
                <a:ea typeface="ＭＳ 明朝" panose="02020609040205080304" pitchFamily="17" charset="-128"/>
              </a:rPr>
              <a:t>年</a:t>
            </a:r>
          </a:p>
        </p:txBody>
      </p:sp>
      <p:sp>
        <p:nvSpPr>
          <p:cNvPr id="10" name="正方形/長方形 9">
            <a:extLst>
              <a:ext uri="{FF2B5EF4-FFF2-40B4-BE49-F238E27FC236}">
                <a16:creationId xmlns:a16="http://schemas.microsoft.com/office/drawing/2014/main" id="{C24F7CDD-AD8C-680E-3167-9A0CCFE739C8}"/>
              </a:ext>
            </a:extLst>
          </p:cNvPr>
          <p:cNvSpPr/>
          <p:nvPr/>
        </p:nvSpPr>
        <p:spPr>
          <a:xfrm>
            <a:off x="7102524" y="2276176"/>
            <a:ext cx="1346200" cy="465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a:solidFill>
                  <a:schemeClr val="tx1"/>
                </a:solidFill>
                <a:latin typeface="ＭＳ 明朝" panose="02020609040205080304" pitchFamily="17" charset="-128"/>
                <a:ea typeface="ＭＳ 明朝" panose="02020609040205080304" pitchFamily="17" charset="-128"/>
              </a:rPr>
              <a:t>2012</a:t>
            </a:r>
            <a:r>
              <a:rPr lang="ja-JP" altLang="en-US" sz="2000" b="1" dirty="0">
                <a:solidFill>
                  <a:schemeClr val="tx1"/>
                </a:solidFill>
                <a:latin typeface="ＭＳ 明朝" panose="02020609040205080304" pitchFamily="17" charset="-128"/>
                <a:ea typeface="ＭＳ 明朝" panose="02020609040205080304" pitchFamily="17" charset="-128"/>
              </a:rPr>
              <a:t>年</a:t>
            </a:r>
          </a:p>
        </p:txBody>
      </p:sp>
      <p:sp>
        <p:nvSpPr>
          <p:cNvPr id="11" name="楕円 10">
            <a:extLst>
              <a:ext uri="{FF2B5EF4-FFF2-40B4-BE49-F238E27FC236}">
                <a16:creationId xmlns:a16="http://schemas.microsoft.com/office/drawing/2014/main" id="{CBFDCD26-993A-77D0-601F-8419AFA16EF4}"/>
              </a:ext>
            </a:extLst>
          </p:cNvPr>
          <p:cNvSpPr/>
          <p:nvPr/>
        </p:nvSpPr>
        <p:spPr>
          <a:xfrm>
            <a:off x="7615213" y="2743770"/>
            <a:ext cx="447675" cy="14525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正方形/長方形 11">
            <a:extLst>
              <a:ext uri="{FF2B5EF4-FFF2-40B4-BE49-F238E27FC236}">
                <a16:creationId xmlns:a16="http://schemas.microsoft.com/office/drawing/2014/main" id="{05E7FB62-EE5C-8BA8-B011-F14FCD39BB3D}"/>
              </a:ext>
            </a:extLst>
          </p:cNvPr>
          <p:cNvSpPr/>
          <p:nvPr/>
        </p:nvSpPr>
        <p:spPr>
          <a:xfrm>
            <a:off x="10979468" y="5949280"/>
            <a:ext cx="827087"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３８</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a:extLst>
              <a:ext uri="{FF2B5EF4-FFF2-40B4-BE49-F238E27FC236}">
                <a16:creationId xmlns:a16="http://schemas.microsoft.com/office/drawing/2014/main" id="{9BB8AF3E-BE74-D1BB-C7EB-DFC48695F122}"/>
              </a:ext>
            </a:extLst>
          </p:cNvPr>
          <p:cNvSpPr>
            <a:spLocks noGrp="1" noChangeArrowheads="1"/>
          </p:cNvSpPr>
          <p:nvPr>
            <p:ph type="title"/>
          </p:nvPr>
        </p:nvSpPr>
        <p:spPr/>
        <p:txBody>
          <a:bodyPr/>
          <a:lstStyle/>
          <a:p>
            <a:pPr eaLnBrk="1" hangingPunct="1"/>
            <a:r>
              <a:rPr lang="ja-JP" altLang="en-US" sz="4800" b="1" dirty="0"/>
              <a:t>食中毒患者数の年次推移</a:t>
            </a:r>
            <a:r>
              <a:rPr lang="ja-JP" altLang="en-US" sz="1800" dirty="0"/>
              <a:t>（平成</a:t>
            </a:r>
            <a:r>
              <a:rPr lang="en-US" altLang="ja-JP" sz="1800" dirty="0"/>
              <a:t>14</a:t>
            </a:r>
            <a:r>
              <a:rPr lang="ja-JP" altLang="en-US" sz="1800" dirty="0"/>
              <a:t>年～平成</a:t>
            </a:r>
            <a:r>
              <a:rPr lang="en-US" altLang="ja-JP" sz="1800" dirty="0"/>
              <a:t>24</a:t>
            </a:r>
            <a:r>
              <a:rPr lang="ja-JP" altLang="en-US" sz="1800" dirty="0"/>
              <a:t>年）</a:t>
            </a:r>
          </a:p>
        </p:txBody>
      </p:sp>
      <p:pic>
        <p:nvPicPr>
          <p:cNvPr id="62467" name="コンテンツ プレースホルダー 4">
            <a:extLst>
              <a:ext uri="{FF2B5EF4-FFF2-40B4-BE49-F238E27FC236}">
                <a16:creationId xmlns:a16="http://schemas.microsoft.com/office/drawing/2014/main" id="{FA75DD89-C7E3-6EB8-CE72-2661A71EEDF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887" t="33361" r="21865" b="6885"/>
          <a:stretch/>
        </p:blipFill>
        <p:spPr>
          <a:xfrm>
            <a:off x="2025960" y="1318733"/>
            <a:ext cx="8136904" cy="5284083"/>
          </a:xfrm>
        </p:spPr>
      </p:pic>
      <p:sp>
        <p:nvSpPr>
          <p:cNvPr id="6" name="楕円 5">
            <a:extLst>
              <a:ext uri="{FF2B5EF4-FFF2-40B4-BE49-F238E27FC236}">
                <a16:creationId xmlns:a16="http://schemas.microsoft.com/office/drawing/2014/main" id="{65A2C916-371F-0954-6CB6-2571C8A6428A}"/>
              </a:ext>
            </a:extLst>
          </p:cNvPr>
          <p:cNvSpPr/>
          <p:nvPr/>
        </p:nvSpPr>
        <p:spPr>
          <a:xfrm>
            <a:off x="4591144" y="1409163"/>
            <a:ext cx="1490662" cy="28813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a:extLst>
              <a:ext uri="{FF2B5EF4-FFF2-40B4-BE49-F238E27FC236}">
                <a16:creationId xmlns:a16="http://schemas.microsoft.com/office/drawing/2014/main" id="{9188D5EE-01F2-6C71-D4D4-DB3618EC4E40}"/>
              </a:ext>
            </a:extLst>
          </p:cNvPr>
          <p:cNvSpPr/>
          <p:nvPr/>
        </p:nvSpPr>
        <p:spPr>
          <a:xfrm>
            <a:off x="4591144" y="1409163"/>
            <a:ext cx="1346200" cy="463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a:solidFill>
                  <a:schemeClr val="tx1"/>
                </a:solidFill>
                <a:latin typeface="+mn-ea"/>
              </a:rPr>
              <a:t>2006</a:t>
            </a:r>
            <a:r>
              <a:rPr lang="ja-JP" altLang="en-US" sz="2000" b="1" dirty="0">
                <a:solidFill>
                  <a:schemeClr val="tx1"/>
                </a:solidFill>
                <a:latin typeface="+mn-ea"/>
              </a:rPr>
              <a:t>年</a:t>
            </a:r>
          </a:p>
        </p:txBody>
      </p:sp>
      <p:sp>
        <p:nvSpPr>
          <p:cNvPr id="8" name="正方形/長方形 7">
            <a:extLst>
              <a:ext uri="{FF2B5EF4-FFF2-40B4-BE49-F238E27FC236}">
                <a16:creationId xmlns:a16="http://schemas.microsoft.com/office/drawing/2014/main" id="{F41C1051-9C84-D07D-3A97-84C7334C2FE8}"/>
              </a:ext>
            </a:extLst>
          </p:cNvPr>
          <p:cNvSpPr/>
          <p:nvPr/>
        </p:nvSpPr>
        <p:spPr>
          <a:xfrm>
            <a:off x="6900863" y="4166396"/>
            <a:ext cx="1346200" cy="465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a:solidFill>
                  <a:schemeClr val="tx1"/>
                </a:solidFill>
                <a:latin typeface="+mn-ea"/>
              </a:rPr>
              <a:t>2011</a:t>
            </a:r>
            <a:r>
              <a:rPr lang="ja-JP" altLang="en-US" sz="2000" b="1" dirty="0">
                <a:solidFill>
                  <a:schemeClr val="tx1"/>
                </a:solidFill>
                <a:latin typeface="+mn-ea"/>
              </a:rPr>
              <a:t>年</a:t>
            </a:r>
          </a:p>
        </p:txBody>
      </p:sp>
      <p:sp>
        <p:nvSpPr>
          <p:cNvPr id="9" name="矢印: 下 8">
            <a:extLst>
              <a:ext uri="{FF2B5EF4-FFF2-40B4-BE49-F238E27FC236}">
                <a16:creationId xmlns:a16="http://schemas.microsoft.com/office/drawing/2014/main" id="{4CD7EF9F-4A70-9881-7070-48D0164D7C2C}"/>
              </a:ext>
            </a:extLst>
          </p:cNvPr>
          <p:cNvSpPr/>
          <p:nvPr/>
        </p:nvSpPr>
        <p:spPr>
          <a:xfrm>
            <a:off x="7407276" y="4623469"/>
            <a:ext cx="333375" cy="89376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楕円 9">
            <a:extLst>
              <a:ext uri="{FF2B5EF4-FFF2-40B4-BE49-F238E27FC236}">
                <a16:creationId xmlns:a16="http://schemas.microsoft.com/office/drawing/2014/main" id="{F02D2437-E7C8-0538-3BE3-43F4E8108DDD}"/>
              </a:ext>
            </a:extLst>
          </p:cNvPr>
          <p:cNvSpPr/>
          <p:nvPr/>
        </p:nvSpPr>
        <p:spPr>
          <a:xfrm>
            <a:off x="7807904" y="2891757"/>
            <a:ext cx="449263" cy="14525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正方形/長方形 10">
            <a:extLst>
              <a:ext uri="{FF2B5EF4-FFF2-40B4-BE49-F238E27FC236}">
                <a16:creationId xmlns:a16="http://schemas.microsoft.com/office/drawing/2014/main" id="{534A90B3-DDE5-63F6-5AC1-4DFCBA9D052B}"/>
              </a:ext>
            </a:extLst>
          </p:cNvPr>
          <p:cNvSpPr/>
          <p:nvPr/>
        </p:nvSpPr>
        <p:spPr>
          <a:xfrm>
            <a:off x="7302343" y="2489870"/>
            <a:ext cx="1346200" cy="465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a:solidFill>
                  <a:schemeClr val="tx1"/>
                </a:solidFill>
                <a:latin typeface="+mn-ea"/>
              </a:rPr>
              <a:t>2012</a:t>
            </a:r>
            <a:r>
              <a:rPr lang="ja-JP" altLang="en-US" sz="2000" b="1" dirty="0">
                <a:solidFill>
                  <a:schemeClr val="tx1"/>
                </a:solidFill>
                <a:latin typeface="+mn-ea"/>
              </a:rPr>
              <a:t>年</a:t>
            </a:r>
          </a:p>
        </p:txBody>
      </p:sp>
      <p:sp>
        <p:nvSpPr>
          <p:cNvPr id="12" name="正方形/長方形 11">
            <a:extLst>
              <a:ext uri="{FF2B5EF4-FFF2-40B4-BE49-F238E27FC236}">
                <a16:creationId xmlns:a16="http://schemas.microsoft.com/office/drawing/2014/main" id="{ABF66C77-7FE3-C815-53C2-80F91E83BEEA}"/>
              </a:ext>
            </a:extLst>
          </p:cNvPr>
          <p:cNvSpPr/>
          <p:nvPr/>
        </p:nvSpPr>
        <p:spPr>
          <a:xfrm>
            <a:off x="10905332" y="6021288"/>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３９</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コンテンツ プレースホルダー 2">
            <a:extLst>
              <a:ext uri="{FF2B5EF4-FFF2-40B4-BE49-F238E27FC236}">
                <a16:creationId xmlns:a16="http://schemas.microsoft.com/office/drawing/2014/main" id="{6804B024-1E62-1111-8DED-60CE23877C92}"/>
              </a:ext>
            </a:extLst>
          </p:cNvPr>
          <p:cNvSpPr>
            <a:spLocks noGrp="1" noChangeArrowheads="1"/>
          </p:cNvSpPr>
          <p:nvPr>
            <p:ph idx="1"/>
          </p:nvPr>
        </p:nvSpPr>
        <p:spPr>
          <a:xfrm>
            <a:off x="1773932" y="1749425"/>
            <a:ext cx="9810352" cy="3829050"/>
          </a:xfrm>
        </p:spPr>
        <p:txBody>
          <a:bodyPr>
            <a:normAutofit fontScale="92500" lnSpcReduction="20000"/>
          </a:bodyPr>
          <a:lstStyle/>
          <a:p>
            <a:pPr eaLnBrk="1" hangingPunct="1">
              <a:defRPr/>
            </a:pPr>
            <a:r>
              <a:rPr lang="ja-JP" altLang="en-US" b="1" dirty="0"/>
              <a:t>医師、歯科医師、</a:t>
            </a:r>
            <a:r>
              <a:rPr lang="ja-JP" altLang="en-US" b="1" u="sng" dirty="0">
                <a:solidFill>
                  <a:srgbClr val="002060"/>
                </a:solidFill>
                <a:highlight>
                  <a:srgbClr val="FFFF00"/>
                </a:highlight>
              </a:rPr>
              <a:t>薬剤師</a:t>
            </a:r>
            <a:r>
              <a:rPr lang="ja-JP" altLang="en-US" b="1" u="sng" dirty="0">
                <a:solidFill>
                  <a:srgbClr val="002060"/>
                </a:solidFill>
              </a:rPr>
              <a:t> 又は </a:t>
            </a:r>
            <a:r>
              <a:rPr lang="ja-JP" altLang="en-US" b="1" u="sng" dirty="0">
                <a:solidFill>
                  <a:srgbClr val="002060"/>
                </a:solidFill>
                <a:highlight>
                  <a:srgbClr val="FFFF00"/>
                </a:highlight>
              </a:rPr>
              <a:t>獣医師</a:t>
            </a:r>
            <a:endParaRPr lang="en-US" altLang="ja-JP" b="1" u="sng" dirty="0">
              <a:solidFill>
                <a:srgbClr val="002060"/>
              </a:solidFill>
              <a:highlight>
                <a:srgbClr val="FFFF00"/>
              </a:highlight>
            </a:endParaRPr>
          </a:p>
          <a:p>
            <a:pPr marL="0" indent="0">
              <a:buNone/>
              <a:defRPr/>
            </a:pPr>
            <a:endParaRPr lang="en-US" altLang="ja-JP" b="1" u="sng" dirty="0">
              <a:solidFill>
                <a:srgbClr val="002060"/>
              </a:solidFill>
            </a:endParaRPr>
          </a:p>
          <a:p>
            <a:pPr eaLnBrk="1" hangingPunct="1">
              <a:defRPr/>
            </a:pPr>
            <a:r>
              <a:rPr lang="ja-JP" altLang="en-US" b="1" dirty="0"/>
              <a:t>大学等で、医学、歯学、薬学、獣医学、</a:t>
            </a:r>
            <a:r>
              <a:rPr lang="ja-JP" altLang="en-US" b="1" dirty="0">
                <a:highlight>
                  <a:srgbClr val="FFFF00"/>
                </a:highlight>
              </a:rPr>
              <a:t>畜産学、水産学又は農芸化学</a:t>
            </a:r>
            <a:r>
              <a:rPr lang="ja-JP" altLang="en-US" b="1" dirty="0"/>
              <a:t>の課程を修めて卒業した者</a:t>
            </a:r>
            <a:endParaRPr lang="en-US" altLang="ja-JP" b="1" dirty="0"/>
          </a:p>
          <a:p>
            <a:pPr marL="0" indent="0">
              <a:buNone/>
              <a:defRPr/>
            </a:pPr>
            <a:endParaRPr lang="en-US" altLang="ja-JP" b="1" dirty="0"/>
          </a:p>
          <a:p>
            <a:pPr eaLnBrk="1" hangingPunct="1">
              <a:defRPr/>
            </a:pPr>
            <a:r>
              <a:rPr lang="ja-JP" altLang="en-US" b="1" dirty="0">
                <a:highlight>
                  <a:srgbClr val="FFFF00"/>
                </a:highlight>
              </a:rPr>
              <a:t>登録養成施設</a:t>
            </a:r>
            <a:r>
              <a:rPr lang="ja-JP" altLang="en-US" b="1" dirty="0"/>
              <a:t>で所定の課程を終了した者</a:t>
            </a:r>
            <a:endParaRPr lang="en-US" altLang="ja-JP" b="1" dirty="0"/>
          </a:p>
          <a:p>
            <a:pPr eaLnBrk="1" hangingPunct="1">
              <a:defRPr/>
            </a:pPr>
            <a:endParaRPr lang="en-US" altLang="ja-JP" b="1" dirty="0"/>
          </a:p>
          <a:p>
            <a:pPr eaLnBrk="1" hangingPunct="1">
              <a:defRPr/>
            </a:pPr>
            <a:r>
              <a:rPr lang="ja-JP" altLang="en-US" b="1" dirty="0">
                <a:highlight>
                  <a:srgbClr val="FFFF00"/>
                </a:highlight>
              </a:rPr>
              <a:t>栄養士</a:t>
            </a:r>
            <a:r>
              <a:rPr lang="ja-JP" altLang="en-US" b="1" dirty="0"/>
              <a:t>で２年以上の食品衛生行政経験者</a:t>
            </a:r>
          </a:p>
        </p:txBody>
      </p:sp>
      <p:sp>
        <p:nvSpPr>
          <p:cNvPr id="4" name="正方形/長方形 3">
            <a:extLst>
              <a:ext uri="{FF2B5EF4-FFF2-40B4-BE49-F238E27FC236}">
                <a16:creationId xmlns:a16="http://schemas.microsoft.com/office/drawing/2014/main" id="{6D4DEB3A-BB36-BE37-0C47-21BF00C2AC7A}"/>
              </a:ext>
            </a:extLst>
          </p:cNvPr>
          <p:cNvSpPr/>
          <p:nvPr/>
        </p:nvSpPr>
        <p:spPr>
          <a:xfrm>
            <a:off x="10966928" y="6118974"/>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４</a:t>
            </a:r>
          </a:p>
        </p:txBody>
      </p:sp>
      <p:sp>
        <p:nvSpPr>
          <p:cNvPr id="5" name="正方形/長方形 4">
            <a:extLst>
              <a:ext uri="{FF2B5EF4-FFF2-40B4-BE49-F238E27FC236}">
                <a16:creationId xmlns:a16="http://schemas.microsoft.com/office/drawing/2014/main" id="{E864D72D-D885-54DB-99D4-8CC706E71786}"/>
              </a:ext>
            </a:extLst>
          </p:cNvPr>
          <p:cNvSpPr/>
          <p:nvPr/>
        </p:nvSpPr>
        <p:spPr>
          <a:xfrm>
            <a:off x="2100784" y="1988840"/>
            <a:ext cx="1008062" cy="4826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a:solidFill>
                  <a:srgbClr val="FF0000"/>
                </a:solidFill>
                <a:latin typeface="+mn-ea"/>
              </a:rPr>
              <a:t>2.8 %</a:t>
            </a:r>
            <a:endParaRPr lang="ja-JP" altLang="en-US" sz="2000" b="1" dirty="0">
              <a:solidFill>
                <a:srgbClr val="FF0000"/>
              </a:solidFill>
              <a:latin typeface="+mn-ea"/>
            </a:endParaRPr>
          </a:p>
        </p:txBody>
      </p:sp>
      <p:sp>
        <p:nvSpPr>
          <p:cNvPr id="6" name="正方形/長方形 5">
            <a:extLst>
              <a:ext uri="{FF2B5EF4-FFF2-40B4-BE49-F238E27FC236}">
                <a16:creationId xmlns:a16="http://schemas.microsoft.com/office/drawing/2014/main" id="{58E9631B-D3A6-8DF8-35E9-8F59ADA6A32C}"/>
              </a:ext>
            </a:extLst>
          </p:cNvPr>
          <p:cNvSpPr/>
          <p:nvPr/>
        </p:nvSpPr>
        <p:spPr>
          <a:xfrm>
            <a:off x="4770613" y="1988840"/>
            <a:ext cx="1009650" cy="4826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a:solidFill>
                  <a:srgbClr val="FF0000"/>
                </a:solidFill>
                <a:latin typeface="+mn-ea"/>
              </a:rPr>
              <a:t>28.5 %</a:t>
            </a:r>
            <a:endParaRPr lang="ja-JP" altLang="en-US" sz="2000" b="1" dirty="0">
              <a:solidFill>
                <a:srgbClr val="FF0000"/>
              </a:solidFill>
              <a:latin typeface="+mn-ea"/>
            </a:endParaRPr>
          </a:p>
        </p:txBody>
      </p:sp>
      <p:sp>
        <p:nvSpPr>
          <p:cNvPr id="7" name="正方形/長方形 6">
            <a:extLst>
              <a:ext uri="{FF2B5EF4-FFF2-40B4-BE49-F238E27FC236}">
                <a16:creationId xmlns:a16="http://schemas.microsoft.com/office/drawing/2014/main" id="{B18686ED-92DB-B6D5-06DE-97A46096E18C}"/>
              </a:ext>
            </a:extLst>
          </p:cNvPr>
          <p:cNvSpPr/>
          <p:nvPr/>
        </p:nvSpPr>
        <p:spPr>
          <a:xfrm>
            <a:off x="3435698" y="1988840"/>
            <a:ext cx="1008063" cy="4826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800" b="1" dirty="0">
                <a:solidFill>
                  <a:srgbClr val="FF0000"/>
                </a:solidFill>
                <a:latin typeface="+mn-ea"/>
              </a:rPr>
              <a:t>0.1 %</a:t>
            </a:r>
            <a:endParaRPr lang="ja-JP" altLang="en-US" sz="1800" b="1" dirty="0">
              <a:solidFill>
                <a:srgbClr val="FF0000"/>
              </a:solidFill>
              <a:latin typeface="+mn-ea"/>
            </a:endParaRPr>
          </a:p>
        </p:txBody>
      </p:sp>
      <p:sp>
        <p:nvSpPr>
          <p:cNvPr id="8" name="正方形/長方形 7">
            <a:extLst>
              <a:ext uri="{FF2B5EF4-FFF2-40B4-BE49-F238E27FC236}">
                <a16:creationId xmlns:a16="http://schemas.microsoft.com/office/drawing/2014/main" id="{DEA28E1B-6E06-D582-D62E-0A9EF3B81222}"/>
              </a:ext>
            </a:extLst>
          </p:cNvPr>
          <p:cNvSpPr/>
          <p:nvPr/>
        </p:nvSpPr>
        <p:spPr>
          <a:xfrm>
            <a:off x="6811552" y="1988840"/>
            <a:ext cx="1008063" cy="4826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a:solidFill>
                  <a:srgbClr val="FF0000"/>
                </a:solidFill>
                <a:latin typeface="+mn-ea"/>
              </a:rPr>
              <a:t>47.5 %</a:t>
            </a:r>
            <a:endParaRPr lang="ja-JP" altLang="en-US" sz="2000" b="1" dirty="0">
              <a:solidFill>
                <a:srgbClr val="FF0000"/>
              </a:solidFill>
              <a:latin typeface="+mn-ea"/>
            </a:endParaRPr>
          </a:p>
        </p:txBody>
      </p:sp>
      <p:sp>
        <p:nvSpPr>
          <p:cNvPr id="9" name="正方形/長方形 8">
            <a:extLst>
              <a:ext uri="{FF2B5EF4-FFF2-40B4-BE49-F238E27FC236}">
                <a16:creationId xmlns:a16="http://schemas.microsoft.com/office/drawing/2014/main" id="{50B929EC-601F-D106-7CBB-0DBD6E2D2D70}"/>
              </a:ext>
            </a:extLst>
          </p:cNvPr>
          <p:cNvSpPr/>
          <p:nvPr/>
        </p:nvSpPr>
        <p:spPr>
          <a:xfrm>
            <a:off x="9406831" y="3187700"/>
            <a:ext cx="1008062" cy="4826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a:solidFill>
                  <a:srgbClr val="FF0000"/>
                </a:solidFill>
                <a:latin typeface="+mn-ea"/>
              </a:rPr>
              <a:t>13.9 %</a:t>
            </a:r>
            <a:endParaRPr lang="ja-JP" altLang="en-US" sz="2000" b="1" dirty="0">
              <a:solidFill>
                <a:srgbClr val="FF0000"/>
              </a:solidFill>
              <a:latin typeface="+mn-ea"/>
            </a:endParaRPr>
          </a:p>
        </p:txBody>
      </p:sp>
      <p:sp>
        <p:nvSpPr>
          <p:cNvPr id="10" name="正方形/長方形 9">
            <a:extLst>
              <a:ext uri="{FF2B5EF4-FFF2-40B4-BE49-F238E27FC236}">
                <a16:creationId xmlns:a16="http://schemas.microsoft.com/office/drawing/2014/main" id="{70DC37AB-F897-442F-AB63-6895FCA90F59}"/>
              </a:ext>
            </a:extLst>
          </p:cNvPr>
          <p:cNvSpPr/>
          <p:nvPr/>
        </p:nvSpPr>
        <p:spPr>
          <a:xfrm>
            <a:off x="9406831" y="3971925"/>
            <a:ext cx="1008062" cy="4826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a:solidFill>
                  <a:srgbClr val="FF0000"/>
                </a:solidFill>
                <a:latin typeface="+mn-ea"/>
              </a:rPr>
              <a:t>2.5 %</a:t>
            </a:r>
            <a:endParaRPr lang="ja-JP" altLang="en-US" sz="2000" b="1" dirty="0">
              <a:solidFill>
                <a:srgbClr val="FF0000"/>
              </a:solidFill>
              <a:latin typeface="+mn-ea"/>
            </a:endParaRPr>
          </a:p>
        </p:txBody>
      </p:sp>
      <p:sp>
        <p:nvSpPr>
          <p:cNvPr id="11" name="正方形/長方形 10">
            <a:extLst>
              <a:ext uri="{FF2B5EF4-FFF2-40B4-BE49-F238E27FC236}">
                <a16:creationId xmlns:a16="http://schemas.microsoft.com/office/drawing/2014/main" id="{2322D8B4-A596-9426-114D-84C9F07A2FA2}"/>
              </a:ext>
            </a:extLst>
          </p:cNvPr>
          <p:cNvSpPr/>
          <p:nvPr/>
        </p:nvSpPr>
        <p:spPr>
          <a:xfrm>
            <a:off x="9406831" y="4867275"/>
            <a:ext cx="1008062" cy="4826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a:solidFill>
                  <a:srgbClr val="FF0000"/>
                </a:solidFill>
                <a:latin typeface="+mn-ea"/>
              </a:rPr>
              <a:t>4.7 %</a:t>
            </a:r>
            <a:endParaRPr lang="ja-JP" altLang="en-US" sz="2000" b="1" dirty="0">
              <a:solidFill>
                <a:srgbClr val="FF0000"/>
              </a:solidFill>
              <a:latin typeface="+mn-ea"/>
            </a:endParaRPr>
          </a:p>
        </p:txBody>
      </p:sp>
      <p:sp>
        <p:nvSpPr>
          <p:cNvPr id="12" name="正方形/長方形 11">
            <a:extLst>
              <a:ext uri="{FF2B5EF4-FFF2-40B4-BE49-F238E27FC236}">
                <a16:creationId xmlns:a16="http://schemas.microsoft.com/office/drawing/2014/main" id="{E94B2D56-EF86-9DEB-6296-DE14A913262B}"/>
              </a:ext>
            </a:extLst>
          </p:cNvPr>
          <p:cNvSpPr/>
          <p:nvPr/>
        </p:nvSpPr>
        <p:spPr>
          <a:xfrm>
            <a:off x="3286100" y="6134100"/>
            <a:ext cx="6480720" cy="4826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tx1"/>
                </a:solidFill>
                <a:latin typeface="ＭＳ 明朝" panose="02020609040205080304" pitchFamily="17" charset="-128"/>
                <a:ea typeface="ＭＳ 明朝" panose="02020609040205080304" pitchFamily="17" charset="-128"/>
              </a:rPr>
              <a:t>割合は衛生行政報告例（令和２年度 厚労省）より算出</a:t>
            </a:r>
          </a:p>
        </p:txBody>
      </p:sp>
      <p:sp>
        <p:nvSpPr>
          <p:cNvPr id="3" name="タイトル 2">
            <a:extLst>
              <a:ext uri="{FF2B5EF4-FFF2-40B4-BE49-F238E27FC236}">
                <a16:creationId xmlns:a16="http://schemas.microsoft.com/office/drawing/2014/main" id="{5BD53891-FB08-74FD-763F-A9F40088AA86}"/>
              </a:ext>
            </a:extLst>
          </p:cNvPr>
          <p:cNvSpPr>
            <a:spLocks noGrp="1"/>
          </p:cNvSpPr>
          <p:nvPr>
            <p:ph type="title"/>
          </p:nvPr>
        </p:nvSpPr>
        <p:spPr/>
        <p:txBody>
          <a:bodyPr>
            <a:normAutofit/>
          </a:bodyPr>
          <a:lstStyle/>
          <a:p>
            <a:r>
              <a:rPr lang="ja-JP" altLang="en-US" sz="5400" b="1" dirty="0"/>
              <a:t>食品衛生監視員</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コンテンツ プレースホルダー 2">
            <a:extLst>
              <a:ext uri="{FF2B5EF4-FFF2-40B4-BE49-F238E27FC236}">
                <a16:creationId xmlns:a16="http://schemas.microsoft.com/office/drawing/2014/main" id="{E99B641B-2194-AD6F-FBF1-A3E3C997F2A8}"/>
              </a:ext>
            </a:extLst>
          </p:cNvPr>
          <p:cNvSpPr>
            <a:spLocks noGrp="1" noChangeArrowheads="1"/>
          </p:cNvSpPr>
          <p:nvPr>
            <p:ph idx="1"/>
          </p:nvPr>
        </p:nvSpPr>
        <p:spPr>
          <a:xfrm>
            <a:off x="2028825" y="3573016"/>
            <a:ext cx="3313112" cy="863600"/>
          </a:xfrm>
        </p:spPr>
        <p:txBody>
          <a:bodyPr rtlCol="0">
            <a:normAutofit fontScale="77500" lnSpcReduction="20000"/>
          </a:bodyPr>
          <a:lstStyle/>
          <a:p>
            <a:pPr marL="0" indent="0">
              <a:buNone/>
              <a:defRPr/>
            </a:pPr>
            <a:r>
              <a:rPr lang="en-US" altLang="ja-JP" sz="3300" b="1" dirty="0"/>
              <a:t>2006(H18) .12. </a:t>
            </a:r>
          </a:p>
          <a:p>
            <a:pPr marL="0" indent="0">
              <a:buNone/>
              <a:defRPr/>
            </a:pPr>
            <a:r>
              <a:rPr lang="ja-JP" altLang="en-US" b="1" dirty="0"/>
              <a:t>  </a:t>
            </a:r>
            <a:r>
              <a:rPr lang="ja-JP" altLang="en-US" sz="2200" b="1" dirty="0"/>
              <a:t>ノロウイルス大流行</a:t>
            </a:r>
            <a:endParaRPr lang="en-US" altLang="ja-JP" sz="2200" dirty="0"/>
          </a:p>
        </p:txBody>
      </p:sp>
      <p:sp>
        <p:nvSpPr>
          <p:cNvPr id="2" name="矢印: 下 1">
            <a:extLst>
              <a:ext uri="{FF2B5EF4-FFF2-40B4-BE49-F238E27FC236}">
                <a16:creationId xmlns:a16="http://schemas.microsoft.com/office/drawing/2014/main" id="{8FB47937-EC07-9F87-CEB2-975A78B933CD}"/>
              </a:ext>
            </a:extLst>
          </p:cNvPr>
          <p:cNvSpPr/>
          <p:nvPr/>
        </p:nvSpPr>
        <p:spPr>
          <a:xfrm>
            <a:off x="2927351" y="4437112"/>
            <a:ext cx="534987" cy="60325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4149" name="テキスト ボックス 12">
            <a:extLst>
              <a:ext uri="{FF2B5EF4-FFF2-40B4-BE49-F238E27FC236}">
                <a16:creationId xmlns:a16="http://schemas.microsoft.com/office/drawing/2014/main" id="{E5AC27F8-6F09-5789-3000-F1CE3C3C4DAA}"/>
              </a:ext>
            </a:extLst>
          </p:cNvPr>
          <p:cNvSpPr txBox="1">
            <a:spLocks noChangeArrowheads="1"/>
          </p:cNvSpPr>
          <p:nvPr/>
        </p:nvSpPr>
        <p:spPr bwMode="auto">
          <a:xfrm>
            <a:off x="6098762" y="2276872"/>
            <a:ext cx="2968625" cy="461962"/>
          </a:xfrm>
          <a:prstGeom prst="rect">
            <a:avLst/>
          </a:prstGeom>
          <a:noFill/>
          <a:ln>
            <a:noFill/>
          </a:ln>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defRPr/>
            </a:pPr>
            <a:r>
              <a:rPr kumimoji="0" lang="ja-JP" altLang="en-US" b="1" u="sng" dirty="0">
                <a:solidFill>
                  <a:srgbClr val="FF0000"/>
                </a:solidFill>
                <a:highlight>
                  <a:srgbClr val="FFFF00"/>
                </a:highlight>
                <a:latin typeface="Century Gothic" panose="020B0502020202020204" pitchFamily="34" charset="0"/>
              </a:rPr>
              <a:t>７５℃ １分以上</a:t>
            </a:r>
            <a:endParaRPr kumimoji="0" lang="en-US" altLang="ja-JP" b="1" dirty="0">
              <a:highlight>
                <a:srgbClr val="FFFF00"/>
              </a:highlight>
              <a:latin typeface="Century Gothic" panose="020B0502020202020204" pitchFamily="34" charset="0"/>
            </a:endParaRPr>
          </a:p>
        </p:txBody>
      </p:sp>
      <p:sp>
        <p:nvSpPr>
          <p:cNvPr id="93191" name="コンテンツ プレースホルダー 2">
            <a:extLst>
              <a:ext uri="{FF2B5EF4-FFF2-40B4-BE49-F238E27FC236}">
                <a16:creationId xmlns:a16="http://schemas.microsoft.com/office/drawing/2014/main" id="{18D5CC7F-E4FA-91BD-EE1E-53E51A063266}"/>
              </a:ext>
            </a:extLst>
          </p:cNvPr>
          <p:cNvSpPr txBox="1">
            <a:spLocks noChangeArrowheads="1"/>
          </p:cNvSpPr>
          <p:nvPr/>
        </p:nvSpPr>
        <p:spPr bwMode="auto">
          <a:xfrm>
            <a:off x="2028825" y="5013176"/>
            <a:ext cx="396081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eaLnBrk="1" hangingPunct="1">
              <a:buFont typeface="Arial" panose="020B0604020202020204" pitchFamily="34" charset="0"/>
              <a:buNone/>
            </a:pPr>
            <a:r>
              <a:rPr lang="en-US" altLang="ja-JP" sz="2800" b="1" dirty="0">
                <a:latin typeface="ＭＳ 明朝" panose="02020609040205080304" pitchFamily="17" charset="-128"/>
                <a:ea typeface="ＭＳ 明朝" panose="02020609040205080304" pitchFamily="17" charset="-128"/>
              </a:rPr>
              <a:t>2012(H24).12.</a:t>
            </a:r>
          </a:p>
          <a:p>
            <a:pPr eaLnBrk="1" hangingPunct="1">
              <a:buFont typeface="Arial" panose="020B0604020202020204" pitchFamily="34" charset="0"/>
              <a:buNone/>
            </a:pPr>
            <a:r>
              <a:rPr lang="ja-JP" altLang="en-US" sz="2400" b="1" dirty="0">
                <a:latin typeface="ＭＳ 明朝" panose="02020609040205080304" pitchFamily="17" charset="-128"/>
                <a:ea typeface="ＭＳ 明朝" panose="02020609040205080304" pitchFamily="17" charset="-128"/>
              </a:rPr>
              <a:t>  </a:t>
            </a:r>
            <a:r>
              <a:rPr lang="ja-JP" altLang="en-US" sz="1800" b="1" dirty="0">
                <a:latin typeface="ＭＳ 明朝" panose="02020609040205080304" pitchFamily="17" charset="-128"/>
                <a:ea typeface="ＭＳ 明朝" panose="02020609040205080304" pitchFamily="17" charset="-128"/>
              </a:rPr>
              <a:t>ノロウイルス大規模食中毒</a:t>
            </a:r>
            <a:endParaRPr lang="en-US" altLang="ja-JP" sz="1800" b="1" u="sng" dirty="0">
              <a:latin typeface="ＭＳ 明朝" panose="02020609040205080304" pitchFamily="17" charset="-128"/>
              <a:ea typeface="ＭＳ 明朝" panose="02020609040205080304" pitchFamily="17" charset="-128"/>
            </a:endParaRPr>
          </a:p>
        </p:txBody>
      </p:sp>
      <p:sp>
        <p:nvSpPr>
          <p:cNvPr id="10" name="矢印: 下 9">
            <a:extLst>
              <a:ext uri="{FF2B5EF4-FFF2-40B4-BE49-F238E27FC236}">
                <a16:creationId xmlns:a16="http://schemas.microsoft.com/office/drawing/2014/main" id="{2188F92B-3260-B94A-FE01-29A149DC0B8C}"/>
              </a:ext>
            </a:extLst>
          </p:cNvPr>
          <p:cNvSpPr/>
          <p:nvPr/>
        </p:nvSpPr>
        <p:spPr>
          <a:xfrm>
            <a:off x="2925763" y="2780928"/>
            <a:ext cx="536575" cy="676275"/>
          </a:xfrm>
          <a:prstGeom prst="downArrow">
            <a:avLst>
              <a:gd name="adj1" fmla="val 50000"/>
              <a:gd name="adj2" fmla="val 6612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4153" name="コンテンツ プレースホルダー 2">
            <a:extLst>
              <a:ext uri="{FF2B5EF4-FFF2-40B4-BE49-F238E27FC236}">
                <a16:creationId xmlns:a16="http://schemas.microsoft.com/office/drawing/2014/main" id="{24F766C9-BF74-C7EF-5656-3CF3278B1678}"/>
              </a:ext>
            </a:extLst>
          </p:cNvPr>
          <p:cNvSpPr txBox="1">
            <a:spLocks noChangeArrowheads="1"/>
          </p:cNvSpPr>
          <p:nvPr/>
        </p:nvSpPr>
        <p:spPr bwMode="auto">
          <a:xfrm>
            <a:off x="6108701" y="5013176"/>
            <a:ext cx="4283075" cy="587375"/>
          </a:xfrm>
          <a:prstGeom prst="rect">
            <a:avLst/>
          </a:prstGeom>
          <a:noFill/>
          <a:ln>
            <a:noFill/>
          </a:ln>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defRPr/>
            </a:pPr>
            <a:r>
              <a:rPr lang="ja-JP" altLang="en-US" b="1" u="sng" dirty="0">
                <a:solidFill>
                  <a:srgbClr val="FF0000"/>
                </a:solidFill>
                <a:highlight>
                  <a:srgbClr val="FFFF00"/>
                </a:highlight>
                <a:latin typeface="Century Gothic" panose="020B0502020202020204" pitchFamily="34" charset="0"/>
              </a:rPr>
              <a:t>８５℃～９０℃ ９０秒以上</a:t>
            </a:r>
            <a:r>
              <a:rPr lang="en-US" altLang="ja-JP" b="1" u="sng" dirty="0">
                <a:highlight>
                  <a:srgbClr val="FFFF00"/>
                </a:highlight>
                <a:latin typeface="Century Gothic" panose="020B0502020202020204" pitchFamily="34" charset="0"/>
              </a:rPr>
              <a:t>*</a:t>
            </a:r>
            <a:endParaRPr lang="en-US" altLang="ja-JP" b="1" dirty="0">
              <a:highlight>
                <a:srgbClr val="FFFF00"/>
              </a:highlight>
              <a:latin typeface="Century Gothic" panose="020B0502020202020204" pitchFamily="34" charset="0"/>
            </a:endParaRPr>
          </a:p>
        </p:txBody>
      </p:sp>
      <p:sp>
        <p:nvSpPr>
          <p:cNvPr id="11" name="正方形/長方形 10">
            <a:extLst>
              <a:ext uri="{FF2B5EF4-FFF2-40B4-BE49-F238E27FC236}">
                <a16:creationId xmlns:a16="http://schemas.microsoft.com/office/drawing/2014/main" id="{B9A56A1A-B7AD-65AB-068C-0AA0D7839BE3}"/>
              </a:ext>
            </a:extLst>
          </p:cNvPr>
          <p:cNvSpPr/>
          <p:nvPr/>
        </p:nvSpPr>
        <p:spPr>
          <a:xfrm>
            <a:off x="10548461" y="6021288"/>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４０</a:t>
            </a:r>
          </a:p>
        </p:txBody>
      </p:sp>
      <p:sp>
        <p:nvSpPr>
          <p:cNvPr id="93195" name="コンテンツ プレースホルダー 2">
            <a:extLst>
              <a:ext uri="{FF2B5EF4-FFF2-40B4-BE49-F238E27FC236}">
                <a16:creationId xmlns:a16="http://schemas.microsoft.com/office/drawing/2014/main" id="{4A0C4066-6738-A1CA-AE5F-191EA90833A4}"/>
              </a:ext>
            </a:extLst>
          </p:cNvPr>
          <p:cNvSpPr txBox="1">
            <a:spLocks noChangeArrowheads="1"/>
          </p:cNvSpPr>
          <p:nvPr/>
        </p:nvSpPr>
        <p:spPr bwMode="auto">
          <a:xfrm>
            <a:off x="2028825" y="2276872"/>
            <a:ext cx="36337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eaLnBrk="1" hangingPunct="1">
              <a:buFont typeface="Wingdings 3" panose="05040102010807070707" pitchFamily="18" charset="2"/>
              <a:buNone/>
            </a:pPr>
            <a:r>
              <a:rPr lang="en-US" altLang="ja-JP" sz="2800" b="1" dirty="0">
                <a:latin typeface="ＭＳ 明朝" panose="02020609040205080304" pitchFamily="17" charset="-128"/>
                <a:ea typeface="ＭＳ 明朝" panose="02020609040205080304" pitchFamily="17" charset="-128"/>
              </a:rPr>
              <a:t>1997(H9) . 3. </a:t>
            </a:r>
          </a:p>
          <a:p>
            <a:pPr eaLnBrk="1" hangingPunct="1">
              <a:buFont typeface="Wingdings 3" panose="05040102010807070707" pitchFamily="18" charset="2"/>
              <a:buNone/>
            </a:pPr>
            <a:r>
              <a:rPr lang="ja-JP" altLang="en-US" sz="2800" b="1" dirty="0"/>
              <a:t>  </a:t>
            </a:r>
            <a:endParaRPr lang="en-US" altLang="ja-JP" sz="2000" dirty="0"/>
          </a:p>
        </p:txBody>
      </p:sp>
      <p:sp>
        <p:nvSpPr>
          <p:cNvPr id="134156" name="テキスト ボックス 12">
            <a:extLst>
              <a:ext uri="{FF2B5EF4-FFF2-40B4-BE49-F238E27FC236}">
                <a16:creationId xmlns:a16="http://schemas.microsoft.com/office/drawing/2014/main" id="{700ACADC-5628-793E-959E-B47C71051520}"/>
              </a:ext>
            </a:extLst>
          </p:cNvPr>
          <p:cNvSpPr txBox="1">
            <a:spLocks noChangeArrowheads="1"/>
          </p:cNvSpPr>
          <p:nvPr/>
        </p:nvSpPr>
        <p:spPr bwMode="auto">
          <a:xfrm>
            <a:off x="6094413" y="3501008"/>
            <a:ext cx="2968625" cy="460375"/>
          </a:xfrm>
          <a:prstGeom prst="rect">
            <a:avLst/>
          </a:prstGeom>
          <a:noFill/>
          <a:ln>
            <a:noFill/>
          </a:ln>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defRPr/>
            </a:pPr>
            <a:r>
              <a:rPr kumimoji="0" lang="ja-JP" altLang="en-US" b="1" u="sng" dirty="0">
                <a:solidFill>
                  <a:srgbClr val="FF0000"/>
                </a:solidFill>
                <a:highlight>
                  <a:srgbClr val="FFFF00"/>
                </a:highlight>
                <a:latin typeface="Century Gothic" panose="020B0502020202020204" pitchFamily="34" charset="0"/>
              </a:rPr>
              <a:t>８５℃ １分以上</a:t>
            </a:r>
            <a:r>
              <a:rPr kumimoji="0" lang="en-US" altLang="ja-JP" b="1" u="sng" dirty="0">
                <a:highlight>
                  <a:srgbClr val="FFFF00"/>
                </a:highlight>
                <a:latin typeface="Century Gothic" panose="020B0502020202020204" pitchFamily="34" charset="0"/>
              </a:rPr>
              <a:t>*</a:t>
            </a:r>
            <a:endParaRPr kumimoji="0" lang="en-US" altLang="ja-JP" b="1" dirty="0">
              <a:highlight>
                <a:srgbClr val="FFFF00"/>
              </a:highlight>
              <a:latin typeface="Century Gothic" panose="020B0502020202020204" pitchFamily="34" charset="0"/>
            </a:endParaRPr>
          </a:p>
        </p:txBody>
      </p:sp>
      <p:sp>
        <p:nvSpPr>
          <p:cNvPr id="93197" name="テキスト ボックス 12">
            <a:extLst>
              <a:ext uri="{FF2B5EF4-FFF2-40B4-BE49-F238E27FC236}">
                <a16:creationId xmlns:a16="http://schemas.microsoft.com/office/drawing/2014/main" id="{5692191A-19A8-B5E1-9FFE-B2E2637546AA}"/>
              </a:ext>
            </a:extLst>
          </p:cNvPr>
          <p:cNvSpPr txBox="1">
            <a:spLocks noChangeArrowheads="1"/>
          </p:cNvSpPr>
          <p:nvPr/>
        </p:nvSpPr>
        <p:spPr bwMode="auto">
          <a:xfrm>
            <a:off x="6094413" y="1628800"/>
            <a:ext cx="35283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kumimoji="0" lang="ja-JP" altLang="en-US" b="1" dirty="0">
                <a:latin typeface="Century Gothic" panose="020B0502020202020204" pitchFamily="34" charset="0"/>
              </a:rPr>
              <a:t>加熱条件（中心温度）</a:t>
            </a:r>
            <a:endParaRPr kumimoji="0" lang="en-US" altLang="ja-JP" b="1" dirty="0">
              <a:latin typeface="Century Gothic" panose="020B0502020202020204" pitchFamily="34" charset="0"/>
            </a:endParaRPr>
          </a:p>
        </p:txBody>
      </p:sp>
      <p:sp>
        <p:nvSpPr>
          <p:cNvPr id="93198" name="テキスト ボックス 12">
            <a:extLst>
              <a:ext uri="{FF2B5EF4-FFF2-40B4-BE49-F238E27FC236}">
                <a16:creationId xmlns:a16="http://schemas.microsoft.com/office/drawing/2014/main" id="{AF0144EB-CBFB-064B-2549-9AE11ABDBD73}"/>
              </a:ext>
            </a:extLst>
          </p:cNvPr>
          <p:cNvSpPr txBox="1">
            <a:spLocks noChangeArrowheads="1"/>
          </p:cNvSpPr>
          <p:nvPr/>
        </p:nvSpPr>
        <p:spPr bwMode="auto">
          <a:xfrm>
            <a:off x="6087491" y="5445224"/>
            <a:ext cx="4543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1600" b="1" dirty="0">
                <a:solidFill>
                  <a:srgbClr val="333333"/>
                </a:solidFill>
                <a:latin typeface="ＭＳ ゴシック" panose="020B0609070205080204" pitchFamily="49" charset="-128"/>
                <a:ea typeface="ＭＳ ゴシック" panose="020B0609070205080204" pitchFamily="49" charset="-128"/>
              </a:rPr>
              <a:t>＊</a:t>
            </a:r>
            <a:r>
              <a:rPr lang="ja-JP" altLang="en-US" sz="1600" dirty="0">
                <a:solidFill>
                  <a:srgbClr val="333333"/>
                </a:solidFill>
                <a:latin typeface="ＭＳ ゴシック" panose="020B0609070205080204" pitchFamily="49" charset="-128"/>
                <a:ea typeface="ＭＳ ゴシック" panose="020B0609070205080204" pitchFamily="49" charset="-128"/>
              </a:rPr>
              <a:t>ノロウイルス汚染のおそれのある食品の場合</a:t>
            </a:r>
            <a:endParaRPr kumimoji="0" lang="en-US" altLang="ja-JP" sz="1600" b="1" dirty="0">
              <a:latin typeface="Century Gothic" panose="020B0502020202020204" pitchFamily="34" charset="0"/>
            </a:endParaRPr>
          </a:p>
        </p:txBody>
      </p:sp>
      <p:sp>
        <p:nvSpPr>
          <p:cNvPr id="5" name="タイトル 2">
            <a:extLst>
              <a:ext uri="{FF2B5EF4-FFF2-40B4-BE49-F238E27FC236}">
                <a16:creationId xmlns:a16="http://schemas.microsoft.com/office/drawing/2014/main" id="{8967631D-829B-0C90-13D7-D115F6E56CBD}"/>
              </a:ext>
            </a:extLst>
          </p:cNvPr>
          <p:cNvSpPr txBox="1">
            <a:spLocks/>
          </p:cNvSpPr>
          <p:nvPr/>
        </p:nvSpPr>
        <p:spPr>
          <a:xfrm>
            <a:off x="1218882" y="154234"/>
            <a:ext cx="9751060" cy="1295400"/>
          </a:xfrm>
          <a:prstGeom prst="rect">
            <a:avLst/>
          </a:prstGeom>
        </p:spPr>
        <p:txBody>
          <a:bodyPr vert="horz" lIns="121899" tIns="60949" rIns="121899" bIns="60949" rtlCol="0" anchor="b">
            <a:normAutofit/>
          </a:bodyPr>
          <a:lstStyle>
            <a:lvl1pPr algn="l" defTabSz="1218987" rtl="0" eaLnBrk="1" latinLnBrk="0" hangingPunct="1">
              <a:spcBef>
                <a:spcPct val="0"/>
              </a:spcBef>
              <a:buNone/>
              <a:defRPr kumimoji="1" sz="3600" kern="1200">
                <a:solidFill>
                  <a:schemeClr val="tx1"/>
                </a:solidFill>
                <a:latin typeface="MS Mincho" panose="02020609040205080304" pitchFamily="17" charset="-128"/>
                <a:ea typeface="MS Mincho" panose="02020609040205080304" pitchFamily="17" charset="-128"/>
                <a:cs typeface="+mj-cs"/>
              </a:defRPr>
            </a:lvl1pPr>
          </a:lstStyle>
          <a:p>
            <a:r>
              <a:rPr lang="ja-JP" altLang="en-US" sz="4400" b="1" dirty="0"/>
              <a:t>大量調理施設衛生管理マニュアル</a:t>
            </a:r>
          </a:p>
        </p:txBody>
      </p:sp>
    </p:spTree>
    <p:extLst>
      <p:ext uri="{BB962C8B-B14F-4D97-AF65-F5344CB8AC3E}">
        <p14:creationId xmlns:p14="http://schemas.microsoft.com/office/powerpoint/2010/main" val="346742226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コンテンツ プレースホルダー 2">
            <a:extLst>
              <a:ext uri="{FF2B5EF4-FFF2-40B4-BE49-F238E27FC236}">
                <a16:creationId xmlns:a16="http://schemas.microsoft.com/office/drawing/2014/main" id="{AD37A51E-AE4E-812B-C0A3-E1A4B3B4432B}"/>
              </a:ext>
            </a:extLst>
          </p:cNvPr>
          <p:cNvSpPr>
            <a:spLocks noGrp="1" noChangeArrowheads="1"/>
          </p:cNvSpPr>
          <p:nvPr>
            <p:ph idx="1"/>
          </p:nvPr>
        </p:nvSpPr>
        <p:spPr>
          <a:xfrm>
            <a:off x="2206626" y="2205039"/>
            <a:ext cx="8047037" cy="2880145"/>
          </a:xfrm>
        </p:spPr>
        <p:txBody>
          <a:bodyPr/>
          <a:lstStyle/>
          <a:p>
            <a:pPr>
              <a:spcBef>
                <a:spcPts val="1000"/>
              </a:spcBef>
              <a:buClr>
                <a:schemeClr val="accent1"/>
              </a:buClr>
              <a:buSzPct val="80000"/>
              <a:buNone/>
            </a:pPr>
            <a:r>
              <a:rPr lang="en-US" altLang="ja-JP" b="1" dirty="0">
                <a:latin typeface="Century Gothic" panose="020B0502020202020204" pitchFamily="34" charset="0"/>
              </a:rPr>
              <a:t>2011(H23).4.</a:t>
            </a:r>
            <a:r>
              <a:rPr lang="ja-JP" altLang="en-US" b="1" dirty="0">
                <a:latin typeface="Century Gothic" panose="020B0502020202020204" pitchFamily="34" charset="0"/>
              </a:rPr>
              <a:t>～</a:t>
            </a:r>
            <a:r>
              <a:rPr lang="en-US" altLang="ja-JP" b="1" dirty="0">
                <a:latin typeface="Century Gothic" panose="020B0502020202020204" pitchFamily="34" charset="0"/>
              </a:rPr>
              <a:t>5.  </a:t>
            </a:r>
            <a:r>
              <a:rPr lang="ja-JP" altLang="en-US" b="1" dirty="0">
                <a:latin typeface="Century Gothic" panose="020B0502020202020204" pitchFamily="34" charset="0"/>
              </a:rPr>
              <a:t>　富山県・神奈川県の系列店</a:t>
            </a:r>
            <a:endParaRPr lang="en-US" altLang="ja-JP" b="1" dirty="0">
              <a:latin typeface="Century Gothic" panose="020B0502020202020204" pitchFamily="34" charset="0"/>
            </a:endParaRPr>
          </a:p>
          <a:p>
            <a:pPr>
              <a:spcBef>
                <a:spcPts val="1000"/>
              </a:spcBef>
              <a:buClr>
                <a:schemeClr val="accent1"/>
              </a:buClr>
              <a:buSzPct val="80000"/>
              <a:buNone/>
            </a:pPr>
            <a:endParaRPr lang="en-US" altLang="ja-JP" b="1" dirty="0">
              <a:latin typeface="Century Gothic" panose="020B0502020202020204" pitchFamily="34" charset="0"/>
            </a:endParaRPr>
          </a:p>
          <a:p>
            <a:pPr>
              <a:spcBef>
                <a:spcPts val="1000"/>
              </a:spcBef>
              <a:buClr>
                <a:schemeClr val="accent1"/>
              </a:buClr>
              <a:buSzPct val="80000"/>
              <a:buNone/>
            </a:pPr>
            <a:r>
              <a:rPr lang="ja-JP" altLang="en-US" b="1" dirty="0">
                <a:latin typeface="Century Gothic" panose="020B0502020202020204" pitchFamily="34" charset="0"/>
              </a:rPr>
              <a:t>　患者数　１８１名　死者５名</a:t>
            </a:r>
            <a:endParaRPr lang="en-US" altLang="ja-JP" b="1" dirty="0">
              <a:latin typeface="Century Gothic" panose="020B0502020202020204" pitchFamily="34" charset="0"/>
            </a:endParaRPr>
          </a:p>
          <a:p>
            <a:pPr>
              <a:spcBef>
                <a:spcPts val="1000"/>
              </a:spcBef>
              <a:buClr>
                <a:schemeClr val="accent1"/>
              </a:buClr>
              <a:buSzPct val="80000"/>
              <a:buNone/>
            </a:pPr>
            <a:r>
              <a:rPr lang="ja-JP" altLang="en-US" b="1" dirty="0">
                <a:latin typeface="Century Gothic" panose="020B0502020202020204" pitchFamily="34" charset="0"/>
              </a:rPr>
              <a:t>　腸管出血性大腸菌</a:t>
            </a:r>
            <a:endParaRPr lang="en-US" altLang="ja-JP" b="1" dirty="0">
              <a:latin typeface="Century Gothic" panose="020B0502020202020204" pitchFamily="34" charset="0"/>
            </a:endParaRPr>
          </a:p>
          <a:p>
            <a:pPr>
              <a:spcBef>
                <a:spcPts val="1000"/>
              </a:spcBef>
              <a:buClr>
                <a:schemeClr val="accent1"/>
              </a:buClr>
              <a:buSzPct val="80000"/>
              <a:buNone/>
            </a:pPr>
            <a:r>
              <a:rPr lang="ja-JP" altLang="en-US" b="1" dirty="0">
                <a:latin typeface="Century Gothic" panose="020B0502020202020204" pitchFamily="34" charset="0"/>
              </a:rPr>
              <a:t>　　　　　　</a:t>
            </a:r>
            <a:r>
              <a:rPr lang="en-US" altLang="ja-JP" b="1" dirty="0">
                <a:latin typeface="Century Gothic" panose="020B0502020202020204" pitchFamily="34" charset="0"/>
              </a:rPr>
              <a:t>O</a:t>
            </a:r>
            <a:r>
              <a:rPr lang="ja-JP" altLang="en-US" b="1" dirty="0">
                <a:latin typeface="Century Gothic" panose="020B0502020202020204" pitchFamily="34" charset="0"/>
              </a:rPr>
              <a:t>１１１ 及び </a:t>
            </a:r>
            <a:r>
              <a:rPr lang="en-US" altLang="ja-JP" b="1" dirty="0">
                <a:latin typeface="Century Gothic" panose="020B0502020202020204" pitchFamily="34" charset="0"/>
              </a:rPr>
              <a:t>O</a:t>
            </a:r>
            <a:r>
              <a:rPr lang="ja-JP" altLang="en-US" b="1" dirty="0">
                <a:latin typeface="Century Gothic" panose="020B0502020202020204" pitchFamily="34" charset="0"/>
              </a:rPr>
              <a:t>１５７</a:t>
            </a:r>
            <a:endParaRPr lang="en-US" altLang="ja-JP" sz="2400" dirty="0">
              <a:latin typeface="Century Gothic" panose="020B0502020202020204" pitchFamily="34" charset="0"/>
            </a:endParaRPr>
          </a:p>
        </p:txBody>
      </p:sp>
      <p:pic>
        <p:nvPicPr>
          <p:cNvPr id="66564" name="図 5">
            <a:extLst>
              <a:ext uri="{FF2B5EF4-FFF2-40B4-BE49-F238E27FC236}">
                <a16:creationId xmlns:a16="http://schemas.microsoft.com/office/drawing/2014/main" id="{30D6ADFB-3A53-6BB1-A7CE-79E0017E5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575" t="57628" r="27950" b="8002"/>
          <a:stretch>
            <a:fillRect/>
          </a:stretch>
        </p:blipFill>
        <p:spPr bwMode="auto">
          <a:xfrm>
            <a:off x="9118748" y="2906713"/>
            <a:ext cx="261937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a:extLst>
              <a:ext uri="{FF2B5EF4-FFF2-40B4-BE49-F238E27FC236}">
                <a16:creationId xmlns:a16="http://schemas.microsoft.com/office/drawing/2014/main" id="{1AA6DFDE-844E-3F73-3EA9-31030E134901}"/>
              </a:ext>
            </a:extLst>
          </p:cNvPr>
          <p:cNvSpPr/>
          <p:nvPr/>
        </p:nvSpPr>
        <p:spPr>
          <a:xfrm>
            <a:off x="10630916" y="6104573"/>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４１</a:t>
            </a:r>
          </a:p>
        </p:txBody>
      </p:sp>
      <p:sp>
        <p:nvSpPr>
          <p:cNvPr id="5" name="タイトル 4">
            <a:extLst>
              <a:ext uri="{FF2B5EF4-FFF2-40B4-BE49-F238E27FC236}">
                <a16:creationId xmlns:a16="http://schemas.microsoft.com/office/drawing/2014/main" id="{66D82BE1-3681-4057-1731-5AF0C66732B1}"/>
              </a:ext>
            </a:extLst>
          </p:cNvPr>
          <p:cNvSpPr>
            <a:spLocks noGrp="1"/>
          </p:cNvSpPr>
          <p:nvPr>
            <p:ph type="title"/>
          </p:nvPr>
        </p:nvSpPr>
        <p:spPr/>
        <p:txBody>
          <a:bodyPr>
            <a:normAutofit/>
          </a:bodyPr>
          <a:lstStyle/>
          <a:p>
            <a:r>
              <a:rPr lang="ja-JP" altLang="en-US" sz="4800" b="1" dirty="0"/>
              <a:t>ユッケで食中毒</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コンテンツ プレースホルダー 2">
            <a:extLst>
              <a:ext uri="{FF2B5EF4-FFF2-40B4-BE49-F238E27FC236}">
                <a16:creationId xmlns:a16="http://schemas.microsoft.com/office/drawing/2014/main" id="{66797AFB-4DFB-BE13-CBB7-25B16889EAD7}"/>
              </a:ext>
            </a:extLst>
          </p:cNvPr>
          <p:cNvSpPr>
            <a:spLocks noGrp="1" noChangeArrowheads="1"/>
          </p:cNvSpPr>
          <p:nvPr>
            <p:ph idx="1"/>
          </p:nvPr>
        </p:nvSpPr>
        <p:spPr>
          <a:xfrm>
            <a:off x="2171014" y="3189932"/>
            <a:ext cx="8351837" cy="1930400"/>
          </a:xfrm>
        </p:spPr>
        <p:txBody>
          <a:bodyPr>
            <a:normAutofit lnSpcReduction="10000"/>
          </a:bodyPr>
          <a:lstStyle/>
          <a:p>
            <a:pPr marL="0" indent="0">
              <a:buNone/>
            </a:pPr>
            <a:r>
              <a:rPr lang="en-US" altLang="ja-JP" sz="2400" b="1" dirty="0"/>
              <a:t>2011(H23).9.</a:t>
            </a:r>
            <a:r>
              <a:rPr lang="ja-JP" altLang="en-US" sz="2400" b="1" dirty="0"/>
              <a:t>～</a:t>
            </a:r>
            <a:r>
              <a:rPr lang="en-US" altLang="ja-JP" sz="2400" b="1" dirty="0"/>
              <a:t>10    </a:t>
            </a:r>
            <a:r>
              <a:rPr lang="ja-JP" altLang="en-US" sz="2400" b="1" dirty="0"/>
              <a:t> </a:t>
            </a:r>
            <a:r>
              <a:rPr lang="ja-JP" altLang="en-US" sz="2400" b="1" dirty="0">
                <a:solidFill>
                  <a:srgbClr val="FF0000"/>
                </a:solidFill>
              </a:rPr>
              <a:t>規格基準・表示基準　</a:t>
            </a:r>
            <a:r>
              <a:rPr lang="ja-JP" altLang="en-US" sz="2400" b="1" dirty="0"/>
              <a:t>として規定</a:t>
            </a:r>
            <a:endParaRPr lang="en-US" altLang="ja-JP" sz="2400" b="1" dirty="0"/>
          </a:p>
          <a:p>
            <a:pPr marL="0" indent="0">
              <a:buNone/>
            </a:pPr>
            <a:r>
              <a:rPr lang="ja-JP" altLang="en-US" sz="2000" dirty="0"/>
              <a:t>　　　　 </a:t>
            </a:r>
            <a:r>
              <a:rPr lang="ja-JP" altLang="en-US" sz="2000" b="1" dirty="0"/>
              <a:t>①表面加熱の義務付け</a:t>
            </a:r>
            <a:endParaRPr lang="en-US" altLang="ja-JP" sz="2000" b="1" dirty="0"/>
          </a:p>
          <a:p>
            <a:pPr marL="0" indent="0">
              <a:buNone/>
            </a:pPr>
            <a:r>
              <a:rPr lang="ja-JP" altLang="en-US" sz="2000" b="1" dirty="0"/>
              <a:t>　　 　　②食肉の生食は食中毒のリスク　</a:t>
            </a:r>
            <a:endParaRPr lang="en-US" altLang="ja-JP" sz="2000" b="1" dirty="0"/>
          </a:p>
          <a:p>
            <a:pPr marL="0" indent="0">
              <a:buNone/>
            </a:pPr>
            <a:r>
              <a:rPr lang="ja-JP" altLang="en-US" sz="2000" b="1" dirty="0"/>
              <a:t>　　　　 ③高齢者等、抵抗力の弱い者は食肉の生食を控えるべき</a:t>
            </a:r>
            <a:endParaRPr lang="en-US" altLang="ja-JP" sz="2000" b="1" dirty="0"/>
          </a:p>
        </p:txBody>
      </p:sp>
      <p:pic>
        <p:nvPicPr>
          <p:cNvPr id="67588" name="コンテンツ プレースホルダ 3" descr="レバ刺し.jpg">
            <a:extLst>
              <a:ext uri="{FF2B5EF4-FFF2-40B4-BE49-F238E27FC236}">
                <a16:creationId xmlns:a16="http://schemas.microsoft.com/office/drawing/2014/main" id="{03EB8231-D7D6-A409-1F84-E995D38D0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3922" y="225425"/>
            <a:ext cx="2578184"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コンテンツ プレースホルダー 2">
            <a:extLst>
              <a:ext uri="{FF2B5EF4-FFF2-40B4-BE49-F238E27FC236}">
                <a16:creationId xmlns:a16="http://schemas.microsoft.com/office/drawing/2014/main" id="{A28FD27C-54D9-4F52-14D3-B3D3C03B1878}"/>
              </a:ext>
            </a:extLst>
          </p:cNvPr>
          <p:cNvSpPr txBox="1">
            <a:spLocks noChangeArrowheads="1"/>
          </p:cNvSpPr>
          <p:nvPr/>
        </p:nvSpPr>
        <p:spPr bwMode="auto">
          <a:xfrm>
            <a:off x="2151063" y="1988840"/>
            <a:ext cx="79216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ja-JP" altLang="en-US" b="1" dirty="0">
                <a:latin typeface="Century Gothic" panose="020B0502020202020204" pitchFamily="34" charset="0"/>
              </a:rPr>
              <a:t>生食用食肉の処理基準は　</a:t>
            </a:r>
            <a:r>
              <a:rPr lang="ja-JP" altLang="en-US" b="1" dirty="0">
                <a:solidFill>
                  <a:srgbClr val="FF0000"/>
                </a:solidFill>
                <a:latin typeface="Century Gothic" panose="020B0502020202020204" pitchFamily="34" charset="0"/>
              </a:rPr>
              <a:t>努力目標　</a:t>
            </a:r>
            <a:r>
              <a:rPr lang="ja-JP" altLang="en-US" b="1" dirty="0">
                <a:latin typeface="Century Gothic" panose="020B0502020202020204" pitchFamily="34" charset="0"/>
              </a:rPr>
              <a:t>でしかなかった</a:t>
            </a:r>
            <a:endParaRPr lang="en-US" altLang="ja-JP" b="1" dirty="0">
              <a:latin typeface="Century Gothic" panose="020B0502020202020204" pitchFamily="34" charset="0"/>
            </a:endParaRPr>
          </a:p>
        </p:txBody>
      </p:sp>
      <p:sp>
        <p:nvSpPr>
          <p:cNvPr id="2" name="下矢印 1">
            <a:extLst>
              <a:ext uri="{FF2B5EF4-FFF2-40B4-BE49-F238E27FC236}">
                <a16:creationId xmlns:a16="http://schemas.microsoft.com/office/drawing/2014/main" id="{BC06461F-4BE2-6065-661A-46DED1072DBE}"/>
              </a:ext>
            </a:extLst>
          </p:cNvPr>
          <p:cNvSpPr/>
          <p:nvPr/>
        </p:nvSpPr>
        <p:spPr>
          <a:xfrm>
            <a:off x="5724020" y="2446337"/>
            <a:ext cx="576262" cy="66357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コンテンツ プレースホルダー 2">
            <a:extLst>
              <a:ext uri="{FF2B5EF4-FFF2-40B4-BE49-F238E27FC236}">
                <a16:creationId xmlns:a16="http://schemas.microsoft.com/office/drawing/2014/main" id="{F14BCE34-BD4E-1060-51CC-9D9B0ED1B90D}"/>
              </a:ext>
            </a:extLst>
          </p:cNvPr>
          <p:cNvSpPr txBox="1">
            <a:spLocks noChangeArrowheads="1"/>
          </p:cNvSpPr>
          <p:nvPr/>
        </p:nvSpPr>
        <p:spPr>
          <a:xfrm>
            <a:off x="2137485" y="5200352"/>
            <a:ext cx="7056437" cy="819150"/>
          </a:xfrm>
          <a:prstGeom prst="rect">
            <a:avLst/>
          </a:prstGeom>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defRPr/>
            </a:pPr>
            <a:r>
              <a:rPr lang="en-US" altLang="ja-JP" sz="2400" b="1" dirty="0">
                <a:latin typeface="+mn-ea"/>
              </a:rPr>
              <a:t>2012(H24).7.</a:t>
            </a:r>
            <a:r>
              <a:rPr lang="ja-JP" altLang="en-US" sz="2400" b="1" dirty="0">
                <a:latin typeface="+mn-ea"/>
              </a:rPr>
              <a:t>　　生食用</a:t>
            </a:r>
            <a:r>
              <a:rPr lang="ja-JP" altLang="en-US" sz="2400" b="1" dirty="0">
                <a:solidFill>
                  <a:srgbClr val="FF0000"/>
                </a:solidFill>
                <a:latin typeface="+mn-ea"/>
              </a:rPr>
              <a:t>牛</a:t>
            </a:r>
            <a:r>
              <a:rPr lang="ja-JP" altLang="en-US" sz="2400" b="1" dirty="0">
                <a:latin typeface="+mn-ea"/>
              </a:rPr>
              <a:t>生レバーの提供禁止</a:t>
            </a:r>
            <a:endParaRPr lang="en-US" altLang="ja-JP" sz="2400" b="1" dirty="0">
              <a:latin typeface="+mn-ea"/>
            </a:endParaRPr>
          </a:p>
          <a:p>
            <a:pPr marL="0" indent="0">
              <a:buNone/>
              <a:defRPr/>
            </a:pPr>
            <a:r>
              <a:rPr lang="en-US" altLang="ja-JP" sz="2400" b="1" dirty="0">
                <a:latin typeface="+mn-ea"/>
              </a:rPr>
              <a:t>2015(H27).6.</a:t>
            </a:r>
            <a:r>
              <a:rPr lang="ja-JP" altLang="en-US" sz="2400" b="1" dirty="0">
                <a:latin typeface="+mn-ea"/>
              </a:rPr>
              <a:t>　　生食用</a:t>
            </a:r>
            <a:r>
              <a:rPr lang="ja-JP" altLang="en-US" sz="2400" b="1" dirty="0">
                <a:solidFill>
                  <a:srgbClr val="FF0000"/>
                </a:solidFill>
                <a:latin typeface="+mn-ea"/>
              </a:rPr>
              <a:t>豚</a:t>
            </a:r>
            <a:r>
              <a:rPr lang="ja-JP" altLang="en-US" sz="2400" b="1" dirty="0">
                <a:latin typeface="+mn-ea"/>
              </a:rPr>
              <a:t>生レバーの提供禁止</a:t>
            </a:r>
          </a:p>
        </p:txBody>
      </p:sp>
      <p:sp>
        <p:nvSpPr>
          <p:cNvPr id="8" name="正方形/長方形 7">
            <a:extLst>
              <a:ext uri="{FF2B5EF4-FFF2-40B4-BE49-F238E27FC236}">
                <a16:creationId xmlns:a16="http://schemas.microsoft.com/office/drawing/2014/main" id="{454B357E-F388-361E-7CA2-C3702D2679A7}"/>
              </a:ext>
            </a:extLst>
          </p:cNvPr>
          <p:cNvSpPr/>
          <p:nvPr/>
        </p:nvSpPr>
        <p:spPr>
          <a:xfrm>
            <a:off x="10483014" y="6149975"/>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４２</a:t>
            </a:r>
            <a:endParaRPr lang="en-US" altLang="ja-JP" b="1" dirty="0">
              <a:solidFill>
                <a:schemeClr val="tx1"/>
              </a:solidFill>
            </a:endParaRPr>
          </a:p>
        </p:txBody>
      </p:sp>
      <p:sp>
        <p:nvSpPr>
          <p:cNvPr id="4" name="タイトル 3">
            <a:extLst>
              <a:ext uri="{FF2B5EF4-FFF2-40B4-BE49-F238E27FC236}">
                <a16:creationId xmlns:a16="http://schemas.microsoft.com/office/drawing/2014/main" id="{C9F2AB4E-DB40-7FF7-816D-AD85183645CF}"/>
              </a:ext>
            </a:extLst>
          </p:cNvPr>
          <p:cNvSpPr>
            <a:spLocks noGrp="1"/>
          </p:cNvSpPr>
          <p:nvPr>
            <p:ph type="title"/>
          </p:nvPr>
        </p:nvSpPr>
        <p:spPr/>
        <p:txBody>
          <a:bodyPr>
            <a:normAutofit/>
          </a:bodyPr>
          <a:lstStyle/>
          <a:p>
            <a:r>
              <a:rPr lang="ja-JP" altLang="en-US" sz="4800" b="1" dirty="0"/>
              <a:t>生食用食肉の規制強化</a:t>
            </a:r>
          </a:p>
        </p:txBody>
      </p:sp>
      <p:sp>
        <p:nvSpPr>
          <p:cNvPr id="5" name="楕円 4">
            <a:extLst>
              <a:ext uri="{FF2B5EF4-FFF2-40B4-BE49-F238E27FC236}">
                <a16:creationId xmlns:a16="http://schemas.microsoft.com/office/drawing/2014/main" id="{E29434A1-6E8A-02BD-3104-691C94A4F37D}"/>
              </a:ext>
            </a:extLst>
          </p:cNvPr>
          <p:cNvSpPr/>
          <p:nvPr/>
        </p:nvSpPr>
        <p:spPr>
          <a:xfrm>
            <a:off x="7390556" y="3565946"/>
            <a:ext cx="1515334" cy="70499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accent1">
                    <a:lumMod val="50000"/>
                  </a:schemeClr>
                </a:solidFill>
              </a:rPr>
              <a:t>法律</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タイトル 1">
            <a:extLst>
              <a:ext uri="{FF2B5EF4-FFF2-40B4-BE49-F238E27FC236}">
                <a16:creationId xmlns:a16="http://schemas.microsoft.com/office/drawing/2014/main" id="{EF6C83B6-F6D0-C2BC-84CE-7599999F39A4}"/>
              </a:ext>
            </a:extLst>
          </p:cNvPr>
          <p:cNvSpPr>
            <a:spLocks noGrp="1" noChangeArrowheads="1"/>
          </p:cNvSpPr>
          <p:nvPr>
            <p:ph type="title"/>
          </p:nvPr>
        </p:nvSpPr>
        <p:spPr/>
        <p:txBody>
          <a:bodyPr/>
          <a:lstStyle/>
          <a:p>
            <a:pPr eaLnBrk="1" hangingPunct="1"/>
            <a:endParaRPr lang="ja-JP" altLang="en-US"/>
          </a:p>
        </p:txBody>
      </p:sp>
      <p:sp>
        <p:nvSpPr>
          <p:cNvPr id="69635" name="コンテンツ プレースホルダ 2">
            <a:extLst>
              <a:ext uri="{FF2B5EF4-FFF2-40B4-BE49-F238E27FC236}">
                <a16:creationId xmlns:a16="http://schemas.microsoft.com/office/drawing/2014/main" id="{F8410932-84D4-1E58-4981-930EA10D8E83}"/>
              </a:ext>
            </a:extLst>
          </p:cNvPr>
          <p:cNvSpPr>
            <a:spLocks noGrp="1" noChangeArrowheads="1"/>
          </p:cNvSpPr>
          <p:nvPr>
            <p:ph idx="1"/>
          </p:nvPr>
        </p:nvSpPr>
        <p:spPr/>
        <p:txBody>
          <a:bodyPr/>
          <a:lstStyle/>
          <a:p>
            <a:pPr eaLnBrk="1" hangingPunct="1"/>
            <a:endParaRPr lang="ja-JP" altLang="en-US"/>
          </a:p>
        </p:txBody>
      </p:sp>
      <p:pic>
        <p:nvPicPr>
          <p:cNvPr id="69636" name="Picture 2" descr="C:\Documents and Settings\0209236\My Documents\My Pictures\専修大学講義\専修大学講義 007.jpg">
            <a:extLst>
              <a:ext uri="{FF2B5EF4-FFF2-40B4-BE49-F238E27FC236}">
                <a16:creationId xmlns:a16="http://schemas.microsoft.com/office/drawing/2014/main" id="{DBF9BCC4-AC88-4B20-FEEC-C12CEE68B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26" t="9882"/>
          <a:stretch>
            <a:fillRect/>
          </a:stretch>
        </p:blipFill>
        <p:spPr bwMode="auto">
          <a:xfrm>
            <a:off x="1522412" y="1"/>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B8821B07-309A-CC9E-4265-30B8F23696CE}"/>
              </a:ext>
            </a:extLst>
          </p:cNvPr>
          <p:cNvSpPr/>
          <p:nvPr/>
        </p:nvSpPr>
        <p:spPr>
          <a:xfrm>
            <a:off x="6742112" y="5876926"/>
            <a:ext cx="3600450" cy="500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800" b="1" dirty="0">
                <a:latin typeface="ＭＳ Ｐ明朝" panose="02020600040205080304" pitchFamily="18" charset="-128"/>
                <a:ea typeface="ＭＳ Ｐ明朝" panose="02020600040205080304" pitchFamily="18" charset="-128"/>
              </a:rPr>
              <a:t>2012(H24).</a:t>
            </a:r>
            <a:r>
              <a:rPr lang="ja-JP" altLang="en-US" sz="1800" b="1" dirty="0">
                <a:latin typeface="ＭＳ Ｐ明朝" panose="02020600040205080304" pitchFamily="18" charset="-128"/>
                <a:ea typeface="ＭＳ Ｐ明朝" panose="02020600040205080304" pitchFamily="18" charset="-128"/>
              </a:rPr>
              <a:t>３</a:t>
            </a:r>
            <a:r>
              <a:rPr lang="en-US" altLang="ja-JP" sz="1800" b="1" dirty="0">
                <a:latin typeface="ＭＳ Ｐ明朝" panose="02020600040205080304" pitchFamily="18" charset="-128"/>
                <a:ea typeface="ＭＳ Ｐ明朝" panose="02020600040205080304" pitchFamily="18" charset="-128"/>
              </a:rPr>
              <a:t>.17.   </a:t>
            </a:r>
            <a:r>
              <a:rPr lang="ja-JP" altLang="en-US" sz="1800" b="1" dirty="0">
                <a:latin typeface="ＭＳ Ｐ明朝" panose="02020600040205080304" pitchFamily="18" charset="-128"/>
                <a:ea typeface="ＭＳ Ｐ明朝" panose="02020600040205080304" pitchFamily="18" charset="-128"/>
              </a:rPr>
              <a:t>日本経済新聞</a:t>
            </a:r>
            <a:r>
              <a:rPr lang="ja-JP" altLang="en-US" sz="1800" dirty="0">
                <a:latin typeface="ＭＳ Ｐ明朝" panose="02020600040205080304" pitchFamily="18" charset="-128"/>
                <a:ea typeface="ＭＳ Ｐ明朝" panose="02020600040205080304" pitchFamily="18" charset="-128"/>
              </a:rPr>
              <a:t>　</a:t>
            </a:r>
          </a:p>
        </p:txBody>
      </p:sp>
      <p:sp>
        <p:nvSpPr>
          <p:cNvPr id="6" name="正方形/長方形 5">
            <a:extLst>
              <a:ext uri="{FF2B5EF4-FFF2-40B4-BE49-F238E27FC236}">
                <a16:creationId xmlns:a16="http://schemas.microsoft.com/office/drawing/2014/main" id="{11EF66E7-3462-3B35-A828-C54CD9F99CFA}"/>
              </a:ext>
            </a:extLst>
          </p:cNvPr>
          <p:cNvSpPr/>
          <p:nvPr/>
        </p:nvSpPr>
        <p:spPr>
          <a:xfrm>
            <a:off x="10851991" y="6126957"/>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４３</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コンテンツ プレースホルダー 3">
            <a:extLst>
              <a:ext uri="{FF2B5EF4-FFF2-40B4-BE49-F238E27FC236}">
                <a16:creationId xmlns:a16="http://schemas.microsoft.com/office/drawing/2014/main" id="{CD064D73-8652-CC87-0EEC-9C63AD5F91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8139" t="46394" r="30681" b="17000"/>
          <a:stretch>
            <a:fillRect/>
          </a:stretch>
        </p:blipFill>
        <p:spPr>
          <a:xfrm>
            <a:off x="1574801" y="1628775"/>
            <a:ext cx="9145587" cy="4572000"/>
          </a:xfrm>
        </p:spPr>
      </p:pic>
      <p:sp>
        <p:nvSpPr>
          <p:cNvPr id="5" name="正方形/長方形 4">
            <a:extLst>
              <a:ext uri="{FF2B5EF4-FFF2-40B4-BE49-F238E27FC236}">
                <a16:creationId xmlns:a16="http://schemas.microsoft.com/office/drawing/2014/main" id="{3240BB4B-5866-0C76-32A2-BADA476D5E58}"/>
              </a:ext>
            </a:extLst>
          </p:cNvPr>
          <p:cNvSpPr/>
          <p:nvPr/>
        </p:nvSpPr>
        <p:spPr>
          <a:xfrm>
            <a:off x="10614024" y="6093296"/>
            <a:ext cx="133191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４４</a:t>
            </a:r>
          </a:p>
        </p:txBody>
      </p:sp>
      <p:sp>
        <p:nvSpPr>
          <p:cNvPr id="2" name="楕円 1">
            <a:extLst>
              <a:ext uri="{FF2B5EF4-FFF2-40B4-BE49-F238E27FC236}">
                <a16:creationId xmlns:a16="http://schemas.microsoft.com/office/drawing/2014/main" id="{92F3F947-6F9E-10E2-CC15-11411CE978AE}"/>
              </a:ext>
            </a:extLst>
          </p:cNvPr>
          <p:cNvSpPr/>
          <p:nvPr/>
        </p:nvSpPr>
        <p:spPr>
          <a:xfrm>
            <a:off x="7246937" y="2781300"/>
            <a:ext cx="935038" cy="43180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solidFill>
                  <a:schemeClr val="tx1"/>
                </a:solidFill>
              </a:rPr>
              <a:t>白菜浅漬け</a:t>
            </a:r>
            <a:endParaRPr lang="ja-JP" altLang="en-US" dirty="0"/>
          </a:p>
        </p:txBody>
      </p:sp>
      <p:sp>
        <p:nvSpPr>
          <p:cNvPr id="6" name="楕円 5">
            <a:extLst>
              <a:ext uri="{FF2B5EF4-FFF2-40B4-BE49-F238E27FC236}">
                <a16:creationId xmlns:a16="http://schemas.microsoft.com/office/drawing/2014/main" id="{899D9402-4BA6-F6C5-6B5F-069C5818D63E}"/>
              </a:ext>
            </a:extLst>
          </p:cNvPr>
          <p:cNvSpPr/>
          <p:nvPr/>
        </p:nvSpPr>
        <p:spPr>
          <a:xfrm>
            <a:off x="8181976" y="2225675"/>
            <a:ext cx="936625" cy="48260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solidFill>
                  <a:schemeClr val="tx1"/>
                </a:solidFill>
              </a:rPr>
              <a:t>ゆかりあえ</a:t>
            </a:r>
          </a:p>
        </p:txBody>
      </p:sp>
      <p:sp>
        <p:nvSpPr>
          <p:cNvPr id="7" name="楕円 6">
            <a:extLst>
              <a:ext uri="{FF2B5EF4-FFF2-40B4-BE49-F238E27FC236}">
                <a16:creationId xmlns:a16="http://schemas.microsoft.com/office/drawing/2014/main" id="{37648DF7-611B-A391-716A-C300E490B886}"/>
              </a:ext>
            </a:extLst>
          </p:cNvPr>
          <p:cNvSpPr/>
          <p:nvPr/>
        </p:nvSpPr>
        <p:spPr>
          <a:xfrm>
            <a:off x="2133601" y="2322514"/>
            <a:ext cx="720725" cy="2889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solidFill>
                  <a:schemeClr val="tx1"/>
                </a:solidFill>
              </a:rPr>
              <a:t>堺市</a:t>
            </a:r>
          </a:p>
        </p:txBody>
      </p:sp>
      <p:sp>
        <p:nvSpPr>
          <p:cNvPr id="8" name="楕円 7">
            <a:extLst>
              <a:ext uri="{FF2B5EF4-FFF2-40B4-BE49-F238E27FC236}">
                <a16:creationId xmlns:a16="http://schemas.microsoft.com/office/drawing/2014/main" id="{AFC3BC20-51F0-F689-F589-60FF49A7D065}"/>
              </a:ext>
            </a:extLst>
          </p:cNvPr>
          <p:cNvSpPr/>
          <p:nvPr/>
        </p:nvSpPr>
        <p:spPr>
          <a:xfrm>
            <a:off x="6318251" y="2781300"/>
            <a:ext cx="936625" cy="431800"/>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solidFill>
                  <a:schemeClr val="tx1"/>
                </a:solidFill>
              </a:rPr>
              <a:t>ユッケ</a:t>
            </a:r>
          </a:p>
        </p:txBody>
      </p:sp>
      <p:sp>
        <p:nvSpPr>
          <p:cNvPr id="4" name="楕円 3">
            <a:extLst>
              <a:ext uri="{FF2B5EF4-FFF2-40B4-BE49-F238E27FC236}">
                <a16:creationId xmlns:a16="http://schemas.microsoft.com/office/drawing/2014/main" id="{BEDE22E8-BF30-427E-63A7-96105397F971}"/>
              </a:ext>
            </a:extLst>
          </p:cNvPr>
          <p:cNvSpPr/>
          <p:nvPr/>
        </p:nvSpPr>
        <p:spPr>
          <a:xfrm>
            <a:off x="3790951" y="1651000"/>
            <a:ext cx="1133475" cy="48260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solidFill>
                  <a:schemeClr val="tx1"/>
                </a:solidFill>
              </a:rPr>
              <a:t>宇都宮市</a:t>
            </a:r>
          </a:p>
        </p:txBody>
      </p:sp>
      <p:sp>
        <p:nvSpPr>
          <p:cNvPr id="9" name="タイトル 4">
            <a:extLst>
              <a:ext uri="{FF2B5EF4-FFF2-40B4-BE49-F238E27FC236}">
                <a16:creationId xmlns:a16="http://schemas.microsoft.com/office/drawing/2014/main" id="{25EB6D32-465B-669F-41D2-E038F541754A}"/>
              </a:ext>
            </a:extLst>
          </p:cNvPr>
          <p:cNvSpPr>
            <a:spLocks noGrp="1"/>
          </p:cNvSpPr>
          <p:nvPr>
            <p:ph type="title"/>
          </p:nvPr>
        </p:nvSpPr>
        <p:spPr>
          <a:xfrm>
            <a:off x="1218883" y="152400"/>
            <a:ext cx="9751060" cy="1295400"/>
          </a:xfrm>
        </p:spPr>
        <p:txBody>
          <a:bodyPr>
            <a:normAutofit/>
          </a:bodyPr>
          <a:lstStyle/>
          <a:p>
            <a:r>
              <a:rPr lang="ja-JP" altLang="en-US" sz="4800" b="1" dirty="0"/>
              <a:t>食中毒による死者数の推移</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A02ADE-F764-9FE4-612C-18A34A061E32}"/>
              </a:ext>
            </a:extLst>
          </p:cNvPr>
          <p:cNvSpPr>
            <a:spLocks noGrp="1"/>
          </p:cNvSpPr>
          <p:nvPr>
            <p:ph type="title"/>
          </p:nvPr>
        </p:nvSpPr>
        <p:spPr>
          <a:xfrm>
            <a:off x="1845940" y="1844824"/>
            <a:ext cx="8911902" cy="2118148"/>
          </a:xfrm>
          <a:noFill/>
        </p:spPr>
        <p:txBody>
          <a:bodyPr>
            <a:normAutofit/>
          </a:bodyPr>
          <a:lstStyle/>
          <a:p>
            <a:pPr>
              <a:defRPr/>
            </a:pPr>
            <a:r>
              <a:rPr lang="ja-JP" altLang="en-US" sz="4800" b="1" dirty="0">
                <a:latin typeface="+mn-ea"/>
                <a:ea typeface="+mn-ea"/>
              </a:rPr>
              <a:t>　</a:t>
            </a:r>
            <a:r>
              <a:rPr lang="ja-JP" altLang="en-US" sz="4800" b="1" dirty="0">
                <a:latin typeface="ＭＳ Ｐ明朝" panose="02020600040205080304" pitchFamily="18" charset="-128"/>
                <a:ea typeface="ＭＳ Ｐ明朝" panose="02020600040205080304" pitchFamily="18" charset="-128"/>
              </a:rPr>
              <a:t>このほかの食品衛生法改正</a:t>
            </a:r>
            <a:br>
              <a:rPr lang="en-US" altLang="ja-JP" sz="4800" b="1" dirty="0">
                <a:latin typeface="ＭＳ Ｐ明朝" panose="02020600040205080304" pitchFamily="18" charset="-128"/>
                <a:ea typeface="ＭＳ Ｐ明朝" panose="02020600040205080304" pitchFamily="18" charset="-128"/>
              </a:rPr>
            </a:br>
            <a:r>
              <a:rPr lang="ja-JP" altLang="en-US" sz="4800" b="1" dirty="0">
                <a:latin typeface="ＭＳ Ｐ明朝" panose="02020600040205080304" pitchFamily="18" charset="-128"/>
                <a:ea typeface="ＭＳ Ｐ明朝" panose="02020600040205080304" pitchFamily="18" charset="-128"/>
              </a:rPr>
              <a:t>　　　　　　　トピックス</a:t>
            </a:r>
          </a:p>
        </p:txBody>
      </p:sp>
      <p:sp>
        <p:nvSpPr>
          <p:cNvPr id="4" name="正方形/長方形 3">
            <a:extLst>
              <a:ext uri="{FF2B5EF4-FFF2-40B4-BE49-F238E27FC236}">
                <a16:creationId xmlns:a16="http://schemas.microsoft.com/office/drawing/2014/main" id="{359890DB-AA11-313D-CF44-D81E019ED44D}"/>
              </a:ext>
            </a:extLst>
          </p:cNvPr>
          <p:cNvSpPr/>
          <p:nvPr/>
        </p:nvSpPr>
        <p:spPr>
          <a:xfrm>
            <a:off x="10342884" y="6021288"/>
            <a:ext cx="133191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４５</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コンテンツ プレースホルダー 2">
            <a:extLst>
              <a:ext uri="{FF2B5EF4-FFF2-40B4-BE49-F238E27FC236}">
                <a16:creationId xmlns:a16="http://schemas.microsoft.com/office/drawing/2014/main" id="{A35C9A2E-B50D-98FD-53C6-1EA6CAFF10EE}"/>
              </a:ext>
            </a:extLst>
          </p:cNvPr>
          <p:cNvSpPr>
            <a:spLocks noGrp="1" noChangeArrowheads="1"/>
          </p:cNvSpPr>
          <p:nvPr>
            <p:ph idx="1"/>
          </p:nvPr>
        </p:nvSpPr>
        <p:spPr>
          <a:xfrm>
            <a:off x="1827213" y="1936750"/>
            <a:ext cx="7991475" cy="1222375"/>
          </a:xfrm>
        </p:spPr>
        <p:txBody>
          <a:bodyPr>
            <a:normAutofit/>
          </a:bodyPr>
          <a:lstStyle/>
          <a:p>
            <a:pPr marL="0" indent="0">
              <a:buNone/>
            </a:pPr>
            <a:r>
              <a:rPr lang="en-US" altLang="ja-JP" sz="3200" b="1" dirty="0"/>
              <a:t>1995(H7).4.</a:t>
            </a:r>
            <a:r>
              <a:rPr lang="ja-JP" altLang="en-US" sz="3200" b="1" dirty="0"/>
              <a:t>　</a:t>
            </a:r>
            <a:endParaRPr lang="en-US" altLang="ja-JP" sz="2400" dirty="0"/>
          </a:p>
          <a:p>
            <a:pPr marL="0" indent="0">
              <a:buNone/>
            </a:pPr>
            <a:r>
              <a:rPr lang="ja-JP" altLang="en-US" sz="2400" dirty="0"/>
              <a:t>　　</a:t>
            </a:r>
            <a:r>
              <a:rPr lang="ja-JP" altLang="en-US" b="1" dirty="0"/>
              <a:t>「製造年月日」表示　から</a:t>
            </a:r>
            <a:r>
              <a:rPr lang="ja-JP" altLang="en-US" b="1" u="sng" dirty="0"/>
              <a:t>「期限表示」</a:t>
            </a:r>
            <a:r>
              <a:rPr lang="ja-JP" altLang="en-US" b="1" dirty="0"/>
              <a:t>へ</a:t>
            </a:r>
            <a:endParaRPr lang="en-US" altLang="ja-JP" sz="2400" dirty="0"/>
          </a:p>
        </p:txBody>
      </p:sp>
      <p:sp>
        <p:nvSpPr>
          <p:cNvPr id="2" name="楕円 1">
            <a:extLst>
              <a:ext uri="{FF2B5EF4-FFF2-40B4-BE49-F238E27FC236}">
                <a16:creationId xmlns:a16="http://schemas.microsoft.com/office/drawing/2014/main" id="{CCB49137-EDD3-BB46-E23E-3E763B54DC40}"/>
              </a:ext>
            </a:extLst>
          </p:cNvPr>
          <p:cNvSpPr/>
          <p:nvPr/>
        </p:nvSpPr>
        <p:spPr>
          <a:xfrm>
            <a:off x="2417763" y="3429000"/>
            <a:ext cx="3201987" cy="202723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srgbClr val="FF0000"/>
                </a:solidFill>
              </a:rPr>
              <a:t>消費期限</a:t>
            </a:r>
          </a:p>
        </p:txBody>
      </p:sp>
      <p:sp>
        <p:nvSpPr>
          <p:cNvPr id="5" name="楕円 4">
            <a:extLst>
              <a:ext uri="{FF2B5EF4-FFF2-40B4-BE49-F238E27FC236}">
                <a16:creationId xmlns:a16="http://schemas.microsoft.com/office/drawing/2014/main" id="{99954A21-311F-5183-581F-E4552CAFC463}"/>
              </a:ext>
            </a:extLst>
          </p:cNvPr>
          <p:cNvSpPr/>
          <p:nvPr/>
        </p:nvSpPr>
        <p:spPr>
          <a:xfrm>
            <a:off x="6886500" y="3429000"/>
            <a:ext cx="3384550" cy="20669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srgbClr val="FF0000"/>
                </a:solidFill>
              </a:rPr>
              <a:t>品質保持期限</a:t>
            </a:r>
            <a:endParaRPr lang="en-US" altLang="ja-JP" sz="2800" b="1" dirty="0">
              <a:solidFill>
                <a:srgbClr val="FF0000"/>
              </a:solidFill>
            </a:endParaRPr>
          </a:p>
          <a:p>
            <a:pPr algn="ctr">
              <a:defRPr/>
            </a:pPr>
            <a:endParaRPr lang="en-US" altLang="ja-JP" sz="2800" b="1" dirty="0">
              <a:solidFill>
                <a:srgbClr val="FF0000"/>
              </a:solidFill>
            </a:endParaRPr>
          </a:p>
          <a:p>
            <a:pPr algn="ctr">
              <a:defRPr/>
            </a:pPr>
            <a:r>
              <a:rPr lang="ja-JP" altLang="en-US" sz="3200" b="1" dirty="0">
                <a:solidFill>
                  <a:srgbClr val="FF0000"/>
                </a:solidFill>
              </a:rPr>
              <a:t>賞味期限</a:t>
            </a:r>
          </a:p>
        </p:txBody>
      </p:sp>
      <p:sp>
        <p:nvSpPr>
          <p:cNvPr id="4" name="正方形/長方形 3">
            <a:extLst>
              <a:ext uri="{FF2B5EF4-FFF2-40B4-BE49-F238E27FC236}">
                <a16:creationId xmlns:a16="http://schemas.microsoft.com/office/drawing/2014/main" id="{C85F7E99-01CF-DB8C-72C3-9275BF075DC3}"/>
              </a:ext>
            </a:extLst>
          </p:cNvPr>
          <p:cNvSpPr/>
          <p:nvPr/>
        </p:nvSpPr>
        <p:spPr>
          <a:xfrm>
            <a:off x="8217622" y="1040448"/>
            <a:ext cx="2168525" cy="673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0000"/>
                </a:solidFill>
              </a:rPr>
              <a:t>事業者の責務</a:t>
            </a:r>
          </a:p>
        </p:txBody>
      </p:sp>
      <p:cxnSp>
        <p:nvCxnSpPr>
          <p:cNvPr id="7" name="直線矢印コネクタ 6">
            <a:extLst>
              <a:ext uri="{FF2B5EF4-FFF2-40B4-BE49-F238E27FC236}">
                <a16:creationId xmlns:a16="http://schemas.microsoft.com/office/drawing/2014/main" id="{72805FB5-5F90-244C-B381-ADBDE062FFCD}"/>
              </a:ext>
            </a:extLst>
          </p:cNvPr>
          <p:cNvCxnSpPr>
            <a:cxnSpLocks/>
            <a:stCxn id="4" idx="2"/>
          </p:cNvCxnSpPr>
          <p:nvPr/>
        </p:nvCxnSpPr>
        <p:spPr>
          <a:xfrm flipH="1">
            <a:off x="8152534" y="1713548"/>
            <a:ext cx="1149350" cy="9842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矢印: 下 7">
            <a:extLst>
              <a:ext uri="{FF2B5EF4-FFF2-40B4-BE49-F238E27FC236}">
                <a16:creationId xmlns:a16="http://schemas.microsoft.com/office/drawing/2014/main" id="{4607B87D-4E01-CA47-4823-8D075C81F6B4}"/>
              </a:ext>
            </a:extLst>
          </p:cNvPr>
          <p:cNvSpPr/>
          <p:nvPr/>
        </p:nvSpPr>
        <p:spPr>
          <a:xfrm>
            <a:off x="7986251" y="4192429"/>
            <a:ext cx="396875" cy="4333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コンテンツ プレースホルダー 2">
            <a:extLst>
              <a:ext uri="{FF2B5EF4-FFF2-40B4-BE49-F238E27FC236}">
                <a16:creationId xmlns:a16="http://schemas.microsoft.com/office/drawing/2014/main" id="{6C5026A7-D514-35BB-782D-FF7975350A3B}"/>
              </a:ext>
            </a:extLst>
          </p:cNvPr>
          <p:cNvSpPr txBox="1">
            <a:spLocks noChangeArrowheads="1"/>
          </p:cNvSpPr>
          <p:nvPr/>
        </p:nvSpPr>
        <p:spPr bwMode="auto">
          <a:xfrm>
            <a:off x="7497690" y="5065597"/>
            <a:ext cx="2459038" cy="368300"/>
          </a:xfrm>
          <a:prstGeom prst="rect">
            <a:avLst/>
          </a:prstGeom>
          <a:noFill/>
          <a:ln>
            <a:noFill/>
          </a:ln>
        </p:spPr>
        <p:txBody>
          <a:bodyPr>
            <a:normAutofit fontScale="92500" lnSpcReduction="10000"/>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eaLnBrk="1" fontAlgn="auto" hangingPunct="1">
              <a:spcAft>
                <a:spcPts val="0"/>
              </a:spcAft>
              <a:buNone/>
              <a:defRPr/>
            </a:pPr>
            <a:r>
              <a:rPr lang="en-US" altLang="ja-JP" sz="2400" b="1" dirty="0">
                <a:latin typeface="ＭＳ 明朝" panose="02020609040205080304" pitchFamily="17" charset="-128"/>
                <a:ea typeface="ＭＳ 明朝" panose="02020609040205080304" pitchFamily="17" charset="-128"/>
              </a:rPr>
              <a:t>2003</a:t>
            </a:r>
            <a:r>
              <a:rPr lang="ja-JP" altLang="en-US" sz="2400" b="1" dirty="0">
                <a:latin typeface="ＭＳ 明朝" panose="02020609040205080304" pitchFamily="17" charset="-128"/>
                <a:ea typeface="ＭＳ 明朝" panose="02020609040205080304" pitchFamily="17" charset="-128"/>
              </a:rPr>
              <a:t>（</a:t>
            </a:r>
            <a:r>
              <a:rPr lang="en-US" altLang="ja-JP" sz="2400" b="1" dirty="0">
                <a:latin typeface="ＭＳ 明朝" panose="02020609040205080304" pitchFamily="17" charset="-128"/>
                <a:ea typeface="ＭＳ 明朝" panose="02020609040205080304" pitchFamily="17" charset="-128"/>
              </a:rPr>
              <a:t>H9</a:t>
            </a:r>
            <a:r>
              <a:rPr lang="ja-JP" altLang="en-US" sz="2400" b="1" dirty="0">
                <a:latin typeface="ＭＳ 明朝" panose="02020609040205080304" pitchFamily="17" charset="-128"/>
                <a:ea typeface="ＭＳ 明朝" panose="02020609040205080304" pitchFamily="17" charset="-128"/>
              </a:rPr>
              <a:t>）</a:t>
            </a:r>
            <a:r>
              <a:rPr lang="en-US" altLang="ja-JP" sz="2400" b="1" dirty="0">
                <a:latin typeface="ＭＳ 明朝" panose="02020609040205080304" pitchFamily="17" charset="-128"/>
                <a:ea typeface="ＭＳ 明朝" panose="02020609040205080304" pitchFamily="17" charset="-128"/>
              </a:rPr>
              <a:t>.7.</a:t>
            </a:r>
            <a:r>
              <a:rPr lang="ja-JP" altLang="en-US" sz="2400" b="1" dirty="0">
                <a:latin typeface="ＭＳ 明朝" panose="02020609040205080304" pitchFamily="17" charset="-128"/>
                <a:ea typeface="ＭＳ 明朝" panose="02020609040205080304" pitchFamily="17" charset="-128"/>
              </a:rPr>
              <a:t>～</a:t>
            </a:r>
            <a:endParaRPr lang="en-US" altLang="ja-JP" sz="2400" b="1" dirty="0">
              <a:latin typeface="ＭＳ 明朝" panose="02020609040205080304" pitchFamily="17" charset="-128"/>
              <a:ea typeface="ＭＳ 明朝" panose="02020609040205080304" pitchFamily="17" charset="-128"/>
            </a:endParaRPr>
          </a:p>
        </p:txBody>
      </p:sp>
      <p:sp>
        <p:nvSpPr>
          <p:cNvPr id="13" name="正方形/長方形 12">
            <a:extLst>
              <a:ext uri="{FF2B5EF4-FFF2-40B4-BE49-F238E27FC236}">
                <a16:creationId xmlns:a16="http://schemas.microsoft.com/office/drawing/2014/main" id="{B2467B74-FFD3-6D55-9CD0-EA49FB883EDF}"/>
              </a:ext>
            </a:extLst>
          </p:cNvPr>
          <p:cNvSpPr/>
          <p:nvPr/>
        </p:nvSpPr>
        <p:spPr>
          <a:xfrm>
            <a:off x="10774932" y="5949280"/>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４６</a:t>
            </a:r>
            <a:endParaRPr lang="en-US" altLang="ja-JP" b="1" dirty="0">
              <a:solidFill>
                <a:schemeClr val="tx1"/>
              </a:solidFill>
            </a:endParaRPr>
          </a:p>
        </p:txBody>
      </p:sp>
      <p:sp>
        <p:nvSpPr>
          <p:cNvPr id="6" name="タイトル 5">
            <a:extLst>
              <a:ext uri="{FF2B5EF4-FFF2-40B4-BE49-F238E27FC236}">
                <a16:creationId xmlns:a16="http://schemas.microsoft.com/office/drawing/2014/main" id="{85E0C914-A2CB-E065-4B29-B7EC17789751}"/>
              </a:ext>
            </a:extLst>
          </p:cNvPr>
          <p:cNvSpPr>
            <a:spLocks noGrp="1"/>
          </p:cNvSpPr>
          <p:nvPr>
            <p:ph type="title"/>
          </p:nvPr>
        </p:nvSpPr>
        <p:spPr/>
        <p:txBody>
          <a:bodyPr>
            <a:normAutofit/>
          </a:bodyPr>
          <a:lstStyle/>
          <a:p>
            <a:r>
              <a:rPr lang="ja-JP" altLang="en-US" sz="5400" b="1" dirty="0"/>
              <a:t>期限表示</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コンテンツ プレースホルダー 2">
            <a:extLst>
              <a:ext uri="{FF2B5EF4-FFF2-40B4-BE49-F238E27FC236}">
                <a16:creationId xmlns:a16="http://schemas.microsoft.com/office/drawing/2014/main" id="{061B510B-13EC-CB69-304C-50FC167B9543}"/>
              </a:ext>
            </a:extLst>
          </p:cNvPr>
          <p:cNvSpPr>
            <a:spLocks noGrp="1" noChangeArrowheads="1"/>
          </p:cNvSpPr>
          <p:nvPr>
            <p:ph idx="1"/>
          </p:nvPr>
        </p:nvSpPr>
        <p:spPr>
          <a:xfrm>
            <a:off x="2271712" y="2566989"/>
            <a:ext cx="5761038" cy="720725"/>
          </a:xfrm>
        </p:spPr>
        <p:txBody>
          <a:bodyPr rtlCol="0">
            <a:noAutofit/>
          </a:bodyPr>
          <a:lstStyle/>
          <a:p>
            <a:pPr marL="0" indent="0">
              <a:buNone/>
              <a:defRPr/>
            </a:pPr>
            <a:r>
              <a:rPr lang="en-US" altLang="ja-JP" b="1" dirty="0"/>
              <a:t>1995(H7).5.    </a:t>
            </a:r>
            <a:r>
              <a:rPr lang="ja-JP" altLang="en-US" b="1" dirty="0"/>
              <a:t>食品衛生法改正</a:t>
            </a:r>
            <a:endParaRPr lang="en-US" altLang="ja-JP" b="1" dirty="0"/>
          </a:p>
          <a:p>
            <a:pPr>
              <a:buFont typeface="Wingdings 3" panose="05040102010807070707" pitchFamily="18" charset="2"/>
              <a:buChar char=""/>
              <a:defRPr/>
            </a:pPr>
            <a:endParaRPr lang="en-US" altLang="ja-JP" dirty="0"/>
          </a:p>
        </p:txBody>
      </p:sp>
      <p:sp>
        <p:nvSpPr>
          <p:cNvPr id="4" name="正方形/長方形 3">
            <a:extLst>
              <a:ext uri="{FF2B5EF4-FFF2-40B4-BE49-F238E27FC236}">
                <a16:creationId xmlns:a16="http://schemas.microsoft.com/office/drawing/2014/main" id="{131D30D1-1EF4-ED4B-DD97-61559DECDCA7}"/>
              </a:ext>
            </a:extLst>
          </p:cNvPr>
          <p:cNvSpPr/>
          <p:nvPr/>
        </p:nvSpPr>
        <p:spPr>
          <a:xfrm>
            <a:off x="10414892" y="6021288"/>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４７</a:t>
            </a:r>
            <a:endParaRPr lang="en-US" altLang="ja-JP" b="1" dirty="0">
              <a:solidFill>
                <a:schemeClr val="tx1"/>
              </a:solidFill>
            </a:endParaRPr>
          </a:p>
        </p:txBody>
      </p:sp>
      <p:sp>
        <p:nvSpPr>
          <p:cNvPr id="2" name="コンテンツ プレースホルダー 2">
            <a:extLst>
              <a:ext uri="{FF2B5EF4-FFF2-40B4-BE49-F238E27FC236}">
                <a16:creationId xmlns:a16="http://schemas.microsoft.com/office/drawing/2014/main" id="{85CB6B11-4A0A-B6EF-3C41-E209AC2ED25B}"/>
              </a:ext>
            </a:extLst>
          </p:cNvPr>
          <p:cNvSpPr txBox="1">
            <a:spLocks noChangeArrowheads="1"/>
          </p:cNvSpPr>
          <p:nvPr/>
        </p:nvSpPr>
        <p:spPr bwMode="auto">
          <a:xfrm>
            <a:off x="2132013" y="3602038"/>
            <a:ext cx="6202363" cy="1325562"/>
          </a:xfrm>
          <a:prstGeom prst="rect">
            <a:avLst/>
          </a:prstGeom>
          <a:noFill/>
          <a:ln>
            <a:noFill/>
          </a:ln>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eaLnBrk="1" hangingPunct="1">
              <a:buNone/>
              <a:defRPr/>
            </a:pPr>
            <a:r>
              <a:rPr lang="ja-JP" altLang="en-US" sz="2800" b="1" dirty="0">
                <a:highlight>
                  <a:srgbClr val="FFFF00"/>
                </a:highlight>
                <a:latin typeface="+mn-ea"/>
              </a:rPr>
              <a:t>日本の法律に</a:t>
            </a:r>
            <a:endParaRPr lang="en-US" altLang="ja-JP" sz="2800" b="1" dirty="0">
              <a:highlight>
                <a:srgbClr val="FFFF00"/>
              </a:highlight>
              <a:latin typeface="+mn-ea"/>
            </a:endParaRPr>
          </a:p>
          <a:p>
            <a:pPr marL="0" indent="0" eaLnBrk="1" hangingPunct="1">
              <a:buNone/>
              <a:defRPr/>
            </a:pPr>
            <a:r>
              <a:rPr lang="ja-JP" altLang="en-US" sz="2800" b="1" dirty="0">
                <a:highlight>
                  <a:srgbClr val="FFFF00"/>
                </a:highlight>
                <a:latin typeface="+mn-ea"/>
              </a:rPr>
              <a:t> 　初めて</a:t>
            </a:r>
            <a:r>
              <a:rPr lang="en-US" altLang="ja-JP" sz="3600" b="1" dirty="0">
                <a:solidFill>
                  <a:srgbClr val="FF0000"/>
                </a:solidFill>
                <a:highlight>
                  <a:srgbClr val="FFFF00"/>
                </a:highlight>
                <a:latin typeface="+mn-ea"/>
              </a:rPr>
              <a:t>HACCP</a:t>
            </a:r>
            <a:r>
              <a:rPr lang="ja-JP" altLang="en-US" sz="2800" b="1" dirty="0">
                <a:highlight>
                  <a:srgbClr val="FFFF00"/>
                </a:highlight>
                <a:latin typeface="+mn-ea"/>
              </a:rPr>
              <a:t>を取り入れた制度</a:t>
            </a:r>
            <a:endParaRPr lang="ja-JP" altLang="en-US" sz="2800" dirty="0">
              <a:highlight>
                <a:srgbClr val="FFFF00"/>
              </a:highlight>
              <a:latin typeface="+mn-ea"/>
            </a:endParaRPr>
          </a:p>
        </p:txBody>
      </p:sp>
      <p:pic>
        <p:nvPicPr>
          <p:cNvPr id="73734" name="図 3">
            <a:extLst>
              <a:ext uri="{FF2B5EF4-FFF2-40B4-BE49-F238E27FC236}">
                <a16:creationId xmlns:a16="http://schemas.microsoft.com/office/drawing/2014/main" id="{58E64458-5CD0-26EE-EEE8-C6BB71B64F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9594" y="2049462"/>
            <a:ext cx="3475037"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タイトル 4">
            <a:extLst>
              <a:ext uri="{FF2B5EF4-FFF2-40B4-BE49-F238E27FC236}">
                <a16:creationId xmlns:a16="http://schemas.microsoft.com/office/drawing/2014/main" id="{3D801B50-A9F3-4058-24D5-2ACB33744901}"/>
              </a:ext>
            </a:extLst>
          </p:cNvPr>
          <p:cNvSpPr>
            <a:spLocks noGrp="1"/>
          </p:cNvSpPr>
          <p:nvPr>
            <p:ph type="title"/>
          </p:nvPr>
        </p:nvSpPr>
        <p:spPr/>
        <p:txBody>
          <a:bodyPr>
            <a:normAutofit/>
          </a:bodyPr>
          <a:lstStyle/>
          <a:p>
            <a:r>
              <a:rPr lang="ja-JP" altLang="en-US" sz="4800" b="1" dirty="0"/>
              <a:t>総合衛生管理製造過程承認制度</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コンテンツ プレースホルダー 2">
            <a:extLst>
              <a:ext uri="{FF2B5EF4-FFF2-40B4-BE49-F238E27FC236}">
                <a16:creationId xmlns:a16="http://schemas.microsoft.com/office/drawing/2014/main" id="{FACFFEF0-28AA-1EFC-49A7-F527A0A8BBEC}"/>
              </a:ext>
            </a:extLst>
          </p:cNvPr>
          <p:cNvSpPr txBox="1">
            <a:spLocks noChangeArrowheads="1"/>
          </p:cNvSpPr>
          <p:nvPr/>
        </p:nvSpPr>
        <p:spPr bwMode="auto">
          <a:xfrm>
            <a:off x="2422526" y="4950643"/>
            <a:ext cx="7991475" cy="1325562"/>
          </a:xfrm>
          <a:prstGeom prst="rect">
            <a:avLst/>
          </a:prstGeom>
          <a:noFill/>
          <a:ln>
            <a:noFill/>
          </a:ln>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defRPr/>
            </a:pPr>
            <a:r>
              <a:rPr lang="en-US" altLang="ja-JP" sz="3200" b="1" dirty="0">
                <a:latin typeface="Century Gothic" panose="020B0502020202020204" pitchFamily="34" charset="0"/>
              </a:rPr>
              <a:t>HACCP</a:t>
            </a:r>
            <a:r>
              <a:rPr lang="ja-JP" altLang="en-US" sz="3200" b="1" dirty="0">
                <a:latin typeface="Century Gothic" panose="020B0502020202020204" pitchFamily="34" charset="0"/>
              </a:rPr>
              <a:t>支援法（</a:t>
            </a:r>
            <a:r>
              <a:rPr lang="en-US" altLang="ja-JP" sz="3200" b="1" dirty="0">
                <a:latin typeface="+mn-ea"/>
                <a:ea typeface="+mn-ea"/>
              </a:rPr>
              <a:t>1998(H10)</a:t>
            </a:r>
            <a:r>
              <a:rPr lang="ja-JP" altLang="en-US" sz="3200" b="1" dirty="0">
                <a:latin typeface="+mn-ea"/>
                <a:ea typeface="+mn-ea"/>
              </a:rPr>
              <a:t>～</a:t>
            </a:r>
            <a:r>
              <a:rPr lang="en-US" altLang="ja-JP" sz="3200" b="1" dirty="0">
                <a:solidFill>
                  <a:srgbClr val="FF0000"/>
                </a:solidFill>
                <a:latin typeface="+mn-ea"/>
                <a:ea typeface="+mn-ea"/>
              </a:rPr>
              <a:t>2023.6.</a:t>
            </a:r>
            <a:r>
              <a:rPr lang="ja-JP" altLang="en-US" sz="3200" b="1" dirty="0">
                <a:latin typeface="Century Gothic" panose="020B0502020202020204" pitchFamily="34" charset="0"/>
              </a:rPr>
              <a:t>）</a:t>
            </a:r>
            <a:endParaRPr lang="en-US" altLang="ja-JP" sz="3200" b="1" dirty="0">
              <a:latin typeface="Century Gothic" panose="020B0502020202020204" pitchFamily="34" charset="0"/>
            </a:endParaRPr>
          </a:p>
          <a:p>
            <a:pPr>
              <a:spcBef>
                <a:spcPts val="1000"/>
              </a:spcBef>
              <a:buClr>
                <a:schemeClr val="accent1"/>
              </a:buClr>
              <a:buSzPct val="80000"/>
              <a:defRPr/>
            </a:pPr>
            <a:r>
              <a:rPr lang="ja-JP" altLang="en-US" dirty="0">
                <a:latin typeface="Century Gothic" panose="020B0502020202020204" pitchFamily="34" charset="0"/>
              </a:rPr>
              <a:t>　食品の製造過程の管理の高度化に関する臨時措置法</a:t>
            </a:r>
            <a:endParaRPr lang="en-US" altLang="ja-JP" dirty="0">
              <a:latin typeface="Century Gothic" panose="020B0502020202020204" pitchFamily="34" charset="0"/>
            </a:endParaRPr>
          </a:p>
        </p:txBody>
      </p:sp>
      <p:sp>
        <p:nvSpPr>
          <p:cNvPr id="4" name="正方形/長方形 3">
            <a:extLst>
              <a:ext uri="{FF2B5EF4-FFF2-40B4-BE49-F238E27FC236}">
                <a16:creationId xmlns:a16="http://schemas.microsoft.com/office/drawing/2014/main" id="{372126C8-96E7-A0D1-983F-975E1FE64AB9}"/>
              </a:ext>
            </a:extLst>
          </p:cNvPr>
          <p:cNvSpPr/>
          <p:nvPr/>
        </p:nvSpPr>
        <p:spPr>
          <a:xfrm>
            <a:off x="10774932" y="6034905"/>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４８</a:t>
            </a:r>
            <a:endParaRPr lang="en-US" altLang="ja-JP" b="1" dirty="0">
              <a:solidFill>
                <a:schemeClr val="tx1"/>
              </a:solidFill>
            </a:endParaRPr>
          </a:p>
        </p:txBody>
      </p:sp>
      <p:sp>
        <p:nvSpPr>
          <p:cNvPr id="2" name="楕円 1">
            <a:extLst>
              <a:ext uri="{FF2B5EF4-FFF2-40B4-BE49-F238E27FC236}">
                <a16:creationId xmlns:a16="http://schemas.microsoft.com/office/drawing/2014/main" id="{3B9BC20F-3A74-11AF-DE06-009387F1ED79}"/>
              </a:ext>
            </a:extLst>
          </p:cNvPr>
          <p:cNvSpPr/>
          <p:nvPr/>
        </p:nvSpPr>
        <p:spPr>
          <a:xfrm>
            <a:off x="6094412" y="2051323"/>
            <a:ext cx="2899370" cy="163195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chemeClr val="tx1"/>
                </a:solidFill>
              </a:rPr>
              <a:t>施設面</a:t>
            </a:r>
            <a:endParaRPr lang="en-US" altLang="ja-JP" sz="3200" b="1" dirty="0">
              <a:solidFill>
                <a:schemeClr val="tx1"/>
              </a:solidFill>
            </a:endParaRPr>
          </a:p>
          <a:p>
            <a:pPr algn="ctr">
              <a:defRPr/>
            </a:pPr>
            <a:r>
              <a:rPr lang="ja-JP" altLang="en-US" sz="3200" b="1" dirty="0">
                <a:solidFill>
                  <a:schemeClr val="tx1"/>
                </a:solidFill>
              </a:rPr>
              <a:t>重視</a:t>
            </a:r>
          </a:p>
        </p:txBody>
      </p:sp>
      <p:sp>
        <p:nvSpPr>
          <p:cNvPr id="6" name="楕円 5">
            <a:extLst>
              <a:ext uri="{FF2B5EF4-FFF2-40B4-BE49-F238E27FC236}">
                <a16:creationId xmlns:a16="http://schemas.microsoft.com/office/drawing/2014/main" id="{379D12DC-8126-87D9-D8BF-FA0968789238}"/>
              </a:ext>
            </a:extLst>
          </p:cNvPr>
          <p:cNvSpPr/>
          <p:nvPr/>
        </p:nvSpPr>
        <p:spPr>
          <a:xfrm>
            <a:off x="2422526" y="2060848"/>
            <a:ext cx="2981324" cy="16224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chemeClr val="tx1"/>
                </a:solidFill>
              </a:rPr>
              <a:t>高度な</a:t>
            </a:r>
            <a:endParaRPr lang="en-US" altLang="ja-JP" sz="3200" b="1" dirty="0">
              <a:solidFill>
                <a:schemeClr val="tx1"/>
              </a:solidFill>
            </a:endParaRPr>
          </a:p>
          <a:p>
            <a:pPr algn="ctr">
              <a:defRPr/>
            </a:pPr>
            <a:r>
              <a:rPr lang="ja-JP" altLang="en-US" sz="3200" b="1" dirty="0">
                <a:solidFill>
                  <a:schemeClr val="tx1"/>
                </a:solidFill>
              </a:rPr>
              <a:t>衛生管理</a:t>
            </a:r>
          </a:p>
        </p:txBody>
      </p:sp>
      <p:sp>
        <p:nvSpPr>
          <p:cNvPr id="9" name="矢印: 下 8">
            <a:extLst>
              <a:ext uri="{FF2B5EF4-FFF2-40B4-BE49-F238E27FC236}">
                <a16:creationId xmlns:a16="http://schemas.microsoft.com/office/drawing/2014/main" id="{4F061D0F-1875-2C47-0652-8936F4D75E75}"/>
              </a:ext>
            </a:extLst>
          </p:cNvPr>
          <p:cNvSpPr/>
          <p:nvPr/>
        </p:nvSpPr>
        <p:spPr>
          <a:xfrm>
            <a:off x="5230316" y="3752602"/>
            <a:ext cx="1038225" cy="112871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タイトル 6">
            <a:extLst>
              <a:ext uri="{FF2B5EF4-FFF2-40B4-BE49-F238E27FC236}">
                <a16:creationId xmlns:a16="http://schemas.microsoft.com/office/drawing/2014/main" id="{1FCB3AB8-32D0-AA47-47FB-8992D5A99356}"/>
              </a:ext>
            </a:extLst>
          </p:cNvPr>
          <p:cNvSpPr>
            <a:spLocks noGrp="1"/>
          </p:cNvSpPr>
          <p:nvPr>
            <p:ph type="title"/>
          </p:nvPr>
        </p:nvSpPr>
        <p:spPr>
          <a:xfrm>
            <a:off x="1199832" y="122238"/>
            <a:ext cx="9751060" cy="1295400"/>
          </a:xfrm>
        </p:spPr>
        <p:txBody>
          <a:bodyPr>
            <a:normAutofit/>
          </a:bodyPr>
          <a:lstStyle/>
          <a:p>
            <a:r>
              <a:rPr lang="ja-JP" altLang="en-US" sz="4800" b="1" dirty="0"/>
              <a:t>誤解と不信を招いた制度</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6B428F8-8C6C-2581-19D8-4E65D3D72A97}"/>
              </a:ext>
            </a:extLst>
          </p:cNvPr>
          <p:cNvSpPr>
            <a:spLocks noGrp="1"/>
          </p:cNvSpPr>
          <p:nvPr>
            <p:ph idx="1"/>
          </p:nvPr>
        </p:nvSpPr>
        <p:spPr>
          <a:xfrm>
            <a:off x="2346326" y="1556792"/>
            <a:ext cx="8860654" cy="2909889"/>
          </a:xfrm>
        </p:spPr>
        <p:txBody>
          <a:bodyPr rtlCol="0">
            <a:normAutofit/>
          </a:bodyPr>
          <a:lstStyle/>
          <a:p>
            <a:pPr marL="0" indent="0">
              <a:buNone/>
              <a:defRPr/>
            </a:pPr>
            <a:r>
              <a:rPr lang="en-US" altLang="ja-JP" b="1" dirty="0"/>
              <a:t>2000(H12)</a:t>
            </a:r>
            <a:r>
              <a:rPr lang="ja-JP" altLang="en-US" b="1" dirty="0"/>
              <a:t>年６月　</a:t>
            </a:r>
            <a:endParaRPr lang="en-US" altLang="ja-JP" sz="2400" b="1" dirty="0"/>
          </a:p>
          <a:p>
            <a:pPr marL="0" indent="0">
              <a:buNone/>
              <a:defRPr/>
            </a:pPr>
            <a:r>
              <a:rPr lang="ja-JP" altLang="en-US" sz="2400" dirty="0"/>
              <a:t>　　 </a:t>
            </a:r>
            <a:r>
              <a:rPr lang="ja-JP" altLang="en-US" sz="2400" b="1" dirty="0"/>
              <a:t>原因食品　低脂肪加工乳</a:t>
            </a:r>
            <a:r>
              <a:rPr lang="en-US" altLang="ja-JP" sz="2400" b="1" dirty="0"/>
              <a:t> </a:t>
            </a:r>
            <a:r>
              <a:rPr lang="ja-JP" altLang="en-US" sz="2400" b="1" dirty="0"/>
              <a:t>など</a:t>
            </a:r>
            <a:endParaRPr lang="en-US" altLang="ja-JP" b="1" dirty="0"/>
          </a:p>
          <a:p>
            <a:pPr marL="0" indent="0">
              <a:buNone/>
              <a:defRPr/>
            </a:pPr>
            <a:r>
              <a:rPr lang="ja-JP" altLang="en-US" b="1" dirty="0"/>
              <a:t>　　</a:t>
            </a:r>
            <a:r>
              <a:rPr lang="ja-JP" altLang="en-US" sz="2400" b="1" dirty="0"/>
              <a:t>患者数　　</a:t>
            </a:r>
            <a:r>
              <a:rPr lang="en-US" altLang="ja-JP" sz="2400" b="1" dirty="0"/>
              <a:t>14,780</a:t>
            </a:r>
            <a:r>
              <a:rPr lang="ja-JP" altLang="en-US" sz="2400" b="1" dirty="0"/>
              <a:t>名</a:t>
            </a:r>
            <a:endParaRPr lang="en-US" altLang="ja-JP" sz="2400" b="1" dirty="0"/>
          </a:p>
          <a:p>
            <a:pPr marL="0" indent="0">
              <a:buNone/>
              <a:defRPr/>
            </a:pPr>
            <a:r>
              <a:rPr lang="ja-JP" altLang="en-US" sz="2400" b="1" dirty="0"/>
              <a:t>　　 原因　　    北海道内の工場で製造された脱脂粉乳</a:t>
            </a:r>
            <a:endParaRPr lang="en-US" altLang="ja-JP" sz="2400" b="1" dirty="0"/>
          </a:p>
          <a:p>
            <a:pPr marL="0" indent="0">
              <a:buNone/>
              <a:defRPr/>
            </a:pPr>
            <a:r>
              <a:rPr lang="ja-JP" altLang="en-US" sz="2400" dirty="0"/>
              <a:t>　　　　　　　</a:t>
            </a:r>
            <a:r>
              <a:rPr lang="ja-JP" altLang="en-US" sz="2200" dirty="0"/>
              <a:t>（黄色ブドウ球菌エンテロトキシン</a:t>
            </a:r>
            <a:r>
              <a:rPr lang="en-US" altLang="ja-JP" sz="2200" dirty="0"/>
              <a:t>A</a:t>
            </a:r>
            <a:r>
              <a:rPr lang="ja-JP" altLang="en-US" sz="2200" dirty="0"/>
              <a:t>型） </a:t>
            </a:r>
            <a:endParaRPr lang="en-US" altLang="ja-JP" sz="2200" dirty="0"/>
          </a:p>
          <a:p>
            <a:pPr>
              <a:defRPr/>
            </a:pPr>
            <a:endParaRPr lang="ja-JP" altLang="en-US" dirty="0"/>
          </a:p>
        </p:txBody>
      </p:sp>
      <p:sp>
        <p:nvSpPr>
          <p:cNvPr id="77828" name="コンテンツ プレースホルダー 2">
            <a:extLst>
              <a:ext uri="{FF2B5EF4-FFF2-40B4-BE49-F238E27FC236}">
                <a16:creationId xmlns:a16="http://schemas.microsoft.com/office/drawing/2014/main" id="{A9945EBA-14BB-5090-0F54-BC2AD2068B74}"/>
              </a:ext>
            </a:extLst>
          </p:cNvPr>
          <p:cNvSpPr txBox="1">
            <a:spLocks noChangeArrowheads="1"/>
          </p:cNvSpPr>
          <p:nvPr/>
        </p:nvSpPr>
        <p:spPr bwMode="auto">
          <a:xfrm>
            <a:off x="1701924" y="4975225"/>
            <a:ext cx="4787900" cy="4794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en-US" altLang="ja-JP" dirty="0">
                <a:solidFill>
                  <a:srgbClr val="FF0000"/>
                </a:solidFill>
                <a:latin typeface="ＭＳ Ｐ明朝" panose="02020600040205080304" pitchFamily="18" charset="-128"/>
                <a:ea typeface="ＭＳ Ｐ明朝" panose="02020600040205080304" pitchFamily="18" charset="-128"/>
              </a:rPr>
              <a:t>2003(H15).5.</a:t>
            </a:r>
            <a:r>
              <a:rPr lang="ja-JP" altLang="en-US" dirty="0">
                <a:solidFill>
                  <a:srgbClr val="FF0000"/>
                </a:solidFill>
                <a:latin typeface="ＭＳ Ｐ明朝" panose="02020600040205080304" pitchFamily="18" charset="-128"/>
                <a:ea typeface="ＭＳ Ｐ明朝" panose="02020600040205080304" pitchFamily="18" charset="-128"/>
              </a:rPr>
              <a:t>～　</a:t>
            </a:r>
            <a:r>
              <a:rPr lang="ja-JP" altLang="en-US" b="1" dirty="0">
                <a:solidFill>
                  <a:srgbClr val="FF0000"/>
                </a:solidFill>
                <a:latin typeface="Century Gothic" panose="020B0502020202020204" pitchFamily="34" charset="0"/>
              </a:rPr>
              <a:t>更新制度の導入</a:t>
            </a:r>
            <a:endParaRPr lang="en-US" altLang="ja-JP" b="1" dirty="0">
              <a:solidFill>
                <a:srgbClr val="FF0000"/>
              </a:solidFill>
              <a:latin typeface="Century Gothic" panose="020B0502020202020204" pitchFamily="34" charset="0"/>
            </a:endParaRPr>
          </a:p>
        </p:txBody>
      </p:sp>
      <p:sp>
        <p:nvSpPr>
          <p:cNvPr id="5" name="矢印: 下 4">
            <a:extLst>
              <a:ext uri="{FF2B5EF4-FFF2-40B4-BE49-F238E27FC236}">
                <a16:creationId xmlns:a16="http://schemas.microsoft.com/office/drawing/2014/main" id="{0ADC1EC8-B7A0-6294-72A2-835E3F0C827F}"/>
              </a:ext>
            </a:extLst>
          </p:cNvPr>
          <p:cNvSpPr/>
          <p:nvPr/>
        </p:nvSpPr>
        <p:spPr>
          <a:xfrm>
            <a:off x="6382444" y="4356968"/>
            <a:ext cx="484187" cy="5842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7830" name="コンテンツ プレースホルダー 2">
            <a:extLst>
              <a:ext uri="{FF2B5EF4-FFF2-40B4-BE49-F238E27FC236}">
                <a16:creationId xmlns:a16="http://schemas.microsoft.com/office/drawing/2014/main" id="{211216BB-E00B-10DD-E6B2-C6A00000C607}"/>
              </a:ext>
            </a:extLst>
          </p:cNvPr>
          <p:cNvSpPr txBox="1">
            <a:spLocks noChangeArrowheads="1"/>
          </p:cNvSpPr>
          <p:nvPr/>
        </p:nvSpPr>
        <p:spPr bwMode="auto">
          <a:xfrm>
            <a:off x="1662910" y="5572918"/>
            <a:ext cx="4608512" cy="4810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en-US" altLang="ja-JP" dirty="0">
                <a:solidFill>
                  <a:srgbClr val="FF0000"/>
                </a:solidFill>
                <a:latin typeface="ＭＳ Ｐ明朝" panose="02020600040205080304" pitchFamily="18" charset="-128"/>
                <a:ea typeface="ＭＳ Ｐ明朝" panose="02020600040205080304" pitchFamily="18" charset="-128"/>
              </a:rPr>
              <a:t>2021(R3).6.</a:t>
            </a:r>
            <a:r>
              <a:rPr lang="ja-JP" altLang="en-US" dirty="0">
                <a:solidFill>
                  <a:srgbClr val="FF0000"/>
                </a:solidFill>
                <a:latin typeface="ＭＳ Ｐ明朝" panose="02020600040205080304" pitchFamily="18" charset="-128"/>
                <a:ea typeface="ＭＳ Ｐ明朝" panose="02020600040205080304" pitchFamily="18" charset="-128"/>
              </a:rPr>
              <a:t>　　   </a:t>
            </a:r>
            <a:r>
              <a:rPr lang="ja-JP" altLang="en-US" b="1" dirty="0">
                <a:solidFill>
                  <a:srgbClr val="FF0000"/>
                </a:solidFill>
                <a:latin typeface="Century Gothic" panose="020B0502020202020204" pitchFamily="34" charset="0"/>
              </a:rPr>
              <a:t>制度の廃止</a:t>
            </a:r>
            <a:endParaRPr lang="en-US" altLang="ja-JP" b="1" dirty="0">
              <a:solidFill>
                <a:srgbClr val="FF0000"/>
              </a:solidFill>
              <a:latin typeface="Century Gothic" panose="020B0502020202020204" pitchFamily="34" charset="0"/>
            </a:endParaRPr>
          </a:p>
        </p:txBody>
      </p:sp>
      <p:sp>
        <p:nvSpPr>
          <p:cNvPr id="2" name="正方形/長方形 1">
            <a:extLst>
              <a:ext uri="{FF2B5EF4-FFF2-40B4-BE49-F238E27FC236}">
                <a16:creationId xmlns:a16="http://schemas.microsoft.com/office/drawing/2014/main" id="{0515C4A3-1C17-4687-029C-E96487253109}"/>
              </a:ext>
            </a:extLst>
          </p:cNvPr>
          <p:cNvSpPr/>
          <p:nvPr/>
        </p:nvSpPr>
        <p:spPr>
          <a:xfrm>
            <a:off x="6798257" y="4975225"/>
            <a:ext cx="4984787" cy="479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dirty="0">
              <a:solidFill>
                <a:schemeClr val="accent3">
                  <a:lumMod val="75000"/>
                </a:schemeClr>
              </a:solidFill>
            </a:endParaRPr>
          </a:p>
          <a:p>
            <a:pPr algn="ctr">
              <a:defRPr/>
            </a:pPr>
            <a:r>
              <a:rPr lang="en-US" altLang="ja-JP" dirty="0">
                <a:solidFill>
                  <a:srgbClr val="FF0000"/>
                </a:solidFill>
                <a:latin typeface="ＭＳ Ｐ明朝" panose="02020600040205080304" pitchFamily="18" charset="-128"/>
                <a:ea typeface="ＭＳ Ｐ明朝" panose="02020600040205080304" pitchFamily="18" charset="-128"/>
              </a:rPr>
              <a:t>2002(H14).12. </a:t>
            </a:r>
            <a:r>
              <a:rPr lang="ja-JP" altLang="en-US" b="1" u="sng" dirty="0">
                <a:solidFill>
                  <a:srgbClr val="FF0000"/>
                </a:solidFill>
              </a:rPr>
              <a:t>乳等省令の一部改正</a:t>
            </a:r>
          </a:p>
          <a:p>
            <a:pPr algn="ctr">
              <a:defRPr/>
            </a:pPr>
            <a:endParaRPr lang="ja-JP" altLang="en-US" dirty="0">
              <a:solidFill>
                <a:schemeClr val="accent3">
                  <a:lumMod val="75000"/>
                </a:schemeClr>
              </a:solidFill>
            </a:endParaRPr>
          </a:p>
        </p:txBody>
      </p:sp>
      <p:sp>
        <p:nvSpPr>
          <p:cNvPr id="9" name="正方形/長方形 8">
            <a:extLst>
              <a:ext uri="{FF2B5EF4-FFF2-40B4-BE49-F238E27FC236}">
                <a16:creationId xmlns:a16="http://schemas.microsoft.com/office/drawing/2014/main" id="{B44D04B5-AB99-CC9A-C824-49C5E1819E8F}"/>
              </a:ext>
            </a:extLst>
          </p:cNvPr>
          <p:cNvSpPr/>
          <p:nvPr/>
        </p:nvSpPr>
        <p:spPr>
          <a:xfrm>
            <a:off x="7534572" y="5330825"/>
            <a:ext cx="3240087" cy="58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dirty="0">
              <a:solidFill>
                <a:schemeClr val="tx1"/>
              </a:solidFill>
              <a:latin typeface="ＭＳ Ｐ明朝" panose="02020600040205080304" pitchFamily="18" charset="-128"/>
              <a:ea typeface="ＭＳ Ｐ明朝" panose="02020600040205080304" pitchFamily="18" charset="-128"/>
            </a:endParaRPr>
          </a:p>
          <a:p>
            <a:pPr algn="ctr">
              <a:defRPr/>
            </a:pPr>
            <a:r>
              <a:rPr lang="en-US" altLang="ja-JP" sz="2000" dirty="0">
                <a:solidFill>
                  <a:schemeClr val="tx1"/>
                </a:solidFill>
                <a:latin typeface="ＭＳ Ｐ明朝" panose="02020600040205080304" pitchFamily="18" charset="-128"/>
                <a:ea typeface="ＭＳ Ｐ明朝" panose="02020600040205080304" pitchFamily="18" charset="-128"/>
              </a:rPr>
              <a:t>10 </a:t>
            </a:r>
            <a:r>
              <a:rPr lang="ja-JP" altLang="en-US" sz="2000" dirty="0">
                <a:solidFill>
                  <a:schemeClr val="tx1"/>
                </a:solidFill>
                <a:latin typeface="ＭＳ Ｐ明朝" panose="02020600040205080304" pitchFamily="18" charset="-128"/>
                <a:ea typeface="ＭＳ Ｐ明朝" panose="02020600040205080304" pitchFamily="18" charset="-128"/>
              </a:rPr>
              <a:t>～</a:t>
            </a:r>
            <a:r>
              <a:rPr lang="en-US" altLang="ja-JP" sz="2000" dirty="0">
                <a:solidFill>
                  <a:schemeClr val="tx1"/>
                </a:solidFill>
                <a:latin typeface="ＭＳ Ｐ明朝" panose="02020600040205080304" pitchFamily="18" charset="-128"/>
                <a:ea typeface="ＭＳ Ｐ明朝" panose="02020600040205080304" pitchFamily="18" charset="-128"/>
              </a:rPr>
              <a:t>48℃</a:t>
            </a:r>
            <a:r>
              <a:rPr lang="ja-JP" altLang="en-US" sz="2000" dirty="0">
                <a:solidFill>
                  <a:schemeClr val="tx1"/>
                </a:solidFill>
                <a:latin typeface="ＭＳ Ｐ明朝" panose="02020600040205080304" pitchFamily="18" charset="-128"/>
                <a:ea typeface="ＭＳ Ｐ明朝" panose="02020600040205080304" pitchFamily="18" charset="-128"/>
              </a:rPr>
              <a:t>を避ける等</a:t>
            </a:r>
            <a:r>
              <a:rPr lang="en-US" altLang="ja-JP" sz="2000" dirty="0">
                <a:solidFill>
                  <a:schemeClr val="tx1"/>
                </a:solidFill>
                <a:latin typeface="ＭＳ Ｐ明朝" panose="02020600040205080304" pitchFamily="18" charset="-128"/>
                <a:ea typeface="ＭＳ Ｐ明朝" panose="02020600040205080304" pitchFamily="18" charset="-128"/>
              </a:rPr>
              <a:t> </a:t>
            </a:r>
          </a:p>
          <a:p>
            <a:pPr algn="ctr">
              <a:defRPr/>
            </a:pPr>
            <a:endParaRPr lang="ja-JP" altLang="en-US" dirty="0">
              <a:solidFill>
                <a:schemeClr val="tx1"/>
              </a:solidFill>
              <a:latin typeface="ＭＳ Ｐ明朝" panose="02020600040205080304" pitchFamily="18" charset="-128"/>
              <a:ea typeface="ＭＳ Ｐ明朝" panose="02020600040205080304" pitchFamily="18" charset="-128"/>
            </a:endParaRPr>
          </a:p>
        </p:txBody>
      </p:sp>
      <p:sp>
        <p:nvSpPr>
          <p:cNvPr id="10" name="正方形/長方形 9">
            <a:extLst>
              <a:ext uri="{FF2B5EF4-FFF2-40B4-BE49-F238E27FC236}">
                <a16:creationId xmlns:a16="http://schemas.microsoft.com/office/drawing/2014/main" id="{7C0225BB-6239-819D-4790-62E3DCA1B328}"/>
              </a:ext>
            </a:extLst>
          </p:cNvPr>
          <p:cNvSpPr/>
          <p:nvPr/>
        </p:nvSpPr>
        <p:spPr>
          <a:xfrm>
            <a:off x="10702924" y="6053931"/>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４９</a:t>
            </a:r>
            <a:endParaRPr lang="en-US" altLang="ja-JP" b="1" dirty="0">
              <a:solidFill>
                <a:schemeClr val="tx1"/>
              </a:solidFill>
            </a:endParaRPr>
          </a:p>
        </p:txBody>
      </p:sp>
      <p:sp>
        <p:nvSpPr>
          <p:cNvPr id="6" name="タイトル 5">
            <a:extLst>
              <a:ext uri="{FF2B5EF4-FFF2-40B4-BE49-F238E27FC236}">
                <a16:creationId xmlns:a16="http://schemas.microsoft.com/office/drawing/2014/main" id="{930F2C2F-44B3-05BF-798B-E406F682E844}"/>
              </a:ext>
            </a:extLst>
          </p:cNvPr>
          <p:cNvSpPr>
            <a:spLocks noGrp="1"/>
          </p:cNvSpPr>
          <p:nvPr>
            <p:ph type="title"/>
          </p:nvPr>
        </p:nvSpPr>
        <p:spPr/>
        <p:txBody>
          <a:bodyPr>
            <a:normAutofit/>
          </a:bodyPr>
          <a:lstStyle/>
          <a:p>
            <a:r>
              <a:rPr lang="ja-JP" altLang="en-US" sz="4800" b="1" dirty="0"/>
              <a:t>承認施設で大規模食中毒事件</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コンテンツ プレースホルダー 2">
            <a:extLst>
              <a:ext uri="{FF2B5EF4-FFF2-40B4-BE49-F238E27FC236}">
                <a16:creationId xmlns:a16="http://schemas.microsoft.com/office/drawing/2014/main" id="{474EA299-A3D1-832F-752A-D59C0D7DFC7E}"/>
              </a:ext>
            </a:extLst>
          </p:cNvPr>
          <p:cNvSpPr>
            <a:spLocks noGrp="1" noChangeArrowheads="1"/>
          </p:cNvSpPr>
          <p:nvPr>
            <p:ph idx="1"/>
          </p:nvPr>
        </p:nvSpPr>
        <p:spPr>
          <a:xfrm>
            <a:off x="2152651" y="2276474"/>
            <a:ext cx="8910313" cy="3168749"/>
          </a:xfrm>
        </p:spPr>
        <p:txBody>
          <a:bodyPr>
            <a:normAutofit fontScale="92500" lnSpcReduction="10000"/>
          </a:bodyPr>
          <a:lstStyle/>
          <a:p>
            <a:pPr eaLnBrk="1" hangingPunct="1"/>
            <a:r>
              <a:rPr lang="ja-JP" altLang="en-US" sz="3600" b="1" dirty="0"/>
              <a:t>都道府県知事</a:t>
            </a:r>
            <a:r>
              <a:rPr lang="ja-JP" altLang="en-US" sz="2600" b="1" dirty="0"/>
              <a:t>（又は市長、厚生労働大臣）</a:t>
            </a:r>
            <a:r>
              <a:rPr lang="ja-JP" altLang="en-US" sz="3600" b="1" dirty="0"/>
              <a:t>が任命</a:t>
            </a:r>
            <a:endParaRPr lang="en-US" altLang="ja-JP" sz="3600" b="1" dirty="0"/>
          </a:p>
          <a:p>
            <a:pPr eaLnBrk="1" hangingPunct="1"/>
            <a:endParaRPr lang="en-US" altLang="ja-JP" sz="3600" b="1" dirty="0"/>
          </a:p>
          <a:p>
            <a:pPr eaLnBrk="1" hangingPunct="1"/>
            <a:r>
              <a:rPr lang="ja-JP" altLang="en-US" sz="3600" b="1" dirty="0"/>
              <a:t>食品衛生監視指導計画の基づいて</a:t>
            </a:r>
            <a:endParaRPr lang="en-US" altLang="ja-JP" sz="3600" b="1" dirty="0"/>
          </a:p>
          <a:p>
            <a:pPr eaLnBrk="1" hangingPunct="1"/>
            <a:endParaRPr lang="en-US" altLang="ja-JP" sz="3600" b="1" dirty="0"/>
          </a:p>
          <a:p>
            <a:pPr eaLnBrk="1" hangingPunct="1"/>
            <a:r>
              <a:rPr lang="ja-JP" altLang="en-US" sz="3600" b="1" dirty="0"/>
              <a:t>食品衛生監視員に監視指導を行わせる</a:t>
            </a:r>
          </a:p>
        </p:txBody>
      </p:sp>
      <p:sp>
        <p:nvSpPr>
          <p:cNvPr id="2" name="楕円 1">
            <a:extLst>
              <a:ext uri="{FF2B5EF4-FFF2-40B4-BE49-F238E27FC236}">
                <a16:creationId xmlns:a16="http://schemas.microsoft.com/office/drawing/2014/main" id="{22E1C43C-A5AF-2CE9-043D-B6B31688431C}"/>
              </a:ext>
            </a:extLst>
          </p:cNvPr>
          <p:cNvSpPr/>
          <p:nvPr/>
        </p:nvSpPr>
        <p:spPr>
          <a:xfrm>
            <a:off x="7606580" y="404664"/>
            <a:ext cx="2932112" cy="130175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schemeClr val="tx1"/>
                </a:solidFill>
              </a:rPr>
              <a:t>食品Ｇメン</a:t>
            </a:r>
          </a:p>
        </p:txBody>
      </p:sp>
      <p:sp>
        <p:nvSpPr>
          <p:cNvPr id="5" name="正方形/長方形 4">
            <a:extLst>
              <a:ext uri="{FF2B5EF4-FFF2-40B4-BE49-F238E27FC236}">
                <a16:creationId xmlns:a16="http://schemas.microsoft.com/office/drawing/2014/main" id="{3AA42C3F-7262-8049-5F58-A6E6630670DC}"/>
              </a:ext>
            </a:extLst>
          </p:cNvPr>
          <p:cNvSpPr/>
          <p:nvPr/>
        </p:nvSpPr>
        <p:spPr>
          <a:xfrm>
            <a:off x="10863262" y="5949280"/>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５</a:t>
            </a:r>
          </a:p>
        </p:txBody>
      </p:sp>
      <p:sp>
        <p:nvSpPr>
          <p:cNvPr id="4" name="タイトル 3">
            <a:extLst>
              <a:ext uri="{FF2B5EF4-FFF2-40B4-BE49-F238E27FC236}">
                <a16:creationId xmlns:a16="http://schemas.microsoft.com/office/drawing/2014/main" id="{1B5EB685-F8DC-2CB8-41CA-6B4965F3E3AB}"/>
              </a:ext>
            </a:extLst>
          </p:cNvPr>
          <p:cNvSpPr>
            <a:spLocks noGrp="1"/>
          </p:cNvSpPr>
          <p:nvPr>
            <p:ph type="title"/>
          </p:nvPr>
        </p:nvSpPr>
        <p:spPr/>
        <p:txBody>
          <a:bodyPr>
            <a:normAutofit/>
          </a:bodyPr>
          <a:lstStyle/>
          <a:p>
            <a:r>
              <a:rPr lang="ja-JP" altLang="en-US" sz="5400" b="1" dirty="0"/>
              <a:t>食品衛生監視員</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AF02B65-A691-C3EB-DFEE-CD6D4AC05123}"/>
              </a:ext>
            </a:extLst>
          </p:cNvPr>
          <p:cNvSpPr/>
          <p:nvPr/>
        </p:nvSpPr>
        <p:spPr>
          <a:xfrm>
            <a:off x="1701801" y="1559575"/>
            <a:ext cx="2592387" cy="789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t>食品衛生法</a:t>
            </a:r>
          </a:p>
        </p:txBody>
      </p:sp>
      <p:sp>
        <p:nvSpPr>
          <p:cNvPr id="5" name="正方形/長方形 4">
            <a:extLst>
              <a:ext uri="{FF2B5EF4-FFF2-40B4-BE49-F238E27FC236}">
                <a16:creationId xmlns:a16="http://schemas.microsoft.com/office/drawing/2014/main" id="{58DEF917-7FB4-5607-26D5-0C0C7A8F78CA}"/>
              </a:ext>
            </a:extLst>
          </p:cNvPr>
          <p:cNvSpPr/>
          <p:nvPr/>
        </p:nvSpPr>
        <p:spPr>
          <a:xfrm>
            <a:off x="4513262" y="1559575"/>
            <a:ext cx="2520950" cy="789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800" b="1" dirty="0"/>
              <a:t>JAS</a:t>
            </a:r>
            <a:r>
              <a:rPr lang="ja-JP" altLang="en-US" sz="2800" b="1" dirty="0"/>
              <a:t>法</a:t>
            </a:r>
          </a:p>
        </p:txBody>
      </p:sp>
      <p:sp>
        <p:nvSpPr>
          <p:cNvPr id="6" name="正方形/長方形 5">
            <a:extLst>
              <a:ext uri="{FF2B5EF4-FFF2-40B4-BE49-F238E27FC236}">
                <a16:creationId xmlns:a16="http://schemas.microsoft.com/office/drawing/2014/main" id="{5FA2C975-7220-017A-C206-4C98CE0E9263}"/>
              </a:ext>
            </a:extLst>
          </p:cNvPr>
          <p:cNvSpPr/>
          <p:nvPr/>
        </p:nvSpPr>
        <p:spPr>
          <a:xfrm>
            <a:off x="7246938" y="1559575"/>
            <a:ext cx="2519363" cy="7893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t>健康増進法</a:t>
            </a:r>
          </a:p>
        </p:txBody>
      </p:sp>
      <p:sp>
        <p:nvSpPr>
          <p:cNvPr id="7" name="正方形/長方形 6">
            <a:extLst>
              <a:ext uri="{FF2B5EF4-FFF2-40B4-BE49-F238E27FC236}">
                <a16:creationId xmlns:a16="http://schemas.microsoft.com/office/drawing/2014/main" id="{60AB461F-4F8D-CC96-3B18-206F02FD4A0E}"/>
              </a:ext>
            </a:extLst>
          </p:cNvPr>
          <p:cNvSpPr/>
          <p:nvPr/>
        </p:nvSpPr>
        <p:spPr>
          <a:xfrm>
            <a:off x="1701801" y="3933056"/>
            <a:ext cx="2592387" cy="216024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600" b="1" dirty="0">
                <a:solidFill>
                  <a:schemeClr val="tx1"/>
                </a:solidFill>
                <a:latin typeface="+mn-ea"/>
              </a:rPr>
              <a:t>○販売の用に供する食品等に関する表示についての基準の策定及び当該基準の遵守</a:t>
            </a:r>
            <a:r>
              <a:rPr lang="ja-JP" altLang="en-US" sz="1400" b="1" dirty="0">
                <a:solidFill>
                  <a:schemeClr val="tx1"/>
                </a:solidFill>
                <a:latin typeface="+mn-ea"/>
              </a:rPr>
              <a:t>（第</a:t>
            </a:r>
            <a:r>
              <a:rPr lang="en-US" altLang="ja-JP" sz="1400" b="1" dirty="0">
                <a:solidFill>
                  <a:schemeClr val="tx1"/>
                </a:solidFill>
                <a:latin typeface="+mn-ea"/>
              </a:rPr>
              <a:t>19</a:t>
            </a:r>
            <a:r>
              <a:rPr lang="ja-JP" altLang="en-US" sz="1400" b="1" dirty="0">
                <a:solidFill>
                  <a:schemeClr val="tx1"/>
                </a:solidFill>
                <a:latin typeface="+mn-ea"/>
              </a:rPr>
              <a:t>条）</a:t>
            </a:r>
            <a:r>
              <a:rPr lang="ja-JP" altLang="en-US" sz="1600" b="1" dirty="0">
                <a:solidFill>
                  <a:schemeClr val="tx1"/>
                </a:solidFill>
                <a:latin typeface="+mn-ea"/>
              </a:rPr>
              <a:t>　等</a:t>
            </a:r>
            <a:endParaRPr lang="en-US" altLang="ja-JP" sz="1600" b="1" dirty="0">
              <a:solidFill>
                <a:schemeClr val="tx1"/>
              </a:solidFill>
              <a:latin typeface="+mn-ea"/>
            </a:endParaRPr>
          </a:p>
          <a:p>
            <a:pPr>
              <a:defRPr/>
            </a:pPr>
            <a:endParaRPr lang="en-US" altLang="ja-JP" sz="1600" b="1" dirty="0">
              <a:solidFill>
                <a:schemeClr val="tx1"/>
              </a:solidFill>
              <a:latin typeface="+mn-ea"/>
            </a:endParaRPr>
          </a:p>
          <a:p>
            <a:pPr>
              <a:defRPr/>
            </a:pPr>
            <a:endParaRPr lang="en-US" altLang="ja-JP" sz="1600" b="1" dirty="0">
              <a:solidFill>
                <a:schemeClr val="tx1"/>
              </a:solidFill>
              <a:latin typeface="+mn-ea"/>
            </a:endParaRPr>
          </a:p>
        </p:txBody>
      </p:sp>
      <p:sp>
        <p:nvSpPr>
          <p:cNvPr id="8" name="正方形/長方形 7">
            <a:extLst>
              <a:ext uri="{FF2B5EF4-FFF2-40B4-BE49-F238E27FC236}">
                <a16:creationId xmlns:a16="http://schemas.microsoft.com/office/drawing/2014/main" id="{D2FC24EF-8E04-A1B3-9F6A-A431277B43F4}"/>
              </a:ext>
            </a:extLst>
          </p:cNvPr>
          <p:cNvSpPr/>
          <p:nvPr/>
        </p:nvSpPr>
        <p:spPr>
          <a:xfrm>
            <a:off x="4513262" y="3933056"/>
            <a:ext cx="2520950" cy="216024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600" b="1" dirty="0">
                <a:solidFill>
                  <a:schemeClr val="tx1"/>
                </a:solidFill>
                <a:latin typeface="+mn-ea"/>
              </a:rPr>
              <a:t>○製造業者が守るべき表示の基準の策定</a:t>
            </a:r>
            <a:r>
              <a:rPr lang="ja-JP" altLang="en-US" sz="1400" b="1" dirty="0">
                <a:solidFill>
                  <a:schemeClr val="tx1"/>
                </a:solidFill>
                <a:latin typeface="+mn-ea"/>
              </a:rPr>
              <a:t>（第</a:t>
            </a:r>
            <a:r>
              <a:rPr lang="en-US" altLang="ja-JP" sz="1400" b="1" dirty="0">
                <a:solidFill>
                  <a:schemeClr val="tx1"/>
                </a:solidFill>
                <a:latin typeface="+mn-ea"/>
              </a:rPr>
              <a:t>19</a:t>
            </a:r>
            <a:r>
              <a:rPr lang="ja-JP" altLang="en-US" sz="1400" b="1" dirty="0">
                <a:solidFill>
                  <a:schemeClr val="tx1"/>
                </a:solidFill>
                <a:latin typeface="+mn-ea"/>
              </a:rPr>
              <a:t>条の１３）</a:t>
            </a:r>
            <a:endParaRPr lang="en-US" altLang="ja-JP" sz="1400" b="1" dirty="0">
              <a:solidFill>
                <a:schemeClr val="tx1"/>
              </a:solidFill>
              <a:latin typeface="+mn-ea"/>
            </a:endParaRPr>
          </a:p>
          <a:p>
            <a:pPr>
              <a:defRPr/>
            </a:pPr>
            <a:r>
              <a:rPr lang="ja-JP" altLang="en-US" sz="1600" b="1" dirty="0">
                <a:solidFill>
                  <a:schemeClr val="tx1"/>
                </a:solidFill>
                <a:latin typeface="+mn-ea"/>
              </a:rPr>
              <a:t>○品質に関する表示の基準の遵守</a:t>
            </a:r>
            <a:r>
              <a:rPr lang="ja-JP" altLang="en-US" sz="1400" b="1" dirty="0">
                <a:solidFill>
                  <a:schemeClr val="tx1"/>
                </a:solidFill>
                <a:latin typeface="+mn-ea"/>
              </a:rPr>
              <a:t>（第</a:t>
            </a:r>
            <a:r>
              <a:rPr lang="en-US" altLang="ja-JP" sz="1400" b="1" dirty="0">
                <a:solidFill>
                  <a:schemeClr val="tx1"/>
                </a:solidFill>
                <a:latin typeface="+mn-ea"/>
              </a:rPr>
              <a:t>19</a:t>
            </a:r>
            <a:r>
              <a:rPr lang="ja-JP" altLang="en-US" sz="1400" b="1" dirty="0">
                <a:solidFill>
                  <a:schemeClr val="tx1"/>
                </a:solidFill>
                <a:latin typeface="+mn-ea"/>
              </a:rPr>
              <a:t>条の</a:t>
            </a:r>
            <a:r>
              <a:rPr lang="en-US" altLang="ja-JP" sz="1400" b="1" dirty="0">
                <a:solidFill>
                  <a:schemeClr val="tx1"/>
                </a:solidFill>
                <a:latin typeface="+mn-ea"/>
              </a:rPr>
              <a:t>13</a:t>
            </a:r>
            <a:r>
              <a:rPr lang="ja-JP" altLang="en-US" sz="1400" b="1" dirty="0">
                <a:solidFill>
                  <a:schemeClr val="tx1"/>
                </a:solidFill>
                <a:latin typeface="+mn-ea"/>
              </a:rPr>
              <a:t>の２）</a:t>
            </a:r>
            <a:endParaRPr lang="en-US" altLang="ja-JP" sz="1400" b="1" dirty="0">
              <a:solidFill>
                <a:schemeClr val="tx1"/>
              </a:solidFill>
              <a:latin typeface="+mn-ea"/>
            </a:endParaRPr>
          </a:p>
          <a:p>
            <a:pPr>
              <a:defRPr/>
            </a:pPr>
            <a:endParaRPr lang="en-US" altLang="ja-JP" sz="1600" b="1" dirty="0">
              <a:solidFill>
                <a:schemeClr val="tx1"/>
              </a:solidFill>
              <a:latin typeface="+mn-ea"/>
            </a:endParaRPr>
          </a:p>
        </p:txBody>
      </p:sp>
      <p:sp>
        <p:nvSpPr>
          <p:cNvPr id="9" name="正方形/長方形 8">
            <a:extLst>
              <a:ext uri="{FF2B5EF4-FFF2-40B4-BE49-F238E27FC236}">
                <a16:creationId xmlns:a16="http://schemas.microsoft.com/office/drawing/2014/main" id="{4DB6E13D-4272-11A3-1190-BED9681A2830}"/>
              </a:ext>
            </a:extLst>
          </p:cNvPr>
          <p:cNvSpPr/>
          <p:nvPr/>
        </p:nvSpPr>
        <p:spPr>
          <a:xfrm>
            <a:off x="7246938" y="3933056"/>
            <a:ext cx="2519363" cy="216024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600" b="1" dirty="0">
                <a:solidFill>
                  <a:schemeClr val="tx1"/>
                </a:solidFill>
                <a:latin typeface="+mn-ea"/>
              </a:rPr>
              <a:t>栄養表示基準の策定及び当該基準の遵守</a:t>
            </a:r>
            <a:r>
              <a:rPr lang="ja-JP" altLang="en-US" sz="1400" b="1" dirty="0">
                <a:solidFill>
                  <a:schemeClr val="tx1"/>
                </a:solidFill>
                <a:latin typeface="+mn-ea"/>
              </a:rPr>
              <a:t>（第</a:t>
            </a:r>
            <a:r>
              <a:rPr lang="en-US" altLang="ja-JP" sz="1400" b="1" dirty="0">
                <a:solidFill>
                  <a:schemeClr val="tx1"/>
                </a:solidFill>
                <a:latin typeface="+mn-ea"/>
              </a:rPr>
              <a:t>31</a:t>
            </a:r>
            <a:r>
              <a:rPr lang="ja-JP" altLang="en-US" sz="1400" b="1" dirty="0">
                <a:solidFill>
                  <a:schemeClr val="tx1"/>
                </a:solidFill>
                <a:latin typeface="+mn-ea"/>
              </a:rPr>
              <a:t>条、同条の２）</a:t>
            </a:r>
            <a:endParaRPr lang="en-US" altLang="ja-JP" sz="1600" b="1" dirty="0">
              <a:solidFill>
                <a:schemeClr val="tx1"/>
              </a:solidFill>
              <a:latin typeface="+mn-ea"/>
            </a:endParaRPr>
          </a:p>
          <a:p>
            <a:pPr>
              <a:defRPr/>
            </a:pPr>
            <a:endParaRPr lang="en-US" altLang="ja-JP" sz="1600" b="1" dirty="0">
              <a:solidFill>
                <a:schemeClr val="tx1"/>
              </a:solidFill>
              <a:latin typeface="+mn-ea"/>
            </a:endParaRPr>
          </a:p>
          <a:p>
            <a:pPr>
              <a:defRPr/>
            </a:pPr>
            <a:endParaRPr lang="en-US" altLang="ja-JP" sz="1600" b="1" dirty="0">
              <a:solidFill>
                <a:schemeClr val="tx1"/>
              </a:solidFill>
              <a:latin typeface="+mn-ea"/>
            </a:endParaRPr>
          </a:p>
          <a:p>
            <a:pPr>
              <a:defRPr/>
            </a:pPr>
            <a:endParaRPr lang="en-US" altLang="ja-JP" sz="1600" b="1" dirty="0">
              <a:solidFill>
                <a:schemeClr val="tx1"/>
              </a:solidFill>
              <a:latin typeface="+mn-ea"/>
            </a:endParaRPr>
          </a:p>
          <a:p>
            <a:pPr>
              <a:defRPr/>
            </a:pPr>
            <a:endParaRPr lang="ja-JP" altLang="en-US" sz="1400" b="1" dirty="0">
              <a:solidFill>
                <a:schemeClr val="tx1"/>
              </a:solidFill>
              <a:latin typeface="+mn-ea"/>
            </a:endParaRPr>
          </a:p>
        </p:txBody>
      </p:sp>
      <p:sp>
        <p:nvSpPr>
          <p:cNvPr id="10" name="正方形/長方形 9">
            <a:extLst>
              <a:ext uri="{FF2B5EF4-FFF2-40B4-BE49-F238E27FC236}">
                <a16:creationId xmlns:a16="http://schemas.microsoft.com/office/drawing/2014/main" id="{16DD6EB1-6E11-0C86-68B4-A497E3F6889D}"/>
              </a:ext>
            </a:extLst>
          </p:cNvPr>
          <p:cNvSpPr/>
          <p:nvPr/>
        </p:nvSpPr>
        <p:spPr>
          <a:xfrm>
            <a:off x="1701801" y="2493640"/>
            <a:ext cx="2592387" cy="12954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sz="1600" b="1" dirty="0">
                <a:solidFill>
                  <a:schemeClr val="tx1"/>
                </a:solidFill>
              </a:rPr>
              <a:t>【</a:t>
            </a:r>
            <a:r>
              <a:rPr lang="ja-JP" altLang="en-US" sz="1600" b="1" dirty="0">
                <a:solidFill>
                  <a:schemeClr val="tx1"/>
                </a:solidFill>
              </a:rPr>
              <a:t>目的</a:t>
            </a:r>
            <a:r>
              <a:rPr lang="en-US" altLang="ja-JP" sz="1600" b="1" dirty="0">
                <a:solidFill>
                  <a:schemeClr val="tx1"/>
                </a:solidFill>
              </a:rPr>
              <a:t>】</a:t>
            </a:r>
          </a:p>
          <a:p>
            <a:pPr>
              <a:defRPr/>
            </a:pPr>
            <a:r>
              <a:rPr lang="ja-JP" altLang="en-US" sz="1600" b="1" dirty="0">
                <a:solidFill>
                  <a:schemeClr val="tx1"/>
                </a:solidFill>
              </a:rPr>
              <a:t>○飲食に起因する衛生上の危害発生を防止</a:t>
            </a:r>
          </a:p>
        </p:txBody>
      </p:sp>
      <p:sp>
        <p:nvSpPr>
          <p:cNvPr id="11" name="正方形/長方形 10">
            <a:extLst>
              <a:ext uri="{FF2B5EF4-FFF2-40B4-BE49-F238E27FC236}">
                <a16:creationId xmlns:a16="http://schemas.microsoft.com/office/drawing/2014/main" id="{79AC2F27-0BF4-6BDB-3AB6-35DA46568AE1}"/>
              </a:ext>
            </a:extLst>
          </p:cNvPr>
          <p:cNvSpPr/>
          <p:nvPr/>
        </p:nvSpPr>
        <p:spPr>
          <a:xfrm>
            <a:off x="4513262" y="2493640"/>
            <a:ext cx="2520950" cy="12954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sz="1600" b="1" dirty="0">
                <a:solidFill>
                  <a:schemeClr val="tx1"/>
                </a:solidFill>
              </a:rPr>
              <a:t>【</a:t>
            </a:r>
            <a:r>
              <a:rPr lang="ja-JP" altLang="en-US" sz="1600" b="1" dirty="0">
                <a:solidFill>
                  <a:schemeClr val="tx1"/>
                </a:solidFill>
              </a:rPr>
              <a:t>目的</a:t>
            </a:r>
            <a:r>
              <a:rPr lang="en-US" altLang="ja-JP" sz="1600" b="1" dirty="0">
                <a:solidFill>
                  <a:schemeClr val="tx1"/>
                </a:solidFill>
              </a:rPr>
              <a:t>】</a:t>
            </a:r>
          </a:p>
          <a:p>
            <a:pPr>
              <a:defRPr/>
            </a:pPr>
            <a:r>
              <a:rPr lang="ja-JP" altLang="en-US" sz="1600" b="1" dirty="0">
                <a:solidFill>
                  <a:schemeClr val="tx1"/>
                </a:solidFill>
              </a:rPr>
              <a:t>○農林物資の品質の改善○品質に関する適正な表示により消費者の選択に資する</a:t>
            </a:r>
          </a:p>
        </p:txBody>
      </p:sp>
      <p:sp>
        <p:nvSpPr>
          <p:cNvPr id="12" name="正方形/長方形 11">
            <a:extLst>
              <a:ext uri="{FF2B5EF4-FFF2-40B4-BE49-F238E27FC236}">
                <a16:creationId xmlns:a16="http://schemas.microsoft.com/office/drawing/2014/main" id="{DE4D0FB9-DEB0-85EC-C7F0-17D76D62A8C0}"/>
              </a:ext>
            </a:extLst>
          </p:cNvPr>
          <p:cNvSpPr/>
          <p:nvPr/>
        </p:nvSpPr>
        <p:spPr>
          <a:xfrm>
            <a:off x="7246938" y="2493640"/>
            <a:ext cx="2519363" cy="12954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sz="1600" b="1" dirty="0">
                <a:solidFill>
                  <a:schemeClr val="tx1"/>
                </a:solidFill>
              </a:rPr>
              <a:t>【</a:t>
            </a:r>
            <a:r>
              <a:rPr lang="ja-JP" altLang="en-US" sz="1600" b="1" dirty="0">
                <a:solidFill>
                  <a:schemeClr val="tx1"/>
                </a:solidFill>
              </a:rPr>
              <a:t>目的</a:t>
            </a:r>
            <a:r>
              <a:rPr lang="en-US" altLang="ja-JP" sz="1600" b="1" dirty="0">
                <a:solidFill>
                  <a:schemeClr val="tx1"/>
                </a:solidFill>
              </a:rPr>
              <a:t>】</a:t>
            </a:r>
          </a:p>
          <a:p>
            <a:pPr>
              <a:defRPr/>
            </a:pPr>
            <a:r>
              <a:rPr lang="ja-JP" altLang="en-US" sz="1600" b="1" dirty="0">
                <a:solidFill>
                  <a:schemeClr val="tx1"/>
                </a:solidFill>
              </a:rPr>
              <a:t>○栄養の改善その他の国民の健康の増進を図る</a:t>
            </a:r>
          </a:p>
        </p:txBody>
      </p:sp>
      <p:sp>
        <p:nvSpPr>
          <p:cNvPr id="13" name="角丸四角形 12">
            <a:extLst>
              <a:ext uri="{FF2B5EF4-FFF2-40B4-BE49-F238E27FC236}">
                <a16:creationId xmlns:a16="http://schemas.microsoft.com/office/drawing/2014/main" id="{03954781-80DF-D9F6-B07E-BE165BA20AE7}"/>
              </a:ext>
            </a:extLst>
          </p:cNvPr>
          <p:cNvSpPr/>
          <p:nvPr/>
        </p:nvSpPr>
        <p:spPr>
          <a:xfrm>
            <a:off x="1608137" y="3900815"/>
            <a:ext cx="8331200" cy="1511300"/>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 name="角丸四角形 13">
            <a:extLst>
              <a:ext uri="{FF2B5EF4-FFF2-40B4-BE49-F238E27FC236}">
                <a16:creationId xmlns:a16="http://schemas.microsoft.com/office/drawing/2014/main" id="{31D81A26-68D0-4841-365E-1FCAE21B2A34}"/>
              </a:ext>
            </a:extLst>
          </p:cNvPr>
          <p:cNvSpPr/>
          <p:nvPr/>
        </p:nvSpPr>
        <p:spPr>
          <a:xfrm>
            <a:off x="10039176" y="3864302"/>
            <a:ext cx="579438" cy="15843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0000"/>
                </a:solidFill>
              </a:rPr>
              <a:t>表示関係</a:t>
            </a:r>
          </a:p>
        </p:txBody>
      </p:sp>
      <p:sp>
        <p:nvSpPr>
          <p:cNvPr id="16" name="正方形/長方形 15">
            <a:extLst>
              <a:ext uri="{FF2B5EF4-FFF2-40B4-BE49-F238E27FC236}">
                <a16:creationId xmlns:a16="http://schemas.microsoft.com/office/drawing/2014/main" id="{71D92884-F744-0E9D-1AC0-F6BF5EF56761}"/>
              </a:ext>
            </a:extLst>
          </p:cNvPr>
          <p:cNvSpPr/>
          <p:nvPr/>
        </p:nvSpPr>
        <p:spPr>
          <a:xfrm>
            <a:off x="6815137" y="979388"/>
            <a:ext cx="2641600" cy="433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a:solidFill>
                  <a:schemeClr val="tx1"/>
                </a:solidFill>
                <a:latin typeface="+mn-ea"/>
              </a:rPr>
              <a:t>2015(H27).4.1.</a:t>
            </a:r>
            <a:r>
              <a:rPr lang="ja-JP" altLang="en-US" sz="2000" b="1" dirty="0">
                <a:solidFill>
                  <a:schemeClr val="tx1"/>
                </a:solidFill>
                <a:latin typeface="+mn-ea"/>
              </a:rPr>
              <a:t>施行</a:t>
            </a:r>
          </a:p>
        </p:txBody>
      </p:sp>
      <p:sp>
        <p:nvSpPr>
          <p:cNvPr id="17" name="正方形/長方形 16">
            <a:extLst>
              <a:ext uri="{FF2B5EF4-FFF2-40B4-BE49-F238E27FC236}">
                <a16:creationId xmlns:a16="http://schemas.microsoft.com/office/drawing/2014/main" id="{AE903884-EA36-C8E6-6CB0-87328D3FC7A3}"/>
              </a:ext>
            </a:extLst>
          </p:cNvPr>
          <p:cNvSpPr/>
          <p:nvPr/>
        </p:nvSpPr>
        <p:spPr>
          <a:xfrm>
            <a:off x="10618614" y="5877272"/>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５０</a:t>
            </a:r>
          </a:p>
        </p:txBody>
      </p:sp>
      <p:sp>
        <p:nvSpPr>
          <p:cNvPr id="3" name="タイトル 2">
            <a:extLst>
              <a:ext uri="{FF2B5EF4-FFF2-40B4-BE49-F238E27FC236}">
                <a16:creationId xmlns:a16="http://schemas.microsoft.com/office/drawing/2014/main" id="{A8ECDE20-1978-5CE5-ABDF-431BFE99B178}"/>
              </a:ext>
            </a:extLst>
          </p:cNvPr>
          <p:cNvSpPr>
            <a:spLocks noGrp="1"/>
          </p:cNvSpPr>
          <p:nvPr>
            <p:ph type="title"/>
          </p:nvPr>
        </p:nvSpPr>
        <p:spPr>
          <a:xfrm>
            <a:off x="1218883" y="152400"/>
            <a:ext cx="5667617" cy="1295400"/>
          </a:xfrm>
        </p:spPr>
        <p:txBody>
          <a:bodyPr>
            <a:normAutofit/>
          </a:bodyPr>
          <a:lstStyle/>
          <a:p>
            <a:r>
              <a:rPr lang="ja-JP" altLang="en-US" sz="5400" b="1" dirty="0"/>
              <a:t>食品表示法</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テキスト プレースホルダ 4">
            <a:extLst>
              <a:ext uri="{FF2B5EF4-FFF2-40B4-BE49-F238E27FC236}">
                <a16:creationId xmlns:a16="http://schemas.microsoft.com/office/drawing/2014/main" id="{BBA7F84D-5128-BD2E-F44C-C8993373DE53}"/>
              </a:ext>
            </a:extLst>
          </p:cNvPr>
          <p:cNvSpPr>
            <a:spLocks noGrp="1"/>
          </p:cNvSpPr>
          <p:nvPr>
            <p:ph type="body" idx="1"/>
          </p:nvPr>
        </p:nvSpPr>
        <p:spPr>
          <a:xfrm>
            <a:off x="1979613" y="1535114"/>
            <a:ext cx="4043363" cy="1108075"/>
          </a:xfrm>
          <a:solidFill>
            <a:schemeClr val="accent2">
              <a:lumMod val="20000"/>
              <a:lumOff val="80000"/>
            </a:schemeClr>
          </a:solidFill>
          <a:ln w="25400">
            <a:solidFill>
              <a:srgbClr val="FF0000"/>
            </a:solidFill>
            <a:miter lim="800000"/>
            <a:headEnd/>
            <a:tailEnd/>
          </a:ln>
        </p:spPr>
        <p:txBody>
          <a:bodyPr>
            <a:normAutofit lnSpcReduction="10000"/>
          </a:bodyPr>
          <a:lstStyle/>
          <a:p>
            <a:pPr algn="ctr" eaLnBrk="1" hangingPunct="1">
              <a:buFont typeface="Wingdings 3" panose="05040102010807070707" pitchFamily="18" charset="2"/>
              <a:buNone/>
            </a:pPr>
            <a:r>
              <a:rPr lang="ja-JP" altLang="en-US" b="1" i="1" u="sng" dirty="0">
                <a:solidFill>
                  <a:schemeClr val="tx1"/>
                </a:solidFill>
              </a:rPr>
              <a:t>法令で表示を義務付け</a:t>
            </a:r>
            <a:r>
              <a:rPr lang="ja-JP" altLang="en-US" dirty="0"/>
              <a:t>　</a:t>
            </a:r>
            <a:endParaRPr lang="en-US" altLang="ja-JP" dirty="0"/>
          </a:p>
          <a:p>
            <a:pPr algn="ctr" eaLnBrk="1" hangingPunct="1">
              <a:buFont typeface="Wingdings 3" panose="05040102010807070707" pitchFamily="18" charset="2"/>
              <a:buNone/>
            </a:pPr>
            <a:r>
              <a:rPr lang="ja-JP" altLang="en-US" b="1" dirty="0">
                <a:solidFill>
                  <a:srgbClr val="FF0000"/>
                </a:solidFill>
              </a:rPr>
              <a:t>（特定原材料）</a:t>
            </a:r>
          </a:p>
        </p:txBody>
      </p:sp>
      <p:sp>
        <p:nvSpPr>
          <p:cNvPr id="44035" name="コンテンツ プレースホルダ 5">
            <a:extLst>
              <a:ext uri="{FF2B5EF4-FFF2-40B4-BE49-F238E27FC236}">
                <a16:creationId xmlns:a16="http://schemas.microsoft.com/office/drawing/2014/main" id="{11EDB42E-D24F-F3B8-5273-D89FDDDFC271}"/>
              </a:ext>
            </a:extLst>
          </p:cNvPr>
          <p:cNvSpPr>
            <a:spLocks noGrp="1"/>
          </p:cNvSpPr>
          <p:nvPr>
            <p:ph sz="half" idx="2"/>
          </p:nvPr>
        </p:nvSpPr>
        <p:spPr>
          <a:xfrm>
            <a:off x="1979612" y="2738586"/>
            <a:ext cx="4040188" cy="3714750"/>
          </a:xfrm>
          <a:ln w="28575">
            <a:solidFill>
              <a:srgbClr val="FF0000"/>
            </a:solidFill>
            <a:miter lim="800000"/>
            <a:headEnd/>
            <a:tailEnd/>
          </a:ln>
        </p:spPr>
        <p:txBody>
          <a:bodyPr>
            <a:normAutofit fontScale="85000" lnSpcReduction="20000"/>
          </a:bodyPr>
          <a:lstStyle/>
          <a:p>
            <a:pPr eaLnBrk="1" hangingPunct="1">
              <a:buFont typeface="Arial" panose="020B0604020202020204" pitchFamily="34" charset="0"/>
              <a:buNone/>
            </a:pPr>
            <a:endParaRPr lang="en-US" altLang="ja-JP" dirty="0">
              <a:solidFill>
                <a:srgbClr val="FFFF00"/>
              </a:solidFill>
            </a:endParaRPr>
          </a:p>
          <a:p>
            <a:pPr eaLnBrk="1" hangingPunct="1">
              <a:buFont typeface="Arial" panose="020B0604020202020204" pitchFamily="34" charset="0"/>
              <a:buNone/>
            </a:pPr>
            <a:r>
              <a:rPr lang="ja-JP" altLang="en-US" dirty="0">
                <a:solidFill>
                  <a:srgbClr val="FFFF00"/>
                </a:solidFill>
              </a:rPr>
              <a:t>　</a:t>
            </a:r>
            <a:r>
              <a:rPr lang="ja-JP" altLang="en-US" b="1" dirty="0"/>
              <a:t>卵、乳、小麦、</a:t>
            </a:r>
            <a:endParaRPr lang="en-US" altLang="ja-JP" b="1" dirty="0"/>
          </a:p>
          <a:p>
            <a:pPr eaLnBrk="1" hangingPunct="1">
              <a:buFont typeface="Arial" panose="020B0604020202020204" pitchFamily="34" charset="0"/>
              <a:buNone/>
            </a:pPr>
            <a:r>
              <a:rPr lang="ja-JP" altLang="en-US" b="1" dirty="0"/>
              <a:t>　</a:t>
            </a:r>
            <a:r>
              <a:rPr lang="ja-JP" altLang="en-US" b="1" dirty="0">
                <a:solidFill>
                  <a:srgbClr val="00B0F0"/>
                </a:solidFill>
              </a:rPr>
              <a:t>えび、かに</a:t>
            </a:r>
            <a:endParaRPr lang="en-US" altLang="ja-JP" b="1" dirty="0">
              <a:solidFill>
                <a:srgbClr val="00B0F0"/>
              </a:solidFill>
            </a:endParaRPr>
          </a:p>
          <a:p>
            <a:pPr eaLnBrk="1" hangingPunct="1">
              <a:buFont typeface="Arial" panose="020B0604020202020204" pitchFamily="34" charset="0"/>
              <a:buNone/>
            </a:pPr>
            <a:r>
              <a:rPr lang="ja-JP" altLang="en-US" dirty="0"/>
              <a:t>　　</a:t>
            </a:r>
            <a:endParaRPr lang="en-US" altLang="ja-JP" sz="1800" b="1" dirty="0">
              <a:solidFill>
                <a:srgbClr val="FF0000"/>
              </a:solidFill>
            </a:endParaRPr>
          </a:p>
          <a:p>
            <a:pPr eaLnBrk="1" hangingPunct="1">
              <a:buFont typeface="Arial" panose="020B0604020202020204" pitchFamily="34" charset="0"/>
              <a:buNone/>
            </a:pPr>
            <a:r>
              <a:rPr lang="ja-JP" altLang="en-US" dirty="0">
                <a:solidFill>
                  <a:srgbClr val="FFFF00"/>
                </a:solidFill>
              </a:rPr>
              <a:t>　</a:t>
            </a:r>
            <a:r>
              <a:rPr lang="ja-JP" altLang="en-US" b="1" dirty="0"/>
              <a:t>そば、落花生</a:t>
            </a:r>
            <a:r>
              <a:rPr lang="ja-JP" altLang="en-US" sz="1400" b="1" dirty="0"/>
              <a:t>（ピーナッツ）</a:t>
            </a:r>
            <a:endParaRPr lang="en-US" altLang="ja-JP" b="1" dirty="0"/>
          </a:p>
          <a:p>
            <a:pPr eaLnBrk="1" hangingPunct="1">
              <a:buFont typeface="Arial" panose="020B0604020202020204" pitchFamily="34" charset="0"/>
              <a:buNone/>
            </a:pPr>
            <a:r>
              <a:rPr lang="en-US" altLang="ja-JP" b="1" dirty="0"/>
              <a:t>  </a:t>
            </a:r>
            <a:r>
              <a:rPr lang="ja-JP" altLang="en-US" b="1" dirty="0">
                <a:solidFill>
                  <a:srgbClr val="FF0000"/>
                </a:solidFill>
              </a:rPr>
              <a:t>くるみ</a:t>
            </a:r>
            <a:endParaRPr lang="en-US" altLang="ja-JP" b="1" dirty="0">
              <a:solidFill>
                <a:srgbClr val="FF0000"/>
              </a:solidFill>
            </a:endParaRPr>
          </a:p>
          <a:p>
            <a:pPr eaLnBrk="1" hangingPunct="1">
              <a:buFont typeface="Arial" panose="020B0604020202020204" pitchFamily="34" charset="0"/>
              <a:buNone/>
            </a:pPr>
            <a:r>
              <a:rPr lang="ja-JP" altLang="en-US" dirty="0"/>
              <a:t>　</a:t>
            </a:r>
            <a:endParaRPr lang="ja-JP" altLang="en-US" sz="1800" b="1" dirty="0">
              <a:solidFill>
                <a:srgbClr val="FF0000"/>
              </a:solidFill>
            </a:endParaRPr>
          </a:p>
        </p:txBody>
      </p:sp>
      <p:sp>
        <p:nvSpPr>
          <p:cNvPr id="44036" name="コンテンツ プレースホルダ 7">
            <a:extLst>
              <a:ext uri="{FF2B5EF4-FFF2-40B4-BE49-F238E27FC236}">
                <a16:creationId xmlns:a16="http://schemas.microsoft.com/office/drawing/2014/main" id="{692786B6-9031-8C7F-5DD1-FFB0A61F0529}"/>
              </a:ext>
            </a:extLst>
          </p:cNvPr>
          <p:cNvSpPr>
            <a:spLocks noGrp="1"/>
          </p:cNvSpPr>
          <p:nvPr>
            <p:ph sz="quarter" idx="4"/>
          </p:nvPr>
        </p:nvSpPr>
        <p:spPr>
          <a:xfrm>
            <a:off x="6589141" y="2708920"/>
            <a:ext cx="4041775" cy="3703638"/>
          </a:xfrm>
          <a:ln w="28575">
            <a:solidFill>
              <a:srgbClr val="00FF00"/>
            </a:solidFill>
            <a:miter lim="800000"/>
            <a:headEnd/>
            <a:tailEnd/>
          </a:ln>
        </p:spPr>
        <p:txBody>
          <a:bodyPr>
            <a:normAutofit fontScale="85000" lnSpcReduction="20000"/>
          </a:bodyPr>
          <a:lstStyle/>
          <a:p>
            <a:pPr eaLnBrk="1" hangingPunct="1">
              <a:buFont typeface="Wingdings" panose="05000000000000000000" pitchFamily="2" charset="2"/>
              <a:buNone/>
            </a:pPr>
            <a:endParaRPr lang="en-US" altLang="ja-JP" sz="1000" b="1" dirty="0">
              <a:solidFill>
                <a:srgbClr val="FFFF00"/>
              </a:solidFill>
            </a:endParaRPr>
          </a:p>
          <a:p>
            <a:pPr eaLnBrk="1" hangingPunct="1">
              <a:buFont typeface="Wingdings" panose="05000000000000000000" pitchFamily="2" charset="2"/>
              <a:buNone/>
            </a:pPr>
            <a:r>
              <a:rPr lang="ja-JP" altLang="en-US" sz="2000" b="1" dirty="0"/>
              <a:t>あわび、いか、いくら、オレンジ</a:t>
            </a:r>
            <a:endParaRPr lang="en-US" altLang="ja-JP" sz="2000" b="1" dirty="0"/>
          </a:p>
          <a:p>
            <a:pPr eaLnBrk="1" hangingPunct="1">
              <a:buFont typeface="Wingdings" panose="05000000000000000000" pitchFamily="2" charset="2"/>
              <a:buNone/>
            </a:pPr>
            <a:r>
              <a:rPr lang="ja-JP" altLang="en-US" sz="2000" b="1" dirty="0"/>
              <a:t>キウイフルーツ、牛肉</a:t>
            </a:r>
            <a:endParaRPr lang="en-US" altLang="ja-JP" sz="2000" b="1" dirty="0"/>
          </a:p>
          <a:p>
            <a:pPr eaLnBrk="1" hangingPunct="1">
              <a:buFont typeface="Arial" panose="020B0604020202020204" pitchFamily="34" charset="0"/>
              <a:buNone/>
            </a:pPr>
            <a:r>
              <a:rPr lang="ja-JP" altLang="en-US" sz="2100" b="1" u="sng" strike="sngStrike" dirty="0">
                <a:solidFill>
                  <a:srgbClr val="FF0000"/>
                </a:solidFill>
              </a:rPr>
              <a:t>くるみ</a:t>
            </a:r>
            <a:r>
              <a:rPr lang="ja-JP" altLang="en-US" sz="2000" b="1" dirty="0"/>
              <a:t>、さけ、さば、大豆、</a:t>
            </a:r>
            <a:endParaRPr lang="en-US" altLang="ja-JP" sz="2000" b="1" dirty="0"/>
          </a:p>
          <a:p>
            <a:pPr eaLnBrk="1" hangingPunct="1">
              <a:buFont typeface="Arial" panose="020B0604020202020204" pitchFamily="34" charset="0"/>
              <a:buNone/>
            </a:pPr>
            <a:r>
              <a:rPr lang="ja-JP" altLang="en-US" sz="2000" b="1" dirty="0"/>
              <a:t>鶏肉、</a:t>
            </a:r>
            <a:r>
              <a:rPr lang="ja-JP" altLang="en-US" sz="2000" b="1" dirty="0">
                <a:solidFill>
                  <a:srgbClr val="00B0F0"/>
                </a:solidFill>
              </a:rPr>
              <a:t>バナナ、</a:t>
            </a:r>
            <a:r>
              <a:rPr lang="ja-JP" altLang="en-US" sz="2000" b="1" dirty="0"/>
              <a:t>豚肉、まつたけ、</a:t>
            </a:r>
            <a:endParaRPr lang="en-US" altLang="ja-JP" sz="2000" b="1" dirty="0"/>
          </a:p>
          <a:p>
            <a:pPr eaLnBrk="1" hangingPunct="1">
              <a:buFont typeface="Arial" panose="020B0604020202020204" pitchFamily="34" charset="0"/>
              <a:buNone/>
            </a:pPr>
            <a:r>
              <a:rPr lang="ja-JP" altLang="en-US" sz="2000" b="1" dirty="0"/>
              <a:t>もも、やまいも、りんご</a:t>
            </a:r>
            <a:endParaRPr lang="en-US" altLang="ja-JP" sz="2000" b="1" dirty="0"/>
          </a:p>
          <a:p>
            <a:pPr eaLnBrk="1" hangingPunct="1">
              <a:buFont typeface="Arial" panose="020B0604020202020204" pitchFamily="34" charset="0"/>
              <a:buNone/>
            </a:pPr>
            <a:endParaRPr lang="en-US" altLang="ja-JP" b="1" dirty="0"/>
          </a:p>
          <a:p>
            <a:pPr eaLnBrk="1" hangingPunct="1">
              <a:buFont typeface="Arial" panose="020B0604020202020204" pitchFamily="34" charset="0"/>
              <a:buNone/>
            </a:pPr>
            <a:r>
              <a:rPr lang="ja-JP" altLang="en-US" sz="2000" b="1" dirty="0"/>
              <a:t>ゼラチン　ごま　カシューナッツ</a:t>
            </a:r>
            <a:endParaRPr lang="en-US" altLang="ja-JP" sz="2000" b="1" dirty="0"/>
          </a:p>
          <a:p>
            <a:pPr eaLnBrk="1" hangingPunct="1">
              <a:buFont typeface="Arial" panose="020B0604020202020204" pitchFamily="34" charset="0"/>
              <a:buNone/>
            </a:pPr>
            <a:r>
              <a:rPr lang="ja-JP" altLang="en-US" sz="2000" b="1" dirty="0"/>
              <a:t>アーモンド</a:t>
            </a:r>
          </a:p>
        </p:txBody>
      </p:sp>
      <p:sp>
        <p:nvSpPr>
          <p:cNvPr id="8" name="正方形/長方形 7">
            <a:extLst>
              <a:ext uri="{FF2B5EF4-FFF2-40B4-BE49-F238E27FC236}">
                <a16:creationId xmlns:a16="http://schemas.microsoft.com/office/drawing/2014/main" id="{BB44EC6C-F2FA-EAB1-73A3-FE979D00F0F4}"/>
              </a:ext>
            </a:extLst>
          </p:cNvPr>
          <p:cNvSpPr/>
          <p:nvPr/>
        </p:nvSpPr>
        <p:spPr>
          <a:xfrm>
            <a:off x="4726260" y="5900267"/>
            <a:ext cx="1223691" cy="432271"/>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t>８</a:t>
            </a:r>
            <a:r>
              <a:rPr lang="en-US" altLang="ja-JP" sz="2000" dirty="0"/>
              <a:t> </a:t>
            </a:r>
            <a:r>
              <a:rPr lang="ja-JP" altLang="en-US" sz="2000" dirty="0"/>
              <a:t>品目</a:t>
            </a:r>
          </a:p>
        </p:txBody>
      </p:sp>
      <p:sp>
        <p:nvSpPr>
          <p:cNvPr id="9" name="正方形/長方形 8">
            <a:extLst>
              <a:ext uri="{FF2B5EF4-FFF2-40B4-BE49-F238E27FC236}">
                <a16:creationId xmlns:a16="http://schemas.microsoft.com/office/drawing/2014/main" id="{2ACC3E6D-62F3-17F2-7F08-B55440FF7E0E}"/>
              </a:ext>
            </a:extLst>
          </p:cNvPr>
          <p:cNvSpPr/>
          <p:nvPr/>
        </p:nvSpPr>
        <p:spPr>
          <a:xfrm>
            <a:off x="9406780" y="5849938"/>
            <a:ext cx="1122089" cy="4826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dirty="0">
                <a:latin typeface="+mn-ea"/>
              </a:rPr>
              <a:t>20 </a:t>
            </a:r>
            <a:r>
              <a:rPr lang="ja-JP" altLang="en-US" sz="2000" dirty="0">
                <a:latin typeface="+mn-ea"/>
              </a:rPr>
              <a:t>品目</a:t>
            </a:r>
          </a:p>
        </p:txBody>
      </p:sp>
      <p:sp>
        <p:nvSpPr>
          <p:cNvPr id="44040" name="テキスト プレースホルダ 4">
            <a:extLst>
              <a:ext uri="{FF2B5EF4-FFF2-40B4-BE49-F238E27FC236}">
                <a16:creationId xmlns:a16="http://schemas.microsoft.com/office/drawing/2014/main" id="{18AF0698-69A8-594D-606C-9FD759853EA0}"/>
              </a:ext>
            </a:extLst>
          </p:cNvPr>
          <p:cNvSpPr txBox="1">
            <a:spLocks/>
          </p:cNvSpPr>
          <p:nvPr/>
        </p:nvSpPr>
        <p:spPr bwMode="auto">
          <a:xfrm>
            <a:off x="6589141" y="1528837"/>
            <a:ext cx="4041775" cy="1108075"/>
          </a:xfrm>
          <a:prstGeom prst="rect">
            <a:avLst/>
          </a:prstGeom>
          <a:solidFill>
            <a:schemeClr val="accent1">
              <a:lumMod val="20000"/>
              <a:lumOff val="80000"/>
            </a:schemeClr>
          </a:solidFill>
          <a:ln w="25400">
            <a:solidFill>
              <a:srgbClr val="00FF00"/>
            </a:solidFill>
            <a:miter lim="800000"/>
            <a:headEnd/>
            <a:tailEnd/>
          </a:ln>
        </p:spPr>
        <p:txBody>
          <a:bodyPr anchor="b"/>
          <a:lstStyle>
            <a:lvl1pPr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34290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68580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02870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37160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182880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28600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74320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20040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eaLnBrk="1" hangingPunct="1">
              <a:buFont typeface="Wingdings 3" panose="05040102010807070707" pitchFamily="18" charset="2"/>
              <a:buNone/>
            </a:pPr>
            <a:r>
              <a:rPr lang="ja-JP" altLang="en-US" sz="2800" b="1" i="1" u="sng"/>
              <a:t>通知により表示を奨励</a:t>
            </a:r>
            <a:r>
              <a:rPr lang="ja-JP" altLang="en-US" sz="1800" b="1"/>
              <a:t>　</a:t>
            </a:r>
            <a:endParaRPr lang="en-US" altLang="ja-JP" sz="1800" b="1"/>
          </a:p>
          <a:p>
            <a:pPr algn="ctr" eaLnBrk="1" hangingPunct="1">
              <a:buFont typeface="Wingdings 3" panose="05040102010807070707" pitchFamily="18" charset="2"/>
              <a:buNone/>
            </a:pPr>
            <a:endParaRPr lang="ja-JP" altLang="en-US" sz="2000" b="1">
              <a:solidFill>
                <a:srgbClr val="FF0000"/>
              </a:solidFill>
            </a:endParaRPr>
          </a:p>
        </p:txBody>
      </p:sp>
      <p:sp>
        <p:nvSpPr>
          <p:cNvPr id="10" name="正方形/長方形 9">
            <a:extLst>
              <a:ext uri="{FF2B5EF4-FFF2-40B4-BE49-F238E27FC236}">
                <a16:creationId xmlns:a16="http://schemas.microsoft.com/office/drawing/2014/main" id="{E7767228-39CD-2B16-E697-9B4EFCC495FC}"/>
              </a:ext>
            </a:extLst>
          </p:cNvPr>
          <p:cNvSpPr/>
          <p:nvPr/>
        </p:nvSpPr>
        <p:spPr>
          <a:xfrm>
            <a:off x="10774932" y="6091238"/>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５１</a:t>
            </a:r>
          </a:p>
        </p:txBody>
      </p:sp>
      <p:sp>
        <p:nvSpPr>
          <p:cNvPr id="2" name="正方形/長方形 1">
            <a:extLst>
              <a:ext uri="{FF2B5EF4-FFF2-40B4-BE49-F238E27FC236}">
                <a16:creationId xmlns:a16="http://schemas.microsoft.com/office/drawing/2014/main" id="{EB261842-D028-5D18-5995-D7A3D4253456}"/>
              </a:ext>
            </a:extLst>
          </p:cNvPr>
          <p:cNvSpPr/>
          <p:nvPr/>
        </p:nvSpPr>
        <p:spPr>
          <a:xfrm>
            <a:off x="8593932" y="977728"/>
            <a:ext cx="2449511" cy="482601"/>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dirty="0">
                <a:solidFill>
                  <a:schemeClr val="tx1"/>
                </a:solidFill>
                <a:latin typeface="+mn-ea"/>
              </a:rPr>
              <a:t>2002(H14) </a:t>
            </a:r>
            <a:r>
              <a:rPr lang="ja-JP" altLang="en-US" b="1" dirty="0">
                <a:solidFill>
                  <a:schemeClr val="tx1"/>
                </a:solidFill>
                <a:latin typeface="+mn-ea"/>
              </a:rPr>
              <a:t>～</a:t>
            </a:r>
          </a:p>
        </p:txBody>
      </p:sp>
      <p:sp>
        <p:nvSpPr>
          <p:cNvPr id="5" name="タイトル 1">
            <a:extLst>
              <a:ext uri="{FF2B5EF4-FFF2-40B4-BE49-F238E27FC236}">
                <a16:creationId xmlns:a16="http://schemas.microsoft.com/office/drawing/2014/main" id="{AFD06003-2E36-6C41-B64A-E9735D3A1259}"/>
              </a:ext>
            </a:extLst>
          </p:cNvPr>
          <p:cNvSpPr>
            <a:spLocks noGrp="1" noChangeArrowheads="1"/>
          </p:cNvSpPr>
          <p:nvPr>
            <p:ph type="title"/>
          </p:nvPr>
        </p:nvSpPr>
        <p:spPr>
          <a:xfrm>
            <a:off x="1218883" y="152400"/>
            <a:ext cx="7251793" cy="1295400"/>
          </a:xfrm>
        </p:spPr>
        <p:txBody>
          <a:bodyPr>
            <a:normAutofit/>
          </a:bodyPr>
          <a:lstStyle/>
          <a:p>
            <a:r>
              <a:rPr lang="ja-JP" altLang="en-US" sz="5400" b="1" dirty="0"/>
              <a:t>アレルギー物質の表示</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a:extLst>
              <a:ext uri="{FF2B5EF4-FFF2-40B4-BE49-F238E27FC236}">
                <a16:creationId xmlns:a16="http://schemas.microsoft.com/office/drawing/2014/main" id="{32083972-B224-53AB-6F6D-1BB95247FF8D}"/>
              </a:ext>
            </a:extLst>
          </p:cNvPr>
          <p:cNvSpPr>
            <a:spLocks noGrp="1" noChangeArrowheads="1"/>
          </p:cNvSpPr>
          <p:nvPr>
            <p:ph type="title"/>
          </p:nvPr>
        </p:nvSpPr>
        <p:spPr>
          <a:xfrm>
            <a:off x="1243906" y="44624"/>
            <a:ext cx="10035082" cy="1325562"/>
          </a:xfrm>
        </p:spPr>
        <p:txBody>
          <a:bodyPr>
            <a:normAutofit/>
          </a:bodyPr>
          <a:lstStyle/>
          <a:p>
            <a:pPr>
              <a:defRPr/>
            </a:pPr>
            <a:r>
              <a:rPr lang="ja-JP" altLang="en-US" sz="5400" dirty="0">
                <a:latin typeface="+mn-ea"/>
                <a:ea typeface="+mn-ea"/>
              </a:rPr>
              <a:t>消費者庁長官記者会見 </a:t>
            </a:r>
            <a:r>
              <a:rPr lang="en-US" altLang="ja-JP" sz="2400" dirty="0">
                <a:latin typeface="+mn-ea"/>
                <a:ea typeface="+mn-ea"/>
              </a:rPr>
              <a:t>2022.12.15</a:t>
            </a:r>
            <a:r>
              <a:rPr lang="en-US" altLang="ja-JP" dirty="0">
                <a:latin typeface="+mn-ea"/>
                <a:ea typeface="+mn-ea"/>
              </a:rPr>
              <a:t>          </a:t>
            </a:r>
            <a:endParaRPr lang="ja-JP" altLang="en-US" dirty="0">
              <a:latin typeface="+mn-ea"/>
              <a:ea typeface="+mn-ea"/>
            </a:endParaRPr>
          </a:p>
        </p:txBody>
      </p:sp>
      <p:pic>
        <p:nvPicPr>
          <p:cNvPr id="73731" name="コンテンツ プレースホルダー 3">
            <a:extLst>
              <a:ext uri="{FF2B5EF4-FFF2-40B4-BE49-F238E27FC236}">
                <a16:creationId xmlns:a16="http://schemas.microsoft.com/office/drawing/2014/main" id="{38E0CF01-3F87-6D6D-B409-9A6334F81A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940" t="19952" r="32024" b="28111"/>
          <a:stretch>
            <a:fillRect/>
          </a:stretch>
        </p:blipFill>
        <p:spPr>
          <a:xfrm>
            <a:off x="1524193" y="1341264"/>
            <a:ext cx="8928100" cy="5472112"/>
          </a:xfrm>
        </p:spPr>
      </p:pic>
      <p:cxnSp>
        <p:nvCxnSpPr>
          <p:cNvPr id="3" name="直線コネクタ 2">
            <a:extLst>
              <a:ext uri="{FF2B5EF4-FFF2-40B4-BE49-F238E27FC236}">
                <a16:creationId xmlns:a16="http://schemas.microsoft.com/office/drawing/2014/main" id="{2EF872F1-19CD-7809-5DE8-32F83C483189}"/>
              </a:ext>
            </a:extLst>
          </p:cNvPr>
          <p:cNvCxnSpPr>
            <a:cxnSpLocks/>
          </p:cNvCxnSpPr>
          <p:nvPr/>
        </p:nvCxnSpPr>
        <p:spPr>
          <a:xfrm>
            <a:off x="4006850" y="2636838"/>
            <a:ext cx="655161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9B0067F-BE30-D6A3-2D31-68D058384014}"/>
              </a:ext>
            </a:extLst>
          </p:cNvPr>
          <p:cNvCxnSpPr>
            <a:cxnSpLocks/>
          </p:cNvCxnSpPr>
          <p:nvPr/>
        </p:nvCxnSpPr>
        <p:spPr>
          <a:xfrm>
            <a:off x="2349500" y="2924175"/>
            <a:ext cx="431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794A808C-56FA-3FFB-2B6B-3AB5DB144B7B}"/>
              </a:ext>
            </a:extLst>
          </p:cNvPr>
          <p:cNvCxnSpPr>
            <a:cxnSpLocks/>
          </p:cNvCxnSpPr>
          <p:nvPr/>
        </p:nvCxnSpPr>
        <p:spPr>
          <a:xfrm>
            <a:off x="2422526" y="4581525"/>
            <a:ext cx="727233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875AC45F-29F6-F438-720E-5F5A5FAD64D8}"/>
              </a:ext>
            </a:extLst>
          </p:cNvPr>
          <p:cNvCxnSpPr>
            <a:cxnSpLocks/>
          </p:cNvCxnSpPr>
          <p:nvPr/>
        </p:nvCxnSpPr>
        <p:spPr>
          <a:xfrm>
            <a:off x="10037762" y="4221163"/>
            <a:ext cx="5207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713CC22A-A1F9-CA52-7411-D0C3EDC096E0}"/>
              </a:ext>
            </a:extLst>
          </p:cNvPr>
          <p:cNvCxnSpPr>
            <a:cxnSpLocks/>
          </p:cNvCxnSpPr>
          <p:nvPr/>
        </p:nvCxnSpPr>
        <p:spPr>
          <a:xfrm>
            <a:off x="5518150" y="6021388"/>
            <a:ext cx="451961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264C49E4-577B-4390-0F57-ABD3990BACCB}"/>
              </a:ext>
            </a:extLst>
          </p:cNvPr>
          <p:cNvSpPr/>
          <p:nvPr/>
        </p:nvSpPr>
        <p:spPr>
          <a:xfrm>
            <a:off x="10732580" y="6022115"/>
            <a:ext cx="95148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５２</a:t>
            </a:r>
            <a:endParaRPr lang="en-US" altLang="ja-JP"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コンテンツ プレースホルダー 2">
            <a:extLst>
              <a:ext uri="{FF2B5EF4-FFF2-40B4-BE49-F238E27FC236}">
                <a16:creationId xmlns:a16="http://schemas.microsoft.com/office/drawing/2014/main" id="{37F8F86D-99EC-6C33-54D8-52E453996101}"/>
              </a:ext>
            </a:extLst>
          </p:cNvPr>
          <p:cNvSpPr>
            <a:spLocks noGrp="1" noChangeArrowheads="1"/>
          </p:cNvSpPr>
          <p:nvPr>
            <p:ph idx="1"/>
          </p:nvPr>
        </p:nvSpPr>
        <p:spPr>
          <a:xfrm>
            <a:off x="2133972" y="2204864"/>
            <a:ext cx="7831137" cy="1325563"/>
          </a:xfrm>
        </p:spPr>
        <p:txBody>
          <a:bodyPr>
            <a:normAutofit lnSpcReduction="10000"/>
          </a:bodyPr>
          <a:lstStyle/>
          <a:p>
            <a:pPr marL="0" indent="0">
              <a:buNone/>
              <a:defRPr/>
            </a:pPr>
            <a:r>
              <a:rPr lang="ja-JP" altLang="en-US" sz="3600" b="1" dirty="0">
                <a:latin typeface="+mn-ea"/>
                <a:ea typeface="+mn-ea"/>
              </a:rPr>
              <a:t>１</a:t>
            </a:r>
            <a:r>
              <a:rPr lang="ja-JP" altLang="en-US" sz="3600" b="1" dirty="0"/>
              <a:t>　</a:t>
            </a:r>
            <a:r>
              <a:rPr lang="ja-JP" altLang="en-US" sz="3600" b="1" dirty="0">
                <a:latin typeface="+mn-ea"/>
                <a:ea typeface="+mn-ea"/>
              </a:rPr>
              <a:t>衛生規範</a:t>
            </a:r>
            <a:endParaRPr lang="en-US" altLang="ja-JP" sz="3600" b="1" dirty="0">
              <a:latin typeface="+mn-ea"/>
              <a:ea typeface="+mn-ea"/>
            </a:endParaRPr>
          </a:p>
          <a:p>
            <a:pPr marL="0" indent="0">
              <a:buNone/>
              <a:defRPr/>
            </a:pPr>
            <a:r>
              <a:rPr lang="ja-JP" altLang="en-US" sz="3600" dirty="0"/>
              <a:t>　</a:t>
            </a:r>
          </a:p>
        </p:txBody>
      </p:sp>
      <p:sp>
        <p:nvSpPr>
          <p:cNvPr id="6" name="コンテンツ プレースホルダー 2">
            <a:extLst>
              <a:ext uri="{FF2B5EF4-FFF2-40B4-BE49-F238E27FC236}">
                <a16:creationId xmlns:a16="http://schemas.microsoft.com/office/drawing/2014/main" id="{8BF6733E-C02F-2431-044D-AB2B3425104F}"/>
              </a:ext>
            </a:extLst>
          </p:cNvPr>
          <p:cNvSpPr txBox="1">
            <a:spLocks noChangeArrowheads="1"/>
          </p:cNvSpPr>
          <p:nvPr/>
        </p:nvSpPr>
        <p:spPr bwMode="auto">
          <a:xfrm>
            <a:off x="2200672" y="3212976"/>
            <a:ext cx="7831137" cy="1511300"/>
          </a:xfrm>
          <a:prstGeom prst="rect">
            <a:avLst/>
          </a:prstGeom>
          <a:noFill/>
          <a:ln>
            <a:noFill/>
          </a:ln>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eaLnBrk="1" hangingPunct="1">
              <a:buNone/>
              <a:defRPr/>
            </a:pPr>
            <a:r>
              <a:rPr lang="ja-JP" altLang="en-US" sz="3600" b="1" dirty="0"/>
              <a:t>２　</a:t>
            </a:r>
            <a:r>
              <a:rPr lang="ja-JP" altLang="en-US" sz="3600" b="1" dirty="0">
                <a:latin typeface="+mn-ea"/>
              </a:rPr>
              <a:t>食品事業者が実施 すべき</a:t>
            </a:r>
            <a:endParaRPr lang="en-US" altLang="ja-JP" sz="3600" b="1" dirty="0">
              <a:latin typeface="+mn-ea"/>
            </a:endParaRPr>
          </a:p>
          <a:p>
            <a:pPr marL="0" indent="0" eaLnBrk="1" hangingPunct="1">
              <a:buNone/>
              <a:defRPr/>
            </a:pPr>
            <a:r>
              <a:rPr lang="ja-JP" altLang="en-US" sz="3600" b="1" dirty="0">
                <a:latin typeface="+mn-ea"/>
              </a:rPr>
              <a:t>　　　管理運営基準に関する指針</a:t>
            </a:r>
            <a:endParaRPr lang="en-US" altLang="ja-JP" sz="3600" b="1" dirty="0">
              <a:latin typeface="+mn-ea"/>
            </a:endParaRPr>
          </a:p>
          <a:p>
            <a:pPr marL="0" indent="0" eaLnBrk="1" hangingPunct="1">
              <a:buNone/>
              <a:defRPr/>
            </a:pPr>
            <a:r>
              <a:rPr lang="ja-JP" altLang="en-US" sz="3600" b="1" dirty="0">
                <a:latin typeface="+mn-ea"/>
              </a:rPr>
              <a:t>　　　　（ガイドライン）</a:t>
            </a:r>
            <a:endParaRPr lang="ja-JP" altLang="en-US" sz="3600" dirty="0"/>
          </a:p>
        </p:txBody>
      </p:sp>
      <p:sp>
        <p:nvSpPr>
          <p:cNvPr id="3" name="楕円 2">
            <a:extLst>
              <a:ext uri="{FF2B5EF4-FFF2-40B4-BE49-F238E27FC236}">
                <a16:creationId xmlns:a16="http://schemas.microsoft.com/office/drawing/2014/main" id="{B4BFB1D6-0071-6B53-A20D-4427BD409D1E}"/>
              </a:ext>
            </a:extLst>
          </p:cNvPr>
          <p:cNvSpPr/>
          <p:nvPr/>
        </p:nvSpPr>
        <p:spPr>
          <a:xfrm>
            <a:off x="7606580" y="1462448"/>
            <a:ext cx="3960812" cy="132556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schemeClr val="tx1"/>
                </a:solidFill>
              </a:rPr>
              <a:t>目安・努力目標</a:t>
            </a:r>
          </a:p>
        </p:txBody>
      </p:sp>
      <p:sp>
        <p:nvSpPr>
          <p:cNvPr id="7" name="正方形/長方形 6">
            <a:extLst>
              <a:ext uri="{FF2B5EF4-FFF2-40B4-BE49-F238E27FC236}">
                <a16:creationId xmlns:a16="http://schemas.microsoft.com/office/drawing/2014/main" id="{B013F86D-FF76-0FAD-310B-5636BBEC7385}"/>
              </a:ext>
            </a:extLst>
          </p:cNvPr>
          <p:cNvSpPr/>
          <p:nvPr/>
        </p:nvSpPr>
        <p:spPr>
          <a:xfrm>
            <a:off x="10630916" y="6078090"/>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５３</a:t>
            </a:r>
          </a:p>
        </p:txBody>
      </p:sp>
      <p:sp>
        <p:nvSpPr>
          <p:cNvPr id="50183" name="コンテンツ プレースホルダー 2">
            <a:extLst>
              <a:ext uri="{FF2B5EF4-FFF2-40B4-BE49-F238E27FC236}">
                <a16:creationId xmlns:a16="http://schemas.microsoft.com/office/drawing/2014/main" id="{09E8B76C-E7FE-2647-78D4-2BFDB273E8B6}"/>
              </a:ext>
            </a:extLst>
          </p:cNvPr>
          <p:cNvSpPr txBox="1">
            <a:spLocks noChangeArrowheads="1"/>
          </p:cNvSpPr>
          <p:nvPr/>
        </p:nvSpPr>
        <p:spPr bwMode="auto">
          <a:xfrm>
            <a:off x="2200672" y="5229200"/>
            <a:ext cx="8191500" cy="1325562"/>
          </a:xfrm>
          <a:prstGeom prst="rect">
            <a:avLst/>
          </a:prstGeom>
          <a:noFill/>
          <a:ln>
            <a:noFill/>
          </a:ln>
        </p:spPr>
        <p:txBody>
          <a:bodyPr/>
          <a:lstStyle>
            <a:lvl1pPr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eaLnBrk="1" hangingPunct="1">
              <a:buFont typeface="Wingdings 3" panose="05040102010807070707" pitchFamily="18" charset="2"/>
              <a:buNone/>
              <a:defRPr/>
            </a:pPr>
            <a:r>
              <a:rPr lang="ja-JP" altLang="en-US" sz="3600" b="1" dirty="0"/>
              <a:t>３　大量調理施設衛生管理マニュアル</a:t>
            </a:r>
            <a:endParaRPr lang="en-US" altLang="ja-JP" sz="3600" b="1" dirty="0"/>
          </a:p>
          <a:p>
            <a:pPr eaLnBrk="1" hangingPunct="1">
              <a:buFont typeface="Wingdings 3" panose="05040102010807070707" pitchFamily="18" charset="2"/>
              <a:buNone/>
              <a:defRPr/>
            </a:pPr>
            <a:r>
              <a:rPr lang="ja-JP" altLang="en-US" sz="3600" dirty="0"/>
              <a:t>　</a:t>
            </a:r>
          </a:p>
        </p:txBody>
      </p:sp>
      <p:sp>
        <p:nvSpPr>
          <p:cNvPr id="5" name="タイトル 4">
            <a:extLst>
              <a:ext uri="{FF2B5EF4-FFF2-40B4-BE49-F238E27FC236}">
                <a16:creationId xmlns:a16="http://schemas.microsoft.com/office/drawing/2014/main" id="{F6467B0F-5344-493B-8C6E-AC6BBF52B62B}"/>
              </a:ext>
            </a:extLst>
          </p:cNvPr>
          <p:cNvSpPr>
            <a:spLocks noGrp="1"/>
          </p:cNvSpPr>
          <p:nvPr>
            <p:ph type="title"/>
          </p:nvPr>
        </p:nvSpPr>
        <p:spPr/>
        <p:txBody>
          <a:bodyPr>
            <a:normAutofit/>
          </a:bodyPr>
          <a:lstStyle/>
          <a:p>
            <a:r>
              <a:rPr lang="ja-JP" altLang="en-US" sz="4800" b="1" dirty="0"/>
              <a:t>法律と同様に運用されてきたもの</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コンテンツ プレースホルダー 2">
            <a:extLst>
              <a:ext uri="{FF2B5EF4-FFF2-40B4-BE49-F238E27FC236}">
                <a16:creationId xmlns:a16="http://schemas.microsoft.com/office/drawing/2014/main" id="{6DA7BF0E-96DE-2C4E-5E28-22D9B15C54FA}"/>
              </a:ext>
            </a:extLst>
          </p:cNvPr>
          <p:cNvSpPr>
            <a:spLocks noGrp="1" noChangeArrowheads="1"/>
          </p:cNvSpPr>
          <p:nvPr>
            <p:ph idx="1"/>
          </p:nvPr>
        </p:nvSpPr>
        <p:spPr>
          <a:xfrm>
            <a:off x="1866900" y="1628800"/>
            <a:ext cx="9340079" cy="3600400"/>
          </a:xfrm>
        </p:spPr>
        <p:txBody>
          <a:bodyPr>
            <a:normAutofit/>
          </a:bodyPr>
          <a:lstStyle/>
          <a:p>
            <a:pPr marL="0" indent="0">
              <a:buNone/>
              <a:defRPr/>
            </a:pPr>
            <a:r>
              <a:rPr lang="ja-JP" altLang="en-US" b="1" dirty="0">
                <a:latin typeface="ＭＳ 明朝" panose="02020609040205080304" pitchFamily="17" charset="-128"/>
                <a:ea typeface="ＭＳ 明朝" panose="02020609040205080304" pitchFamily="17" charset="-128"/>
              </a:rPr>
              <a:t>１　弁当及びそうざい  　　　　　 </a:t>
            </a:r>
            <a:r>
              <a:rPr lang="en-US" altLang="ja-JP" b="1" dirty="0">
                <a:latin typeface="ＭＳ 明朝" panose="02020609040205080304" pitchFamily="17" charset="-128"/>
                <a:ea typeface="ＭＳ 明朝" panose="02020609040205080304" pitchFamily="17" charset="-128"/>
              </a:rPr>
              <a:t>(1979(S54).6.)</a:t>
            </a:r>
          </a:p>
          <a:p>
            <a:pPr marL="0" indent="0">
              <a:buNone/>
              <a:defRPr/>
            </a:pPr>
            <a:r>
              <a:rPr lang="ja-JP" altLang="en-US" b="1" dirty="0">
                <a:latin typeface="ＭＳ 明朝" panose="02020609040205080304" pitchFamily="17" charset="-128"/>
                <a:ea typeface="ＭＳ 明朝" panose="02020609040205080304" pitchFamily="17" charset="-128"/>
              </a:rPr>
              <a:t>２　漬物             　　　　　  </a:t>
            </a:r>
            <a:r>
              <a:rPr lang="en-US" altLang="ja-JP" b="1" dirty="0"/>
              <a:t>(1981(S56).9.)</a:t>
            </a:r>
          </a:p>
          <a:p>
            <a:pPr marL="0" indent="0">
              <a:buNone/>
              <a:defRPr/>
            </a:pPr>
            <a:r>
              <a:rPr lang="ja-JP" altLang="en-US" b="1" dirty="0"/>
              <a:t>３　洋生菓子　　                 </a:t>
            </a:r>
            <a:r>
              <a:rPr lang="en-US" altLang="ja-JP" b="1" dirty="0"/>
              <a:t>(1983(S58).3.)</a:t>
            </a:r>
          </a:p>
          <a:p>
            <a:pPr marL="0" indent="0">
              <a:buNone/>
              <a:defRPr/>
            </a:pPr>
            <a:r>
              <a:rPr lang="ja-JP" altLang="en-US" b="1" dirty="0"/>
              <a:t>４　セントラルキッチン、カミサリーシステム                                 　　 　　　　　　　　　</a:t>
            </a:r>
            <a:endParaRPr lang="en-US" altLang="ja-JP" b="1" dirty="0"/>
          </a:p>
          <a:p>
            <a:pPr marL="0" indent="0">
              <a:buNone/>
              <a:defRPr/>
            </a:pPr>
            <a:r>
              <a:rPr lang="ja-JP" altLang="en-US" b="1" dirty="0"/>
              <a:t>　　　　　　　　　　　　　　　 　</a:t>
            </a:r>
            <a:r>
              <a:rPr lang="en-US" altLang="ja-JP" b="1" dirty="0"/>
              <a:t>(1987(S62).1.)</a:t>
            </a:r>
          </a:p>
          <a:p>
            <a:pPr marL="0" indent="0">
              <a:buNone/>
              <a:defRPr/>
            </a:pPr>
            <a:r>
              <a:rPr lang="ja-JP" altLang="en-US" b="1" dirty="0"/>
              <a:t>５　生めん類            　　　　 </a:t>
            </a:r>
            <a:r>
              <a:rPr lang="en-US" altLang="ja-JP" b="1" dirty="0"/>
              <a:t>(1991(H3).4.)</a:t>
            </a:r>
          </a:p>
        </p:txBody>
      </p:sp>
      <p:sp>
        <p:nvSpPr>
          <p:cNvPr id="8" name="コンテンツ プレースホルダー 2">
            <a:extLst>
              <a:ext uri="{FF2B5EF4-FFF2-40B4-BE49-F238E27FC236}">
                <a16:creationId xmlns:a16="http://schemas.microsoft.com/office/drawing/2014/main" id="{4B697E56-A056-AEF8-D47B-8AD4DC88EA9C}"/>
              </a:ext>
            </a:extLst>
          </p:cNvPr>
          <p:cNvSpPr txBox="1">
            <a:spLocks/>
          </p:cNvSpPr>
          <p:nvPr/>
        </p:nvSpPr>
        <p:spPr bwMode="auto">
          <a:xfrm>
            <a:off x="3790156" y="5517232"/>
            <a:ext cx="5009603" cy="698500"/>
          </a:xfrm>
          <a:prstGeom prst="rect">
            <a:avLst/>
          </a:prstGeom>
          <a:noFill/>
          <a:ln>
            <a:noFill/>
          </a:ln>
        </p:spPr>
        <p:txBody>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82" charset="2"/>
              <a:buChar char=""/>
              <a:defRPr kumimoji="1" sz="140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9pPr>
          </a:lstStyle>
          <a:p>
            <a:pPr marL="0" indent="0">
              <a:buNone/>
              <a:defRPr/>
            </a:pPr>
            <a:r>
              <a:rPr lang="en-US" altLang="ja-JP" sz="3600" b="1" dirty="0">
                <a:solidFill>
                  <a:srgbClr val="FF0000"/>
                </a:solidFill>
                <a:latin typeface="HGPｺﾞｼｯｸE" panose="020B0900000000000000" pitchFamily="50" charset="-128"/>
                <a:ea typeface="HGPｺﾞｼｯｸE" panose="020B0900000000000000" pitchFamily="50" charset="-128"/>
              </a:rPr>
              <a:t>2021(R3).6.  </a:t>
            </a:r>
            <a:r>
              <a:rPr lang="ja-JP" altLang="en-US" sz="3600" b="1" dirty="0">
                <a:solidFill>
                  <a:srgbClr val="FF0000"/>
                </a:solidFill>
                <a:latin typeface="HGPｺﾞｼｯｸE" panose="020B0900000000000000" pitchFamily="50" charset="-128"/>
                <a:ea typeface="HGPｺﾞｼｯｸE" panose="020B0900000000000000" pitchFamily="50" charset="-128"/>
              </a:rPr>
              <a:t>廃止 ？？　</a:t>
            </a:r>
            <a:endParaRPr lang="en-US" altLang="ja-JP" sz="3600" b="1" dirty="0">
              <a:solidFill>
                <a:srgbClr val="FF0000"/>
              </a:solidFill>
              <a:latin typeface="HGPｺﾞｼｯｸE" panose="020B0900000000000000" pitchFamily="50" charset="-128"/>
              <a:ea typeface="HGPｺﾞｼｯｸE" panose="020B0900000000000000" pitchFamily="50" charset="-128"/>
            </a:endParaRPr>
          </a:p>
          <a:p>
            <a:pPr>
              <a:defRPr/>
            </a:pPr>
            <a:endParaRPr lang="ja-JP" altLang="en-US" sz="2800" dirty="0">
              <a:solidFill>
                <a:srgbClr val="FF0000"/>
              </a:solidFill>
              <a:latin typeface="+mj-ea"/>
            </a:endParaRPr>
          </a:p>
        </p:txBody>
      </p:sp>
      <p:sp>
        <p:nvSpPr>
          <p:cNvPr id="84998" name="コンテンツ プレースホルダー 2">
            <a:extLst>
              <a:ext uri="{FF2B5EF4-FFF2-40B4-BE49-F238E27FC236}">
                <a16:creationId xmlns:a16="http://schemas.microsoft.com/office/drawing/2014/main" id="{9234599E-7595-E780-1082-FEAC04BD186C}"/>
              </a:ext>
            </a:extLst>
          </p:cNvPr>
          <p:cNvSpPr txBox="1">
            <a:spLocks noChangeArrowheads="1"/>
          </p:cNvSpPr>
          <p:nvPr/>
        </p:nvSpPr>
        <p:spPr bwMode="auto">
          <a:xfrm>
            <a:off x="4083049" y="5229200"/>
            <a:ext cx="40227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742950" indent="-285750" defTabSz="4572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1143000" indent="-228600" defTabSz="4572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600200" indent="-228600" defTabSz="4572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2057400" indent="-228600" defTabSz="4572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nSpc>
                <a:spcPct val="100000"/>
              </a:lnSpc>
              <a:spcBef>
                <a:spcPts val="1000"/>
              </a:spcBef>
              <a:buClr>
                <a:schemeClr val="accent1"/>
              </a:buClr>
              <a:buSzPct val="80000"/>
              <a:buNone/>
            </a:pPr>
            <a:r>
              <a:rPr lang="ja-JP" altLang="en-US" sz="2400" b="1" dirty="0">
                <a:latin typeface="メイリオ" panose="020B0604030504040204" pitchFamily="50" charset="-128"/>
                <a:ea typeface="メイリオ" panose="020B0604030504040204" pitchFamily="50" charset="-128"/>
              </a:rPr>
              <a:t>　</a:t>
            </a:r>
            <a:r>
              <a:rPr lang="en-US" altLang="ja-JP" sz="2400" b="1" dirty="0">
                <a:latin typeface="ＭＳ 明朝" panose="02020609040205080304" pitchFamily="17" charset="-128"/>
                <a:ea typeface="ＭＳ 明朝" panose="02020609040205080304" pitchFamily="17" charset="-128"/>
              </a:rPr>
              <a:t>HACCP</a:t>
            </a:r>
            <a:r>
              <a:rPr lang="ja-JP" altLang="en-US" sz="2400" b="1" dirty="0">
                <a:latin typeface="ＭＳ 明朝" panose="02020609040205080304" pitchFamily="17" charset="-128"/>
                <a:ea typeface="ＭＳ 明朝" panose="02020609040205080304" pitchFamily="17" charset="-128"/>
              </a:rPr>
              <a:t>の制度化で</a:t>
            </a:r>
            <a:endParaRPr lang="en-US" altLang="ja-JP" sz="2400" b="1" dirty="0">
              <a:latin typeface="ＭＳ 明朝" panose="02020609040205080304" pitchFamily="17" charset="-128"/>
              <a:ea typeface="ＭＳ 明朝" panose="02020609040205080304" pitchFamily="17" charset="-128"/>
            </a:endParaRPr>
          </a:p>
        </p:txBody>
      </p:sp>
      <p:sp>
        <p:nvSpPr>
          <p:cNvPr id="9" name="正方形/長方形 8">
            <a:extLst>
              <a:ext uri="{FF2B5EF4-FFF2-40B4-BE49-F238E27FC236}">
                <a16:creationId xmlns:a16="http://schemas.microsoft.com/office/drawing/2014/main" id="{A8B6BAD5-3C5E-1C04-45BE-3675C8C85D12}"/>
              </a:ext>
            </a:extLst>
          </p:cNvPr>
          <p:cNvSpPr/>
          <p:nvPr/>
        </p:nvSpPr>
        <p:spPr>
          <a:xfrm>
            <a:off x="10956565" y="5974432"/>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５４</a:t>
            </a:r>
            <a:endParaRPr lang="en-US" altLang="ja-JP" b="1" dirty="0">
              <a:solidFill>
                <a:schemeClr val="tx1"/>
              </a:solidFill>
            </a:endParaRPr>
          </a:p>
        </p:txBody>
      </p:sp>
      <p:sp>
        <p:nvSpPr>
          <p:cNvPr id="3" name="タイトル 2">
            <a:extLst>
              <a:ext uri="{FF2B5EF4-FFF2-40B4-BE49-F238E27FC236}">
                <a16:creationId xmlns:a16="http://schemas.microsoft.com/office/drawing/2014/main" id="{BB878E9B-0A7B-FF1D-7DF6-E6BA2806023E}"/>
              </a:ext>
            </a:extLst>
          </p:cNvPr>
          <p:cNvSpPr>
            <a:spLocks noGrp="1"/>
          </p:cNvSpPr>
          <p:nvPr>
            <p:ph type="title"/>
          </p:nvPr>
        </p:nvSpPr>
        <p:spPr/>
        <p:txBody>
          <a:bodyPr>
            <a:normAutofit/>
          </a:bodyPr>
          <a:lstStyle/>
          <a:p>
            <a:r>
              <a:rPr lang="ja-JP" altLang="en-US" sz="5400" dirty="0"/>
              <a:t>１　衛生規範</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コンテンツ プレースホルダー 2">
            <a:extLst>
              <a:ext uri="{FF2B5EF4-FFF2-40B4-BE49-F238E27FC236}">
                <a16:creationId xmlns:a16="http://schemas.microsoft.com/office/drawing/2014/main" id="{64F01EFD-C058-1032-6B91-FE704A1E769B}"/>
              </a:ext>
            </a:extLst>
          </p:cNvPr>
          <p:cNvSpPr txBox="1">
            <a:spLocks noChangeArrowheads="1"/>
          </p:cNvSpPr>
          <p:nvPr/>
        </p:nvSpPr>
        <p:spPr bwMode="auto">
          <a:xfrm>
            <a:off x="2074862" y="5084764"/>
            <a:ext cx="719455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en-US" altLang="ja-JP" sz="3200" b="1" dirty="0">
                <a:latin typeface="ＭＳ 明朝" panose="02020609040205080304" pitchFamily="17" charset="-128"/>
                <a:ea typeface="ＭＳ 明朝" panose="02020609040205080304" pitchFamily="17" charset="-128"/>
              </a:rPr>
              <a:t>2004(H16). 5.</a:t>
            </a:r>
            <a:r>
              <a:rPr lang="ja-JP" altLang="en-US" sz="3200" b="1" dirty="0">
                <a:latin typeface="ＭＳ 明朝" panose="02020609040205080304" pitchFamily="17" charset="-128"/>
                <a:ea typeface="ＭＳ 明朝" panose="02020609040205080304" pitchFamily="17" charset="-128"/>
              </a:rPr>
              <a:t>　ガイドライン策定　　</a:t>
            </a:r>
            <a:endParaRPr lang="en-US" altLang="ja-JP" sz="3200" b="1" u="sng" dirty="0">
              <a:solidFill>
                <a:schemeClr val="bg1"/>
              </a:solidFill>
              <a:latin typeface="ＭＳ 明朝" panose="02020609040205080304" pitchFamily="17" charset="-128"/>
              <a:ea typeface="ＭＳ 明朝" panose="02020609040205080304" pitchFamily="17" charset="-128"/>
            </a:endParaRPr>
          </a:p>
        </p:txBody>
      </p:sp>
      <p:sp>
        <p:nvSpPr>
          <p:cNvPr id="15" name="矢印: 下 14">
            <a:extLst>
              <a:ext uri="{FF2B5EF4-FFF2-40B4-BE49-F238E27FC236}">
                <a16:creationId xmlns:a16="http://schemas.microsoft.com/office/drawing/2014/main" id="{FA4A7CB0-2E7A-8645-F22B-427CD8374059}"/>
              </a:ext>
            </a:extLst>
          </p:cNvPr>
          <p:cNvSpPr/>
          <p:nvPr/>
        </p:nvSpPr>
        <p:spPr>
          <a:xfrm>
            <a:off x="3070077" y="3132138"/>
            <a:ext cx="432048" cy="18161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a:extLst>
              <a:ext uri="{FF2B5EF4-FFF2-40B4-BE49-F238E27FC236}">
                <a16:creationId xmlns:a16="http://schemas.microsoft.com/office/drawing/2014/main" id="{5DF3708D-1BDC-6198-8A8A-FE8C868BFF5A}"/>
              </a:ext>
            </a:extLst>
          </p:cNvPr>
          <p:cNvSpPr/>
          <p:nvPr/>
        </p:nvSpPr>
        <p:spPr>
          <a:xfrm>
            <a:off x="10486900" y="6093296"/>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５５</a:t>
            </a:r>
            <a:endParaRPr lang="en-US" altLang="ja-JP" b="1" dirty="0">
              <a:solidFill>
                <a:schemeClr val="tx1"/>
              </a:solidFill>
            </a:endParaRPr>
          </a:p>
        </p:txBody>
      </p:sp>
      <p:sp>
        <p:nvSpPr>
          <p:cNvPr id="87046" name="コンテンツ プレースホルダー 2">
            <a:extLst>
              <a:ext uri="{FF2B5EF4-FFF2-40B4-BE49-F238E27FC236}">
                <a16:creationId xmlns:a16="http://schemas.microsoft.com/office/drawing/2014/main" id="{EB0DD83B-7C3C-1047-C8BD-86B79EFD0152}"/>
              </a:ext>
            </a:extLst>
          </p:cNvPr>
          <p:cNvSpPr txBox="1">
            <a:spLocks noChangeArrowheads="1"/>
          </p:cNvSpPr>
          <p:nvPr/>
        </p:nvSpPr>
        <p:spPr bwMode="auto">
          <a:xfrm>
            <a:off x="2068513" y="2432050"/>
            <a:ext cx="75914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en-US" altLang="ja-JP" sz="3200" b="1" dirty="0">
                <a:latin typeface="ＭＳ 明朝" panose="02020609040205080304" pitchFamily="17" charset="-128"/>
                <a:ea typeface="ＭＳ 明朝" panose="02020609040205080304" pitchFamily="17" charset="-128"/>
              </a:rPr>
              <a:t>1972(S47).11.</a:t>
            </a:r>
            <a:r>
              <a:rPr lang="ja-JP" altLang="en-US" sz="3200" b="1" dirty="0">
                <a:latin typeface="ＭＳ 明朝" panose="02020609040205080304" pitchFamily="17" charset="-128"/>
                <a:ea typeface="ＭＳ 明朝" panose="02020609040205080304" pitchFamily="17" charset="-128"/>
              </a:rPr>
              <a:t>　管理運営基準準則　　　</a:t>
            </a:r>
            <a:endParaRPr lang="en-US" altLang="ja-JP" sz="3200" b="1" u="sng" dirty="0">
              <a:solidFill>
                <a:schemeClr val="bg1"/>
              </a:solidFill>
              <a:latin typeface="ＭＳ 明朝" panose="02020609040205080304" pitchFamily="17" charset="-128"/>
              <a:ea typeface="ＭＳ 明朝" panose="02020609040205080304" pitchFamily="17" charset="-128"/>
            </a:endParaRPr>
          </a:p>
        </p:txBody>
      </p:sp>
      <p:sp>
        <p:nvSpPr>
          <p:cNvPr id="87047" name="テキスト ボックス 6">
            <a:extLst>
              <a:ext uri="{FF2B5EF4-FFF2-40B4-BE49-F238E27FC236}">
                <a16:creationId xmlns:a16="http://schemas.microsoft.com/office/drawing/2014/main" id="{1A12CC46-60AD-F873-BA7D-327B9D82EAE0}"/>
              </a:ext>
            </a:extLst>
          </p:cNvPr>
          <p:cNvSpPr txBox="1">
            <a:spLocks noChangeArrowheads="1"/>
          </p:cNvSpPr>
          <p:nvPr/>
        </p:nvSpPr>
        <p:spPr bwMode="auto">
          <a:xfrm>
            <a:off x="3862164" y="3933056"/>
            <a:ext cx="6119813"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2000" b="1" dirty="0">
                <a:solidFill>
                  <a:srgbClr val="FF0000"/>
                </a:solidFill>
                <a:latin typeface="ＭＳ Ｐゴシック" panose="020B0600070205080204" pitchFamily="50" charset="-128"/>
                <a:ea typeface="ＭＳ Ｐゴシック" panose="020B0600070205080204" pitchFamily="50" charset="-128"/>
              </a:rPr>
              <a:t>コーデックス委員会が示している食品衛生の一般原則</a:t>
            </a:r>
            <a:endParaRPr lang="en-US" altLang="ja-JP" sz="2000" b="1" dirty="0">
              <a:solidFill>
                <a:srgbClr val="FF0000"/>
              </a:solidFill>
              <a:latin typeface="ＭＳ Ｐゴシック" panose="020B0600070205080204" pitchFamily="50" charset="-128"/>
              <a:ea typeface="ＭＳ Ｐゴシック" panose="020B0600070205080204" pitchFamily="50" charset="-128"/>
            </a:endParaRPr>
          </a:p>
          <a:p>
            <a:r>
              <a:rPr lang="ja-JP" altLang="en-US" sz="1800" dirty="0">
                <a:solidFill>
                  <a:srgbClr val="000000"/>
                </a:solidFill>
                <a:latin typeface="ＭＳ Ｐゴシック" panose="020B0600070205080204" pitchFamily="50" charset="-128"/>
                <a:ea typeface="ＭＳ Ｐゴシック" panose="020B0600070205080204" pitchFamily="50" charset="-128"/>
              </a:rPr>
              <a:t>（</a:t>
            </a:r>
            <a:r>
              <a:rPr lang="en-US" altLang="ja-JP" sz="1800" dirty="0">
                <a:solidFill>
                  <a:srgbClr val="000000"/>
                </a:solidFill>
                <a:latin typeface="ＭＳ Ｐゴシック" panose="020B0600070205080204" pitchFamily="50" charset="-128"/>
                <a:ea typeface="ＭＳ Ｐゴシック" panose="020B0600070205080204" pitchFamily="50" charset="-128"/>
              </a:rPr>
              <a:t>General Principles of Food Hygiene CAC/RCP 1-1969, Rev.3-1999, Amd.1999</a:t>
            </a:r>
            <a:r>
              <a:rPr lang="ja-JP" altLang="en-US" sz="1800" dirty="0">
                <a:solidFill>
                  <a:srgbClr val="000000"/>
                </a:solidFill>
                <a:latin typeface="ＭＳ Ｐゴシック" panose="020B0600070205080204" pitchFamily="50" charset="-128"/>
                <a:ea typeface="ＭＳ Ｐゴシック" panose="020B0600070205080204" pitchFamily="50" charset="-128"/>
              </a:rPr>
              <a:t>）</a:t>
            </a:r>
            <a:endParaRPr lang="en-US" altLang="ja-JP" sz="1800" dirty="0">
              <a:solidFill>
                <a:srgbClr val="000000"/>
              </a:solidFill>
              <a:latin typeface="ＭＳ Ｐゴシック" panose="020B0600070205080204" pitchFamily="50" charset="-128"/>
              <a:ea typeface="ＭＳ Ｐゴシック" panose="020B0600070205080204" pitchFamily="50" charset="-128"/>
            </a:endParaRPr>
          </a:p>
          <a:p>
            <a:r>
              <a:rPr lang="ja-JP" altLang="en-US" sz="2000" b="1" dirty="0">
                <a:solidFill>
                  <a:srgbClr val="FF0000"/>
                </a:solidFill>
                <a:latin typeface="ＭＳ Ｐゴシック" panose="020B0600070205080204" pitchFamily="50" charset="-128"/>
                <a:ea typeface="ＭＳ Ｐゴシック" panose="020B0600070205080204" pitchFamily="50" charset="-128"/>
              </a:rPr>
              <a:t>の内容等を参考に改定</a:t>
            </a:r>
            <a:endParaRPr lang="ja-JP" altLang="en-US" sz="2000" b="1" dirty="0">
              <a:solidFill>
                <a:srgbClr val="FF0000"/>
              </a:solidFill>
            </a:endParaRPr>
          </a:p>
        </p:txBody>
      </p:sp>
      <p:sp>
        <p:nvSpPr>
          <p:cNvPr id="4" name="タイトル 2">
            <a:extLst>
              <a:ext uri="{FF2B5EF4-FFF2-40B4-BE49-F238E27FC236}">
                <a16:creationId xmlns:a16="http://schemas.microsoft.com/office/drawing/2014/main" id="{D49FFECF-BCFB-8BC3-6EA4-0E48F77DCB4A}"/>
              </a:ext>
            </a:extLst>
          </p:cNvPr>
          <p:cNvSpPr>
            <a:spLocks noGrp="1"/>
          </p:cNvSpPr>
          <p:nvPr>
            <p:ph type="title"/>
          </p:nvPr>
        </p:nvSpPr>
        <p:spPr>
          <a:xfrm>
            <a:off x="1218882" y="152400"/>
            <a:ext cx="9916089" cy="1891051"/>
          </a:xfrm>
        </p:spPr>
        <p:txBody>
          <a:bodyPr>
            <a:normAutofit fontScale="90000"/>
          </a:bodyPr>
          <a:lstStyle/>
          <a:p>
            <a:pPr marL="0" indent="0" eaLnBrk="1" hangingPunct="1">
              <a:buFont typeface="Wingdings 3" panose="05040102010807070707" pitchFamily="82" charset="2"/>
              <a:buNone/>
              <a:defRPr/>
            </a:pPr>
            <a:r>
              <a:rPr lang="ja-JP" altLang="en-US" sz="4900" b="1" dirty="0">
                <a:latin typeface="+mn-ea"/>
              </a:rPr>
              <a:t>２ 食品事業者が実施すべき</a:t>
            </a:r>
            <a:br>
              <a:rPr lang="en-US" altLang="ja-JP" sz="4900" b="1" dirty="0">
                <a:latin typeface="+mn-ea"/>
              </a:rPr>
            </a:br>
            <a:r>
              <a:rPr lang="ja-JP" altLang="en-US" sz="4900" b="1" dirty="0">
                <a:latin typeface="+mn-ea"/>
              </a:rPr>
              <a:t>　　　　　管理運営基準に関する指針</a:t>
            </a:r>
            <a:br>
              <a:rPr lang="en-US" altLang="ja-JP" sz="4000" b="1" dirty="0">
                <a:latin typeface="+mn-ea"/>
              </a:rPr>
            </a:br>
            <a:r>
              <a:rPr lang="en-US" altLang="ja-JP" sz="4000" b="1" dirty="0">
                <a:latin typeface="+mn-ea"/>
              </a:rPr>
              <a:t>       </a:t>
            </a:r>
            <a:r>
              <a:rPr lang="ja-JP" altLang="en-US" sz="4000" b="1" dirty="0">
                <a:latin typeface="+mn-ea"/>
              </a:rPr>
              <a:t>　　　</a:t>
            </a:r>
            <a:r>
              <a:rPr lang="en-US" altLang="ja-JP" sz="4000" b="1" dirty="0">
                <a:latin typeface="+mn-ea"/>
              </a:rPr>
              <a:t> </a:t>
            </a:r>
            <a:r>
              <a:rPr lang="ja-JP" altLang="en-US" sz="2700" b="1" dirty="0">
                <a:latin typeface="+mn-ea"/>
              </a:rPr>
              <a:t>（ガイドライン）</a:t>
            </a:r>
            <a:endParaRPr lang="ja-JP" altLang="en-US" sz="27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コンテンツ プレースホルダー 2">
            <a:extLst>
              <a:ext uri="{FF2B5EF4-FFF2-40B4-BE49-F238E27FC236}">
                <a16:creationId xmlns:a16="http://schemas.microsoft.com/office/drawing/2014/main" id="{09BA8775-D2A2-0E39-E1EC-F665413DA521}"/>
              </a:ext>
            </a:extLst>
          </p:cNvPr>
          <p:cNvSpPr txBox="1">
            <a:spLocks noChangeArrowheads="1"/>
          </p:cNvSpPr>
          <p:nvPr/>
        </p:nvSpPr>
        <p:spPr bwMode="auto">
          <a:xfrm>
            <a:off x="4537076" y="3501008"/>
            <a:ext cx="5076825" cy="565150"/>
          </a:xfrm>
          <a:prstGeom prst="rect">
            <a:avLst/>
          </a:prstGeom>
          <a:noFill/>
          <a:ln>
            <a:noFill/>
          </a:ln>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defRPr/>
            </a:pPr>
            <a:r>
              <a:rPr lang="en-US" altLang="ja-JP" sz="3200" b="1" dirty="0">
                <a:highlight>
                  <a:srgbClr val="FFFF00"/>
                </a:highlight>
                <a:latin typeface="ＭＳ 明朝" panose="02020609040205080304" pitchFamily="17" charset="-128"/>
                <a:ea typeface="ＭＳ 明朝" panose="02020609040205080304" pitchFamily="17" charset="-128"/>
              </a:rPr>
              <a:t>HACCP</a:t>
            </a:r>
            <a:r>
              <a:rPr lang="ja-JP" altLang="en-US" sz="3200" b="1" dirty="0">
                <a:highlight>
                  <a:srgbClr val="FFFF00"/>
                </a:highlight>
                <a:latin typeface="ＭＳ 明朝" panose="02020609040205080304" pitchFamily="17" charset="-128"/>
                <a:ea typeface="ＭＳ 明朝" panose="02020609040205080304" pitchFamily="17" charset="-128"/>
              </a:rPr>
              <a:t>導入型基準</a:t>
            </a:r>
            <a:r>
              <a:rPr lang="ja-JP" altLang="en-US" sz="3200" b="1" dirty="0">
                <a:latin typeface="ＭＳ 明朝" panose="02020609040205080304" pitchFamily="17" charset="-128"/>
                <a:ea typeface="ＭＳ 明朝" panose="02020609040205080304" pitchFamily="17" charset="-128"/>
              </a:rPr>
              <a:t>を 導入</a:t>
            </a:r>
            <a:endParaRPr lang="en-US" altLang="ja-JP" sz="3200" b="1" dirty="0">
              <a:latin typeface="ＭＳ 明朝" panose="02020609040205080304" pitchFamily="17" charset="-128"/>
              <a:ea typeface="ＭＳ 明朝" panose="02020609040205080304" pitchFamily="17" charset="-128"/>
            </a:endParaRPr>
          </a:p>
        </p:txBody>
      </p:sp>
      <p:sp>
        <p:nvSpPr>
          <p:cNvPr id="89092" name="コンテンツ プレースホルダー 2">
            <a:extLst>
              <a:ext uri="{FF2B5EF4-FFF2-40B4-BE49-F238E27FC236}">
                <a16:creationId xmlns:a16="http://schemas.microsoft.com/office/drawing/2014/main" id="{570B7C5C-82BE-BADC-AEA8-E654A5B35DD9}"/>
              </a:ext>
            </a:extLst>
          </p:cNvPr>
          <p:cNvSpPr txBox="1">
            <a:spLocks noChangeArrowheads="1"/>
          </p:cNvSpPr>
          <p:nvPr/>
        </p:nvSpPr>
        <p:spPr bwMode="auto">
          <a:xfrm>
            <a:off x="2546350" y="4077072"/>
            <a:ext cx="74168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ja-JP" altLang="en-US" sz="2000" dirty="0">
                <a:latin typeface="ＭＳ 明朝" panose="02020609040205080304" pitchFamily="17" charset="-128"/>
                <a:ea typeface="ＭＳ 明朝" panose="02020609040205080304" pitchFamily="17" charset="-128"/>
              </a:rPr>
              <a:t> </a:t>
            </a:r>
            <a:r>
              <a:rPr lang="ja-JP" altLang="en-US" sz="2000" b="1" u="sng" dirty="0">
                <a:latin typeface="ＭＳ 明朝" panose="02020609040205080304" pitchFamily="17" charset="-128"/>
                <a:ea typeface="ＭＳ 明朝" panose="02020609040205080304" pitchFamily="17" charset="-128"/>
              </a:rPr>
              <a:t>注）原則、施設設備の変更まで求めるものでないことを明記</a:t>
            </a:r>
            <a:endParaRPr lang="en-US" altLang="ja-JP" sz="2000" b="1" u="sng" dirty="0">
              <a:latin typeface="ＭＳ 明朝" panose="02020609040205080304" pitchFamily="17" charset="-128"/>
              <a:ea typeface="ＭＳ 明朝" panose="02020609040205080304" pitchFamily="17" charset="-128"/>
            </a:endParaRPr>
          </a:p>
        </p:txBody>
      </p:sp>
      <p:sp>
        <p:nvSpPr>
          <p:cNvPr id="89093" name="コンテンツ プレースホルダー 2">
            <a:extLst>
              <a:ext uri="{FF2B5EF4-FFF2-40B4-BE49-F238E27FC236}">
                <a16:creationId xmlns:a16="http://schemas.microsoft.com/office/drawing/2014/main" id="{1D96629E-F49E-FF43-3F56-34958D2B508B}"/>
              </a:ext>
            </a:extLst>
          </p:cNvPr>
          <p:cNvSpPr txBox="1">
            <a:spLocks noChangeArrowheads="1"/>
          </p:cNvSpPr>
          <p:nvPr/>
        </p:nvSpPr>
        <p:spPr bwMode="auto">
          <a:xfrm>
            <a:off x="1792221" y="5123875"/>
            <a:ext cx="2594041"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en-US" altLang="ja-JP" sz="3200" b="1" dirty="0">
                <a:latin typeface="ＭＳ 明朝" panose="02020609040205080304" pitchFamily="17" charset="-128"/>
                <a:ea typeface="ＭＳ 明朝" panose="02020609040205080304" pitchFamily="17" charset="-128"/>
              </a:rPr>
              <a:t>2018(H30).5.</a:t>
            </a:r>
            <a:r>
              <a:rPr lang="ja-JP" altLang="en-US" sz="3200" b="1" dirty="0">
                <a:latin typeface="ＭＳ 明朝" panose="02020609040205080304" pitchFamily="17" charset="-128"/>
                <a:ea typeface="ＭＳ 明朝" panose="02020609040205080304" pitchFamily="17" charset="-128"/>
              </a:rPr>
              <a:t>　　</a:t>
            </a:r>
            <a:endParaRPr lang="en-US" altLang="ja-JP" sz="3200" b="1" u="sng" dirty="0">
              <a:solidFill>
                <a:schemeClr val="bg1"/>
              </a:solidFill>
              <a:latin typeface="ＭＳ 明朝" panose="02020609040205080304" pitchFamily="17" charset="-128"/>
              <a:ea typeface="ＭＳ 明朝" panose="02020609040205080304" pitchFamily="17" charset="-128"/>
            </a:endParaRPr>
          </a:p>
        </p:txBody>
      </p:sp>
      <p:sp>
        <p:nvSpPr>
          <p:cNvPr id="89094" name="コンテンツ プレースホルダー 2">
            <a:extLst>
              <a:ext uri="{FF2B5EF4-FFF2-40B4-BE49-F238E27FC236}">
                <a16:creationId xmlns:a16="http://schemas.microsoft.com/office/drawing/2014/main" id="{0F9B4887-7AD3-CBB9-5D01-77DD0BCDE904}"/>
              </a:ext>
            </a:extLst>
          </p:cNvPr>
          <p:cNvSpPr txBox="1">
            <a:spLocks noChangeArrowheads="1"/>
          </p:cNvSpPr>
          <p:nvPr/>
        </p:nvSpPr>
        <p:spPr bwMode="auto">
          <a:xfrm>
            <a:off x="4654252" y="5123875"/>
            <a:ext cx="1008062"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ja-JP" altLang="en-US" sz="3200" b="1" dirty="0">
                <a:latin typeface="Century Gothic" panose="020B0502020202020204" pitchFamily="34" charset="0"/>
              </a:rPr>
              <a:t>廃止</a:t>
            </a:r>
            <a:endParaRPr lang="en-US" altLang="ja-JP" sz="3200" b="1" dirty="0">
              <a:latin typeface="Century Gothic" panose="020B0502020202020204" pitchFamily="34" charset="0"/>
            </a:endParaRPr>
          </a:p>
        </p:txBody>
      </p:sp>
      <p:sp>
        <p:nvSpPr>
          <p:cNvPr id="89095" name="コンテンツ プレースホルダー 2">
            <a:extLst>
              <a:ext uri="{FF2B5EF4-FFF2-40B4-BE49-F238E27FC236}">
                <a16:creationId xmlns:a16="http://schemas.microsoft.com/office/drawing/2014/main" id="{18DCE0C7-50C1-2508-60D9-44D3303445A8}"/>
              </a:ext>
            </a:extLst>
          </p:cNvPr>
          <p:cNvSpPr txBox="1">
            <a:spLocks noChangeArrowheads="1"/>
          </p:cNvSpPr>
          <p:nvPr/>
        </p:nvSpPr>
        <p:spPr bwMode="auto">
          <a:xfrm>
            <a:off x="6598468" y="5385718"/>
            <a:ext cx="2391641"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ja-JP" altLang="en-US" b="1" dirty="0">
                <a:highlight>
                  <a:srgbClr val="FFFF00"/>
                </a:highlight>
                <a:latin typeface="ＭＳ 明朝" panose="02020609040205080304" pitchFamily="17" charset="-128"/>
                <a:ea typeface="ＭＳ 明朝" panose="02020609040205080304" pitchFamily="17" charset="-128"/>
              </a:rPr>
              <a:t>施行規則に移行</a:t>
            </a:r>
            <a:endParaRPr lang="en-US" altLang="ja-JP" b="1" dirty="0">
              <a:highlight>
                <a:srgbClr val="FFFF00"/>
              </a:highlight>
              <a:latin typeface="ＭＳ 明朝" panose="02020609040205080304" pitchFamily="17" charset="-128"/>
              <a:ea typeface="ＭＳ 明朝" panose="02020609040205080304" pitchFamily="17" charset="-128"/>
            </a:endParaRPr>
          </a:p>
        </p:txBody>
      </p:sp>
      <p:sp>
        <p:nvSpPr>
          <p:cNvPr id="4" name="矢印: 右 3">
            <a:extLst>
              <a:ext uri="{FF2B5EF4-FFF2-40B4-BE49-F238E27FC236}">
                <a16:creationId xmlns:a16="http://schemas.microsoft.com/office/drawing/2014/main" id="{2FF1D4DA-BFE4-B989-3B15-CA34FDD8F7F5}"/>
              </a:ext>
            </a:extLst>
          </p:cNvPr>
          <p:cNvSpPr/>
          <p:nvPr/>
        </p:nvSpPr>
        <p:spPr>
          <a:xfrm>
            <a:off x="5800331" y="5163562"/>
            <a:ext cx="685800" cy="4841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9097" name="コンテンツ プレースホルダー 2">
            <a:extLst>
              <a:ext uri="{FF2B5EF4-FFF2-40B4-BE49-F238E27FC236}">
                <a16:creationId xmlns:a16="http://schemas.microsoft.com/office/drawing/2014/main" id="{5C44AE00-360E-310C-27C7-120870D0AD8D}"/>
              </a:ext>
            </a:extLst>
          </p:cNvPr>
          <p:cNvSpPr txBox="1">
            <a:spLocks noChangeArrowheads="1"/>
          </p:cNvSpPr>
          <p:nvPr/>
        </p:nvSpPr>
        <p:spPr bwMode="auto">
          <a:xfrm>
            <a:off x="1773237" y="3521001"/>
            <a:ext cx="26130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en-US" altLang="ja-JP" sz="3200" b="1" dirty="0">
                <a:latin typeface="ＭＳ 明朝" panose="02020609040205080304" pitchFamily="17" charset="-128"/>
                <a:ea typeface="ＭＳ 明朝" panose="02020609040205080304" pitchFamily="17" charset="-128"/>
              </a:rPr>
              <a:t>2014(H26).5.</a:t>
            </a:r>
            <a:r>
              <a:rPr lang="ja-JP" altLang="en-US" sz="3200" b="1" dirty="0">
                <a:latin typeface="ＭＳ 明朝" panose="02020609040205080304" pitchFamily="17" charset="-128"/>
                <a:ea typeface="ＭＳ 明朝" panose="02020609040205080304" pitchFamily="17" charset="-128"/>
              </a:rPr>
              <a:t>　　</a:t>
            </a:r>
            <a:endParaRPr lang="en-US" altLang="ja-JP" sz="3200" b="1" u="sng" dirty="0">
              <a:solidFill>
                <a:schemeClr val="bg1"/>
              </a:solidFill>
              <a:latin typeface="ＭＳ 明朝" panose="02020609040205080304" pitchFamily="17" charset="-128"/>
              <a:ea typeface="ＭＳ 明朝" panose="02020609040205080304" pitchFamily="17" charset="-128"/>
            </a:endParaRPr>
          </a:p>
        </p:txBody>
      </p:sp>
      <p:sp>
        <p:nvSpPr>
          <p:cNvPr id="16" name="正方形/長方形 15">
            <a:extLst>
              <a:ext uri="{FF2B5EF4-FFF2-40B4-BE49-F238E27FC236}">
                <a16:creationId xmlns:a16="http://schemas.microsoft.com/office/drawing/2014/main" id="{E46F2B72-786C-A239-7872-12BD274CD7BD}"/>
              </a:ext>
            </a:extLst>
          </p:cNvPr>
          <p:cNvSpPr/>
          <p:nvPr/>
        </p:nvSpPr>
        <p:spPr>
          <a:xfrm>
            <a:off x="10846940" y="6093296"/>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５６</a:t>
            </a:r>
            <a:endParaRPr lang="en-US" altLang="ja-JP" b="1" dirty="0">
              <a:solidFill>
                <a:schemeClr val="tx1"/>
              </a:solidFill>
            </a:endParaRPr>
          </a:p>
        </p:txBody>
      </p:sp>
      <p:sp>
        <p:nvSpPr>
          <p:cNvPr id="89099" name="コンテンツ プレースホルダー 2">
            <a:extLst>
              <a:ext uri="{FF2B5EF4-FFF2-40B4-BE49-F238E27FC236}">
                <a16:creationId xmlns:a16="http://schemas.microsoft.com/office/drawing/2014/main" id="{D1D4A390-0348-78E2-F06E-D80690CB512B}"/>
              </a:ext>
            </a:extLst>
          </p:cNvPr>
          <p:cNvSpPr txBox="1">
            <a:spLocks noChangeArrowheads="1"/>
          </p:cNvSpPr>
          <p:nvPr/>
        </p:nvSpPr>
        <p:spPr bwMode="auto">
          <a:xfrm>
            <a:off x="6624148" y="4997035"/>
            <a:ext cx="3168351" cy="4841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en-US" altLang="ja-JP" b="1" dirty="0">
                <a:latin typeface="ＭＳ 明朝" panose="02020609040205080304" pitchFamily="17" charset="-128"/>
                <a:ea typeface="ＭＳ 明朝" panose="02020609040205080304" pitchFamily="17" charset="-128"/>
              </a:rPr>
              <a:t>HACCP</a:t>
            </a:r>
            <a:r>
              <a:rPr lang="ja-JP" altLang="en-US" b="1" dirty="0">
                <a:latin typeface="ＭＳ 明朝" panose="02020609040205080304" pitchFamily="17" charset="-128"/>
                <a:ea typeface="ＭＳ 明朝" panose="02020609040205080304" pitchFamily="17" charset="-128"/>
              </a:rPr>
              <a:t>導入型基準は</a:t>
            </a:r>
            <a:endParaRPr lang="en-US" altLang="ja-JP" b="1" dirty="0">
              <a:latin typeface="ＭＳ 明朝" panose="02020609040205080304" pitchFamily="17" charset="-128"/>
              <a:ea typeface="ＭＳ 明朝" panose="02020609040205080304" pitchFamily="17" charset="-128"/>
            </a:endParaRPr>
          </a:p>
        </p:txBody>
      </p:sp>
      <p:sp>
        <p:nvSpPr>
          <p:cNvPr id="3" name="タイトル 2">
            <a:extLst>
              <a:ext uri="{FF2B5EF4-FFF2-40B4-BE49-F238E27FC236}">
                <a16:creationId xmlns:a16="http://schemas.microsoft.com/office/drawing/2014/main" id="{80DDEAEB-06D4-9826-520F-FFA19B026B05}"/>
              </a:ext>
            </a:extLst>
          </p:cNvPr>
          <p:cNvSpPr>
            <a:spLocks noGrp="1"/>
          </p:cNvSpPr>
          <p:nvPr>
            <p:ph type="title"/>
          </p:nvPr>
        </p:nvSpPr>
        <p:spPr>
          <a:xfrm>
            <a:off x="1218882" y="152400"/>
            <a:ext cx="9916089" cy="1891051"/>
          </a:xfrm>
        </p:spPr>
        <p:txBody>
          <a:bodyPr>
            <a:normAutofit fontScale="90000"/>
          </a:bodyPr>
          <a:lstStyle/>
          <a:p>
            <a:pPr marL="0" indent="0" eaLnBrk="1" hangingPunct="1">
              <a:buFont typeface="Wingdings 3" panose="05040102010807070707" pitchFamily="82" charset="2"/>
              <a:buNone/>
              <a:defRPr/>
            </a:pPr>
            <a:r>
              <a:rPr lang="ja-JP" altLang="en-US" sz="4900" b="1" dirty="0">
                <a:latin typeface="+mn-ea"/>
              </a:rPr>
              <a:t>２ 食品事業者が実施すべき</a:t>
            </a:r>
            <a:br>
              <a:rPr lang="en-US" altLang="ja-JP" sz="4900" b="1" dirty="0">
                <a:latin typeface="+mn-ea"/>
              </a:rPr>
            </a:br>
            <a:r>
              <a:rPr lang="ja-JP" altLang="en-US" sz="4900" b="1" dirty="0">
                <a:latin typeface="+mn-ea"/>
              </a:rPr>
              <a:t>　　　　　管理運営基準に関する指針</a:t>
            </a:r>
            <a:br>
              <a:rPr lang="en-US" altLang="ja-JP" sz="4000" b="1" dirty="0">
                <a:latin typeface="+mn-ea"/>
              </a:rPr>
            </a:br>
            <a:r>
              <a:rPr lang="en-US" altLang="ja-JP" sz="4000" b="1" dirty="0">
                <a:latin typeface="+mn-ea"/>
              </a:rPr>
              <a:t>       </a:t>
            </a:r>
            <a:r>
              <a:rPr lang="ja-JP" altLang="en-US" sz="4000" b="1" dirty="0">
                <a:latin typeface="+mn-ea"/>
              </a:rPr>
              <a:t>　　　</a:t>
            </a:r>
            <a:r>
              <a:rPr lang="en-US" altLang="ja-JP" sz="4000" b="1" dirty="0">
                <a:latin typeface="+mn-ea"/>
              </a:rPr>
              <a:t> </a:t>
            </a:r>
            <a:r>
              <a:rPr lang="ja-JP" altLang="en-US" sz="2700" b="1" dirty="0">
                <a:latin typeface="+mn-ea"/>
              </a:rPr>
              <a:t>（ガイドライン）</a:t>
            </a:r>
            <a:endParaRPr lang="ja-JP" altLang="en-US" sz="2700" dirty="0"/>
          </a:p>
        </p:txBody>
      </p:sp>
      <p:sp>
        <p:nvSpPr>
          <p:cNvPr id="5" name="コンテンツ プレースホルダー 2">
            <a:extLst>
              <a:ext uri="{FF2B5EF4-FFF2-40B4-BE49-F238E27FC236}">
                <a16:creationId xmlns:a16="http://schemas.microsoft.com/office/drawing/2014/main" id="{84106038-28BF-54DF-6318-4DAD8727263F}"/>
              </a:ext>
            </a:extLst>
          </p:cNvPr>
          <p:cNvSpPr txBox="1">
            <a:spLocks noChangeArrowheads="1"/>
          </p:cNvSpPr>
          <p:nvPr/>
        </p:nvSpPr>
        <p:spPr bwMode="auto">
          <a:xfrm>
            <a:off x="1773237" y="2494191"/>
            <a:ext cx="719455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en-US" altLang="ja-JP" sz="3200" b="1" dirty="0">
                <a:latin typeface="ＭＳ 明朝" panose="02020609040205080304" pitchFamily="17" charset="-128"/>
                <a:ea typeface="ＭＳ 明朝" panose="02020609040205080304" pitchFamily="17" charset="-128"/>
              </a:rPr>
              <a:t>2004(H16).5.</a:t>
            </a:r>
            <a:r>
              <a:rPr lang="ja-JP" altLang="en-US" sz="3200" b="1" dirty="0">
                <a:latin typeface="ＭＳ 明朝" panose="02020609040205080304" pitchFamily="17" charset="-128"/>
                <a:ea typeface="ＭＳ 明朝" panose="02020609040205080304" pitchFamily="17" charset="-128"/>
              </a:rPr>
              <a:t>　ガイドライン策定　　</a:t>
            </a:r>
            <a:endParaRPr lang="en-US" altLang="ja-JP" sz="3200" b="1" u="sng" dirty="0">
              <a:solidFill>
                <a:schemeClr val="bg1"/>
              </a:solidFill>
              <a:latin typeface="ＭＳ 明朝" panose="02020609040205080304" pitchFamily="17" charset="-128"/>
              <a:ea typeface="ＭＳ 明朝" panose="02020609040205080304" pitchFamily="17" charset="-128"/>
            </a:endParaRPr>
          </a:p>
        </p:txBody>
      </p:sp>
      <p:sp>
        <p:nvSpPr>
          <p:cNvPr id="6" name="楕円 5">
            <a:extLst>
              <a:ext uri="{FF2B5EF4-FFF2-40B4-BE49-F238E27FC236}">
                <a16:creationId xmlns:a16="http://schemas.microsoft.com/office/drawing/2014/main" id="{AB593A95-B475-9E5D-25B0-C8748341508D}"/>
              </a:ext>
            </a:extLst>
          </p:cNvPr>
          <p:cNvSpPr/>
          <p:nvPr/>
        </p:nvSpPr>
        <p:spPr>
          <a:xfrm>
            <a:off x="9400943" y="4681540"/>
            <a:ext cx="2591715" cy="1179141"/>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800" b="1" dirty="0">
                <a:solidFill>
                  <a:schemeClr val="tx1"/>
                </a:solidFill>
              </a:rPr>
              <a:t>HACCP</a:t>
            </a:r>
            <a:r>
              <a:rPr lang="ja-JP" altLang="en-US" sz="2800" b="1" dirty="0">
                <a:solidFill>
                  <a:schemeClr val="tx1"/>
                </a:solidFill>
              </a:rPr>
              <a:t>の</a:t>
            </a:r>
            <a:endParaRPr lang="en-US" altLang="ja-JP" sz="2800" b="1" dirty="0">
              <a:solidFill>
                <a:schemeClr val="tx1"/>
              </a:solidFill>
            </a:endParaRPr>
          </a:p>
          <a:p>
            <a:pPr algn="ctr">
              <a:defRPr/>
            </a:pPr>
            <a:r>
              <a:rPr lang="ja-JP" altLang="en-US" sz="2800" b="1" dirty="0">
                <a:solidFill>
                  <a:schemeClr val="tx1"/>
                </a:solidFill>
              </a:rPr>
              <a:t>制度化</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コンテンツ プレースホルダー 2">
            <a:extLst>
              <a:ext uri="{FF2B5EF4-FFF2-40B4-BE49-F238E27FC236}">
                <a16:creationId xmlns:a16="http://schemas.microsoft.com/office/drawing/2014/main" id="{8D8A509C-8FCA-6CDC-5F3E-5E940B17A6C4}"/>
              </a:ext>
            </a:extLst>
          </p:cNvPr>
          <p:cNvSpPr txBox="1">
            <a:spLocks noChangeArrowheads="1"/>
          </p:cNvSpPr>
          <p:nvPr/>
        </p:nvSpPr>
        <p:spPr bwMode="auto">
          <a:xfrm>
            <a:off x="9067006" y="1447800"/>
            <a:ext cx="2355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eaLnBrk="1" hangingPunct="1">
              <a:buFont typeface="Wingdings 3" panose="05040102010807070707" pitchFamily="18" charset="2"/>
              <a:buNone/>
            </a:pPr>
            <a:r>
              <a:rPr lang="en-US" altLang="ja-JP" sz="2400" b="1" dirty="0"/>
              <a:t>1997(H9).3.</a:t>
            </a:r>
            <a:r>
              <a:rPr lang="ja-JP" altLang="en-US" sz="2400" b="1" dirty="0"/>
              <a:t>～</a:t>
            </a:r>
            <a:r>
              <a:rPr lang="en-US" altLang="ja-JP" sz="2400" b="1" dirty="0"/>
              <a:t>   </a:t>
            </a:r>
            <a:r>
              <a:rPr lang="ja-JP" altLang="en-US" sz="2400" b="1" dirty="0"/>
              <a:t>　　　　　　　</a:t>
            </a:r>
            <a:endParaRPr lang="en-US" altLang="ja-JP" sz="2400" dirty="0"/>
          </a:p>
        </p:txBody>
      </p:sp>
      <p:sp>
        <p:nvSpPr>
          <p:cNvPr id="11" name="正方形/長方形 10">
            <a:extLst>
              <a:ext uri="{FF2B5EF4-FFF2-40B4-BE49-F238E27FC236}">
                <a16:creationId xmlns:a16="http://schemas.microsoft.com/office/drawing/2014/main" id="{C92424D7-A461-63F6-D7AE-A5267766E992}"/>
              </a:ext>
            </a:extLst>
          </p:cNvPr>
          <p:cNvSpPr/>
          <p:nvPr/>
        </p:nvSpPr>
        <p:spPr>
          <a:xfrm>
            <a:off x="10579894" y="6142548"/>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５７</a:t>
            </a:r>
          </a:p>
        </p:txBody>
      </p:sp>
      <p:sp>
        <p:nvSpPr>
          <p:cNvPr id="91141" name="コンテンツ プレースホルダー 2">
            <a:extLst>
              <a:ext uri="{FF2B5EF4-FFF2-40B4-BE49-F238E27FC236}">
                <a16:creationId xmlns:a16="http://schemas.microsoft.com/office/drawing/2014/main" id="{D7FA0E40-8CAF-F68A-D9E4-0FACF8AE5420}"/>
              </a:ext>
            </a:extLst>
          </p:cNvPr>
          <p:cNvSpPr txBox="1">
            <a:spLocks noChangeArrowheads="1"/>
          </p:cNvSpPr>
          <p:nvPr/>
        </p:nvSpPr>
        <p:spPr bwMode="auto">
          <a:xfrm>
            <a:off x="1892300" y="1961356"/>
            <a:ext cx="793115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eaLnBrk="1" hangingPunct="1">
              <a:buFont typeface="Arial" panose="020B0604020202020204" pitchFamily="34" charset="0"/>
              <a:buNone/>
            </a:pPr>
            <a:r>
              <a:rPr lang="ja-JP" altLang="en-US" sz="2800" b="1" dirty="0"/>
              <a:t>＜対象施設＞</a:t>
            </a:r>
            <a:endParaRPr lang="en-US" altLang="ja-JP" sz="2800" b="1" dirty="0"/>
          </a:p>
          <a:p>
            <a:pPr eaLnBrk="1" hangingPunct="1">
              <a:buFont typeface="Arial" panose="020B0604020202020204" pitchFamily="34" charset="0"/>
              <a:buNone/>
            </a:pPr>
            <a:r>
              <a:rPr lang="ja-JP" altLang="en-US" sz="2800" b="1" dirty="0"/>
              <a:t>同一メニューを</a:t>
            </a:r>
            <a:endParaRPr lang="en-US" altLang="ja-JP" sz="2800" b="1" dirty="0"/>
          </a:p>
          <a:p>
            <a:pPr eaLnBrk="1" hangingPunct="1">
              <a:buFont typeface="Arial" panose="020B0604020202020204" pitchFamily="34" charset="0"/>
              <a:buNone/>
            </a:pPr>
            <a:r>
              <a:rPr lang="ja-JP" altLang="en-US" sz="2800" b="1" dirty="0"/>
              <a:t>　１回３００食以上　又は　１日７５０食以上</a:t>
            </a:r>
            <a:endParaRPr lang="en-US" altLang="ja-JP" sz="2800" b="1" dirty="0"/>
          </a:p>
          <a:p>
            <a:pPr eaLnBrk="1" hangingPunct="1">
              <a:buFont typeface="Arial" panose="020B0604020202020204" pitchFamily="34" charset="0"/>
              <a:buNone/>
            </a:pPr>
            <a:endParaRPr lang="en-US" altLang="ja-JP" sz="2800" b="1" dirty="0"/>
          </a:p>
        </p:txBody>
      </p:sp>
      <p:sp>
        <p:nvSpPr>
          <p:cNvPr id="91142" name="コンテンツ プレースホルダー 2">
            <a:extLst>
              <a:ext uri="{FF2B5EF4-FFF2-40B4-BE49-F238E27FC236}">
                <a16:creationId xmlns:a16="http://schemas.microsoft.com/office/drawing/2014/main" id="{E840181D-5111-F247-A9EC-237E6EDB0E7D}"/>
              </a:ext>
            </a:extLst>
          </p:cNvPr>
          <p:cNvSpPr txBox="1">
            <a:spLocks noChangeArrowheads="1"/>
          </p:cNvSpPr>
          <p:nvPr/>
        </p:nvSpPr>
        <p:spPr bwMode="auto">
          <a:xfrm>
            <a:off x="3358108" y="3861596"/>
            <a:ext cx="5313362"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eaLnBrk="1" hangingPunct="1">
              <a:buFont typeface="Arial" panose="020B0604020202020204" pitchFamily="34" charset="0"/>
              <a:buNone/>
            </a:pPr>
            <a:r>
              <a:rPr lang="ja-JP" altLang="en-US" sz="2800" b="1" dirty="0"/>
              <a:t>① 原材料受け入れ、下処理段階</a:t>
            </a:r>
            <a:endParaRPr lang="en-US" altLang="ja-JP" sz="2800" b="1" dirty="0"/>
          </a:p>
          <a:p>
            <a:pPr eaLnBrk="1" hangingPunct="1">
              <a:buFont typeface="Arial" panose="020B0604020202020204" pitchFamily="34" charset="0"/>
              <a:buNone/>
            </a:pPr>
            <a:r>
              <a:rPr lang="ja-JP" altLang="en-US" sz="2800" b="1" dirty="0"/>
              <a:t>②十分な加熱</a:t>
            </a:r>
            <a:endParaRPr lang="en-US" altLang="ja-JP" sz="2800" b="1" dirty="0"/>
          </a:p>
          <a:p>
            <a:pPr eaLnBrk="1" hangingPunct="1">
              <a:buFont typeface="Arial" panose="020B0604020202020204" pitchFamily="34" charset="0"/>
              <a:buNone/>
            </a:pPr>
            <a:r>
              <a:rPr lang="ja-JP" altLang="en-US" sz="2800" b="1" dirty="0"/>
              <a:t>③二次汚染防止</a:t>
            </a:r>
            <a:endParaRPr lang="en-US" altLang="ja-JP" sz="2800" b="1" dirty="0"/>
          </a:p>
          <a:p>
            <a:pPr eaLnBrk="1" hangingPunct="1">
              <a:buFont typeface="Arial" panose="020B0604020202020204" pitchFamily="34" charset="0"/>
              <a:buNone/>
            </a:pPr>
            <a:r>
              <a:rPr lang="ja-JP" altLang="en-US" sz="2800" b="1" dirty="0"/>
              <a:t>④調理後の温度管理</a:t>
            </a:r>
            <a:endParaRPr lang="en-US" altLang="ja-JP" sz="2800" b="1" dirty="0"/>
          </a:p>
        </p:txBody>
      </p:sp>
      <p:sp>
        <p:nvSpPr>
          <p:cNvPr id="3" name="タイトル 2">
            <a:extLst>
              <a:ext uri="{FF2B5EF4-FFF2-40B4-BE49-F238E27FC236}">
                <a16:creationId xmlns:a16="http://schemas.microsoft.com/office/drawing/2014/main" id="{03923615-A493-42D9-052C-DB48BB170EC1}"/>
              </a:ext>
            </a:extLst>
          </p:cNvPr>
          <p:cNvSpPr>
            <a:spLocks noGrp="1"/>
          </p:cNvSpPr>
          <p:nvPr>
            <p:ph type="title"/>
          </p:nvPr>
        </p:nvSpPr>
        <p:spPr/>
        <p:txBody>
          <a:bodyPr>
            <a:normAutofit/>
          </a:bodyPr>
          <a:lstStyle/>
          <a:p>
            <a:r>
              <a:rPr lang="ja-JP" altLang="en-US" sz="4400" b="1" dirty="0"/>
              <a:t>大量調理施設衛生管理マニュアル</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コンテンツ プレースホルダー 2">
            <a:extLst>
              <a:ext uri="{FF2B5EF4-FFF2-40B4-BE49-F238E27FC236}">
                <a16:creationId xmlns:a16="http://schemas.microsoft.com/office/drawing/2014/main" id="{E99B641B-2194-AD6F-FBF1-A3E3C997F2A8}"/>
              </a:ext>
            </a:extLst>
          </p:cNvPr>
          <p:cNvSpPr>
            <a:spLocks noGrp="1" noChangeArrowheads="1"/>
          </p:cNvSpPr>
          <p:nvPr>
            <p:ph idx="1"/>
          </p:nvPr>
        </p:nvSpPr>
        <p:spPr>
          <a:xfrm>
            <a:off x="2028825" y="3573016"/>
            <a:ext cx="3313112" cy="863600"/>
          </a:xfrm>
        </p:spPr>
        <p:txBody>
          <a:bodyPr rtlCol="0">
            <a:normAutofit fontScale="77500" lnSpcReduction="20000"/>
          </a:bodyPr>
          <a:lstStyle/>
          <a:p>
            <a:pPr marL="0" indent="0">
              <a:buNone/>
              <a:defRPr/>
            </a:pPr>
            <a:r>
              <a:rPr lang="en-US" altLang="ja-JP" sz="3300" b="1" dirty="0"/>
              <a:t>2006(H18) .12. </a:t>
            </a:r>
          </a:p>
          <a:p>
            <a:pPr marL="0" indent="0">
              <a:buNone/>
              <a:defRPr/>
            </a:pPr>
            <a:r>
              <a:rPr lang="ja-JP" altLang="en-US" b="1" dirty="0"/>
              <a:t>  </a:t>
            </a:r>
            <a:r>
              <a:rPr lang="ja-JP" altLang="en-US" sz="2200" b="1" dirty="0"/>
              <a:t>ノロウイルス大流行</a:t>
            </a:r>
            <a:endParaRPr lang="en-US" altLang="ja-JP" sz="2200" dirty="0"/>
          </a:p>
        </p:txBody>
      </p:sp>
      <p:sp>
        <p:nvSpPr>
          <p:cNvPr id="2" name="矢印: 下 1">
            <a:extLst>
              <a:ext uri="{FF2B5EF4-FFF2-40B4-BE49-F238E27FC236}">
                <a16:creationId xmlns:a16="http://schemas.microsoft.com/office/drawing/2014/main" id="{8FB47937-EC07-9F87-CEB2-975A78B933CD}"/>
              </a:ext>
            </a:extLst>
          </p:cNvPr>
          <p:cNvSpPr/>
          <p:nvPr/>
        </p:nvSpPr>
        <p:spPr>
          <a:xfrm>
            <a:off x="2927351" y="4437112"/>
            <a:ext cx="534987" cy="60325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4149" name="テキスト ボックス 12">
            <a:extLst>
              <a:ext uri="{FF2B5EF4-FFF2-40B4-BE49-F238E27FC236}">
                <a16:creationId xmlns:a16="http://schemas.microsoft.com/office/drawing/2014/main" id="{E5AC27F8-6F09-5789-3000-F1CE3C3C4DAA}"/>
              </a:ext>
            </a:extLst>
          </p:cNvPr>
          <p:cNvSpPr txBox="1">
            <a:spLocks noChangeArrowheads="1"/>
          </p:cNvSpPr>
          <p:nvPr/>
        </p:nvSpPr>
        <p:spPr bwMode="auto">
          <a:xfrm>
            <a:off x="6098762" y="2276872"/>
            <a:ext cx="2968625" cy="461962"/>
          </a:xfrm>
          <a:prstGeom prst="rect">
            <a:avLst/>
          </a:prstGeom>
          <a:noFill/>
          <a:ln>
            <a:noFill/>
          </a:ln>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defRPr/>
            </a:pPr>
            <a:r>
              <a:rPr kumimoji="0" lang="ja-JP" altLang="en-US" b="1" u="sng" dirty="0">
                <a:solidFill>
                  <a:srgbClr val="FF0000"/>
                </a:solidFill>
                <a:highlight>
                  <a:srgbClr val="FFFF00"/>
                </a:highlight>
                <a:latin typeface="Century Gothic" panose="020B0502020202020204" pitchFamily="34" charset="0"/>
              </a:rPr>
              <a:t>７５℃ １分以上</a:t>
            </a:r>
            <a:endParaRPr kumimoji="0" lang="en-US" altLang="ja-JP" b="1" dirty="0">
              <a:highlight>
                <a:srgbClr val="FFFF00"/>
              </a:highlight>
              <a:latin typeface="Century Gothic" panose="020B0502020202020204" pitchFamily="34" charset="0"/>
            </a:endParaRPr>
          </a:p>
        </p:txBody>
      </p:sp>
      <p:sp>
        <p:nvSpPr>
          <p:cNvPr id="93191" name="コンテンツ プレースホルダー 2">
            <a:extLst>
              <a:ext uri="{FF2B5EF4-FFF2-40B4-BE49-F238E27FC236}">
                <a16:creationId xmlns:a16="http://schemas.microsoft.com/office/drawing/2014/main" id="{18D5CC7F-E4FA-91BD-EE1E-53E51A063266}"/>
              </a:ext>
            </a:extLst>
          </p:cNvPr>
          <p:cNvSpPr txBox="1">
            <a:spLocks noChangeArrowheads="1"/>
          </p:cNvSpPr>
          <p:nvPr/>
        </p:nvSpPr>
        <p:spPr bwMode="auto">
          <a:xfrm>
            <a:off x="2028825" y="5013176"/>
            <a:ext cx="396081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eaLnBrk="1" hangingPunct="1">
              <a:buFont typeface="Arial" panose="020B0604020202020204" pitchFamily="34" charset="0"/>
              <a:buNone/>
            </a:pPr>
            <a:r>
              <a:rPr lang="en-US" altLang="ja-JP" sz="2800" b="1" dirty="0">
                <a:latin typeface="ＭＳ 明朝" panose="02020609040205080304" pitchFamily="17" charset="-128"/>
                <a:ea typeface="ＭＳ 明朝" panose="02020609040205080304" pitchFamily="17" charset="-128"/>
              </a:rPr>
              <a:t>2012(H24).12.</a:t>
            </a:r>
          </a:p>
          <a:p>
            <a:pPr eaLnBrk="1" hangingPunct="1">
              <a:buFont typeface="Arial" panose="020B0604020202020204" pitchFamily="34" charset="0"/>
              <a:buNone/>
            </a:pPr>
            <a:r>
              <a:rPr lang="ja-JP" altLang="en-US" sz="2400" b="1" dirty="0">
                <a:latin typeface="ＭＳ 明朝" panose="02020609040205080304" pitchFamily="17" charset="-128"/>
                <a:ea typeface="ＭＳ 明朝" panose="02020609040205080304" pitchFamily="17" charset="-128"/>
              </a:rPr>
              <a:t>  </a:t>
            </a:r>
            <a:r>
              <a:rPr lang="ja-JP" altLang="en-US" sz="1800" b="1" dirty="0">
                <a:latin typeface="ＭＳ 明朝" panose="02020609040205080304" pitchFamily="17" charset="-128"/>
                <a:ea typeface="ＭＳ 明朝" panose="02020609040205080304" pitchFamily="17" charset="-128"/>
              </a:rPr>
              <a:t>ノロウイルス大規模食中毒</a:t>
            </a:r>
            <a:endParaRPr lang="en-US" altLang="ja-JP" sz="1800" b="1" u="sng" dirty="0">
              <a:latin typeface="ＭＳ 明朝" panose="02020609040205080304" pitchFamily="17" charset="-128"/>
              <a:ea typeface="ＭＳ 明朝" panose="02020609040205080304" pitchFamily="17" charset="-128"/>
            </a:endParaRPr>
          </a:p>
        </p:txBody>
      </p:sp>
      <p:sp>
        <p:nvSpPr>
          <p:cNvPr id="10" name="矢印: 下 9">
            <a:extLst>
              <a:ext uri="{FF2B5EF4-FFF2-40B4-BE49-F238E27FC236}">
                <a16:creationId xmlns:a16="http://schemas.microsoft.com/office/drawing/2014/main" id="{2188F92B-3260-B94A-FE01-29A149DC0B8C}"/>
              </a:ext>
            </a:extLst>
          </p:cNvPr>
          <p:cNvSpPr/>
          <p:nvPr/>
        </p:nvSpPr>
        <p:spPr>
          <a:xfrm>
            <a:off x="2925763" y="2780928"/>
            <a:ext cx="536575" cy="676275"/>
          </a:xfrm>
          <a:prstGeom prst="downArrow">
            <a:avLst>
              <a:gd name="adj1" fmla="val 50000"/>
              <a:gd name="adj2" fmla="val 6612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4153" name="コンテンツ プレースホルダー 2">
            <a:extLst>
              <a:ext uri="{FF2B5EF4-FFF2-40B4-BE49-F238E27FC236}">
                <a16:creationId xmlns:a16="http://schemas.microsoft.com/office/drawing/2014/main" id="{24F766C9-BF74-C7EF-5656-3CF3278B1678}"/>
              </a:ext>
            </a:extLst>
          </p:cNvPr>
          <p:cNvSpPr txBox="1">
            <a:spLocks noChangeArrowheads="1"/>
          </p:cNvSpPr>
          <p:nvPr/>
        </p:nvSpPr>
        <p:spPr bwMode="auto">
          <a:xfrm>
            <a:off x="6108701" y="5013176"/>
            <a:ext cx="4283075" cy="587375"/>
          </a:xfrm>
          <a:prstGeom prst="rect">
            <a:avLst/>
          </a:prstGeom>
          <a:noFill/>
          <a:ln>
            <a:noFill/>
          </a:ln>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defRPr/>
            </a:pPr>
            <a:r>
              <a:rPr lang="ja-JP" altLang="en-US" b="1" u="sng" dirty="0">
                <a:solidFill>
                  <a:srgbClr val="FF0000"/>
                </a:solidFill>
                <a:highlight>
                  <a:srgbClr val="FFFF00"/>
                </a:highlight>
                <a:latin typeface="Century Gothic" panose="020B0502020202020204" pitchFamily="34" charset="0"/>
              </a:rPr>
              <a:t>８５℃～９０℃ ９０秒以上</a:t>
            </a:r>
            <a:r>
              <a:rPr lang="en-US" altLang="ja-JP" b="1" u="sng" dirty="0">
                <a:highlight>
                  <a:srgbClr val="FFFF00"/>
                </a:highlight>
                <a:latin typeface="Century Gothic" panose="020B0502020202020204" pitchFamily="34" charset="0"/>
              </a:rPr>
              <a:t>*</a:t>
            </a:r>
            <a:endParaRPr lang="en-US" altLang="ja-JP" b="1" dirty="0">
              <a:highlight>
                <a:srgbClr val="FFFF00"/>
              </a:highlight>
              <a:latin typeface="Century Gothic" panose="020B0502020202020204" pitchFamily="34" charset="0"/>
            </a:endParaRPr>
          </a:p>
        </p:txBody>
      </p:sp>
      <p:sp>
        <p:nvSpPr>
          <p:cNvPr id="11" name="正方形/長方形 10">
            <a:extLst>
              <a:ext uri="{FF2B5EF4-FFF2-40B4-BE49-F238E27FC236}">
                <a16:creationId xmlns:a16="http://schemas.microsoft.com/office/drawing/2014/main" id="{B9A56A1A-B7AD-65AB-068C-0AA0D7839BE3}"/>
              </a:ext>
            </a:extLst>
          </p:cNvPr>
          <p:cNvSpPr/>
          <p:nvPr/>
        </p:nvSpPr>
        <p:spPr>
          <a:xfrm>
            <a:off x="10774932" y="6042744"/>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５８</a:t>
            </a:r>
          </a:p>
        </p:txBody>
      </p:sp>
      <p:sp>
        <p:nvSpPr>
          <p:cNvPr id="93195" name="コンテンツ プレースホルダー 2">
            <a:extLst>
              <a:ext uri="{FF2B5EF4-FFF2-40B4-BE49-F238E27FC236}">
                <a16:creationId xmlns:a16="http://schemas.microsoft.com/office/drawing/2014/main" id="{4A0C4066-6738-A1CA-AE5F-191EA90833A4}"/>
              </a:ext>
            </a:extLst>
          </p:cNvPr>
          <p:cNvSpPr txBox="1">
            <a:spLocks noChangeArrowheads="1"/>
          </p:cNvSpPr>
          <p:nvPr/>
        </p:nvSpPr>
        <p:spPr bwMode="auto">
          <a:xfrm>
            <a:off x="2028825" y="2276872"/>
            <a:ext cx="36337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eaLnBrk="1" hangingPunct="1">
              <a:buFont typeface="Wingdings 3" panose="05040102010807070707" pitchFamily="18" charset="2"/>
              <a:buNone/>
            </a:pPr>
            <a:r>
              <a:rPr lang="en-US" altLang="ja-JP" sz="2800" b="1" dirty="0">
                <a:latin typeface="ＭＳ 明朝" panose="02020609040205080304" pitchFamily="17" charset="-128"/>
                <a:ea typeface="ＭＳ 明朝" panose="02020609040205080304" pitchFamily="17" charset="-128"/>
              </a:rPr>
              <a:t>1997(H9) . 3. </a:t>
            </a:r>
          </a:p>
          <a:p>
            <a:pPr eaLnBrk="1" hangingPunct="1">
              <a:buFont typeface="Wingdings 3" panose="05040102010807070707" pitchFamily="18" charset="2"/>
              <a:buNone/>
            </a:pPr>
            <a:r>
              <a:rPr lang="ja-JP" altLang="en-US" sz="2800" b="1" dirty="0"/>
              <a:t>  </a:t>
            </a:r>
            <a:endParaRPr lang="en-US" altLang="ja-JP" sz="2000" dirty="0"/>
          </a:p>
        </p:txBody>
      </p:sp>
      <p:sp>
        <p:nvSpPr>
          <p:cNvPr id="134156" name="テキスト ボックス 12">
            <a:extLst>
              <a:ext uri="{FF2B5EF4-FFF2-40B4-BE49-F238E27FC236}">
                <a16:creationId xmlns:a16="http://schemas.microsoft.com/office/drawing/2014/main" id="{700ACADC-5628-793E-959E-B47C71051520}"/>
              </a:ext>
            </a:extLst>
          </p:cNvPr>
          <p:cNvSpPr txBox="1">
            <a:spLocks noChangeArrowheads="1"/>
          </p:cNvSpPr>
          <p:nvPr/>
        </p:nvSpPr>
        <p:spPr bwMode="auto">
          <a:xfrm>
            <a:off x="6094413" y="3501008"/>
            <a:ext cx="2968625" cy="460375"/>
          </a:xfrm>
          <a:prstGeom prst="rect">
            <a:avLst/>
          </a:prstGeom>
          <a:noFill/>
          <a:ln>
            <a:noFill/>
          </a:ln>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defRPr/>
            </a:pPr>
            <a:r>
              <a:rPr kumimoji="0" lang="ja-JP" altLang="en-US" b="1" u="sng" dirty="0">
                <a:solidFill>
                  <a:srgbClr val="FF0000"/>
                </a:solidFill>
                <a:highlight>
                  <a:srgbClr val="FFFF00"/>
                </a:highlight>
                <a:latin typeface="Century Gothic" panose="020B0502020202020204" pitchFamily="34" charset="0"/>
              </a:rPr>
              <a:t>８５℃ １分以上</a:t>
            </a:r>
            <a:r>
              <a:rPr kumimoji="0" lang="en-US" altLang="ja-JP" b="1" u="sng" dirty="0">
                <a:highlight>
                  <a:srgbClr val="FFFF00"/>
                </a:highlight>
                <a:latin typeface="Century Gothic" panose="020B0502020202020204" pitchFamily="34" charset="0"/>
              </a:rPr>
              <a:t>*</a:t>
            </a:r>
            <a:endParaRPr kumimoji="0" lang="en-US" altLang="ja-JP" b="1" dirty="0">
              <a:highlight>
                <a:srgbClr val="FFFF00"/>
              </a:highlight>
              <a:latin typeface="Century Gothic" panose="020B0502020202020204" pitchFamily="34" charset="0"/>
            </a:endParaRPr>
          </a:p>
        </p:txBody>
      </p:sp>
      <p:sp>
        <p:nvSpPr>
          <p:cNvPr id="93197" name="テキスト ボックス 12">
            <a:extLst>
              <a:ext uri="{FF2B5EF4-FFF2-40B4-BE49-F238E27FC236}">
                <a16:creationId xmlns:a16="http://schemas.microsoft.com/office/drawing/2014/main" id="{5692191A-19A8-B5E1-9FFE-B2E2637546AA}"/>
              </a:ext>
            </a:extLst>
          </p:cNvPr>
          <p:cNvSpPr txBox="1">
            <a:spLocks noChangeArrowheads="1"/>
          </p:cNvSpPr>
          <p:nvPr/>
        </p:nvSpPr>
        <p:spPr bwMode="auto">
          <a:xfrm>
            <a:off x="6094413" y="1628800"/>
            <a:ext cx="35283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kumimoji="0" lang="ja-JP" altLang="en-US" b="1" dirty="0">
                <a:latin typeface="Century Gothic" panose="020B0502020202020204" pitchFamily="34" charset="0"/>
              </a:rPr>
              <a:t>加熱条件（中心温度）</a:t>
            </a:r>
            <a:endParaRPr kumimoji="0" lang="en-US" altLang="ja-JP" b="1" dirty="0">
              <a:latin typeface="Century Gothic" panose="020B0502020202020204" pitchFamily="34" charset="0"/>
            </a:endParaRPr>
          </a:p>
        </p:txBody>
      </p:sp>
      <p:sp>
        <p:nvSpPr>
          <p:cNvPr id="93198" name="テキスト ボックス 12">
            <a:extLst>
              <a:ext uri="{FF2B5EF4-FFF2-40B4-BE49-F238E27FC236}">
                <a16:creationId xmlns:a16="http://schemas.microsoft.com/office/drawing/2014/main" id="{AF0144EB-CBFB-064B-2549-9AE11ABDBD73}"/>
              </a:ext>
            </a:extLst>
          </p:cNvPr>
          <p:cNvSpPr txBox="1">
            <a:spLocks noChangeArrowheads="1"/>
          </p:cNvSpPr>
          <p:nvPr/>
        </p:nvSpPr>
        <p:spPr bwMode="auto">
          <a:xfrm>
            <a:off x="6087491" y="5445224"/>
            <a:ext cx="4543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1600" b="1" dirty="0">
                <a:solidFill>
                  <a:srgbClr val="333333"/>
                </a:solidFill>
                <a:latin typeface="ＭＳ ゴシック" panose="020B0609070205080204" pitchFamily="49" charset="-128"/>
                <a:ea typeface="ＭＳ ゴシック" panose="020B0609070205080204" pitchFamily="49" charset="-128"/>
              </a:rPr>
              <a:t>＊</a:t>
            </a:r>
            <a:r>
              <a:rPr lang="ja-JP" altLang="en-US" sz="1600" dirty="0">
                <a:solidFill>
                  <a:srgbClr val="333333"/>
                </a:solidFill>
                <a:latin typeface="ＭＳ ゴシック" panose="020B0609070205080204" pitchFamily="49" charset="-128"/>
                <a:ea typeface="ＭＳ ゴシック" panose="020B0609070205080204" pitchFamily="49" charset="-128"/>
              </a:rPr>
              <a:t>ノロウイルス汚染のおそれのある食品の場合</a:t>
            </a:r>
            <a:endParaRPr kumimoji="0" lang="en-US" altLang="ja-JP" sz="1600" b="1" dirty="0">
              <a:latin typeface="Century Gothic" panose="020B0502020202020204" pitchFamily="34" charset="0"/>
            </a:endParaRPr>
          </a:p>
        </p:txBody>
      </p:sp>
      <p:sp>
        <p:nvSpPr>
          <p:cNvPr id="5" name="タイトル 2">
            <a:extLst>
              <a:ext uri="{FF2B5EF4-FFF2-40B4-BE49-F238E27FC236}">
                <a16:creationId xmlns:a16="http://schemas.microsoft.com/office/drawing/2014/main" id="{8967631D-829B-0C90-13D7-D115F6E56CBD}"/>
              </a:ext>
            </a:extLst>
          </p:cNvPr>
          <p:cNvSpPr txBox="1">
            <a:spLocks/>
          </p:cNvSpPr>
          <p:nvPr/>
        </p:nvSpPr>
        <p:spPr>
          <a:xfrm>
            <a:off x="1218882" y="154234"/>
            <a:ext cx="9751060" cy="1295400"/>
          </a:xfrm>
          <a:prstGeom prst="rect">
            <a:avLst/>
          </a:prstGeom>
        </p:spPr>
        <p:txBody>
          <a:bodyPr vert="horz" lIns="121899" tIns="60949" rIns="121899" bIns="60949" rtlCol="0" anchor="b">
            <a:normAutofit/>
          </a:bodyPr>
          <a:lstStyle>
            <a:lvl1pPr algn="l" defTabSz="1218987" rtl="0" eaLnBrk="1" latinLnBrk="0" hangingPunct="1">
              <a:spcBef>
                <a:spcPct val="0"/>
              </a:spcBef>
              <a:buNone/>
              <a:defRPr kumimoji="1" sz="3600" kern="1200">
                <a:solidFill>
                  <a:schemeClr val="tx1"/>
                </a:solidFill>
                <a:latin typeface="MS Mincho" panose="02020609040205080304" pitchFamily="17" charset="-128"/>
                <a:ea typeface="MS Mincho" panose="02020609040205080304" pitchFamily="17" charset="-128"/>
                <a:cs typeface="+mj-cs"/>
              </a:defRPr>
            </a:lvl1pPr>
          </a:lstStyle>
          <a:p>
            <a:r>
              <a:rPr lang="ja-JP" altLang="en-US" sz="4400" b="1" dirty="0"/>
              <a:t>大量調理施設衛生管理マニュアル</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ECD331-E2B4-4D32-45A8-EF0F71A8F929}"/>
              </a:ext>
            </a:extLst>
          </p:cNvPr>
          <p:cNvSpPr>
            <a:spLocks noGrp="1"/>
          </p:cNvSpPr>
          <p:nvPr>
            <p:ph type="title"/>
          </p:nvPr>
        </p:nvSpPr>
        <p:spPr/>
        <p:txBody>
          <a:bodyPr>
            <a:normAutofit/>
          </a:bodyPr>
          <a:lstStyle/>
          <a:p>
            <a:r>
              <a:rPr kumimoji="1" lang="ja-JP" altLang="en-US" sz="5400" b="1" dirty="0"/>
              <a:t>本日の内容</a:t>
            </a:r>
          </a:p>
        </p:txBody>
      </p:sp>
      <p:sp>
        <p:nvSpPr>
          <p:cNvPr id="3" name="コンテンツ プレースホルダー 2">
            <a:extLst>
              <a:ext uri="{FF2B5EF4-FFF2-40B4-BE49-F238E27FC236}">
                <a16:creationId xmlns:a16="http://schemas.microsoft.com/office/drawing/2014/main" id="{125C011F-D84B-B276-EBBC-96E925F4D660}"/>
              </a:ext>
            </a:extLst>
          </p:cNvPr>
          <p:cNvSpPr>
            <a:spLocks noGrp="1"/>
          </p:cNvSpPr>
          <p:nvPr>
            <p:ph idx="1"/>
          </p:nvPr>
        </p:nvSpPr>
        <p:spPr>
          <a:xfrm>
            <a:off x="2036467" y="1670173"/>
            <a:ext cx="8619946" cy="1958516"/>
          </a:xfrm>
        </p:spPr>
        <p:txBody>
          <a:bodyPr/>
          <a:lstStyle/>
          <a:p>
            <a:pPr marL="0" indent="0">
              <a:buNone/>
            </a:pPr>
            <a:r>
              <a:rPr kumimoji="1" lang="ja-JP" altLang="en-US" dirty="0">
                <a:solidFill>
                  <a:schemeClr val="bg1">
                    <a:lumMod val="50000"/>
                  </a:schemeClr>
                </a:solidFill>
              </a:rPr>
              <a:t>１　食品行政と監視指導</a:t>
            </a:r>
            <a:endParaRPr kumimoji="1" lang="en-US" altLang="ja-JP" dirty="0">
              <a:solidFill>
                <a:schemeClr val="bg1">
                  <a:lumMod val="50000"/>
                </a:schemeClr>
              </a:solidFill>
            </a:endParaRPr>
          </a:p>
          <a:p>
            <a:pPr marL="0" indent="0">
              <a:buNone/>
            </a:pPr>
            <a:r>
              <a:rPr lang="ja-JP" altLang="en-US" dirty="0">
                <a:solidFill>
                  <a:schemeClr val="bg1">
                    <a:lumMod val="50000"/>
                  </a:schemeClr>
                </a:solidFill>
              </a:rPr>
              <a:t>２　食品衛生法の歴史と法改正の経過</a:t>
            </a:r>
            <a:endParaRPr lang="en-US" altLang="ja-JP" dirty="0">
              <a:solidFill>
                <a:schemeClr val="bg1">
                  <a:lumMod val="50000"/>
                </a:schemeClr>
              </a:solidFill>
            </a:endParaRPr>
          </a:p>
          <a:p>
            <a:pPr marL="0" indent="0">
              <a:buNone/>
            </a:pPr>
            <a:r>
              <a:rPr kumimoji="1" lang="ja-JP" altLang="en-US" sz="3200" dirty="0">
                <a:latin typeface="+mn-ea"/>
                <a:ea typeface="+mn-ea"/>
              </a:rPr>
              <a:t>３　食品の輸出とハーモナイゼーション</a:t>
            </a:r>
            <a:endParaRPr kumimoji="1" lang="en-US" altLang="ja-JP" sz="3200" dirty="0">
              <a:latin typeface="+mn-ea"/>
              <a:ea typeface="+mn-ea"/>
            </a:endParaRPr>
          </a:p>
        </p:txBody>
      </p:sp>
      <p:sp>
        <p:nvSpPr>
          <p:cNvPr id="4" name="コンテンツ プレースホルダー 2">
            <a:extLst>
              <a:ext uri="{FF2B5EF4-FFF2-40B4-BE49-F238E27FC236}">
                <a16:creationId xmlns:a16="http://schemas.microsoft.com/office/drawing/2014/main" id="{E6F6AFF0-F166-02E4-1256-35A1AD0A5B73}"/>
              </a:ext>
            </a:extLst>
          </p:cNvPr>
          <p:cNvSpPr txBox="1">
            <a:spLocks noChangeArrowheads="1"/>
          </p:cNvSpPr>
          <p:nvPr/>
        </p:nvSpPr>
        <p:spPr>
          <a:xfrm>
            <a:off x="2998068" y="3628689"/>
            <a:ext cx="6696744" cy="2113582"/>
          </a:xfrm>
          <a:prstGeom prst="rect">
            <a:avLst/>
          </a:prstGeom>
        </p:spPr>
        <p:txBody>
          <a:bodyPr vert="horz" lIns="121899" tIns="60949" rIns="121899" bIns="60949" rtlCol="0">
            <a:normAutofit/>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kumimoji="1" sz="2800" kern="1200">
                <a:solidFill>
                  <a:schemeClr val="tx1"/>
                </a:solidFill>
                <a:latin typeface="MS Mincho" panose="02020609040205080304" pitchFamily="17" charset="-128"/>
                <a:ea typeface="MS Mincho" panose="02020609040205080304" pitchFamily="17" charset="-128"/>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kumimoji="1" sz="2400" kern="1200">
                <a:solidFill>
                  <a:schemeClr val="tx1"/>
                </a:solidFill>
                <a:latin typeface="MS Mincho" panose="02020609040205080304" pitchFamily="17" charset="-128"/>
                <a:ea typeface="MS Mincho" panose="02020609040205080304" pitchFamily="17" charset="-128"/>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9pPr>
          </a:lstStyle>
          <a:p>
            <a:pPr marL="0" indent="0">
              <a:buFont typeface="Arial" pitchFamily="34" charset="0"/>
              <a:buNone/>
            </a:pPr>
            <a:r>
              <a:rPr lang="en-US" altLang="ja-JP" sz="3200" dirty="0">
                <a:latin typeface="+mn-ea"/>
                <a:ea typeface="+mn-ea"/>
              </a:rPr>
              <a:t>(1) </a:t>
            </a:r>
            <a:r>
              <a:rPr lang="ja-JP" altLang="en-US" sz="3200" dirty="0">
                <a:latin typeface="+mn-ea"/>
                <a:ea typeface="+mn-ea"/>
              </a:rPr>
              <a:t>畜産物の輸出から見る課題</a:t>
            </a:r>
            <a:endParaRPr lang="en-US" altLang="ja-JP" sz="3200" dirty="0">
              <a:latin typeface="+mn-ea"/>
              <a:ea typeface="+mn-ea"/>
            </a:endParaRPr>
          </a:p>
          <a:p>
            <a:pPr marL="0" indent="0">
              <a:buFont typeface="Arial" pitchFamily="34" charset="0"/>
              <a:buNone/>
            </a:pPr>
            <a:r>
              <a:rPr lang="en-US" altLang="ja-JP" dirty="0">
                <a:solidFill>
                  <a:schemeClr val="bg1">
                    <a:lumMod val="50000"/>
                  </a:schemeClr>
                </a:solidFill>
              </a:rPr>
              <a:t>(2)</a:t>
            </a:r>
            <a:r>
              <a:rPr lang="ja-JP" altLang="en-US" dirty="0">
                <a:solidFill>
                  <a:schemeClr val="bg1">
                    <a:lumMod val="50000"/>
                  </a:schemeClr>
                </a:solidFill>
              </a:rPr>
              <a:t> 動物福祉（</a:t>
            </a:r>
            <a:r>
              <a:rPr lang="en-US" altLang="ja-JP" dirty="0">
                <a:solidFill>
                  <a:schemeClr val="bg1">
                    <a:lumMod val="50000"/>
                  </a:schemeClr>
                </a:solidFill>
              </a:rPr>
              <a:t>AW)</a:t>
            </a:r>
            <a:r>
              <a:rPr lang="ja-JP" altLang="en-US" dirty="0">
                <a:solidFill>
                  <a:schemeClr val="bg1">
                    <a:lumMod val="50000"/>
                  </a:schemeClr>
                </a:solidFill>
              </a:rPr>
              <a:t>から見る課題</a:t>
            </a:r>
            <a:endParaRPr lang="en-US" altLang="ja-JP" dirty="0">
              <a:solidFill>
                <a:schemeClr val="bg1">
                  <a:lumMod val="50000"/>
                </a:schemeClr>
              </a:solidFill>
            </a:endParaRPr>
          </a:p>
          <a:p>
            <a:pPr marL="0" indent="0">
              <a:buFont typeface="Arial" pitchFamily="34" charset="0"/>
              <a:buNone/>
            </a:pPr>
            <a:r>
              <a:rPr lang="en-US" altLang="ja-JP" dirty="0">
                <a:solidFill>
                  <a:schemeClr val="bg1">
                    <a:lumMod val="50000"/>
                  </a:schemeClr>
                </a:solidFill>
              </a:rPr>
              <a:t>(3) </a:t>
            </a:r>
            <a:r>
              <a:rPr lang="ja-JP" altLang="en-US" dirty="0">
                <a:solidFill>
                  <a:schemeClr val="bg1">
                    <a:lumMod val="50000"/>
                  </a:schemeClr>
                </a:solidFill>
              </a:rPr>
              <a:t>食品安全マネジメント規格</a:t>
            </a:r>
          </a:p>
        </p:txBody>
      </p:sp>
      <p:sp>
        <p:nvSpPr>
          <p:cNvPr id="5" name="正方形/長方形 4">
            <a:extLst>
              <a:ext uri="{FF2B5EF4-FFF2-40B4-BE49-F238E27FC236}">
                <a16:creationId xmlns:a16="http://schemas.microsoft.com/office/drawing/2014/main" id="{1B765E8D-5DF6-3363-26F0-2C9B56FF3D4E}"/>
              </a:ext>
            </a:extLst>
          </p:cNvPr>
          <p:cNvSpPr/>
          <p:nvPr/>
        </p:nvSpPr>
        <p:spPr>
          <a:xfrm>
            <a:off x="10846940" y="6021288"/>
            <a:ext cx="864096" cy="540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latin typeface="+mn-ea"/>
              </a:rPr>
              <a:t>５９</a:t>
            </a:r>
            <a:endParaRPr lang="en-US" altLang="ja-JP" b="1" dirty="0">
              <a:solidFill>
                <a:schemeClr val="tx1"/>
              </a:solidFill>
              <a:latin typeface="+mn-ea"/>
            </a:endParaRPr>
          </a:p>
        </p:txBody>
      </p:sp>
    </p:spTree>
    <p:extLst>
      <p:ext uri="{BB962C8B-B14F-4D97-AF65-F5344CB8AC3E}">
        <p14:creationId xmlns:p14="http://schemas.microsoft.com/office/powerpoint/2010/main" val="240569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227ECF56-8489-3878-E27B-EE2522B2F658}"/>
              </a:ext>
            </a:extLst>
          </p:cNvPr>
          <p:cNvSpPr/>
          <p:nvPr/>
        </p:nvSpPr>
        <p:spPr>
          <a:xfrm>
            <a:off x="2278063" y="1773238"/>
            <a:ext cx="2570163" cy="9144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b="1" dirty="0">
                <a:solidFill>
                  <a:schemeClr val="tx1"/>
                </a:solidFill>
              </a:rPr>
              <a:t>国</a:t>
            </a:r>
          </a:p>
        </p:txBody>
      </p:sp>
      <p:sp>
        <p:nvSpPr>
          <p:cNvPr id="5" name="正方形/長方形 4">
            <a:extLst>
              <a:ext uri="{FF2B5EF4-FFF2-40B4-BE49-F238E27FC236}">
                <a16:creationId xmlns:a16="http://schemas.microsoft.com/office/drawing/2014/main" id="{D92C05B2-FDE0-0B0A-516A-CD5489E907D0}"/>
              </a:ext>
            </a:extLst>
          </p:cNvPr>
          <p:cNvSpPr/>
          <p:nvPr/>
        </p:nvSpPr>
        <p:spPr>
          <a:xfrm>
            <a:off x="2278063" y="3357563"/>
            <a:ext cx="2570163" cy="9144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chemeClr val="tx1"/>
                </a:solidFill>
              </a:rPr>
              <a:t>都道府県等</a:t>
            </a:r>
          </a:p>
        </p:txBody>
      </p:sp>
      <p:sp>
        <p:nvSpPr>
          <p:cNvPr id="6" name="正方形/長方形 5">
            <a:extLst>
              <a:ext uri="{FF2B5EF4-FFF2-40B4-BE49-F238E27FC236}">
                <a16:creationId xmlns:a16="http://schemas.microsoft.com/office/drawing/2014/main" id="{927853E0-0AC0-6E50-93DA-F2A1CCB366A3}"/>
              </a:ext>
            </a:extLst>
          </p:cNvPr>
          <p:cNvSpPr/>
          <p:nvPr/>
        </p:nvSpPr>
        <p:spPr>
          <a:xfrm>
            <a:off x="2278063" y="5229225"/>
            <a:ext cx="2570163" cy="914400"/>
          </a:xfrm>
          <a:prstGeom prst="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chemeClr val="tx1"/>
                </a:solidFill>
              </a:rPr>
              <a:t>事業者等</a:t>
            </a:r>
          </a:p>
        </p:txBody>
      </p:sp>
      <p:sp>
        <p:nvSpPr>
          <p:cNvPr id="7" name="正方形/長方形 6">
            <a:extLst>
              <a:ext uri="{FF2B5EF4-FFF2-40B4-BE49-F238E27FC236}">
                <a16:creationId xmlns:a16="http://schemas.microsoft.com/office/drawing/2014/main" id="{65CCFA78-BBB1-6F28-DA03-21FCDD6A8E95}"/>
              </a:ext>
            </a:extLst>
          </p:cNvPr>
          <p:cNvSpPr/>
          <p:nvPr/>
        </p:nvSpPr>
        <p:spPr>
          <a:xfrm>
            <a:off x="5807075" y="1870076"/>
            <a:ext cx="1422400"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rgbClr val="FF0000"/>
                </a:solidFill>
              </a:rPr>
              <a:t>法 律</a:t>
            </a:r>
            <a:endParaRPr lang="ja-JP" altLang="en-US" sz="3200" dirty="0">
              <a:solidFill>
                <a:schemeClr val="tx1"/>
              </a:solidFill>
            </a:endParaRPr>
          </a:p>
        </p:txBody>
      </p:sp>
      <p:sp>
        <p:nvSpPr>
          <p:cNvPr id="9" name="正方形/長方形 8">
            <a:extLst>
              <a:ext uri="{FF2B5EF4-FFF2-40B4-BE49-F238E27FC236}">
                <a16:creationId xmlns:a16="http://schemas.microsoft.com/office/drawing/2014/main" id="{CB90F926-C099-D848-BB42-B71D6FA12356}"/>
              </a:ext>
            </a:extLst>
          </p:cNvPr>
          <p:cNvSpPr/>
          <p:nvPr/>
        </p:nvSpPr>
        <p:spPr>
          <a:xfrm>
            <a:off x="5807076" y="3429001"/>
            <a:ext cx="1423987"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rgbClr val="FF0000"/>
                </a:solidFill>
              </a:rPr>
              <a:t>条 例</a:t>
            </a:r>
            <a:endParaRPr lang="ja-JP" altLang="en-US" sz="3200" dirty="0">
              <a:solidFill>
                <a:schemeClr val="tx1"/>
              </a:solidFill>
            </a:endParaRPr>
          </a:p>
        </p:txBody>
      </p:sp>
      <p:sp>
        <p:nvSpPr>
          <p:cNvPr id="10" name="正方形/長方形 9">
            <a:extLst>
              <a:ext uri="{FF2B5EF4-FFF2-40B4-BE49-F238E27FC236}">
                <a16:creationId xmlns:a16="http://schemas.microsoft.com/office/drawing/2014/main" id="{2B0443D9-F5A7-B88F-6BB4-72F4ECA32E1C}"/>
              </a:ext>
            </a:extLst>
          </p:cNvPr>
          <p:cNvSpPr/>
          <p:nvPr/>
        </p:nvSpPr>
        <p:spPr>
          <a:xfrm>
            <a:off x="5014913" y="3876676"/>
            <a:ext cx="3311525" cy="587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tx1"/>
                </a:solidFill>
              </a:rPr>
              <a:t>（都道府県で異なる）</a:t>
            </a:r>
          </a:p>
        </p:txBody>
      </p:sp>
      <p:sp>
        <p:nvSpPr>
          <p:cNvPr id="11" name="正方形/長方形 10">
            <a:extLst>
              <a:ext uri="{FF2B5EF4-FFF2-40B4-BE49-F238E27FC236}">
                <a16:creationId xmlns:a16="http://schemas.microsoft.com/office/drawing/2014/main" id="{E55392E7-6A7C-B948-9425-354CAE1DBD36}"/>
              </a:ext>
            </a:extLst>
          </p:cNvPr>
          <p:cNvSpPr/>
          <p:nvPr/>
        </p:nvSpPr>
        <p:spPr>
          <a:xfrm>
            <a:off x="5499100" y="2393951"/>
            <a:ext cx="2038350" cy="587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tx1"/>
                </a:solidFill>
              </a:rPr>
              <a:t>（全国共通）</a:t>
            </a:r>
          </a:p>
        </p:txBody>
      </p:sp>
      <p:sp>
        <p:nvSpPr>
          <p:cNvPr id="12" name="下矢印 11">
            <a:extLst>
              <a:ext uri="{FF2B5EF4-FFF2-40B4-BE49-F238E27FC236}">
                <a16:creationId xmlns:a16="http://schemas.microsoft.com/office/drawing/2014/main" id="{72FC8606-E926-25F5-9E49-124031E70334}"/>
              </a:ext>
            </a:extLst>
          </p:cNvPr>
          <p:cNvSpPr/>
          <p:nvPr/>
        </p:nvSpPr>
        <p:spPr>
          <a:xfrm>
            <a:off x="3357563" y="2820989"/>
            <a:ext cx="538163" cy="46037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3" name="下矢印 12">
            <a:extLst>
              <a:ext uri="{FF2B5EF4-FFF2-40B4-BE49-F238E27FC236}">
                <a16:creationId xmlns:a16="http://schemas.microsoft.com/office/drawing/2014/main" id="{7F65E9E7-56DA-9624-590F-B59A93B7D27B}"/>
              </a:ext>
            </a:extLst>
          </p:cNvPr>
          <p:cNvSpPr/>
          <p:nvPr/>
        </p:nvSpPr>
        <p:spPr>
          <a:xfrm>
            <a:off x="3357563" y="4530725"/>
            <a:ext cx="538163" cy="482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4" name="正方形/長方形 13">
            <a:extLst>
              <a:ext uri="{FF2B5EF4-FFF2-40B4-BE49-F238E27FC236}">
                <a16:creationId xmlns:a16="http://schemas.microsoft.com/office/drawing/2014/main" id="{75EC6784-90DF-BB63-9A85-F271005C32EE}"/>
              </a:ext>
            </a:extLst>
          </p:cNvPr>
          <p:cNvSpPr/>
          <p:nvPr/>
        </p:nvSpPr>
        <p:spPr>
          <a:xfrm>
            <a:off x="10944224" y="6032828"/>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６</a:t>
            </a:r>
          </a:p>
        </p:txBody>
      </p:sp>
      <p:sp>
        <p:nvSpPr>
          <p:cNvPr id="2" name="正方形/長方形 1">
            <a:extLst>
              <a:ext uri="{FF2B5EF4-FFF2-40B4-BE49-F238E27FC236}">
                <a16:creationId xmlns:a16="http://schemas.microsoft.com/office/drawing/2014/main" id="{8AAB3155-F510-2815-A795-67A4413280BF}"/>
              </a:ext>
            </a:extLst>
          </p:cNvPr>
          <p:cNvSpPr/>
          <p:nvPr/>
        </p:nvSpPr>
        <p:spPr>
          <a:xfrm>
            <a:off x="8652568" y="1878014"/>
            <a:ext cx="2338388"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rgbClr val="0070C0"/>
                </a:solidFill>
              </a:rPr>
              <a:t>通知・通達</a:t>
            </a:r>
          </a:p>
        </p:txBody>
      </p:sp>
      <p:sp>
        <p:nvSpPr>
          <p:cNvPr id="3" name="正方形/長方形 2">
            <a:extLst>
              <a:ext uri="{FF2B5EF4-FFF2-40B4-BE49-F238E27FC236}">
                <a16:creationId xmlns:a16="http://schemas.microsoft.com/office/drawing/2014/main" id="{252C4077-CD04-E186-A115-94DA2CCBEF6A}"/>
              </a:ext>
            </a:extLst>
          </p:cNvPr>
          <p:cNvSpPr/>
          <p:nvPr/>
        </p:nvSpPr>
        <p:spPr>
          <a:xfrm>
            <a:off x="8652568" y="3429001"/>
            <a:ext cx="2338388"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rgbClr val="0070C0"/>
                </a:solidFill>
              </a:rPr>
              <a:t>要綱・要領</a:t>
            </a:r>
          </a:p>
        </p:txBody>
      </p:sp>
      <p:sp>
        <p:nvSpPr>
          <p:cNvPr id="8" name="正方形/長方形 7">
            <a:extLst>
              <a:ext uri="{FF2B5EF4-FFF2-40B4-BE49-F238E27FC236}">
                <a16:creationId xmlns:a16="http://schemas.microsoft.com/office/drawing/2014/main" id="{D03AA9F9-357F-AB7E-5651-9DECEA119E9F}"/>
              </a:ext>
            </a:extLst>
          </p:cNvPr>
          <p:cNvSpPr/>
          <p:nvPr/>
        </p:nvSpPr>
        <p:spPr>
          <a:xfrm>
            <a:off x="8654156" y="5148263"/>
            <a:ext cx="23368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schemeClr val="tx1"/>
                </a:solidFill>
                <a:highlight>
                  <a:srgbClr val="FFFF00"/>
                </a:highlight>
              </a:rPr>
              <a:t>罰則なし</a:t>
            </a:r>
            <a:endParaRPr lang="en-US" altLang="ja-JP" sz="2800" b="1" dirty="0">
              <a:solidFill>
                <a:schemeClr val="tx1"/>
              </a:solidFill>
              <a:highlight>
                <a:srgbClr val="FFFF00"/>
              </a:highlight>
            </a:endParaRPr>
          </a:p>
          <a:p>
            <a:pPr algn="ctr">
              <a:defRPr/>
            </a:pPr>
            <a:r>
              <a:rPr lang="ja-JP" altLang="en-US" b="1" dirty="0">
                <a:solidFill>
                  <a:schemeClr val="tx1"/>
                </a:solidFill>
              </a:rPr>
              <a:t>（強制力なし）</a:t>
            </a:r>
          </a:p>
        </p:txBody>
      </p:sp>
      <p:sp>
        <p:nvSpPr>
          <p:cNvPr id="15" name="正方形/長方形 14">
            <a:extLst>
              <a:ext uri="{FF2B5EF4-FFF2-40B4-BE49-F238E27FC236}">
                <a16:creationId xmlns:a16="http://schemas.microsoft.com/office/drawing/2014/main" id="{D32F6555-E8F7-609A-4194-A36AC50EEE7F}"/>
              </a:ext>
            </a:extLst>
          </p:cNvPr>
          <p:cNvSpPr/>
          <p:nvPr/>
        </p:nvSpPr>
        <p:spPr>
          <a:xfrm>
            <a:off x="5502276" y="5148263"/>
            <a:ext cx="233838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schemeClr val="tx1"/>
                </a:solidFill>
                <a:highlight>
                  <a:srgbClr val="FFFF00"/>
                </a:highlight>
              </a:rPr>
              <a:t>罰則あり</a:t>
            </a:r>
            <a:endParaRPr lang="en-US" altLang="ja-JP" sz="2800" b="1" dirty="0">
              <a:solidFill>
                <a:schemeClr val="tx1"/>
              </a:solidFill>
              <a:highlight>
                <a:srgbClr val="FFFF00"/>
              </a:highlight>
            </a:endParaRPr>
          </a:p>
          <a:p>
            <a:pPr algn="ctr">
              <a:defRPr/>
            </a:pPr>
            <a:r>
              <a:rPr lang="ja-JP" altLang="en-US" b="1" dirty="0">
                <a:solidFill>
                  <a:schemeClr val="tx1"/>
                </a:solidFill>
              </a:rPr>
              <a:t>（強制力あり）</a:t>
            </a:r>
          </a:p>
        </p:txBody>
      </p:sp>
      <p:sp>
        <p:nvSpPr>
          <p:cNvPr id="16" name="正方形/長方形 15">
            <a:extLst>
              <a:ext uri="{FF2B5EF4-FFF2-40B4-BE49-F238E27FC236}">
                <a16:creationId xmlns:a16="http://schemas.microsoft.com/office/drawing/2014/main" id="{C96D61A0-E555-471C-B5AF-7DA39FDDAFBE}"/>
              </a:ext>
            </a:extLst>
          </p:cNvPr>
          <p:cNvSpPr/>
          <p:nvPr/>
        </p:nvSpPr>
        <p:spPr>
          <a:xfrm>
            <a:off x="5484812" y="1785938"/>
            <a:ext cx="2338388" cy="4357687"/>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600" dirty="0">
              <a:solidFill>
                <a:schemeClr val="tx1"/>
              </a:solidFill>
            </a:endParaRPr>
          </a:p>
        </p:txBody>
      </p:sp>
      <p:sp>
        <p:nvSpPr>
          <p:cNvPr id="17" name="正方形/長方形 16">
            <a:extLst>
              <a:ext uri="{FF2B5EF4-FFF2-40B4-BE49-F238E27FC236}">
                <a16:creationId xmlns:a16="http://schemas.microsoft.com/office/drawing/2014/main" id="{0DCE419D-8397-116E-589C-DBD700329D11}"/>
              </a:ext>
            </a:extLst>
          </p:cNvPr>
          <p:cNvSpPr/>
          <p:nvPr/>
        </p:nvSpPr>
        <p:spPr>
          <a:xfrm>
            <a:off x="8652568" y="1772816"/>
            <a:ext cx="2338388" cy="4370809"/>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600" dirty="0">
              <a:solidFill>
                <a:schemeClr val="tx1"/>
              </a:solidFill>
            </a:endParaRPr>
          </a:p>
        </p:txBody>
      </p:sp>
      <p:sp>
        <p:nvSpPr>
          <p:cNvPr id="20" name="タイトル 1">
            <a:extLst>
              <a:ext uri="{FF2B5EF4-FFF2-40B4-BE49-F238E27FC236}">
                <a16:creationId xmlns:a16="http://schemas.microsoft.com/office/drawing/2014/main" id="{D21BD671-6EE6-5BFB-86B5-48BD86D5ACDF}"/>
              </a:ext>
            </a:extLst>
          </p:cNvPr>
          <p:cNvSpPr>
            <a:spLocks noGrp="1"/>
          </p:cNvSpPr>
          <p:nvPr>
            <p:ph type="title"/>
          </p:nvPr>
        </p:nvSpPr>
        <p:spPr>
          <a:xfrm>
            <a:off x="1219200" y="152400"/>
            <a:ext cx="9750425" cy="1295400"/>
          </a:xfrm>
        </p:spPr>
        <p:txBody>
          <a:bodyPr>
            <a:normAutofit/>
          </a:bodyPr>
          <a:lstStyle/>
          <a:p>
            <a:r>
              <a:rPr kumimoji="1" lang="ja-JP" altLang="en-US" sz="5400" b="1" dirty="0"/>
              <a:t>法律と行政指導</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a:extLst>
              <a:ext uri="{FF2B5EF4-FFF2-40B4-BE49-F238E27FC236}">
                <a16:creationId xmlns:a16="http://schemas.microsoft.com/office/drawing/2014/main" id="{CF0EAE58-AF59-A80C-DFB2-F794F072BF7F}"/>
              </a:ext>
            </a:extLst>
          </p:cNvPr>
          <p:cNvSpPr>
            <a:spLocks noGrp="1" noChangeArrowheads="1"/>
          </p:cNvSpPr>
          <p:nvPr>
            <p:ph type="title"/>
          </p:nvPr>
        </p:nvSpPr>
        <p:spPr/>
        <p:txBody>
          <a:bodyPr/>
          <a:lstStyle/>
          <a:p>
            <a:endParaRPr lang="ja-JP" altLang="en-US"/>
          </a:p>
        </p:txBody>
      </p:sp>
      <p:pic>
        <p:nvPicPr>
          <p:cNvPr id="8195" name="コンテンツ プレースホルダー 4">
            <a:extLst>
              <a:ext uri="{FF2B5EF4-FFF2-40B4-BE49-F238E27FC236}">
                <a16:creationId xmlns:a16="http://schemas.microsoft.com/office/drawing/2014/main" id="{B4733586-B517-74A2-4521-39A91029D49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1302" t="9514" r="36644" b="19919"/>
          <a:stretch/>
        </p:blipFill>
        <p:spPr>
          <a:xfrm>
            <a:off x="1964671" y="152400"/>
            <a:ext cx="7613650" cy="5733256"/>
          </a:xfrm>
        </p:spPr>
      </p:pic>
      <p:sp>
        <p:nvSpPr>
          <p:cNvPr id="4" name="正方形/長方形 3">
            <a:extLst>
              <a:ext uri="{FF2B5EF4-FFF2-40B4-BE49-F238E27FC236}">
                <a16:creationId xmlns:a16="http://schemas.microsoft.com/office/drawing/2014/main" id="{D649B95C-0CEB-470C-08B5-B4FF2A4D81E7}"/>
              </a:ext>
            </a:extLst>
          </p:cNvPr>
          <p:cNvSpPr/>
          <p:nvPr/>
        </p:nvSpPr>
        <p:spPr>
          <a:xfrm>
            <a:off x="10702924" y="6093296"/>
            <a:ext cx="111601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６０</a:t>
            </a:r>
            <a:endParaRPr lang="en-US" altLang="ja-JP" b="1" dirty="0">
              <a:solidFill>
                <a:schemeClr val="tx1"/>
              </a:solidFill>
            </a:endParaRPr>
          </a:p>
        </p:txBody>
      </p:sp>
      <p:sp>
        <p:nvSpPr>
          <p:cNvPr id="2" name="楕円 1">
            <a:extLst>
              <a:ext uri="{FF2B5EF4-FFF2-40B4-BE49-F238E27FC236}">
                <a16:creationId xmlns:a16="http://schemas.microsoft.com/office/drawing/2014/main" id="{505E7049-AB38-C0F3-3090-73408E1E0E78}"/>
              </a:ext>
            </a:extLst>
          </p:cNvPr>
          <p:cNvSpPr/>
          <p:nvPr/>
        </p:nvSpPr>
        <p:spPr>
          <a:xfrm>
            <a:off x="1773932" y="5301208"/>
            <a:ext cx="2761589" cy="644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コンテンツ プレースホルダー 2">
            <a:extLst>
              <a:ext uri="{FF2B5EF4-FFF2-40B4-BE49-F238E27FC236}">
                <a16:creationId xmlns:a16="http://schemas.microsoft.com/office/drawing/2014/main" id="{15FAAD13-EE34-2674-055F-0ED61A7F5B57}"/>
              </a:ext>
            </a:extLst>
          </p:cNvPr>
          <p:cNvSpPr txBox="1">
            <a:spLocks/>
          </p:cNvSpPr>
          <p:nvPr/>
        </p:nvSpPr>
        <p:spPr bwMode="auto">
          <a:xfrm>
            <a:off x="2062162" y="1772816"/>
            <a:ext cx="8523288" cy="4392612"/>
          </a:xfrm>
          <a:prstGeom prst="rect">
            <a:avLst/>
          </a:prstGeom>
          <a:noFill/>
          <a:ln>
            <a:noFill/>
          </a:ln>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defRPr/>
            </a:pPr>
            <a:r>
              <a:rPr lang="ja-JP" altLang="en-US" sz="2800" b="1" dirty="0">
                <a:latin typeface="Century Gothic" panose="020B0502020202020204" pitchFamily="34" charset="0"/>
              </a:rPr>
              <a:t>〇</a:t>
            </a:r>
            <a:r>
              <a:rPr lang="en-US" altLang="ja-JP" sz="2800" b="1" dirty="0">
                <a:latin typeface="Century Gothic" panose="020B0502020202020204" pitchFamily="34" charset="0"/>
              </a:rPr>
              <a:t> </a:t>
            </a:r>
            <a:r>
              <a:rPr lang="en-US" altLang="ja-JP" sz="2800" b="1" dirty="0">
                <a:highlight>
                  <a:srgbClr val="FFFF00"/>
                </a:highlight>
                <a:latin typeface="Century Gothic" panose="020B0502020202020204" pitchFamily="34" charset="0"/>
              </a:rPr>
              <a:t>2020(R2).4. </a:t>
            </a:r>
          </a:p>
          <a:p>
            <a:pPr>
              <a:spcBef>
                <a:spcPts val="1000"/>
              </a:spcBef>
              <a:buClr>
                <a:schemeClr val="accent1"/>
              </a:buClr>
              <a:buSzPct val="80000"/>
              <a:defRPr/>
            </a:pPr>
            <a:r>
              <a:rPr lang="ja-JP" altLang="en-US" sz="2800" b="1" dirty="0">
                <a:latin typeface="Century Gothic" panose="020B0502020202020204" pitchFamily="34" charset="0"/>
              </a:rPr>
              <a:t>　　</a:t>
            </a:r>
            <a:r>
              <a:rPr lang="en-US" altLang="ja-JP" sz="2800" b="1" dirty="0">
                <a:latin typeface="Century Gothic" panose="020B0502020202020204" pitchFamily="34" charset="0"/>
              </a:rPr>
              <a:t> </a:t>
            </a:r>
            <a:r>
              <a:rPr lang="ja-JP" altLang="en-US" sz="2800" b="1" dirty="0">
                <a:solidFill>
                  <a:srgbClr val="000000"/>
                </a:solidFill>
                <a:highlight>
                  <a:srgbClr val="FFFF00"/>
                </a:highlight>
                <a:latin typeface="メイリオ" panose="020B0604030504040204" pitchFamily="50" charset="-128"/>
                <a:ea typeface="メイリオ" panose="020B0604030504040204" pitchFamily="50" charset="-128"/>
              </a:rPr>
              <a:t>農林水産物・食品輸出本部設置（農水省）</a:t>
            </a:r>
            <a:r>
              <a:rPr lang="ja-JP" altLang="en-US" sz="2800" b="1" dirty="0">
                <a:highlight>
                  <a:srgbClr val="FFFF00"/>
                </a:highlight>
                <a:latin typeface="Century Gothic" panose="020B0502020202020204" pitchFamily="34" charset="0"/>
              </a:rPr>
              <a:t> </a:t>
            </a:r>
            <a:endParaRPr lang="en-US" altLang="ja-JP" sz="2800" b="1" dirty="0">
              <a:highlight>
                <a:srgbClr val="FFFF00"/>
              </a:highlight>
              <a:latin typeface="Century Gothic" panose="020B0502020202020204" pitchFamily="34" charset="0"/>
            </a:endParaRPr>
          </a:p>
          <a:p>
            <a:pPr>
              <a:spcBef>
                <a:spcPts val="1000"/>
              </a:spcBef>
              <a:buClr>
                <a:schemeClr val="accent1"/>
              </a:buClr>
              <a:buSzPct val="80000"/>
              <a:defRPr/>
            </a:pPr>
            <a:r>
              <a:rPr lang="ja-JP" altLang="en-US" sz="2800" b="1" dirty="0">
                <a:latin typeface="Century Gothic" panose="020B0502020202020204" pitchFamily="34" charset="0"/>
              </a:rPr>
              <a:t>〇 戦略８品目 </a:t>
            </a:r>
            <a:r>
              <a:rPr lang="en-US" altLang="ja-JP" sz="2800" b="1" dirty="0">
                <a:latin typeface="Century Gothic" panose="020B0502020202020204" pitchFamily="34" charset="0"/>
              </a:rPr>
              <a:t>: </a:t>
            </a:r>
          </a:p>
          <a:p>
            <a:pPr>
              <a:spcBef>
                <a:spcPts val="1000"/>
              </a:spcBef>
              <a:buClr>
                <a:schemeClr val="accent1"/>
              </a:buClr>
              <a:buSzPct val="80000"/>
              <a:defRPr/>
            </a:pPr>
            <a:r>
              <a:rPr lang="ja-JP" altLang="en-US" sz="2800" b="1" dirty="0">
                <a:latin typeface="Century Gothic" panose="020B0502020202020204" pitchFamily="34" charset="0"/>
              </a:rPr>
              <a:t>　　　　水産物、牛肉、加工食品、</a:t>
            </a:r>
            <a:endParaRPr lang="en-US" altLang="ja-JP" sz="2800" b="1" dirty="0">
              <a:latin typeface="Century Gothic" panose="020B0502020202020204" pitchFamily="34" charset="0"/>
            </a:endParaRPr>
          </a:p>
          <a:p>
            <a:pPr>
              <a:spcBef>
                <a:spcPts val="1000"/>
              </a:spcBef>
              <a:buClr>
                <a:schemeClr val="accent1"/>
              </a:buClr>
              <a:buSzPct val="80000"/>
              <a:defRPr/>
            </a:pPr>
            <a:r>
              <a:rPr lang="ja-JP" altLang="en-US" sz="2800" b="1" dirty="0">
                <a:latin typeface="Century Gothic" panose="020B0502020202020204" pitchFamily="34" charset="0"/>
              </a:rPr>
              <a:t>　　　　米、米加工食品、青果物、茶など </a:t>
            </a:r>
            <a:endParaRPr lang="en-US" altLang="ja-JP" sz="2800" b="1" dirty="0">
              <a:latin typeface="Century Gothic" panose="020B0502020202020204" pitchFamily="34" charset="0"/>
            </a:endParaRPr>
          </a:p>
          <a:p>
            <a:pPr>
              <a:spcBef>
                <a:spcPts val="1000"/>
              </a:spcBef>
              <a:buClr>
                <a:schemeClr val="accent1"/>
              </a:buClr>
              <a:buSzPct val="80000"/>
              <a:defRPr/>
            </a:pPr>
            <a:r>
              <a:rPr lang="ja-JP" altLang="en-US" sz="2800" b="1" dirty="0">
                <a:latin typeface="Century Gothic" panose="020B0502020202020204" pitchFamily="34" charset="0"/>
              </a:rPr>
              <a:t>〇 農林水産物 輸出目標額</a:t>
            </a:r>
            <a:endParaRPr lang="en-US" altLang="ja-JP" sz="2800" b="1" dirty="0">
              <a:latin typeface="Century Gothic" panose="020B0502020202020204" pitchFamily="34" charset="0"/>
            </a:endParaRPr>
          </a:p>
          <a:p>
            <a:pPr>
              <a:spcBef>
                <a:spcPts val="1000"/>
              </a:spcBef>
              <a:buClr>
                <a:schemeClr val="accent1"/>
              </a:buClr>
              <a:buSzPct val="80000"/>
              <a:defRPr/>
            </a:pPr>
            <a:r>
              <a:rPr lang="ja-JP" altLang="en-US" sz="2800" b="1" dirty="0">
                <a:latin typeface="Century Gothic" panose="020B0502020202020204" pitchFamily="34" charset="0"/>
              </a:rPr>
              <a:t>　　       </a:t>
            </a:r>
            <a:r>
              <a:rPr lang="en-US" altLang="ja-JP" sz="2800" b="1" dirty="0">
                <a:latin typeface="Century Gothic" panose="020B0502020202020204" pitchFamily="34" charset="0"/>
              </a:rPr>
              <a:t>2025</a:t>
            </a:r>
            <a:r>
              <a:rPr lang="ja-JP" altLang="en-US" sz="2800" b="1" dirty="0">
                <a:latin typeface="Century Gothic" panose="020B0502020202020204" pitchFamily="34" charset="0"/>
              </a:rPr>
              <a:t>年　２兆円</a:t>
            </a:r>
            <a:endParaRPr lang="en-US" altLang="ja-JP" sz="2800" b="1" dirty="0">
              <a:latin typeface="Century Gothic" panose="020B0502020202020204" pitchFamily="34" charset="0"/>
            </a:endParaRPr>
          </a:p>
          <a:p>
            <a:pPr>
              <a:spcBef>
                <a:spcPts val="1000"/>
              </a:spcBef>
              <a:buClr>
                <a:schemeClr val="accent1"/>
              </a:buClr>
              <a:buSzPct val="80000"/>
              <a:defRPr/>
            </a:pPr>
            <a:r>
              <a:rPr lang="ja-JP" altLang="en-US" sz="2800" b="1" dirty="0">
                <a:latin typeface="Century Gothic" panose="020B0502020202020204" pitchFamily="34" charset="0"/>
              </a:rPr>
              <a:t>　　　　</a:t>
            </a:r>
            <a:r>
              <a:rPr lang="en-US" altLang="ja-JP" sz="2800" b="1" dirty="0">
                <a:latin typeface="Century Gothic" panose="020B0502020202020204" pitchFamily="34" charset="0"/>
              </a:rPr>
              <a:t>2030</a:t>
            </a:r>
            <a:r>
              <a:rPr lang="ja-JP" altLang="en-US" sz="2800" b="1" dirty="0">
                <a:latin typeface="Century Gothic" panose="020B0502020202020204" pitchFamily="34" charset="0"/>
              </a:rPr>
              <a:t>年</a:t>
            </a:r>
            <a:r>
              <a:rPr lang="en-US" altLang="ja-JP" sz="2800" b="1" dirty="0">
                <a:latin typeface="Century Gothic" panose="020B0502020202020204" pitchFamily="34" charset="0"/>
              </a:rPr>
              <a:t>   </a:t>
            </a:r>
            <a:r>
              <a:rPr lang="ja-JP" altLang="en-US" sz="2800" b="1" dirty="0">
                <a:latin typeface="Century Gothic" panose="020B0502020202020204" pitchFamily="34" charset="0"/>
              </a:rPr>
              <a:t>５兆円 </a:t>
            </a:r>
          </a:p>
        </p:txBody>
      </p:sp>
      <p:sp>
        <p:nvSpPr>
          <p:cNvPr id="6" name="正方形/長方形 5">
            <a:extLst>
              <a:ext uri="{FF2B5EF4-FFF2-40B4-BE49-F238E27FC236}">
                <a16:creationId xmlns:a16="http://schemas.microsoft.com/office/drawing/2014/main" id="{EDE57E33-2DE7-06EC-536D-C46F6F2A2D5F}"/>
              </a:ext>
            </a:extLst>
          </p:cNvPr>
          <p:cNvSpPr/>
          <p:nvPr/>
        </p:nvSpPr>
        <p:spPr>
          <a:xfrm>
            <a:off x="10702924" y="6137489"/>
            <a:ext cx="111601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６１</a:t>
            </a:r>
            <a:endParaRPr lang="en-US" altLang="ja-JP" b="1" dirty="0">
              <a:solidFill>
                <a:schemeClr val="tx1"/>
              </a:solidFill>
            </a:endParaRPr>
          </a:p>
        </p:txBody>
      </p:sp>
      <p:sp>
        <p:nvSpPr>
          <p:cNvPr id="2" name="タイトル 2">
            <a:extLst>
              <a:ext uri="{FF2B5EF4-FFF2-40B4-BE49-F238E27FC236}">
                <a16:creationId xmlns:a16="http://schemas.microsoft.com/office/drawing/2014/main" id="{6983BE6E-B1CF-CED5-73DA-A5B31B258B90}"/>
              </a:ext>
            </a:extLst>
          </p:cNvPr>
          <p:cNvSpPr>
            <a:spLocks noGrp="1"/>
          </p:cNvSpPr>
          <p:nvPr>
            <p:ph type="title"/>
          </p:nvPr>
        </p:nvSpPr>
        <p:spPr>
          <a:xfrm>
            <a:off x="1218883" y="152400"/>
            <a:ext cx="9751060" cy="1295400"/>
          </a:xfrm>
        </p:spPr>
        <p:txBody>
          <a:bodyPr>
            <a:normAutofit/>
          </a:bodyPr>
          <a:lstStyle/>
          <a:p>
            <a:r>
              <a:rPr lang="ja-JP" altLang="en-US" sz="4800" b="1" dirty="0"/>
              <a:t>日本の国家戦略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a:extLst>
              <a:ext uri="{FF2B5EF4-FFF2-40B4-BE49-F238E27FC236}">
                <a16:creationId xmlns:a16="http://schemas.microsoft.com/office/drawing/2014/main" id="{5CEAEC57-935B-0BEF-51A8-A2B880AE7F7C}"/>
              </a:ext>
            </a:extLst>
          </p:cNvPr>
          <p:cNvSpPr>
            <a:spLocks noGrp="1" noChangeArrowheads="1"/>
          </p:cNvSpPr>
          <p:nvPr>
            <p:ph type="title"/>
          </p:nvPr>
        </p:nvSpPr>
        <p:spPr/>
        <p:txBody>
          <a:bodyPr/>
          <a:lstStyle/>
          <a:p>
            <a:endParaRPr lang="ja-JP" altLang="en-US"/>
          </a:p>
        </p:txBody>
      </p:sp>
      <p:pic>
        <p:nvPicPr>
          <p:cNvPr id="11267" name="コンテンツ プレースホルダー 4">
            <a:extLst>
              <a:ext uri="{FF2B5EF4-FFF2-40B4-BE49-F238E27FC236}">
                <a16:creationId xmlns:a16="http://schemas.microsoft.com/office/drawing/2014/main" id="{C046807E-62CD-5AE9-1AAE-3F1D67EFCE8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140" t="16871" r="37937" b="47125"/>
          <a:stretch/>
        </p:blipFill>
        <p:spPr>
          <a:xfrm>
            <a:off x="1053852" y="548680"/>
            <a:ext cx="10239123" cy="4039541"/>
          </a:xfrm>
        </p:spPr>
      </p:pic>
      <p:sp>
        <p:nvSpPr>
          <p:cNvPr id="7" name="楕円 6">
            <a:extLst>
              <a:ext uri="{FF2B5EF4-FFF2-40B4-BE49-F238E27FC236}">
                <a16:creationId xmlns:a16="http://schemas.microsoft.com/office/drawing/2014/main" id="{786B7024-1635-C891-8747-D76D307186A7}"/>
              </a:ext>
            </a:extLst>
          </p:cNvPr>
          <p:cNvSpPr/>
          <p:nvPr/>
        </p:nvSpPr>
        <p:spPr>
          <a:xfrm>
            <a:off x="1485900" y="1988840"/>
            <a:ext cx="2736304" cy="749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正方形/長方形 1">
            <a:extLst>
              <a:ext uri="{FF2B5EF4-FFF2-40B4-BE49-F238E27FC236}">
                <a16:creationId xmlns:a16="http://schemas.microsoft.com/office/drawing/2014/main" id="{1C382671-6F89-ACF6-2390-C4BEBD3872D1}"/>
              </a:ext>
            </a:extLst>
          </p:cNvPr>
          <p:cNvSpPr/>
          <p:nvPr/>
        </p:nvSpPr>
        <p:spPr>
          <a:xfrm>
            <a:off x="10702924" y="5949280"/>
            <a:ext cx="1042987"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６２</a:t>
            </a:r>
            <a:endParaRPr lang="en-US" altLang="ja-JP"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コンテンツ プレースホルダー 3">
            <a:extLst>
              <a:ext uri="{FF2B5EF4-FFF2-40B4-BE49-F238E27FC236}">
                <a16:creationId xmlns:a16="http://schemas.microsoft.com/office/drawing/2014/main" id="{AFF11C82-1A24-27ED-4A8B-806A0E191EE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8503" t="20705" r="22168" b="53139"/>
          <a:stretch/>
        </p:blipFill>
        <p:spPr>
          <a:xfrm>
            <a:off x="1202183" y="476672"/>
            <a:ext cx="10649099" cy="4104456"/>
          </a:xfrm>
        </p:spPr>
      </p:pic>
      <p:sp>
        <p:nvSpPr>
          <p:cNvPr id="2" name="楕円 1">
            <a:extLst>
              <a:ext uri="{FF2B5EF4-FFF2-40B4-BE49-F238E27FC236}">
                <a16:creationId xmlns:a16="http://schemas.microsoft.com/office/drawing/2014/main" id="{11BA4833-E695-3668-9DF1-B0C23201D18D}"/>
              </a:ext>
            </a:extLst>
          </p:cNvPr>
          <p:cNvSpPr/>
          <p:nvPr/>
        </p:nvSpPr>
        <p:spPr>
          <a:xfrm>
            <a:off x="8758807" y="1167532"/>
            <a:ext cx="2016125" cy="749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正方形/長方形 4">
            <a:extLst>
              <a:ext uri="{FF2B5EF4-FFF2-40B4-BE49-F238E27FC236}">
                <a16:creationId xmlns:a16="http://schemas.microsoft.com/office/drawing/2014/main" id="{8FF0148C-FDBF-ECFD-DEE2-9C626B8C56CB}"/>
              </a:ext>
            </a:extLst>
          </p:cNvPr>
          <p:cNvSpPr/>
          <p:nvPr/>
        </p:nvSpPr>
        <p:spPr>
          <a:xfrm>
            <a:off x="10414892" y="6093296"/>
            <a:ext cx="108012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６３</a:t>
            </a:r>
            <a:endParaRPr lang="en-US" altLang="ja-JP" b="1" dirty="0">
              <a:solidFill>
                <a:schemeClr val="tx1"/>
              </a:solidFill>
            </a:endParaRPr>
          </a:p>
        </p:txBody>
      </p:sp>
      <p:cxnSp>
        <p:nvCxnSpPr>
          <p:cNvPr id="4" name="直線コネクタ 3">
            <a:extLst>
              <a:ext uri="{FF2B5EF4-FFF2-40B4-BE49-F238E27FC236}">
                <a16:creationId xmlns:a16="http://schemas.microsoft.com/office/drawing/2014/main" id="{EFE61B85-825E-8E4E-6ED8-8303322511F6}"/>
              </a:ext>
            </a:extLst>
          </p:cNvPr>
          <p:cNvCxnSpPr>
            <a:cxnSpLocks/>
          </p:cNvCxnSpPr>
          <p:nvPr/>
        </p:nvCxnSpPr>
        <p:spPr>
          <a:xfrm>
            <a:off x="5158308" y="1052736"/>
            <a:ext cx="273685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7148C87B-C5F9-02A0-5862-2B5E4A377C54}"/>
              </a:ext>
            </a:extLst>
          </p:cNvPr>
          <p:cNvSpPr/>
          <p:nvPr/>
        </p:nvSpPr>
        <p:spPr>
          <a:xfrm>
            <a:off x="2932113" y="1844824"/>
            <a:ext cx="1706563"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chemeClr val="tx1"/>
                </a:solidFill>
              </a:rPr>
              <a:t>日本</a:t>
            </a:r>
          </a:p>
        </p:txBody>
      </p:sp>
      <p:sp>
        <p:nvSpPr>
          <p:cNvPr id="8" name="四角形: 角を丸くする 7">
            <a:extLst>
              <a:ext uri="{FF2B5EF4-FFF2-40B4-BE49-F238E27FC236}">
                <a16:creationId xmlns:a16="http://schemas.microsoft.com/office/drawing/2014/main" id="{617B9D3B-6CC0-D56A-3E6A-2D1AA8BD7C99}"/>
              </a:ext>
            </a:extLst>
          </p:cNvPr>
          <p:cNvSpPr/>
          <p:nvPr/>
        </p:nvSpPr>
        <p:spPr>
          <a:xfrm>
            <a:off x="7578725" y="1844824"/>
            <a:ext cx="1706562"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chemeClr val="tx1"/>
                </a:solidFill>
              </a:rPr>
              <a:t>相手国</a:t>
            </a:r>
          </a:p>
        </p:txBody>
      </p:sp>
      <p:sp>
        <p:nvSpPr>
          <p:cNvPr id="9" name="矢印: 左右 8">
            <a:extLst>
              <a:ext uri="{FF2B5EF4-FFF2-40B4-BE49-F238E27FC236}">
                <a16:creationId xmlns:a16="http://schemas.microsoft.com/office/drawing/2014/main" id="{8F6022FE-DC54-39F8-2A92-81457504579D}"/>
              </a:ext>
            </a:extLst>
          </p:cNvPr>
          <p:cNvSpPr/>
          <p:nvPr/>
        </p:nvSpPr>
        <p:spPr>
          <a:xfrm>
            <a:off x="4826000" y="1628800"/>
            <a:ext cx="2563812" cy="132556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accent6">
                    <a:lumMod val="50000"/>
                  </a:schemeClr>
                </a:solidFill>
              </a:rPr>
              <a:t>二国間交渉</a:t>
            </a:r>
          </a:p>
        </p:txBody>
      </p:sp>
      <p:sp>
        <p:nvSpPr>
          <p:cNvPr id="11" name="楕円 10">
            <a:extLst>
              <a:ext uri="{FF2B5EF4-FFF2-40B4-BE49-F238E27FC236}">
                <a16:creationId xmlns:a16="http://schemas.microsoft.com/office/drawing/2014/main" id="{5335A369-C592-5D22-BD01-311BC1BF752F}"/>
              </a:ext>
            </a:extLst>
          </p:cNvPr>
          <p:cNvSpPr/>
          <p:nvPr/>
        </p:nvSpPr>
        <p:spPr>
          <a:xfrm>
            <a:off x="2781301" y="3717032"/>
            <a:ext cx="1857375" cy="1228725"/>
          </a:xfrm>
          <a:prstGeom prst="ellipse">
            <a:avLst/>
          </a:prstGeom>
          <a:solidFill>
            <a:srgbClr val="FFFF00"/>
          </a:solidFill>
          <a:ln w="222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chemeClr val="tx1"/>
                </a:solidFill>
              </a:rPr>
              <a:t>輸出</a:t>
            </a:r>
          </a:p>
        </p:txBody>
      </p:sp>
      <p:sp>
        <p:nvSpPr>
          <p:cNvPr id="12" name="矢印: 右 11">
            <a:extLst>
              <a:ext uri="{FF2B5EF4-FFF2-40B4-BE49-F238E27FC236}">
                <a16:creationId xmlns:a16="http://schemas.microsoft.com/office/drawing/2014/main" id="{0E2D96F4-46D2-76F6-AC82-A39EF8771621}"/>
              </a:ext>
            </a:extLst>
          </p:cNvPr>
          <p:cNvSpPr/>
          <p:nvPr/>
        </p:nvSpPr>
        <p:spPr>
          <a:xfrm>
            <a:off x="5518150" y="3951337"/>
            <a:ext cx="977900" cy="485775"/>
          </a:xfrm>
          <a:prstGeom prst="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bg1">
                  <a:lumMod val="50000"/>
                </a:schemeClr>
              </a:solidFill>
            </a:endParaRPr>
          </a:p>
        </p:txBody>
      </p:sp>
      <p:sp>
        <p:nvSpPr>
          <p:cNvPr id="13" name="正方形/長方形 12">
            <a:extLst>
              <a:ext uri="{FF2B5EF4-FFF2-40B4-BE49-F238E27FC236}">
                <a16:creationId xmlns:a16="http://schemas.microsoft.com/office/drawing/2014/main" id="{BC6B5220-73EE-530D-3B1F-6A855DC36D8F}"/>
              </a:ext>
            </a:extLst>
          </p:cNvPr>
          <p:cNvSpPr/>
          <p:nvPr/>
        </p:nvSpPr>
        <p:spPr>
          <a:xfrm>
            <a:off x="2560638" y="3068960"/>
            <a:ext cx="2449513" cy="58420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輸出認定要綱</a:t>
            </a:r>
          </a:p>
        </p:txBody>
      </p:sp>
      <p:sp>
        <p:nvSpPr>
          <p:cNvPr id="14" name="四角形: 角を丸くする 13">
            <a:extLst>
              <a:ext uri="{FF2B5EF4-FFF2-40B4-BE49-F238E27FC236}">
                <a16:creationId xmlns:a16="http://schemas.microsoft.com/office/drawing/2014/main" id="{E40F0756-E562-1A71-2B21-FC3367785892}"/>
              </a:ext>
            </a:extLst>
          </p:cNvPr>
          <p:cNvSpPr/>
          <p:nvPr/>
        </p:nvSpPr>
        <p:spPr>
          <a:xfrm>
            <a:off x="6683376" y="3341985"/>
            <a:ext cx="3354387" cy="1527175"/>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tx1"/>
                </a:solidFill>
              </a:rPr>
              <a:t>輸出施設の認定　　</a:t>
            </a:r>
            <a:endParaRPr lang="en-US" altLang="ja-JP" sz="2000" b="1" dirty="0">
              <a:solidFill>
                <a:schemeClr val="tx1"/>
              </a:solidFill>
            </a:endParaRPr>
          </a:p>
          <a:p>
            <a:pPr algn="ctr">
              <a:defRPr/>
            </a:pPr>
            <a:r>
              <a:rPr lang="ja-JP" altLang="en-US" sz="2000" b="1" dirty="0">
                <a:solidFill>
                  <a:schemeClr val="tx1"/>
                </a:solidFill>
              </a:rPr>
              <a:t>相手国法規制での作業</a:t>
            </a:r>
            <a:endParaRPr lang="en-US" altLang="ja-JP" sz="2000" b="1" dirty="0">
              <a:solidFill>
                <a:schemeClr val="tx1"/>
              </a:solidFill>
            </a:endParaRPr>
          </a:p>
          <a:p>
            <a:pPr algn="ctr">
              <a:defRPr/>
            </a:pPr>
            <a:r>
              <a:rPr lang="ja-JP" altLang="en-US" sz="2000" b="1" dirty="0">
                <a:solidFill>
                  <a:schemeClr val="tx1"/>
                </a:solidFill>
              </a:rPr>
              <a:t>衛生証明書の発行</a:t>
            </a:r>
            <a:endParaRPr lang="en-US" altLang="ja-JP" sz="2000" b="1" dirty="0">
              <a:solidFill>
                <a:schemeClr val="tx1"/>
              </a:solidFill>
            </a:endParaRPr>
          </a:p>
          <a:p>
            <a:pPr algn="ctr">
              <a:defRPr/>
            </a:pPr>
            <a:r>
              <a:rPr lang="ja-JP" altLang="en-US" sz="2000" b="1" dirty="0">
                <a:solidFill>
                  <a:schemeClr val="tx1"/>
                </a:solidFill>
              </a:rPr>
              <a:t>輸出施設の査察</a:t>
            </a:r>
          </a:p>
        </p:txBody>
      </p:sp>
      <p:sp>
        <p:nvSpPr>
          <p:cNvPr id="15" name="矢印: 右 14">
            <a:extLst>
              <a:ext uri="{FF2B5EF4-FFF2-40B4-BE49-F238E27FC236}">
                <a16:creationId xmlns:a16="http://schemas.microsoft.com/office/drawing/2014/main" id="{E9939E46-4DF4-8598-A677-617ABAC7F6CD}"/>
              </a:ext>
            </a:extLst>
          </p:cNvPr>
          <p:cNvSpPr/>
          <p:nvPr/>
        </p:nvSpPr>
        <p:spPr>
          <a:xfrm rot="10800000">
            <a:off x="5538787" y="5517232"/>
            <a:ext cx="977900" cy="484187"/>
          </a:xfrm>
          <a:prstGeom prst="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bg1">
                  <a:lumMod val="50000"/>
                </a:schemeClr>
              </a:solidFill>
            </a:endParaRPr>
          </a:p>
        </p:txBody>
      </p:sp>
      <p:sp>
        <p:nvSpPr>
          <p:cNvPr id="16" name="楕円 15">
            <a:extLst>
              <a:ext uri="{FF2B5EF4-FFF2-40B4-BE49-F238E27FC236}">
                <a16:creationId xmlns:a16="http://schemas.microsoft.com/office/drawing/2014/main" id="{855DE6AE-04D3-3F33-7EBF-4B75B89DDD10}"/>
              </a:ext>
            </a:extLst>
          </p:cNvPr>
          <p:cNvSpPr/>
          <p:nvPr/>
        </p:nvSpPr>
        <p:spPr>
          <a:xfrm>
            <a:off x="7385051" y="5229200"/>
            <a:ext cx="1900237" cy="1096963"/>
          </a:xfrm>
          <a:prstGeom prst="ellipse">
            <a:avLst/>
          </a:prstGeom>
          <a:solidFill>
            <a:srgbClr val="FFFF00"/>
          </a:solidFill>
          <a:ln w="222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chemeClr val="tx1"/>
                </a:solidFill>
              </a:rPr>
              <a:t>輸入</a:t>
            </a:r>
          </a:p>
        </p:txBody>
      </p:sp>
      <p:sp>
        <p:nvSpPr>
          <p:cNvPr id="17" name="四角形: 角を丸くする 16">
            <a:extLst>
              <a:ext uri="{FF2B5EF4-FFF2-40B4-BE49-F238E27FC236}">
                <a16:creationId xmlns:a16="http://schemas.microsoft.com/office/drawing/2014/main" id="{4344A98F-4168-E33B-B769-56CE3C54316C}"/>
              </a:ext>
            </a:extLst>
          </p:cNvPr>
          <p:cNvSpPr/>
          <p:nvPr/>
        </p:nvSpPr>
        <p:spPr>
          <a:xfrm>
            <a:off x="1701800" y="5229200"/>
            <a:ext cx="3643312" cy="1096963"/>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tx1"/>
                </a:solidFill>
              </a:rPr>
              <a:t>食品衛生法 第</a:t>
            </a:r>
            <a:r>
              <a:rPr lang="en-US" altLang="ja-JP" sz="2000" b="1" dirty="0">
                <a:solidFill>
                  <a:schemeClr val="tx1"/>
                </a:solidFill>
              </a:rPr>
              <a:t>10</a:t>
            </a:r>
            <a:r>
              <a:rPr lang="ja-JP" altLang="en-US" sz="2000" b="1" dirty="0">
                <a:solidFill>
                  <a:schemeClr val="tx1"/>
                </a:solidFill>
              </a:rPr>
              <a:t>条 </a:t>
            </a:r>
            <a:endParaRPr lang="en-US" altLang="ja-JP" sz="2000" b="1" dirty="0">
              <a:solidFill>
                <a:schemeClr val="tx1"/>
              </a:solidFill>
            </a:endParaRPr>
          </a:p>
          <a:p>
            <a:pPr algn="ctr">
              <a:defRPr/>
            </a:pPr>
            <a:r>
              <a:rPr lang="ja-JP" altLang="en-US" sz="2000" b="1" dirty="0">
                <a:solidFill>
                  <a:schemeClr val="tx1"/>
                </a:solidFill>
              </a:rPr>
              <a:t>（輸出国の衛生水準を評価）</a:t>
            </a:r>
            <a:endParaRPr lang="en-US" altLang="ja-JP" sz="2000" b="1" dirty="0">
              <a:solidFill>
                <a:schemeClr val="tx1"/>
              </a:solidFill>
            </a:endParaRPr>
          </a:p>
        </p:txBody>
      </p:sp>
      <p:sp>
        <p:nvSpPr>
          <p:cNvPr id="3" name="正方形/長方形 2">
            <a:extLst>
              <a:ext uri="{FF2B5EF4-FFF2-40B4-BE49-F238E27FC236}">
                <a16:creationId xmlns:a16="http://schemas.microsoft.com/office/drawing/2014/main" id="{A3907D4A-6E32-0CD7-F011-334D2F5EB617}"/>
              </a:ext>
            </a:extLst>
          </p:cNvPr>
          <p:cNvSpPr/>
          <p:nvPr/>
        </p:nvSpPr>
        <p:spPr>
          <a:xfrm>
            <a:off x="10376218" y="6070074"/>
            <a:ext cx="11874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６４</a:t>
            </a:r>
            <a:endParaRPr lang="en-US" altLang="ja-JP" b="1" dirty="0">
              <a:solidFill>
                <a:schemeClr val="tx1"/>
              </a:solidFill>
            </a:endParaRPr>
          </a:p>
        </p:txBody>
      </p:sp>
      <p:sp>
        <p:nvSpPr>
          <p:cNvPr id="6" name="タイトル 5">
            <a:extLst>
              <a:ext uri="{FF2B5EF4-FFF2-40B4-BE49-F238E27FC236}">
                <a16:creationId xmlns:a16="http://schemas.microsoft.com/office/drawing/2014/main" id="{EFD64C27-0FBD-18E6-399E-D6CBB0835B00}"/>
              </a:ext>
            </a:extLst>
          </p:cNvPr>
          <p:cNvSpPr>
            <a:spLocks noGrp="1"/>
          </p:cNvSpPr>
          <p:nvPr>
            <p:ph type="title"/>
          </p:nvPr>
        </p:nvSpPr>
        <p:spPr/>
        <p:txBody>
          <a:bodyPr>
            <a:normAutofit/>
          </a:bodyPr>
          <a:lstStyle/>
          <a:p>
            <a:r>
              <a:rPr lang="ja-JP" altLang="en-US" sz="4800" dirty="0"/>
              <a:t>食肉の輸出と輸入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図 3">
            <a:extLst>
              <a:ext uri="{FF2B5EF4-FFF2-40B4-BE49-F238E27FC236}">
                <a16:creationId xmlns:a16="http://schemas.microsoft.com/office/drawing/2014/main" id="{E4E75A9A-08F0-561F-663C-D0087A36D0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11" t="18851" r="22972" b="7716"/>
          <a:stretch/>
        </p:blipFill>
        <p:spPr bwMode="auto">
          <a:xfrm>
            <a:off x="1486957" y="1506629"/>
            <a:ext cx="9144000" cy="4946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AF0C6EB2-AACF-5C52-D54D-398B52AEDF4B}"/>
              </a:ext>
            </a:extLst>
          </p:cNvPr>
          <p:cNvSpPr/>
          <p:nvPr/>
        </p:nvSpPr>
        <p:spPr>
          <a:xfrm>
            <a:off x="8686800" y="5661026"/>
            <a:ext cx="1835150" cy="390525"/>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solidFill>
                  <a:schemeClr val="tx1"/>
                </a:solidFill>
              </a:rPr>
              <a:t>厚労省資料一部改変</a:t>
            </a:r>
          </a:p>
        </p:txBody>
      </p:sp>
      <p:sp>
        <p:nvSpPr>
          <p:cNvPr id="2" name="正方形/長方形 1">
            <a:extLst>
              <a:ext uri="{FF2B5EF4-FFF2-40B4-BE49-F238E27FC236}">
                <a16:creationId xmlns:a16="http://schemas.microsoft.com/office/drawing/2014/main" id="{E5146FCA-65D5-A075-C468-EE3478DB1195}"/>
              </a:ext>
            </a:extLst>
          </p:cNvPr>
          <p:cNvSpPr/>
          <p:nvPr/>
        </p:nvSpPr>
        <p:spPr>
          <a:xfrm>
            <a:off x="10521950" y="6028077"/>
            <a:ext cx="11874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６５</a:t>
            </a:r>
            <a:endParaRPr lang="en-US" altLang="ja-JP" b="1" dirty="0">
              <a:solidFill>
                <a:schemeClr val="tx1"/>
              </a:solidFill>
            </a:endParaRPr>
          </a:p>
        </p:txBody>
      </p:sp>
      <p:pic>
        <p:nvPicPr>
          <p:cNvPr id="14341" name="図 2">
            <a:extLst>
              <a:ext uri="{FF2B5EF4-FFF2-40B4-BE49-F238E27FC236}">
                <a16:creationId xmlns:a16="http://schemas.microsoft.com/office/drawing/2014/main" id="{17ABE1E4-8163-3E87-ECEA-958185E68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1607" y="570706"/>
            <a:ext cx="12477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5">
            <a:extLst>
              <a:ext uri="{FF2B5EF4-FFF2-40B4-BE49-F238E27FC236}">
                <a16:creationId xmlns:a16="http://schemas.microsoft.com/office/drawing/2014/main" id="{E8419280-B631-2338-AB0C-081079D1DF47}"/>
              </a:ext>
            </a:extLst>
          </p:cNvPr>
          <p:cNvSpPr>
            <a:spLocks noGrp="1"/>
          </p:cNvSpPr>
          <p:nvPr>
            <p:ph type="title"/>
          </p:nvPr>
        </p:nvSpPr>
        <p:spPr>
          <a:xfrm>
            <a:off x="1218883" y="152400"/>
            <a:ext cx="9751060" cy="1295400"/>
          </a:xfrm>
        </p:spPr>
        <p:txBody>
          <a:bodyPr>
            <a:normAutofit/>
          </a:bodyPr>
          <a:lstStyle/>
          <a:p>
            <a:r>
              <a:rPr lang="ja-JP" altLang="en-US" sz="4800" dirty="0"/>
              <a:t>米国向け輸出牛肉取扱施設</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BBE23E7-9045-C657-F7D3-C78387241376}"/>
              </a:ext>
            </a:extLst>
          </p:cNvPr>
          <p:cNvSpPr/>
          <p:nvPr/>
        </p:nvSpPr>
        <p:spPr>
          <a:xfrm>
            <a:off x="997287" y="2730499"/>
            <a:ext cx="9848178" cy="10652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角丸四角形 38">
            <a:extLst>
              <a:ext uri="{FF2B5EF4-FFF2-40B4-BE49-F238E27FC236}">
                <a16:creationId xmlns:a16="http://schemas.microsoft.com/office/drawing/2014/main" id="{1DB0DCA8-DE03-37F1-6FBC-7342EADE205C}"/>
              </a:ext>
            </a:extLst>
          </p:cNvPr>
          <p:cNvSpPr/>
          <p:nvPr/>
        </p:nvSpPr>
        <p:spPr>
          <a:xfrm>
            <a:off x="1819275" y="3578225"/>
            <a:ext cx="8394700" cy="286543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角丸四角形 8">
            <a:extLst>
              <a:ext uri="{FF2B5EF4-FFF2-40B4-BE49-F238E27FC236}">
                <a16:creationId xmlns:a16="http://schemas.microsoft.com/office/drawing/2014/main" id="{B0967FB5-52C6-95EB-84F9-D14CE2F9B01C}"/>
              </a:ext>
            </a:extLst>
          </p:cNvPr>
          <p:cNvSpPr/>
          <p:nvPr/>
        </p:nvSpPr>
        <p:spPr>
          <a:xfrm>
            <a:off x="1819275" y="2054226"/>
            <a:ext cx="8394700" cy="133667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正方形/長方形 9">
            <a:extLst>
              <a:ext uri="{FF2B5EF4-FFF2-40B4-BE49-F238E27FC236}">
                <a16:creationId xmlns:a16="http://schemas.microsoft.com/office/drawing/2014/main" id="{5FC67AC1-74A1-9667-188C-3CD54559F3B4}"/>
              </a:ext>
            </a:extLst>
          </p:cNvPr>
          <p:cNvSpPr/>
          <p:nvPr/>
        </p:nvSpPr>
        <p:spPr>
          <a:xfrm>
            <a:off x="2159001" y="2309814"/>
            <a:ext cx="223837" cy="904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国内規制</a:t>
            </a:r>
          </a:p>
        </p:txBody>
      </p:sp>
      <p:sp>
        <p:nvSpPr>
          <p:cNvPr id="11" name="正方形/長方形 10">
            <a:extLst>
              <a:ext uri="{FF2B5EF4-FFF2-40B4-BE49-F238E27FC236}">
                <a16:creationId xmlns:a16="http://schemas.microsoft.com/office/drawing/2014/main" id="{BB90C505-260F-9321-E5A3-92BF3E0285B1}"/>
              </a:ext>
            </a:extLst>
          </p:cNvPr>
          <p:cNvSpPr/>
          <p:nvPr/>
        </p:nvSpPr>
        <p:spPr>
          <a:xfrm>
            <a:off x="2444750" y="1409700"/>
            <a:ext cx="1346200" cy="401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tx1"/>
                </a:solidFill>
              </a:rPr>
              <a:t>公的監督</a:t>
            </a:r>
          </a:p>
        </p:txBody>
      </p:sp>
      <p:sp>
        <p:nvSpPr>
          <p:cNvPr id="12" name="正方形/長方形 11">
            <a:extLst>
              <a:ext uri="{FF2B5EF4-FFF2-40B4-BE49-F238E27FC236}">
                <a16:creationId xmlns:a16="http://schemas.microsoft.com/office/drawing/2014/main" id="{36FD05C4-C201-F3E4-F93C-78097E083980}"/>
              </a:ext>
            </a:extLst>
          </p:cNvPr>
          <p:cNvSpPr/>
          <p:nvPr/>
        </p:nvSpPr>
        <p:spPr>
          <a:xfrm>
            <a:off x="3984625" y="1357314"/>
            <a:ext cx="1250950"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tx1"/>
                </a:solidFill>
              </a:rPr>
              <a:t>衛生管理</a:t>
            </a:r>
          </a:p>
        </p:txBody>
      </p:sp>
      <p:sp>
        <p:nvSpPr>
          <p:cNvPr id="13" name="正方形/長方形 12">
            <a:extLst>
              <a:ext uri="{FF2B5EF4-FFF2-40B4-BE49-F238E27FC236}">
                <a16:creationId xmlns:a16="http://schemas.microsoft.com/office/drawing/2014/main" id="{403EC3D6-B260-660D-27DD-9ED2839DE91A}"/>
              </a:ext>
            </a:extLst>
          </p:cNvPr>
          <p:cNvSpPr/>
          <p:nvPr/>
        </p:nvSpPr>
        <p:spPr>
          <a:xfrm>
            <a:off x="5713412" y="1341439"/>
            <a:ext cx="1244600" cy="49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tx1"/>
                </a:solidFill>
              </a:rPr>
              <a:t>施設基準</a:t>
            </a:r>
          </a:p>
        </p:txBody>
      </p:sp>
      <p:sp>
        <p:nvSpPr>
          <p:cNvPr id="14" name="正方形/長方形 13">
            <a:extLst>
              <a:ext uri="{FF2B5EF4-FFF2-40B4-BE49-F238E27FC236}">
                <a16:creationId xmlns:a16="http://schemas.microsoft.com/office/drawing/2014/main" id="{EA189C77-24C1-D8AC-BDB3-A7B12CA2C373}"/>
              </a:ext>
            </a:extLst>
          </p:cNvPr>
          <p:cNvSpPr/>
          <p:nvPr/>
        </p:nvSpPr>
        <p:spPr>
          <a:xfrm>
            <a:off x="7246937" y="1311276"/>
            <a:ext cx="1290638" cy="550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tx1"/>
                </a:solidFill>
              </a:rPr>
              <a:t>残留物質</a:t>
            </a:r>
          </a:p>
        </p:txBody>
      </p:sp>
      <p:sp>
        <p:nvSpPr>
          <p:cNvPr id="15" name="正方形/長方形 14">
            <a:extLst>
              <a:ext uri="{FF2B5EF4-FFF2-40B4-BE49-F238E27FC236}">
                <a16:creationId xmlns:a16="http://schemas.microsoft.com/office/drawing/2014/main" id="{F4A7F016-C66F-21BF-7568-D62FE0BA1120}"/>
              </a:ext>
            </a:extLst>
          </p:cNvPr>
          <p:cNvSpPr/>
          <p:nvPr/>
        </p:nvSpPr>
        <p:spPr>
          <a:xfrm>
            <a:off x="8842376" y="1268413"/>
            <a:ext cx="1165225"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人道的取扱い</a:t>
            </a:r>
          </a:p>
        </p:txBody>
      </p:sp>
      <p:sp>
        <p:nvSpPr>
          <p:cNvPr id="18" name="正方形/長方形 17">
            <a:extLst>
              <a:ext uri="{FF2B5EF4-FFF2-40B4-BE49-F238E27FC236}">
                <a16:creationId xmlns:a16="http://schemas.microsoft.com/office/drawing/2014/main" id="{50BAEA13-4EB4-EB1F-9F66-341E0224F349}"/>
              </a:ext>
            </a:extLst>
          </p:cNvPr>
          <p:cNvSpPr/>
          <p:nvPr/>
        </p:nvSpPr>
        <p:spPr>
          <a:xfrm>
            <a:off x="2662238" y="2268538"/>
            <a:ext cx="1046163" cy="33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err="1">
                <a:solidFill>
                  <a:schemeClr val="tx1"/>
                </a:solidFill>
              </a:rPr>
              <a:t>と畜</a:t>
            </a:r>
            <a:r>
              <a:rPr lang="ja-JP" altLang="en-US" sz="1400" b="1" dirty="0">
                <a:solidFill>
                  <a:schemeClr val="tx1"/>
                </a:solidFill>
              </a:rPr>
              <a:t>場法</a:t>
            </a:r>
          </a:p>
        </p:txBody>
      </p:sp>
      <p:sp>
        <p:nvSpPr>
          <p:cNvPr id="19" name="正方形/長方形 18">
            <a:extLst>
              <a:ext uri="{FF2B5EF4-FFF2-40B4-BE49-F238E27FC236}">
                <a16:creationId xmlns:a16="http://schemas.microsoft.com/office/drawing/2014/main" id="{F48B7CA9-8D1B-D3BD-6147-BBC2D0107AEB}"/>
              </a:ext>
            </a:extLst>
          </p:cNvPr>
          <p:cNvSpPr/>
          <p:nvPr/>
        </p:nvSpPr>
        <p:spPr>
          <a:xfrm>
            <a:off x="7273925" y="2241550"/>
            <a:ext cx="1244600" cy="960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1050" dirty="0">
              <a:solidFill>
                <a:schemeClr val="tx1"/>
              </a:solidFill>
            </a:endParaRPr>
          </a:p>
          <a:p>
            <a:pPr algn="ctr">
              <a:defRPr/>
            </a:pPr>
            <a:r>
              <a:rPr lang="ja-JP" altLang="en-US" sz="1400" b="1" dirty="0">
                <a:solidFill>
                  <a:schemeClr val="tx1"/>
                </a:solidFill>
              </a:rPr>
              <a:t>食品衛生法</a:t>
            </a:r>
          </a:p>
        </p:txBody>
      </p:sp>
      <p:sp>
        <p:nvSpPr>
          <p:cNvPr id="20" name="正方形/長方形 19">
            <a:extLst>
              <a:ext uri="{FF2B5EF4-FFF2-40B4-BE49-F238E27FC236}">
                <a16:creationId xmlns:a16="http://schemas.microsoft.com/office/drawing/2014/main" id="{C0CF355F-8C38-9EA4-8378-30C130E04DBE}"/>
              </a:ext>
            </a:extLst>
          </p:cNvPr>
          <p:cNvSpPr/>
          <p:nvPr/>
        </p:nvSpPr>
        <p:spPr>
          <a:xfrm>
            <a:off x="8905875" y="2401888"/>
            <a:ext cx="1003300" cy="461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solidFill>
                  <a:schemeClr val="tx1"/>
                </a:solidFill>
              </a:rPr>
              <a:t>動物</a:t>
            </a:r>
            <a:endParaRPr lang="en-US" altLang="ja-JP" sz="1400" b="1" dirty="0">
              <a:solidFill>
                <a:schemeClr val="tx1"/>
              </a:solidFill>
            </a:endParaRPr>
          </a:p>
          <a:p>
            <a:pPr algn="ctr">
              <a:defRPr/>
            </a:pPr>
            <a:r>
              <a:rPr lang="ja-JP" altLang="en-US" sz="1400" b="1" dirty="0">
                <a:solidFill>
                  <a:schemeClr val="tx1"/>
                </a:solidFill>
              </a:rPr>
              <a:t>愛護法</a:t>
            </a:r>
          </a:p>
        </p:txBody>
      </p:sp>
      <p:sp>
        <p:nvSpPr>
          <p:cNvPr id="21" name="正方形/長方形 20">
            <a:extLst>
              <a:ext uri="{FF2B5EF4-FFF2-40B4-BE49-F238E27FC236}">
                <a16:creationId xmlns:a16="http://schemas.microsoft.com/office/drawing/2014/main" id="{9560DC7D-3D18-9C05-E8EE-1D304E45B521}"/>
              </a:ext>
            </a:extLst>
          </p:cNvPr>
          <p:cNvSpPr/>
          <p:nvPr/>
        </p:nvSpPr>
        <p:spPr>
          <a:xfrm>
            <a:off x="2573337" y="2255839"/>
            <a:ext cx="1144588" cy="960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1050" b="1" dirty="0">
              <a:solidFill>
                <a:schemeClr val="tx1"/>
              </a:solidFill>
            </a:endParaRPr>
          </a:p>
          <a:p>
            <a:pPr algn="ctr">
              <a:defRPr/>
            </a:pPr>
            <a:r>
              <a:rPr lang="ja-JP" altLang="en-US" sz="1400" b="1" dirty="0">
                <a:solidFill>
                  <a:schemeClr val="tx1"/>
                </a:solidFill>
              </a:rPr>
              <a:t>食品衛生法</a:t>
            </a:r>
          </a:p>
        </p:txBody>
      </p:sp>
      <p:sp>
        <p:nvSpPr>
          <p:cNvPr id="22" name="正方形/長方形 21">
            <a:extLst>
              <a:ext uri="{FF2B5EF4-FFF2-40B4-BE49-F238E27FC236}">
                <a16:creationId xmlns:a16="http://schemas.microsoft.com/office/drawing/2014/main" id="{3D257C7E-5892-E3CA-09F8-0D106DA6C099}"/>
              </a:ext>
            </a:extLst>
          </p:cNvPr>
          <p:cNvSpPr/>
          <p:nvPr/>
        </p:nvSpPr>
        <p:spPr>
          <a:xfrm>
            <a:off x="4124326" y="2254250"/>
            <a:ext cx="1195387" cy="960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1050" b="1" dirty="0">
              <a:solidFill>
                <a:schemeClr val="tx1"/>
              </a:solidFill>
            </a:endParaRPr>
          </a:p>
          <a:p>
            <a:pPr algn="ctr">
              <a:defRPr/>
            </a:pPr>
            <a:r>
              <a:rPr lang="ja-JP" altLang="en-US" sz="1400" b="1" dirty="0">
                <a:solidFill>
                  <a:schemeClr val="tx1"/>
                </a:solidFill>
              </a:rPr>
              <a:t>食品衛生法</a:t>
            </a:r>
          </a:p>
        </p:txBody>
      </p:sp>
      <p:sp>
        <p:nvSpPr>
          <p:cNvPr id="23" name="正方形/長方形 22">
            <a:extLst>
              <a:ext uri="{FF2B5EF4-FFF2-40B4-BE49-F238E27FC236}">
                <a16:creationId xmlns:a16="http://schemas.microsoft.com/office/drawing/2014/main" id="{5DC414FF-57B6-D863-ABCE-F87D48AA34A5}"/>
              </a:ext>
            </a:extLst>
          </p:cNvPr>
          <p:cNvSpPr/>
          <p:nvPr/>
        </p:nvSpPr>
        <p:spPr>
          <a:xfrm>
            <a:off x="5638801" y="2216150"/>
            <a:ext cx="1379537" cy="960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1400" dirty="0">
              <a:solidFill>
                <a:schemeClr val="tx1"/>
              </a:solidFill>
            </a:endParaRPr>
          </a:p>
          <a:p>
            <a:pPr algn="ctr">
              <a:defRPr/>
            </a:pPr>
            <a:r>
              <a:rPr lang="ja-JP" altLang="en-US" sz="1400" b="1" dirty="0">
                <a:solidFill>
                  <a:schemeClr val="tx1"/>
                </a:solidFill>
              </a:rPr>
              <a:t>食品衛生法</a:t>
            </a:r>
          </a:p>
        </p:txBody>
      </p:sp>
      <p:sp>
        <p:nvSpPr>
          <p:cNvPr id="24" name="正方形/長方形 23">
            <a:extLst>
              <a:ext uri="{FF2B5EF4-FFF2-40B4-BE49-F238E27FC236}">
                <a16:creationId xmlns:a16="http://schemas.microsoft.com/office/drawing/2014/main" id="{5CA11DA5-14C1-1A6A-C787-7A465D7B8CA4}"/>
              </a:ext>
            </a:extLst>
          </p:cNvPr>
          <p:cNvSpPr/>
          <p:nvPr/>
        </p:nvSpPr>
        <p:spPr>
          <a:xfrm>
            <a:off x="4197350" y="2292350"/>
            <a:ext cx="965200" cy="344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err="1">
                <a:solidFill>
                  <a:schemeClr val="tx1"/>
                </a:solidFill>
              </a:rPr>
              <a:t>と畜</a:t>
            </a:r>
            <a:r>
              <a:rPr lang="ja-JP" altLang="en-US" sz="1400" b="1" dirty="0">
                <a:solidFill>
                  <a:schemeClr val="tx1"/>
                </a:solidFill>
              </a:rPr>
              <a:t>場法</a:t>
            </a:r>
          </a:p>
        </p:txBody>
      </p:sp>
      <p:sp>
        <p:nvSpPr>
          <p:cNvPr id="25" name="正方形/長方形 24">
            <a:extLst>
              <a:ext uri="{FF2B5EF4-FFF2-40B4-BE49-F238E27FC236}">
                <a16:creationId xmlns:a16="http://schemas.microsoft.com/office/drawing/2014/main" id="{0D84CCD7-F248-1027-5541-2BC8520AC2E2}"/>
              </a:ext>
            </a:extLst>
          </p:cNvPr>
          <p:cNvSpPr/>
          <p:nvPr/>
        </p:nvSpPr>
        <p:spPr>
          <a:xfrm>
            <a:off x="5768976" y="2305050"/>
            <a:ext cx="1019175" cy="293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err="1">
                <a:solidFill>
                  <a:schemeClr val="tx1"/>
                </a:solidFill>
              </a:rPr>
              <a:t>と畜</a:t>
            </a:r>
            <a:r>
              <a:rPr lang="ja-JP" altLang="en-US" sz="1400" b="1" dirty="0">
                <a:solidFill>
                  <a:schemeClr val="tx1"/>
                </a:solidFill>
              </a:rPr>
              <a:t>場法</a:t>
            </a:r>
          </a:p>
        </p:txBody>
      </p:sp>
      <p:sp>
        <p:nvSpPr>
          <p:cNvPr id="26" name="右矢印 25">
            <a:extLst>
              <a:ext uri="{FF2B5EF4-FFF2-40B4-BE49-F238E27FC236}">
                <a16:creationId xmlns:a16="http://schemas.microsoft.com/office/drawing/2014/main" id="{0129D526-1295-8441-D075-B235BA38E9E9}"/>
              </a:ext>
            </a:extLst>
          </p:cNvPr>
          <p:cNvSpPr/>
          <p:nvPr/>
        </p:nvSpPr>
        <p:spPr>
          <a:xfrm rot="16200000">
            <a:off x="2727324" y="2989262"/>
            <a:ext cx="936625" cy="80645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7" name="正方形/長方形 26">
            <a:extLst>
              <a:ext uri="{FF2B5EF4-FFF2-40B4-BE49-F238E27FC236}">
                <a16:creationId xmlns:a16="http://schemas.microsoft.com/office/drawing/2014/main" id="{75FCB91D-5BEF-17D1-A44A-14E5A98EA3F9}"/>
              </a:ext>
            </a:extLst>
          </p:cNvPr>
          <p:cNvSpPr/>
          <p:nvPr/>
        </p:nvSpPr>
        <p:spPr>
          <a:xfrm>
            <a:off x="2833688" y="3365500"/>
            <a:ext cx="676275" cy="242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0000"/>
                </a:solidFill>
              </a:rPr>
              <a:t>追加</a:t>
            </a:r>
          </a:p>
        </p:txBody>
      </p:sp>
      <p:sp>
        <p:nvSpPr>
          <p:cNvPr id="28" name="右矢印 27">
            <a:extLst>
              <a:ext uri="{FF2B5EF4-FFF2-40B4-BE49-F238E27FC236}">
                <a16:creationId xmlns:a16="http://schemas.microsoft.com/office/drawing/2014/main" id="{9B5DEEF1-26E5-7B0D-C94E-D4C79ECFD012}"/>
              </a:ext>
            </a:extLst>
          </p:cNvPr>
          <p:cNvSpPr/>
          <p:nvPr/>
        </p:nvSpPr>
        <p:spPr>
          <a:xfrm rot="16200000">
            <a:off x="4276725" y="2957513"/>
            <a:ext cx="871539" cy="80486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9" name="右矢印 28">
            <a:extLst>
              <a:ext uri="{FF2B5EF4-FFF2-40B4-BE49-F238E27FC236}">
                <a16:creationId xmlns:a16="http://schemas.microsoft.com/office/drawing/2014/main" id="{167CD73D-3158-B618-B4D5-D0347890FDC5}"/>
              </a:ext>
            </a:extLst>
          </p:cNvPr>
          <p:cNvSpPr/>
          <p:nvPr/>
        </p:nvSpPr>
        <p:spPr>
          <a:xfrm rot="16200000">
            <a:off x="5893593" y="2913857"/>
            <a:ext cx="784226" cy="80486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0" name="右矢印 29">
            <a:extLst>
              <a:ext uri="{FF2B5EF4-FFF2-40B4-BE49-F238E27FC236}">
                <a16:creationId xmlns:a16="http://schemas.microsoft.com/office/drawing/2014/main" id="{B60313D2-AC27-760A-2F18-1A6D34A97C03}"/>
              </a:ext>
            </a:extLst>
          </p:cNvPr>
          <p:cNvSpPr/>
          <p:nvPr/>
        </p:nvSpPr>
        <p:spPr>
          <a:xfrm rot="16200000">
            <a:off x="7505701" y="2881312"/>
            <a:ext cx="719137" cy="80486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1" name="右矢印 30">
            <a:extLst>
              <a:ext uri="{FF2B5EF4-FFF2-40B4-BE49-F238E27FC236}">
                <a16:creationId xmlns:a16="http://schemas.microsoft.com/office/drawing/2014/main" id="{BBB1C366-3618-3DFD-08D7-B5A495DE1E8A}"/>
              </a:ext>
            </a:extLst>
          </p:cNvPr>
          <p:cNvSpPr/>
          <p:nvPr/>
        </p:nvSpPr>
        <p:spPr>
          <a:xfrm rot="16200000">
            <a:off x="8901112" y="2989262"/>
            <a:ext cx="936625" cy="80645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2" name="正方形/長方形 31">
            <a:extLst>
              <a:ext uri="{FF2B5EF4-FFF2-40B4-BE49-F238E27FC236}">
                <a16:creationId xmlns:a16="http://schemas.microsoft.com/office/drawing/2014/main" id="{2A8D694B-2CA5-6CF5-6A83-5CF576F19D72}"/>
              </a:ext>
            </a:extLst>
          </p:cNvPr>
          <p:cNvSpPr/>
          <p:nvPr/>
        </p:nvSpPr>
        <p:spPr>
          <a:xfrm>
            <a:off x="4365626" y="3400425"/>
            <a:ext cx="674687" cy="242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0000"/>
                </a:solidFill>
              </a:rPr>
              <a:t>追加</a:t>
            </a:r>
          </a:p>
        </p:txBody>
      </p:sp>
      <p:sp>
        <p:nvSpPr>
          <p:cNvPr id="33" name="正方形/長方形 32">
            <a:extLst>
              <a:ext uri="{FF2B5EF4-FFF2-40B4-BE49-F238E27FC236}">
                <a16:creationId xmlns:a16="http://schemas.microsoft.com/office/drawing/2014/main" id="{F5FCBAED-FFB1-DD13-BA9F-C6DDE3A3E031}"/>
              </a:ext>
            </a:extLst>
          </p:cNvPr>
          <p:cNvSpPr/>
          <p:nvPr/>
        </p:nvSpPr>
        <p:spPr>
          <a:xfrm>
            <a:off x="5921376" y="3351214"/>
            <a:ext cx="674687" cy="242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0000"/>
                </a:solidFill>
              </a:rPr>
              <a:t>追加</a:t>
            </a:r>
          </a:p>
        </p:txBody>
      </p:sp>
      <p:sp>
        <p:nvSpPr>
          <p:cNvPr id="34" name="正方形/長方形 33">
            <a:extLst>
              <a:ext uri="{FF2B5EF4-FFF2-40B4-BE49-F238E27FC236}">
                <a16:creationId xmlns:a16="http://schemas.microsoft.com/office/drawing/2014/main" id="{1BF1D796-42D0-D143-2CDC-AF055CAD83D6}"/>
              </a:ext>
            </a:extLst>
          </p:cNvPr>
          <p:cNvSpPr/>
          <p:nvPr/>
        </p:nvSpPr>
        <p:spPr>
          <a:xfrm>
            <a:off x="7499351" y="3346450"/>
            <a:ext cx="674687" cy="242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0000"/>
                </a:solidFill>
              </a:rPr>
              <a:t>追加</a:t>
            </a:r>
          </a:p>
        </p:txBody>
      </p:sp>
      <p:sp>
        <p:nvSpPr>
          <p:cNvPr id="35" name="正方形/長方形 34">
            <a:extLst>
              <a:ext uri="{FF2B5EF4-FFF2-40B4-BE49-F238E27FC236}">
                <a16:creationId xmlns:a16="http://schemas.microsoft.com/office/drawing/2014/main" id="{CD565E84-613E-B23F-1FF9-95481ADC076D}"/>
              </a:ext>
            </a:extLst>
          </p:cNvPr>
          <p:cNvSpPr/>
          <p:nvPr/>
        </p:nvSpPr>
        <p:spPr>
          <a:xfrm>
            <a:off x="9013826" y="3338514"/>
            <a:ext cx="676275" cy="244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0000"/>
                </a:solidFill>
              </a:rPr>
              <a:t>追加</a:t>
            </a:r>
          </a:p>
        </p:txBody>
      </p:sp>
      <p:sp>
        <p:nvSpPr>
          <p:cNvPr id="36" name="正方形/長方形 35">
            <a:extLst>
              <a:ext uri="{FF2B5EF4-FFF2-40B4-BE49-F238E27FC236}">
                <a16:creationId xmlns:a16="http://schemas.microsoft.com/office/drawing/2014/main" id="{95781BC4-FDBE-324C-DC53-BB05F3F340CC}"/>
              </a:ext>
            </a:extLst>
          </p:cNvPr>
          <p:cNvSpPr/>
          <p:nvPr/>
        </p:nvSpPr>
        <p:spPr>
          <a:xfrm>
            <a:off x="2579687" y="3860800"/>
            <a:ext cx="1112838" cy="78105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solidFill>
                  <a:schemeClr val="tx1"/>
                </a:solidFill>
              </a:rPr>
              <a:t>厚労省による輸出施設の審査・</a:t>
            </a:r>
            <a:endParaRPr lang="en-US" altLang="ja-JP" sz="1400" b="1" dirty="0">
              <a:solidFill>
                <a:schemeClr val="tx1"/>
              </a:solidFill>
            </a:endParaRPr>
          </a:p>
          <a:p>
            <a:pPr algn="ctr">
              <a:defRPr/>
            </a:pPr>
            <a:r>
              <a:rPr lang="ja-JP" altLang="en-US" sz="1400" b="1" dirty="0">
                <a:solidFill>
                  <a:schemeClr val="tx1"/>
                </a:solidFill>
              </a:rPr>
              <a:t>認定</a:t>
            </a:r>
          </a:p>
        </p:txBody>
      </p:sp>
      <p:sp>
        <p:nvSpPr>
          <p:cNvPr id="37" name="正方形/長方形 36">
            <a:extLst>
              <a:ext uri="{FF2B5EF4-FFF2-40B4-BE49-F238E27FC236}">
                <a16:creationId xmlns:a16="http://schemas.microsoft.com/office/drawing/2014/main" id="{417AFDF7-1D6A-22F4-AAEE-762327E9BB45}"/>
              </a:ext>
            </a:extLst>
          </p:cNvPr>
          <p:cNvSpPr/>
          <p:nvPr/>
        </p:nvSpPr>
        <p:spPr>
          <a:xfrm>
            <a:off x="2579687" y="4735513"/>
            <a:ext cx="1112838" cy="868362"/>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solidFill>
                  <a:schemeClr val="tx1"/>
                </a:solidFill>
              </a:rPr>
              <a:t>指名検査員による作業前・作業中の点検</a:t>
            </a:r>
          </a:p>
        </p:txBody>
      </p:sp>
      <p:sp>
        <p:nvSpPr>
          <p:cNvPr id="38" name="正方形/長方形 37">
            <a:extLst>
              <a:ext uri="{FF2B5EF4-FFF2-40B4-BE49-F238E27FC236}">
                <a16:creationId xmlns:a16="http://schemas.microsoft.com/office/drawing/2014/main" id="{494BB19A-823D-7B0C-879A-6E8732389F33}"/>
              </a:ext>
            </a:extLst>
          </p:cNvPr>
          <p:cNvSpPr/>
          <p:nvPr/>
        </p:nvSpPr>
        <p:spPr>
          <a:xfrm>
            <a:off x="2563812" y="5684838"/>
            <a:ext cx="1112838" cy="442912"/>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chemeClr val="tx1"/>
                </a:solidFill>
              </a:rPr>
              <a:t>地方厚生局による査察</a:t>
            </a:r>
          </a:p>
        </p:txBody>
      </p:sp>
      <p:sp>
        <p:nvSpPr>
          <p:cNvPr id="4" name="角丸四角形 3">
            <a:extLst>
              <a:ext uri="{FF2B5EF4-FFF2-40B4-BE49-F238E27FC236}">
                <a16:creationId xmlns:a16="http://schemas.microsoft.com/office/drawing/2014/main" id="{719E3362-6E6F-EBA0-2C3C-98C5304CFF8F}"/>
              </a:ext>
            </a:extLst>
          </p:cNvPr>
          <p:cNvSpPr/>
          <p:nvPr/>
        </p:nvSpPr>
        <p:spPr>
          <a:xfrm>
            <a:off x="2544763" y="1192214"/>
            <a:ext cx="1190625" cy="50450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角丸四角形 4">
            <a:extLst>
              <a:ext uri="{FF2B5EF4-FFF2-40B4-BE49-F238E27FC236}">
                <a16:creationId xmlns:a16="http://schemas.microsoft.com/office/drawing/2014/main" id="{AA1D5C9B-15B0-DB2B-3FDE-95C8B05D8C48}"/>
              </a:ext>
            </a:extLst>
          </p:cNvPr>
          <p:cNvSpPr/>
          <p:nvPr/>
        </p:nvSpPr>
        <p:spPr>
          <a:xfrm>
            <a:off x="3935412" y="1192214"/>
            <a:ext cx="1346200" cy="50450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角丸四角形 5">
            <a:extLst>
              <a:ext uri="{FF2B5EF4-FFF2-40B4-BE49-F238E27FC236}">
                <a16:creationId xmlns:a16="http://schemas.microsoft.com/office/drawing/2014/main" id="{CC5DE5AB-4D21-BC2A-B1BE-C55BC41744EE}"/>
              </a:ext>
            </a:extLst>
          </p:cNvPr>
          <p:cNvSpPr/>
          <p:nvPr/>
        </p:nvSpPr>
        <p:spPr>
          <a:xfrm>
            <a:off x="5491162" y="1193801"/>
            <a:ext cx="1606550" cy="51149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角丸四角形 6">
            <a:extLst>
              <a:ext uri="{FF2B5EF4-FFF2-40B4-BE49-F238E27FC236}">
                <a16:creationId xmlns:a16="http://schemas.microsoft.com/office/drawing/2014/main" id="{152E2FF4-F011-CE6A-BBCD-7B5BE1D0D35B}"/>
              </a:ext>
            </a:extLst>
          </p:cNvPr>
          <p:cNvSpPr/>
          <p:nvPr/>
        </p:nvSpPr>
        <p:spPr>
          <a:xfrm>
            <a:off x="7280276" y="1192214"/>
            <a:ext cx="1190625" cy="51149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角丸四角形 7">
            <a:extLst>
              <a:ext uri="{FF2B5EF4-FFF2-40B4-BE49-F238E27FC236}">
                <a16:creationId xmlns:a16="http://schemas.microsoft.com/office/drawing/2014/main" id="{C85B1371-8EB1-685E-339D-8B0511574D4C}"/>
              </a:ext>
            </a:extLst>
          </p:cNvPr>
          <p:cNvSpPr/>
          <p:nvPr/>
        </p:nvSpPr>
        <p:spPr>
          <a:xfrm>
            <a:off x="8812213" y="1192214"/>
            <a:ext cx="1190625" cy="51149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0" name="正方形/長方形 39">
            <a:extLst>
              <a:ext uri="{FF2B5EF4-FFF2-40B4-BE49-F238E27FC236}">
                <a16:creationId xmlns:a16="http://schemas.microsoft.com/office/drawing/2014/main" id="{13B535CF-6982-5A48-71DE-8958EA981F48}"/>
              </a:ext>
            </a:extLst>
          </p:cNvPr>
          <p:cNvSpPr/>
          <p:nvPr/>
        </p:nvSpPr>
        <p:spPr>
          <a:xfrm>
            <a:off x="2159001" y="4076701"/>
            <a:ext cx="193675" cy="2024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輸出先国規制</a:t>
            </a:r>
          </a:p>
        </p:txBody>
      </p:sp>
      <p:sp>
        <p:nvSpPr>
          <p:cNvPr id="41" name="正方形/長方形 40">
            <a:extLst>
              <a:ext uri="{FF2B5EF4-FFF2-40B4-BE49-F238E27FC236}">
                <a16:creationId xmlns:a16="http://schemas.microsoft.com/office/drawing/2014/main" id="{FCA46EA5-349F-3437-A816-D57E6990C801}"/>
              </a:ext>
            </a:extLst>
          </p:cNvPr>
          <p:cNvSpPr/>
          <p:nvPr/>
        </p:nvSpPr>
        <p:spPr>
          <a:xfrm>
            <a:off x="4003675" y="3863976"/>
            <a:ext cx="1231900" cy="638175"/>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1" dirty="0">
                <a:solidFill>
                  <a:schemeClr val="tx1"/>
                </a:solidFill>
              </a:rPr>
              <a:t>HACCP</a:t>
            </a:r>
            <a:r>
              <a:rPr lang="ja-JP" altLang="en-US" sz="1400" b="1" dirty="0">
                <a:solidFill>
                  <a:schemeClr val="tx1"/>
                </a:solidFill>
              </a:rPr>
              <a:t>計画の作成・</a:t>
            </a:r>
            <a:endParaRPr lang="en-US" altLang="ja-JP" sz="1400" b="1" dirty="0">
              <a:solidFill>
                <a:schemeClr val="tx1"/>
              </a:solidFill>
            </a:endParaRPr>
          </a:p>
          <a:p>
            <a:pPr algn="ctr">
              <a:defRPr/>
            </a:pPr>
            <a:r>
              <a:rPr lang="ja-JP" altLang="en-US" sz="1400" b="1" dirty="0">
                <a:solidFill>
                  <a:schemeClr val="tx1"/>
                </a:solidFill>
              </a:rPr>
              <a:t>実施</a:t>
            </a:r>
          </a:p>
        </p:txBody>
      </p:sp>
      <p:sp>
        <p:nvSpPr>
          <p:cNvPr id="42" name="正方形/長方形 41">
            <a:extLst>
              <a:ext uri="{FF2B5EF4-FFF2-40B4-BE49-F238E27FC236}">
                <a16:creationId xmlns:a16="http://schemas.microsoft.com/office/drawing/2014/main" id="{763E4E2F-06EC-67E4-44E4-22CD31C9CD31}"/>
              </a:ext>
            </a:extLst>
          </p:cNvPr>
          <p:cNvSpPr/>
          <p:nvPr/>
        </p:nvSpPr>
        <p:spPr>
          <a:xfrm>
            <a:off x="3984625" y="4597400"/>
            <a:ext cx="1274762" cy="141605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1" dirty="0">
                <a:solidFill>
                  <a:schemeClr val="tx1"/>
                </a:solidFill>
              </a:rPr>
              <a:t>HACCP</a:t>
            </a:r>
            <a:r>
              <a:rPr lang="ja-JP" altLang="en-US" sz="1400" b="1" dirty="0">
                <a:solidFill>
                  <a:schemeClr val="tx1"/>
                </a:solidFill>
              </a:rPr>
              <a:t>の有効性の検証を目的とした枝肉の微生物連続検査</a:t>
            </a:r>
          </a:p>
        </p:txBody>
      </p:sp>
      <p:sp>
        <p:nvSpPr>
          <p:cNvPr id="43" name="正方形/長方形 42">
            <a:extLst>
              <a:ext uri="{FF2B5EF4-FFF2-40B4-BE49-F238E27FC236}">
                <a16:creationId xmlns:a16="http://schemas.microsoft.com/office/drawing/2014/main" id="{43945684-93BD-3871-78CD-873EC2DF2F57}"/>
              </a:ext>
            </a:extLst>
          </p:cNvPr>
          <p:cNvSpPr/>
          <p:nvPr/>
        </p:nvSpPr>
        <p:spPr>
          <a:xfrm>
            <a:off x="5600700" y="4316413"/>
            <a:ext cx="1466850" cy="665162"/>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solidFill>
                  <a:schemeClr val="tx1"/>
                </a:solidFill>
              </a:rPr>
              <a:t>床と壁のアール構造、窓枠の傾斜等の設備</a:t>
            </a:r>
          </a:p>
        </p:txBody>
      </p:sp>
      <p:sp>
        <p:nvSpPr>
          <p:cNvPr id="44" name="正方形/長方形 43">
            <a:extLst>
              <a:ext uri="{FF2B5EF4-FFF2-40B4-BE49-F238E27FC236}">
                <a16:creationId xmlns:a16="http://schemas.microsoft.com/office/drawing/2014/main" id="{EE27E10B-E027-DAEF-2276-A437DCF210F9}"/>
              </a:ext>
            </a:extLst>
          </p:cNvPr>
          <p:cNvSpPr/>
          <p:nvPr/>
        </p:nvSpPr>
        <p:spPr>
          <a:xfrm>
            <a:off x="5591176" y="5076825"/>
            <a:ext cx="1468437" cy="113030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solidFill>
                  <a:schemeClr val="tx1"/>
                </a:solidFill>
              </a:rPr>
              <a:t>自動閉鎖式扉、自動手洗い設備、逆流防止弁等の設置</a:t>
            </a:r>
          </a:p>
        </p:txBody>
      </p:sp>
      <p:sp>
        <p:nvSpPr>
          <p:cNvPr id="46" name="正方形/長方形 45">
            <a:extLst>
              <a:ext uri="{FF2B5EF4-FFF2-40B4-BE49-F238E27FC236}">
                <a16:creationId xmlns:a16="http://schemas.microsoft.com/office/drawing/2014/main" id="{211FB0E0-ED29-289C-31A8-98C6D7888143}"/>
              </a:ext>
            </a:extLst>
          </p:cNvPr>
          <p:cNvSpPr/>
          <p:nvPr/>
        </p:nvSpPr>
        <p:spPr>
          <a:xfrm>
            <a:off x="7318375" y="3656014"/>
            <a:ext cx="1111250" cy="1539875"/>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solidFill>
                  <a:schemeClr val="tx1"/>
                </a:solidFill>
              </a:rPr>
              <a:t>輸出先国が要求する残留農薬、動物用医薬品、汚染物質等のモニタリング</a:t>
            </a:r>
          </a:p>
        </p:txBody>
      </p:sp>
      <p:sp>
        <p:nvSpPr>
          <p:cNvPr id="47" name="正方形/長方形 46">
            <a:extLst>
              <a:ext uri="{FF2B5EF4-FFF2-40B4-BE49-F238E27FC236}">
                <a16:creationId xmlns:a16="http://schemas.microsoft.com/office/drawing/2014/main" id="{E36D9707-854F-1E4B-3511-039DE3E9ECBD}"/>
              </a:ext>
            </a:extLst>
          </p:cNvPr>
          <p:cNvSpPr/>
          <p:nvPr/>
        </p:nvSpPr>
        <p:spPr>
          <a:xfrm>
            <a:off x="7331075" y="5383213"/>
            <a:ext cx="1111250" cy="71755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1" dirty="0">
                <a:solidFill>
                  <a:schemeClr val="tx1"/>
                </a:solidFill>
              </a:rPr>
              <a:t>ISO17025</a:t>
            </a:r>
            <a:r>
              <a:rPr lang="ja-JP" altLang="en-US" sz="1400" b="1" dirty="0">
                <a:solidFill>
                  <a:schemeClr val="tx1"/>
                </a:solidFill>
              </a:rPr>
              <a:t>適合施設で検査</a:t>
            </a:r>
          </a:p>
        </p:txBody>
      </p:sp>
      <p:sp>
        <p:nvSpPr>
          <p:cNvPr id="48" name="正方形/長方形 47">
            <a:extLst>
              <a:ext uri="{FF2B5EF4-FFF2-40B4-BE49-F238E27FC236}">
                <a16:creationId xmlns:a16="http://schemas.microsoft.com/office/drawing/2014/main" id="{993EE881-BF22-92A0-F35A-46D8E329BC86}"/>
              </a:ext>
            </a:extLst>
          </p:cNvPr>
          <p:cNvSpPr/>
          <p:nvPr/>
        </p:nvSpPr>
        <p:spPr>
          <a:xfrm>
            <a:off x="8856662" y="3863976"/>
            <a:ext cx="1111250" cy="1725613"/>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err="1">
                <a:solidFill>
                  <a:schemeClr val="tx1"/>
                </a:solidFill>
              </a:rPr>
              <a:t>と畜</a:t>
            </a:r>
            <a:r>
              <a:rPr lang="ja-JP" altLang="en-US" sz="1400" b="1" dirty="0">
                <a:solidFill>
                  <a:schemeClr val="tx1"/>
                </a:solidFill>
              </a:rPr>
              <a:t>場への搬入、けい留、とさつ時の動物の人道的な取扱いに関する基準の遵守</a:t>
            </a:r>
          </a:p>
        </p:txBody>
      </p:sp>
      <p:sp>
        <p:nvSpPr>
          <p:cNvPr id="16428" name="タイトル 1">
            <a:extLst>
              <a:ext uri="{FF2B5EF4-FFF2-40B4-BE49-F238E27FC236}">
                <a16:creationId xmlns:a16="http://schemas.microsoft.com/office/drawing/2014/main" id="{ACAEF340-94FD-9EEA-3A83-F2996F7E983B}"/>
              </a:ext>
            </a:extLst>
          </p:cNvPr>
          <p:cNvSpPr txBox="1">
            <a:spLocks noChangeArrowheads="1"/>
          </p:cNvSpPr>
          <p:nvPr/>
        </p:nvSpPr>
        <p:spPr bwMode="auto">
          <a:xfrm>
            <a:off x="1966912" y="49214"/>
            <a:ext cx="82550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b"/>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lnSpc>
                <a:spcPct val="90000"/>
              </a:lnSpc>
            </a:pPr>
            <a:r>
              <a:rPr lang="ja-JP" altLang="en-US" sz="3600" b="1" dirty="0">
                <a:latin typeface="ＭＳ Ｐゴシック" panose="020B0600070205080204" pitchFamily="50" charset="-128"/>
                <a:ea typeface="ＭＳ Ｐゴシック" panose="020B0600070205080204" pitchFamily="50" charset="-128"/>
              </a:rPr>
              <a:t>米国向け牛肉輸出に要求される事項</a:t>
            </a:r>
          </a:p>
        </p:txBody>
      </p:sp>
      <p:sp>
        <p:nvSpPr>
          <p:cNvPr id="45" name="正方形/長方形 44">
            <a:extLst>
              <a:ext uri="{FF2B5EF4-FFF2-40B4-BE49-F238E27FC236}">
                <a16:creationId xmlns:a16="http://schemas.microsoft.com/office/drawing/2014/main" id="{6919C9D5-AEF3-DB2D-12EC-A2B6E6B685DF}"/>
              </a:ext>
            </a:extLst>
          </p:cNvPr>
          <p:cNvSpPr/>
          <p:nvPr/>
        </p:nvSpPr>
        <p:spPr>
          <a:xfrm>
            <a:off x="5575300" y="3708401"/>
            <a:ext cx="1484312" cy="442913"/>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solidFill>
                  <a:schemeClr val="tx1"/>
                </a:solidFill>
              </a:rPr>
              <a:t>食肉処理施設はと畜場に併設</a:t>
            </a:r>
          </a:p>
        </p:txBody>
      </p:sp>
      <p:sp>
        <p:nvSpPr>
          <p:cNvPr id="50" name="正方形/長方形 49">
            <a:extLst>
              <a:ext uri="{FF2B5EF4-FFF2-40B4-BE49-F238E27FC236}">
                <a16:creationId xmlns:a16="http://schemas.microsoft.com/office/drawing/2014/main" id="{BEA19519-DE8B-3A31-DC1C-4E9EE6EDAAFC}"/>
              </a:ext>
            </a:extLst>
          </p:cNvPr>
          <p:cNvSpPr/>
          <p:nvPr/>
        </p:nvSpPr>
        <p:spPr>
          <a:xfrm>
            <a:off x="10342884" y="3362591"/>
            <a:ext cx="1293643" cy="2623342"/>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b="1" dirty="0">
                <a:solidFill>
                  <a:schemeClr val="tx1"/>
                </a:solidFill>
              </a:rPr>
              <a:t>左記のほか、輸出先国による定期査察、輸入港におけるサンプリング検査 など</a:t>
            </a:r>
          </a:p>
        </p:txBody>
      </p:sp>
      <p:sp>
        <p:nvSpPr>
          <p:cNvPr id="3" name="正方形/長方形 2">
            <a:extLst>
              <a:ext uri="{FF2B5EF4-FFF2-40B4-BE49-F238E27FC236}">
                <a16:creationId xmlns:a16="http://schemas.microsoft.com/office/drawing/2014/main" id="{1CC983DD-BF29-05B1-418D-C2CD538B587C}"/>
              </a:ext>
            </a:extLst>
          </p:cNvPr>
          <p:cNvSpPr/>
          <p:nvPr/>
        </p:nvSpPr>
        <p:spPr>
          <a:xfrm>
            <a:off x="10619582" y="6065839"/>
            <a:ext cx="11874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６６</a:t>
            </a:r>
            <a:endParaRPr lang="en-US" altLang="ja-JP"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6A3E057-55F7-FF25-361A-92DB01F21F02}"/>
              </a:ext>
            </a:extLst>
          </p:cNvPr>
          <p:cNvSpPr>
            <a:spLocks noGrp="1"/>
          </p:cNvSpPr>
          <p:nvPr>
            <p:ph idx="1"/>
          </p:nvPr>
        </p:nvSpPr>
        <p:spPr>
          <a:xfrm>
            <a:off x="2151062" y="2060848"/>
            <a:ext cx="7886700" cy="882650"/>
          </a:xfrm>
        </p:spPr>
        <p:txBody>
          <a:bodyPr>
            <a:normAutofit fontScale="85000" lnSpcReduction="20000"/>
          </a:bodyPr>
          <a:lstStyle/>
          <a:p>
            <a:pPr marL="0" indent="0">
              <a:buNone/>
              <a:defRPr/>
            </a:pPr>
            <a:r>
              <a:rPr lang="ja-JP" altLang="en-US" b="1" dirty="0">
                <a:latin typeface="+mn-ea"/>
              </a:rPr>
              <a:t>○ 厚労省による輸出施設の審査・認定</a:t>
            </a:r>
            <a:endParaRPr lang="en-US" altLang="ja-JP" b="1" dirty="0">
              <a:latin typeface="+mn-ea"/>
            </a:endParaRPr>
          </a:p>
          <a:p>
            <a:pPr marL="0" indent="0">
              <a:buNone/>
              <a:defRPr/>
            </a:pPr>
            <a:r>
              <a:rPr lang="ja-JP" altLang="en-US" b="1" dirty="0">
                <a:latin typeface="+mn-ea"/>
              </a:rPr>
              <a:t>○ 地方厚生局による査察（毎月</a:t>
            </a:r>
            <a:r>
              <a:rPr lang="en-US" altLang="ja-JP" b="1" dirty="0">
                <a:latin typeface="+mn-ea"/>
              </a:rPr>
              <a:t>1</a:t>
            </a:r>
            <a:r>
              <a:rPr lang="ja-JP" altLang="en-US" b="1" dirty="0">
                <a:latin typeface="+mn-ea"/>
              </a:rPr>
              <a:t>回）</a:t>
            </a:r>
          </a:p>
        </p:txBody>
      </p:sp>
      <p:sp>
        <p:nvSpPr>
          <p:cNvPr id="4" name="コンテンツ プレースホルダー 2">
            <a:extLst>
              <a:ext uri="{FF2B5EF4-FFF2-40B4-BE49-F238E27FC236}">
                <a16:creationId xmlns:a16="http://schemas.microsoft.com/office/drawing/2014/main" id="{AA76AE89-E1C6-106C-768F-AD97503765B3}"/>
              </a:ext>
            </a:extLst>
          </p:cNvPr>
          <p:cNvSpPr txBox="1">
            <a:spLocks/>
          </p:cNvSpPr>
          <p:nvPr/>
        </p:nvSpPr>
        <p:spPr bwMode="auto">
          <a:xfrm>
            <a:off x="2151062" y="3284984"/>
            <a:ext cx="6464300" cy="792163"/>
          </a:xfrm>
          <a:prstGeom prst="rect">
            <a:avLst/>
          </a:prstGeom>
          <a:solidFill>
            <a:srgbClr val="FFFF00"/>
          </a:solidFill>
          <a:ln>
            <a:noFill/>
          </a:ln>
        </p:spPr>
        <p:txBody>
          <a:bodyPr anchor="ct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defRPr/>
            </a:pPr>
            <a:r>
              <a:rPr lang="ja-JP" altLang="en-US" sz="2800" b="1" dirty="0">
                <a:latin typeface="+mn-ea"/>
              </a:rPr>
              <a:t>○ ＵＳＤＡ（米国農務省）による査察</a:t>
            </a:r>
          </a:p>
        </p:txBody>
      </p:sp>
      <p:sp>
        <p:nvSpPr>
          <p:cNvPr id="5" name="コンテンツ プレースホルダー 2">
            <a:extLst>
              <a:ext uri="{FF2B5EF4-FFF2-40B4-BE49-F238E27FC236}">
                <a16:creationId xmlns:a16="http://schemas.microsoft.com/office/drawing/2014/main" id="{B4B934CB-ADC9-4568-2FD6-39E122140941}"/>
              </a:ext>
            </a:extLst>
          </p:cNvPr>
          <p:cNvSpPr txBox="1">
            <a:spLocks/>
          </p:cNvSpPr>
          <p:nvPr/>
        </p:nvSpPr>
        <p:spPr bwMode="auto">
          <a:xfrm>
            <a:off x="2925762" y="4725144"/>
            <a:ext cx="6751638" cy="595312"/>
          </a:xfrm>
          <a:prstGeom prst="rect">
            <a:avLst/>
          </a:prstGeom>
          <a:noFill/>
          <a:ln>
            <a:noFill/>
          </a:ln>
        </p:spPr>
        <p:txBody>
          <a:bodyPr anchor="ct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defRPr/>
            </a:pPr>
            <a:r>
              <a:rPr lang="ja-JP" altLang="en-US" sz="2800" b="1" dirty="0">
                <a:latin typeface="+mn-ea"/>
              </a:rPr>
              <a:t>査察レポート：日本は信頼されていない</a:t>
            </a:r>
          </a:p>
        </p:txBody>
      </p:sp>
      <p:sp>
        <p:nvSpPr>
          <p:cNvPr id="6" name="正方形/長方形 5">
            <a:extLst>
              <a:ext uri="{FF2B5EF4-FFF2-40B4-BE49-F238E27FC236}">
                <a16:creationId xmlns:a16="http://schemas.microsoft.com/office/drawing/2014/main" id="{80961705-6566-7707-5921-6C1048C024E0}"/>
              </a:ext>
            </a:extLst>
          </p:cNvPr>
          <p:cNvSpPr/>
          <p:nvPr/>
        </p:nvSpPr>
        <p:spPr>
          <a:xfrm>
            <a:off x="10558908" y="5877272"/>
            <a:ext cx="11874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６７</a:t>
            </a:r>
            <a:endParaRPr lang="en-US" altLang="ja-JP" b="1" dirty="0">
              <a:solidFill>
                <a:schemeClr val="tx1"/>
              </a:solidFill>
            </a:endParaRPr>
          </a:p>
        </p:txBody>
      </p:sp>
      <p:sp>
        <p:nvSpPr>
          <p:cNvPr id="8" name="タイトル 7">
            <a:extLst>
              <a:ext uri="{FF2B5EF4-FFF2-40B4-BE49-F238E27FC236}">
                <a16:creationId xmlns:a16="http://schemas.microsoft.com/office/drawing/2014/main" id="{D76D160D-AF36-009C-DE84-32305A0FBCF3}"/>
              </a:ext>
            </a:extLst>
          </p:cNvPr>
          <p:cNvSpPr>
            <a:spLocks noGrp="1"/>
          </p:cNvSpPr>
          <p:nvPr>
            <p:ph type="title"/>
          </p:nvPr>
        </p:nvSpPr>
        <p:spPr/>
        <p:txBody>
          <a:bodyPr>
            <a:normAutofit/>
          </a:bodyPr>
          <a:lstStyle/>
          <a:p>
            <a:r>
              <a:rPr lang="ja-JP" altLang="en-US" sz="5400" b="1" dirty="0"/>
              <a:t>公的監査</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a:extLst>
              <a:ext uri="{FF2B5EF4-FFF2-40B4-BE49-F238E27FC236}">
                <a16:creationId xmlns:a16="http://schemas.microsoft.com/office/drawing/2014/main" id="{1B99092F-2FEE-5301-9707-EFB2DC3819CF}"/>
              </a:ext>
            </a:extLst>
          </p:cNvPr>
          <p:cNvSpPr>
            <a:spLocks noGrp="1" noChangeArrowheads="1"/>
          </p:cNvSpPr>
          <p:nvPr>
            <p:ph type="title"/>
          </p:nvPr>
        </p:nvSpPr>
        <p:spPr/>
        <p:txBody>
          <a:bodyPr>
            <a:normAutofit/>
          </a:bodyPr>
          <a:lstStyle/>
          <a:p>
            <a:r>
              <a:rPr lang="ja-JP" altLang="en-US" sz="4800" b="1" dirty="0"/>
              <a:t>国・地域別</a:t>
            </a:r>
            <a:r>
              <a:rPr lang="en-US" altLang="ja-JP" sz="4800" b="1" dirty="0"/>
              <a:t>HACCP</a:t>
            </a:r>
            <a:r>
              <a:rPr lang="ja-JP" altLang="en-US" sz="4800" b="1" dirty="0"/>
              <a:t>導入状況</a:t>
            </a:r>
          </a:p>
        </p:txBody>
      </p:sp>
      <p:pic>
        <p:nvPicPr>
          <p:cNvPr id="19459" name="コンテンツ プレースホルダー 4">
            <a:extLst>
              <a:ext uri="{FF2B5EF4-FFF2-40B4-BE49-F238E27FC236}">
                <a16:creationId xmlns:a16="http://schemas.microsoft.com/office/drawing/2014/main" id="{DFB3B641-2610-DAE4-A236-B42F9789C08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906" t="37226" r="23544" b="12015"/>
          <a:stretch/>
        </p:blipFill>
        <p:spPr>
          <a:xfrm>
            <a:off x="981844" y="1447800"/>
            <a:ext cx="9113837" cy="4589465"/>
          </a:xfrm>
        </p:spPr>
      </p:pic>
      <p:sp>
        <p:nvSpPr>
          <p:cNvPr id="19460" name="コンテンツ プレースホルダー 2">
            <a:extLst>
              <a:ext uri="{FF2B5EF4-FFF2-40B4-BE49-F238E27FC236}">
                <a16:creationId xmlns:a16="http://schemas.microsoft.com/office/drawing/2014/main" id="{D0B0ADA5-D883-D8FC-A5C5-8AC38A971D75}"/>
              </a:ext>
            </a:extLst>
          </p:cNvPr>
          <p:cNvSpPr txBox="1">
            <a:spLocks noChangeArrowheads="1"/>
          </p:cNvSpPr>
          <p:nvPr/>
        </p:nvSpPr>
        <p:spPr bwMode="auto">
          <a:xfrm>
            <a:off x="1218535" y="6142037"/>
            <a:ext cx="993735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spcBef>
                <a:spcPts val="1000"/>
              </a:spcBef>
              <a:buClr>
                <a:schemeClr val="accent1"/>
              </a:buClr>
              <a:buSzPct val="80000"/>
            </a:pPr>
            <a:r>
              <a:rPr lang="ja-JP" altLang="en-US" sz="1600" dirty="0"/>
              <a:t>出典：平成</a:t>
            </a:r>
            <a:r>
              <a:rPr lang="en-US" altLang="ja-JP" sz="1600" dirty="0"/>
              <a:t>27</a:t>
            </a:r>
            <a:r>
              <a:rPr lang="ja-JP" altLang="en-US" sz="1600" dirty="0"/>
              <a:t>年</a:t>
            </a:r>
            <a:r>
              <a:rPr lang="en-US" altLang="ja-JP" sz="1600" dirty="0"/>
              <a:t>2</a:t>
            </a:r>
            <a:r>
              <a:rPr lang="ja-JP" altLang="en-US" sz="1600" dirty="0"/>
              <a:t>月 厚生労働省食品安全部監視安全課</a:t>
            </a:r>
            <a:r>
              <a:rPr lang="en-US" altLang="ja-JP" sz="1600" dirty="0"/>
              <a:t>HACCP</a:t>
            </a:r>
            <a:r>
              <a:rPr lang="ja-JP" altLang="en-US" sz="1600" dirty="0"/>
              <a:t>企画推進室</a:t>
            </a:r>
            <a:r>
              <a:rPr lang="en-US" altLang="ja-JP" sz="1600" dirty="0"/>
              <a:t> </a:t>
            </a:r>
            <a:r>
              <a:rPr lang="ja-JP" altLang="en-US" sz="1600" dirty="0"/>
              <a:t>「</a:t>
            </a:r>
            <a:r>
              <a:rPr lang="en-US" altLang="ja-JP" sz="1600" dirty="0"/>
              <a:t>HACCP</a:t>
            </a:r>
            <a:r>
              <a:rPr lang="ja-JP" altLang="en-US" sz="1600" dirty="0"/>
              <a:t>導入普及推進の取組」</a:t>
            </a:r>
            <a:endParaRPr lang="en-US" altLang="ja-JP" sz="1600" b="1" u="sng" dirty="0">
              <a:latin typeface="Century Gothic" panose="020B0502020202020204" pitchFamily="34" charset="0"/>
            </a:endParaRPr>
          </a:p>
        </p:txBody>
      </p:sp>
      <p:sp>
        <p:nvSpPr>
          <p:cNvPr id="5" name="正方形/長方形 4">
            <a:extLst>
              <a:ext uri="{FF2B5EF4-FFF2-40B4-BE49-F238E27FC236}">
                <a16:creationId xmlns:a16="http://schemas.microsoft.com/office/drawing/2014/main" id="{409A6E41-596E-0614-604E-D20D8C516DC0}"/>
              </a:ext>
            </a:extLst>
          </p:cNvPr>
          <p:cNvSpPr/>
          <p:nvPr/>
        </p:nvSpPr>
        <p:spPr>
          <a:xfrm>
            <a:off x="10734408" y="5941218"/>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６８</a:t>
            </a:r>
            <a:endParaRPr lang="en-US" altLang="ja-JP" b="1" dirty="0">
              <a:solidFill>
                <a:schemeClr val="tx1"/>
              </a:solidFill>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94A5FA1-5D0C-2C06-9664-31D9B93925C5}"/>
              </a:ext>
            </a:extLst>
          </p:cNvPr>
          <p:cNvSpPr>
            <a:spLocks noGrp="1"/>
          </p:cNvSpPr>
          <p:nvPr>
            <p:ph idx="1"/>
          </p:nvPr>
        </p:nvSpPr>
        <p:spPr>
          <a:xfrm>
            <a:off x="1860178" y="1988840"/>
            <a:ext cx="9014518" cy="4214068"/>
          </a:xfrm>
        </p:spPr>
        <p:txBody>
          <a:bodyPr rtlCol="0">
            <a:normAutofit/>
          </a:bodyPr>
          <a:lstStyle/>
          <a:p>
            <a:pPr marL="0" indent="0">
              <a:buNone/>
              <a:defRPr/>
            </a:pPr>
            <a:r>
              <a:rPr lang="en-US" altLang="ja-JP" b="1" dirty="0"/>
              <a:t>1995(H7)</a:t>
            </a:r>
            <a:r>
              <a:rPr lang="ja-JP" altLang="en-US" b="1" dirty="0"/>
              <a:t>　総合衛生管理製造過程承認制度</a:t>
            </a:r>
            <a:endParaRPr lang="en-US" altLang="ja-JP" b="1" dirty="0"/>
          </a:p>
          <a:p>
            <a:pPr marL="0" indent="0">
              <a:buNone/>
              <a:defRPr/>
            </a:pPr>
            <a:r>
              <a:rPr lang="en-US" altLang="ja-JP" b="1" dirty="0"/>
              <a:t>1997(H9)</a:t>
            </a:r>
            <a:r>
              <a:rPr lang="ja-JP" altLang="en-US" b="1" dirty="0"/>
              <a:t>　大量調理施設衛生管理マニュアル</a:t>
            </a:r>
            <a:endParaRPr lang="en-US" altLang="ja-JP" b="1" dirty="0"/>
          </a:p>
          <a:p>
            <a:pPr marL="0" indent="0">
              <a:buNone/>
              <a:defRPr/>
            </a:pPr>
            <a:r>
              <a:rPr lang="en-US" altLang="ja-JP" b="1" dirty="0">
                <a:highlight>
                  <a:srgbClr val="FFFF00"/>
                </a:highlight>
              </a:rPr>
              <a:t>2014(H26)   HACCP</a:t>
            </a:r>
            <a:r>
              <a:rPr lang="ja-JP" altLang="en-US" b="1" dirty="0">
                <a:highlight>
                  <a:srgbClr val="FFFF00"/>
                </a:highlight>
              </a:rPr>
              <a:t>導入型基準の導入</a:t>
            </a:r>
            <a:endParaRPr lang="en-US" altLang="ja-JP" b="1" dirty="0">
              <a:highlight>
                <a:srgbClr val="FFFF00"/>
              </a:highlight>
            </a:endParaRPr>
          </a:p>
          <a:p>
            <a:pPr marL="0" indent="0">
              <a:buNone/>
              <a:defRPr/>
            </a:pPr>
            <a:r>
              <a:rPr lang="ja-JP" altLang="en-US" b="1" dirty="0"/>
              <a:t>　　　　　</a:t>
            </a:r>
            <a:r>
              <a:rPr lang="ja-JP" altLang="en-US" sz="2200" b="1" dirty="0">
                <a:latin typeface="+mn-ea"/>
              </a:rPr>
              <a:t>食品事業者が実施 すべき管理運営基準に関する指針</a:t>
            </a:r>
            <a:endParaRPr lang="en-US" altLang="ja-JP" sz="2200" b="1" dirty="0">
              <a:latin typeface="+mn-ea"/>
            </a:endParaRPr>
          </a:p>
          <a:p>
            <a:pPr marL="0" indent="0">
              <a:buNone/>
              <a:defRPr/>
            </a:pPr>
            <a:r>
              <a:rPr lang="en-US" altLang="ja-JP" sz="2400" b="1" dirty="0">
                <a:latin typeface="+mn-ea"/>
              </a:rPr>
              <a:t>                      </a:t>
            </a:r>
            <a:r>
              <a:rPr lang="ja-JP" altLang="en-US" sz="1800" b="1" dirty="0">
                <a:latin typeface="+mn-ea"/>
              </a:rPr>
              <a:t>（ガイドライン）</a:t>
            </a:r>
            <a:endParaRPr lang="en-US" altLang="ja-JP" b="1" dirty="0"/>
          </a:p>
          <a:p>
            <a:pPr marL="0" indent="0">
              <a:buNone/>
              <a:defRPr/>
            </a:pPr>
            <a:r>
              <a:rPr lang="en-US" altLang="ja-JP" b="1" dirty="0">
                <a:highlight>
                  <a:srgbClr val="FFFF00"/>
                </a:highlight>
              </a:rPr>
              <a:t>2018(H30)</a:t>
            </a:r>
            <a:r>
              <a:rPr lang="ja-JP" altLang="en-US" b="1" dirty="0">
                <a:highlight>
                  <a:srgbClr val="FFFF00"/>
                </a:highlight>
              </a:rPr>
              <a:t>　</a:t>
            </a:r>
            <a:r>
              <a:rPr lang="en-US" altLang="ja-JP" b="1" dirty="0">
                <a:highlight>
                  <a:srgbClr val="FFFF00"/>
                </a:highlight>
              </a:rPr>
              <a:t>HACCP</a:t>
            </a:r>
            <a:r>
              <a:rPr lang="ja-JP" altLang="en-US" b="1" dirty="0">
                <a:highlight>
                  <a:srgbClr val="FFFF00"/>
                </a:highlight>
              </a:rPr>
              <a:t>制度化（食品衛生法改正）</a:t>
            </a:r>
            <a:endParaRPr lang="en-US" altLang="ja-JP" b="1" dirty="0">
              <a:highlight>
                <a:srgbClr val="FFFF00"/>
              </a:highlight>
            </a:endParaRPr>
          </a:p>
          <a:p>
            <a:pPr marL="0" indent="0">
              <a:buNone/>
              <a:defRPr/>
            </a:pPr>
            <a:r>
              <a:rPr lang="ja-JP" altLang="en-US" sz="2000" b="1" dirty="0"/>
              <a:t>　　　　　　　　</a:t>
            </a:r>
            <a:r>
              <a:rPr lang="en-US" altLang="ja-JP" sz="2000" b="1" dirty="0">
                <a:solidFill>
                  <a:srgbClr val="FF0000"/>
                </a:solidFill>
              </a:rPr>
              <a:t>2021(R3).6.  </a:t>
            </a:r>
            <a:r>
              <a:rPr lang="ja-JP" altLang="en-US" sz="2000" b="1" dirty="0">
                <a:solidFill>
                  <a:srgbClr val="FF0000"/>
                </a:solidFill>
              </a:rPr>
              <a:t>完全義務化</a:t>
            </a:r>
            <a:endParaRPr lang="en-US" altLang="ja-JP" sz="2000" b="1" dirty="0">
              <a:solidFill>
                <a:srgbClr val="FF0000"/>
              </a:solidFill>
            </a:endParaRPr>
          </a:p>
          <a:p>
            <a:pPr>
              <a:defRPr/>
            </a:pPr>
            <a:endParaRPr lang="en-US" altLang="ja-JP" b="1" dirty="0"/>
          </a:p>
          <a:p>
            <a:pPr>
              <a:defRPr/>
            </a:pPr>
            <a:endParaRPr lang="en-US" altLang="ja-JP" b="1" dirty="0"/>
          </a:p>
          <a:p>
            <a:pPr>
              <a:defRPr/>
            </a:pPr>
            <a:endParaRPr lang="ja-JP" altLang="en-US" b="1" dirty="0"/>
          </a:p>
        </p:txBody>
      </p:sp>
      <p:sp>
        <p:nvSpPr>
          <p:cNvPr id="7" name="正方形/長方形 6">
            <a:extLst>
              <a:ext uri="{FF2B5EF4-FFF2-40B4-BE49-F238E27FC236}">
                <a16:creationId xmlns:a16="http://schemas.microsoft.com/office/drawing/2014/main" id="{EF6EE586-51C3-D0E9-8D27-DCB21A2E6FF1}"/>
              </a:ext>
            </a:extLst>
          </p:cNvPr>
          <p:cNvSpPr/>
          <p:nvPr/>
        </p:nvSpPr>
        <p:spPr>
          <a:xfrm>
            <a:off x="10846940" y="6093296"/>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６９</a:t>
            </a:r>
            <a:endParaRPr lang="en-US" altLang="ja-JP" b="1" dirty="0">
              <a:solidFill>
                <a:schemeClr val="tx1"/>
              </a:solidFill>
            </a:endParaRPr>
          </a:p>
        </p:txBody>
      </p:sp>
      <p:sp>
        <p:nvSpPr>
          <p:cNvPr id="4" name="タイトル 1">
            <a:extLst>
              <a:ext uri="{FF2B5EF4-FFF2-40B4-BE49-F238E27FC236}">
                <a16:creationId xmlns:a16="http://schemas.microsoft.com/office/drawing/2014/main" id="{B5EB1612-0527-481D-BF66-214FDD5091C1}"/>
              </a:ext>
            </a:extLst>
          </p:cNvPr>
          <p:cNvSpPr>
            <a:spLocks noGrp="1" noChangeArrowheads="1"/>
          </p:cNvSpPr>
          <p:nvPr>
            <p:ph type="title"/>
          </p:nvPr>
        </p:nvSpPr>
        <p:spPr>
          <a:xfrm>
            <a:off x="1218883" y="152400"/>
            <a:ext cx="9751060" cy="1295400"/>
          </a:xfrm>
        </p:spPr>
        <p:txBody>
          <a:bodyPr>
            <a:normAutofit/>
          </a:bodyPr>
          <a:lstStyle/>
          <a:p>
            <a:r>
              <a:rPr lang="ja-JP" altLang="en-US" sz="4800" b="1" dirty="0"/>
              <a:t>日本における</a:t>
            </a:r>
            <a:r>
              <a:rPr lang="en-US" altLang="ja-JP" sz="4800" b="1" dirty="0"/>
              <a:t>HACCP</a:t>
            </a:r>
            <a:r>
              <a:rPr lang="ja-JP" altLang="en-US" sz="4800" b="1" dirty="0"/>
              <a:t>導入経過</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F9C15295-1C66-58D9-97ED-6FEEEF97A2B7}"/>
              </a:ext>
            </a:extLst>
          </p:cNvPr>
          <p:cNvSpPr/>
          <p:nvPr/>
        </p:nvSpPr>
        <p:spPr>
          <a:xfrm>
            <a:off x="2133972" y="1700808"/>
            <a:ext cx="2987675" cy="7207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b="1" dirty="0">
                <a:solidFill>
                  <a:schemeClr val="tx1"/>
                </a:solidFill>
              </a:rPr>
              <a:t>食品衛生法</a:t>
            </a:r>
          </a:p>
        </p:txBody>
      </p:sp>
      <p:sp>
        <p:nvSpPr>
          <p:cNvPr id="5" name="正方形/長方形 4">
            <a:extLst>
              <a:ext uri="{FF2B5EF4-FFF2-40B4-BE49-F238E27FC236}">
                <a16:creationId xmlns:a16="http://schemas.microsoft.com/office/drawing/2014/main" id="{39561B66-C5A7-B07E-3CA2-C57D7221E9BB}"/>
              </a:ext>
            </a:extLst>
          </p:cNvPr>
          <p:cNvSpPr/>
          <p:nvPr/>
        </p:nvSpPr>
        <p:spPr>
          <a:xfrm>
            <a:off x="2133972" y="2636912"/>
            <a:ext cx="2987675" cy="7207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chemeClr val="tx1"/>
                </a:solidFill>
              </a:rPr>
              <a:t>同  　施行令</a:t>
            </a:r>
          </a:p>
        </p:txBody>
      </p:sp>
      <p:sp>
        <p:nvSpPr>
          <p:cNvPr id="6" name="正方形/長方形 5">
            <a:extLst>
              <a:ext uri="{FF2B5EF4-FFF2-40B4-BE49-F238E27FC236}">
                <a16:creationId xmlns:a16="http://schemas.microsoft.com/office/drawing/2014/main" id="{46D5E276-3E9C-F39C-53DA-87A539E66ACB}"/>
              </a:ext>
            </a:extLst>
          </p:cNvPr>
          <p:cNvSpPr/>
          <p:nvPr/>
        </p:nvSpPr>
        <p:spPr>
          <a:xfrm>
            <a:off x="2133972" y="3645024"/>
            <a:ext cx="2987675" cy="720725"/>
          </a:xfrm>
          <a:prstGeom prst="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chemeClr val="tx1"/>
                </a:solidFill>
              </a:rPr>
              <a:t>同　施行規則</a:t>
            </a:r>
          </a:p>
        </p:txBody>
      </p:sp>
      <p:sp>
        <p:nvSpPr>
          <p:cNvPr id="7" name="正方形/長方形 6">
            <a:extLst>
              <a:ext uri="{FF2B5EF4-FFF2-40B4-BE49-F238E27FC236}">
                <a16:creationId xmlns:a16="http://schemas.microsoft.com/office/drawing/2014/main" id="{7400A808-B524-84DC-A50A-D3A0476E55DF}"/>
              </a:ext>
            </a:extLst>
          </p:cNvPr>
          <p:cNvSpPr/>
          <p:nvPr/>
        </p:nvSpPr>
        <p:spPr>
          <a:xfrm>
            <a:off x="5896148" y="1700808"/>
            <a:ext cx="1422400"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b="1" dirty="0">
                <a:solidFill>
                  <a:srgbClr val="FF0000"/>
                </a:solidFill>
              </a:rPr>
              <a:t>法 律</a:t>
            </a:r>
            <a:endParaRPr lang="ja-JP" altLang="en-US" sz="3600" dirty="0">
              <a:solidFill>
                <a:schemeClr val="tx1"/>
              </a:solidFill>
            </a:endParaRPr>
          </a:p>
        </p:txBody>
      </p:sp>
      <p:sp>
        <p:nvSpPr>
          <p:cNvPr id="9" name="正方形/長方形 8">
            <a:extLst>
              <a:ext uri="{FF2B5EF4-FFF2-40B4-BE49-F238E27FC236}">
                <a16:creationId xmlns:a16="http://schemas.microsoft.com/office/drawing/2014/main" id="{F30FBBC7-AC93-C235-0422-DE825B8839E6}"/>
              </a:ext>
            </a:extLst>
          </p:cNvPr>
          <p:cNvSpPr/>
          <p:nvPr/>
        </p:nvSpPr>
        <p:spPr>
          <a:xfrm>
            <a:off x="5894560" y="2708920"/>
            <a:ext cx="1423988"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b="1" dirty="0">
                <a:solidFill>
                  <a:srgbClr val="FF0000"/>
                </a:solidFill>
              </a:rPr>
              <a:t>政 令</a:t>
            </a:r>
          </a:p>
        </p:txBody>
      </p:sp>
      <p:sp>
        <p:nvSpPr>
          <p:cNvPr id="14" name="正方形/長方形 13">
            <a:extLst>
              <a:ext uri="{FF2B5EF4-FFF2-40B4-BE49-F238E27FC236}">
                <a16:creationId xmlns:a16="http://schemas.microsoft.com/office/drawing/2014/main" id="{D5225D56-B6D7-DD7F-8857-D9E871C1A6B2}"/>
              </a:ext>
            </a:extLst>
          </p:cNvPr>
          <p:cNvSpPr/>
          <p:nvPr/>
        </p:nvSpPr>
        <p:spPr>
          <a:xfrm>
            <a:off x="10863423" y="6067995"/>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７</a:t>
            </a:r>
          </a:p>
        </p:txBody>
      </p:sp>
      <p:sp>
        <p:nvSpPr>
          <p:cNvPr id="2" name="正方形/長方形 1">
            <a:extLst>
              <a:ext uri="{FF2B5EF4-FFF2-40B4-BE49-F238E27FC236}">
                <a16:creationId xmlns:a16="http://schemas.microsoft.com/office/drawing/2014/main" id="{7F2955A1-CD44-10AB-51C8-695160017FB6}"/>
              </a:ext>
            </a:extLst>
          </p:cNvPr>
          <p:cNvSpPr/>
          <p:nvPr/>
        </p:nvSpPr>
        <p:spPr>
          <a:xfrm>
            <a:off x="2133972" y="4581128"/>
            <a:ext cx="2987675" cy="72072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rgbClr val="0070C0"/>
                </a:solidFill>
              </a:rPr>
              <a:t>同　施行細則</a:t>
            </a:r>
          </a:p>
        </p:txBody>
      </p:sp>
      <p:sp>
        <p:nvSpPr>
          <p:cNvPr id="15" name="正方形/長方形 14">
            <a:extLst>
              <a:ext uri="{FF2B5EF4-FFF2-40B4-BE49-F238E27FC236}">
                <a16:creationId xmlns:a16="http://schemas.microsoft.com/office/drawing/2014/main" id="{00626A1A-DD47-2AE9-8517-7ACFE68BF31F}"/>
              </a:ext>
            </a:extLst>
          </p:cNvPr>
          <p:cNvSpPr/>
          <p:nvPr/>
        </p:nvSpPr>
        <p:spPr>
          <a:xfrm>
            <a:off x="8191574" y="3212976"/>
            <a:ext cx="1719262" cy="15938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schemeClr val="tx1"/>
                </a:solidFill>
              </a:rPr>
              <a:t>広義の</a:t>
            </a:r>
            <a:endParaRPr lang="en-US" altLang="ja-JP" sz="2800" b="1" dirty="0">
              <a:solidFill>
                <a:schemeClr val="tx1"/>
              </a:solidFill>
            </a:endParaRPr>
          </a:p>
          <a:p>
            <a:pPr algn="ctr">
              <a:defRPr/>
            </a:pPr>
            <a:r>
              <a:rPr lang="ja-JP" altLang="en-US" sz="2800" b="1" dirty="0">
                <a:solidFill>
                  <a:schemeClr val="tx1"/>
                </a:solidFill>
              </a:rPr>
              <a:t>「法律」</a:t>
            </a:r>
            <a:endParaRPr lang="ja-JP" altLang="en-US" b="1" dirty="0">
              <a:solidFill>
                <a:schemeClr val="tx1"/>
              </a:solidFill>
            </a:endParaRPr>
          </a:p>
        </p:txBody>
      </p:sp>
      <p:sp>
        <p:nvSpPr>
          <p:cNvPr id="16" name="正方形/長方形 15">
            <a:extLst>
              <a:ext uri="{FF2B5EF4-FFF2-40B4-BE49-F238E27FC236}">
                <a16:creationId xmlns:a16="http://schemas.microsoft.com/office/drawing/2014/main" id="{5DB1E64E-AD12-F3A7-FB35-0255F6A299A6}"/>
              </a:ext>
            </a:extLst>
          </p:cNvPr>
          <p:cNvSpPr/>
          <p:nvPr/>
        </p:nvSpPr>
        <p:spPr>
          <a:xfrm>
            <a:off x="1557908" y="1579835"/>
            <a:ext cx="9001000" cy="4795565"/>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600" dirty="0">
              <a:solidFill>
                <a:schemeClr val="tx1"/>
              </a:solidFill>
            </a:endParaRPr>
          </a:p>
        </p:txBody>
      </p:sp>
      <p:sp>
        <p:nvSpPr>
          <p:cNvPr id="19" name="正方形/長方形 18">
            <a:extLst>
              <a:ext uri="{FF2B5EF4-FFF2-40B4-BE49-F238E27FC236}">
                <a16:creationId xmlns:a16="http://schemas.microsoft.com/office/drawing/2014/main" id="{FBB61F34-F4FF-32E7-6821-7863EBA188EC}"/>
              </a:ext>
            </a:extLst>
          </p:cNvPr>
          <p:cNvSpPr/>
          <p:nvPr/>
        </p:nvSpPr>
        <p:spPr>
          <a:xfrm>
            <a:off x="5894560" y="3645024"/>
            <a:ext cx="1423988"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b="1" dirty="0">
                <a:solidFill>
                  <a:srgbClr val="FF0000"/>
                </a:solidFill>
              </a:rPr>
              <a:t>省 令</a:t>
            </a:r>
          </a:p>
        </p:txBody>
      </p:sp>
      <p:sp>
        <p:nvSpPr>
          <p:cNvPr id="20" name="正方形/長方形 19">
            <a:extLst>
              <a:ext uri="{FF2B5EF4-FFF2-40B4-BE49-F238E27FC236}">
                <a16:creationId xmlns:a16="http://schemas.microsoft.com/office/drawing/2014/main" id="{BD9DE416-BF1F-319A-AEA9-83FE17F8F447}"/>
              </a:ext>
            </a:extLst>
          </p:cNvPr>
          <p:cNvSpPr/>
          <p:nvPr/>
        </p:nvSpPr>
        <p:spPr>
          <a:xfrm>
            <a:off x="2133972" y="5517232"/>
            <a:ext cx="2987675" cy="72072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rgbClr val="0070C0"/>
                </a:solidFill>
              </a:rPr>
              <a:t>同　施行条例</a:t>
            </a:r>
          </a:p>
        </p:txBody>
      </p:sp>
      <p:sp>
        <p:nvSpPr>
          <p:cNvPr id="22" name="下矢印 11">
            <a:extLst>
              <a:ext uri="{FF2B5EF4-FFF2-40B4-BE49-F238E27FC236}">
                <a16:creationId xmlns:a16="http://schemas.microsoft.com/office/drawing/2014/main" id="{EBB8662D-1513-5481-D140-E294A9EE8FF8}"/>
              </a:ext>
            </a:extLst>
          </p:cNvPr>
          <p:cNvSpPr/>
          <p:nvPr/>
        </p:nvSpPr>
        <p:spPr>
          <a:xfrm>
            <a:off x="8563817" y="5013176"/>
            <a:ext cx="842963" cy="129611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3" name="矢印: 上 22">
            <a:extLst>
              <a:ext uri="{FF2B5EF4-FFF2-40B4-BE49-F238E27FC236}">
                <a16:creationId xmlns:a16="http://schemas.microsoft.com/office/drawing/2014/main" id="{A0A60372-D340-6793-689C-4B810F7B06D3}"/>
              </a:ext>
            </a:extLst>
          </p:cNvPr>
          <p:cNvSpPr/>
          <p:nvPr/>
        </p:nvSpPr>
        <p:spPr>
          <a:xfrm>
            <a:off x="8563817" y="1679577"/>
            <a:ext cx="842963" cy="132705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 name="正方形/長方形 23">
            <a:extLst>
              <a:ext uri="{FF2B5EF4-FFF2-40B4-BE49-F238E27FC236}">
                <a16:creationId xmlns:a16="http://schemas.microsoft.com/office/drawing/2014/main" id="{4E56292B-B290-85BD-32BD-B858FD19F67D}"/>
              </a:ext>
            </a:extLst>
          </p:cNvPr>
          <p:cNvSpPr/>
          <p:nvPr/>
        </p:nvSpPr>
        <p:spPr>
          <a:xfrm>
            <a:off x="5814292" y="4581128"/>
            <a:ext cx="1792288"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0000"/>
                </a:solidFill>
              </a:rPr>
              <a:t>都道府県</a:t>
            </a:r>
            <a:endParaRPr lang="en-US" altLang="ja-JP" b="1" dirty="0">
              <a:solidFill>
                <a:srgbClr val="FF0000"/>
              </a:solidFill>
            </a:endParaRPr>
          </a:p>
          <a:p>
            <a:pPr algn="ctr">
              <a:defRPr/>
            </a:pPr>
            <a:r>
              <a:rPr lang="ja-JP" altLang="en-US" b="1" dirty="0">
                <a:solidFill>
                  <a:srgbClr val="FF0000"/>
                </a:solidFill>
              </a:rPr>
              <a:t>規則</a:t>
            </a:r>
          </a:p>
        </p:txBody>
      </p:sp>
      <p:sp>
        <p:nvSpPr>
          <p:cNvPr id="25" name="正方形/長方形 24">
            <a:extLst>
              <a:ext uri="{FF2B5EF4-FFF2-40B4-BE49-F238E27FC236}">
                <a16:creationId xmlns:a16="http://schemas.microsoft.com/office/drawing/2014/main" id="{5B274110-2C4A-92C7-5DDC-54142A298230}"/>
              </a:ext>
            </a:extLst>
          </p:cNvPr>
          <p:cNvSpPr/>
          <p:nvPr/>
        </p:nvSpPr>
        <p:spPr>
          <a:xfrm>
            <a:off x="5966568" y="5517232"/>
            <a:ext cx="1423988" cy="67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0000"/>
                </a:solidFill>
              </a:rPr>
              <a:t>都道府県条例</a:t>
            </a:r>
          </a:p>
        </p:txBody>
      </p:sp>
      <p:sp>
        <p:nvSpPr>
          <p:cNvPr id="8" name="タイトル 7">
            <a:extLst>
              <a:ext uri="{FF2B5EF4-FFF2-40B4-BE49-F238E27FC236}">
                <a16:creationId xmlns:a16="http://schemas.microsoft.com/office/drawing/2014/main" id="{F1254A0C-30CE-5272-2F07-5C7B48C27C30}"/>
              </a:ext>
            </a:extLst>
          </p:cNvPr>
          <p:cNvSpPr>
            <a:spLocks noGrp="1"/>
          </p:cNvSpPr>
          <p:nvPr>
            <p:ph type="title"/>
          </p:nvPr>
        </p:nvSpPr>
        <p:spPr/>
        <p:txBody>
          <a:bodyPr>
            <a:normAutofit/>
          </a:bodyPr>
          <a:lstStyle/>
          <a:p>
            <a:r>
              <a:rPr lang="ja-JP" altLang="en-US" sz="5400" b="1" dirty="0"/>
              <a:t>法律の範囲</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コンテンツ プレースホルダー 2">
            <a:extLst>
              <a:ext uri="{FF2B5EF4-FFF2-40B4-BE49-F238E27FC236}">
                <a16:creationId xmlns:a16="http://schemas.microsoft.com/office/drawing/2014/main" id="{E7BC3B73-6A79-C861-4259-FAED9D6C54A9}"/>
              </a:ext>
            </a:extLst>
          </p:cNvPr>
          <p:cNvSpPr>
            <a:spLocks noGrp="1" noChangeArrowheads="1"/>
          </p:cNvSpPr>
          <p:nvPr>
            <p:ph idx="1"/>
          </p:nvPr>
        </p:nvSpPr>
        <p:spPr>
          <a:xfrm>
            <a:off x="3343276" y="2087564"/>
            <a:ext cx="6207520" cy="3141635"/>
          </a:xfrm>
        </p:spPr>
        <p:txBody>
          <a:bodyPr>
            <a:normAutofit/>
          </a:bodyPr>
          <a:lstStyle/>
          <a:p>
            <a:pPr marL="0" indent="0">
              <a:buNone/>
            </a:pPr>
            <a:r>
              <a:rPr lang="ja-JP" altLang="en-US" sz="3200" dirty="0">
                <a:latin typeface="ＭＳ Ｐ明朝" panose="02020600040205080304" pitchFamily="18" charset="-128"/>
                <a:ea typeface="ＭＳ Ｐ明朝" panose="02020600040205080304" pitchFamily="18" charset="-128"/>
              </a:rPr>
              <a:t>〇 輸出用</a:t>
            </a:r>
            <a:r>
              <a:rPr lang="en-US" altLang="ja-JP" sz="3200" dirty="0">
                <a:latin typeface="ＭＳ Ｐ明朝" panose="02020600040205080304" pitchFamily="18" charset="-128"/>
                <a:ea typeface="ＭＳ Ｐ明朝" panose="02020600040205080304" pitchFamily="18" charset="-128"/>
              </a:rPr>
              <a:t>HACCP</a:t>
            </a:r>
          </a:p>
          <a:p>
            <a:pPr marL="0" indent="0">
              <a:buNone/>
            </a:pPr>
            <a:r>
              <a:rPr lang="ja-JP" altLang="en-US" sz="3200" dirty="0">
                <a:latin typeface="ＭＳ Ｐ明朝" panose="02020600040205080304" pitchFamily="18" charset="-128"/>
                <a:ea typeface="ＭＳ Ｐ明朝" panose="02020600040205080304" pitchFamily="18" charset="-128"/>
              </a:rPr>
              <a:t>〇 食品衛生法</a:t>
            </a:r>
            <a:r>
              <a:rPr lang="en-US" altLang="ja-JP" sz="3200" dirty="0">
                <a:latin typeface="ＭＳ Ｐ明朝" panose="02020600040205080304" pitchFamily="18" charset="-128"/>
                <a:ea typeface="ＭＳ Ｐ明朝" panose="02020600040205080304" pitchFamily="18" charset="-128"/>
              </a:rPr>
              <a:t>HACCP</a:t>
            </a:r>
          </a:p>
          <a:p>
            <a:pPr marL="0" indent="0">
              <a:buNone/>
            </a:pPr>
            <a:r>
              <a:rPr lang="en-US" altLang="ja-JP" sz="3200" dirty="0">
                <a:latin typeface="ＭＳ Ｐ明朝" panose="02020600040205080304" pitchFamily="18" charset="-128"/>
                <a:ea typeface="ＭＳ Ｐ明朝" panose="02020600040205080304" pitchFamily="18" charset="-128"/>
              </a:rPr>
              <a:t>    	(</a:t>
            </a:r>
            <a:r>
              <a:rPr lang="ja-JP" altLang="en-US" sz="3200" dirty="0">
                <a:latin typeface="ＭＳ Ｐ明朝" panose="02020600040205080304" pitchFamily="18" charset="-128"/>
                <a:ea typeface="ＭＳ Ｐ明朝" panose="02020600040205080304" pitchFamily="18" charset="-128"/>
              </a:rPr>
              <a:t>厚労省</a:t>
            </a:r>
            <a:r>
              <a:rPr lang="en-US" altLang="ja-JP" sz="3200" dirty="0">
                <a:latin typeface="ＭＳ Ｐ明朝" panose="02020600040205080304" pitchFamily="18" charset="-128"/>
                <a:ea typeface="ＭＳ Ｐ明朝" panose="02020600040205080304" pitchFamily="18" charset="-128"/>
              </a:rPr>
              <a:t>HACCP)</a:t>
            </a:r>
          </a:p>
          <a:p>
            <a:pPr marL="0" indent="0">
              <a:buNone/>
            </a:pPr>
            <a:r>
              <a:rPr lang="ja-JP" altLang="en-US" sz="3200" dirty="0">
                <a:latin typeface="ＭＳ Ｐ明朝" panose="02020600040205080304" pitchFamily="18" charset="-128"/>
                <a:ea typeface="ＭＳ Ｐ明朝" panose="02020600040205080304" pitchFamily="18" charset="-128"/>
              </a:rPr>
              <a:t>〇 自治体</a:t>
            </a:r>
            <a:r>
              <a:rPr lang="en-US" altLang="ja-JP" sz="3200" dirty="0">
                <a:latin typeface="ＭＳ Ｐ明朝" panose="02020600040205080304" pitchFamily="18" charset="-128"/>
                <a:ea typeface="ＭＳ Ｐ明朝" panose="02020600040205080304" pitchFamily="18" charset="-128"/>
              </a:rPr>
              <a:t>HACCP</a:t>
            </a:r>
            <a:r>
              <a:rPr lang="ja-JP" altLang="en-US" sz="2000" dirty="0">
                <a:latin typeface="ＭＳ Ｐ明朝" panose="02020600040205080304" pitchFamily="18" charset="-128"/>
                <a:ea typeface="ＭＳ Ｐ明朝" panose="02020600040205080304" pitchFamily="18" charset="-128"/>
              </a:rPr>
              <a:t>（認定制度）</a:t>
            </a:r>
          </a:p>
        </p:txBody>
      </p:sp>
      <p:sp>
        <p:nvSpPr>
          <p:cNvPr id="4" name="四角形: 角を丸くする 3">
            <a:extLst>
              <a:ext uri="{FF2B5EF4-FFF2-40B4-BE49-F238E27FC236}">
                <a16:creationId xmlns:a16="http://schemas.microsoft.com/office/drawing/2014/main" id="{992D51BC-A9A7-22DF-C83D-974134F4185D}"/>
              </a:ext>
            </a:extLst>
          </p:cNvPr>
          <p:cNvSpPr/>
          <p:nvPr/>
        </p:nvSpPr>
        <p:spPr>
          <a:xfrm>
            <a:off x="2422004" y="5408198"/>
            <a:ext cx="6840760" cy="584200"/>
          </a:xfrm>
          <a:prstGeom prst="round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schemeClr val="tx1"/>
                </a:solidFill>
                <a:highlight>
                  <a:srgbClr val="FFFF00"/>
                </a:highlight>
                <a:latin typeface="ＭＳ Ｐ明朝" panose="02020600040205080304" pitchFamily="18" charset="-128"/>
                <a:ea typeface="ＭＳ Ｐ明朝" panose="02020600040205080304" pitchFamily="18" charset="-128"/>
              </a:rPr>
              <a:t>本来、同じ</a:t>
            </a:r>
            <a:r>
              <a:rPr lang="en-US" altLang="ja-JP" sz="2800" b="1" dirty="0">
                <a:solidFill>
                  <a:schemeClr val="tx1"/>
                </a:solidFill>
                <a:highlight>
                  <a:srgbClr val="FFFF00"/>
                </a:highlight>
                <a:latin typeface="ＭＳ Ｐ明朝" panose="02020600040205080304" pitchFamily="18" charset="-128"/>
                <a:ea typeface="ＭＳ Ｐ明朝" panose="02020600040205080304" pitchFamily="18" charset="-128"/>
              </a:rPr>
              <a:t>HACCP</a:t>
            </a:r>
            <a:r>
              <a:rPr lang="ja-JP" altLang="en-US" sz="2800" b="1" dirty="0">
                <a:solidFill>
                  <a:schemeClr val="tx1"/>
                </a:solidFill>
                <a:highlight>
                  <a:srgbClr val="FFFF00"/>
                </a:highlight>
                <a:latin typeface="ＭＳ Ｐ明朝" panose="02020600040205080304" pitchFamily="18" charset="-128"/>
                <a:ea typeface="ＭＳ Ｐ明朝" panose="02020600040205080304" pitchFamily="18" charset="-128"/>
              </a:rPr>
              <a:t>のはずなのに・・・</a:t>
            </a:r>
            <a:endParaRPr lang="en-US" altLang="ja-JP" sz="2800" b="1" dirty="0">
              <a:solidFill>
                <a:schemeClr val="tx1"/>
              </a:solidFill>
              <a:highlight>
                <a:srgbClr val="FFFF00"/>
              </a:highlight>
              <a:latin typeface="ＭＳ Ｐ明朝" panose="02020600040205080304" pitchFamily="18" charset="-128"/>
              <a:ea typeface="ＭＳ Ｐ明朝" panose="02020600040205080304" pitchFamily="18" charset="-128"/>
            </a:endParaRPr>
          </a:p>
        </p:txBody>
      </p:sp>
      <p:sp>
        <p:nvSpPr>
          <p:cNvPr id="5" name="矢印: 右 4">
            <a:extLst>
              <a:ext uri="{FF2B5EF4-FFF2-40B4-BE49-F238E27FC236}">
                <a16:creationId xmlns:a16="http://schemas.microsoft.com/office/drawing/2014/main" id="{FAFF26BE-EC6E-065F-8814-B30B002FD4ED}"/>
              </a:ext>
            </a:extLst>
          </p:cNvPr>
          <p:cNvSpPr/>
          <p:nvPr/>
        </p:nvSpPr>
        <p:spPr>
          <a:xfrm rot="5400000">
            <a:off x="5149712" y="4733393"/>
            <a:ext cx="737221" cy="720725"/>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bg1">
                  <a:lumMod val="50000"/>
                </a:schemeClr>
              </a:solidFill>
            </a:endParaRPr>
          </a:p>
        </p:txBody>
      </p:sp>
      <p:sp>
        <p:nvSpPr>
          <p:cNvPr id="3" name="正方形/長方形 2">
            <a:extLst>
              <a:ext uri="{FF2B5EF4-FFF2-40B4-BE49-F238E27FC236}">
                <a16:creationId xmlns:a16="http://schemas.microsoft.com/office/drawing/2014/main" id="{55371F25-3EA8-52BD-B715-969403759969}"/>
              </a:ext>
            </a:extLst>
          </p:cNvPr>
          <p:cNvSpPr/>
          <p:nvPr/>
        </p:nvSpPr>
        <p:spPr>
          <a:xfrm>
            <a:off x="10198868" y="5992398"/>
            <a:ext cx="11874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７０</a:t>
            </a:r>
            <a:endParaRPr lang="en-US" altLang="ja-JP" b="1" dirty="0">
              <a:solidFill>
                <a:schemeClr val="tx1"/>
              </a:solidFill>
            </a:endParaRPr>
          </a:p>
        </p:txBody>
      </p:sp>
      <p:sp>
        <p:nvSpPr>
          <p:cNvPr id="7" name="タイトル 6">
            <a:extLst>
              <a:ext uri="{FF2B5EF4-FFF2-40B4-BE49-F238E27FC236}">
                <a16:creationId xmlns:a16="http://schemas.microsoft.com/office/drawing/2014/main" id="{6358DC51-C4F1-40A2-B7D8-90D2A5F8410F}"/>
              </a:ext>
            </a:extLst>
          </p:cNvPr>
          <p:cNvSpPr>
            <a:spLocks noGrp="1"/>
          </p:cNvSpPr>
          <p:nvPr>
            <p:ph type="title"/>
          </p:nvPr>
        </p:nvSpPr>
        <p:spPr/>
        <p:txBody>
          <a:bodyPr>
            <a:normAutofit/>
          </a:bodyPr>
          <a:lstStyle/>
          <a:p>
            <a:r>
              <a:rPr lang="ja-JP" altLang="en-US" sz="4800" b="1" dirty="0"/>
              <a:t>日本国内の現状</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コンテンツ プレースホルダー 2">
            <a:extLst>
              <a:ext uri="{FF2B5EF4-FFF2-40B4-BE49-F238E27FC236}">
                <a16:creationId xmlns:a16="http://schemas.microsoft.com/office/drawing/2014/main" id="{8E40274E-2898-208F-412C-B62A9B3CDA91}"/>
              </a:ext>
            </a:extLst>
          </p:cNvPr>
          <p:cNvSpPr>
            <a:spLocks noGrp="1" noChangeArrowheads="1"/>
          </p:cNvSpPr>
          <p:nvPr>
            <p:ph idx="1"/>
          </p:nvPr>
        </p:nvSpPr>
        <p:spPr>
          <a:xfrm>
            <a:off x="1842017" y="1700808"/>
            <a:ext cx="9127926" cy="4535488"/>
          </a:xfrm>
        </p:spPr>
        <p:txBody>
          <a:bodyPr>
            <a:normAutofit fontScale="92500" lnSpcReduction="10000"/>
          </a:bodyPr>
          <a:lstStyle/>
          <a:p>
            <a:pPr>
              <a:defRPr/>
            </a:pPr>
            <a:r>
              <a:rPr lang="ja-JP" altLang="en-US" b="1" dirty="0"/>
              <a:t>輸出は容赦なく </a:t>
            </a:r>
            <a:r>
              <a:rPr lang="en-US" altLang="ja-JP" b="1" dirty="0"/>
              <a:t>Codex</a:t>
            </a:r>
            <a:r>
              <a:rPr lang="ja-JP" altLang="en-US" b="1" dirty="0"/>
              <a:t>　</a:t>
            </a:r>
            <a:r>
              <a:rPr lang="en-US" altLang="ja-JP" b="1" dirty="0"/>
              <a:t>HACCP</a:t>
            </a:r>
            <a:r>
              <a:rPr lang="ja-JP" altLang="en-US" b="1" dirty="0"/>
              <a:t> の実践が必要</a:t>
            </a:r>
            <a:endParaRPr lang="en-US" altLang="ja-JP" b="1" dirty="0"/>
          </a:p>
          <a:p>
            <a:pPr>
              <a:defRPr/>
            </a:pPr>
            <a:r>
              <a:rPr lang="ja-JP" altLang="en-US" b="1" dirty="0"/>
              <a:t>義務化されたが、まだ浸透していない（国内）</a:t>
            </a:r>
            <a:endParaRPr lang="en-US" altLang="ja-JP" b="1" dirty="0"/>
          </a:p>
          <a:p>
            <a:pPr marL="0" indent="0">
              <a:buNone/>
              <a:defRPr/>
            </a:pPr>
            <a:r>
              <a:rPr lang="ja-JP" altLang="en-US" b="1" dirty="0"/>
              <a:t>　　　→十分浸透していない段階で義務化した</a:t>
            </a:r>
            <a:endParaRPr lang="en-US" altLang="ja-JP" b="1" dirty="0"/>
          </a:p>
          <a:p>
            <a:pPr marL="0" indent="0">
              <a:buNone/>
              <a:defRPr/>
            </a:pPr>
            <a:endParaRPr lang="en-US" altLang="ja-JP" b="1" dirty="0"/>
          </a:p>
          <a:p>
            <a:pPr>
              <a:defRPr/>
            </a:pPr>
            <a:r>
              <a:rPr lang="ja-JP" altLang="en-US" b="1" dirty="0"/>
              <a:t>食中毒対策の切り札として導入したが</a:t>
            </a:r>
            <a:endParaRPr lang="en-US" altLang="ja-JP" b="1" dirty="0"/>
          </a:p>
          <a:p>
            <a:pPr>
              <a:defRPr/>
            </a:pPr>
            <a:r>
              <a:rPr lang="ja-JP" altLang="en-US" b="1" dirty="0"/>
              <a:t>行政側の監視指導は「手をつけていれば」ＯＫ</a:t>
            </a:r>
            <a:endParaRPr lang="en-US" altLang="ja-JP" b="1" dirty="0"/>
          </a:p>
          <a:p>
            <a:pPr marL="0" indent="0">
              <a:buNone/>
              <a:defRPr/>
            </a:pPr>
            <a:r>
              <a:rPr lang="ja-JP" altLang="en-US" b="1" dirty="0"/>
              <a:t>　　　→普及させることに注力</a:t>
            </a:r>
            <a:endParaRPr lang="en-US" altLang="ja-JP" b="1" dirty="0"/>
          </a:p>
          <a:p>
            <a:pPr marL="0" indent="0">
              <a:buNone/>
              <a:defRPr/>
            </a:pPr>
            <a:r>
              <a:rPr lang="ja-JP" altLang="en-US" b="1" dirty="0"/>
              <a:t>　　　　（実効性までは問える状況ではない）</a:t>
            </a:r>
            <a:endParaRPr lang="en-US" altLang="ja-JP" b="1" dirty="0"/>
          </a:p>
        </p:txBody>
      </p:sp>
      <p:sp>
        <p:nvSpPr>
          <p:cNvPr id="5" name="正方形/長方形 4">
            <a:extLst>
              <a:ext uri="{FF2B5EF4-FFF2-40B4-BE49-F238E27FC236}">
                <a16:creationId xmlns:a16="http://schemas.microsoft.com/office/drawing/2014/main" id="{D417A7A6-018E-A2C3-C944-FA7845204E90}"/>
              </a:ext>
            </a:extLst>
          </p:cNvPr>
          <p:cNvSpPr/>
          <p:nvPr/>
        </p:nvSpPr>
        <p:spPr>
          <a:xfrm>
            <a:off x="10558908" y="6093296"/>
            <a:ext cx="11874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７１</a:t>
            </a:r>
            <a:endParaRPr lang="en-US" altLang="ja-JP" b="1" dirty="0">
              <a:solidFill>
                <a:schemeClr val="tx1"/>
              </a:solidFill>
            </a:endParaRPr>
          </a:p>
        </p:txBody>
      </p:sp>
      <p:sp>
        <p:nvSpPr>
          <p:cNvPr id="4" name="タイトル 3">
            <a:extLst>
              <a:ext uri="{FF2B5EF4-FFF2-40B4-BE49-F238E27FC236}">
                <a16:creationId xmlns:a16="http://schemas.microsoft.com/office/drawing/2014/main" id="{D2CFA20A-F2E3-D244-C91D-8391108CDF97}"/>
              </a:ext>
            </a:extLst>
          </p:cNvPr>
          <p:cNvSpPr>
            <a:spLocks noGrp="1"/>
          </p:cNvSpPr>
          <p:nvPr>
            <p:ph type="title"/>
          </p:nvPr>
        </p:nvSpPr>
        <p:spPr/>
        <p:txBody>
          <a:bodyPr>
            <a:noAutofit/>
          </a:bodyPr>
          <a:lstStyle/>
          <a:p>
            <a:r>
              <a:rPr lang="ja-JP" altLang="en-US" sz="4400" b="1" dirty="0"/>
              <a:t>なぜ、こうになってしまったのか？</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a:extLst>
              <a:ext uri="{FF2B5EF4-FFF2-40B4-BE49-F238E27FC236}">
                <a16:creationId xmlns:a16="http://schemas.microsoft.com/office/drawing/2014/main" id="{88259C78-5BD6-A2A9-C062-7F5DF87196D4}"/>
              </a:ext>
            </a:extLst>
          </p:cNvPr>
          <p:cNvSpPr txBox="1">
            <a:spLocks noChangeArrowheads="1"/>
          </p:cNvSpPr>
          <p:nvPr/>
        </p:nvSpPr>
        <p:spPr bwMode="auto">
          <a:xfrm>
            <a:off x="1413892" y="2132856"/>
            <a:ext cx="9361040" cy="2304256"/>
          </a:xfrm>
          <a:prstGeom prst="rect">
            <a:avLst/>
          </a:prstGeom>
          <a:noFill/>
          <a:ln>
            <a:noFill/>
          </a:ln>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defRPr/>
            </a:pPr>
            <a:r>
              <a:rPr lang="ja-JP" altLang="en-US" sz="4800" b="1" dirty="0"/>
              <a:t>このままでは、いつ大事件が</a:t>
            </a:r>
            <a:endParaRPr lang="en-US" altLang="ja-JP" sz="4800" b="1" dirty="0"/>
          </a:p>
          <a:p>
            <a:pPr marL="0" indent="0">
              <a:buNone/>
              <a:defRPr/>
            </a:pPr>
            <a:endParaRPr lang="en-US" altLang="ja-JP" sz="4800" b="1" dirty="0"/>
          </a:p>
          <a:p>
            <a:pPr marL="0" indent="0">
              <a:buNone/>
              <a:defRPr/>
            </a:pPr>
            <a:r>
              <a:rPr lang="ja-JP" altLang="en-US" sz="4800" b="1" dirty="0"/>
              <a:t>　　発生しても不思議ではない</a:t>
            </a:r>
          </a:p>
        </p:txBody>
      </p:sp>
      <p:sp>
        <p:nvSpPr>
          <p:cNvPr id="9" name="正方形/長方形 8">
            <a:extLst>
              <a:ext uri="{FF2B5EF4-FFF2-40B4-BE49-F238E27FC236}">
                <a16:creationId xmlns:a16="http://schemas.microsoft.com/office/drawing/2014/main" id="{EA16042F-6E50-3228-46C7-8B96C1870C60}"/>
              </a:ext>
            </a:extLst>
          </p:cNvPr>
          <p:cNvSpPr/>
          <p:nvPr/>
        </p:nvSpPr>
        <p:spPr>
          <a:xfrm>
            <a:off x="10558908" y="6021288"/>
            <a:ext cx="11874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７２</a:t>
            </a:r>
            <a:endParaRPr lang="en-US" altLang="ja-JP"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コンテンツ プレースホルダー 2">
            <a:extLst>
              <a:ext uri="{FF2B5EF4-FFF2-40B4-BE49-F238E27FC236}">
                <a16:creationId xmlns:a16="http://schemas.microsoft.com/office/drawing/2014/main" id="{939C4441-DCF1-235C-F965-245572EBD1F3}"/>
              </a:ext>
            </a:extLst>
          </p:cNvPr>
          <p:cNvSpPr>
            <a:spLocks noGrp="1" noChangeArrowheads="1"/>
          </p:cNvSpPr>
          <p:nvPr>
            <p:ph idx="1"/>
          </p:nvPr>
        </p:nvSpPr>
        <p:spPr>
          <a:xfrm>
            <a:off x="1990724" y="1710928"/>
            <a:ext cx="8207375" cy="4360863"/>
          </a:xfrm>
        </p:spPr>
        <p:txBody>
          <a:bodyPr>
            <a:normAutofit fontScale="92500" lnSpcReduction="20000"/>
          </a:bodyPr>
          <a:lstStyle/>
          <a:p>
            <a:pPr marL="0" indent="0">
              <a:buNone/>
              <a:defRPr/>
            </a:pPr>
            <a:r>
              <a:rPr lang="ja-JP" altLang="en-US" sz="3200" b="1" dirty="0">
                <a:latin typeface="ＭＳ Ｐ明朝" panose="02020600040205080304" pitchFamily="18" charset="-128"/>
                <a:ea typeface="ＭＳ Ｐ明朝" panose="02020600040205080304" pitchFamily="18" charset="-128"/>
              </a:rPr>
              <a:t>＜行政側の課題＞</a:t>
            </a:r>
            <a:endParaRPr lang="en-US" altLang="ja-JP" sz="3200" b="1" dirty="0">
              <a:latin typeface="ＭＳ Ｐ明朝" panose="02020600040205080304" pitchFamily="18" charset="-128"/>
              <a:ea typeface="ＭＳ Ｐ明朝" panose="02020600040205080304" pitchFamily="18" charset="-128"/>
            </a:endParaRPr>
          </a:p>
          <a:p>
            <a:pPr>
              <a:defRPr/>
            </a:pPr>
            <a:r>
              <a:rPr lang="ja-JP" altLang="en-US" sz="3200" b="1" dirty="0">
                <a:latin typeface="ＭＳ Ｐ明朝" panose="02020600040205080304" pitchFamily="18" charset="-128"/>
                <a:ea typeface="ＭＳ Ｐ明朝" panose="02020600040205080304" pitchFamily="18" charset="-128"/>
              </a:rPr>
              <a:t>実効性ある</a:t>
            </a:r>
            <a:r>
              <a:rPr lang="en-US" altLang="ja-JP" sz="3200" b="1" dirty="0">
                <a:latin typeface="ＭＳ Ｐ明朝" panose="02020600040205080304" pitchFamily="18" charset="-128"/>
                <a:ea typeface="ＭＳ Ｐ明朝" panose="02020600040205080304" pitchFamily="18" charset="-128"/>
              </a:rPr>
              <a:t>HACCP</a:t>
            </a:r>
            <a:r>
              <a:rPr lang="ja-JP" altLang="en-US" sz="3200" b="1" dirty="0">
                <a:latin typeface="ＭＳ Ｐ明朝" panose="02020600040205080304" pitchFamily="18" charset="-128"/>
                <a:ea typeface="ＭＳ Ｐ明朝" panose="02020600040205080304" pitchFamily="18" charset="-128"/>
              </a:rPr>
              <a:t>に早く舵切りすべき</a:t>
            </a:r>
            <a:endParaRPr lang="en-US" altLang="ja-JP" sz="3200" b="1" dirty="0">
              <a:latin typeface="ＭＳ Ｐ明朝" panose="02020600040205080304" pitchFamily="18" charset="-128"/>
              <a:ea typeface="ＭＳ Ｐ明朝" panose="02020600040205080304" pitchFamily="18" charset="-128"/>
            </a:endParaRPr>
          </a:p>
          <a:p>
            <a:pPr>
              <a:defRPr/>
            </a:pPr>
            <a:r>
              <a:rPr lang="ja-JP" altLang="en-US" sz="3200" b="1" dirty="0">
                <a:latin typeface="ＭＳ Ｐ明朝" panose="02020600040205080304" pitchFamily="18" charset="-128"/>
                <a:ea typeface="ＭＳ Ｐ明朝" panose="02020600040205080304" pitchFamily="18" charset="-128"/>
              </a:rPr>
              <a:t>輸出認定施設の乱発</a:t>
            </a:r>
            <a:endParaRPr lang="en-US" altLang="ja-JP" sz="3200" b="1" dirty="0">
              <a:latin typeface="ＭＳ Ｐ明朝" panose="02020600040205080304" pitchFamily="18" charset="-128"/>
              <a:ea typeface="ＭＳ Ｐ明朝" panose="02020600040205080304" pitchFamily="18" charset="-128"/>
            </a:endParaRPr>
          </a:p>
          <a:p>
            <a:pPr marL="0" indent="0">
              <a:buNone/>
              <a:defRPr/>
            </a:pPr>
            <a:r>
              <a:rPr lang="ja-JP" altLang="en-US" sz="3200" b="1" dirty="0">
                <a:latin typeface="ＭＳ Ｐ明朝" panose="02020600040205080304" pitchFamily="18" charset="-128"/>
                <a:ea typeface="ＭＳ Ｐ明朝" panose="02020600040205080304" pitchFamily="18" charset="-128"/>
              </a:rPr>
              <a:t>　　→中途半端な</a:t>
            </a:r>
            <a:r>
              <a:rPr lang="en-US" altLang="ja-JP" sz="3200" b="1" dirty="0">
                <a:latin typeface="ＭＳ Ｐ明朝" panose="02020600040205080304" pitchFamily="18" charset="-128"/>
                <a:ea typeface="ＭＳ Ｐ明朝" panose="02020600040205080304" pitchFamily="18" charset="-128"/>
              </a:rPr>
              <a:t>HACCP</a:t>
            </a:r>
            <a:r>
              <a:rPr lang="ja-JP" altLang="en-US" sz="3200" b="1" dirty="0">
                <a:latin typeface="ＭＳ Ｐ明朝" panose="02020600040205080304" pitchFamily="18" charset="-128"/>
                <a:ea typeface="ＭＳ Ｐ明朝" panose="02020600040205080304" pitchFamily="18" charset="-128"/>
              </a:rPr>
              <a:t>容認と同じ</a:t>
            </a:r>
            <a:endParaRPr lang="en-US" altLang="ja-JP" sz="3200" b="1" dirty="0">
              <a:latin typeface="ＭＳ Ｐ明朝" panose="02020600040205080304" pitchFamily="18" charset="-128"/>
              <a:ea typeface="ＭＳ Ｐ明朝" panose="02020600040205080304" pitchFamily="18" charset="-128"/>
            </a:endParaRPr>
          </a:p>
          <a:p>
            <a:pPr marL="0" indent="0">
              <a:buNone/>
              <a:defRPr/>
            </a:pPr>
            <a:r>
              <a:rPr lang="ja-JP" altLang="en-US" sz="3200" b="1" dirty="0">
                <a:latin typeface="ＭＳ Ｐ明朝" panose="02020600040205080304" pitchFamily="18" charset="-128"/>
                <a:ea typeface="ＭＳ Ｐ明朝" panose="02020600040205080304" pitchFamily="18" charset="-128"/>
              </a:rPr>
              <a:t>　　→実効性を見極めてから施設認定すべき</a:t>
            </a:r>
            <a:endParaRPr lang="en-US" altLang="ja-JP" sz="3200" b="1" dirty="0">
              <a:latin typeface="ＭＳ Ｐ明朝" panose="02020600040205080304" pitchFamily="18" charset="-128"/>
              <a:ea typeface="ＭＳ Ｐ明朝" panose="02020600040205080304" pitchFamily="18" charset="-128"/>
            </a:endParaRPr>
          </a:p>
          <a:p>
            <a:pPr>
              <a:defRPr/>
            </a:pPr>
            <a:r>
              <a:rPr lang="ja-JP" altLang="en-US" sz="3200" b="1" dirty="0">
                <a:latin typeface="ＭＳ Ｐ明朝" panose="02020600040205080304" pitchFamily="18" charset="-128"/>
                <a:ea typeface="ＭＳ Ｐ明朝" panose="02020600040205080304" pitchFamily="18" charset="-128"/>
              </a:rPr>
              <a:t>国外対策</a:t>
            </a:r>
            <a:endParaRPr lang="en-US" altLang="ja-JP" sz="3200" b="1" dirty="0">
              <a:latin typeface="ＭＳ Ｐ明朝" panose="02020600040205080304" pitchFamily="18" charset="-128"/>
              <a:ea typeface="ＭＳ Ｐ明朝" panose="02020600040205080304" pitchFamily="18" charset="-128"/>
            </a:endParaRPr>
          </a:p>
          <a:p>
            <a:pPr marL="0" indent="0">
              <a:buNone/>
              <a:defRPr/>
            </a:pPr>
            <a:r>
              <a:rPr lang="ja-JP" altLang="en-US" sz="3200" b="1" dirty="0">
                <a:latin typeface="ＭＳ Ｐ明朝" panose="02020600040205080304" pitchFamily="18" charset="-128"/>
                <a:ea typeface="ＭＳ Ｐ明朝" panose="02020600040205080304" pitchFamily="18" charset="-128"/>
              </a:rPr>
              <a:t>　　→監視指導体制の見直し</a:t>
            </a:r>
            <a:endParaRPr lang="en-US" altLang="ja-JP" sz="3200" b="1" dirty="0">
              <a:latin typeface="ＭＳ Ｐ明朝" panose="02020600040205080304" pitchFamily="18" charset="-128"/>
              <a:ea typeface="ＭＳ Ｐ明朝" panose="02020600040205080304" pitchFamily="18" charset="-128"/>
            </a:endParaRPr>
          </a:p>
          <a:p>
            <a:pPr marL="0" indent="0">
              <a:buNone/>
              <a:defRPr/>
            </a:pPr>
            <a:r>
              <a:rPr lang="ja-JP" altLang="en-US" sz="3200" b="1" dirty="0">
                <a:latin typeface="ＭＳ Ｐ明朝" panose="02020600040205080304" pitchFamily="18" charset="-128"/>
                <a:ea typeface="ＭＳ Ｐ明朝" panose="02020600040205080304" pitchFamily="18" charset="-128"/>
              </a:rPr>
              <a:t>　　→輸出認定施設を差別化</a:t>
            </a:r>
            <a:endParaRPr lang="en-US" altLang="ja-JP" sz="3200" b="1" dirty="0">
              <a:latin typeface="ＭＳ Ｐ明朝" panose="02020600040205080304" pitchFamily="18" charset="-128"/>
              <a:ea typeface="ＭＳ Ｐ明朝" panose="02020600040205080304" pitchFamily="18" charset="-128"/>
            </a:endParaRPr>
          </a:p>
          <a:p>
            <a:pPr marL="0" indent="0">
              <a:buNone/>
              <a:defRPr/>
            </a:pPr>
            <a:endParaRPr lang="en-US" altLang="ja-JP" sz="3200" b="1" dirty="0">
              <a:latin typeface="ＭＳ Ｐ明朝" panose="02020600040205080304" pitchFamily="18" charset="-128"/>
              <a:ea typeface="ＭＳ Ｐ明朝" panose="02020600040205080304" pitchFamily="18" charset="-128"/>
            </a:endParaRPr>
          </a:p>
        </p:txBody>
      </p:sp>
      <p:sp>
        <p:nvSpPr>
          <p:cNvPr id="3" name="正方形/長方形 2">
            <a:extLst>
              <a:ext uri="{FF2B5EF4-FFF2-40B4-BE49-F238E27FC236}">
                <a16:creationId xmlns:a16="http://schemas.microsoft.com/office/drawing/2014/main" id="{50A5853F-0C9C-0F4D-BC29-7C5F8C1D3E88}"/>
              </a:ext>
            </a:extLst>
          </p:cNvPr>
          <p:cNvSpPr/>
          <p:nvPr/>
        </p:nvSpPr>
        <p:spPr>
          <a:xfrm>
            <a:off x="10558908" y="6021288"/>
            <a:ext cx="11874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７３</a:t>
            </a:r>
            <a:endParaRPr lang="en-US" altLang="ja-JP" b="1" dirty="0">
              <a:solidFill>
                <a:schemeClr val="tx1"/>
              </a:solidFill>
            </a:endParaRPr>
          </a:p>
        </p:txBody>
      </p:sp>
      <p:sp>
        <p:nvSpPr>
          <p:cNvPr id="5" name="タイトル 4">
            <a:extLst>
              <a:ext uri="{FF2B5EF4-FFF2-40B4-BE49-F238E27FC236}">
                <a16:creationId xmlns:a16="http://schemas.microsoft.com/office/drawing/2014/main" id="{9A336072-7792-C40D-637E-FD7542060577}"/>
              </a:ext>
            </a:extLst>
          </p:cNvPr>
          <p:cNvSpPr>
            <a:spLocks noGrp="1"/>
          </p:cNvSpPr>
          <p:nvPr>
            <p:ph type="title"/>
          </p:nvPr>
        </p:nvSpPr>
        <p:spPr/>
        <p:txBody>
          <a:bodyPr>
            <a:normAutofit/>
          </a:bodyPr>
          <a:lstStyle/>
          <a:p>
            <a:r>
              <a:rPr lang="en-US" altLang="ja-JP" sz="4800" b="1" dirty="0"/>
              <a:t>HACCP</a:t>
            </a:r>
            <a:r>
              <a:rPr lang="ja-JP" altLang="en-US" sz="4800" b="1" dirty="0"/>
              <a:t>の今後</a:t>
            </a:r>
            <a:r>
              <a:rPr lang="en-US" altLang="ja-JP" sz="4800" b="1" dirty="0"/>
              <a:t> (1)</a:t>
            </a:r>
            <a:endParaRPr lang="ja-JP" altLang="en-US" sz="48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コンテンツ プレースホルダー 2">
            <a:extLst>
              <a:ext uri="{FF2B5EF4-FFF2-40B4-BE49-F238E27FC236}">
                <a16:creationId xmlns:a16="http://schemas.microsoft.com/office/drawing/2014/main" id="{30C8E3A2-10C1-3E0D-46E4-1734CD78C22A}"/>
              </a:ext>
            </a:extLst>
          </p:cNvPr>
          <p:cNvSpPr txBox="1">
            <a:spLocks noChangeArrowheads="1"/>
          </p:cNvSpPr>
          <p:nvPr/>
        </p:nvSpPr>
        <p:spPr bwMode="auto">
          <a:xfrm>
            <a:off x="2151062" y="2132856"/>
            <a:ext cx="7886700" cy="3240088"/>
          </a:xfrm>
          <a:prstGeom prst="rect">
            <a:avLst/>
          </a:prstGeom>
          <a:noFill/>
          <a:ln>
            <a:noFill/>
          </a:ln>
        </p:spPr>
        <p:txBody>
          <a:bodyPr/>
          <a:lstStyle>
            <a:lvl1pPr marL="171450" indent="-171450"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marL="0" indent="0">
              <a:buNone/>
              <a:defRPr/>
            </a:pPr>
            <a:r>
              <a:rPr lang="ja-JP" altLang="en-US" sz="3200" b="1" dirty="0">
                <a:latin typeface="ＭＳ Ｐ明朝" panose="02020600040205080304" pitchFamily="18" charset="-128"/>
                <a:ea typeface="ＭＳ Ｐ明朝" panose="02020600040205080304" pitchFamily="18" charset="-128"/>
              </a:rPr>
              <a:t>＜事業者側の課題＞</a:t>
            </a:r>
            <a:endParaRPr lang="en-US" altLang="ja-JP" sz="3200" b="1" dirty="0">
              <a:latin typeface="ＭＳ Ｐ明朝" panose="02020600040205080304" pitchFamily="18" charset="-128"/>
              <a:ea typeface="ＭＳ Ｐ明朝" panose="02020600040205080304" pitchFamily="18" charset="-128"/>
            </a:endParaRPr>
          </a:p>
          <a:p>
            <a:pPr>
              <a:defRPr/>
            </a:pPr>
            <a:endParaRPr lang="en-US" altLang="ja-JP" sz="3200" b="1" dirty="0">
              <a:latin typeface="ＭＳ Ｐ明朝" panose="02020600040205080304" pitchFamily="18" charset="-128"/>
              <a:ea typeface="ＭＳ Ｐ明朝" panose="02020600040205080304" pitchFamily="18" charset="-128"/>
            </a:endParaRPr>
          </a:p>
          <a:p>
            <a:pPr>
              <a:defRPr/>
            </a:pPr>
            <a:r>
              <a:rPr lang="ja-JP" altLang="en-US" sz="3200" b="1" dirty="0">
                <a:latin typeface="ＭＳ Ｐ明朝" panose="02020600040205080304" pitchFamily="18" charset="-128"/>
                <a:ea typeface="ＭＳ Ｐ明朝" panose="02020600040205080304" pitchFamily="18" charset="-128"/>
              </a:rPr>
              <a:t>行政対策を目的とした</a:t>
            </a:r>
            <a:r>
              <a:rPr lang="en-US" altLang="ja-JP" sz="3200" b="1" dirty="0">
                <a:latin typeface="ＭＳ Ｐ明朝" panose="02020600040205080304" pitchFamily="18" charset="-128"/>
                <a:ea typeface="ＭＳ Ｐ明朝" panose="02020600040205080304" pitchFamily="18" charset="-128"/>
              </a:rPr>
              <a:t>HACCP</a:t>
            </a:r>
            <a:r>
              <a:rPr lang="ja-JP" altLang="en-US" sz="3200" b="1" dirty="0">
                <a:latin typeface="ＭＳ Ｐ明朝" panose="02020600040205080304" pitchFamily="18" charset="-128"/>
                <a:ea typeface="ＭＳ Ｐ明朝" panose="02020600040205080304" pitchFamily="18" charset="-128"/>
              </a:rPr>
              <a:t>でよいのか</a:t>
            </a:r>
            <a:endParaRPr lang="en-US" altLang="ja-JP" sz="3200" b="1" dirty="0">
              <a:latin typeface="ＭＳ Ｐ明朝" panose="02020600040205080304" pitchFamily="18" charset="-128"/>
              <a:ea typeface="ＭＳ Ｐ明朝" panose="02020600040205080304" pitchFamily="18" charset="-128"/>
            </a:endParaRPr>
          </a:p>
          <a:p>
            <a:pPr marL="0" indent="0">
              <a:buNone/>
              <a:defRPr/>
            </a:pPr>
            <a:r>
              <a:rPr lang="ja-JP" altLang="en-US" sz="3200" b="1" dirty="0">
                <a:latin typeface="ＭＳ Ｐ明朝" panose="02020600040205080304" pitchFamily="18" charset="-128"/>
                <a:ea typeface="ＭＳ Ｐ明朝" panose="02020600040205080304" pitchFamily="18" charset="-128"/>
              </a:rPr>
              <a:t>　　   → 実効性を重視した対応へ</a:t>
            </a:r>
            <a:endParaRPr lang="en-US" altLang="ja-JP" sz="3200" b="1" dirty="0">
              <a:latin typeface="ＭＳ Ｐ明朝" panose="02020600040205080304" pitchFamily="18" charset="-128"/>
              <a:ea typeface="ＭＳ Ｐ明朝" panose="02020600040205080304" pitchFamily="18" charset="-128"/>
            </a:endParaRPr>
          </a:p>
          <a:p>
            <a:pPr marL="0" indent="0">
              <a:buNone/>
              <a:defRPr/>
            </a:pPr>
            <a:r>
              <a:rPr lang="ja-JP" altLang="en-US" sz="3200" b="1" dirty="0">
                <a:latin typeface="ＭＳ Ｐ明朝" panose="02020600040205080304" pitchFamily="18" charset="-128"/>
                <a:ea typeface="ＭＳ Ｐ明朝" panose="02020600040205080304" pitchFamily="18" charset="-128"/>
              </a:rPr>
              <a:t>        （事件、事故があってからでは遅い）</a:t>
            </a:r>
          </a:p>
        </p:txBody>
      </p:sp>
      <p:sp>
        <p:nvSpPr>
          <p:cNvPr id="3" name="正方形/長方形 2">
            <a:extLst>
              <a:ext uri="{FF2B5EF4-FFF2-40B4-BE49-F238E27FC236}">
                <a16:creationId xmlns:a16="http://schemas.microsoft.com/office/drawing/2014/main" id="{88B4B176-FC64-CF23-47C6-63DA7E359B8F}"/>
              </a:ext>
            </a:extLst>
          </p:cNvPr>
          <p:cNvSpPr/>
          <p:nvPr/>
        </p:nvSpPr>
        <p:spPr>
          <a:xfrm>
            <a:off x="10414892" y="6093296"/>
            <a:ext cx="11874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latin typeface="+mn-ea"/>
              </a:rPr>
              <a:t>７４</a:t>
            </a:r>
            <a:endParaRPr lang="en-US" altLang="ja-JP" b="1" dirty="0">
              <a:solidFill>
                <a:schemeClr val="tx1"/>
              </a:solidFill>
              <a:latin typeface="+mn-ea"/>
            </a:endParaRPr>
          </a:p>
        </p:txBody>
      </p:sp>
      <p:sp>
        <p:nvSpPr>
          <p:cNvPr id="6" name="タイトル 4">
            <a:extLst>
              <a:ext uri="{FF2B5EF4-FFF2-40B4-BE49-F238E27FC236}">
                <a16:creationId xmlns:a16="http://schemas.microsoft.com/office/drawing/2014/main" id="{52CBF6AE-7877-BC47-0657-ACAA689D7E0E}"/>
              </a:ext>
            </a:extLst>
          </p:cNvPr>
          <p:cNvSpPr txBox="1">
            <a:spLocks/>
          </p:cNvSpPr>
          <p:nvPr/>
        </p:nvSpPr>
        <p:spPr>
          <a:xfrm>
            <a:off x="1413892" y="188912"/>
            <a:ext cx="9751060" cy="1295400"/>
          </a:xfrm>
          <a:prstGeom prst="rect">
            <a:avLst/>
          </a:prstGeom>
        </p:spPr>
        <p:txBody>
          <a:bodyPr vert="horz" lIns="121899" tIns="60949" rIns="121899" bIns="60949" rtlCol="0" anchor="b">
            <a:normAutofit/>
          </a:bodyPr>
          <a:lstStyle>
            <a:lvl1pPr algn="l" defTabSz="1218987" rtl="0" eaLnBrk="1" latinLnBrk="0" hangingPunct="1">
              <a:spcBef>
                <a:spcPct val="0"/>
              </a:spcBef>
              <a:buNone/>
              <a:defRPr kumimoji="1" sz="3600" kern="1200">
                <a:solidFill>
                  <a:schemeClr val="tx1"/>
                </a:solidFill>
                <a:latin typeface="MS Mincho" panose="02020609040205080304" pitchFamily="17" charset="-128"/>
                <a:ea typeface="MS Mincho" panose="02020609040205080304" pitchFamily="17" charset="-128"/>
                <a:cs typeface="+mj-cs"/>
              </a:defRPr>
            </a:lvl1pPr>
          </a:lstStyle>
          <a:p>
            <a:r>
              <a:rPr lang="en-US" altLang="ja-JP" sz="4800" b="1" dirty="0"/>
              <a:t>HACCP</a:t>
            </a:r>
            <a:r>
              <a:rPr lang="ja-JP" altLang="en-US" sz="4800" b="1" dirty="0"/>
              <a:t>の今後</a:t>
            </a:r>
            <a:r>
              <a:rPr lang="en-US" altLang="ja-JP" sz="4800" b="1" dirty="0"/>
              <a:t> (2)</a:t>
            </a:r>
            <a:endParaRPr lang="ja-JP" altLang="en-US" sz="48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ECD331-E2B4-4D32-45A8-EF0F71A8F929}"/>
              </a:ext>
            </a:extLst>
          </p:cNvPr>
          <p:cNvSpPr>
            <a:spLocks noGrp="1"/>
          </p:cNvSpPr>
          <p:nvPr>
            <p:ph type="title"/>
          </p:nvPr>
        </p:nvSpPr>
        <p:spPr/>
        <p:txBody>
          <a:bodyPr>
            <a:normAutofit/>
          </a:bodyPr>
          <a:lstStyle/>
          <a:p>
            <a:r>
              <a:rPr kumimoji="1" lang="ja-JP" altLang="en-US" sz="5400" b="1" dirty="0"/>
              <a:t>本日の内容</a:t>
            </a:r>
          </a:p>
        </p:txBody>
      </p:sp>
      <p:sp>
        <p:nvSpPr>
          <p:cNvPr id="3" name="コンテンツ プレースホルダー 2">
            <a:extLst>
              <a:ext uri="{FF2B5EF4-FFF2-40B4-BE49-F238E27FC236}">
                <a16:creationId xmlns:a16="http://schemas.microsoft.com/office/drawing/2014/main" id="{125C011F-D84B-B276-EBBC-96E925F4D660}"/>
              </a:ext>
            </a:extLst>
          </p:cNvPr>
          <p:cNvSpPr>
            <a:spLocks noGrp="1"/>
          </p:cNvSpPr>
          <p:nvPr>
            <p:ph idx="1"/>
          </p:nvPr>
        </p:nvSpPr>
        <p:spPr>
          <a:xfrm>
            <a:off x="1784439" y="1700808"/>
            <a:ext cx="8619946" cy="1958516"/>
          </a:xfrm>
        </p:spPr>
        <p:txBody>
          <a:bodyPr/>
          <a:lstStyle/>
          <a:p>
            <a:pPr marL="0" indent="0">
              <a:buNone/>
            </a:pPr>
            <a:r>
              <a:rPr kumimoji="1" lang="ja-JP" altLang="en-US" dirty="0">
                <a:solidFill>
                  <a:schemeClr val="bg1">
                    <a:lumMod val="50000"/>
                  </a:schemeClr>
                </a:solidFill>
              </a:rPr>
              <a:t>１　食品行政と監視指導</a:t>
            </a:r>
            <a:endParaRPr kumimoji="1" lang="en-US" altLang="ja-JP" dirty="0">
              <a:solidFill>
                <a:schemeClr val="bg1">
                  <a:lumMod val="50000"/>
                </a:schemeClr>
              </a:solidFill>
            </a:endParaRPr>
          </a:p>
          <a:p>
            <a:pPr marL="0" indent="0">
              <a:buNone/>
            </a:pPr>
            <a:r>
              <a:rPr lang="ja-JP" altLang="en-US" dirty="0">
                <a:solidFill>
                  <a:schemeClr val="bg1">
                    <a:lumMod val="50000"/>
                  </a:schemeClr>
                </a:solidFill>
              </a:rPr>
              <a:t>２　食品衛生法の歴史と法改正の経過</a:t>
            </a:r>
            <a:endParaRPr lang="en-US" altLang="ja-JP" dirty="0">
              <a:solidFill>
                <a:schemeClr val="bg1">
                  <a:lumMod val="50000"/>
                </a:schemeClr>
              </a:solidFill>
            </a:endParaRPr>
          </a:p>
          <a:p>
            <a:pPr marL="0" indent="0">
              <a:buNone/>
            </a:pPr>
            <a:r>
              <a:rPr kumimoji="1" lang="ja-JP" altLang="en-US" dirty="0">
                <a:latin typeface="+mn-ea"/>
                <a:ea typeface="+mn-ea"/>
              </a:rPr>
              <a:t>３　食品の輸出とハーモナイゼーション</a:t>
            </a:r>
            <a:endParaRPr kumimoji="1" lang="en-US" altLang="ja-JP" dirty="0">
              <a:latin typeface="+mn-ea"/>
              <a:ea typeface="+mn-ea"/>
            </a:endParaRPr>
          </a:p>
        </p:txBody>
      </p:sp>
      <p:sp>
        <p:nvSpPr>
          <p:cNvPr id="4" name="コンテンツ プレースホルダー 2">
            <a:extLst>
              <a:ext uri="{FF2B5EF4-FFF2-40B4-BE49-F238E27FC236}">
                <a16:creationId xmlns:a16="http://schemas.microsoft.com/office/drawing/2014/main" id="{E6F6AFF0-F166-02E4-1256-35A1AD0A5B73}"/>
              </a:ext>
            </a:extLst>
          </p:cNvPr>
          <p:cNvSpPr txBox="1">
            <a:spLocks noChangeArrowheads="1"/>
          </p:cNvSpPr>
          <p:nvPr/>
        </p:nvSpPr>
        <p:spPr>
          <a:xfrm>
            <a:off x="2998068" y="3628689"/>
            <a:ext cx="6696744" cy="2113582"/>
          </a:xfrm>
          <a:prstGeom prst="rect">
            <a:avLst/>
          </a:prstGeom>
        </p:spPr>
        <p:txBody>
          <a:bodyPr vert="horz" lIns="121899" tIns="60949" rIns="121899" bIns="60949" rtlCol="0">
            <a:normAutofit/>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kumimoji="1" sz="2800" kern="1200">
                <a:solidFill>
                  <a:schemeClr val="tx1"/>
                </a:solidFill>
                <a:latin typeface="MS Mincho" panose="02020609040205080304" pitchFamily="17" charset="-128"/>
                <a:ea typeface="MS Mincho" panose="02020609040205080304" pitchFamily="17" charset="-128"/>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kumimoji="1" sz="2400" kern="1200">
                <a:solidFill>
                  <a:schemeClr val="tx1"/>
                </a:solidFill>
                <a:latin typeface="MS Mincho" panose="02020609040205080304" pitchFamily="17" charset="-128"/>
                <a:ea typeface="MS Mincho" panose="02020609040205080304" pitchFamily="17" charset="-128"/>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9pPr>
          </a:lstStyle>
          <a:p>
            <a:pPr marL="0" indent="0">
              <a:buFont typeface="Arial" pitchFamily="34" charset="0"/>
              <a:buNone/>
            </a:pPr>
            <a:r>
              <a:rPr lang="en-US" altLang="ja-JP" dirty="0">
                <a:solidFill>
                  <a:schemeClr val="bg1">
                    <a:lumMod val="50000"/>
                  </a:schemeClr>
                </a:solidFill>
              </a:rPr>
              <a:t>(1) </a:t>
            </a:r>
            <a:r>
              <a:rPr lang="ja-JP" altLang="en-US" dirty="0">
                <a:solidFill>
                  <a:schemeClr val="bg1">
                    <a:lumMod val="50000"/>
                  </a:schemeClr>
                </a:solidFill>
              </a:rPr>
              <a:t>畜産物の輸出から見る課題</a:t>
            </a:r>
            <a:endParaRPr lang="en-US" altLang="ja-JP" dirty="0">
              <a:solidFill>
                <a:schemeClr val="bg1">
                  <a:lumMod val="50000"/>
                </a:schemeClr>
              </a:solidFill>
            </a:endParaRPr>
          </a:p>
          <a:p>
            <a:pPr marL="0" indent="0">
              <a:buFont typeface="Arial" pitchFamily="34" charset="0"/>
              <a:buNone/>
            </a:pPr>
            <a:r>
              <a:rPr lang="en-US" altLang="ja-JP" sz="3200" dirty="0">
                <a:latin typeface="+mn-ea"/>
                <a:ea typeface="+mn-ea"/>
              </a:rPr>
              <a:t>(2)</a:t>
            </a:r>
            <a:r>
              <a:rPr lang="ja-JP" altLang="en-US" sz="3200" dirty="0">
                <a:latin typeface="+mn-ea"/>
                <a:ea typeface="+mn-ea"/>
              </a:rPr>
              <a:t> 動物福祉（</a:t>
            </a:r>
            <a:r>
              <a:rPr lang="en-US" altLang="ja-JP" sz="3200" dirty="0">
                <a:latin typeface="+mn-ea"/>
                <a:ea typeface="+mn-ea"/>
              </a:rPr>
              <a:t>AW)</a:t>
            </a:r>
            <a:r>
              <a:rPr lang="ja-JP" altLang="en-US" sz="3200" dirty="0">
                <a:latin typeface="+mn-ea"/>
                <a:ea typeface="+mn-ea"/>
              </a:rPr>
              <a:t>から見る課題</a:t>
            </a:r>
            <a:endParaRPr lang="en-US" altLang="ja-JP" sz="3200" dirty="0">
              <a:latin typeface="+mn-ea"/>
              <a:ea typeface="+mn-ea"/>
            </a:endParaRPr>
          </a:p>
          <a:p>
            <a:pPr marL="0" indent="0">
              <a:buFont typeface="Arial" pitchFamily="34" charset="0"/>
              <a:buNone/>
            </a:pPr>
            <a:r>
              <a:rPr lang="en-US" altLang="ja-JP" dirty="0">
                <a:solidFill>
                  <a:schemeClr val="bg1">
                    <a:lumMod val="50000"/>
                  </a:schemeClr>
                </a:solidFill>
              </a:rPr>
              <a:t>(3) </a:t>
            </a:r>
            <a:r>
              <a:rPr lang="ja-JP" altLang="en-US" dirty="0">
                <a:solidFill>
                  <a:schemeClr val="bg1">
                    <a:lumMod val="50000"/>
                  </a:schemeClr>
                </a:solidFill>
              </a:rPr>
              <a:t>食品安全マネジメント規格</a:t>
            </a:r>
          </a:p>
        </p:txBody>
      </p:sp>
      <p:sp>
        <p:nvSpPr>
          <p:cNvPr id="5" name="正方形/長方形 4">
            <a:extLst>
              <a:ext uri="{FF2B5EF4-FFF2-40B4-BE49-F238E27FC236}">
                <a16:creationId xmlns:a16="http://schemas.microsoft.com/office/drawing/2014/main" id="{1B765E8D-5DF6-3363-26F0-2C9B56FF3D4E}"/>
              </a:ext>
            </a:extLst>
          </p:cNvPr>
          <p:cNvSpPr/>
          <p:nvPr/>
        </p:nvSpPr>
        <p:spPr>
          <a:xfrm>
            <a:off x="10846940" y="6021288"/>
            <a:ext cx="864096" cy="540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latin typeface="+mn-ea"/>
              </a:rPr>
              <a:t>７５</a:t>
            </a:r>
            <a:endParaRPr lang="en-US" altLang="ja-JP" b="1" dirty="0">
              <a:solidFill>
                <a:schemeClr val="tx1"/>
              </a:solidFill>
              <a:latin typeface="+mn-ea"/>
            </a:endParaRPr>
          </a:p>
        </p:txBody>
      </p:sp>
    </p:spTree>
    <p:extLst>
      <p:ext uri="{BB962C8B-B14F-4D97-AF65-F5344CB8AC3E}">
        <p14:creationId xmlns:p14="http://schemas.microsoft.com/office/powerpoint/2010/main" val="266642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BBE23E7-9045-C657-F7D3-C78387241376}"/>
              </a:ext>
            </a:extLst>
          </p:cNvPr>
          <p:cNvSpPr/>
          <p:nvPr/>
        </p:nvSpPr>
        <p:spPr>
          <a:xfrm>
            <a:off x="997287" y="2730499"/>
            <a:ext cx="9848178" cy="10652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角丸四角形 38">
            <a:extLst>
              <a:ext uri="{FF2B5EF4-FFF2-40B4-BE49-F238E27FC236}">
                <a16:creationId xmlns:a16="http://schemas.microsoft.com/office/drawing/2014/main" id="{1DB0DCA8-DE03-37F1-6FBC-7342EADE205C}"/>
              </a:ext>
            </a:extLst>
          </p:cNvPr>
          <p:cNvSpPr/>
          <p:nvPr/>
        </p:nvSpPr>
        <p:spPr>
          <a:xfrm>
            <a:off x="1827212" y="3629026"/>
            <a:ext cx="8394700" cy="286543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角丸四角形 8">
            <a:extLst>
              <a:ext uri="{FF2B5EF4-FFF2-40B4-BE49-F238E27FC236}">
                <a16:creationId xmlns:a16="http://schemas.microsoft.com/office/drawing/2014/main" id="{B0967FB5-52C6-95EB-84F9-D14CE2F9B01C}"/>
              </a:ext>
            </a:extLst>
          </p:cNvPr>
          <p:cNvSpPr/>
          <p:nvPr/>
        </p:nvSpPr>
        <p:spPr>
          <a:xfrm>
            <a:off x="1819275" y="2054226"/>
            <a:ext cx="8394700" cy="133667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正方形/長方形 9">
            <a:extLst>
              <a:ext uri="{FF2B5EF4-FFF2-40B4-BE49-F238E27FC236}">
                <a16:creationId xmlns:a16="http://schemas.microsoft.com/office/drawing/2014/main" id="{5FC67AC1-74A1-9667-188C-3CD54559F3B4}"/>
              </a:ext>
            </a:extLst>
          </p:cNvPr>
          <p:cNvSpPr/>
          <p:nvPr/>
        </p:nvSpPr>
        <p:spPr>
          <a:xfrm>
            <a:off x="2159001" y="2309814"/>
            <a:ext cx="223837" cy="904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国内規制</a:t>
            </a:r>
          </a:p>
        </p:txBody>
      </p:sp>
      <p:sp>
        <p:nvSpPr>
          <p:cNvPr id="11" name="正方形/長方形 10">
            <a:extLst>
              <a:ext uri="{FF2B5EF4-FFF2-40B4-BE49-F238E27FC236}">
                <a16:creationId xmlns:a16="http://schemas.microsoft.com/office/drawing/2014/main" id="{BB90C505-260F-9321-E5A3-92BF3E0285B1}"/>
              </a:ext>
            </a:extLst>
          </p:cNvPr>
          <p:cNvSpPr/>
          <p:nvPr/>
        </p:nvSpPr>
        <p:spPr>
          <a:xfrm>
            <a:off x="2444750" y="1409700"/>
            <a:ext cx="1346200" cy="401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tx1"/>
                </a:solidFill>
              </a:rPr>
              <a:t>公的監督</a:t>
            </a:r>
          </a:p>
        </p:txBody>
      </p:sp>
      <p:sp>
        <p:nvSpPr>
          <p:cNvPr id="12" name="正方形/長方形 11">
            <a:extLst>
              <a:ext uri="{FF2B5EF4-FFF2-40B4-BE49-F238E27FC236}">
                <a16:creationId xmlns:a16="http://schemas.microsoft.com/office/drawing/2014/main" id="{36FD05C4-C201-F3E4-F93C-78097E083980}"/>
              </a:ext>
            </a:extLst>
          </p:cNvPr>
          <p:cNvSpPr/>
          <p:nvPr/>
        </p:nvSpPr>
        <p:spPr>
          <a:xfrm>
            <a:off x="3984625" y="1357314"/>
            <a:ext cx="1250950"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tx1"/>
                </a:solidFill>
              </a:rPr>
              <a:t>衛生管理</a:t>
            </a:r>
          </a:p>
        </p:txBody>
      </p:sp>
      <p:sp>
        <p:nvSpPr>
          <p:cNvPr id="13" name="正方形/長方形 12">
            <a:extLst>
              <a:ext uri="{FF2B5EF4-FFF2-40B4-BE49-F238E27FC236}">
                <a16:creationId xmlns:a16="http://schemas.microsoft.com/office/drawing/2014/main" id="{403EC3D6-B260-660D-27DD-9ED2839DE91A}"/>
              </a:ext>
            </a:extLst>
          </p:cNvPr>
          <p:cNvSpPr/>
          <p:nvPr/>
        </p:nvSpPr>
        <p:spPr>
          <a:xfrm>
            <a:off x="5713412" y="1341439"/>
            <a:ext cx="1244600" cy="49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tx1"/>
                </a:solidFill>
              </a:rPr>
              <a:t>施設基準</a:t>
            </a:r>
          </a:p>
        </p:txBody>
      </p:sp>
      <p:sp>
        <p:nvSpPr>
          <p:cNvPr id="14" name="正方形/長方形 13">
            <a:extLst>
              <a:ext uri="{FF2B5EF4-FFF2-40B4-BE49-F238E27FC236}">
                <a16:creationId xmlns:a16="http://schemas.microsoft.com/office/drawing/2014/main" id="{EA189C77-24C1-D8AC-BDB3-A7B12CA2C373}"/>
              </a:ext>
            </a:extLst>
          </p:cNvPr>
          <p:cNvSpPr/>
          <p:nvPr/>
        </p:nvSpPr>
        <p:spPr>
          <a:xfrm>
            <a:off x="7246937" y="1311276"/>
            <a:ext cx="1290638" cy="550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tx1"/>
                </a:solidFill>
              </a:rPr>
              <a:t>残留物質</a:t>
            </a:r>
          </a:p>
        </p:txBody>
      </p:sp>
      <p:sp>
        <p:nvSpPr>
          <p:cNvPr id="15" name="正方形/長方形 14">
            <a:extLst>
              <a:ext uri="{FF2B5EF4-FFF2-40B4-BE49-F238E27FC236}">
                <a16:creationId xmlns:a16="http://schemas.microsoft.com/office/drawing/2014/main" id="{F4A7F016-C66F-21BF-7568-D62FE0BA1120}"/>
              </a:ext>
            </a:extLst>
          </p:cNvPr>
          <p:cNvSpPr/>
          <p:nvPr/>
        </p:nvSpPr>
        <p:spPr>
          <a:xfrm>
            <a:off x="8842376" y="1268413"/>
            <a:ext cx="1165225"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人道的取扱い</a:t>
            </a:r>
          </a:p>
        </p:txBody>
      </p:sp>
      <p:sp>
        <p:nvSpPr>
          <p:cNvPr id="18" name="正方形/長方形 17">
            <a:extLst>
              <a:ext uri="{FF2B5EF4-FFF2-40B4-BE49-F238E27FC236}">
                <a16:creationId xmlns:a16="http://schemas.microsoft.com/office/drawing/2014/main" id="{50BAEA13-4EB4-EB1F-9F66-341E0224F349}"/>
              </a:ext>
            </a:extLst>
          </p:cNvPr>
          <p:cNvSpPr/>
          <p:nvPr/>
        </p:nvSpPr>
        <p:spPr>
          <a:xfrm>
            <a:off x="2662238" y="2268538"/>
            <a:ext cx="1046163" cy="33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err="1">
                <a:solidFill>
                  <a:schemeClr val="tx1"/>
                </a:solidFill>
              </a:rPr>
              <a:t>と畜</a:t>
            </a:r>
            <a:r>
              <a:rPr lang="ja-JP" altLang="en-US" sz="1400" b="1" dirty="0">
                <a:solidFill>
                  <a:schemeClr val="tx1"/>
                </a:solidFill>
              </a:rPr>
              <a:t>場法</a:t>
            </a:r>
          </a:p>
        </p:txBody>
      </p:sp>
      <p:sp>
        <p:nvSpPr>
          <p:cNvPr id="19" name="正方形/長方形 18">
            <a:extLst>
              <a:ext uri="{FF2B5EF4-FFF2-40B4-BE49-F238E27FC236}">
                <a16:creationId xmlns:a16="http://schemas.microsoft.com/office/drawing/2014/main" id="{F48B7CA9-8D1B-D3BD-6147-BBC2D0107AEB}"/>
              </a:ext>
            </a:extLst>
          </p:cNvPr>
          <p:cNvSpPr/>
          <p:nvPr/>
        </p:nvSpPr>
        <p:spPr>
          <a:xfrm>
            <a:off x="7273925" y="2241550"/>
            <a:ext cx="1244600" cy="960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1050" dirty="0">
              <a:solidFill>
                <a:schemeClr val="tx1"/>
              </a:solidFill>
            </a:endParaRPr>
          </a:p>
          <a:p>
            <a:pPr algn="ctr">
              <a:defRPr/>
            </a:pPr>
            <a:r>
              <a:rPr lang="ja-JP" altLang="en-US" sz="1400" b="1" dirty="0">
                <a:solidFill>
                  <a:schemeClr val="tx1"/>
                </a:solidFill>
              </a:rPr>
              <a:t>食品衛生法</a:t>
            </a:r>
          </a:p>
        </p:txBody>
      </p:sp>
      <p:sp>
        <p:nvSpPr>
          <p:cNvPr id="20" name="正方形/長方形 19">
            <a:extLst>
              <a:ext uri="{FF2B5EF4-FFF2-40B4-BE49-F238E27FC236}">
                <a16:creationId xmlns:a16="http://schemas.microsoft.com/office/drawing/2014/main" id="{C0CF355F-8C38-9EA4-8378-30C130E04DBE}"/>
              </a:ext>
            </a:extLst>
          </p:cNvPr>
          <p:cNvSpPr/>
          <p:nvPr/>
        </p:nvSpPr>
        <p:spPr>
          <a:xfrm>
            <a:off x="8905875" y="2401888"/>
            <a:ext cx="1003300" cy="461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solidFill>
                  <a:schemeClr val="tx1"/>
                </a:solidFill>
              </a:rPr>
              <a:t>動物</a:t>
            </a:r>
            <a:endParaRPr lang="en-US" altLang="ja-JP" sz="1400" b="1" dirty="0">
              <a:solidFill>
                <a:schemeClr val="tx1"/>
              </a:solidFill>
            </a:endParaRPr>
          </a:p>
          <a:p>
            <a:pPr algn="ctr">
              <a:defRPr/>
            </a:pPr>
            <a:r>
              <a:rPr lang="ja-JP" altLang="en-US" sz="1400" b="1" dirty="0">
                <a:solidFill>
                  <a:schemeClr val="tx1"/>
                </a:solidFill>
              </a:rPr>
              <a:t>愛護法</a:t>
            </a:r>
          </a:p>
        </p:txBody>
      </p:sp>
      <p:sp>
        <p:nvSpPr>
          <p:cNvPr id="21" name="正方形/長方形 20">
            <a:extLst>
              <a:ext uri="{FF2B5EF4-FFF2-40B4-BE49-F238E27FC236}">
                <a16:creationId xmlns:a16="http://schemas.microsoft.com/office/drawing/2014/main" id="{9560DC7D-3D18-9C05-E8EE-1D304E45B521}"/>
              </a:ext>
            </a:extLst>
          </p:cNvPr>
          <p:cNvSpPr/>
          <p:nvPr/>
        </p:nvSpPr>
        <p:spPr>
          <a:xfrm>
            <a:off x="2573337" y="2255839"/>
            <a:ext cx="1144588" cy="960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1050" b="1" dirty="0">
              <a:solidFill>
                <a:schemeClr val="tx1"/>
              </a:solidFill>
            </a:endParaRPr>
          </a:p>
          <a:p>
            <a:pPr algn="ctr">
              <a:defRPr/>
            </a:pPr>
            <a:r>
              <a:rPr lang="ja-JP" altLang="en-US" sz="1400" b="1" dirty="0">
                <a:solidFill>
                  <a:schemeClr val="tx1"/>
                </a:solidFill>
              </a:rPr>
              <a:t>食品衛生法</a:t>
            </a:r>
          </a:p>
        </p:txBody>
      </p:sp>
      <p:sp>
        <p:nvSpPr>
          <p:cNvPr id="22" name="正方形/長方形 21">
            <a:extLst>
              <a:ext uri="{FF2B5EF4-FFF2-40B4-BE49-F238E27FC236}">
                <a16:creationId xmlns:a16="http://schemas.microsoft.com/office/drawing/2014/main" id="{3D257C7E-5892-E3CA-09F8-0D106DA6C099}"/>
              </a:ext>
            </a:extLst>
          </p:cNvPr>
          <p:cNvSpPr/>
          <p:nvPr/>
        </p:nvSpPr>
        <p:spPr>
          <a:xfrm>
            <a:off x="4124326" y="2254250"/>
            <a:ext cx="1195387" cy="960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1050" b="1" dirty="0">
              <a:solidFill>
                <a:schemeClr val="tx1"/>
              </a:solidFill>
            </a:endParaRPr>
          </a:p>
          <a:p>
            <a:pPr algn="ctr">
              <a:defRPr/>
            </a:pPr>
            <a:r>
              <a:rPr lang="ja-JP" altLang="en-US" sz="1400" b="1" dirty="0">
                <a:solidFill>
                  <a:schemeClr val="tx1"/>
                </a:solidFill>
              </a:rPr>
              <a:t>食品衛生法</a:t>
            </a:r>
          </a:p>
        </p:txBody>
      </p:sp>
      <p:sp>
        <p:nvSpPr>
          <p:cNvPr id="23" name="正方形/長方形 22">
            <a:extLst>
              <a:ext uri="{FF2B5EF4-FFF2-40B4-BE49-F238E27FC236}">
                <a16:creationId xmlns:a16="http://schemas.microsoft.com/office/drawing/2014/main" id="{5DC414FF-57B6-D863-ABCE-F87D48AA34A5}"/>
              </a:ext>
            </a:extLst>
          </p:cNvPr>
          <p:cNvSpPr/>
          <p:nvPr/>
        </p:nvSpPr>
        <p:spPr>
          <a:xfrm>
            <a:off x="5638801" y="2216150"/>
            <a:ext cx="1379537" cy="960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1400" dirty="0">
              <a:solidFill>
                <a:schemeClr val="tx1"/>
              </a:solidFill>
            </a:endParaRPr>
          </a:p>
          <a:p>
            <a:pPr algn="ctr">
              <a:defRPr/>
            </a:pPr>
            <a:r>
              <a:rPr lang="ja-JP" altLang="en-US" sz="1400" b="1" dirty="0">
                <a:solidFill>
                  <a:schemeClr val="tx1"/>
                </a:solidFill>
              </a:rPr>
              <a:t>食品衛生法</a:t>
            </a:r>
          </a:p>
        </p:txBody>
      </p:sp>
      <p:sp>
        <p:nvSpPr>
          <p:cNvPr id="24" name="正方形/長方形 23">
            <a:extLst>
              <a:ext uri="{FF2B5EF4-FFF2-40B4-BE49-F238E27FC236}">
                <a16:creationId xmlns:a16="http://schemas.microsoft.com/office/drawing/2014/main" id="{5CA11DA5-14C1-1A6A-C787-7A465D7B8CA4}"/>
              </a:ext>
            </a:extLst>
          </p:cNvPr>
          <p:cNvSpPr/>
          <p:nvPr/>
        </p:nvSpPr>
        <p:spPr>
          <a:xfrm>
            <a:off x="4197350" y="2292350"/>
            <a:ext cx="965200" cy="344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err="1">
                <a:solidFill>
                  <a:schemeClr val="tx1"/>
                </a:solidFill>
              </a:rPr>
              <a:t>と畜</a:t>
            </a:r>
            <a:r>
              <a:rPr lang="ja-JP" altLang="en-US" sz="1400" b="1" dirty="0">
                <a:solidFill>
                  <a:schemeClr val="tx1"/>
                </a:solidFill>
              </a:rPr>
              <a:t>場法</a:t>
            </a:r>
          </a:p>
        </p:txBody>
      </p:sp>
      <p:sp>
        <p:nvSpPr>
          <p:cNvPr id="25" name="正方形/長方形 24">
            <a:extLst>
              <a:ext uri="{FF2B5EF4-FFF2-40B4-BE49-F238E27FC236}">
                <a16:creationId xmlns:a16="http://schemas.microsoft.com/office/drawing/2014/main" id="{0D84CCD7-F248-1027-5541-2BC8520AC2E2}"/>
              </a:ext>
            </a:extLst>
          </p:cNvPr>
          <p:cNvSpPr/>
          <p:nvPr/>
        </p:nvSpPr>
        <p:spPr>
          <a:xfrm>
            <a:off x="5768976" y="2305050"/>
            <a:ext cx="1019175" cy="293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err="1">
                <a:solidFill>
                  <a:schemeClr val="tx1"/>
                </a:solidFill>
              </a:rPr>
              <a:t>と畜</a:t>
            </a:r>
            <a:r>
              <a:rPr lang="ja-JP" altLang="en-US" sz="1400" b="1" dirty="0">
                <a:solidFill>
                  <a:schemeClr val="tx1"/>
                </a:solidFill>
              </a:rPr>
              <a:t>場法</a:t>
            </a:r>
          </a:p>
        </p:txBody>
      </p:sp>
      <p:sp>
        <p:nvSpPr>
          <p:cNvPr id="26" name="右矢印 25">
            <a:extLst>
              <a:ext uri="{FF2B5EF4-FFF2-40B4-BE49-F238E27FC236}">
                <a16:creationId xmlns:a16="http://schemas.microsoft.com/office/drawing/2014/main" id="{0129D526-1295-8441-D075-B235BA38E9E9}"/>
              </a:ext>
            </a:extLst>
          </p:cNvPr>
          <p:cNvSpPr/>
          <p:nvPr/>
        </p:nvSpPr>
        <p:spPr>
          <a:xfrm rot="16200000">
            <a:off x="2727324" y="2989262"/>
            <a:ext cx="936625" cy="80645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7" name="正方形/長方形 26">
            <a:extLst>
              <a:ext uri="{FF2B5EF4-FFF2-40B4-BE49-F238E27FC236}">
                <a16:creationId xmlns:a16="http://schemas.microsoft.com/office/drawing/2014/main" id="{75FCB91D-5BEF-17D1-A44A-14E5A98EA3F9}"/>
              </a:ext>
            </a:extLst>
          </p:cNvPr>
          <p:cNvSpPr/>
          <p:nvPr/>
        </p:nvSpPr>
        <p:spPr>
          <a:xfrm>
            <a:off x="2833688" y="3365500"/>
            <a:ext cx="676275" cy="242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0000"/>
                </a:solidFill>
              </a:rPr>
              <a:t>追加</a:t>
            </a:r>
          </a:p>
        </p:txBody>
      </p:sp>
      <p:sp>
        <p:nvSpPr>
          <p:cNvPr id="28" name="右矢印 27">
            <a:extLst>
              <a:ext uri="{FF2B5EF4-FFF2-40B4-BE49-F238E27FC236}">
                <a16:creationId xmlns:a16="http://schemas.microsoft.com/office/drawing/2014/main" id="{9B5DEEF1-26E5-7B0D-C94E-D4C79ECFD012}"/>
              </a:ext>
            </a:extLst>
          </p:cNvPr>
          <p:cNvSpPr/>
          <p:nvPr/>
        </p:nvSpPr>
        <p:spPr>
          <a:xfrm rot="16200000">
            <a:off x="4276725" y="2957513"/>
            <a:ext cx="871539" cy="80486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9" name="右矢印 28">
            <a:extLst>
              <a:ext uri="{FF2B5EF4-FFF2-40B4-BE49-F238E27FC236}">
                <a16:creationId xmlns:a16="http://schemas.microsoft.com/office/drawing/2014/main" id="{167CD73D-3158-B618-B4D5-D0347890FDC5}"/>
              </a:ext>
            </a:extLst>
          </p:cNvPr>
          <p:cNvSpPr/>
          <p:nvPr/>
        </p:nvSpPr>
        <p:spPr>
          <a:xfrm rot="16200000">
            <a:off x="5893593" y="2913857"/>
            <a:ext cx="784226" cy="80486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0" name="右矢印 29">
            <a:extLst>
              <a:ext uri="{FF2B5EF4-FFF2-40B4-BE49-F238E27FC236}">
                <a16:creationId xmlns:a16="http://schemas.microsoft.com/office/drawing/2014/main" id="{B60313D2-AC27-760A-2F18-1A6D34A97C03}"/>
              </a:ext>
            </a:extLst>
          </p:cNvPr>
          <p:cNvSpPr/>
          <p:nvPr/>
        </p:nvSpPr>
        <p:spPr>
          <a:xfrm rot="16200000">
            <a:off x="7505701" y="2881312"/>
            <a:ext cx="719137" cy="80486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1" name="右矢印 30">
            <a:extLst>
              <a:ext uri="{FF2B5EF4-FFF2-40B4-BE49-F238E27FC236}">
                <a16:creationId xmlns:a16="http://schemas.microsoft.com/office/drawing/2014/main" id="{BBB1C366-3618-3DFD-08D7-B5A495DE1E8A}"/>
              </a:ext>
            </a:extLst>
          </p:cNvPr>
          <p:cNvSpPr/>
          <p:nvPr/>
        </p:nvSpPr>
        <p:spPr>
          <a:xfrm rot="16200000">
            <a:off x="8901112" y="2989262"/>
            <a:ext cx="936625" cy="80645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2" name="正方形/長方形 31">
            <a:extLst>
              <a:ext uri="{FF2B5EF4-FFF2-40B4-BE49-F238E27FC236}">
                <a16:creationId xmlns:a16="http://schemas.microsoft.com/office/drawing/2014/main" id="{2A8D694B-2CA5-6CF5-6A83-5CF576F19D72}"/>
              </a:ext>
            </a:extLst>
          </p:cNvPr>
          <p:cNvSpPr/>
          <p:nvPr/>
        </p:nvSpPr>
        <p:spPr>
          <a:xfrm>
            <a:off x="4365626" y="3400425"/>
            <a:ext cx="674687" cy="242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0000"/>
                </a:solidFill>
              </a:rPr>
              <a:t>追加</a:t>
            </a:r>
          </a:p>
        </p:txBody>
      </p:sp>
      <p:sp>
        <p:nvSpPr>
          <p:cNvPr id="33" name="正方形/長方形 32">
            <a:extLst>
              <a:ext uri="{FF2B5EF4-FFF2-40B4-BE49-F238E27FC236}">
                <a16:creationId xmlns:a16="http://schemas.microsoft.com/office/drawing/2014/main" id="{F5FCBAED-FFB1-DD13-BA9F-C6DDE3A3E031}"/>
              </a:ext>
            </a:extLst>
          </p:cNvPr>
          <p:cNvSpPr/>
          <p:nvPr/>
        </p:nvSpPr>
        <p:spPr>
          <a:xfrm>
            <a:off x="5921376" y="3351214"/>
            <a:ext cx="674687" cy="242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0000"/>
                </a:solidFill>
              </a:rPr>
              <a:t>追加</a:t>
            </a:r>
          </a:p>
        </p:txBody>
      </p:sp>
      <p:sp>
        <p:nvSpPr>
          <p:cNvPr id="34" name="正方形/長方形 33">
            <a:extLst>
              <a:ext uri="{FF2B5EF4-FFF2-40B4-BE49-F238E27FC236}">
                <a16:creationId xmlns:a16="http://schemas.microsoft.com/office/drawing/2014/main" id="{1BF1D796-42D0-D143-2CDC-AF055CAD83D6}"/>
              </a:ext>
            </a:extLst>
          </p:cNvPr>
          <p:cNvSpPr/>
          <p:nvPr/>
        </p:nvSpPr>
        <p:spPr>
          <a:xfrm>
            <a:off x="7499351" y="3346450"/>
            <a:ext cx="674687" cy="242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0000"/>
                </a:solidFill>
              </a:rPr>
              <a:t>追加</a:t>
            </a:r>
          </a:p>
        </p:txBody>
      </p:sp>
      <p:sp>
        <p:nvSpPr>
          <p:cNvPr id="35" name="正方形/長方形 34">
            <a:extLst>
              <a:ext uri="{FF2B5EF4-FFF2-40B4-BE49-F238E27FC236}">
                <a16:creationId xmlns:a16="http://schemas.microsoft.com/office/drawing/2014/main" id="{CD565E84-613E-B23F-1FF9-95481ADC076D}"/>
              </a:ext>
            </a:extLst>
          </p:cNvPr>
          <p:cNvSpPr/>
          <p:nvPr/>
        </p:nvSpPr>
        <p:spPr>
          <a:xfrm>
            <a:off x="9013826" y="3338514"/>
            <a:ext cx="676275" cy="244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0000"/>
                </a:solidFill>
              </a:rPr>
              <a:t>追加</a:t>
            </a:r>
          </a:p>
        </p:txBody>
      </p:sp>
      <p:sp>
        <p:nvSpPr>
          <p:cNvPr id="36" name="正方形/長方形 35">
            <a:extLst>
              <a:ext uri="{FF2B5EF4-FFF2-40B4-BE49-F238E27FC236}">
                <a16:creationId xmlns:a16="http://schemas.microsoft.com/office/drawing/2014/main" id="{95781BC4-FDBE-324C-DC53-BB05F3F340CC}"/>
              </a:ext>
            </a:extLst>
          </p:cNvPr>
          <p:cNvSpPr/>
          <p:nvPr/>
        </p:nvSpPr>
        <p:spPr>
          <a:xfrm>
            <a:off x="2579687" y="3860800"/>
            <a:ext cx="1112838" cy="78105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solidFill>
                  <a:schemeClr val="tx1"/>
                </a:solidFill>
              </a:rPr>
              <a:t>厚労省による輸出施設の審査・</a:t>
            </a:r>
            <a:endParaRPr lang="en-US" altLang="ja-JP" sz="1400" b="1" dirty="0">
              <a:solidFill>
                <a:schemeClr val="tx1"/>
              </a:solidFill>
            </a:endParaRPr>
          </a:p>
          <a:p>
            <a:pPr algn="ctr">
              <a:defRPr/>
            </a:pPr>
            <a:r>
              <a:rPr lang="ja-JP" altLang="en-US" sz="1400" b="1" dirty="0">
                <a:solidFill>
                  <a:schemeClr val="tx1"/>
                </a:solidFill>
              </a:rPr>
              <a:t>認定</a:t>
            </a:r>
          </a:p>
        </p:txBody>
      </p:sp>
      <p:sp>
        <p:nvSpPr>
          <p:cNvPr id="37" name="正方形/長方形 36">
            <a:extLst>
              <a:ext uri="{FF2B5EF4-FFF2-40B4-BE49-F238E27FC236}">
                <a16:creationId xmlns:a16="http://schemas.microsoft.com/office/drawing/2014/main" id="{417AFDF7-1D6A-22F4-AAEE-762327E9BB45}"/>
              </a:ext>
            </a:extLst>
          </p:cNvPr>
          <p:cNvSpPr/>
          <p:nvPr/>
        </p:nvSpPr>
        <p:spPr>
          <a:xfrm>
            <a:off x="2579687" y="4735513"/>
            <a:ext cx="1112838" cy="868362"/>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solidFill>
                  <a:schemeClr val="tx1"/>
                </a:solidFill>
              </a:rPr>
              <a:t>指名検査員による作業前・作業中の点検</a:t>
            </a:r>
          </a:p>
        </p:txBody>
      </p:sp>
      <p:sp>
        <p:nvSpPr>
          <p:cNvPr id="38" name="正方形/長方形 37">
            <a:extLst>
              <a:ext uri="{FF2B5EF4-FFF2-40B4-BE49-F238E27FC236}">
                <a16:creationId xmlns:a16="http://schemas.microsoft.com/office/drawing/2014/main" id="{494BB19A-823D-7B0C-879A-6E8732389F33}"/>
              </a:ext>
            </a:extLst>
          </p:cNvPr>
          <p:cNvSpPr/>
          <p:nvPr/>
        </p:nvSpPr>
        <p:spPr>
          <a:xfrm>
            <a:off x="2563812" y="5684838"/>
            <a:ext cx="1112838" cy="442912"/>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chemeClr val="tx1"/>
                </a:solidFill>
              </a:rPr>
              <a:t>地方厚生局による査察</a:t>
            </a:r>
          </a:p>
        </p:txBody>
      </p:sp>
      <p:sp>
        <p:nvSpPr>
          <p:cNvPr id="4" name="角丸四角形 3">
            <a:extLst>
              <a:ext uri="{FF2B5EF4-FFF2-40B4-BE49-F238E27FC236}">
                <a16:creationId xmlns:a16="http://schemas.microsoft.com/office/drawing/2014/main" id="{719E3362-6E6F-EBA0-2C3C-98C5304CFF8F}"/>
              </a:ext>
            </a:extLst>
          </p:cNvPr>
          <p:cNvSpPr/>
          <p:nvPr/>
        </p:nvSpPr>
        <p:spPr>
          <a:xfrm>
            <a:off x="2544763" y="1192214"/>
            <a:ext cx="1190625" cy="50450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角丸四角形 4">
            <a:extLst>
              <a:ext uri="{FF2B5EF4-FFF2-40B4-BE49-F238E27FC236}">
                <a16:creationId xmlns:a16="http://schemas.microsoft.com/office/drawing/2014/main" id="{AA1D5C9B-15B0-DB2B-3FDE-95C8B05D8C48}"/>
              </a:ext>
            </a:extLst>
          </p:cNvPr>
          <p:cNvSpPr/>
          <p:nvPr/>
        </p:nvSpPr>
        <p:spPr>
          <a:xfrm>
            <a:off x="3935412" y="1192214"/>
            <a:ext cx="1346200" cy="50450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角丸四角形 5">
            <a:extLst>
              <a:ext uri="{FF2B5EF4-FFF2-40B4-BE49-F238E27FC236}">
                <a16:creationId xmlns:a16="http://schemas.microsoft.com/office/drawing/2014/main" id="{CC5DE5AB-4D21-BC2A-B1BE-C55BC41744EE}"/>
              </a:ext>
            </a:extLst>
          </p:cNvPr>
          <p:cNvSpPr/>
          <p:nvPr/>
        </p:nvSpPr>
        <p:spPr>
          <a:xfrm>
            <a:off x="5491162" y="1193801"/>
            <a:ext cx="1606550" cy="51149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角丸四角形 6">
            <a:extLst>
              <a:ext uri="{FF2B5EF4-FFF2-40B4-BE49-F238E27FC236}">
                <a16:creationId xmlns:a16="http://schemas.microsoft.com/office/drawing/2014/main" id="{152E2FF4-F011-CE6A-BBCD-7B5BE1D0D35B}"/>
              </a:ext>
            </a:extLst>
          </p:cNvPr>
          <p:cNvSpPr/>
          <p:nvPr/>
        </p:nvSpPr>
        <p:spPr>
          <a:xfrm>
            <a:off x="7280276" y="1192214"/>
            <a:ext cx="1190625" cy="51149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角丸四角形 7">
            <a:extLst>
              <a:ext uri="{FF2B5EF4-FFF2-40B4-BE49-F238E27FC236}">
                <a16:creationId xmlns:a16="http://schemas.microsoft.com/office/drawing/2014/main" id="{C85B1371-8EB1-685E-339D-8B0511574D4C}"/>
              </a:ext>
            </a:extLst>
          </p:cNvPr>
          <p:cNvSpPr/>
          <p:nvPr/>
        </p:nvSpPr>
        <p:spPr>
          <a:xfrm>
            <a:off x="8812213" y="1192214"/>
            <a:ext cx="1190625" cy="51149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0" name="正方形/長方形 39">
            <a:extLst>
              <a:ext uri="{FF2B5EF4-FFF2-40B4-BE49-F238E27FC236}">
                <a16:creationId xmlns:a16="http://schemas.microsoft.com/office/drawing/2014/main" id="{13B535CF-6982-5A48-71DE-8958EA981F48}"/>
              </a:ext>
            </a:extLst>
          </p:cNvPr>
          <p:cNvSpPr/>
          <p:nvPr/>
        </p:nvSpPr>
        <p:spPr>
          <a:xfrm>
            <a:off x="2159001" y="4076701"/>
            <a:ext cx="193675" cy="2024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輸出先国規制</a:t>
            </a:r>
          </a:p>
        </p:txBody>
      </p:sp>
      <p:sp>
        <p:nvSpPr>
          <p:cNvPr id="41" name="正方形/長方形 40">
            <a:extLst>
              <a:ext uri="{FF2B5EF4-FFF2-40B4-BE49-F238E27FC236}">
                <a16:creationId xmlns:a16="http://schemas.microsoft.com/office/drawing/2014/main" id="{FCA46EA5-349F-3437-A816-D57E6990C801}"/>
              </a:ext>
            </a:extLst>
          </p:cNvPr>
          <p:cNvSpPr/>
          <p:nvPr/>
        </p:nvSpPr>
        <p:spPr>
          <a:xfrm>
            <a:off x="4003675" y="3863976"/>
            <a:ext cx="1231900" cy="638175"/>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1" dirty="0">
                <a:solidFill>
                  <a:schemeClr val="tx1"/>
                </a:solidFill>
              </a:rPr>
              <a:t>HACCP</a:t>
            </a:r>
            <a:r>
              <a:rPr lang="ja-JP" altLang="en-US" sz="1400" b="1" dirty="0">
                <a:solidFill>
                  <a:schemeClr val="tx1"/>
                </a:solidFill>
              </a:rPr>
              <a:t>計画の作成・</a:t>
            </a:r>
            <a:endParaRPr lang="en-US" altLang="ja-JP" sz="1400" b="1" dirty="0">
              <a:solidFill>
                <a:schemeClr val="tx1"/>
              </a:solidFill>
            </a:endParaRPr>
          </a:p>
          <a:p>
            <a:pPr algn="ctr">
              <a:defRPr/>
            </a:pPr>
            <a:r>
              <a:rPr lang="ja-JP" altLang="en-US" sz="1400" b="1" dirty="0">
                <a:solidFill>
                  <a:schemeClr val="tx1"/>
                </a:solidFill>
              </a:rPr>
              <a:t>実施</a:t>
            </a:r>
          </a:p>
        </p:txBody>
      </p:sp>
      <p:sp>
        <p:nvSpPr>
          <p:cNvPr id="42" name="正方形/長方形 41">
            <a:extLst>
              <a:ext uri="{FF2B5EF4-FFF2-40B4-BE49-F238E27FC236}">
                <a16:creationId xmlns:a16="http://schemas.microsoft.com/office/drawing/2014/main" id="{763E4E2F-06EC-67E4-44E4-22CD31C9CD31}"/>
              </a:ext>
            </a:extLst>
          </p:cNvPr>
          <p:cNvSpPr/>
          <p:nvPr/>
        </p:nvSpPr>
        <p:spPr>
          <a:xfrm>
            <a:off x="3984625" y="4597400"/>
            <a:ext cx="1274762" cy="141605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1" dirty="0">
                <a:solidFill>
                  <a:schemeClr val="tx1"/>
                </a:solidFill>
              </a:rPr>
              <a:t>HACCP</a:t>
            </a:r>
            <a:r>
              <a:rPr lang="ja-JP" altLang="en-US" sz="1400" b="1" dirty="0">
                <a:solidFill>
                  <a:schemeClr val="tx1"/>
                </a:solidFill>
              </a:rPr>
              <a:t>の有効性の検証を目的とした枝肉の微生物連続検査</a:t>
            </a:r>
          </a:p>
        </p:txBody>
      </p:sp>
      <p:sp>
        <p:nvSpPr>
          <p:cNvPr id="43" name="正方形/長方形 42">
            <a:extLst>
              <a:ext uri="{FF2B5EF4-FFF2-40B4-BE49-F238E27FC236}">
                <a16:creationId xmlns:a16="http://schemas.microsoft.com/office/drawing/2014/main" id="{43945684-93BD-3871-78CD-873EC2DF2F57}"/>
              </a:ext>
            </a:extLst>
          </p:cNvPr>
          <p:cNvSpPr/>
          <p:nvPr/>
        </p:nvSpPr>
        <p:spPr>
          <a:xfrm>
            <a:off x="5600700" y="4316413"/>
            <a:ext cx="1466850" cy="665162"/>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solidFill>
                  <a:schemeClr val="tx1"/>
                </a:solidFill>
              </a:rPr>
              <a:t>床と壁のアール構造、窓枠の傾斜等の設備</a:t>
            </a:r>
          </a:p>
        </p:txBody>
      </p:sp>
      <p:sp>
        <p:nvSpPr>
          <p:cNvPr id="44" name="正方形/長方形 43">
            <a:extLst>
              <a:ext uri="{FF2B5EF4-FFF2-40B4-BE49-F238E27FC236}">
                <a16:creationId xmlns:a16="http://schemas.microsoft.com/office/drawing/2014/main" id="{EE27E10B-E027-DAEF-2276-A437DCF210F9}"/>
              </a:ext>
            </a:extLst>
          </p:cNvPr>
          <p:cNvSpPr/>
          <p:nvPr/>
        </p:nvSpPr>
        <p:spPr>
          <a:xfrm>
            <a:off x="5591176" y="5076825"/>
            <a:ext cx="1468437" cy="113030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solidFill>
                  <a:schemeClr val="tx1"/>
                </a:solidFill>
              </a:rPr>
              <a:t>自動閉鎖式扉、自動手洗い設備、逆流防止弁等の設置</a:t>
            </a:r>
          </a:p>
        </p:txBody>
      </p:sp>
      <p:sp>
        <p:nvSpPr>
          <p:cNvPr id="46" name="正方形/長方形 45">
            <a:extLst>
              <a:ext uri="{FF2B5EF4-FFF2-40B4-BE49-F238E27FC236}">
                <a16:creationId xmlns:a16="http://schemas.microsoft.com/office/drawing/2014/main" id="{211FB0E0-ED29-289C-31A8-98C6D7888143}"/>
              </a:ext>
            </a:extLst>
          </p:cNvPr>
          <p:cNvSpPr/>
          <p:nvPr/>
        </p:nvSpPr>
        <p:spPr>
          <a:xfrm>
            <a:off x="7318375" y="3656014"/>
            <a:ext cx="1111250" cy="1539875"/>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solidFill>
                  <a:schemeClr val="tx1"/>
                </a:solidFill>
              </a:rPr>
              <a:t>輸出先国が要求する残留農薬、動物用医薬品、汚染物質等のモニタリング</a:t>
            </a:r>
          </a:p>
        </p:txBody>
      </p:sp>
      <p:sp>
        <p:nvSpPr>
          <p:cNvPr id="47" name="正方形/長方形 46">
            <a:extLst>
              <a:ext uri="{FF2B5EF4-FFF2-40B4-BE49-F238E27FC236}">
                <a16:creationId xmlns:a16="http://schemas.microsoft.com/office/drawing/2014/main" id="{E36D9707-854F-1E4B-3511-039DE3E9ECBD}"/>
              </a:ext>
            </a:extLst>
          </p:cNvPr>
          <p:cNvSpPr/>
          <p:nvPr/>
        </p:nvSpPr>
        <p:spPr>
          <a:xfrm>
            <a:off x="7331075" y="5383213"/>
            <a:ext cx="1111250" cy="71755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1" dirty="0">
                <a:solidFill>
                  <a:schemeClr val="tx1"/>
                </a:solidFill>
              </a:rPr>
              <a:t>ISO17025</a:t>
            </a:r>
            <a:r>
              <a:rPr lang="ja-JP" altLang="en-US" sz="1400" b="1" dirty="0">
                <a:solidFill>
                  <a:schemeClr val="tx1"/>
                </a:solidFill>
              </a:rPr>
              <a:t>適合施設で検査</a:t>
            </a:r>
          </a:p>
        </p:txBody>
      </p:sp>
      <p:sp>
        <p:nvSpPr>
          <p:cNvPr id="48" name="正方形/長方形 47">
            <a:extLst>
              <a:ext uri="{FF2B5EF4-FFF2-40B4-BE49-F238E27FC236}">
                <a16:creationId xmlns:a16="http://schemas.microsoft.com/office/drawing/2014/main" id="{993EE881-BF22-92A0-F35A-46D8E329BC86}"/>
              </a:ext>
            </a:extLst>
          </p:cNvPr>
          <p:cNvSpPr/>
          <p:nvPr/>
        </p:nvSpPr>
        <p:spPr>
          <a:xfrm>
            <a:off x="8856662" y="3863976"/>
            <a:ext cx="1111250" cy="1725613"/>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err="1">
                <a:solidFill>
                  <a:schemeClr val="tx1"/>
                </a:solidFill>
              </a:rPr>
              <a:t>と畜</a:t>
            </a:r>
            <a:r>
              <a:rPr lang="ja-JP" altLang="en-US" sz="1400" b="1" dirty="0">
                <a:solidFill>
                  <a:schemeClr val="tx1"/>
                </a:solidFill>
              </a:rPr>
              <a:t>場への搬入、けい留、とさつ時の動物の人道的な取扱いに関する基準の遵守</a:t>
            </a:r>
          </a:p>
        </p:txBody>
      </p:sp>
      <p:sp>
        <p:nvSpPr>
          <p:cNvPr id="16428" name="タイトル 1">
            <a:extLst>
              <a:ext uri="{FF2B5EF4-FFF2-40B4-BE49-F238E27FC236}">
                <a16:creationId xmlns:a16="http://schemas.microsoft.com/office/drawing/2014/main" id="{ACAEF340-94FD-9EEA-3A83-F2996F7E983B}"/>
              </a:ext>
            </a:extLst>
          </p:cNvPr>
          <p:cNvSpPr txBox="1">
            <a:spLocks noChangeArrowheads="1"/>
          </p:cNvSpPr>
          <p:nvPr/>
        </p:nvSpPr>
        <p:spPr bwMode="auto">
          <a:xfrm>
            <a:off x="1966912" y="49214"/>
            <a:ext cx="82550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b"/>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lnSpc>
                <a:spcPct val="90000"/>
              </a:lnSpc>
            </a:pPr>
            <a:r>
              <a:rPr lang="ja-JP" altLang="en-US" sz="3600" b="1" dirty="0">
                <a:latin typeface="ＭＳ Ｐゴシック" panose="020B0600070205080204" pitchFamily="50" charset="-128"/>
                <a:ea typeface="ＭＳ Ｐゴシック" panose="020B0600070205080204" pitchFamily="50" charset="-128"/>
              </a:rPr>
              <a:t>米国向け牛肉輸出に要求される事項</a:t>
            </a:r>
          </a:p>
        </p:txBody>
      </p:sp>
      <p:sp>
        <p:nvSpPr>
          <p:cNvPr id="45" name="正方形/長方形 44">
            <a:extLst>
              <a:ext uri="{FF2B5EF4-FFF2-40B4-BE49-F238E27FC236}">
                <a16:creationId xmlns:a16="http://schemas.microsoft.com/office/drawing/2014/main" id="{6919C9D5-AEF3-DB2D-12EC-A2B6E6B685DF}"/>
              </a:ext>
            </a:extLst>
          </p:cNvPr>
          <p:cNvSpPr/>
          <p:nvPr/>
        </p:nvSpPr>
        <p:spPr>
          <a:xfrm>
            <a:off x="5575300" y="3708401"/>
            <a:ext cx="1484312" cy="442913"/>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solidFill>
                  <a:schemeClr val="tx1"/>
                </a:solidFill>
              </a:rPr>
              <a:t>食肉処理施設はと畜場に併設</a:t>
            </a:r>
          </a:p>
        </p:txBody>
      </p:sp>
      <p:sp>
        <p:nvSpPr>
          <p:cNvPr id="50" name="正方形/長方形 49">
            <a:extLst>
              <a:ext uri="{FF2B5EF4-FFF2-40B4-BE49-F238E27FC236}">
                <a16:creationId xmlns:a16="http://schemas.microsoft.com/office/drawing/2014/main" id="{BEA19519-DE8B-3A31-DC1C-4E9EE6EDAAFC}"/>
              </a:ext>
            </a:extLst>
          </p:cNvPr>
          <p:cNvSpPr/>
          <p:nvPr/>
        </p:nvSpPr>
        <p:spPr>
          <a:xfrm>
            <a:off x="10342884" y="3362591"/>
            <a:ext cx="1293643" cy="261501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b="1" dirty="0">
                <a:solidFill>
                  <a:schemeClr val="tx1"/>
                </a:solidFill>
              </a:rPr>
              <a:t>左記のほか、輸出先国による定期査察、輸入港におけるサンプリング検査 など</a:t>
            </a:r>
          </a:p>
        </p:txBody>
      </p:sp>
      <p:sp>
        <p:nvSpPr>
          <p:cNvPr id="3" name="正方形/長方形 2">
            <a:extLst>
              <a:ext uri="{FF2B5EF4-FFF2-40B4-BE49-F238E27FC236}">
                <a16:creationId xmlns:a16="http://schemas.microsoft.com/office/drawing/2014/main" id="{1CC983DD-BF29-05B1-418D-C2CD538B587C}"/>
              </a:ext>
            </a:extLst>
          </p:cNvPr>
          <p:cNvSpPr/>
          <p:nvPr/>
        </p:nvSpPr>
        <p:spPr>
          <a:xfrm>
            <a:off x="10619582" y="6065839"/>
            <a:ext cx="11874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７６</a:t>
            </a:r>
            <a:endParaRPr lang="en-US" altLang="ja-JP" b="1" dirty="0">
              <a:solidFill>
                <a:schemeClr val="tx1"/>
              </a:solidFill>
            </a:endParaRPr>
          </a:p>
        </p:txBody>
      </p:sp>
      <p:sp>
        <p:nvSpPr>
          <p:cNvPr id="16" name="楕円 15">
            <a:extLst>
              <a:ext uri="{FF2B5EF4-FFF2-40B4-BE49-F238E27FC236}">
                <a16:creationId xmlns:a16="http://schemas.microsoft.com/office/drawing/2014/main" id="{9C8FD86F-A574-B0A3-D171-F7B3B1C0FC27}"/>
              </a:ext>
            </a:extLst>
          </p:cNvPr>
          <p:cNvSpPr/>
          <p:nvPr/>
        </p:nvSpPr>
        <p:spPr>
          <a:xfrm>
            <a:off x="8571234" y="3356992"/>
            <a:ext cx="1727200" cy="32686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楕円 16">
            <a:extLst>
              <a:ext uri="{FF2B5EF4-FFF2-40B4-BE49-F238E27FC236}">
                <a16:creationId xmlns:a16="http://schemas.microsoft.com/office/drawing/2014/main" id="{6B03A33D-AD01-D29D-FC6A-CF6B03D075B2}"/>
              </a:ext>
            </a:extLst>
          </p:cNvPr>
          <p:cNvSpPr/>
          <p:nvPr/>
        </p:nvSpPr>
        <p:spPr>
          <a:xfrm>
            <a:off x="8613776" y="1655762"/>
            <a:ext cx="1606550" cy="12080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1" dirty="0">
                <a:solidFill>
                  <a:schemeClr val="accent4"/>
                </a:solidFill>
              </a:rPr>
              <a:t>環境省</a:t>
            </a:r>
          </a:p>
        </p:txBody>
      </p:sp>
    </p:spTree>
    <p:extLst>
      <p:ext uri="{BB962C8B-B14F-4D97-AF65-F5344CB8AC3E}">
        <p14:creationId xmlns:p14="http://schemas.microsoft.com/office/powerpoint/2010/main" val="266120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635D23-7EA2-8D7B-A2E2-BB5CC57D8793}"/>
              </a:ext>
            </a:extLst>
          </p:cNvPr>
          <p:cNvSpPr>
            <a:spLocks noGrp="1"/>
          </p:cNvSpPr>
          <p:nvPr>
            <p:ph type="title"/>
          </p:nvPr>
        </p:nvSpPr>
        <p:spPr/>
        <p:txBody>
          <a:bodyPr>
            <a:normAutofit/>
          </a:bodyPr>
          <a:lstStyle/>
          <a:p>
            <a:r>
              <a:rPr kumimoji="1" lang="ja-JP" altLang="en-US" sz="4800" b="1" dirty="0"/>
              <a:t>アニマルウェルフェア </a:t>
            </a:r>
            <a:r>
              <a:rPr kumimoji="1" lang="en-US" altLang="ja-JP" sz="4800" b="1" dirty="0"/>
              <a:t>(1)</a:t>
            </a:r>
            <a:endParaRPr kumimoji="1" lang="ja-JP" altLang="en-US" sz="4800" b="1" dirty="0"/>
          </a:p>
        </p:txBody>
      </p:sp>
      <p:sp>
        <p:nvSpPr>
          <p:cNvPr id="3" name="コンテンツ プレースホルダー 2">
            <a:extLst>
              <a:ext uri="{FF2B5EF4-FFF2-40B4-BE49-F238E27FC236}">
                <a16:creationId xmlns:a16="http://schemas.microsoft.com/office/drawing/2014/main" id="{69E5E33A-5E7C-49E1-AC15-8B8041FE7AA7}"/>
              </a:ext>
            </a:extLst>
          </p:cNvPr>
          <p:cNvSpPr>
            <a:spLocks noGrp="1"/>
          </p:cNvSpPr>
          <p:nvPr>
            <p:ph idx="1"/>
          </p:nvPr>
        </p:nvSpPr>
        <p:spPr>
          <a:xfrm>
            <a:off x="1200692" y="2132856"/>
            <a:ext cx="9751060" cy="3052936"/>
          </a:xfrm>
        </p:spPr>
        <p:txBody>
          <a:bodyPr/>
          <a:lstStyle/>
          <a:p>
            <a:r>
              <a:rPr lang="ja-JP" altLang="en-US" b="0" i="0" dirty="0">
                <a:solidFill>
                  <a:srgbClr val="000000"/>
                </a:solidFill>
                <a:effectLst/>
                <a:latin typeface="メイリオ" panose="020B0604030504040204" pitchFamily="50" charset="-128"/>
                <a:ea typeface="メイリオ" panose="020B0604030504040204" pitchFamily="50" charset="-128"/>
              </a:rPr>
              <a:t>動物の生活とその死に関わる環境と関連する動物の身体的・心的状態</a:t>
            </a:r>
            <a:endParaRPr lang="en-US" altLang="ja-JP" b="0" i="0" dirty="0">
              <a:solidFill>
                <a:srgbClr val="000000"/>
              </a:solidFill>
              <a:effectLst/>
              <a:latin typeface="メイリオ" panose="020B0604030504040204" pitchFamily="50" charset="-128"/>
              <a:ea typeface="メイリオ" panose="020B0604030504040204" pitchFamily="50" charset="-128"/>
            </a:endParaRPr>
          </a:p>
          <a:p>
            <a:r>
              <a:rPr lang="ja-JP" altLang="en-US" b="0" i="0" dirty="0">
                <a:solidFill>
                  <a:srgbClr val="000000"/>
                </a:solidFill>
                <a:effectLst/>
                <a:latin typeface="メイリオ" panose="020B0604030504040204" pitchFamily="50" charset="-128"/>
                <a:ea typeface="メイリオ" panose="020B0604030504040204" pitchFamily="50" charset="-128"/>
              </a:rPr>
              <a:t>家畜を快適な環境下で飼養すると、家畜のストレスや疾病が減る</a:t>
            </a:r>
            <a:endParaRPr lang="en-US" altLang="ja-JP" b="0" i="0" dirty="0">
              <a:solidFill>
                <a:srgbClr val="000000"/>
              </a:solidFill>
              <a:effectLst/>
              <a:latin typeface="メイリオ" panose="020B0604030504040204" pitchFamily="50" charset="-128"/>
              <a:ea typeface="メイリオ" panose="020B0604030504040204" pitchFamily="50" charset="-128"/>
            </a:endParaRPr>
          </a:p>
          <a:p>
            <a:r>
              <a:rPr lang="ja-JP" altLang="en-US" b="0" i="0" dirty="0">
                <a:solidFill>
                  <a:srgbClr val="000000"/>
                </a:solidFill>
                <a:effectLst/>
                <a:latin typeface="メイリオ" panose="020B0604030504040204" pitchFamily="50" charset="-128"/>
                <a:ea typeface="メイリオ" panose="020B0604030504040204" pitchFamily="50" charset="-128"/>
              </a:rPr>
              <a:t>結果として、生産性の向上や安全な畜産物の生産にもつながる</a:t>
            </a:r>
            <a:endParaRPr kumimoji="1" lang="ja-JP" altLang="en-US" dirty="0"/>
          </a:p>
        </p:txBody>
      </p:sp>
      <p:sp>
        <p:nvSpPr>
          <p:cNvPr id="4" name="正方形/長方形 3">
            <a:extLst>
              <a:ext uri="{FF2B5EF4-FFF2-40B4-BE49-F238E27FC236}">
                <a16:creationId xmlns:a16="http://schemas.microsoft.com/office/drawing/2014/main" id="{AFDF1583-6F6D-A954-115E-72025EA34130}"/>
              </a:ext>
            </a:extLst>
          </p:cNvPr>
          <p:cNvSpPr/>
          <p:nvPr/>
        </p:nvSpPr>
        <p:spPr>
          <a:xfrm>
            <a:off x="10619582" y="6065839"/>
            <a:ext cx="11874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７７</a:t>
            </a:r>
            <a:endParaRPr lang="en-US" altLang="ja-JP" b="1" dirty="0">
              <a:solidFill>
                <a:schemeClr val="tx1"/>
              </a:solidFill>
            </a:endParaRPr>
          </a:p>
        </p:txBody>
      </p:sp>
      <p:sp>
        <p:nvSpPr>
          <p:cNvPr id="5" name="正方形/長方形 4">
            <a:extLst>
              <a:ext uri="{FF2B5EF4-FFF2-40B4-BE49-F238E27FC236}">
                <a16:creationId xmlns:a16="http://schemas.microsoft.com/office/drawing/2014/main" id="{F1461E2D-2C95-4E0F-C2A5-93B8952785EE}"/>
              </a:ext>
            </a:extLst>
          </p:cNvPr>
          <p:cNvSpPr/>
          <p:nvPr/>
        </p:nvSpPr>
        <p:spPr>
          <a:xfrm>
            <a:off x="4438228" y="4869160"/>
            <a:ext cx="6522983" cy="799233"/>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b="1" dirty="0">
                <a:solidFill>
                  <a:schemeClr val="tx1"/>
                </a:solidFill>
                <a:latin typeface="ＭＳ Ｐ明朝" panose="02020600040205080304" pitchFamily="18" charset="-128"/>
                <a:ea typeface="ＭＳ Ｐ明朝" panose="02020600040205080304" pitchFamily="18" charset="-128"/>
              </a:rPr>
              <a:t>農水省</a:t>
            </a:r>
            <a:r>
              <a:rPr lang="en-US" altLang="ja-JP" sz="1600" b="1" dirty="0">
                <a:solidFill>
                  <a:schemeClr val="tx1"/>
                </a:solidFill>
                <a:latin typeface="ＭＳ Ｐ明朝" panose="02020600040205080304" pitchFamily="18" charset="-128"/>
                <a:ea typeface="ＭＳ Ｐ明朝" panose="02020600040205080304" pitchFamily="18" charset="-128"/>
              </a:rPr>
              <a:t>HP</a:t>
            </a:r>
          </a:p>
          <a:p>
            <a:pPr algn="ctr">
              <a:defRPr/>
            </a:pPr>
            <a:r>
              <a:rPr lang="en-US" altLang="ja-JP" sz="1600" b="1" dirty="0">
                <a:solidFill>
                  <a:schemeClr val="tx1"/>
                </a:solidFill>
                <a:latin typeface="ＭＳ Ｐ明朝" panose="02020600040205080304" pitchFamily="18" charset="-128"/>
                <a:ea typeface="ＭＳ Ｐ明朝" panose="02020600040205080304" pitchFamily="18" charset="-128"/>
              </a:rPr>
              <a:t>https://www.maff.go.jp/j/chikusan/sinko/animal_welfare.html</a:t>
            </a:r>
            <a:endParaRPr lang="ja-JP" altLang="en-US" sz="1600" b="1" dirty="0">
              <a:solidFill>
                <a:schemeClr val="tx1"/>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92995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712BFF-35BC-C425-B84F-B1F1C69B7241}"/>
              </a:ext>
            </a:extLst>
          </p:cNvPr>
          <p:cNvSpPr>
            <a:spLocks noGrp="1"/>
          </p:cNvSpPr>
          <p:nvPr>
            <p:ph type="title"/>
          </p:nvPr>
        </p:nvSpPr>
        <p:spPr/>
        <p:txBody>
          <a:bodyPr>
            <a:normAutofit/>
          </a:bodyPr>
          <a:lstStyle/>
          <a:p>
            <a:r>
              <a:rPr kumimoji="1" lang="ja-JP" altLang="en-US" sz="4800" b="1" dirty="0"/>
              <a:t>アニマルウェルフェア </a:t>
            </a:r>
            <a:r>
              <a:rPr kumimoji="1" lang="en-US" altLang="ja-JP" sz="4800" b="1" dirty="0"/>
              <a:t>(2)</a:t>
            </a:r>
            <a:endParaRPr kumimoji="1" lang="ja-JP" altLang="en-US" sz="4800" b="1" dirty="0"/>
          </a:p>
        </p:txBody>
      </p:sp>
      <p:sp>
        <p:nvSpPr>
          <p:cNvPr id="4" name="正方形/長方形 3">
            <a:extLst>
              <a:ext uri="{FF2B5EF4-FFF2-40B4-BE49-F238E27FC236}">
                <a16:creationId xmlns:a16="http://schemas.microsoft.com/office/drawing/2014/main" id="{0C1141F6-E18E-0DBA-22B0-7AD76753208A}"/>
              </a:ext>
            </a:extLst>
          </p:cNvPr>
          <p:cNvSpPr/>
          <p:nvPr/>
        </p:nvSpPr>
        <p:spPr>
          <a:xfrm>
            <a:off x="10619582" y="6065839"/>
            <a:ext cx="11874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７８</a:t>
            </a:r>
            <a:endParaRPr lang="en-US" altLang="ja-JP" b="1" dirty="0">
              <a:solidFill>
                <a:schemeClr val="tx1"/>
              </a:solidFill>
            </a:endParaRPr>
          </a:p>
        </p:txBody>
      </p:sp>
      <p:pic>
        <p:nvPicPr>
          <p:cNvPr id="5" name="コンテンツ プレースホルダー 4">
            <a:extLst>
              <a:ext uri="{FF2B5EF4-FFF2-40B4-BE49-F238E27FC236}">
                <a16:creationId xmlns:a16="http://schemas.microsoft.com/office/drawing/2014/main" id="{69A4786C-0243-2C5A-94EA-19CAE4A38F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67" t="42921" r="26729" b="37595"/>
          <a:stretch/>
        </p:blipFill>
        <p:spPr>
          <a:xfrm>
            <a:off x="992755" y="2204120"/>
            <a:ext cx="10814277" cy="2448272"/>
          </a:xfrm>
          <a:prstGeom prst="rect">
            <a:avLst/>
          </a:prstGeom>
        </p:spPr>
      </p:pic>
    </p:spTree>
    <p:extLst>
      <p:ext uri="{BB962C8B-B14F-4D97-AF65-F5344CB8AC3E}">
        <p14:creationId xmlns:p14="http://schemas.microsoft.com/office/powerpoint/2010/main" val="14486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コンテンツ プレースホルダー 2">
            <a:extLst>
              <a:ext uri="{FF2B5EF4-FFF2-40B4-BE49-F238E27FC236}">
                <a16:creationId xmlns:a16="http://schemas.microsoft.com/office/drawing/2014/main" id="{A06864A9-CA3A-6EF7-0BA8-96714BC9E9AE}"/>
              </a:ext>
            </a:extLst>
          </p:cNvPr>
          <p:cNvSpPr>
            <a:spLocks noGrp="1" noChangeArrowheads="1"/>
          </p:cNvSpPr>
          <p:nvPr>
            <p:ph idx="1"/>
          </p:nvPr>
        </p:nvSpPr>
        <p:spPr>
          <a:xfrm>
            <a:off x="1629916" y="1556792"/>
            <a:ext cx="8640960" cy="4608512"/>
          </a:xfrm>
        </p:spPr>
        <p:txBody>
          <a:bodyPr>
            <a:normAutofit lnSpcReduction="10000"/>
          </a:bodyPr>
          <a:lstStyle/>
          <a:p>
            <a:pPr marL="0" indent="0">
              <a:buNone/>
              <a:defRPr/>
            </a:pPr>
            <a:r>
              <a:rPr lang="ja-JP" altLang="en-US" b="1" dirty="0"/>
              <a:t>　  </a:t>
            </a:r>
            <a:r>
              <a:rPr lang="ja-JP" altLang="en-US" b="1" dirty="0">
                <a:highlight>
                  <a:srgbClr val="FFFF00"/>
                </a:highlight>
              </a:rPr>
              <a:t>アニマルウェルフェア（</a:t>
            </a:r>
            <a:r>
              <a:rPr lang="en-US" altLang="ja-JP" b="1" dirty="0">
                <a:highlight>
                  <a:srgbClr val="FFFF00"/>
                </a:highlight>
              </a:rPr>
              <a:t>AW)</a:t>
            </a:r>
            <a:r>
              <a:rPr lang="ja-JP" altLang="en-US" b="1" dirty="0">
                <a:highlight>
                  <a:srgbClr val="FFFF00"/>
                </a:highlight>
              </a:rPr>
              <a:t>を目指すときの</a:t>
            </a:r>
            <a:endParaRPr lang="en-US" altLang="ja-JP" b="1" dirty="0">
              <a:highlight>
                <a:srgbClr val="FFFF00"/>
              </a:highlight>
            </a:endParaRPr>
          </a:p>
          <a:p>
            <a:pPr marL="0" indent="0">
              <a:buNone/>
              <a:defRPr/>
            </a:pPr>
            <a:r>
              <a:rPr lang="ja-JP" altLang="en-US" b="1" dirty="0"/>
              <a:t>　  </a:t>
            </a:r>
            <a:r>
              <a:rPr lang="ja-JP" altLang="en-US" b="1" dirty="0">
                <a:highlight>
                  <a:srgbClr val="FFFF00"/>
                </a:highlight>
              </a:rPr>
              <a:t>世界共通の考え方（</a:t>
            </a:r>
            <a:r>
              <a:rPr lang="en-US" altLang="ja-JP" b="1" dirty="0">
                <a:highlight>
                  <a:srgbClr val="FFFF00"/>
                </a:highlight>
              </a:rPr>
              <a:t>OIE</a:t>
            </a:r>
            <a:r>
              <a:rPr lang="ja-JP" altLang="en-US" b="1" dirty="0">
                <a:highlight>
                  <a:srgbClr val="FFFF00"/>
                </a:highlight>
              </a:rPr>
              <a:t>：国際獣疫事務局</a:t>
            </a:r>
            <a:r>
              <a:rPr lang="en-US" altLang="ja-JP" b="1" dirty="0">
                <a:highlight>
                  <a:srgbClr val="FFFF00"/>
                </a:highlight>
              </a:rPr>
              <a:t>)</a:t>
            </a:r>
          </a:p>
          <a:p>
            <a:pPr marL="0" indent="0">
              <a:buNone/>
              <a:defRPr/>
            </a:pPr>
            <a:endParaRPr lang="en-US" altLang="ja-JP" b="1" dirty="0"/>
          </a:p>
          <a:p>
            <a:pPr marL="0" indent="0">
              <a:buNone/>
              <a:defRPr/>
            </a:pPr>
            <a:r>
              <a:rPr lang="ja-JP" altLang="en-US" b="1" dirty="0"/>
              <a:t>（１）飢え、渇き及び栄養不良   </a:t>
            </a:r>
            <a:endParaRPr lang="en-US" altLang="ja-JP" b="1" dirty="0"/>
          </a:p>
          <a:p>
            <a:pPr marL="0" indent="0">
              <a:buNone/>
              <a:defRPr/>
            </a:pPr>
            <a:r>
              <a:rPr lang="ja-JP" altLang="en-US" b="1" dirty="0"/>
              <a:t>（２）恐怖及び苦悩</a:t>
            </a:r>
            <a:endParaRPr lang="en-US" altLang="ja-JP" b="1" dirty="0"/>
          </a:p>
          <a:p>
            <a:pPr marL="0" indent="0">
              <a:buNone/>
              <a:defRPr/>
            </a:pPr>
            <a:r>
              <a:rPr lang="ja-JP" altLang="en-US" b="1" dirty="0"/>
              <a:t>（３）物理的及び熱の不快                        </a:t>
            </a:r>
            <a:endParaRPr lang="en-US" altLang="ja-JP" b="1" dirty="0"/>
          </a:p>
          <a:p>
            <a:pPr marL="0" indent="0">
              <a:buNone/>
              <a:defRPr/>
            </a:pPr>
            <a:r>
              <a:rPr lang="ja-JP" altLang="en-US" b="1" dirty="0"/>
              <a:t>（４）苦痛、傷害及び疾病</a:t>
            </a:r>
            <a:endParaRPr lang="en-US" altLang="ja-JP" b="1" dirty="0"/>
          </a:p>
          <a:p>
            <a:pPr marL="0" indent="0">
              <a:buNone/>
              <a:defRPr/>
            </a:pPr>
            <a:r>
              <a:rPr lang="ja-JP" altLang="en-US" b="1" dirty="0"/>
              <a:t>（５）通常の行動様式を発現　する自由</a:t>
            </a:r>
            <a:endParaRPr lang="en-US" altLang="ja-JP" b="1" dirty="0"/>
          </a:p>
        </p:txBody>
      </p:sp>
      <p:sp>
        <p:nvSpPr>
          <p:cNvPr id="32772" name="スライド番号プレースホルダー 3">
            <a:extLst>
              <a:ext uri="{FF2B5EF4-FFF2-40B4-BE49-F238E27FC236}">
                <a16:creationId xmlns:a16="http://schemas.microsoft.com/office/drawing/2014/main" id="{7046B125-DADD-6B99-3683-1A426B802AF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FB486D70-0F59-456A-84B0-FD4B5D0F7CC0}" type="slidenum">
              <a:rPr lang="ja-JP" altLang="en-US" smtClean="0">
                <a:solidFill>
                  <a:srgbClr val="898989"/>
                </a:solidFill>
              </a:rPr>
              <a:pPr/>
              <a:t>79</a:t>
            </a:fld>
            <a:endParaRPr lang="ja-JP" altLang="en-US">
              <a:solidFill>
                <a:srgbClr val="898989"/>
              </a:solidFill>
            </a:endParaRPr>
          </a:p>
        </p:txBody>
      </p:sp>
      <p:sp>
        <p:nvSpPr>
          <p:cNvPr id="5" name="右中かっこ 4">
            <a:extLst>
              <a:ext uri="{FF2B5EF4-FFF2-40B4-BE49-F238E27FC236}">
                <a16:creationId xmlns:a16="http://schemas.microsoft.com/office/drawing/2014/main" id="{5CA237B3-09DB-5930-9C3A-C02E512CA20B}"/>
              </a:ext>
            </a:extLst>
          </p:cNvPr>
          <p:cNvSpPr/>
          <p:nvPr/>
        </p:nvSpPr>
        <p:spPr>
          <a:xfrm>
            <a:off x="7980362" y="3594100"/>
            <a:ext cx="331788" cy="1785938"/>
          </a:xfrm>
          <a:prstGeom prst="rightBrace">
            <a:avLst>
              <a:gd name="adj1" fmla="val 8333"/>
              <a:gd name="adj2" fmla="val 48605"/>
            </a:avLst>
          </a:prstGeom>
          <a:ln w="28575">
            <a:solidFill>
              <a:schemeClr val="tx1"/>
            </a:solidFill>
          </a:ln>
        </p:spPr>
        <p:style>
          <a:lnRef idx="1">
            <a:schemeClr val="dk1"/>
          </a:lnRef>
          <a:fillRef idx="0">
            <a:schemeClr val="dk1"/>
          </a:fillRef>
          <a:effectRef idx="0">
            <a:schemeClr val="dk1"/>
          </a:effectRef>
          <a:fontRef idx="minor">
            <a:schemeClr val="tx1"/>
          </a:fontRef>
        </p:style>
        <p:txBody>
          <a:bodyPr anchor="ctr"/>
          <a:lstStyle/>
          <a:p>
            <a:pPr algn="ctr">
              <a:defRPr/>
            </a:pPr>
            <a:endParaRPr lang="ja-JP" altLang="en-US"/>
          </a:p>
        </p:txBody>
      </p:sp>
      <p:sp>
        <p:nvSpPr>
          <p:cNvPr id="32774" name="テキスト ボックス 5">
            <a:extLst>
              <a:ext uri="{FF2B5EF4-FFF2-40B4-BE49-F238E27FC236}">
                <a16:creationId xmlns:a16="http://schemas.microsoft.com/office/drawing/2014/main" id="{06237EC2-D063-F28B-9BE3-D0F4ADE839E9}"/>
              </a:ext>
            </a:extLst>
          </p:cNvPr>
          <p:cNvSpPr txBox="1">
            <a:spLocks noChangeArrowheads="1"/>
          </p:cNvSpPr>
          <p:nvPr/>
        </p:nvSpPr>
        <p:spPr bwMode="auto">
          <a:xfrm>
            <a:off x="8344792" y="4149080"/>
            <a:ext cx="2070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2800" b="1" dirty="0">
                <a:latin typeface="ＭＳ Ｐ明朝" panose="02020600040205080304" pitchFamily="18" charset="-128"/>
                <a:ea typeface="ＭＳ Ｐ明朝" panose="02020600040205080304" pitchFamily="18" charset="-128"/>
              </a:rPr>
              <a:t>からの自由</a:t>
            </a:r>
          </a:p>
        </p:txBody>
      </p:sp>
      <p:sp>
        <p:nvSpPr>
          <p:cNvPr id="8" name="正方形/長方形 7">
            <a:extLst>
              <a:ext uri="{FF2B5EF4-FFF2-40B4-BE49-F238E27FC236}">
                <a16:creationId xmlns:a16="http://schemas.microsoft.com/office/drawing/2014/main" id="{A7C807A9-2C91-07CC-35BA-D89D29FB1693}"/>
              </a:ext>
            </a:extLst>
          </p:cNvPr>
          <p:cNvSpPr/>
          <p:nvPr/>
        </p:nvSpPr>
        <p:spPr>
          <a:xfrm>
            <a:off x="10314173" y="5924004"/>
            <a:ext cx="1163637"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７９</a:t>
            </a:r>
            <a:endParaRPr lang="en-US" altLang="ja-JP" b="1" dirty="0">
              <a:solidFill>
                <a:schemeClr val="tx1"/>
              </a:solidFill>
            </a:endParaRPr>
          </a:p>
        </p:txBody>
      </p:sp>
      <p:sp>
        <p:nvSpPr>
          <p:cNvPr id="4" name="タイトル 3">
            <a:extLst>
              <a:ext uri="{FF2B5EF4-FFF2-40B4-BE49-F238E27FC236}">
                <a16:creationId xmlns:a16="http://schemas.microsoft.com/office/drawing/2014/main" id="{29B248C1-0075-71E5-AFB8-FDB068B4D205}"/>
              </a:ext>
            </a:extLst>
          </p:cNvPr>
          <p:cNvSpPr>
            <a:spLocks noGrp="1"/>
          </p:cNvSpPr>
          <p:nvPr>
            <p:ph type="title"/>
          </p:nvPr>
        </p:nvSpPr>
        <p:spPr/>
        <p:txBody>
          <a:bodyPr>
            <a:normAutofit/>
          </a:bodyPr>
          <a:lstStyle/>
          <a:p>
            <a:r>
              <a:rPr lang="ja-JP" altLang="en-US" sz="4800" b="1" dirty="0"/>
              <a:t>５つの自由</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コンテンツ プレースホルダー 4">
            <a:extLst>
              <a:ext uri="{FF2B5EF4-FFF2-40B4-BE49-F238E27FC236}">
                <a16:creationId xmlns:a16="http://schemas.microsoft.com/office/drawing/2014/main" id="{DCF6D465-D447-5FAD-28A6-6C928D8B00A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3424"/>
          <a:stretch/>
        </p:blipFill>
        <p:spPr>
          <a:xfrm>
            <a:off x="2133972" y="1579563"/>
            <a:ext cx="8208962" cy="4455320"/>
          </a:xfrm>
        </p:spPr>
      </p:pic>
      <p:sp>
        <p:nvSpPr>
          <p:cNvPr id="6" name="正方形/長方形 5">
            <a:extLst>
              <a:ext uri="{FF2B5EF4-FFF2-40B4-BE49-F238E27FC236}">
                <a16:creationId xmlns:a16="http://schemas.microsoft.com/office/drawing/2014/main" id="{C057F36F-42CF-75AF-5C21-42EA8ED1404C}"/>
              </a:ext>
            </a:extLst>
          </p:cNvPr>
          <p:cNvSpPr/>
          <p:nvPr/>
        </p:nvSpPr>
        <p:spPr>
          <a:xfrm>
            <a:off x="5466952" y="6090593"/>
            <a:ext cx="5091981" cy="417513"/>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dirty="0">
                <a:solidFill>
                  <a:schemeClr val="tx1"/>
                </a:solidFill>
                <a:latin typeface="ＭＳ 明朝" panose="02020609040205080304" pitchFamily="17" charset="-128"/>
                <a:ea typeface="ＭＳ 明朝" panose="02020609040205080304" pitchFamily="17" charset="-128"/>
              </a:rPr>
              <a:t>NHK for school</a:t>
            </a:r>
            <a:r>
              <a:rPr lang="ja-JP" altLang="en-US" sz="2000" dirty="0">
                <a:solidFill>
                  <a:schemeClr val="tx1"/>
                </a:solidFill>
                <a:latin typeface="ＭＳ 明朝" panose="02020609040205080304" pitchFamily="17" charset="-128"/>
                <a:ea typeface="ＭＳ 明朝" panose="02020609040205080304" pitchFamily="17" charset="-128"/>
              </a:rPr>
              <a:t>（行政機関）</a:t>
            </a:r>
            <a:r>
              <a:rPr lang="en-US" altLang="ja-JP" sz="2000" dirty="0">
                <a:solidFill>
                  <a:schemeClr val="tx1"/>
                </a:solidFill>
                <a:latin typeface="ＭＳ 明朝" panose="02020609040205080304" pitchFamily="17" charset="-128"/>
                <a:ea typeface="ＭＳ 明朝" panose="02020609040205080304" pitchFamily="17" charset="-128"/>
              </a:rPr>
              <a:t> </a:t>
            </a:r>
            <a:r>
              <a:rPr lang="ja-JP" altLang="en-US" sz="2000" dirty="0">
                <a:solidFill>
                  <a:schemeClr val="tx1"/>
                </a:solidFill>
                <a:latin typeface="ＭＳ 明朝" panose="02020609040205080304" pitchFamily="17" charset="-128"/>
                <a:ea typeface="ＭＳ 明朝" panose="02020609040205080304" pitchFamily="17" charset="-128"/>
              </a:rPr>
              <a:t>より</a:t>
            </a:r>
          </a:p>
        </p:txBody>
      </p:sp>
      <p:sp>
        <p:nvSpPr>
          <p:cNvPr id="5" name="正方形/長方形 4">
            <a:extLst>
              <a:ext uri="{FF2B5EF4-FFF2-40B4-BE49-F238E27FC236}">
                <a16:creationId xmlns:a16="http://schemas.microsoft.com/office/drawing/2014/main" id="{CF7BEFA9-C015-29AF-86F8-912751A3FB23}"/>
              </a:ext>
            </a:extLst>
          </p:cNvPr>
          <p:cNvSpPr/>
          <p:nvPr/>
        </p:nvSpPr>
        <p:spPr>
          <a:xfrm>
            <a:off x="10774932" y="6034882"/>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８</a:t>
            </a:r>
          </a:p>
        </p:txBody>
      </p:sp>
      <p:sp>
        <p:nvSpPr>
          <p:cNvPr id="2" name="楕円 1">
            <a:extLst>
              <a:ext uri="{FF2B5EF4-FFF2-40B4-BE49-F238E27FC236}">
                <a16:creationId xmlns:a16="http://schemas.microsoft.com/office/drawing/2014/main" id="{38410D77-6A1E-92BF-8080-13482548A2C2}"/>
              </a:ext>
            </a:extLst>
          </p:cNvPr>
          <p:cNvSpPr/>
          <p:nvPr/>
        </p:nvSpPr>
        <p:spPr>
          <a:xfrm>
            <a:off x="5951785" y="3861048"/>
            <a:ext cx="574675" cy="174466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楕円 2">
            <a:extLst>
              <a:ext uri="{FF2B5EF4-FFF2-40B4-BE49-F238E27FC236}">
                <a16:creationId xmlns:a16="http://schemas.microsoft.com/office/drawing/2014/main" id="{16A14802-166D-AF38-5177-15FD9D94AD4A}"/>
              </a:ext>
            </a:extLst>
          </p:cNvPr>
          <p:cNvSpPr/>
          <p:nvPr/>
        </p:nvSpPr>
        <p:spPr>
          <a:xfrm>
            <a:off x="5230118" y="3861048"/>
            <a:ext cx="576262" cy="17462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楕円 3">
            <a:extLst>
              <a:ext uri="{FF2B5EF4-FFF2-40B4-BE49-F238E27FC236}">
                <a16:creationId xmlns:a16="http://schemas.microsoft.com/office/drawing/2014/main" id="{E6114A35-F96D-D80F-5713-394483D762D5}"/>
              </a:ext>
            </a:extLst>
          </p:cNvPr>
          <p:cNvSpPr/>
          <p:nvPr/>
        </p:nvSpPr>
        <p:spPr>
          <a:xfrm>
            <a:off x="6598269" y="3861048"/>
            <a:ext cx="576263" cy="17462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楕円 6">
            <a:extLst>
              <a:ext uri="{FF2B5EF4-FFF2-40B4-BE49-F238E27FC236}">
                <a16:creationId xmlns:a16="http://schemas.microsoft.com/office/drawing/2014/main" id="{69FBE766-2829-E30A-3C24-AE988345CA53}"/>
              </a:ext>
            </a:extLst>
          </p:cNvPr>
          <p:cNvSpPr/>
          <p:nvPr/>
        </p:nvSpPr>
        <p:spPr>
          <a:xfrm>
            <a:off x="8255001" y="2924944"/>
            <a:ext cx="1152525" cy="80962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四角形: 角を丸くする 7">
            <a:extLst>
              <a:ext uri="{FF2B5EF4-FFF2-40B4-BE49-F238E27FC236}">
                <a16:creationId xmlns:a16="http://schemas.microsoft.com/office/drawing/2014/main" id="{05CFDB14-89CF-B5F4-8545-9A32625B71F9}"/>
              </a:ext>
            </a:extLst>
          </p:cNvPr>
          <p:cNvSpPr/>
          <p:nvPr/>
        </p:nvSpPr>
        <p:spPr>
          <a:xfrm>
            <a:off x="9026896" y="1958541"/>
            <a:ext cx="2632075"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食品安全委員会</a:t>
            </a:r>
            <a:endParaRPr lang="en-US" altLang="ja-JP" b="1" dirty="0">
              <a:solidFill>
                <a:schemeClr val="tx1"/>
              </a:solidFill>
            </a:endParaRPr>
          </a:p>
          <a:p>
            <a:pPr algn="ctr">
              <a:defRPr/>
            </a:pPr>
            <a:r>
              <a:rPr lang="ja-JP" altLang="en-US" b="1" dirty="0">
                <a:solidFill>
                  <a:schemeClr val="tx1"/>
                </a:solidFill>
              </a:rPr>
              <a:t>消費者庁　　　　</a:t>
            </a:r>
          </a:p>
        </p:txBody>
      </p:sp>
      <p:sp>
        <p:nvSpPr>
          <p:cNvPr id="10" name="タイトル 9">
            <a:extLst>
              <a:ext uri="{FF2B5EF4-FFF2-40B4-BE49-F238E27FC236}">
                <a16:creationId xmlns:a16="http://schemas.microsoft.com/office/drawing/2014/main" id="{EDFA04A6-98E5-4526-4C22-4C795F8EF361}"/>
              </a:ext>
            </a:extLst>
          </p:cNvPr>
          <p:cNvSpPr>
            <a:spLocks noGrp="1"/>
          </p:cNvSpPr>
          <p:nvPr>
            <p:ph type="title"/>
          </p:nvPr>
        </p:nvSpPr>
        <p:spPr/>
        <p:txBody>
          <a:bodyPr>
            <a:normAutofit/>
          </a:bodyPr>
          <a:lstStyle/>
          <a:p>
            <a:r>
              <a:rPr lang="ja-JP" altLang="en-US" sz="5400" b="1" dirty="0"/>
              <a:t>国の行政機関</a:t>
            </a:r>
            <a:r>
              <a:rPr lang="ja-JP" altLang="en-US" b="1" dirty="0"/>
              <a:t>（１府</a:t>
            </a:r>
            <a:r>
              <a:rPr lang="en-US" altLang="ja-JP" b="1" dirty="0"/>
              <a:t>11</a:t>
            </a:r>
            <a:r>
              <a:rPr lang="ja-JP" altLang="en-US" b="1" dirty="0"/>
              <a:t>省</a:t>
            </a:r>
            <a:r>
              <a:rPr lang="en-US" altLang="ja-JP" b="1" dirty="0"/>
              <a:t>1</a:t>
            </a:r>
            <a:r>
              <a:rPr lang="ja-JP" altLang="en-US" b="1" dirty="0"/>
              <a:t>庁）</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コンテンツ プレースホルダー 4">
            <a:extLst>
              <a:ext uri="{FF2B5EF4-FFF2-40B4-BE49-F238E27FC236}">
                <a16:creationId xmlns:a16="http://schemas.microsoft.com/office/drawing/2014/main" id="{98056B1E-79E7-0FD7-C5EF-E4AC9F1D574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0033" t="38251" r="40540" b="12560"/>
          <a:stretch>
            <a:fillRect/>
          </a:stretch>
        </p:blipFill>
        <p:spPr>
          <a:xfrm>
            <a:off x="3430588" y="152400"/>
            <a:ext cx="4600575" cy="6553200"/>
          </a:xfrm>
        </p:spPr>
      </p:pic>
      <p:sp>
        <p:nvSpPr>
          <p:cNvPr id="6" name="正方形/長方形 5">
            <a:extLst>
              <a:ext uri="{FF2B5EF4-FFF2-40B4-BE49-F238E27FC236}">
                <a16:creationId xmlns:a16="http://schemas.microsoft.com/office/drawing/2014/main" id="{57D29A86-2EFE-4E33-AF2C-4648D59E90A2}"/>
              </a:ext>
            </a:extLst>
          </p:cNvPr>
          <p:cNvSpPr/>
          <p:nvPr/>
        </p:nvSpPr>
        <p:spPr>
          <a:xfrm>
            <a:off x="10342884" y="5985552"/>
            <a:ext cx="11874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８０</a:t>
            </a:r>
            <a:endParaRPr lang="en-US" altLang="ja-JP" b="1" dirty="0">
              <a:solidFill>
                <a:schemeClr val="tx1"/>
              </a:solidFill>
            </a:endParaRPr>
          </a:p>
        </p:txBody>
      </p:sp>
      <p:sp>
        <p:nvSpPr>
          <p:cNvPr id="28676" name="コンテンツ プレースホルダー 2">
            <a:extLst>
              <a:ext uri="{FF2B5EF4-FFF2-40B4-BE49-F238E27FC236}">
                <a16:creationId xmlns:a16="http://schemas.microsoft.com/office/drawing/2014/main" id="{81EF98CB-19E3-0493-EF3C-95751E11F0C6}"/>
              </a:ext>
            </a:extLst>
          </p:cNvPr>
          <p:cNvSpPr txBox="1">
            <a:spLocks noChangeArrowheads="1"/>
          </p:cNvSpPr>
          <p:nvPr/>
        </p:nvSpPr>
        <p:spPr bwMode="auto">
          <a:xfrm>
            <a:off x="7894637" y="908051"/>
            <a:ext cx="2681288" cy="1089025"/>
          </a:xfrm>
          <a:prstGeom prst="rect">
            <a:avLst/>
          </a:prstGeom>
          <a:noFill/>
          <a:ln>
            <a:noFill/>
          </a:ln>
        </p:spPr>
        <p:txBody>
          <a:bodyPr/>
          <a:lstStyle>
            <a:lvl1pPr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eaLnBrk="1" hangingPunct="1">
              <a:buFont typeface="Arial" panose="020B0604020202020204" pitchFamily="34" charset="0"/>
              <a:buNone/>
              <a:defRPr/>
            </a:pPr>
            <a:r>
              <a:rPr lang="en-US" altLang="ja-JP" sz="2800" b="1" dirty="0">
                <a:highlight>
                  <a:srgbClr val="FFFF00"/>
                </a:highlight>
              </a:rPr>
              <a:t>2020.12.21.</a:t>
            </a:r>
          </a:p>
          <a:p>
            <a:pPr eaLnBrk="1" hangingPunct="1">
              <a:buFont typeface="Arial" panose="020B0604020202020204" pitchFamily="34" charset="0"/>
              <a:buNone/>
              <a:defRPr/>
            </a:pPr>
            <a:r>
              <a:rPr lang="ja-JP" altLang="en-US" sz="2800" b="1" dirty="0">
                <a:highlight>
                  <a:srgbClr val="FFFF00"/>
                </a:highlight>
              </a:rPr>
              <a:t>農水大臣辞職</a:t>
            </a:r>
            <a:endParaRPr lang="en-US" altLang="ja-JP" sz="2800" b="1" dirty="0">
              <a:highlight>
                <a:srgbClr val="FFFF00"/>
              </a:high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コンテンツ プレースホルダー 4">
            <a:extLst>
              <a:ext uri="{FF2B5EF4-FFF2-40B4-BE49-F238E27FC236}">
                <a16:creationId xmlns:a16="http://schemas.microsoft.com/office/drawing/2014/main" id="{707FC150-0ABE-D328-96A9-6E6F5DAC7B6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0794" t="43184" r="32494" b="30948"/>
          <a:stretch/>
        </p:blipFill>
        <p:spPr>
          <a:xfrm>
            <a:off x="1188281" y="1664196"/>
            <a:ext cx="9900105" cy="3925044"/>
          </a:xfrm>
        </p:spPr>
      </p:pic>
      <p:sp>
        <p:nvSpPr>
          <p:cNvPr id="6" name="正方形/長方形 5">
            <a:extLst>
              <a:ext uri="{FF2B5EF4-FFF2-40B4-BE49-F238E27FC236}">
                <a16:creationId xmlns:a16="http://schemas.microsoft.com/office/drawing/2014/main" id="{0A2F997E-8020-B611-F5EF-FBEAC06959EF}"/>
              </a:ext>
            </a:extLst>
          </p:cNvPr>
          <p:cNvSpPr/>
          <p:nvPr/>
        </p:nvSpPr>
        <p:spPr>
          <a:xfrm>
            <a:off x="10422430" y="6021288"/>
            <a:ext cx="133191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８１</a:t>
            </a:r>
            <a:endParaRPr lang="en-US" altLang="ja-JP" b="1" dirty="0">
              <a:solidFill>
                <a:schemeClr val="tx1"/>
              </a:solidFill>
            </a:endParaRPr>
          </a:p>
        </p:txBody>
      </p:sp>
      <p:sp>
        <p:nvSpPr>
          <p:cNvPr id="2" name="タイトル 3">
            <a:extLst>
              <a:ext uri="{FF2B5EF4-FFF2-40B4-BE49-F238E27FC236}">
                <a16:creationId xmlns:a16="http://schemas.microsoft.com/office/drawing/2014/main" id="{4C736910-30A6-D7B0-869F-4E85CC91A957}"/>
              </a:ext>
            </a:extLst>
          </p:cNvPr>
          <p:cNvSpPr>
            <a:spLocks noGrp="1"/>
          </p:cNvSpPr>
          <p:nvPr>
            <p:ph type="title"/>
          </p:nvPr>
        </p:nvSpPr>
        <p:spPr>
          <a:xfrm>
            <a:off x="1218883" y="152400"/>
            <a:ext cx="9751060" cy="1295400"/>
          </a:xfrm>
        </p:spPr>
        <p:txBody>
          <a:bodyPr>
            <a:normAutofit/>
          </a:bodyPr>
          <a:lstStyle/>
          <a:p>
            <a:r>
              <a:rPr lang="ja-JP" altLang="en-US" sz="4800" b="1" dirty="0"/>
              <a:t>ケージ飼い</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コンテンツ プレースホルダー 2">
            <a:extLst>
              <a:ext uri="{FF2B5EF4-FFF2-40B4-BE49-F238E27FC236}">
                <a16:creationId xmlns:a16="http://schemas.microsoft.com/office/drawing/2014/main" id="{D6FB6FE2-AA87-1FA3-9613-B5637D1D6D2E}"/>
              </a:ext>
            </a:extLst>
          </p:cNvPr>
          <p:cNvSpPr>
            <a:spLocks noGrp="1" noChangeArrowheads="1"/>
          </p:cNvSpPr>
          <p:nvPr>
            <p:ph idx="1"/>
          </p:nvPr>
        </p:nvSpPr>
        <p:spPr>
          <a:xfrm>
            <a:off x="2151062" y="2564904"/>
            <a:ext cx="7886700" cy="647700"/>
          </a:xfrm>
        </p:spPr>
        <p:txBody>
          <a:bodyPr/>
          <a:lstStyle/>
          <a:p>
            <a:pPr marL="0" indent="0">
              <a:buNone/>
            </a:pPr>
            <a:r>
              <a:rPr lang="ja-JP" altLang="en-US" sz="3200" b="1" dirty="0"/>
              <a:t>＊ 大規模化（効率化）を推進してきた</a:t>
            </a:r>
            <a:endParaRPr lang="en-US" altLang="ja-JP" sz="3200" b="1" dirty="0"/>
          </a:p>
        </p:txBody>
      </p:sp>
      <p:sp>
        <p:nvSpPr>
          <p:cNvPr id="36868" name="コンテンツ プレースホルダー 2">
            <a:extLst>
              <a:ext uri="{FF2B5EF4-FFF2-40B4-BE49-F238E27FC236}">
                <a16:creationId xmlns:a16="http://schemas.microsoft.com/office/drawing/2014/main" id="{114BD0D1-A911-308F-289A-A7BC6B056B91}"/>
              </a:ext>
            </a:extLst>
          </p:cNvPr>
          <p:cNvSpPr txBox="1">
            <a:spLocks noChangeArrowheads="1"/>
          </p:cNvSpPr>
          <p:nvPr/>
        </p:nvSpPr>
        <p:spPr bwMode="auto">
          <a:xfrm>
            <a:off x="3502025" y="4653136"/>
            <a:ext cx="5905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buFont typeface="Arial" panose="020B0604020202020204" pitchFamily="34" charset="0"/>
              <a:buNone/>
            </a:pPr>
            <a:r>
              <a:rPr lang="ja-JP" altLang="en-US" sz="3200" b="1" dirty="0"/>
              <a:t>動物愛護は管轄外（環境省）</a:t>
            </a:r>
          </a:p>
        </p:txBody>
      </p:sp>
      <p:sp>
        <p:nvSpPr>
          <p:cNvPr id="3" name="矢印: 下 2">
            <a:extLst>
              <a:ext uri="{FF2B5EF4-FFF2-40B4-BE49-F238E27FC236}">
                <a16:creationId xmlns:a16="http://schemas.microsoft.com/office/drawing/2014/main" id="{92607699-4FD1-21F8-F152-9AF01514E373}"/>
              </a:ext>
            </a:extLst>
          </p:cNvPr>
          <p:cNvSpPr/>
          <p:nvPr/>
        </p:nvSpPr>
        <p:spPr>
          <a:xfrm>
            <a:off x="5230813" y="3429000"/>
            <a:ext cx="792163"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正方形/長方形 3">
            <a:extLst>
              <a:ext uri="{FF2B5EF4-FFF2-40B4-BE49-F238E27FC236}">
                <a16:creationId xmlns:a16="http://schemas.microsoft.com/office/drawing/2014/main" id="{A4C349AF-C50C-2453-1FAB-CA36E62CBF7F}"/>
              </a:ext>
            </a:extLst>
          </p:cNvPr>
          <p:cNvSpPr/>
          <p:nvPr/>
        </p:nvSpPr>
        <p:spPr>
          <a:xfrm>
            <a:off x="10340499" y="6021288"/>
            <a:ext cx="1258887"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８２</a:t>
            </a:r>
            <a:endParaRPr lang="en-US" altLang="ja-JP" b="1" dirty="0">
              <a:solidFill>
                <a:schemeClr val="tx1"/>
              </a:solidFill>
            </a:endParaRPr>
          </a:p>
        </p:txBody>
      </p:sp>
      <p:sp>
        <p:nvSpPr>
          <p:cNvPr id="5" name="タイトル 4">
            <a:extLst>
              <a:ext uri="{FF2B5EF4-FFF2-40B4-BE49-F238E27FC236}">
                <a16:creationId xmlns:a16="http://schemas.microsoft.com/office/drawing/2014/main" id="{8F3C246A-2733-3E90-15B0-9E3BF30F433D}"/>
              </a:ext>
            </a:extLst>
          </p:cNvPr>
          <p:cNvSpPr>
            <a:spLocks noGrp="1"/>
          </p:cNvSpPr>
          <p:nvPr>
            <p:ph type="title"/>
          </p:nvPr>
        </p:nvSpPr>
        <p:spPr/>
        <p:txBody>
          <a:bodyPr>
            <a:normAutofit/>
          </a:bodyPr>
          <a:lstStyle/>
          <a:p>
            <a:r>
              <a:rPr lang="ja-JP" altLang="en-US" sz="4800" b="1" dirty="0"/>
              <a:t>過去の農業政策の結果</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コンテンツ プレースホルダー 4">
            <a:extLst>
              <a:ext uri="{FF2B5EF4-FFF2-40B4-BE49-F238E27FC236}">
                <a16:creationId xmlns:a16="http://schemas.microsoft.com/office/drawing/2014/main" id="{0F345ED1-F76D-372D-DC99-120DAC915D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0682" t="42775" r="31889" b="15639"/>
          <a:stretch>
            <a:fillRect/>
          </a:stretch>
        </p:blipFill>
        <p:spPr>
          <a:xfrm>
            <a:off x="1413891" y="332656"/>
            <a:ext cx="9094787" cy="5683250"/>
          </a:xfrm>
        </p:spPr>
      </p:pic>
      <p:sp>
        <p:nvSpPr>
          <p:cNvPr id="6" name="正方形/長方形 5">
            <a:extLst>
              <a:ext uri="{FF2B5EF4-FFF2-40B4-BE49-F238E27FC236}">
                <a16:creationId xmlns:a16="http://schemas.microsoft.com/office/drawing/2014/main" id="{910226A1-59CA-E4E4-268E-F43116FCFEC1}"/>
              </a:ext>
            </a:extLst>
          </p:cNvPr>
          <p:cNvSpPr/>
          <p:nvPr/>
        </p:nvSpPr>
        <p:spPr>
          <a:xfrm>
            <a:off x="10432312" y="5943898"/>
            <a:ext cx="1258887"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８３</a:t>
            </a:r>
            <a:endParaRPr lang="en-US" altLang="ja-JP" b="1" dirty="0">
              <a:solidFill>
                <a:schemeClr val="tx1"/>
              </a:solidFill>
            </a:endParaRPr>
          </a:p>
        </p:txBody>
      </p:sp>
      <p:sp>
        <p:nvSpPr>
          <p:cNvPr id="37892" name="コンテンツ プレースホルダー 2">
            <a:extLst>
              <a:ext uri="{FF2B5EF4-FFF2-40B4-BE49-F238E27FC236}">
                <a16:creationId xmlns:a16="http://schemas.microsoft.com/office/drawing/2014/main" id="{C1F9D13B-DE97-7EF8-47BB-2DC19E9D41F8}"/>
              </a:ext>
            </a:extLst>
          </p:cNvPr>
          <p:cNvSpPr txBox="1">
            <a:spLocks noChangeArrowheads="1"/>
          </p:cNvSpPr>
          <p:nvPr/>
        </p:nvSpPr>
        <p:spPr bwMode="auto">
          <a:xfrm>
            <a:off x="2561652" y="5800155"/>
            <a:ext cx="6799264" cy="431502"/>
          </a:xfrm>
          <a:prstGeom prst="rect">
            <a:avLst/>
          </a:prstGeom>
          <a:noFill/>
          <a:ln w="9525">
            <a:noFill/>
            <a:prstDash val="lgDash"/>
            <a:miter lim="800000"/>
            <a:headEnd/>
            <a:tailEnd/>
          </a:ln>
        </p:spPr>
        <p:txBody>
          <a:bodyPr/>
          <a:lstStyle>
            <a:lvl1pPr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eaLnBrk="1" hangingPunct="1">
              <a:buFont typeface="Arial" panose="020B0604020202020204" pitchFamily="34" charset="0"/>
              <a:buNone/>
            </a:pPr>
            <a:r>
              <a:rPr lang="en-US" altLang="ja-JP" sz="1800" dirty="0"/>
              <a:t>2022.07.</a:t>
            </a:r>
            <a:r>
              <a:rPr lang="ja-JP" altLang="en-US" sz="1800" dirty="0"/>
              <a:t>　全国食肉衛生検査所協議会　全国大会研修会資料より</a:t>
            </a:r>
            <a:endParaRPr lang="en-US" altLang="ja-JP" sz="1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コンテンツ プレースホルダー 4">
            <a:extLst>
              <a:ext uri="{FF2B5EF4-FFF2-40B4-BE49-F238E27FC236}">
                <a16:creationId xmlns:a16="http://schemas.microsoft.com/office/drawing/2014/main" id="{4FBB23E9-D9C4-6CE2-B22D-CB75B82AEC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1081" t="37059" r="32608" b="13930"/>
          <a:stretch>
            <a:fillRect/>
          </a:stretch>
        </p:blipFill>
        <p:spPr>
          <a:xfrm>
            <a:off x="1197868" y="116632"/>
            <a:ext cx="9144000" cy="6258768"/>
          </a:xfrm>
        </p:spPr>
      </p:pic>
      <p:sp>
        <p:nvSpPr>
          <p:cNvPr id="6" name="正方形/長方形 5">
            <a:extLst>
              <a:ext uri="{FF2B5EF4-FFF2-40B4-BE49-F238E27FC236}">
                <a16:creationId xmlns:a16="http://schemas.microsoft.com/office/drawing/2014/main" id="{7743F12E-3F92-95F7-8459-5C28EC389571}"/>
              </a:ext>
            </a:extLst>
          </p:cNvPr>
          <p:cNvSpPr/>
          <p:nvPr/>
        </p:nvSpPr>
        <p:spPr>
          <a:xfrm>
            <a:off x="10702924" y="5949280"/>
            <a:ext cx="9715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８４</a:t>
            </a:r>
            <a:endParaRPr lang="en-US" altLang="ja-JP"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コンテンツ プレースホルダー 4">
            <a:extLst>
              <a:ext uri="{FF2B5EF4-FFF2-40B4-BE49-F238E27FC236}">
                <a16:creationId xmlns:a16="http://schemas.microsoft.com/office/drawing/2014/main" id="{6FAF40C1-6A78-011D-86BE-7AB3D9801E8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844" t="13130" r="12344" b="14908"/>
          <a:stretch/>
        </p:blipFill>
        <p:spPr>
          <a:xfrm>
            <a:off x="1522413" y="908051"/>
            <a:ext cx="9155113" cy="4825205"/>
          </a:xfrm>
        </p:spPr>
      </p:pic>
      <p:sp>
        <p:nvSpPr>
          <p:cNvPr id="6" name="正方形/長方形 5">
            <a:extLst>
              <a:ext uri="{FF2B5EF4-FFF2-40B4-BE49-F238E27FC236}">
                <a16:creationId xmlns:a16="http://schemas.microsoft.com/office/drawing/2014/main" id="{65CEEC37-9E8E-31E3-96C0-5AB3665DDDCD}"/>
              </a:ext>
            </a:extLst>
          </p:cNvPr>
          <p:cNvSpPr/>
          <p:nvPr/>
        </p:nvSpPr>
        <p:spPr>
          <a:xfrm>
            <a:off x="10558908" y="5949949"/>
            <a:ext cx="9715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８５</a:t>
            </a:r>
            <a:endParaRPr lang="en-US" altLang="ja-JP"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a:extLst>
              <a:ext uri="{FF2B5EF4-FFF2-40B4-BE49-F238E27FC236}">
                <a16:creationId xmlns:a16="http://schemas.microsoft.com/office/drawing/2014/main" id="{E14FEFAC-FDDB-8F51-B24D-8A579693F45A}"/>
              </a:ext>
            </a:extLst>
          </p:cNvPr>
          <p:cNvSpPr>
            <a:spLocks noGrp="1" noChangeArrowheads="1"/>
          </p:cNvSpPr>
          <p:nvPr>
            <p:ph type="title"/>
          </p:nvPr>
        </p:nvSpPr>
        <p:spPr/>
        <p:txBody>
          <a:bodyPr/>
          <a:lstStyle/>
          <a:p>
            <a:endParaRPr lang="ja-JP" altLang="en-US"/>
          </a:p>
        </p:txBody>
      </p:sp>
      <p:pic>
        <p:nvPicPr>
          <p:cNvPr id="40963" name="コンテンツ プレースホルダー 4">
            <a:extLst>
              <a:ext uri="{FF2B5EF4-FFF2-40B4-BE49-F238E27FC236}">
                <a16:creationId xmlns:a16="http://schemas.microsoft.com/office/drawing/2014/main" id="{1B92B20C-19A2-CB1D-B32C-75C7EBC0922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507" t="14185" r="20622" b="25095"/>
          <a:stretch/>
        </p:blipFill>
        <p:spPr>
          <a:xfrm>
            <a:off x="1218882" y="404664"/>
            <a:ext cx="9199563" cy="5247802"/>
          </a:xfrm>
        </p:spPr>
      </p:pic>
      <p:sp>
        <p:nvSpPr>
          <p:cNvPr id="6" name="正方形/長方形 5">
            <a:extLst>
              <a:ext uri="{FF2B5EF4-FFF2-40B4-BE49-F238E27FC236}">
                <a16:creationId xmlns:a16="http://schemas.microsoft.com/office/drawing/2014/main" id="{B306E7CE-FCEA-5198-958D-79178EEA4D0A}"/>
              </a:ext>
            </a:extLst>
          </p:cNvPr>
          <p:cNvSpPr/>
          <p:nvPr/>
        </p:nvSpPr>
        <p:spPr>
          <a:xfrm>
            <a:off x="10774932" y="5877272"/>
            <a:ext cx="9715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８６</a:t>
            </a:r>
            <a:endParaRPr lang="en-US" altLang="ja-JP"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a:extLst>
              <a:ext uri="{FF2B5EF4-FFF2-40B4-BE49-F238E27FC236}">
                <a16:creationId xmlns:a16="http://schemas.microsoft.com/office/drawing/2014/main" id="{9A692DDA-B1C3-95DD-AB10-84BD72AE19CE}"/>
              </a:ext>
            </a:extLst>
          </p:cNvPr>
          <p:cNvSpPr>
            <a:spLocks noGrp="1" noChangeArrowheads="1"/>
          </p:cNvSpPr>
          <p:nvPr>
            <p:ph type="title"/>
          </p:nvPr>
        </p:nvSpPr>
        <p:spPr>
          <a:xfrm>
            <a:off x="3514765" y="5589240"/>
            <a:ext cx="6911975" cy="750887"/>
          </a:xfrm>
          <a:ln w="12700">
            <a:noFill/>
            <a:prstDash val="lgDash"/>
            <a:miter lim="800000"/>
            <a:headEnd/>
            <a:tailEnd/>
          </a:ln>
        </p:spPr>
        <p:txBody>
          <a:bodyPr>
            <a:normAutofit fontScale="90000"/>
          </a:bodyPr>
          <a:lstStyle/>
          <a:p>
            <a:r>
              <a:rPr lang="ja-JP" altLang="en-US" sz="1800" b="1"/>
              <a:t>長野県松本家畜保健衛生所</a:t>
            </a:r>
            <a:r>
              <a:rPr lang="en-US" altLang="ja-JP" sz="1800" b="1"/>
              <a:t>HP</a:t>
            </a:r>
            <a:r>
              <a:rPr lang="ja-JP" altLang="en-US" sz="1800" b="1"/>
              <a:t>より</a:t>
            </a:r>
            <a:br>
              <a:rPr lang="en-US" altLang="ja-JP" sz="1800" b="1"/>
            </a:br>
            <a:r>
              <a:rPr lang="en-US" altLang="ja-JP" sz="1800" b="1"/>
              <a:t>https://www.pref.nagano.lg.jp/matsukachiku/joho/kahodayori.html</a:t>
            </a:r>
            <a:endParaRPr lang="ja-JP" altLang="en-US" sz="1800" b="1"/>
          </a:p>
        </p:txBody>
      </p:sp>
      <p:pic>
        <p:nvPicPr>
          <p:cNvPr id="41987" name="コンテンツ プレースホルダー 4">
            <a:extLst>
              <a:ext uri="{FF2B5EF4-FFF2-40B4-BE49-F238E27FC236}">
                <a16:creationId xmlns:a16="http://schemas.microsoft.com/office/drawing/2014/main" id="{6E8FE651-C484-5361-288D-0DC7A2E2F5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90" t="13603" r="32996" b="9314"/>
          <a:stretch>
            <a:fillRect/>
          </a:stretch>
        </p:blipFill>
        <p:spPr>
          <a:xfrm>
            <a:off x="1773238" y="188915"/>
            <a:ext cx="8893175" cy="5544342"/>
          </a:xfrm>
        </p:spPr>
      </p:pic>
      <p:sp>
        <p:nvSpPr>
          <p:cNvPr id="2" name="正方形/長方形 1">
            <a:extLst>
              <a:ext uri="{FF2B5EF4-FFF2-40B4-BE49-F238E27FC236}">
                <a16:creationId xmlns:a16="http://schemas.microsoft.com/office/drawing/2014/main" id="{137FD8D5-6114-98FD-8FD3-A1C9189C4B06}"/>
              </a:ext>
            </a:extLst>
          </p:cNvPr>
          <p:cNvSpPr/>
          <p:nvPr/>
        </p:nvSpPr>
        <p:spPr>
          <a:xfrm>
            <a:off x="10688513" y="6136482"/>
            <a:ext cx="9715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８７</a:t>
            </a:r>
            <a:endParaRPr lang="en-US" altLang="ja-JP"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コンテンツ プレースホルダー 4">
            <a:extLst>
              <a:ext uri="{FF2B5EF4-FFF2-40B4-BE49-F238E27FC236}">
                <a16:creationId xmlns:a16="http://schemas.microsoft.com/office/drawing/2014/main" id="{1377236E-8F3F-A39B-1FC7-48366369DE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856" t="12633" r="5481" b="10310"/>
          <a:stretch>
            <a:fillRect/>
          </a:stretch>
        </p:blipFill>
        <p:spPr>
          <a:xfrm>
            <a:off x="1522412" y="1233488"/>
            <a:ext cx="9144000" cy="4322762"/>
          </a:xfrm>
        </p:spPr>
      </p:pic>
      <p:sp>
        <p:nvSpPr>
          <p:cNvPr id="6" name="正方形/長方形 5">
            <a:extLst>
              <a:ext uri="{FF2B5EF4-FFF2-40B4-BE49-F238E27FC236}">
                <a16:creationId xmlns:a16="http://schemas.microsoft.com/office/drawing/2014/main" id="{4849634B-854E-F978-E78B-CB3CBE2E6643}"/>
              </a:ext>
            </a:extLst>
          </p:cNvPr>
          <p:cNvSpPr/>
          <p:nvPr/>
        </p:nvSpPr>
        <p:spPr>
          <a:xfrm>
            <a:off x="10558908" y="5877272"/>
            <a:ext cx="90011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８８</a:t>
            </a:r>
            <a:endParaRPr lang="en-US" altLang="ja-JP"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図 5">
            <a:extLst>
              <a:ext uri="{FF2B5EF4-FFF2-40B4-BE49-F238E27FC236}">
                <a16:creationId xmlns:a16="http://schemas.microsoft.com/office/drawing/2014/main" id="{7A9362F5-FE43-F44F-E518-CF3A18828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164" t="23401" r="42125" b="30400"/>
          <a:stretch>
            <a:fillRect/>
          </a:stretch>
        </p:blipFill>
        <p:spPr bwMode="auto">
          <a:xfrm>
            <a:off x="261764" y="1628800"/>
            <a:ext cx="4405312"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a:extLst>
              <a:ext uri="{FF2B5EF4-FFF2-40B4-BE49-F238E27FC236}">
                <a16:creationId xmlns:a16="http://schemas.microsoft.com/office/drawing/2014/main" id="{98660BA1-A9C0-6589-7B25-5E3CB827FFBF}"/>
              </a:ext>
            </a:extLst>
          </p:cNvPr>
          <p:cNvSpPr/>
          <p:nvPr/>
        </p:nvSpPr>
        <p:spPr>
          <a:xfrm>
            <a:off x="10630916" y="6021288"/>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８９</a:t>
            </a:r>
            <a:endParaRPr lang="en-US" altLang="ja-JP" b="1" dirty="0">
              <a:solidFill>
                <a:schemeClr val="tx1"/>
              </a:solidFill>
            </a:endParaRPr>
          </a:p>
        </p:txBody>
      </p:sp>
      <p:sp>
        <p:nvSpPr>
          <p:cNvPr id="2" name="タイトル 1">
            <a:extLst>
              <a:ext uri="{FF2B5EF4-FFF2-40B4-BE49-F238E27FC236}">
                <a16:creationId xmlns:a16="http://schemas.microsoft.com/office/drawing/2014/main" id="{458BB67A-4C20-6977-F9FA-2BC95D256024}"/>
              </a:ext>
            </a:extLst>
          </p:cNvPr>
          <p:cNvSpPr txBox="1">
            <a:spLocks noChangeArrowheads="1"/>
          </p:cNvSpPr>
          <p:nvPr/>
        </p:nvSpPr>
        <p:spPr>
          <a:xfrm>
            <a:off x="1218883" y="152400"/>
            <a:ext cx="7483792" cy="1295400"/>
          </a:xfrm>
          <a:prstGeom prst="rect">
            <a:avLst/>
          </a:prstGeom>
        </p:spPr>
        <p:txBody>
          <a:bodyPr vert="horz" lIns="121899" tIns="60949" rIns="121899" bIns="60949" rtlCol="0" anchor="b">
            <a:normAutofit/>
          </a:bodyPr>
          <a:lstStyle>
            <a:lvl1pPr algn="l" defTabSz="1218987" rtl="0" eaLnBrk="1" latinLnBrk="0" hangingPunct="1">
              <a:spcBef>
                <a:spcPct val="0"/>
              </a:spcBef>
              <a:buNone/>
              <a:defRPr kumimoji="1" sz="3600" kern="1200">
                <a:solidFill>
                  <a:schemeClr val="tx1"/>
                </a:solidFill>
                <a:latin typeface="MS Mincho" panose="02020609040205080304" pitchFamily="17" charset="-128"/>
                <a:ea typeface="MS Mincho" panose="02020609040205080304" pitchFamily="17" charset="-128"/>
                <a:cs typeface="+mj-cs"/>
              </a:defRPr>
            </a:lvl1pPr>
          </a:lstStyle>
          <a:p>
            <a:r>
              <a:rPr lang="en-US" altLang="ja-JP" sz="4800" b="1" dirty="0"/>
              <a:t>FSIS</a:t>
            </a:r>
            <a:r>
              <a:rPr lang="ja-JP" altLang="en-US" sz="4800" b="1" dirty="0"/>
              <a:t>査察による指摘事項</a:t>
            </a:r>
          </a:p>
        </p:txBody>
      </p:sp>
      <p:pic>
        <p:nvPicPr>
          <p:cNvPr id="46082" name="コンテンツ プレースホルダー 7">
            <a:extLst>
              <a:ext uri="{FF2B5EF4-FFF2-40B4-BE49-F238E27FC236}">
                <a16:creationId xmlns:a16="http://schemas.microsoft.com/office/drawing/2014/main" id="{A9066B7B-5277-91A3-9EA4-FBCCBDD3151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6729" t="33537" r="43053" b="18471"/>
          <a:stretch>
            <a:fillRect/>
          </a:stretch>
        </p:blipFill>
        <p:spPr>
          <a:xfrm>
            <a:off x="4066551" y="3093429"/>
            <a:ext cx="3780284" cy="3376510"/>
          </a:xfrm>
        </p:spPr>
      </p:pic>
      <p:pic>
        <p:nvPicPr>
          <p:cNvPr id="46083" name="図 3">
            <a:extLst>
              <a:ext uri="{FF2B5EF4-FFF2-40B4-BE49-F238E27FC236}">
                <a16:creationId xmlns:a16="http://schemas.microsoft.com/office/drawing/2014/main" id="{3FBF500F-5D9D-6512-F039-9F5AFF92C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375" t="28999" r="42912" b="24800"/>
          <a:stretch>
            <a:fillRect/>
          </a:stretch>
        </p:blipFill>
        <p:spPr bwMode="auto">
          <a:xfrm>
            <a:off x="7246309" y="1628801"/>
            <a:ext cx="4338050"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コンテンツ プレースホルダー 2">
            <a:extLst>
              <a:ext uri="{FF2B5EF4-FFF2-40B4-BE49-F238E27FC236}">
                <a16:creationId xmlns:a16="http://schemas.microsoft.com/office/drawing/2014/main" id="{FF742EBF-5E9E-DCFC-CCDC-90FD0661AAC9}"/>
              </a:ext>
            </a:extLst>
          </p:cNvPr>
          <p:cNvSpPr>
            <a:spLocks noGrp="1"/>
          </p:cNvSpPr>
          <p:nvPr>
            <p:ph idx="1"/>
          </p:nvPr>
        </p:nvSpPr>
        <p:spPr>
          <a:xfrm>
            <a:off x="1701924" y="1662157"/>
            <a:ext cx="10197456" cy="4718726"/>
          </a:xfrm>
        </p:spPr>
        <p:txBody>
          <a:bodyPr rtlCol="0">
            <a:normAutofit/>
          </a:bodyPr>
          <a:lstStyle/>
          <a:p>
            <a:pPr>
              <a:defRPr/>
            </a:pPr>
            <a:r>
              <a:rPr lang="ja-JP" altLang="en-US" sz="2400" b="1" dirty="0"/>
              <a:t>目的</a:t>
            </a:r>
            <a:r>
              <a:rPr lang="ja-JP" altLang="en-US" sz="2000" b="1" dirty="0">
                <a:solidFill>
                  <a:srgbClr val="002060"/>
                </a:solidFill>
              </a:rPr>
              <a:t>（第</a:t>
            </a:r>
            <a:r>
              <a:rPr lang="en-US" altLang="ja-JP" sz="2000" b="1" dirty="0">
                <a:solidFill>
                  <a:srgbClr val="002060"/>
                </a:solidFill>
              </a:rPr>
              <a:t>1</a:t>
            </a:r>
            <a:r>
              <a:rPr lang="ja-JP" altLang="en-US" sz="2000" b="1" dirty="0">
                <a:solidFill>
                  <a:srgbClr val="002060"/>
                </a:solidFill>
              </a:rPr>
              <a:t>条）</a:t>
            </a:r>
            <a:r>
              <a:rPr lang="ja-JP" altLang="en-US" b="1" dirty="0"/>
              <a:t>　</a:t>
            </a:r>
            <a:r>
              <a:rPr lang="ja-JP" altLang="en-US" sz="2400" b="1" dirty="0"/>
              <a:t>食に起因する衛生上の危害を防止</a:t>
            </a:r>
            <a:endParaRPr lang="en-US" altLang="ja-JP" sz="2400" b="1" dirty="0"/>
          </a:p>
          <a:p>
            <a:pPr>
              <a:defRPr/>
            </a:pPr>
            <a:r>
              <a:rPr lang="ja-JP" altLang="en-US" sz="2400" b="1" dirty="0"/>
              <a:t>定義</a:t>
            </a:r>
            <a:r>
              <a:rPr lang="ja-JP" altLang="en-US" sz="2000" b="1" dirty="0">
                <a:solidFill>
                  <a:srgbClr val="002060"/>
                </a:solidFill>
              </a:rPr>
              <a:t>（第</a:t>
            </a:r>
            <a:r>
              <a:rPr lang="en-US" altLang="ja-JP" sz="2000" b="1" dirty="0">
                <a:solidFill>
                  <a:srgbClr val="002060"/>
                </a:solidFill>
              </a:rPr>
              <a:t>4</a:t>
            </a:r>
            <a:r>
              <a:rPr lang="ja-JP" altLang="en-US" sz="2000" b="1" dirty="0">
                <a:solidFill>
                  <a:srgbClr val="002060"/>
                </a:solidFill>
              </a:rPr>
              <a:t>条）</a:t>
            </a:r>
            <a:r>
              <a:rPr lang="ja-JP" altLang="en-US" b="1" dirty="0"/>
              <a:t>　</a:t>
            </a:r>
            <a:r>
              <a:rPr lang="ja-JP" altLang="en-US" sz="2400" b="1" dirty="0">
                <a:latin typeface="ＭＳ Ｐ明朝" panose="02020600040205080304" pitchFamily="18" charset="-128"/>
                <a:ea typeface="ＭＳ Ｐ明朝" panose="02020600040205080304" pitchFamily="18" charset="-128"/>
              </a:rPr>
              <a:t>食品とは、すべての飲食物をいう。</a:t>
            </a:r>
            <a:r>
              <a:rPr lang="ja-JP" altLang="en-US" sz="1800" b="1" dirty="0">
                <a:latin typeface="ＭＳ Ｐ明朝" panose="02020600040205080304" pitchFamily="18" charset="-128"/>
                <a:ea typeface="ＭＳ Ｐ明朝" panose="02020600040205080304" pitchFamily="18" charset="-128"/>
              </a:rPr>
              <a:t>（医薬品、医薬部外品を除く）</a:t>
            </a:r>
            <a:endParaRPr lang="en-US" altLang="ja-JP" sz="1800" b="1" dirty="0">
              <a:latin typeface="ＭＳ Ｐ明朝" panose="02020600040205080304" pitchFamily="18" charset="-128"/>
              <a:ea typeface="ＭＳ Ｐ明朝" panose="02020600040205080304" pitchFamily="18" charset="-128"/>
            </a:endParaRPr>
          </a:p>
          <a:p>
            <a:pPr marL="0" indent="0">
              <a:buNone/>
              <a:defRPr/>
            </a:pPr>
            <a:r>
              <a:rPr lang="ja-JP" altLang="en-US" b="1" dirty="0">
                <a:latin typeface="ＭＳ Ｐ明朝" panose="02020600040205080304" pitchFamily="18" charset="-128"/>
                <a:ea typeface="ＭＳ Ｐ明朝" panose="02020600040205080304" pitchFamily="18" charset="-128"/>
              </a:rPr>
              <a:t>　　</a:t>
            </a:r>
            <a:r>
              <a:rPr lang="ja-JP" altLang="en-US" sz="2000" b="1" dirty="0">
                <a:latin typeface="ＭＳ Ｐ明朝" panose="02020600040205080304" pitchFamily="18" charset="-128"/>
                <a:ea typeface="ＭＳ Ｐ明朝" panose="02020600040205080304" pitchFamily="18" charset="-128"/>
              </a:rPr>
              <a:t>添加物　天然香料　器具　容器包装　食品衛生　営業　営業者</a:t>
            </a:r>
            <a:endParaRPr lang="en-US" altLang="ja-JP" sz="2000" b="1" dirty="0">
              <a:latin typeface="ＭＳ Ｐ明朝" panose="02020600040205080304" pitchFamily="18" charset="-128"/>
              <a:ea typeface="ＭＳ Ｐ明朝" panose="02020600040205080304" pitchFamily="18" charset="-128"/>
            </a:endParaRPr>
          </a:p>
          <a:p>
            <a:pPr>
              <a:defRPr/>
            </a:pPr>
            <a:r>
              <a:rPr lang="ja-JP" altLang="en-US" sz="2400" b="1" dirty="0"/>
              <a:t>販売等が禁止される食品等</a:t>
            </a:r>
            <a:r>
              <a:rPr lang="ja-JP" altLang="en-US" sz="2000" b="1" dirty="0">
                <a:solidFill>
                  <a:srgbClr val="002060"/>
                </a:solidFill>
              </a:rPr>
              <a:t>（第</a:t>
            </a:r>
            <a:r>
              <a:rPr lang="en-US" altLang="ja-JP" sz="2000" b="1" dirty="0">
                <a:solidFill>
                  <a:srgbClr val="002060"/>
                </a:solidFill>
              </a:rPr>
              <a:t>6</a:t>
            </a:r>
            <a:r>
              <a:rPr lang="ja-JP" altLang="en-US" sz="2000" b="1" dirty="0">
                <a:solidFill>
                  <a:srgbClr val="002060"/>
                </a:solidFill>
              </a:rPr>
              <a:t>条）</a:t>
            </a:r>
            <a:endParaRPr lang="en-US" altLang="ja-JP" sz="2000" b="1" dirty="0">
              <a:solidFill>
                <a:srgbClr val="002060"/>
              </a:solidFill>
            </a:endParaRPr>
          </a:p>
          <a:p>
            <a:pPr>
              <a:defRPr/>
            </a:pPr>
            <a:r>
              <a:rPr lang="ja-JP" altLang="en-US" sz="2400" b="1" dirty="0"/>
              <a:t>食品・添加物の基準と規格</a:t>
            </a:r>
            <a:r>
              <a:rPr lang="ja-JP" altLang="en-US" sz="2000" b="1" dirty="0">
                <a:solidFill>
                  <a:srgbClr val="002060"/>
                </a:solidFill>
              </a:rPr>
              <a:t>（第</a:t>
            </a:r>
            <a:r>
              <a:rPr lang="en-US" altLang="ja-JP" sz="2000" b="1" dirty="0">
                <a:solidFill>
                  <a:srgbClr val="002060"/>
                </a:solidFill>
              </a:rPr>
              <a:t>13</a:t>
            </a:r>
            <a:r>
              <a:rPr lang="ja-JP" altLang="en-US" sz="2000" b="1" dirty="0">
                <a:solidFill>
                  <a:srgbClr val="002060"/>
                </a:solidFill>
              </a:rPr>
              <a:t>条）   </a:t>
            </a:r>
            <a:r>
              <a:rPr lang="ja-JP" altLang="en-US" sz="2000" b="1" dirty="0">
                <a:solidFill>
                  <a:srgbClr val="0070C0"/>
                </a:solidFill>
              </a:rPr>
              <a:t> </a:t>
            </a:r>
            <a:endParaRPr lang="en-US" altLang="ja-JP" sz="2000" b="1" dirty="0">
              <a:solidFill>
                <a:srgbClr val="0070C0"/>
              </a:solidFill>
            </a:endParaRPr>
          </a:p>
          <a:p>
            <a:pPr>
              <a:defRPr/>
            </a:pPr>
            <a:r>
              <a:rPr lang="ja-JP" altLang="en-US" sz="2400" b="1" u="sng" dirty="0"/>
              <a:t>総合衛生管理製造過程</a:t>
            </a:r>
            <a:r>
              <a:rPr lang="ja-JP" altLang="en-US" sz="2000" b="1" u="sng" dirty="0"/>
              <a:t>（旧第</a:t>
            </a:r>
            <a:r>
              <a:rPr lang="en-US" altLang="ja-JP" sz="2000" b="1" u="sng" dirty="0"/>
              <a:t>14</a:t>
            </a:r>
            <a:r>
              <a:rPr lang="ja-JP" altLang="en-US" sz="2000" b="1" u="sng" dirty="0"/>
              <a:t>条</a:t>
            </a:r>
            <a:r>
              <a:rPr lang="ja-JP" altLang="en-US" sz="2000" b="1" dirty="0"/>
              <a:t>）     　　</a:t>
            </a:r>
            <a:r>
              <a:rPr lang="ja-JP" altLang="en-US" sz="2400" b="1" dirty="0">
                <a:solidFill>
                  <a:srgbClr val="FF0000"/>
                </a:solidFill>
              </a:rPr>
              <a:t>→ </a:t>
            </a:r>
            <a:r>
              <a:rPr lang="en-US" altLang="ja-JP" sz="2400" b="1" dirty="0">
                <a:solidFill>
                  <a:srgbClr val="FF0000"/>
                </a:solidFill>
              </a:rPr>
              <a:t>2018(H30)</a:t>
            </a:r>
            <a:r>
              <a:rPr lang="ja-JP" altLang="en-US" sz="2400" b="1" dirty="0">
                <a:solidFill>
                  <a:srgbClr val="FF0000"/>
                </a:solidFill>
              </a:rPr>
              <a:t>廃止</a:t>
            </a:r>
            <a:endParaRPr lang="en-US" altLang="ja-JP" sz="2400" b="1" dirty="0">
              <a:solidFill>
                <a:srgbClr val="FF0000"/>
              </a:solidFill>
            </a:endParaRPr>
          </a:p>
          <a:p>
            <a:pPr>
              <a:defRPr/>
            </a:pPr>
            <a:r>
              <a:rPr lang="ja-JP" altLang="en-US" sz="2400" b="1" dirty="0"/>
              <a:t>器具・容器包装の規格と基準</a:t>
            </a:r>
            <a:r>
              <a:rPr lang="ja-JP" altLang="en-US" sz="2000" b="1" dirty="0">
                <a:solidFill>
                  <a:srgbClr val="002060"/>
                </a:solidFill>
              </a:rPr>
              <a:t>（第</a:t>
            </a:r>
            <a:r>
              <a:rPr lang="en-US" altLang="ja-JP" sz="2000" b="1" dirty="0">
                <a:solidFill>
                  <a:srgbClr val="002060"/>
                </a:solidFill>
              </a:rPr>
              <a:t>18</a:t>
            </a:r>
            <a:r>
              <a:rPr lang="ja-JP" altLang="en-US" sz="2000" b="1" dirty="0">
                <a:solidFill>
                  <a:srgbClr val="002060"/>
                </a:solidFill>
              </a:rPr>
              <a:t>条）</a:t>
            </a:r>
            <a:endParaRPr lang="en-US" altLang="ja-JP" sz="2000" b="1" dirty="0">
              <a:solidFill>
                <a:srgbClr val="002060"/>
              </a:solidFill>
            </a:endParaRPr>
          </a:p>
          <a:p>
            <a:pPr>
              <a:defRPr/>
            </a:pPr>
            <a:r>
              <a:rPr lang="ja-JP" altLang="en-US" sz="2400" b="1" dirty="0"/>
              <a:t>報告の要求、臨検、検査、収去</a:t>
            </a:r>
            <a:r>
              <a:rPr lang="ja-JP" altLang="en-US" sz="2000" b="1" dirty="0">
                <a:solidFill>
                  <a:srgbClr val="002060"/>
                </a:solidFill>
              </a:rPr>
              <a:t>（第</a:t>
            </a:r>
            <a:r>
              <a:rPr lang="en-US" altLang="ja-JP" sz="2000" b="1" dirty="0">
                <a:solidFill>
                  <a:srgbClr val="002060"/>
                </a:solidFill>
              </a:rPr>
              <a:t>28</a:t>
            </a:r>
            <a:r>
              <a:rPr lang="ja-JP" altLang="en-US" sz="2000" b="1" dirty="0">
                <a:solidFill>
                  <a:srgbClr val="002060"/>
                </a:solidFill>
              </a:rPr>
              <a:t>条）</a:t>
            </a:r>
            <a:endParaRPr lang="en-US" altLang="ja-JP" sz="2000" b="1" dirty="0">
              <a:solidFill>
                <a:srgbClr val="002060"/>
              </a:solidFill>
            </a:endParaRPr>
          </a:p>
          <a:p>
            <a:pPr>
              <a:defRPr/>
            </a:pPr>
            <a:endParaRPr lang="ja-JP" altLang="en-US" dirty="0"/>
          </a:p>
        </p:txBody>
      </p:sp>
      <p:sp>
        <p:nvSpPr>
          <p:cNvPr id="4" name="正方形/長方形 3">
            <a:extLst>
              <a:ext uri="{FF2B5EF4-FFF2-40B4-BE49-F238E27FC236}">
                <a16:creationId xmlns:a16="http://schemas.microsoft.com/office/drawing/2014/main" id="{9E5534B4-3E3C-1BF4-1DA2-7EFF3D106182}"/>
              </a:ext>
            </a:extLst>
          </p:cNvPr>
          <p:cNvSpPr/>
          <p:nvPr/>
        </p:nvSpPr>
        <p:spPr>
          <a:xfrm>
            <a:off x="10935928" y="6133820"/>
            <a:ext cx="84296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９</a:t>
            </a:r>
          </a:p>
        </p:txBody>
      </p:sp>
      <p:sp>
        <p:nvSpPr>
          <p:cNvPr id="3" name="タイトル 2">
            <a:extLst>
              <a:ext uri="{FF2B5EF4-FFF2-40B4-BE49-F238E27FC236}">
                <a16:creationId xmlns:a16="http://schemas.microsoft.com/office/drawing/2014/main" id="{33C4CEA8-DAA8-F677-2885-44793BE77D23}"/>
              </a:ext>
            </a:extLst>
          </p:cNvPr>
          <p:cNvSpPr>
            <a:spLocks noGrp="1"/>
          </p:cNvSpPr>
          <p:nvPr>
            <p:ph type="title"/>
          </p:nvPr>
        </p:nvSpPr>
        <p:spPr/>
        <p:txBody>
          <a:bodyPr>
            <a:normAutofit/>
          </a:bodyPr>
          <a:lstStyle/>
          <a:p>
            <a:r>
              <a:rPr lang="ja-JP" altLang="en-US" sz="5400" b="1" dirty="0"/>
              <a:t>食品衛生法</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コンテンツ プレースホルダー 2">
            <a:extLst>
              <a:ext uri="{FF2B5EF4-FFF2-40B4-BE49-F238E27FC236}">
                <a16:creationId xmlns:a16="http://schemas.microsoft.com/office/drawing/2014/main" id="{58246DC3-9077-EBFC-7E73-F9F61AFDDE1C}"/>
              </a:ext>
            </a:extLst>
          </p:cNvPr>
          <p:cNvSpPr txBox="1">
            <a:spLocks/>
          </p:cNvSpPr>
          <p:nvPr/>
        </p:nvSpPr>
        <p:spPr bwMode="auto">
          <a:xfrm>
            <a:off x="1845940" y="2060848"/>
            <a:ext cx="7886700" cy="1584325"/>
          </a:xfrm>
          <a:prstGeom prst="rect">
            <a:avLst/>
          </a:prstGeom>
          <a:noFill/>
          <a:ln>
            <a:noFill/>
          </a:ln>
        </p:spPr>
        <p:txBody>
          <a:bodyPr/>
          <a:lstStyle>
            <a:lvl1pPr marL="171450" indent="-171450"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marL="0" indent="0">
              <a:buNone/>
              <a:defRPr/>
            </a:pPr>
            <a:r>
              <a:rPr lang="ja-JP" altLang="en-US" sz="3200" b="1" dirty="0">
                <a:latin typeface="ＭＳ Ｐ明朝" panose="02020600040205080304" pitchFamily="18" charset="-128"/>
                <a:ea typeface="ＭＳ Ｐ明朝" panose="02020600040205080304" pitchFamily="18" charset="-128"/>
              </a:rPr>
              <a:t>＜行政側の課題＞</a:t>
            </a:r>
            <a:endParaRPr lang="en-US" altLang="ja-JP" sz="3200" b="1" dirty="0">
              <a:latin typeface="ＭＳ Ｐ明朝" panose="02020600040205080304" pitchFamily="18" charset="-128"/>
              <a:ea typeface="ＭＳ Ｐ明朝" panose="02020600040205080304" pitchFamily="18" charset="-128"/>
            </a:endParaRPr>
          </a:p>
          <a:p>
            <a:pPr marL="0" indent="0">
              <a:buNone/>
              <a:defRPr/>
            </a:pPr>
            <a:r>
              <a:rPr lang="ja-JP" altLang="en-US" sz="2800" b="1" dirty="0">
                <a:latin typeface="ＭＳ Ｐ明朝" panose="02020600040205080304" pitchFamily="18" charset="-128"/>
                <a:ea typeface="ＭＳ Ｐ明朝" panose="02020600040205080304" pitchFamily="18" charset="-128"/>
              </a:rPr>
              <a:t>　　関係者の意識改革</a:t>
            </a:r>
            <a:r>
              <a:rPr lang="en-US" altLang="ja-JP" sz="2800" b="1" dirty="0">
                <a:latin typeface="ＭＳ Ｐ明朝" panose="02020600040205080304" pitchFamily="18" charset="-128"/>
                <a:ea typeface="ＭＳ Ｐ明朝" panose="02020600040205080304" pitchFamily="18" charset="-128"/>
              </a:rPr>
              <a:t>PR</a:t>
            </a:r>
            <a:r>
              <a:rPr lang="ja-JP" altLang="en-US" sz="2800" b="1" dirty="0">
                <a:latin typeface="ＭＳ Ｐ明朝" panose="02020600040205080304" pitchFamily="18" charset="-128"/>
                <a:ea typeface="ＭＳ Ｐ明朝" panose="02020600040205080304" pitchFamily="18" charset="-128"/>
              </a:rPr>
              <a:t>が急務</a:t>
            </a:r>
            <a:endParaRPr lang="en-US" altLang="ja-JP" sz="2800" b="1" dirty="0">
              <a:latin typeface="ＭＳ Ｐ明朝" panose="02020600040205080304" pitchFamily="18" charset="-128"/>
              <a:ea typeface="ＭＳ Ｐ明朝" panose="02020600040205080304" pitchFamily="18" charset="-128"/>
            </a:endParaRPr>
          </a:p>
          <a:p>
            <a:pPr marL="0" indent="0">
              <a:buNone/>
              <a:defRPr/>
            </a:pPr>
            <a:r>
              <a:rPr lang="ja-JP" altLang="en-US" sz="2800" b="1" dirty="0">
                <a:latin typeface="ＭＳ Ｐ明朝" panose="02020600040205080304" pitchFamily="18" charset="-128"/>
                <a:ea typeface="ＭＳ Ｐ明朝" panose="02020600040205080304" pitchFamily="18" charset="-128"/>
              </a:rPr>
              <a:t>　　</a:t>
            </a:r>
            <a:endParaRPr lang="en-US" altLang="ja-JP" sz="2800" b="1" dirty="0">
              <a:latin typeface="ＭＳ Ｐ明朝" panose="02020600040205080304" pitchFamily="18" charset="-128"/>
              <a:ea typeface="ＭＳ Ｐ明朝" panose="02020600040205080304" pitchFamily="18" charset="-128"/>
            </a:endParaRPr>
          </a:p>
          <a:p>
            <a:pPr>
              <a:defRPr/>
            </a:pPr>
            <a:endParaRPr lang="en-US" altLang="ja-JP" b="1" dirty="0">
              <a:latin typeface="ＭＳ Ｐ明朝" panose="02020600040205080304" pitchFamily="18" charset="-128"/>
              <a:ea typeface="ＭＳ Ｐ明朝" panose="02020600040205080304" pitchFamily="18" charset="-128"/>
            </a:endParaRPr>
          </a:p>
          <a:p>
            <a:pPr>
              <a:defRPr/>
            </a:pPr>
            <a:endParaRPr lang="en-US" altLang="ja-JP" b="1" dirty="0">
              <a:latin typeface="ＭＳ Ｐ明朝" panose="02020600040205080304" pitchFamily="18" charset="-128"/>
              <a:ea typeface="ＭＳ Ｐ明朝" panose="02020600040205080304" pitchFamily="18" charset="-128"/>
            </a:endParaRPr>
          </a:p>
          <a:p>
            <a:pPr>
              <a:defRPr/>
            </a:pPr>
            <a:endParaRPr lang="en-US" altLang="ja-JP" b="1" dirty="0">
              <a:latin typeface="ＭＳ Ｐ明朝" panose="02020600040205080304" pitchFamily="18" charset="-128"/>
              <a:ea typeface="ＭＳ Ｐ明朝" panose="02020600040205080304" pitchFamily="18" charset="-128"/>
            </a:endParaRPr>
          </a:p>
          <a:p>
            <a:pPr>
              <a:defRPr/>
            </a:pPr>
            <a:endParaRPr lang="ja-JP" altLang="en-US" b="1" dirty="0">
              <a:latin typeface="ＭＳ Ｐ明朝" panose="02020600040205080304" pitchFamily="18" charset="-128"/>
              <a:ea typeface="ＭＳ Ｐ明朝" panose="02020600040205080304" pitchFamily="18" charset="-128"/>
            </a:endParaRPr>
          </a:p>
        </p:txBody>
      </p:sp>
      <p:sp>
        <p:nvSpPr>
          <p:cNvPr id="40963" name="コンテンツ プレースホルダー 2">
            <a:extLst>
              <a:ext uri="{FF2B5EF4-FFF2-40B4-BE49-F238E27FC236}">
                <a16:creationId xmlns:a16="http://schemas.microsoft.com/office/drawing/2014/main" id="{8687589D-4EC5-1536-2703-0D5A97B0D7E3}"/>
              </a:ext>
            </a:extLst>
          </p:cNvPr>
          <p:cNvSpPr txBox="1">
            <a:spLocks/>
          </p:cNvSpPr>
          <p:nvPr/>
        </p:nvSpPr>
        <p:spPr bwMode="auto">
          <a:xfrm>
            <a:off x="1836877" y="4005064"/>
            <a:ext cx="7886700" cy="1668463"/>
          </a:xfrm>
          <a:prstGeom prst="rect">
            <a:avLst/>
          </a:prstGeom>
          <a:noFill/>
          <a:ln>
            <a:noFill/>
          </a:ln>
        </p:spPr>
        <p:txBody>
          <a:bodyPr/>
          <a:lstStyle>
            <a:lvl1pPr marL="171450" indent="-171450" defTabSz="685800">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514350" indent="-171450" defTabSz="68580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857250" indent="-171450" defTabSz="6858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2001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1543050" indent="-171450" defTabSz="6858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marL="0" indent="0">
              <a:buNone/>
              <a:defRPr/>
            </a:pPr>
            <a:r>
              <a:rPr lang="ja-JP" altLang="en-US" sz="3200" b="1" dirty="0">
                <a:latin typeface="ＭＳ Ｐ明朝" panose="02020600040205080304" pitchFamily="18" charset="-128"/>
                <a:ea typeface="ＭＳ Ｐ明朝" panose="02020600040205080304" pitchFamily="18" charset="-128"/>
              </a:rPr>
              <a:t>＜事業者側の課題＞</a:t>
            </a:r>
            <a:endParaRPr lang="en-US" altLang="ja-JP" sz="3200" b="1" dirty="0">
              <a:latin typeface="ＭＳ Ｐ明朝" panose="02020600040205080304" pitchFamily="18" charset="-128"/>
              <a:ea typeface="ＭＳ Ｐ明朝" panose="02020600040205080304" pitchFamily="18" charset="-128"/>
            </a:endParaRPr>
          </a:p>
          <a:p>
            <a:pPr marL="0" indent="0">
              <a:buNone/>
              <a:defRPr/>
            </a:pPr>
            <a:r>
              <a:rPr lang="ja-JP" altLang="en-US" sz="2800" b="1" dirty="0">
                <a:latin typeface="ＭＳ Ｐ明朝" panose="02020600040205080304" pitchFamily="18" charset="-128"/>
                <a:ea typeface="ＭＳ Ｐ明朝" panose="02020600040205080304" pitchFamily="18" charset="-128"/>
              </a:rPr>
              <a:t>　　農家、家畜商など畜産関係者すべての課題</a:t>
            </a:r>
            <a:endParaRPr lang="en-US" altLang="ja-JP" sz="2800" b="1" dirty="0">
              <a:latin typeface="ＭＳ Ｐ明朝" panose="02020600040205080304" pitchFamily="18" charset="-128"/>
              <a:ea typeface="ＭＳ Ｐ明朝" panose="02020600040205080304" pitchFamily="18" charset="-128"/>
            </a:endParaRPr>
          </a:p>
          <a:p>
            <a:pPr marL="0" indent="0">
              <a:buNone/>
              <a:defRPr/>
            </a:pPr>
            <a:r>
              <a:rPr lang="ja-JP" altLang="en-US" sz="2800" b="1" dirty="0">
                <a:latin typeface="ＭＳ Ｐ明朝" panose="02020600040205080304" pitchFamily="18" charset="-128"/>
                <a:ea typeface="ＭＳ Ｐ明朝" panose="02020600040205080304" pitchFamily="18" charset="-128"/>
              </a:rPr>
              <a:t>　　</a:t>
            </a:r>
            <a:r>
              <a:rPr lang="ja-JP" altLang="en-US" sz="2400" b="1" dirty="0">
                <a:latin typeface="ＭＳ Ｐ明朝" panose="02020600040205080304" pitchFamily="18" charset="-128"/>
                <a:ea typeface="ＭＳ Ｐ明朝" panose="02020600040205080304" pitchFamily="18" charset="-128"/>
              </a:rPr>
              <a:t>（食肉センターだけの課題ではない）</a:t>
            </a:r>
            <a:endParaRPr lang="en-US" altLang="ja-JP" sz="2400" b="1" dirty="0">
              <a:latin typeface="ＭＳ Ｐ明朝" panose="02020600040205080304" pitchFamily="18" charset="-128"/>
              <a:ea typeface="ＭＳ Ｐ明朝" panose="02020600040205080304" pitchFamily="18" charset="-128"/>
            </a:endParaRPr>
          </a:p>
          <a:p>
            <a:pPr>
              <a:defRPr/>
            </a:pPr>
            <a:endParaRPr lang="ja-JP" altLang="en-US" sz="3200" b="1" dirty="0">
              <a:latin typeface="ＭＳ Ｐ明朝" panose="02020600040205080304" pitchFamily="18" charset="-128"/>
              <a:ea typeface="ＭＳ Ｐ明朝" panose="02020600040205080304" pitchFamily="18" charset="-128"/>
            </a:endParaRPr>
          </a:p>
        </p:txBody>
      </p:sp>
      <p:sp>
        <p:nvSpPr>
          <p:cNvPr id="2" name="正方形/長方形 1">
            <a:extLst>
              <a:ext uri="{FF2B5EF4-FFF2-40B4-BE49-F238E27FC236}">
                <a16:creationId xmlns:a16="http://schemas.microsoft.com/office/drawing/2014/main" id="{FF26D9D1-E232-75C4-E736-F6D8038A89A3}"/>
              </a:ext>
            </a:extLst>
          </p:cNvPr>
          <p:cNvSpPr/>
          <p:nvPr/>
        </p:nvSpPr>
        <p:spPr>
          <a:xfrm>
            <a:off x="10340499" y="6021288"/>
            <a:ext cx="1258887"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９０</a:t>
            </a:r>
            <a:endParaRPr lang="en-US" altLang="ja-JP" b="1" dirty="0">
              <a:solidFill>
                <a:schemeClr val="tx1"/>
              </a:solidFill>
            </a:endParaRPr>
          </a:p>
        </p:txBody>
      </p:sp>
      <p:sp>
        <p:nvSpPr>
          <p:cNvPr id="4" name="タイトル 3">
            <a:extLst>
              <a:ext uri="{FF2B5EF4-FFF2-40B4-BE49-F238E27FC236}">
                <a16:creationId xmlns:a16="http://schemas.microsoft.com/office/drawing/2014/main" id="{0787330E-97DF-0F6F-6711-C4DDA3F3F6D2}"/>
              </a:ext>
            </a:extLst>
          </p:cNvPr>
          <p:cNvSpPr>
            <a:spLocks noGrp="1"/>
          </p:cNvSpPr>
          <p:nvPr>
            <p:ph type="title"/>
          </p:nvPr>
        </p:nvSpPr>
        <p:spPr/>
        <p:txBody>
          <a:bodyPr>
            <a:normAutofit/>
          </a:bodyPr>
          <a:lstStyle/>
          <a:p>
            <a:r>
              <a:rPr lang="ja-JP" altLang="en-US" sz="4800" b="1" dirty="0"/>
              <a:t>アニマルウェルフェアの今後</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コンテンツ プレースホルダー 4">
            <a:extLst>
              <a:ext uri="{FF2B5EF4-FFF2-40B4-BE49-F238E27FC236}">
                <a16:creationId xmlns:a16="http://schemas.microsoft.com/office/drawing/2014/main" id="{2938F9BC-10BC-FF76-6C34-C539435F7C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829" t="14635" r="13589" b="8199"/>
          <a:stretch>
            <a:fillRect/>
          </a:stretch>
        </p:blipFill>
        <p:spPr>
          <a:xfrm>
            <a:off x="1539876" y="365125"/>
            <a:ext cx="9126537" cy="6127750"/>
          </a:xfrm>
        </p:spPr>
      </p:pic>
      <p:sp>
        <p:nvSpPr>
          <p:cNvPr id="6" name="正方形/長方形 5">
            <a:extLst>
              <a:ext uri="{FF2B5EF4-FFF2-40B4-BE49-F238E27FC236}">
                <a16:creationId xmlns:a16="http://schemas.microsoft.com/office/drawing/2014/main" id="{86FFE752-7D67-20EA-13AA-2C398946ABA8}"/>
              </a:ext>
            </a:extLst>
          </p:cNvPr>
          <p:cNvSpPr/>
          <p:nvPr/>
        </p:nvSpPr>
        <p:spPr>
          <a:xfrm>
            <a:off x="10648949" y="6010275"/>
            <a:ext cx="1258887"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９１</a:t>
            </a:r>
            <a:endParaRPr lang="en-US" altLang="ja-JP"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a:extLst>
              <a:ext uri="{FF2B5EF4-FFF2-40B4-BE49-F238E27FC236}">
                <a16:creationId xmlns:a16="http://schemas.microsoft.com/office/drawing/2014/main" id="{D95AF6E7-7637-309D-EEF2-3106367C87DD}"/>
              </a:ext>
            </a:extLst>
          </p:cNvPr>
          <p:cNvSpPr>
            <a:spLocks noGrp="1" noChangeArrowheads="1"/>
          </p:cNvSpPr>
          <p:nvPr>
            <p:ph type="title"/>
          </p:nvPr>
        </p:nvSpPr>
        <p:spPr/>
        <p:txBody>
          <a:bodyPr/>
          <a:lstStyle/>
          <a:p>
            <a:endParaRPr lang="ja-JP" altLang="en-US"/>
          </a:p>
        </p:txBody>
      </p:sp>
      <p:pic>
        <p:nvPicPr>
          <p:cNvPr id="49155" name="コンテンツ プレースホルダー 7">
            <a:extLst>
              <a:ext uri="{FF2B5EF4-FFF2-40B4-BE49-F238E27FC236}">
                <a16:creationId xmlns:a16="http://schemas.microsoft.com/office/drawing/2014/main" id="{6709ACEA-2EDB-C016-ABE7-F3258CA862E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761" t="24641" r="21780" b="29799"/>
          <a:stretch/>
        </p:blipFill>
        <p:spPr>
          <a:xfrm>
            <a:off x="1218882" y="743248"/>
            <a:ext cx="10390434" cy="5688632"/>
          </a:xfrm>
          <a:solidFill>
            <a:schemeClr val="bg1"/>
          </a:solidFill>
        </p:spPr>
      </p:pic>
      <p:sp>
        <p:nvSpPr>
          <p:cNvPr id="9" name="正方形/長方形 8">
            <a:extLst>
              <a:ext uri="{FF2B5EF4-FFF2-40B4-BE49-F238E27FC236}">
                <a16:creationId xmlns:a16="http://schemas.microsoft.com/office/drawing/2014/main" id="{2164C4D9-4F50-070B-4087-1C72B70817B5}"/>
              </a:ext>
            </a:extLst>
          </p:cNvPr>
          <p:cNvSpPr/>
          <p:nvPr/>
        </p:nvSpPr>
        <p:spPr>
          <a:xfrm>
            <a:off x="10648949" y="5949280"/>
            <a:ext cx="1258887"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９２</a:t>
            </a:r>
            <a:endParaRPr lang="en-US" altLang="ja-JP" b="1" dirty="0">
              <a:solidFill>
                <a:schemeClr val="tx1"/>
              </a:solidFill>
            </a:endParaRPr>
          </a:p>
        </p:txBody>
      </p:sp>
      <p:sp>
        <p:nvSpPr>
          <p:cNvPr id="2" name="楕円 1">
            <a:extLst>
              <a:ext uri="{FF2B5EF4-FFF2-40B4-BE49-F238E27FC236}">
                <a16:creationId xmlns:a16="http://schemas.microsoft.com/office/drawing/2014/main" id="{87CE0F54-EC36-C6FC-0CBA-5564C03748A2}"/>
              </a:ext>
            </a:extLst>
          </p:cNvPr>
          <p:cNvSpPr/>
          <p:nvPr/>
        </p:nvSpPr>
        <p:spPr>
          <a:xfrm>
            <a:off x="1341884" y="426120"/>
            <a:ext cx="4248472" cy="11306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ECD331-E2B4-4D32-45A8-EF0F71A8F929}"/>
              </a:ext>
            </a:extLst>
          </p:cNvPr>
          <p:cNvSpPr>
            <a:spLocks noGrp="1"/>
          </p:cNvSpPr>
          <p:nvPr>
            <p:ph type="title"/>
          </p:nvPr>
        </p:nvSpPr>
        <p:spPr/>
        <p:txBody>
          <a:bodyPr>
            <a:normAutofit/>
          </a:bodyPr>
          <a:lstStyle/>
          <a:p>
            <a:r>
              <a:rPr kumimoji="1" lang="ja-JP" altLang="en-US" sz="5400" b="1" dirty="0"/>
              <a:t>本日の内容</a:t>
            </a:r>
          </a:p>
        </p:txBody>
      </p:sp>
      <p:sp>
        <p:nvSpPr>
          <p:cNvPr id="3" name="コンテンツ プレースホルダー 2">
            <a:extLst>
              <a:ext uri="{FF2B5EF4-FFF2-40B4-BE49-F238E27FC236}">
                <a16:creationId xmlns:a16="http://schemas.microsoft.com/office/drawing/2014/main" id="{125C011F-D84B-B276-EBBC-96E925F4D660}"/>
              </a:ext>
            </a:extLst>
          </p:cNvPr>
          <p:cNvSpPr>
            <a:spLocks noGrp="1"/>
          </p:cNvSpPr>
          <p:nvPr>
            <p:ph idx="1"/>
          </p:nvPr>
        </p:nvSpPr>
        <p:spPr>
          <a:xfrm>
            <a:off x="1784439" y="1700808"/>
            <a:ext cx="8619946" cy="1958516"/>
          </a:xfrm>
        </p:spPr>
        <p:txBody>
          <a:bodyPr/>
          <a:lstStyle/>
          <a:p>
            <a:pPr marL="0" indent="0">
              <a:buNone/>
            </a:pPr>
            <a:r>
              <a:rPr kumimoji="1" lang="ja-JP" altLang="en-US" dirty="0">
                <a:solidFill>
                  <a:schemeClr val="bg1">
                    <a:lumMod val="50000"/>
                  </a:schemeClr>
                </a:solidFill>
              </a:rPr>
              <a:t>１　食品行政と監視指導</a:t>
            </a:r>
            <a:endParaRPr kumimoji="1" lang="en-US" altLang="ja-JP" dirty="0">
              <a:solidFill>
                <a:schemeClr val="bg1">
                  <a:lumMod val="50000"/>
                </a:schemeClr>
              </a:solidFill>
            </a:endParaRPr>
          </a:p>
          <a:p>
            <a:pPr marL="0" indent="0">
              <a:buNone/>
            </a:pPr>
            <a:r>
              <a:rPr lang="ja-JP" altLang="en-US" dirty="0">
                <a:solidFill>
                  <a:schemeClr val="bg1">
                    <a:lumMod val="50000"/>
                  </a:schemeClr>
                </a:solidFill>
              </a:rPr>
              <a:t>２　食品衛生法の歴史と法改正の経過</a:t>
            </a:r>
            <a:endParaRPr lang="en-US" altLang="ja-JP" dirty="0">
              <a:solidFill>
                <a:schemeClr val="bg1">
                  <a:lumMod val="50000"/>
                </a:schemeClr>
              </a:solidFill>
            </a:endParaRPr>
          </a:p>
          <a:p>
            <a:pPr marL="0" indent="0">
              <a:buNone/>
            </a:pPr>
            <a:r>
              <a:rPr kumimoji="1" lang="ja-JP" altLang="en-US" dirty="0">
                <a:latin typeface="+mn-ea"/>
                <a:ea typeface="+mn-ea"/>
              </a:rPr>
              <a:t>３　食品の輸出とハーモナイゼーション</a:t>
            </a:r>
            <a:endParaRPr kumimoji="1" lang="en-US" altLang="ja-JP" dirty="0">
              <a:latin typeface="+mn-ea"/>
              <a:ea typeface="+mn-ea"/>
            </a:endParaRPr>
          </a:p>
        </p:txBody>
      </p:sp>
      <p:sp>
        <p:nvSpPr>
          <p:cNvPr id="4" name="コンテンツ プレースホルダー 2">
            <a:extLst>
              <a:ext uri="{FF2B5EF4-FFF2-40B4-BE49-F238E27FC236}">
                <a16:creationId xmlns:a16="http://schemas.microsoft.com/office/drawing/2014/main" id="{E6F6AFF0-F166-02E4-1256-35A1AD0A5B73}"/>
              </a:ext>
            </a:extLst>
          </p:cNvPr>
          <p:cNvSpPr txBox="1">
            <a:spLocks noChangeArrowheads="1"/>
          </p:cNvSpPr>
          <p:nvPr/>
        </p:nvSpPr>
        <p:spPr>
          <a:xfrm>
            <a:off x="2998068" y="3628689"/>
            <a:ext cx="6696744" cy="2113582"/>
          </a:xfrm>
          <a:prstGeom prst="rect">
            <a:avLst/>
          </a:prstGeom>
        </p:spPr>
        <p:txBody>
          <a:bodyPr vert="horz" lIns="121899" tIns="60949" rIns="121899" bIns="60949" rtlCol="0">
            <a:normAutofit/>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kumimoji="1" sz="2800" kern="1200">
                <a:solidFill>
                  <a:schemeClr val="tx1"/>
                </a:solidFill>
                <a:latin typeface="MS Mincho" panose="02020609040205080304" pitchFamily="17" charset="-128"/>
                <a:ea typeface="MS Mincho" panose="02020609040205080304" pitchFamily="17" charset="-128"/>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kumimoji="1" sz="2400" kern="1200">
                <a:solidFill>
                  <a:schemeClr val="tx1"/>
                </a:solidFill>
                <a:latin typeface="MS Mincho" panose="02020609040205080304" pitchFamily="17" charset="-128"/>
                <a:ea typeface="MS Mincho" panose="02020609040205080304" pitchFamily="17" charset="-128"/>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kumimoji="1" sz="2000" kern="1200">
                <a:solidFill>
                  <a:schemeClr val="tx1"/>
                </a:solidFill>
                <a:latin typeface="MS Mincho" panose="02020609040205080304" pitchFamily="17" charset="-128"/>
                <a:ea typeface="MS Mincho" panose="02020609040205080304" pitchFamily="17" charset="-128"/>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kumimoji="1" sz="2000" kern="1200" baseline="0">
                <a:solidFill>
                  <a:schemeClr val="tx1"/>
                </a:solidFill>
                <a:latin typeface="+mn-lt"/>
                <a:ea typeface="+mn-ea"/>
                <a:cs typeface="+mn-cs"/>
              </a:defRPr>
            </a:lvl9pPr>
          </a:lstStyle>
          <a:p>
            <a:pPr marL="0" indent="0">
              <a:buFont typeface="Arial" pitchFamily="34" charset="0"/>
              <a:buNone/>
            </a:pPr>
            <a:r>
              <a:rPr lang="en-US" altLang="ja-JP" dirty="0">
                <a:solidFill>
                  <a:schemeClr val="bg1">
                    <a:lumMod val="50000"/>
                  </a:schemeClr>
                </a:solidFill>
              </a:rPr>
              <a:t>(1) </a:t>
            </a:r>
            <a:r>
              <a:rPr lang="ja-JP" altLang="en-US" dirty="0">
                <a:solidFill>
                  <a:schemeClr val="bg1">
                    <a:lumMod val="50000"/>
                  </a:schemeClr>
                </a:solidFill>
              </a:rPr>
              <a:t>畜産物の輸出から見る課題</a:t>
            </a:r>
            <a:endParaRPr lang="en-US" altLang="ja-JP" dirty="0">
              <a:solidFill>
                <a:schemeClr val="bg1">
                  <a:lumMod val="50000"/>
                </a:schemeClr>
              </a:solidFill>
            </a:endParaRPr>
          </a:p>
          <a:p>
            <a:pPr marL="0" indent="0">
              <a:buFont typeface="Arial" pitchFamily="34" charset="0"/>
              <a:buNone/>
            </a:pPr>
            <a:r>
              <a:rPr lang="en-US" altLang="ja-JP" dirty="0">
                <a:solidFill>
                  <a:schemeClr val="bg1">
                    <a:lumMod val="50000"/>
                  </a:schemeClr>
                </a:solidFill>
              </a:rPr>
              <a:t>(2)</a:t>
            </a:r>
            <a:r>
              <a:rPr lang="ja-JP" altLang="en-US" dirty="0">
                <a:solidFill>
                  <a:schemeClr val="bg1">
                    <a:lumMod val="50000"/>
                  </a:schemeClr>
                </a:solidFill>
              </a:rPr>
              <a:t> 動物福祉（</a:t>
            </a:r>
            <a:r>
              <a:rPr lang="en-US" altLang="ja-JP" dirty="0">
                <a:solidFill>
                  <a:schemeClr val="bg1">
                    <a:lumMod val="50000"/>
                  </a:schemeClr>
                </a:solidFill>
              </a:rPr>
              <a:t>AW)</a:t>
            </a:r>
            <a:r>
              <a:rPr lang="ja-JP" altLang="en-US" dirty="0">
                <a:solidFill>
                  <a:schemeClr val="bg1">
                    <a:lumMod val="50000"/>
                  </a:schemeClr>
                </a:solidFill>
              </a:rPr>
              <a:t>から見る課題</a:t>
            </a:r>
            <a:endParaRPr lang="en-US" altLang="ja-JP" dirty="0">
              <a:solidFill>
                <a:schemeClr val="bg1">
                  <a:lumMod val="50000"/>
                </a:schemeClr>
              </a:solidFill>
            </a:endParaRPr>
          </a:p>
          <a:p>
            <a:pPr marL="0" indent="0">
              <a:buFont typeface="Arial" pitchFamily="34" charset="0"/>
              <a:buNone/>
            </a:pPr>
            <a:r>
              <a:rPr lang="en-US" altLang="ja-JP" sz="3200" dirty="0">
                <a:latin typeface="+mn-ea"/>
                <a:ea typeface="+mn-ea"/>
              </a:rPr>
              <a:t>(3) </a:t>
            </a:r>
            <a:r>
              <a:rPr lang="ja-JP" altLang="en-US" sz="3200" dirty="0">
                <a:latin typeface="+mn-ea"/>
                <a:ea typeface="+mn-ea"/>
              </a:rPr>
              <a:t>食品安全マネジメント規格</a:t>
            </a:r>
          </a:p>
        </p:txBody>
      </p:sp>
      <p:sp>
        <p:nvSpPr>
          <p:cNvPr id="5" name="正方形/長方形 4">
            <a:extLst>
              <a:ext uri="{FF2B5EF4-FFF2-40B4-BE49-F238E27FC236}">
                <a16:creationId xmlns:a16="http://schemas.microsoft.com/office/drawing/2014/main" id="{1B765E8D-5DF6-3363-26F0-2C9B56FF3D4E}"/>
              </a:ext>
            </a:extLst>
          </p:cNvPr>
          <p:cNvSpPr/>
          <p:nvPr/>
        </p:nvSpPr>
        <p:spPr>
          <a:xfrm>
            <a:off x="10846940" y="6021288"/>
            <a:ext cx="864096" cy="540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latin typeface="+mn-ea"/>
              </a:rPr>
              <a:t>９３</a:t>
            </a:r>
            <a:endParaRPr lang="en-US" altLang="ja-JP" b="1" dirty="0">
              <a:solidFill>
                <a:schemeClr val="tx1"/>
              </a:solidFill>
              <a:latin typeface="+mn-ea"/>
            </a:endParaRPr>
          </a:p>
        </p:txBody>
      </p:sp>
    </p:spTree>
    <p:extLst>
      <p:ext uri="{BB962C8B-B14F-4D97-AF65-F5344CB8AC3E}">
        <p14:creationId xmlns:p14="http://schemas.microsoft.com/office/powerpoint/2010/main" val="113514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楕円 3">
            <a:extLst>
              <a:ext uri="{FF2B5EF4-FFF2-40B4-BE49-F238E27FC236}">
                <a16:creationId xmlns:a16="http://schemas.microsoft.com/office/drawing/2014/main" id="{8220E942-C550-6A97-3208-8B5A309CFF64}"/>
              </a:ext>
            </a:extLst>
          </p:cNvPr>
          <p:cNvSpPr/>
          <p:nvPr/>
        </p:nvSpPr>
        <p:spPr>
          <a:xfrm>
            <a:off x="2206625" y="2060848"/>
            <a:ext cx="7848600" cy="2952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b="1" dirty="0">
              <a:solidFill>
                <a:schemeClr val="tx1"/>
              </a:solidFill>
            </a:endParaRPr>
          </a:p>
        </p:txBody>
      </p:sp>
      <p:sp>
        <p:nvSpPr>
          <p:cNvPr id="3" name="コンテンツ プレースホルダー 2">
            <a:extLst>
              <a:ext uri="{FF2B5EF4-FFF2-40B4-BE49-F238E27FC236}">
                <a16:creationId xmlns:a16="http://schemas.microsoft.com/office/drawing/2014/main" id="{035226BA-056C-1955-748F-74400D40E144}"/>
              </a:ext>
            </a:extLst>
          </p:cNvPr>
          <p:cNvSpPr>
            <a:spLocks noGrp="1"/>
          </p:cNvSpPr>
          <p:nvPr>
            <p:ph idx="1"/>
          </p:nvPr>
        </p:nvSpPr>
        <p:spPr>
          <a:xfrm>
            <a:off x="2925763" y="3068960"/>
            <a:ext cx="6670675" cy="1527175"/>
          </a:xfrm>
        </p:spPr>
        <p:txBody>
          <a:bodyPr>
            <a:normAutofit fontScale="92500" lnSpcReduction="20000"/>
          </a:bodyPr>
          <a:lstStyle/>
          <a:p>
            <a:pPr marL="0" indent="0">
              <a:buNone/>
              <a:defRPr/>
            </a:pPr>
            <a:r>
              <a:rPr lang="ja-JP" altLang="en-US" b="1" dirty="0">
                <a:latin typeface="+mn-ea"/>
              </a:rPr>
              <a:t>欧米の大手小売事業者などを中心とする</a:t>
            </a:r>
            <a:endParaRPr lang="en-US" altLang="ja-JP" b="1" dirty="0">
              <a:latin typeface="+mn-ea"/>
            </a:endParaRPr>
          </a:p>
          <a:p>
            <a:pPr marL="0" indent="0">
              <a:buNone/>
              <a:defRPr/>
            </a:pPr>
            <a:r>
              <a:rPr lang="ja-JP" altLang="en-US" b="1" dirty="0">
                <a:latin typeface="+mn-ea"/>
              </a:rPr>
              <a:t>　　　　　世界的な業界団体</a:t>
            </a:r>
            <a:endParaRPr lang="en-US" altLang="ja-JP" b="1" dirty="0">
              <a:latin typeface="+mn-ea"/>
            </a:endParaRPr>
          </a:p>
          <a:p>
            <a:pPr marL="0" indent="0">
              <a:buNone/>
              <a:defRPr/>
            </a:pPr>
            <a:r>
              <a:rPr lang="ja-JP" altLang="en-US" b="1" dirty="0">
                <a:latin typeface="+mn-ea"/>
              </a:rPr>
              <a:t>　　　　　  </a:t>
            </a:r>
            <a:r>
              <a:rPr lang="ja-JP" altLang="en-US" b="1" dirty="0">
                <a:solidFill>
                  <a:srgbClr val="FF0000"/>
                </a:solidFill>
                <a:latin typeface="+mn-ea"/>
              </a:rPr>
              <a:t>（民間団体）</a:t>
            </a:r>
          </a:p>
        </p:txBody>
      </p:sp>
      <p:sp>
        <p:nvSpPr>
          <p:cNvPr id="7" name="正方形/長方形 6">
            <a:extLst>
              <a:ext uri="{FF2B5EF4-FFF2-40B4-BE49-F238E27FC236}">
                <a16:creationId xmlns:a16="http://schemas.microsoft.com/office/drawing/2014/main" id="{6D18A353-5E3A-1038-83F0-19D046F31136}"/>
              </a:ext>
            </a:extLst>
          </p:cNvPr>
          <p:cNvSpPr/>
          <p:nvPr/>
        </p:nvSpPr>
        <p:spPr>
          <a:xfrm>
            <a:off x="4868863" y="1772816"/>
            <a:ext cx="2449513" cy="8810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4000" b="1" dirty="0">
                <a:solidFill>
                  <a:schemeClr val="tx1"/>
                </a:solidFill>
              </a:rPr>
              <a:t>GFSI</a:t>
            </a:r>
            <a:endParaRPr lang="ja-JP" altLang="en-US" sz="4000" b="1" dirty="0">
              <a:solidFill>
                <a:schemeClr val="tx1"/>
              </a:solidFill>
            </a:endParaRPr>
          </a:p>
        </p:txBody>
      </p:sp>
      <p:sp>
        <p:nvSpPr>
          <p:cNvPr id="9" name="コンテンツ プレースホルダー 2">
            <a:extLst>
              <a:ext uri="{FF2B5EF4-FFF2-40B4-BE49-F238E27FC236}">
                <a16:creationId xmlns:a16="http://schemas.microsoft.com/office/drawing/2014/main" id="{7CCAEE93-4D65-17F7-986B-1563CB3898B3}"/>
              </a:ext>
            </a:extLst>
          </p:cNvPr>
          <p:cNvSpPr txBox="1">
            <a:spLocks/>
          </p:cNvSpPr>
          <p:nvPr/>
        </p:nvSpPr>
        <p:spPr bwMode="auto">
          <a:xfrm>
            <a:off x="2349500" y="5517232"/>
            <a:ext cx="7980362" cy="630238"/>
          </a:xfrm>
          <a:prstGeom prst="rect">
            <a:avLst/>
          </a:prstGeom>
          <a:noFill/>
          <a:ln>
            <a:noFill/>
          </a:ln>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defRPr/>
            </a:pPr>
            <a:r>
              <a:rPr lang="ja-JP" altLang="en-US" sz="2800" b="1" dirty="0">
                <a:latin typeface="+mn-ea"/>
              </a:rPr>
              <a:t>取引先の監査の一部を肩代わりするものを企図</a:t>
            </a:r>
            <a:endParaRPr lang="en-US" altLang="ja-JP" sz="2800" b="1" dirty="0">
              <a:latin typeface="+mn-ea"/>
            </a:endParaRPr>
          </a:p>
        </p:txBody>
      </p:sp>
      <p:sp>
        <p:nvSpPr>
          <p:cNvPr id="10" name="矢印: 下 9">
            <a:extLst>
              <a:ext uri="{FF2B5EF4-FFF2-40B4-BE49-F238E27FC236}">
                <a16:creationId xmlns:a16="http://schemas.microsoft.com/office/drawing/2014/main" id="{F133A2DA-C2C4-7CEC-90BC-5E16B1F1C427}"/>
              </a:ext>
            </a:extLst>
          </p:cNvPr>
          <p:cNvSpPr/>
          <p:nvPr/>
        </p:nvSpPr>
        <p:spPr>
          <a:xfrm>
            <a:off x="5734051" y="4581128"/>
            <a:ext cx="720725" cy="914400"/>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a:extLst>
              <a:ext uri="{FF2B5EF4-FFF2-40B4-BE49-F238E27FC236}">
                <a16:creationId xmlns:a16="http://schemas.microsoft.com/office/drawing/2014/main" id="{AAF5E707-850F-CDCA-110C-D4F4CE039FB8}"/>
              </a:ext>
            </a:extLst>
          </p:cNvPr>
          <p:cNvSpPr/>
          <p:nvPr/>
        </p:nvSpPr>
        <p:spPr>
          <a:xfrm>
            <a:off x="10702924" y="6128544"/>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９４</a:t>
            </a:r>
            <a:endParaRPr lang="en-US" altLang="ja-JP" b="1" dirty="0">
              <a:solidFill>
                <a:schemeClr val="tx1"/>
              </a:solidFill>
            </a:endParaRPr>
          </a:p>
        </p:txBody>
      </p:sp>
      <p:sp>
        <p:nvSpPr>
          <p:cNvPr id="6" name="タイトル 5">
            <a:extLst>
              <a:ext uri="{FF2B5EF4-FFF2-40B4-BE49-F238E27FC236}">
                <a16:creationId xmlns:a16="http://schemas.microsoft.com/office/drawing/2014/main" id="{777E1505-2463-1471-11FA-B8837D1CC7C3}"/>
              </a:ext>
            </a:extLst>
          </p:cNvPr>
          <p:cNvSpPr>
            <a:spLocks noGrp="1"/>
          </p:cNvSpPr>
          <p:nvPr>
            <p:ph type="title"/>
          </p:nvPr>
        </p:nvSpPr>
        <p:spPr/>
        <p:txBody>
          <a:bodyPr>
            <a:normAutofit/>
          </a:bodyPr>
          <a:lstStyle/>
          <a:p>
            <a:r>
              <a:rPr lang="ja-JP" altLang="en-US" sz="4800" b="1" dirty="0"/>
              <a:t>食品安全マネジメント規格</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タイトル 1">
            <a:extLst>
              <a:ext uri="{FF2B5EF4-FFF2-40B4-BE49-F238E27FC236}">
                <a16:creationId xmlns:a16="http://schemas.microsoft.com/office/drawing/2014/main" id="{02A6E129-FAAE-8D09-01FF-C9CB09F0E932}"/>
              </a:ext>
            </a:extLst>
          </p:cNvPr>
          <p:cNvSpPr>
            <a:spLocks noGrp="1" noChangeArrowheads="1"/>
          </p:cNvSpPr>
          <p:nvPr>
            <p:ph type="title"/>
          </p:nvPr>
        </p:nvSpPr>
        <p:spPr>
          <a:xfrm>
            <a:off x="4853477" y="652330"/>
            <a:ext cx="4701263" cy="692944"/>
          </a:xfrm>
          <a:noFill/>
        </p:spPr>
        <p:txBody>
          <a:bodyPr>
            <a:normAutofit/>
          </a:bodyPr>
          <a:lstStyle/>
          <a:p>
            <a:pPr eaLnBrk="1" hangingPunct="1">
              <a:defRPr/>
            </a:pPr>
            <a:r>
              <a:rPr lang="en-US" altLang="ja-JP" sz="2000" b="1" dirty="0">
                <a:latin typeface="+mn-ea"/>
                <a:ea typeface="+mn-ea"/>
              </a:rPr>
              <a:t>(Global Food Safety Initiatives)</a:t>
            </a:r>
            <a:endParaRPr lang="ja-JP" altLang="en-US" sz="2000" b="1" dirty="0">
              <a:latin typeface="+mn-ea"/>
              <a:ea typeface="+mn-ea"/>
            </a:endParaRPr>
          </a:p>
        </p:txBody>
      </p:sp>
      <p:sp>
        <p:nvSpPr>
          <p:cNvPr id="164867" name="コンテンツ プレースホルダー 2">
            <a:extLst>
              <a:ext uri="{FF2B5EF4-FFF2-40B4-BE49-F238E27FC236}">
                <a16:creationId xmlns:a16="http://schemas.microsoft.com/office/drawing/2014/main" id="{D5DFA94A-4703-BF42-1256-B8A0EBFA614E}"/>
              </a:ext>
            </a:extLst>
          </p:cNvPr>
          <p:cNvSpPr>
            <a:spLocks noGrp="1" noChangeArrowheads="1"/>
          </p:cNvSpPr>
          <p:nvPr>
            <p:ph idx="1"/>
          </p:nvPr>
        </p:nvSpPr>
        <p:spPr>
          <a:xfrm>
            <a:off x="2055208" y="1870918"/>
            <a:ext cx="7489825" cy="1582738"/>
          </a:xfrm>
        </p:spPr>
        <p:txBody>
          <a:bodyPr>
            <a:normAutofit fontScale="92500" lnSpcReduction="10000"/>
          </a:bodyPr>
          <a:lstStyle/>
          <a:p>
            <a:pPr eaLnBrk="1" hangingPunct="1">
              <a:defRPr/>
            </a:pPr>
            <a:r>
              <a:rPr lang="ja-JP" altLang="en-US" b="1" dirty="0"/>
              <a:t>２０００（</a:t>
            </a:r>
            <a:r>
              <a:rPr lang="en-US" altLang="ja-JP" b="1" dirty="0"/>
              <a:t>H12</a:t>
            </a:r>
            <a:r>
              <a:rPr lang="ja-JP" altLang="en-US" b="1" dirty="0"/>
              <a:t>）年５月</a:t>
            </a:r>
            <a:endParaRPr lang="en-US" altLang="ja-JP" b="1" dirty="0"/>
          </a:p>
          <a:p>
            <a:pPr eaLnBrk="1" hangingPunct="1">
              <a:defRPr/>
            </a:pPr>
            <a:r>
              <a:rPr lang="ja-JP" altLang="en-US" b="1" dirty="0"/>
              <a:t>世界的に事業展開する食品事業者団体　　　　</a:t>
            </a:r>
            <a:endParaRPr lang="en-US" altLang="ja-JP" b="1" dirty="0"/>
          </a:p>
          <a:p>
            <a:pPr marL="0" indent="0">
              <a:buNone/>
              <a:defRPr/>
            </a:pPr>
            <a:r>
              <a:rPr lang="ja-JP" altLang="en-US" b="1" dirty="0">
                <a:solidFill>
                  <a:srgbClr val="FF0066"/>
                </a:solidFill>
              </a:rPr>
              <a:t>　　　　　</a:t>
            </a:r>
            <a:r>
              <a:rPr lang="ja-JP" altLang="en-US" b="1" u="sng" dirty="0">
                <a:solidFill>
                  <a:srgbClr val="FF0066"/>
                </a:solidFill>
              </a:rPr>
              <a:t>（</a:t>
            </a:r>
            <a:r>
              <a:rPr lang="en-US" altLang="ja-JP" b="1" u="sng" dirty="0">
                <a:solidFill>
                  <a:srgbClr val="FF0066"/>
                </a:solidFill>
              </a:rPr>
              <a:t>CGF</a:t>
            </a:r>
            <a:r>
              <a:rPr lang="ja-JP" altLang="en-US" b="1" u="sng" dirty="0">
                <a:solidFill>
                  <a:srgbClr val="FF0066"/>
                </a:solidFill>
              </a:rPr>
              <a:t>）</a:t>
            </a:r>
            <a:r>
              <a:rPr lang="ja-JP" altLang="en-US" b="1" dirty="0"/>
              <a:t>の下部組織として発足</a:t>
            </a:r>
            <a:endParaRPr lang="en-US" altLang="ja-JP" b="1" dirty="0"/>
          </a:p>
          <a:p>
            <a:pPr eaLnBrk="1" hangingPunct="1">
              <a:defRPr/>
            </a:pPr>
            <a:endParaRPr lang="ja-JP" altLang="en-US" b="1" dirty="0"/>
          </a:p>
        </p:txBody>
      </p:sp>
      <p:sp>
        <p:nvSpPr>
          <p:cNvPr id="4" name="正方形/長方形 3">
            <a:extLst>
              <a:ext uri="{FF2B5EF4-FFF2-40B4-BE49-F238E27FC236}">
                <a16:creationId xmlns:a16="http://schemas.microsoft.com/office/drawing/2014/main" id="{ADD65165-1046-2AEF-2B35-70499A62C104}"/>
              </a:ext>
            </a:extLst>
          </p:cNvPr>
          <p:cNvSpPr/>
          <p:nvPr/>
        </p:nvSpPr>
        <p:spPr>
          <a:xfrm>
            <a:off x="2452082" y="3573016"/>
            <a:ext cx="7314738" cy="25209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ormAutofit fontScale="92500" lnSpcReduction="10000"/>
          </a:bodyPr>
          <a:lstStyle/>
          <a:p>
            <a:pPr algn="ctr">
              <a:defRPr/>
            </a:pPr>
            <a:endParaRPr lang="en-US" altLang="ja-JP" dirty="0">
              <a:solidFill>
                <a:schemeClr val="tx1"/>
              </a:solidFill>
            </a:endParaRPr>
          </a:p>
          <a:p>
            <a:pPr algn="ctr">
              <a:defRPr/>
            </a:pPr>
            <a:endParaRPr lang="en-US" altLang="ja-JP" dirty="0">
              <a:solidFill>
                <a:schemeClr val="tx1"/>
              </a:solidFill>
            </a:endParaRPr>
          </a:p>
          <a:p>
            <a:pPr algn="ctr">
              <a:defRPr/>
            </a:pPr>
            <a:r>
              <a:rPr lang="en-US" altLang="ja-JP" sz="2800" b="1" u="sng" dirty="0">
                <a:solidFill>
                  <a:srgbClr val="FF0066"/>
                </a:solidFill>
              </a:rPr>
              <a:t>The  Consumer  Goods</a:t>
            </a:r>
            <a:r>
              <a:rPr lang="ja-JP" altLang="en-US" sz="2800" b="1" u="sng" dirty="0">
                <a:solidFill>
                  <a:srgbClr val="FF0066"/>
                </a:solidFill>
              </a:rPr>
              <a:t>　</a:t>
            </a:r>
            <a:r>
              <a:rPr lang="en-US" altLang="ja-JP" sz="2800" b="1" u="sng" dirty="0">
                <a:solidFill>
                  <a:srgbClr val="FF0066"/>
                </a:solidFill>
              </a:rPr>
              <a:t>Forum</a:t>
            </a:r>
            <a:r>
              <a:rPr lang="ja-JP" altLang="en-US" sz="2800" b="1" dirty="0">
                <a:solidFill>
                  <a:srgbClr val="FF0066"/>
                </a:solidFill>
              </a:rPr>
              <a:t>（</a:t>
            </a:r>
            <a:r>
              <a:rPr lang="en-US" altLang="ja-JP" sz="2800" b="1" dirty="0">
                <a:solidFill>
                  <a:srgbClr val="FF0066"/>
                </a:solidFill>
              </a:rPr>
              <a:t>CGF)</a:t>
            </a:r>
          </a:p>
          <a:p>
            <a:pPr algn="ctr">
              <a:defRPr/>
            </a:pPr>
            <a:r>
              <a:rPr lang="ja-JP" altLang="en-US" sz="2600" dirty="0">
                <a:solidFill>
                  <a:schemeClr val="tx1"/>
                </a:solidFill>
              </a:rPr>
              <a:t>世界約７０か国　４００社</a:t>
            </a:r>
            <a:endParaRPr lang="en-US" altLang="ja-JP" sz="2600" dirty="0">
              <a:solidFill>
                <a:schemeClr val="tx1"/>
              </a:solidFill>
            </a:endParaRPr>
          </a:p>
          <a:p>
            <a:pPr algn="ctr">
              <a:defRPr/>
            </a:pPr>
            <a:r>
              <a:rPr lang="ja-JP" altLang="en-US" sz="2600" dirty="0">
                <a:solidFill>
                  <a:schemeClr val="tx1"/>
                </a:solidFill>
              </a:rPr>
              <a:t>製造メーカー、小売り業者等の国際組織</a:t>
            </a:r>
            <a:endParaRPr lang="en-US" altLang="ja-JP" sz="2600" dirty="0">
              <a:solidFill>
                <a:schemeClr val="tx1"/>
              </a:solidFill>
            </a:endParaRPr>
          </a:p>
          <a:p>
            <a:pPr algn="ctr">
              <a:defRPr/>
            </a:pPr>
            <a:r>
              <a:rPr lang="ja-JP" altLang="en-US" sz="2600" dirty="0">
                <a:solidFill>
                  <a:schemeClr val="tx1"/>
                </a:solidFill>
              </a:rPr>
              <a:t>日本から６３社参加</a:t>
            </a:r>
            <a:endParaRPr lang="en-US" altLang="ja-JP" sz="2600" dirty="0">
              <a:solidFill>
                <a:schemeClr val="tx1"/>
              </a:solidFill>
            </a:endParaRPr>
          </a:p>
          <a:p>
            <a:pPr algn="ctr">
              <a:defRPr/>
            </a:pPr>
            <a:r>
              <a:rPr lang="ja-JP" altLang="en-US" sz="2600" dirty="0">
                <a:solidFill>
                  <a:schemeClr val="tx1"/>
                </a:solidFill>
              </a:rPr>
              <a:t>（味の素　イオン　キリン　など）</a:t>
            </a:r>
            <a:endParaRPr lang="en-US" altLang="ja-JP" sz="2600" dirty="0">
              <a:solidFill>
                <a:schemeClr val="tx1"/>
              </a:solidFill>
            </a:endParaRPr>
          </a:p>
          <a:p>
            <a:pPr algn="ctr">
              <a:defRPr/>
            </a:pPr>
            <a:endParaRPr lang="en-US" altLang="ja-JP" sz="2600" dirty="0">
              <a:solidFill>
                <a:schemeClr val="tx1"/>
              </a:solidFill>
            </a:endParaRPr>
          </a:p>
          <a:p>
            <a:pPr algn="ctr">
              <a:defRPr/>
            </a:pPr>
            <a:endParaRPr lang="ja-JP" altLang="en-US" dirty="0">
              <a:solidFill>
                <a:schemeClr val="tx1"/>
              </a:solidFill>
            </a:endParaRPr>
          </a:p>
        </p:txBody>
      </p:sp>
      <p:sp>
        <p:nvSpPr>
          <p:cNvPr id="5" name="正方形/長方形 4">
            <a:extLst>
              <a:ext uri="{FF2B5EF4-FFF2-40B4-BE49-F238E27FC236}">
                <a16:creationId xmlns:a16="http://schemas.microsoft.com/office/drawing/2014/main" id="{03114717-666A-1D03-691C-3249F151FECA}"/>
              </a:ext>
            </a:extLst>
          </p:cNvPr>
          <p:cNvSpPr/>
          <p:nvPr/>
        </p:nvSpPr>
        <p:spPr>
          <a:xfrm>
            <a:off x="10558908" y="6061753"/>
            <a:ext cx="111601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９５</a:t>
            </a:r>
            <a:endParaRPr lang="en-US" altLang="ja-JP" b="1" dirty="0">
              <a:solidFill>
                <a:schemeClr val="tx1"/>
              </a:solidFill>
            </a:endParaRPr>
          </a:p>
        </p:txBody>
      </p:sp>
      <p:sp>
        <p:nvSpPr>
          <p:cNvPr id="2" name="タイトル 5">
            <a:extLst>
              <a:ext uri="{FF2B5EF4-FFF2-40B4-BE49-F238E27FC236}">
                <a16:creationId xmlns:a16="http://schemas.microsoft.com/office/drawing/2014/main" id="{C9AEE207-2598-7951-CF4E-507D985B9311}"/>
              </a:ext>
            </a:extLst>
          </p:cNvPr>
          <p:cNvSpPr txBox="1">
            <a:spLocks/>
          </p:cNvSpPr>
          <p:nvPr/>
        </p:nvSpPr>
        <p:spPr>
          <a:xfrm>
            <a:off x="1218883" y="152400"/>
            <a:ext cx="9751060" cy="1295400"/>
          </a:xfrm>
          <a:prstGeom prst="rect">
            <a:avLst/>
          </a:prstGeom>
        </p:spPr>
        <p:txBody>
          <a:bodyPr vert="horz" lIns="121899" tIns="60949" rIns="121899" bIns="60949" rtlCol="0" anchor="b">
            <a:normAutofit/>
          </a:bodyPr>
          <a:lstStyle>
            <a:lvl1pPr algn="l" defTabSz="1218987" rtl="0" eaLnBrk="1" latinLnBrk="0" hangingPunct="1">
              <a:spcBef>
                <a:spcPct val="0"/>
              </a:spcBef>
              <a:buNone/>
              <a:defRPr kumimoji="1" sz="3600" kern="1200">
                <a:solidFill>
                  <a:schemeClr val="tx1"/>
                </a:solidFill>
                <a:latin typeface="MS Mincho" panose="02020609040205080304" pitchFamily="17" charset="-128"/>
                <a:ea typeface="MS Mincho" panose="02020609040205080304" pitchFamily="17" charset="-128"/>
                <a:cs typeface="+mj-cs"/>
              </a:defRPr>
            </a:lvl1pPr>
          </a:lstStyle>
          <a:p>
            <a:r>
              <a:rPr lang="en-US" altLang="ja-JP" sz="4800" b="1" dirty="0"/>
              <a:t>GFSI</a:t>
            </a:r>
            <a:r>
              <a:rPr lang="ja-JP" altLang="en-US" sz="4800" b="1" dirty="0"/>
              <a:t>の設立</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a:extLst>
              <a:ext uri="{FF2B5EF4-FFF2-40B4-BE49-F238E27FC236}">
                <a16:creationId xmlns:a16="http://schemas.microsoft.com/office/drawing/2014/main" id="{AE95CFED-A426-258A-CC25-D30A73BB1CD2}"/>
              </a:ext>
            </a:extLst>
          </p:cNvPr>
          <p:cNvSpPr>
            <a:spLocks noGrp="1" noChangeArrowheads="1"/>
          </p:cNvSpPr>
          <p:nvPr>
            <p:ph type="title"/>
          </p:nvPr>
        </p:nvSpPr>
        <p:spPr>
          <a:xfrm>
            <a:off x="2277988" y="5877272"/>
            <a:ext cx="7886700" cy="648294"/>
          </a:xfrm>
        </p:spPr>
        <p:txBody>
          <a:bodyPr/>
          <a:lstStyle/>
          <a:p>
            <a:r>
              <a:rPr lang="en-US" altLang="ja-JP" sz="1600" dirty="0">
                <a:hlinkClick r:id="rId2">
                  <a:extLst>
                    <a:ext uri="{A12FA001-AC4F-418D-AE19-62706E023703}">
                      <ahyp:hlinkClr xmlns:ahyp="http://schemas.microsoft.com/office/drawing/2018/hyperlinkcolor" val="tx"/>
                    </a:ext>
                  </a:extLst>
                </a:hlinkClick>
              </a:rPr>
              <a:t>https://www.youtube.com/watch?v=X9Hu-QmeLww</a:t>
            </a:r>
            <a:r>
              <a:rPr lang="ja-JP" altLang="en-US" sz="1600" dirty="0"/>
              <a:t>　</a:t>
            </a:r>
            <a:br>
              <a:rPr lang="en-US" altLang="ja-JP" sz="1600" dirty="0"/>
            </a:br>
            <a:r>
              <a:rPr lang="en-US" altLang="ja-JP" sz="1600" dirty="0"/>
              <a:t>2022.12.</a:t>
            </a:r>
            <a:r>
              <a:rPr lang="ja-JP" altLang="en-US" sz="1600" dirty="0">
                <a:solidFill>
                  <a:srgbClr val="89C01C"/>
                </a:solidFill>
                <a:hlinkClick r:id="rId2">
                  <a:extLst>
                    <a:ext uri="{A12FA001-AC4F-418D-AE19-62706E023703}">
                      <ahyp:hlinkClr xmlns:ahyp="http://schemas.microsoft.com/office/drawing/2018/hyperlinkcolor" val="tx"/>
                    </a:ext>
                  </a:extLst>
                </a:hlinkClick>
              </a:rPr>
              <a:t>「</a:t>
            </a:r>
            <a:r>
              <a:rPr lang="en-US" altLang="ja-JP" sz="1600" dirty="0">
                <a:solidFill>
                  <a:srgbClr val="89C01C"/>
                </a:solidFill>
                <a:hlinkClick r:id="rId2">
                  <a:extLst>
                    <a:ext uri="{A12FA001-AC4F-418D-AE19-62706E023703}">
                      <ahyp:hlinkClr xmlns:ahyp="http://schemas.microsoft.com/office/drawing/2018/hyperlinkcolor" val="tx"/>
                    </a:ext>
                  </a:extLst>
                </a:hlinkClick>
              </a:rPr>
              <a:t>GFSI</a:t>
            </a:r>
            <a:r>
              <a:rPr lang="ja-JP" altLang="en-US" sz="1600" dirty="0">
                <a:solidFill>
                  <a:srgbClr val="89C01C"/>
                </a:solidFill>
                <a:hlinkClick r:id="rId2">
                  <a:extLst>
                    <a:ext uri="{A12FA001-AC4F-418D-AE19-62706E023703}">
                      <ahyp:hlinkClr xmlns:ahyp="http://schemas.microsoft.com/office/drawing/2018/hyperlinkcolor" val="tx"/>
                    </a:ext>
                  </a:extLst>
                </a:hlinkClick>
              </a:rPr>
              <a:t>アップデート：食品安全とサステナビリティ」 </a:t>
            </a:r>
            <a:r>
              <a:rPr lang="en-US" altLang="ja-JP" sz="1600" dirty="0">
                <a:hlinkClick r:id="rId2">
                  <a:extLst>
                    <a:ext uri="{A12FA001-AC4F-418D-AE19-62706E023703}">
                      <ahyp:hlinkClr xmlns:ahyp="http://schemas.microsoft.com/office/drawing/2018/hyperlinkcolor" val="tx"/>
                    </a:ext>
                  </a:extLst>
                </a:hlinkClick>
              </a:rPr>
              <a:t>- YouTube</a:t>
            </a:r>
            <a:r>
              <a:rPr lang="ja-JP" altLang="en-US" sz="1600" dirty="0"/>
              <a:t>より</a:t>
            </a:r>
          </a:p>
        </p:txBody>
      </p:sp>
      <p:pic>
        <p:nvPicPr>
          <p:cNvPr id="54275" name="コンテンツ プレースホルダー 4">
            <a:extLst>
              <a:ext uri="{FF2B5EF4-FFF2-40B4-BE49-F238E27FC236}">
                <a16:creationId xmlns:a16="http://schemas.microsoft.com/office/drawing/2014/main" id="{53DF01E2-0794-4316-20CA-E7C408C49A1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202" t="10533" r="9663" b="15604"/>
          <a:stretch>
            <a:fillRect/>
          </a:stretch>
        </p:blipFill>
        <p:spPr>
          <a:xfrm>
            <a:off x="1530351" y="0"/>
            <a:ext cx="9128125" cy="5805488"/>
          </a:xfrm>
        </p:spPr>
      </p:pic>
      <p:sp>
        <p:nvSpPr>
          <p:cNvPr id="2" name="正方形/長方形 1">
            <a:extLst>
              <a:ext uri="{FF2B5EF4-FFF2-40B4-BE49-F238E27FC236}">
                <a16:creationId xmlns:a16="http://schemas.microsoft.com/office/drawing/2014/main" id="{A147DCDD-E7E0-3993-5024-7A5AF84BF780}"/>
              </a:ext>
            </a:extLst>
          </p:cNvPr>
          <p:cNvSpPr/>
          <p:nvPr/>
        </p:nvSpPr>
        <p:spPr>
          <a:xfrm>
            <a:off x="10918948" y="5877272"/>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９６</a:t>
            </a:r>
            <a:endParaRPr lang="en-US" altLang="ja-JP"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a:extLst>
              <a:ext uri="{FF2B5EF4-FFF2-40B4-BE49-F238E27FC236}">
                <a16:creationId xmlns:a16="http://schemas.microsoft.com/office/drawing/2014/main" id="{59A423A5-4178-ECE1-F970-66EB86FD99C0}"/>
              </a:ext>
            </a:extLst>
          </p:cNvPr>
          <p:cNvSpPr>
            <a:spLocks noGrp="1" noChangeArrowheads="1"/>
          </p:cNvSpPr>
          <p:nvPr>
            <p:ph type="title"/>
          </p:nvPr>
        </p:nvSpPr>
        <p:spPr>
          <a:xfrm>
            <a:off x="2151062" y="5868989"/>
            <a:ext cx="7886700" cy="592137"/>
          </a:xfrm>
        </p:spPr>
        <p:txBody>
          <a:bodyPr>
            <a:normAutofit fontScale="90000"/>
          </a:bodyPr>
          <a:lstStyle/>
          <a:p>
            <a:r>
              <a:rPr lang="en-US" altLang="ja-JP" sz="2400" dirty="0"/>
              <a:t>https://www.theconsumergoodsforum.com/jp/gfsi_japan/</a:t>
            </a:r>
            <a:endParaRPr lang="ja-JP" altLang="en-US" sz="2400" dirty="0"/>
          </a:p>
        </p:txBody>
      </p:sp>
      <p:sp>
        <p:nvSpPr>
          <p:cNvPr id="2" name="正方形/長方形 1">
            <a:extLst>
              <a:ext uri="{FF2B5EF4-FFF2-40B4-BE49-F238E27FC236}">
                <a16:creationId xmlns:a16="http://schemas.microsoft.com/office/drawing/2014/main" id="{55EF66A0-2F56-08AB-8DEC-94F8083A4306}"/>
              </a:ext>
            </a:extLst>
          </p:cNvPr>
          <p:cNvSpPr/>
          <p:nvPr/>
        </p:nvSpPr>
        <p:spPr>
          <a:xfrm>
            <a:off x="10702924" y="6149375"/>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９７</a:t>
            </a:r>
            <a:endParaRPr lang="en-US" altLang="ja-JP" b="1" dirty="0">
              <a:solidFill>
                <a:schemeClr val="tx1"/>
              </a:solidFill>
            </a:endParaRPr>
          </a:p>
        </p:txBody>
      </p:sp>
      <p:pic>
        <p:nvPicPr>
          <p:cNvPr id="55300" name="コンテンツ プレースホルダー 5">
            <a:extLst>
              <a:ext uri="{FF2B5EF4-FFF2-40B4-BE49-F238E27FC236}">
                <a16:creationId xmlns:a16="http://schemas.microsoft.com/office/drawing/2014/main" id="{7AD2CD2A-82A6-5932-AC78-CBAF3B95E7A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766" t="41279" r="18352" b="21782"/>
          <a:stretch/>
        </p:blipFill>
        <p:spPr>
          <a:xfrm>
            <a:off x="1557908" y="704231"/>
            <a:ext cx="10394980" cy="5164758"/>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a:extLst>
              <a:ext uri="{FF2B5EF4-FFF2-40B4-BE49-F238E27FC236}">
                <a16:creationId xmlns:a16="http://schemas.microsoft.com/office/drawing/2014/main" id="{DCB49B10-A148-F164-D1A7-8BF5286BA7D3}"/>
              </a:ext>
            </a:extLst>
          </p:cNvPr>
          <p:cNvSpPr>
            <a:spLocks noGrp="1" noChangeArrowheads="1"/>
          </p:cNvSpPr>
          <p:nvPr>
            <p:ph type="title"/>
          </p:nvPr>
        </p:nvSpPr>
        <p:spPr>
          <a:xfrm>
            <a:off x="2447925" y="1125538"/>
            <a:ext cx="7886700" cy="1325562"/>
          </a:xfrm>
        </p:spPr>
        <p:txBody>
          <a:bodyPr/>
          <a:lstStyle/>
          <a:p>
            <a:endParaRPr lang="ja-JP" altLang="en-US"/>
          </a:p>
        </p:txBody>
      </p:sp>
      <p:pic>
        <p:nvPicPr>
          <p:cNvPr id="56323" name="コンテンツ プレースホルダー 4">
            <a:extLst>
              <a:ext uri="{FF2B5EF4-FFF2-40B4-BE49-F238E27FC236}">
                <a16:creationId xmlns:a16="http://schemas.microsoft.com/office/drawing/2014/main" id="{C9850166-259C-90B6-6792-AB3AF22A70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340" r="10214" b="8858"/>
          <a:stretch>
            <a:fillRect/>
          </a:stretch>
        </p:blipFill>
        <p:spPr>
          <a:xfrm>
            <a:off x="1285435" y="620688"/>
            <a:ext cx="9756217" cy="5616600"/>
          </a:xfrm>
        </p:spPr>
      </p:pic>
      <p:sp>
        <p:nvSpPr>
          <p:cNvPr id="2" name="正方形/長方形 1">
            <a:extLst>
              <a:ext uri="{FF2B5EF4-FFF2-40B4-BE49-F238E27FC236}">
                <a16:creationId xmlns:a16="http://schemas.microsoft.com/office/drawing/2014/main" id="{EEAF2F25-8DEB-28DD-D599-16699AF71FE7}"/>
              </a:ext>
            </a:extLst>
          </p:cNvPr>
          <p:cNvSpPr/>
          <p:nvPr/>
        </p:nvSpPr>
        <p:spPr>
          <a:xfrm>
            <a:off x="10922587" y="6093296"/>
            <a:ext cx="842962"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９８</a:t>
            </a:r>
            <a:endParaRPr lang="en-US" altLang="ja-JP"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a:extLst>
              <a:ext uri="{FF2B5EF4-FFF2-40B4-BE49-F238E27FC236}">
                <a16:creationId xmlns:a16="http://schemas.microsoft.com/office/drawing/2014/main" id="{559C75CF-5CBA-6750-93FB-B8D6F450B992}"/>
              </a:ext>
            </a:extLst>
          </p:cNvPr>
          <p:cNvSpPr>
            <a:spLocks noGrp="1" noChangeArrowheads="1"/>
          </p:cNvSpPr>
          <p:nvPr>
            <p:ph type="title"/>
          </p:nvPr>
        </p:nvSpPr>
        <p:spPr/>
        <p:txBody>
          <a:bodyPr>
            <a:normAutofit/>
          </a:bodyPr>
          <a:lstStyle/>
          <a:p>
            <a:pPr eaLnBrk="1" hangingPunct="1"/>
            <a:r>
              <a:rPr lang="en-US" altLang="ja-JP" sz="4800" b="1" dirty="0"/>
              <a:t>GFSI</a:t>
            </a:r>
            <a:r>
              <a:rPr lang="ja-JP" altLang="en-US" sz="4800" b="1" dirty="0"/>
              <a:t>規格要求事項（</a:t>
            </a:r>
            <a:r>
              <a:rPr lang="en-US" altLang="ja-JP" sz="4800" b="1" dirty="0"/>
              <a:t>3</a:t>
            </a:r>
            <a:r>
              <a:rPr lang="ja-JP" altLang="en-US" sz="4800" b="1" dirty="0"/>
              <a:t>要素）</a:t>
            </a:r>
          </a:p>
        </p:txBody>
      </p:sp>
      <p:pic>
        <p:nvPicPr>
          <p:cNvPr id="57347" name="コンテンツ プレースホルダー 4">
            <a:extLst>
              <a:ext uri="{FF2B5EF4-FFF2-40B4-BE49-F238E27FC236}">
                <a16:creationId xmlns:a16="http://schemas.microsoft.com/office/drawing/2014/main" id="{72921C46-AD64-3058-06D9-2D1DDCCA30B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439" t="26127" r="23834" b="14052"/>
          <a:stretch/>
        </p:blipFill>
        <p:spPr>
          <a:xfrm>
            <a:off x="2061964" y="1482332"/>
            <a:ext cx="7704856" cy="4250924"/>
          </a:xfrm>
        </p:spPr>
      </p:pic>
      <p:sp>
        <p:nvSpPr>
          <p:cNvPr id="4" name="正方形/長方形 3">
            <a:extLst>
              <a:ext uri="{FF2B5EF4-FFF2-40B4-BE49-F238E27FC236}">
                <a16:creationId xmlns:a16="http://schemas.microsoft.com/office/drawing/2014/main" id="{F5972977-B8BB-D98A-4B7E-EAAA9293EC9C}"/>
              </a:ext>
            </a:extLst>
          </p:cNvPr>
          <p:cNvSpPr/>
          <p:nvPr/>
        </p:nvSpPr>
        <p:spPr>
          <a:xfrm>
            <a:off x="10376218" y="6021288"/>
            <a:ext cx="118745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９９</a:t>
            </a:r>
            <a:endParaRPr lang="en-US" altLang="ja-JP"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料理 16x9">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thm15="http://schemas.microsoft.com/office/thememl/2012/main" name="Office_14352070_TF02787942.potx" id="{F8B9C25E-3F21-4628-BDCC-D85AAEB2B1A4}" vid="{9118CDC5-6838-4DCC-A727-EF92CB72DE36}"/>
    </a:ext>
  </a:extLst>
</a:theme>
</file>

<file path=ppt/theme/theme2.xml><?xml version="1.0" encoding="utf-8"?>
<a:theme xmlns:a="http://schemas.openxmlformats.org/drawingml/2006/main" name="Office テーマ">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FB14945D-DABB-422F-9B28-D299995C92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8942AA-0721-4324-BC2C-A3CB43F24E71}">
  <ds:schemaRefs>
    <ds:schemaRef ds:uri="http://schemas.microsoft.com/sharepoint/v3/contenttype/forms"/>
  </ds:schemaRefs>
</ds:datastoreItem>
</file>

<file path=customXml/itemProps3.xml><?xml version="1.0" encoding="utf-8"?>
<ds:datastoreItem xmlns:ds="http://schemas.openxmlformats.org/officeDocument/2006/customXml" ds:itemID="{5E700CCB-20BA-4760-AB9F-AC3B63ED32E0}">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40262f94-9f35-4ac3-9a90-690165a166b7"/>
    <ds:schemaRef ds:uri="a4f35948-e619-41b3-aa29-22878b09cfd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生鮮食品のプレゼンテーション (ワイド画面)</Template>
  <TotalTime>32137</TotalTime>
  <Words>7082</Words>
  <Application>Microsoft Office PowerPoint</Application>
  <PresentationFormat>ユーザー設定</PresentationFormat>
  <Paragraphs>967</Paragraphs>
  <Slides>113</Slides>
  <Notes>44</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113</vt:i4>
      </vt:variant>
    </vt:vector>
  </HeadingPairs>
  <TitlesOfParts>
    <vt:vector size="130" baseType="lpstr">
      <vt:lpstr>HGPｺﾞｼｯｸE</vt:lpstr>
      <vt:lpstr>HiraKakuProN-W3</vt:lpstr>
      <vt:lpstr>ＭＳ Ｐゴシック</vt:lpstr>
      <vt:lpstr>ＭＳ Ｐ明朝</vt:lpstr>
      <vt:lpstr>ＭＳ ゴシック</vt:lpstr>
      <vt:lpstr>ＭＳ 明朝</vt:lpstr>
      <vt:lpstr>ＭＳ 明朝</vt:lpstr>
      <vt:lpstr>メイリオ</vt:lpstr>
      <vt:lpstr>游ゴシック</vt:lpstr>
      <vt:lpstr>Arial</vt:lpstr>
      <vt:lpstr>Calibri</vt:lpstr>
      <vt:lpstr>Century Gothic</vt:lpstr>
      <vt:lpstr>Constantia</vt:lpstr>
      <vt:lpstr>Times New Roman</vt:lpstr>
      <vt:lpstr>Wingdings</vt:lpstr>
      <vt:lpstr>Wingdings 3</vt:lpstr>
      <vt:lpstr>料理 16x9</vt:lpstr>
      <vt:lpstr>食品衛生法改定 その後のハーモナイゼーション</vt:lpstr>
      <vt:lpstr>本日の内容</vt:lpstr>
      <vt:lpstr>食品衛生法に基づく監視指導</vt:lpstr>
      <vt:lpstr>食品衛生監視員</vt:lpstr>
      <vt:lpstr>食品衛生監視員</vt:lpstr>
      <vt:lpstr>法律と行政指導</vt:lpstr>
      <vt:lpstr>法律の範囲</vt:lpstr>
      <vt:lpstr>国の行政機関（１府11省1庁）</vt:lpstr>
      <vt:lpstr>食品衛生法</vt:lpstr>
      <vt:lpstr>PowerPoint プレゼンテーション</vt:lpstr>
      <vt:lpstr>本日の内容</vt:lpstr>
      <vt:lpstr>食品衛生法の制定</vt:lpstr>
      <vt:lpstr>食品衛生法の制定以前</vt:lpstr>
      <vt:lpstr>終戦直後の混乱期 (1)</vt:lpstr>
      <vt:lpstr>食中毒による死者数の推移</vt:lpstr>
      <vt:lpstr>終戦直後の混乱期 (2)</vt:lpstr>
      <vt:lpstr>1947年～1954年（昭和20年代）</vt:lpstr>
      <vt:lpstr>もはや戦後でなはい</vt:lpstr>
      <vt:lpstr>食品衛生法の変遷</vt:lpstr>
      <vt:lpstr>大規模な法改正は過去２回</vt:lpstr>
      <vt:lpstr>① 2003（平成15)年　法改正</vt:lpstr>
      <vt:lpstr>腸管出血性大腸菌　O１５７</vt:lpstr>
      <vt:lpstr>大阪府堺市</vt:lpstr>
      <vt:lpstr>PowerPoint プレゼンテーション</vt:lpstr>
      <vt:lpstr>腸管出血性大腸菌　O１５７</vt:lpstr>
      <vt:lpstr>腸管出血性大腸菌　O１５７</vt:lpstr>
      <vt:lpstr>BSE（牛海綿状脳症）</vt:lpstr>
      <vt:lpstr>BSE全頭検査前の 　「国産牛肉」買い取り事業</vt:lpstr>
      <vt:lpstr>食品表示偽装事件が多数発覚</vt:lpstr>
      <vt:lpstr>食品安全基本法の制定(1)　2003(H15).5.～</vt:lpstr>
      <vt:lpstr>リスク分析</vt:lpstr>
      <vt:lpstr>食品安全基本法の制定(2)　2003(H15).5.～</vt:lpstr>
      <vt:lpstr>PowerPoint プレゼンテーション</vt:lpstr>
      <vt:lpstr>PowerPoint プレゼンテーション</vt:lpstr>
      <vt:lpstr>PowerPoint プレゼンテーション</vt:lpstr>
      <vt:lpstr>② 2018（平成30）年　法改正</vt:lpstr>
      <vt:lpstr>HACCPに沿った衛生管理</vt:lpstr>
      <vt:lpstr>食中毒事件数の年次推移（平成14年～平成24年）</vt:lpstr>
      <vt:lpstr>食中毒患者数の年次推移（平成14年～平成24年）</vt:lpstr>
      <vt:lpstr>PowerPoint プレゼンテーション</vt:lpstr>
      <vt:lpstr>ユッケで食中毒</vt:lpstr>
      <vt:lpstr>生食用食肉の規制強化</vt:lpstr>
      <vt:lpstr>PowerPoint プレゼンテーション</vt:lpstr>
      <vt:lpstr>食中毒による死者数の推移</vt:lpstr>
      <vt:lpstr>　このほかの食品衛生法改正 　　　　　　　トピックス</vt:lpstr>
      <vt:lpstr>期限表示</vt:lpstr>
      <vt:lpstr>総合衛生管理製造過程承認制度</vt:lpstr>
      <vt:lpstr>誤解と不信を招いた制度</vt:lpstr>
      <vt:lpstr>承認施設で大規模食中毒事件</vt:lpstr>
      <vt:lpstr>食品表示法</vt:lpstr>
      <vt:lpstr>アレルギー物質の表示</vt:lpstr>
      <vt:lpstr>消費者庁長官記者会見 2022.12.15          </vt:lpstr>
      <vt:lpstr>法律と同様に運用されてきたもの</vt:lpstr>
      <vt:lpstr>１　衛生規範</vt:lpstr>
      <vt:lpstr>２ 食品事業者が実施すべき 　　　　　管理運営基準に関する指針        　　　 （ガイドライン）</vt:lpstr>
      <vt:lpstr>２ 食品事業者が実施すべき 　　　　　管理運営基準に関する指針        　　　 （ガイドライン）</vt:lpstr>
      <vt:lpstr>大量調理施設衛生管理マニュアル</vt:lpstr>
      <vt:lpstr>PowerPoint プレゼンテーション</vt:lpstr>
      <vt:lpstr>本日の内容</vt:lpstr>
      <vt:lpstr>PowerPoint プレゼンテーション</vt:lpstr>
      <vt:lpstr>日本の国家戦略</vt:lpstr>
      <vt:lpstr>PowerPoint プレゼンテーション</vt:lpstr>
      <vt:lpstr>PowerPoint プレゼンテーション</vt:lpstr>
      <vt:lpstr>食肉の輸出と輸入</vt:lpstr>
      <vt:lpstr>米国向け輸出牛肉取扱施設</vt:lpstr>
      <vt:lpstr>PowerPoint プレゼンテーション</vt:lpstr>
      <vt:lpstr>公的監査</vt:lpstr>
      <vt:lpstr>国・地域別HACCP導入状況</vt:lpstr>
      <vt:lpstr>日本におけるHACCP導入経過</vt:lpstr>
      <vt:lpstr>日本国内の現状</vt:lpstr>
      <vt:lpstr>なぜ、こうになってしまったのか？</vt:lpstr>
      <vt:lpstr>PowerPoint プレゼンテーション</vt:lpstr>
      <vt:lpstr>HACCPの今後 (1)</vt:lpstr>
      <vt:lpstr>PowerPoint プレゼンテーション</vt:lpstr>
      <vt:lpstr>本日の内容</vt:lpstr>
      <vt:lpstr>PowerPoint プレゼンテーション</vt:lpstr>
      <vt:lpstr>アニマルウェルフェア (1)</vt:lpstr>
      <vt:lpstr>アニマルウェルフェア (2)</vt:lpstr>
      <vt:lpstr>５つの自由</vt:lpstr>
      <vt:lpstr>PowerPoint プレゼンテーション</vt:lpstr>
      <vt:lpstr>ケージ飼い</vt:lpstr>
      <vt:lpstr>過去の農業政策の結果</vt:lpstr>
      <vt:lpstr>PowerPoint プレゼンテーション</vt:lpstr>
      <vt:lpstr>PowerPoint プレゼンテーション</vt:lpstr>
      <vt:lpstr>PowerPoint プレゼンテーション</vt:lpstr>
      <vt:lpstr>PowerPoint プレゼンテーション</vt:lpstr>
      <vt:lpstr>長野県松本家畜保健衛生所HPより https://www.pref.nagano.lg.jp/matsukachiku/joho/kahodayori.html</vt:lpstr>
      <vt:lpstr>PowerPoint プレゼンテーション</vt:lpstr>
      <vt:lpstr>PowerPoint プレゼンテーション</vt:lpstr>
      <vt:lpstr>アニマルウェルフェアの今後</vt:lpstr>
      <vt:lpstr>PowerPoint プレゼンテーション</vt:lpstr>
      <vt:lpstr>PowerPoint プレゼンテーション</vt:lpstr>
      <vt:lpstr>本日の内容</vt:lpstr>
      <vt:lpstr>食品安全マネジメント規格</vt:lpstr>
      <vt:lpstr>(Global Food Safety Initiatives)</vt:lpstr>
      <vt:lpstr>https://www.youtube.com/watch?v=X9Hu-QmeLww　 2022.12.「GFSIアップデート：食品安全とサステナビリティ」 - YouTubeより</vt:lpstr>
      <vt:lpstr>https://www.theconsumergoodsforum.com/jp/gfsi_japan/</vt:lpstr>
      <vt:lpstr>PowerPoint プレゼンテーション</vt:lpstr>
      <vt:lpstr>GFSI規格要求事項（3要素）</vt:lpstr>
      <vt:lpstr>（（一社）食品安全マネジメント協会） Japan Food Safety Management Association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どうする日本の今後</vt:lpstr>
      <vt:lpstr>食料・農業・農村基本法</vt:lpstr>
      <vt:lpstr>キーワード</vt:lpstr>
      <vt:lpstr>中間とりまとめ(案)の公表</vt:lpstr>
      <vt:lpstr>まとめ</vt:lpstr>
      <vt:lpstr>ご清聴 　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食品製造に必要な法規制の基礎知識</dc:title>
  <dc:creator>北林卓</dc:creator>
  <cp:lastModifiedBy>北林卓</cp:lastModifiedBy>
  <cp:revision>62</cp:revision>
  <dcterms:created xsi:type="dcterms:W3CDTF">2023-05-25T12:10:57Z</dcterms:created>
  <dcterms:modified xsi:type="dcterms:W3CDTF">2023-06-23T11:50:54Z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