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0"/>
  </p:notesMasterIdLst>
  <p:sldIdLst>
    <p:sldId id="1913" r:id="rId2"/>
    <p:sldId id="364" r:id="rId3"/>
    <p:sldId id="1877" r:id="rId4"/>
    <p:sldId id="497" r:id="rId5"/>
    <p:sldId id="1914" r:id="rId6"/>
    <p:sldId id="1915" r:id="rId7"/>
    <p:sldId id="1916" r:id="rId8"/>
    <p:sldId id="1917" r:id="rId9"/>
    <p:sldId id="1920" r:id="rId10"/>
    <p:sldId id="1921" r:id="rId11"/>
    <p:sldId id="1922" r:id="rId12"/>
    <p:sldId id="1924" r:id="rId13"/>
    <p:sldId id="1925" r:id="rId14"/>
    <p:sldId id="2207" r:id="rId15"/>
    <p:sldId id="2257" r:id="rId16"/>
    <p:sldId id="1927" r:id="rId17"/>
    <p:sldId id="2159" r:id="rId18"/>
    <p:sldId id="1645" r:id="rId19"/>
    <p:sldId id="2160" r:id="rId20"/>
    <p:sldId id="2157" r:id="rId21"/>
    <p:sldId id="2158" r:id="rId22"/>
    <p:sldId id="2161" r:id="rId23"/>
    <p:sldId id="2162" r:id="rId24"/>
    <p:sldId id="2163" r:id="rId25"/>
    <p:sldId id="2132" r:id="rId26"/>
    <p:sldId id="2168" r:id="rId27"/>
    <p:sldId id="2169" r:id="rId28"/>
    <p:sldId id="2208" r:id="rId29"/>
    <p:sldId id="2209" r:id="rId30"/>
    <p:sldId id="2210" r:id="rId31"/>
    <p:sldId id="2211" r:id="rId32"/>
    <p:sldId id="2212" r:id="rId33"/>
    <p:sldId id="1553" r:id="rId34"/>
    <p:sldId id="378" r:id="rId35"/>
    <p:sldId id="2213" r:id="rId36"/>
    <p:sldId id="2170" r:id="rId37"/>
    <p:sldId id="2171" r:id="rId38"/>
    <p:sldId id="2172" r:id="rId39"/>
    <p:sldId id="2174" r:id="rId40"/>
    <p:sldId id="2175" r:id="rId41"/>
    <p:sldId id="2185" r:id="rId42"/>
    <p:sldId id="2214" r:id="rId43"/>
    <p:sldId id="2215" r:id="rId44"/>
    <p:sldId id="2216" r:id="rId45"/>
    <p:sldId id="2217" r:id="rId46"/>
    <p:sldId id="2218" r:id="rId47"/>
    <p:sldId id="2219" r:id="rId48"/>
    <p:sldId id="2220" r:id="rId49"/>
    <p:sldId id="2221" r:id="rId50"/>
    <p:sldId id="2222" r:id="rId51"/>
    <p:sldId id="1862" r:id="rId52"/>
    <p:sldId id="1750" r:id="rId53"/>
    <p:sldId id="1751" r:id="rId54"/>
    <p:sldId id="1752" r:id="rId55"/>
    <p:sldId id="1753" r:id="rId56"/>
    <p:sldId id="1754" r:id="rId57"/>
    <p:sldId id="1757" r:id="rId58"/>
    <p:sldId id="1765" r:id="rId59"/>
    <p:sldId id="2256" r:id="rId60"/>
    <p:sldId id="1155" r:id="rId61"/>
    <p:sldId id="1156" r:id="rId62"/>
    <p:sldId id="1157" r:id="rId63"/>
    <p:sldId id="1158" r:id="rId64"/>
    <p:sldId id="1159" r:id="rId65"/>
    <p:sldId id="1160" r:id="rId66"/>
    <p:sldId id="1161" r:id="rId67"/>
    <p:sldId id="1162" r:id="rId68"/>
    <p:sldId id="1163" r:id="rId69"/>
    <p:sldId id="1164" r:id="rId70"/>
    <p:sldId id="1165" r:id="rId71"/>
    <p:sldId id="1166" r:id="rId72"/>
    <p:sldId id="1167" r:id="rId73"/>
    <p:sldId id="1169" r:id="rId74"/>
    <p:sldId id="1758" r:id="rId75"/>
    <p:sldId id="1759" r:id="rId76"/>
    <p:sldId id="1767" r:id="rId77"/>
    <p:sldId id="1760" r:id="rId78"/>
    <p:sldId id="1761" r:id="rId79"/>
    <p:sldId id="1762" r:id="rId80"/>
    <p:sldId id="1763" r:id="rId81"/>
    <p:sldId id="1764" r:id="rId82"/>
    <p:sldId id="1177" r:id="rId83"/>
    <p:sldId id="1178" r:id="rId84"/>
    <p:sldId id="2258" r:id="rId85"/>
    <p:sldId id="2265" r:id="rId86"/>
    <p:sldId id="2260" r:id="rId87"/>
    <p:sldId id="2267" r:id="rId88"/>
    <p:sldId id="2266" r:id="rId89"/>
    <p:sldId id="1770" r:id="rId90"/>
    <p:sldId id="1782" r:id="rId91"/>
    <p:sldId id="2268" r:id="rId92"/>
    <p:sldId id="2263" r:id="rId93"/>
    <p:sldId id="2261" r:id="rId94"/>
    <p:sldId id="2248" r:id="rId95"/>
    <p:sldId id="2249" r:id="rId96"/>
    <p:sldId id="2250" r:id="rId97"/>
    <p:sldId id="2251" r:id="rId98"/>
    <p:sldId id="2252" r:id="rId99"/>
    <p:sldId id="2253" r:id="rId100"/>
    <p:sldId id="2223" r:id="rId101"/>
    <p:sldId id="2224" r:id="rId102"/>
    <p:sldId id="2225" r:id="rId103"/>
    <p:sldId id="2227" r:id="rId104"/>
    <p:sldId id="2228" r:id="rId105"/>
    <p:sldId id="2229" r:id="rId106"/>
    <p:sldId id="2230" r:id="rId107"/>
    <p:sldId id="2231" r:id="rId108"/>
    <p:sldId id="2232" r:id="rId109"/>
    <p:sldId id="2233" r:id="rId110"/>
    <p:sldId id="2234" r:id="rId111"/>
    <p:sldId id="2235" r:id="rId112"/>
    <p:sldId id="2236" r:id="rId113"/>
    <p:sldId id="2237" r:id="rId114"/>
    <p:sldId id="2238" r:id="rId115"/>
    <p:sldId id="2239" r:id="rId116"/>
    <p:sldId id="2240" r:id="rId117"/>
    <p:sldId id="2241" r:id="rId118"/>
    <p:sldId id="2242" r:id="rId119"/>
    <p:sldId id="2243" r:id="rId120"/>
    <p:sldId id="2244" r:id="rId121"/>
    <p:sldId id="2245" r:id="rId122"/>
    <p:sldId id="2246" r:id="rId123"/>
    <p:sldId id="2247" r:id="rId124"/>
    <p:sldId id="2262" r:id="rId125"/>
    <p:sldId id="2226" r:id="rId126"/>
    <p:sldId id="2254" r:id="rId127"/>
    <p:sldId id="2269" r:id="rId128"/>
    <p:sldId id="2270" r:id="rId1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5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88" autoAdjust="0"/>
    <p:restoredTop sz="94681" autoAdjust="0"/>
  </p:normalViewPr>
  <p:slideViewPr>
    <p:cSldViewPr snapToGrid="0">
      <p:cViewPr varScale="1">
        <p:scale>
          <a:sx n="78" d="100"/>
          <a:sy n="78" d="100"/>
        </p:scale>
        <p:origin x="989" y="-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F2820-2875-4811-A28B-7F90C7BA7D09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FFAD7-148C-4F8E-92B3-01FF79CAB0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9599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208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252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1788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368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6071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19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495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2298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1715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517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581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EFFAD7-148C-4F8E-92B3-01FF79CAB06D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74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16816" y="-3344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FF4255E5-07D6-487F-93AC-E10026C1B1C8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93312" y="5380527"/>
            <a:ext cx="2194560" cy="1397039"/>
          </a:xfrm>
        </p:spPr>
        <p:txBody>
          <a:bodyPr/>
          <a:lstStyle>
            <a:lvl1pPr>
              <a:defRPr u="sng" baseline="0">
                <a:solidFill>
                  <a:schemeClr val="accent3">
                    <a:lumMod val="75000"/>
                    <a:alpha val="20000"/>
                  </a:schemeClr>
                </a:solidFill>
              </a:defRPr>
            </a:lvl1pPr>
          </a:lstStyle>
          <a:p>
            <a:fld id="{4C37B8AF-CD2E-4D49-A539-A50CD89383E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526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5E8E-F2DA-4E87-A61C-4E401D3AADA8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8490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B291-B141-4E67-9BD1-6CEE7A995A95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53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B664-31A0-4D7A-A56A-261F849A701B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7680" y="5460961"/>
            <a:ext cx="2194560" cy="1397039"/>
          </a:xfrm>
        </p:spPr>
        <p:txBody>
          <a:bodyPr/>
          <a:lstStyle>
            <a:lvl1pPr>
              <a:defRPr sz="3600">
                <a:solidFill>
                  <a:schemeClr val="tx1">
                    <a:alpha val="20000"/>
                  </a:schemeClr>
                </a:solidFill>
              </a:defRPr>
            </a:lvl1pPr>
          </a:lstStyle>
          <a:p>
            <a:fld id="{4C37B8AF-CD2E-4D49-A539-A50CD89383E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247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C232-A24E-4C9E-8F52-C4AD47C5849A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800"/>
            </a:lvl1pPr>
          </a:lstStyle>
          <a:p>
            <a:fld id="{4C37B8AF-CD2E-4D49-A539-A50CD89383E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521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69F0-F8F7-4231-8F7A-194326FA91D4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148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7CA8-D81E-487C-A3EF-F24967C16BC2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950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06A4-FE57-45A9-A335-4987493C0201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367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AAD8A-0511-4CB9-8D04-0FE1178B5262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263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2F70D-1CD3-4EAD-A290-C71CE7669D85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C37B8AF-CD2E-4D49-A539-A50CD89383E0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33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450D02EB-B853-4B90-B66B-90D1187B4AEA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C37B8AF-CD2E-4D49-A539-A50CD89383E0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8623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3A7C0E82-5B49-480E-B05F-E3EA2F86F897}" type="datetime1">
              <a:rPr kumimoji="1" lang="ja-JP" altLang="en-US" smtClean="0"/>
              <a:t>2023/8/2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5094" y="5460961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0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C37B8AF-CD2E-4D49-A539-A50CD89383E0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831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kumimoji="1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kumimoji="1"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ueJbZ5k7vA" TargetMode="Externa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gNPvMsBlA8" TargetMode="Externa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04auto.biz/brd/qpmail/001-wrXGXy.download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04auto.biz/brd/qpmail/001-wrXGXy.download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04auto.biz/brd/qpmail/001-wrXGXy.download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9Nkgg-iuRE" TargetMode="External"/><Relationship Id="rId2" Type="http://schemas.openxmlformats.org/officeDocument/2006/relationships/hyperlink" Target="https://www.youtube.com/watch?v=hLo0Iz5jcJc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354A86-20FC-58B5-3987-4CE29D09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1448" y="5460961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493C622-1074-8DA6-65A6-680A540493DF}"/>
              </a:ext>
            </a:extLst>
          </p:cNvPr>
          <p:cNvSpPr txBox="1">
            <a:spLocks/>
          </p:cNvSpPr>
          <p:nvPr/>
        </p:nvSpPr>
        <p:spPr>
          <a:xfrm>
            <a:off x="599768" y="1502228"/>
            <a:ext cx="7685314" cy="1926772"/>
          </a:xfrm>
          <a:prstGeom prst="rect">
            <a:avLst/>
          </a:prstGeom>
          <a:solidFill>
            <a:srgbClr val="EEC3E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アセプティックラインの　　バリデーション</a:t>
            </a: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E8E6121F-B119-AC76-CF8E-41B9710ED5C2}"/>
              </a:ext>
            </a:extLst>
          </p:cNvPr>
          <p:cNvSpPr txBox="1">
            <a:spLocks/>
          </p:cNvSpPr>
          <p:nvPr/>
        </p:nvSpPr>
        <p:spPr>
          <a:xfrm>
            <a:off x="930728" y="4504565"/>
            <a:ext cx="6858000" cy="165576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kumimoji="1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kumimoji="1"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kumimoji="1"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kumimoji="1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kumimoji="1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kumimoji="1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kumimoji="1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kumimoji="1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kumimoji="1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（一社）食品品質プロフェッショナルズ</a:t>
            </a:r>
            <a:endParaRPr lang="en-US" altLang="ja-JP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広田鉄磨</a:t>
            </a:r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9566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354A86-20FC-58B5-3987-4CE29D09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151" y="5461807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493C622-1074-8DA6-65A6-680A540493DF}"/>
              </a:ext>
            </a:extLst>
          </p:cNvPr>
          <p:cNvSpPr txBox="1">
            <a:spLocks/>
          </p:cNvSpPr>
          <p:nvPr/>
        </p:nvSpPr>
        <p:spPr>
          <a:xfrm>
            <a:off x="590939" y="387219"/>
            <a:ext cx="7657322" cy="1828801"/>
          </a:xfrm>
          <a:prstGeom prst="rect">
            <a:avLst/>
          </a:prstGeom>
          <a:solidFill>
            <a:srgbClr val="EEC3E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つまりバリデーションとは　「前向き検証」</a:t>
            </a:r>
            <a:endParaRPr lang="en-US" altLang="ja-JP" sz="44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511F8E-C554-3270-1382-50FAA39A3C8F}"/>
              </a:ext>
            </a:extLst>
          </p:cNvPr>
          <p:cNvSpPr txBox="1"/>
          <p:nvPr/>
        </p:nvSpPr>
        <p:spPr>
          <a:xfrm>
            <a:off x="637399" y="2371724"/>
            <a:ext cx="77247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過去積み上げられた理論（つまり検証済み仮説）を　</a:t>
            </a:r>
            <a:endParaRPr kumimoji="1"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kumimoji="1"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目の前の事象に演繹的に援用してみて　</a:t>
            </a:r>
            <a:endParaRPr kumimoji="1"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kumimoji="1"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望ましからざる事態が将来にわたっておこらないように</a:t>
            </a:r>
            <a:endParaRPr kumimoji="1"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kumimoji="1"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一連のシステムを設計していくこと</a:t>
            </a:r>
            <a:endParaRPr kumimoji="1"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kumimoji="1"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kumimoji="1" lang="ja-JP" altLang="en-US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72057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59E3FA6-892B-7DDE-1150-7D9C2323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100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292FC9B-E8B8-FF4E-731F-92930C26E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290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5FF1C59-1506-7F3E-7466-3809DC25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101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E7B0A8-A81B-8310-5AE7-1AB4AAB67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558"/>
            <a:ext cx="9144000" cy="50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106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24D746-7ACF-DFEF-0902-6CAD890A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102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1DF92B0-FFF1-68FC-7355-BF51E0366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89" y="830355"/>
            <a:ext cx="6942422" cy="5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079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F9E6F1C-6295-E0DC-6AA0-C3DC1CC5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103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50B96CA-374E-2E5A-13C5-A10405735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41" y="849406"/>
            <a:ext cx="6904318" cy="51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729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C402615-4439-110D-95CA-CCA592905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104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8922558-5C8D-994B-183F-06A5A9AA4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34" y="837975"/>
            <a:ext cx="6835732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789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F885ED5-4118-6216-D4C2-3A67186C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105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772C47-80C3-2691-1494-4CF1D5BBA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72" y="868458"/>
            <a:ext cx="6881456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029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3066604-C9DD-56C2-D9CE-BA90134B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106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55D006-F4AF-DBD1-6859-9C93BD2D8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72" y="849406"/>
            <a:ext cx="6881456" cy="51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501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3A918E9-D486-7DC0-8B47-21F3738A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107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FACE4FC-E036-E416-3E2F-B88A28EFA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30" y="849406"/>
            <a:ext cx="6911939" cy="51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500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00063DB-AF9B-BA86-D9A2-EFBA49A4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108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EDEE8DE-CACE-6607-AE5B-230D6C90A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20" y="837975"/>
            <a:ext cx="6919560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06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D0CA5D7-C531-4A1C-9F97-12AEE59E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109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07D1359-4A45-B817-4627-4FE06673E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51" y="837975"/>
            <a:ext cx="6896698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40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0" y="1750680"/>
            <a:ext cx="7886700" cy="474219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オーバークッキング</a:t>
            </a:r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（セジメント発生）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またはクッキング不足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食中毒菌・変敗菌の生残・付着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加熱済みへの　未加熱のものの混入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密封性不良</a:t>
            </a:r>
            <a:endParaRPr lang="en-US" altLang="ja-JP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bg1">
                    <a:lumMod val="50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包材内面からの溶出、内面と食材の反応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997-178B-4815-8ABD-60FD5E8C3AF7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039009-4AB5-83CB-6DC4-05E6F77EA6F8}"/>
              </a:ext>
            </a:extLst>
          </p:cNvPr>
          <p:cNvSpPr txBox="1">
            <a:spLocks/>
          </p:cNvSpPr>
          <p:nvPr/>
        </p:nvSpPr>
        <p:spPr>
          <a:xfrm>
            <a:off x="545380" y="365125"/>
            <a:ext cx="7886700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アセプティック製品での望ましからぬ事態</a:t>
            </a:r>
          </a:p>
        </p:txBody>
      </p:sp>
    </p:spTree>
    <p:extLst>
      <p:ext uri="{BB962C8B-B14F-4D97-AF65-F5344CB8AC3E}">
        <p14:creationId xmlns:p14="http://schemas.microsoft.com/office/powerpoint/2010/main" val="34177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15F0A73-0D45-A368-AF8C-9CC89A9B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110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78EFD0-ED60-5DC1-A1B3-D96BCA582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30" y="830355"/>
            <a:ext cx="6911939" cy="5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318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1BF6630-25C0-A505-A50D-04983EDCB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111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86F9F7-E06E-4C84-3284-9717878CA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82" y="849406"/>
            <a:ext cx="6873836" cy="51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980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4E1C864-B75D-F519-B33D-8DA8490B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112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E83038-127C-35D2-8F49-747776DB6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72" y="818924"/>
            <a:ext cx="6881456" cy="52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0787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90B29B1-3835-2459-4721-6694CB219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113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803FC7-6B24-8888-6A95-245131AD5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41" y="845596"/>
            <a:ext cx="6904318" cy="51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6932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55C6622-F188-BA16-C381-C7B71644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114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9EBDC2D-D4E2-8AB3-9E68-54087D4F5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82" y="830355"/>
            <a:ext cx="6873836" cy="5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358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5C20199-B911-542F-487F-57EC1451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115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5FDDE48-2FF1-8B8A-1207-EA87CC8A7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92" y="849406"/>
            <a:ext cx="6866215" cy="51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985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A872672-7805-24B9-7F46-443A196B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116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14F768-B616-084E-18A4-1F832FB4F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41" y="834165"/>
            <a:ext cx="6904318" cy="51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841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047995C-C0D2-31BF-3C87-1850ED02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117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DD69B0A-BB40-38C7-37A6-C31FA3DC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237" y="845596"/>
            <a:ext cx="6759526" cy="51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296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1E97E1A-3DD0-B6C5-1579-7E05B2B2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118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E1D724-EED1-7E66-53A9-D836685AE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41" y="834165"/>
            <a:ext cx="6904318" cy="51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4098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89230A7-E7FF-EF2B-274E-90ED2B79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119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639453-7FD5-D2BF-0BA8-250CAD4E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20" y="830355"/>
            <a:ext cx="6919560" cy="5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9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0" y="1791866"/>
            <a:ext cx="7886700" cy="485153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オーバークッキングまたはクッキング不足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（食中毒菌）、変敗菌の生残・付着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加熱済みへの　未加熱のものの混入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密封性不良</a:t>
            </a:r>
            <a:endParaRPr lang="en-US" altLang="ja-JP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dirty="0">
                <a:solidFill>
                  <a:schemeClr val="bg1">
                    <a:lumMod val="50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包材内面からの溶出、内面と食材の反応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997-178B-4815-8ABD-60FD5E8C3AF7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039009-4AB5-83CB-6DC4-05E6F77EA6F8}"/>
              </a:ext>
            </a:extLst>
          </p:cNvPr>
          <p:cNvSpPr txBox="1">
            <a:spLocks/>
          </p:cNvSpPr>
          <p:nvPr/>
        </p:nvSpPr>
        <p:spPr>
          <a:xfrm>
            <a:off x="545380" y="365125"/>
            <a:ext cx="7886700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バリデーションでは・・・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79F463-C6A6-C504-3317-DCFE9506D39E}"/>
              </a:ext>
            </a:extLst>
          </p:cNvPr>
          <p:cNvSpPr txBox="1"/>
          <p:nvPr/>
        </p:nvSpPr>
        <p:spPr>
          <a:xfrm>
            <a:off x="1184987" y="5803640"/>
            <a:ext cx="6285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1</a:t>
            </a:r>
            <a:r>
              <a:rPr kumimoji="1" lang="ja-JP" altLang="en-US" sz="2400" dirty="0">
                <a:solidFill>
                  <a:srgbClr val="FF0000"/>
                </a:solidFill>
              </a:rPr>
              <a:t>，</a:t>
            </a:r>
            <a:r>
              <a:rPr kumimoji="1" lang="en-US" altLang="ja-JP" sz="2400" dirty="0">
                <a:solidFill>
                  <a:srgbClr val="FF0000"/>
                </a:solidFill>
              </a:rPr>
              <a:t>2</a:t>
            </a:r>
            <a:r>
              <a:rPr kumimoji="1" lang="ja-JP" altLang="en-US" sz="2400" dirty="0">
                <a:solidFill>
                  <a:srgbClr val="FF0000"/>
                </a:solidFill>
              </a:rPr>
              <a:t>を熱殺菌工学、を</a:t>
            </a:r>
            <a:r>
              <a:rPr kumimoji="1" lang="en-US" altLang="ja-JP" sz="2400" dirty="0">
                <a:solidFill>
                  <a:srgbClr val="FF0000"/>
                </a:solidFill>
              </a:rPr>
              <a:t>3</a:t>
            </a:r>
            <a:r>
              <a:rPr kumimoji="1" lang="ja-JP" altLang="en-US" sz="2400" dirty="0">
                <a:solidFill>
                  <a:srgbClr val="FF0000"/>
                </a:solidFill>
              </a:rPr>
              <a:t>，</a:t>
            </a:r>
            <a:r>
              <a:rPr kumimoji="1" lang="en-US" altLang="ja-JP" sz="2400" dirty="0">
                <a:solidFill>
                  <a:srgbClr val="FF0000"/>
                </a:solidFill>
              </a:rPr>
              <a:t>4</a:t>
            </a:r>
            <a:r>
              <a:rPr kumimoji="1" lang="ja-JP" altLang="en-US" sz="2400" dirty="0">
                <a:solidFill>
                  <a:srgbClr val="FF0000"/>
                </a:solidFill>
              </a:rPr>
              <a:t>，</a:t>
            </a:r>
            <a:r>
              <a:rPr kumimoji="1" lang="en-US" altLang="ja-JP" sz="2400" dirty="0">
                <a:solidFill>
                  <a:srgbClr val="FF0000"/>
                </a:solidFill>
              </a:rPr>
              <a:t>5</a:t>
            </a:r>
            <a:r>
              <a:rPr kumimoji="1" lang="ja-JP" altLang="en-US" sz="2400" dirty="0">
                <a:solidFill>
                  <a:srgbClr val="FF0000"/>
                </a:solidFill>
              </a:rPr>
              <a:t>を</a:t>
            </a:r>
            <a:r>
              <a:rPr kumimoji="1" lang="en-US" altLang="ja-JP" sz="2400" dirty="0">
                <a:solidFill>
                  <a:srgbClr val="FF0000"/>
                </a:solidFill>
              </a:rPr>
              <a:t>PRP</a:t>
            </a:r>
            <a:r>
              <a:rPr kumimoji="1" lang="ja-JP" altLang="en-US" sz="2400" dirty="0">
                <a:solidFill>
                  <a:srgbClr val="FF0000"/>
                </a:solidFill>
              </a:rPr>
              <a:t>でカバーする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ADA96E0-5EE4-9112-D888-1164C9BAD3E8}"/>
              </a:ext>
            </a:extLst>
          </p:cNvPr>
          <p:cNvGrpSpPr/>
          <p:nvPr/>
        </p:nvGrpSpPr>
        <p:grpSpPr>
          <a:xfrm>
            <a:off x="7328263" y="1996751"/>
            <a:ext cx="834157" cy="3097764"/>
            <a:chOff x="7328263" y="1996751"/>
            <a:chExt cx="834157" cy="3097764"/>
          </a:xfrm>
        </p:grpSpPr>
        <p:sp>
          <p:nvSpPr>
            <p:cNvPr id="2" name="右中かっこ 1">
              <a:extLst>
                <a:ext uri="{FF2B5EF4-FFF2-40B4-BE49-F238E27FC236}">
                  <a16:creationId xmlns:a16="http://schemas.microsoft.com/office/drawing/2014/main" id="{360FC114-CDCD-532C-0B93-679679138C02}"/>
                </a:ext>
              </a:extLst>
            </p:cNvPr>
            <p:cNvSpPr/>
            <p:nvPr/>
          </p:nvSpPr>
          <p:spPr>
            <a:xfrm>
              <a:off x="7328263" y="1996751"/>
              <a:ext cx="834157" cy="1118978"/>
            </a:xfrm>
            <a:prstGeom prst="righ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右中かっこ 5">
              <a:extLst>
                <a:ext uri="{FF2B5EF4-FFF2-40B4-BE49-F238E27FC236}">
                  <a16:creationId xmlns:a16="http://schemas.microsoft.com/office/drawing/2014/main" id="{EB93223E-8071-036A-B2EE-75A59E8C8A10}"/>
                </a:ext>
              </a:extLst>
            </p:cNvPr>
            <p:cNvSpPr/>
            <p:nvPr/>
          </p:nvSpPr>
          <p:spPr>
            <a:xfrm>
              <a:off x="7328263" y="3502187"/>
              <a:ext cx="718457" cy="1592328"/>
            </a:xfrm>
            <a:prstGeom prst="righ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629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A681F7-2D1C-38BD-37DF-B03038FF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120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5A04E3-126D-6F84-F977-411355887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79" y="826544"/>
            <a:ext cx="6950042" cy="52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177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58B799D-44DF-A03E-FA96-B0AD2386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121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A2C2DB3-87ED-ACC0-B15F-B861E0C21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30" y="826544"/>
            <a:ext cx="6911939" cy="52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313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958A6AE-18AB-0559-7A0A-061DA55F9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122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7D652B-4937-032E-C105-64A42B6B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41" y="834165"/>
            <a:ext cx="6904318" cy="51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121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C926B69-9C10-CF88-8B4F-155CD0498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123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421EBE-4A43-A83B-3435-C21CAEF0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30" y="830355"/>
            <a:ext cx="6911939" cy="5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166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354A86-20FC-58B5-3987-4CE29D09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151" y="5461807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t>124</a:t>
            </a:fld>
            <a:endParaRPr kumimoji="1"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493C622-1074-8DA6-65A6-680A540493DF}"/>
              </a:ext>
            </a:extLst>
          </p:cNvPr>
          <p:cNvSpPr txBox="1">
            <a:spLocks/>
          </p:cNvSpPr>
          <p:nvPr/>
        </p:nvSpPr>
        <p:spPr>
          <a:xfrm>
            <a:off x="452284" y="1944329"/>
            <a:ext cx="8308257" cy="1634614"/>
          </a:xfrm>
          <a:prstGeom prst="rect">
            <a:avLst/>
          </a:prstGeom>
          <a:solidFill>
            <a:srgbClr val="EEC3E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付録</a:t>
            </a:r>
            <a:r>
              <a:rPr lang="en-US" altLang="ja-JP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</a:t>
            </a:r>
          </a:p>
          <a:p>
            <a:pPr algn="ctr"/>
            <a:r>
              <a:rPr lang="ja-JP" altLang="en-US" sz="2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（プロトコルの多岐：中にはこんなものまでも堂々と）</a:t>
            </a:r>
            <a:endParaRPr lang="en-US" altLang="ja-JP" sz="26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404511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7DAFB4F-1041-2599-FFED-6982B83A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125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BBD96B-428B-D151-9A06-9783E09CCD2A}"/>
              </a:ext>
            </a:extLst>
          </p:cNvPr>
          <p:cNvSpPr txBox="1"/>
          <p:nvPr/>
        </p:nvSpPr>
        <p:spPr>
          <a:xfrm>
            <a:off x="1252329" y="2505669"/>
            <a:ext cx="7553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800" kern="100" dirty="0">
                <a:effectLst/>
                <a:latin typeface="+mn-ea"/>
                <a:cs typeface="Times New Roman" panose="02020603050405020304" pitchFamily="18" charset="0"/>
              </a:rPr>
              <a:t>GEA</a:t>
            </a:r>
            <a:r>
              <a:rPr lang="ja-JP" altLang="en-US" sz="1800" kern="100" dirty="0">
                <a:effectLst/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ja-JP" sz="1800" kern="100" dirty="0">
                <a:effectLst/>
                <a:latin typeface="+mn-ea"/>
                <a:cs typeface="Times New Roman" panose="02020603050405020304" pitchFamily="18" charset="0"/>
              </a:rPr>
              <a:t>充填機のバリデーション</a:t>
            </a:r>
            <a:endParaRPr lang="en-US" altLang="ja-JP" sz="18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ja-JP" altLang="ja-JP" sz="18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ja-JP" sz="1800" u="sng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  <a:hlinkClick r:id="rId2"/>
              </a:rPr>
              <a:t>(2) Validation procedure for Aseptic filling line - YouTube</a:t>
            </a:r>
            <a:endParaRPr lang="ja-JP" altLang="ja-JP" sz="1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7411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B99DDC8-6ED5-F87B-1B41-C45F6D9D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126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A5866DC-CF15-B0F5-1D9E-638852E521E0}"/>
              </a:ext>
            </a:extLst>
          </p:cNvPr>
          <p:cNvSpPr txBox="1"/>
          <p:nvPr/>
        </p:nvSpPr>
        <p:spPr>
          <a:xfrm>
            <a:off x="1152939" y="2622834"/>
            <a:ext cx="68381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kern="100" dirty="0">
                <a:latin typeface="+mj-ea"/>
                <a:ea typeface="+mj-ea"/>
                <a:cs typeface="Times New Roman" panose="02020603050405020304" pitchFamily="18" charset="0"/>
              </a:rPr>
              <a:t>EUROFIN</a:t>
            </a:r>
            <a:r>
              <a:rPr lang="ja-JP" altLang="ja-JP" sz="1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　菌を使用しての　アセプティックラインのバリデーション</a:t>
            </a:r>
          </a:p>
          <a:p>
            <a:pPr algn="just"/>
            <a:r>
              <a:rPr lang="en-US" altLang="ja-JP" sz="1800" u="sng" kern="100" dirty="0">
                <a:solidFill>
                  <a:srgbClr val="0000FF"/>
                </a:solidFill>
                <a:effectLst/>
                <a:latin typeface="+mj-ea"/>
                <a:ea typeface="+mj-ea"/>
                <a:cs typeface="Times New Roman" panose="02020603050405020304" pitchFamily="18" charset="0"/>
                <a:hlinkClick r:id="rId2"/>
              </a:rPr>
              <a:t>(2) Use of Microbial Surrogates in Validation of Aseptic Fillers - YouTube</a:t>
            </a:r>
            <a:endParaRPr lang="ja-JP" altLang="ja-JP" sz="18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8512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354A86-20FC-58B5-3987-4CE29D09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151" y="5461807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t>127</a:t>
            </a:fld>
            <a:endParaRPr kumimoji="1"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493C622-1074-8DA6-65A6-680A540493DF}"/>
              </a:ext>
            </a:extLst>
          </p:cNvPr>
          <p:cNvSpPr txBox="1">
            <a:spLocks/>
          </p:cNvSpPr>
          <p:nvPr/>
        </p:nvSpPr>
        <p:spPr>
          <a:xfrm>
            <a:off x="452284" y="1944329"/>
            <a:ext cx="8308257" cy="1634614"/>
          </a:xfrm>
          <a:prstGeom prst="rect">
            <a:avLst/>
          </a:prstGeom>
          <a:solidFill>
            <a:srgbClr val="EEC3E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課題</a:t>
            </a:r>
            <a:endParaRPr lang="en-US" altLang="ja-JP" sz="44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2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（自分の想定するラインでのバリデーションのプロトコル作成）</a:t>
            </a:r>
            <a:endParaRPr lang="en-US" altLang="ja-JP" sz="26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16312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BB467A0-ADB7-AA7B-9487-EFE738319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128</a:t>
            </a:fld>
            <a:endParaRPr kumimoji="1" lang="ja-JP" altLang="en-US" dirty="0"/>
          </a:p>
        </p:txBody>
      </p:sp>
      <p:pic>
        <p:nvPicPr>
          <p:cNvPr id="1026" name="Picture 2" descr="Aseptic Packaging: The Process and Comparison - Food Product Development">
            <a:extLst>
              <a:ext uri="{FF2B5EF4-FFF2-40B4-BE49-F238E27FC236}">
                <a16:creationId xmlns:a16="http://schemas.microsoft.com/office/drawing/2014/main" id="{A3AE7A81-86A5-41A9-775C-2421FD5B3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68441"/>
            <a:ext cx="8514489" cy="50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E7E3CA-E2A4-FA6A-7A6E-05846A64F8A1}"/>
              </a:ext>
            </a:extLst>
          </p:cNvPr>
          <p:cNvSpPr txBox="1"/>
          <p:nvPr/>
        </p:nvSpPr>
        <p:spPr>
          <a:xfrm>
            <a:off x="2445466" y="334073"/>
            <a:ext cx="5261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一例</a:t>
            </a:r>
            <a:r>
              <a:rPr kumimoji="1" lang="ja-JP" altLang="en-US" sz="2000" dirty="0"/>
              <a:t>（乳アレルギー児向け低アレルゲン乳）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E9299F-B56C-4F97-8A66-89DDC87C39A8}"/>
              </a:ext>
            </a:extLst>
          </p:cNvPr>
          <p:cNvSpPr txBox="1"/>
          <p:nvPr/>
        </p:nvSpPr>
        <p:spPr>
          <a:xfrm>
            <a:off x="639096" y="106323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牛乳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BC7E99-4DE6-AB3B-AF2F-01F8422AF31B}"/>
              </a:ext>
            </a:extLst>
          </p:cNvPr>
          <p:cNvSpPr txBox="1"/>
          <p:nvPr/>
        </p:nvSpPr>
        <p:spPr>
          <a:xfrm>
            <a:off x="314755" y="4656928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乳タンパク切断酵素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209955-963A-5FC4-585B-4CDDA5EF8648}"/>
              </a:ext>
            </a:extLst>
          </p:cNvPr>
          <p:cNvSpPr/>
          <p:nvPr/>
        </p:nvSpPr>
        <p:spPr>
          <a:xfrm>
            <a:off x="314755" y="5161935"/>
            <a:ext cx="3411671" cy="1297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CD7B334-2F02-BA5A-34BE-0B948ED20152}"/>
              </a:ext>
            </a:extLst>
          </p:cNvPr>
          <p:cNvSpPr txBox="1"/>
          <p:nvPr/>
        </p:nvSpPr>
        <p:spPr>
          <a:xfrm>
            <a:off x="4891548" y="1183775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アセプティックタンク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AF39F5-1961-427A-0B8A-B219755598AB}"/>
              </a:ext>
            </a:extLst>
          </p:cNvPr>
          <p:cNvSpPr txBox="1"/>
          <p:nvPr/>
        </p:nvSpPr>
        <p:spPr>
          <a:xfrm>
            <a:off x="7439994" y="368803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潤滑用無菌水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283F4C3-3BCD-EEB2-FEB4-8581661267F8}"/>
              </a:ext>
            </a:extLst>
          </p:cNvPr>
          <p:cNvCxnSpPr/>
          <p:nvPr/>
        </p:nvCxnSpPr>
        <p:spPr>
          <a:xfrm>
            <a:off x="4817806" y="2536723"/>
            <a:ext cx="0" cy="6292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ADEA776-9EB3-B318-7CB7-A63E4082AD04}"/>
              </a:ext>
            </a:extLst>
          </p:cNvPr>
          <p:cNvSpPr txBox="1"/>
          <p:nvPr/>
        </p:nvSpPr>
        <p:spPr>
          <a:xfrm>
            <a:off x="3569110" y="3129287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ダイバージョンバルブ</a:t>
            </a:r>
          </a:p>
        </p:txBody>
      </p:sp>
    </p:spTree>
    <p:extLst>
      <p:ext uri="{BB962C8B-B14F-4D97-AF65-F5344CB8AC3E}">
        <p14:creationId xmlns:p14="http://schemas.microsoft.com/office/powerpoint/2010/main" val="2810437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354A86-20FC-58B5-3987-4CE29D09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151" y="5461807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493C622-1074-8DA6-65A6-680A540493DF}"/>
              </a:ext>
            </a:extLst>
          </p:cNvPr>
          <p:cNvSpPr txBox="1">
            <a:spLocks/>
          </p:cNvSpPr>
          <p:nvPr/>
        </p:nvSpPr>
        <p:spPr>
          <a:xfrm>
            <a:off x="828261" y="2117034"/>
            <a:ext cx="7657322" cy="1828801"/>
          </a:xfrm>
          <a:prstGeom prst="rect">
            <a:avLst/>
          </a:prstGeom>
          <a:solidFill>
            <a:srgbClr val="EEC3E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熱殺菌工学の側面</a:t>
            </a:r>
            <a:endParaRPr lang="en-US" altLang="ja-JP" sz="44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8013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78E3725-C687-FAAE-BFFF-A3BB9F9FE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1B0FE9E-9477-79F8-4F7F-E8995D089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862" y="550607"/>
            <a:ext cx="2797639" cy="476354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AB5A5A-E8E3-012F-702F-7C0D0C50234F}"/>
              </a:ext>
            </a:extLst>
          </p:cNvPr>
          <p:cNvSpPr txBox="1"/>
          <p:nvPr/>
        </p:nvSpPr>
        <p:spPr>
          <a:xfrm>
            <a:off x="2567284" y="5460961"/>
            <a:ext cx="4009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食品は連続殺菌機で　（商業的）無菌化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包材は　別途　薬剤などで　無菌化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両者を　無菌室で組み上げる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49075F9-D03D-CC87-0BED-69AA3A785BDC}"/>
              </a:ext>
            </a:extLst>
          </p:cNvPr>
          <p:cNvSpPr/>
          <p:nvPr/>
        </p:nvSpPr>
        <p:spPr>
          <a:xfrm>
            <a:off x="2723322" y="3727174"/>
            <a:ext cx="397565" cy="427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671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0" y="1791866"/>
            <a:ext cx="7886700" cy="485153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製品滅菌はもちろん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型式によっては　包材に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無菌ゾーンに属するもの　</a:t>
            </a: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アセプティックタンク、パイプ、バルブ類）内面に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汚れ、スケール、バイオフィルムの生成で　かけないといけない熱量が膨大に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間歇滅菌の手法まで・・・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ja-JP" dirty="0">
              <a:solidFill>
                <a:schemeClr val="bg1">
                  <a:lumMod val="50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997-178B-4815-8ABD-60FD5E8C3AF7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039009-4AB5-83CB-6DC4-05E6F77EA6F8}"/>
              </a:ext>
            </a:extLst>
          </p:cNvPr>
          <p:cNvSpPr txBox="1">
            <a:spLocks/>
          </p:cNvSpPr>
          <p:nvPr/>
        </p:nvSpPr>
        <p:spPr>
          <a:xfrm>
            <a:off x="545380" y="365125"/>
            <a:ext cx="7886700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熱殺菌工学を・・・</a:t>
            </a:r>
          </a:p>
        </p:txBody>
      </p:sp>
    </p:spTree>
    <p:extLst>
      <p:ext uri="{BB962C8B-B14F-4D97-AF65-F5344CB8AC3E}">
        <p14:creationId xmlns:p14="http://schemas.microsoft.com/office/powerpoint/2010/main" val="3801722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7D9542-F405-4A01-947B-4E23F690A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490" y="237364"/>
            <a:ext cx="8079581" cy="1658198"/>
          </a:xfrm>
        </p:spPr>
        <p:txBody>
          <a:bodyPr/>
          <a:lstStyle/>
          <a:p>
            <a:r>
              <a:rPr kumimoji="1" lang="ja-JP" altLang="en-US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用語集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A4994A-FF8F-4FFB-896D-BEAC70C15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90" y="1520372"/>
            <a:ext cx="8307532" cy="4639108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値：菌数を</a:t>
            </a:r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1/10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にするのに必要な時間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ｚ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値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：死滅の速度を</a:t>
            </a:r>
            <a:r>
              <a:rPr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倍にするのに必要な温度差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もっと簡単にいうと　</a:t>
            </a:r>
            <a:r>
              <a:rPr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値は　その温度における生存能力の指標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ｚ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値は　温度が上がってもそれほど　熱に対して弱くならないという指標</a:t>
            </a:r>
            <a:endParaRPr kumimoji="1"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214360-EDF2-4CC8-A8D2-EA3F9525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34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E5CD91-1207-08B8-C6E2-C9D644104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D</a:t>
            </a:r>
            <a:r>
              <a:rPr kumimoji="1"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値、</a:t>
            </a:r>
            <a:r>
              <a:rPr kumimoji="1" lang="en-US" altLang="ja-JP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z</a:t>
            </a:r>
            <a:r>
              <a:rPr kumimoji="1"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値の研究は・・・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FE68AA4-ED38-24E3-44E6-F005F08E3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2F9E44-A6E2-33CE-12DC-B70CFECD7638}"/>
              </a:ext>
            </a:extLst>
          </p:cNvPr>
          <p:cNvSpPr txBox="1"/>
          <p:nvPr/>
        </p:nvSpPr>
        <p:spPr>
          <a:xfrm>
            <a:off x="1791093" y="3817856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実は　日本で大きく進んだ</a:t>
            </a:r>
          </a:p>
        </p:txBody>
      </p:sp>
    </p:spTree>
    <p:extLst>
      <p:ext uri="{BB962C8B-B14F-4D97-AF65-F5344CB8AC3E}">
        <p14:creationId xmlns:p14="http://schemas.microsoft.com/office/powerpoint/2010/main" val="34275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67A1E65-B482-B268-C659-EFFA8FFB8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858" y="1123527"/>
            <a:ext cx="6440279" cy="46048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10107B4-4A3E-9709-B33C-C2C93713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71E336A-4EC3-4833-A60C-D880359A5F40}" type="slidenum">
              <a:rPr kumimoji="1" lang="ja-JP" alt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kumimoji="1" lang="ja-JP" altLang="en-US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D7F1C9-57AC-F14D-163A-112EC82F2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0" y="3734163"/>
            <a:ext cx="1942906" cy="25620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D8FB81-65E3-3A11-82E5-5B67269C69BB}"/>
              </a:ext>
            </a:extLst>
          </p:cNvPr>
          <p:cNvSpPr txBox="1"/>
          <p:nvPr/>
        </p:nvSpPr>
        <p:spPr>
          <a:xfrm>
            <a:off x="769921" y="6049460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1962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E35151D-D288-AD03-F23D-0D2F8C42A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04" y="244750"/>
            <a:ext cx="2270908" cy="287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DE28CED-5859-D549-AC2D-EE7C5CAC05A6}"/>
              </a:ext>
            </a:extLst>
          </p:cNvPr>
          <p:cNvSpPr txBox="1"/>
          <p:nvPr/>
        </p:nvSpPr>
        <p:spPr>
          <a:xfrm rot="20336454">
            <a:off x="5816134" y="499473"/>
            <a:ext cx="272382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芽胞菌対策セミナ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―</a:t>
            </a: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より</a:t>
            </a:r>
          </a:p>
        </p:txBody>
      </p:sp>
    </p:spTree>
    <p:extLst>
      <p:ext uri="{BB962C8B-B14F-4D97-AF65-F5344CB8AC3E}">
        <p14:creationId xmlns:p14="http://schemas.microsoft.com/office/powerpoint/2010/main" val="2577754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物体 が含まれている画像&#10;&#10;自動的に生成された説明">
            <a:extLst>
              <a:ext uri="{FF2B5EF4-FFF2-40B4-BE49-F238E27FC236}">
                <a16:creationId xmlns:a16="http://schemas.microsoft.com/office/drawing/2014/main" id="{EC3FF7D9-405A-4C63-BD95-533847538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9" y="1045028"/>
            <a:ext cx="5887484" cy="418011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1EBDDA5-36E8-464F-B76A-0FA050EE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6277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BF6C5F-214F-4464-A74E-E6B74AAC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01" y="633627"/>
            <a:ext cx="3840085" cy="1692794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広田鉄磨</a:t>
            </a:r>
            <a:b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自己紹介</a:t>
            </a:r>
            <a:b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3F6141-AFD7-4F23-A981-D14FFD8A5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422" y="1984050"/>
            <a:ext cx="5195455" cy="4240323"/>
          </a:xfrm>
        </p:spPr>
        <p:txBody>
          <a:bodyPr>
            <a:noAutofit/>
          </a:bodyPr>
          <a:lstStyle/>
          <a:p>
            <a:r>
              <a:rPr lang="en-US" altLang="ja-JP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1979</a:t>
            </a:r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　九州大学　農学部</a:t>
            </a:r>
            <a:endParaRPr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食糧化学工学科卒業　</a:t>
            </a:r>
            <a:endParaRPr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同年　ネスレ日本入社</a:t>
            </a:r>
            <a:endParaRPr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ネスレ日本での飲料</a:t>
            </a:r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製造・開発経験</a:t>
            </a:r>
            <a:endParaRPr kumimoji="1"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アメリカの開発センター勤務</a:t>
            </a:r>
            <a:endParaRPr kumimoji="1"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シンガポールの開発センター、品質保証センター勤務</a:t>
            </a:r>
            <a:endParaRPr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アジア・アフリカ・オセアニアのネスレ事業所群へ　　　　　　　　　　　　　</a:t>
            </a:r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熱殺菌三銃士の一人として　殺菌指導</a:t>
            </a:r>
            <a:endParaRPr kumimoji="1"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アジア・アフリカ・オセアニアのネスレ事業所群へ</a:t>
            </a:r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lang="en-US" altLang="ja-JP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ISO</a:t>
            </a:r>
            <a:r>
              <a:rPr kumimoji="1" lang="en-US" altLang="ja-JP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22000</a:t>
            </a:r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導入指導。後に　</a:t>
            </a:r>
            <a:r>
              <a:rPr kumimoji="1" lang="en-US" altLang="ja-JP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FSSC22000</a:t>
            </a:r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へ移行。</a:t>
            </a:r>
            <a:endParaRPr kumimoji="1"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帰国後は　社内の食品安全マネジメントシステム、二者監査</a:t>
            </a:r>
            <a:endParaRPr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ＪＦＳＭ設立準備委員会、食品品質プロフェッショナルズ設立</a:t>
            </a:r>
            <a:endParaRPr lang="en-US" altLang="ja-JP" sz="1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en-US" altLang="ja-JP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2015</a:t>
            </a:r>
            <a:r>
              <a: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年ネスレ日本退職　関西大学　化学生命工学部へ</a:t>
            </a:r>
          </a:p>
        </p:txBody>
      </p:sp>
      <p:pic>
        <p:nvPicPr>
          <p:cNvPr id="6" name="図 5" descr="人, 男性, スーツ, ネクタイ が含まれている画像&#10;&#10;自動的に生成された説明">
            <a:extLst>
              <a:ext uri="{FF2B5EF4-FFF2-40B4-BE49-F238E27FC236}">
                <a16:creationId xmlns:a16="http://schemas.microsoft.com/office/drawing/2014/main" id="{C02D8D62-681E-4DFD-9F97-A5D546ED9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r="6202"/>
          <a:stretch/>
        </p:blipFill>
        <p:spPr>
          <a:xfrm>
            <a:off x="4572000" y="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09E484-49B9-48DA-8500-08D0C5F0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5866" y="5944027"/>
            <a:ext cx="536712" cy="70838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fld id="{4C37B8AF-CD2E-4D49-A539-A50CD89383E0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9013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4538D0-2F9C-4667-41F1-53885745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81" y="457200"/>
            <a:ext cx="708003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661942B-0322-0058-018E-3F000BEC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E336A-4EC3-4833-A60C-D880359A5F40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A2201E2-C383-0BB8-C794-048722EB01C6}"/>
              </a:ext>
            </a:extLst>
          </p:cNvPr>
          <p:cNvSpPr/>
          <p:nvPr/>
        </p:nvSpPr>
        <p:spPr>
          <a:xfrm>
            <a:off x="2202024" y="457200"/>
            <a:ext cx="4711960" cy="158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C7D9119-9385-CCEA-6350-33C303BC1C87}"/>
              </a:ext>
            </a:extLst>
          </p:cNvPr>
          <p:cNvSpPr txBox="1"/>
          <p:nvPr/>
        </p:nvSpPr>
        <p:spPr>
          <a:xfrm rot="20336454">
            <a:off x="5816134" y="499473"/>
            <a:ext cx="272382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芽胞菌対策セミナ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―</a:t>
            </a: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より</a:t>
            </a:r>
          </a:p>
        </p:txBody>
      </p:sp>
    </p:spTree>
    <p:extLst>
      <p:ext uri="{BB962C8B-B14F-4D97-AF65-F5344CB8AC3E}">
        <p14:creationId xmlns:p14="http://schemas.microsoft.com/office/powerpoint/2010/main" val="2635848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54BC00F-CEC4-076F-2C93-95AF2B0F7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10" y="684139"/>
            <a:ext cx="7292050" cy="675382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52FEABD-A805-35AD-45B2-A6E3BAA9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E336A-4EC3-4833-A60C-D880359A5F40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E6D0BC-9ABE-D257-D030-AD661E61C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869" y="6010428"/>
            <a:ext cx="3482642" cy="31244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B2688F-51B1-44D4-7714-AF80BCED8719}"/>
              </a:ext>
            </a:extLst>
          </p:cNvPr>
          <p:cNvSpPr/>
          <p:nvPr/>
        </p:nvSpPr>
        <p:spPr>
          <a:xfrm>
            <a:off x="2189135" y="6996378"/>
            <a:ext cx="4497356" cy="384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97E17F-C8B3-13CE-12FA-A67453F7DD11}"/>
              </a:ext>
            </a:extLst>
          </p:cNvPr>
          <p:cNvSpPr txBox="1"/>
          <p:nvPr/>
        </p:nvSpPr>
        <p:spPr>
          <a:xfrm rot="20336454">
            <a:off x="5816134" y="499473"/>
            <a:ext cx="272382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芽胞菌対策セミナ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―</a:t>
            </a: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より</a:t>
            </a:r>
          </a:p>
        </p:txBody>
      </p:sp>
    </p:spTree>
    <p:extLst>
      <p:ext uri="{BB962C8B-B14F-4D97-AF65-F5344CB8AC3E}">
        <p14:creationId xmlns:p14="http://schemas.microsoft.com/office/powerpoint/2010/main" val="1327636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8A872F-FAA0-4EC3-BD84-71E47E9E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023" y="2599901"/>
            <a:ext cx="6161952" cy="1397039"/>
          </a:xfr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個体に起きていること</a:t>
            </a:r>
            <a:endParaRPr kumimoji="1" lang="ja-JP" altLang="en-US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ED1DA66-13FF-4C29-BF15-0BE68D497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0922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DD68678-DAA9-4AB1-A15D-1C54D400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80000">
            <a:off x="2047649" y="-1110133"/>
            <a:ext cx="5048703" cy="7837384"/>
          </a:xfrm>
          <a:prstGeom prst="rect">
            <a:avLst/>
          </a:prstGeom>
          <a:effectLst/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35CB337-4CC0-465A-923F-680AB027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2999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8A872F-FAA0-4EC3-BD84-71E47E9E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825" y="2581241"/>
            <a:ext cx="6044591" cy="1188328"/>
          </a:xfr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集団に起きていること</a:t>
            </a:r>
            <a:endParaRPr kumimoji="1" lang="ja-JP" altLang="en-US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ED1DA66-13FF-4C29-BF15-0BE68D497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8900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31AFD6-1CFE-48D9-BA53-61CD21900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pic>
        <p:nvPicPr>
          <p:cNvPr id="2050" name="Picture 2" descr="正規分布曲線の描き方 : メディア・リサーチ">
            <a:extLst>
              <a:ext uri="{FF2B5EF4-FFF2-40B4-BE49-F238E27FC236}">
                <a16:creationId xmlns:a16="http://schemas.microsoft.com/office/drawing/2014/main" id="{18660186-3CA8-40C1-850F-F206A6CE3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" y="2910468"/>
            <a:ext cx="2371268" cy="1498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正規分布曲線の描き方 : メディア・リサーチ">
            <a:extLst>
              <a:ext uri="{FF2B5EF4-FFF2-40B4-BE49-F238E27FC236}">
                <a16:creationId xmlns:a16="http://schemas.microsoft.com/office/drawing/2014/main" id="{A2C67B52-9358-4B97-9A19-2466BA51B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66" y="2910468"/>
            <a:ext cx="2371268" cy="1498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E6C9546B-EE06-4B3A-9A80-D788C3B673E4}"/>
              </a:ext>
            </a:extLst>
          </p:cNvPr>
          <p:cNvSpPr/>
          <p:nvPr/>
        </p:nvSpPr>
        <p:spPr>
          <a:xfrm>
            <a:off x="1204332" y="2787805"/>
            <a:ext cx="546409" cy="51295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70FF576-AF1E-476E-90A3-7B9F944739B3}"/>
              </a:ext>
            </a:extLst>
          </p:cNvPr>
          <p:cNvSpPr/>
          <p:nvPr/>
        </p:nvSpPr>
        <p:spPr>
          <a:xfrm>
            <a:off x="4298795" y="2787805"/>
            <a:ext cx="546409" cy="51295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7950EE-656A-495A-9114-FD9D97D46BB1}"/>
              </a:ext>
            </a:extLst>
          </p:cNvPr>
          <p:cNvSpPr txBox="1"/>
          <p:nvPr/>
        </p:nvSpPr>
        <p:spPr>
          <a:xfrm>
            <a:off x="1206704" y="4408796"/>
            <a:ext cx="371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/>
              <a:t>1</a:t>
            </a:r>
            <a:endParaRPr kumimoji="1" lang="ja-JP" altLang="en-US" sz="5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8CD11CD-8B4A-4165-99ED-F14D763569CC}"/>
              </a:ext>
            </a:extLst>
          </p:cNvPr>
          <p:cNvSpPr txBox="1"/>
          <p:nvPr/>
        </p:nvSpPr>
        <p:spPr>
          <a:xfrm>
            <a:off x="4312318" y="4408796"/>
            <a:ext cx="371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/>
              <a:t>2</a:t>
            </a:r>
            <a:endParaRPr kumimoji="1" lang="ja-JP" altLang="en-US" sz="5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0D4C50-2E18-49CB-8E59-97F69815AE7B}"/>
              </a:ext>
            </a:extLst>
          </p:cNvPr>
          <p:cNvSpPr txBox="1"/>
          <p:nvPr/>
        </p:nvSpPr>
        <p:spPr>
          <a:xfrm>
            <a:off x="7636786" y="4327064"/>
            <a:ext cx="371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/>
              <a:t>3</a:t>
            </a:r>
            <a:endParaRPr kumimoji="1" lang="ja-JP" altLang="en-US" sz="5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7C9871D-E45C-427A-8D03-CF24B978C673}"/>
              </a:ext>
            </a:extLst>
          </p:cNvPr>
          <p:cNvSpPr txBox="1"/>
          <p:nvPr/>
        </p:nvSpPr>
        <p:spPr>
          <a:xfrm>
            <a:off x="206861" y="1638083"/>
            <a:ext cx="8730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継体培養を繰り返しても　形質はどんどん分化していく</a:t>
            </a:r>
          </a:p>
        </p:txBody>
      </p:sp>
      <p:pic>
        <p:nvPicPr>
          <p:cNvPr id="14" name="Picture 2" descr="正規分布曲線の描き方 : メディア・リサーチ">
            <a:extLst>
              <a:ext uri="{FF2B5EF4-FFF2-40B4-BE49-F238E27FC236}">
                <a16:creationId xmlns:a16="http://schemas.microsoft.com/office/drawing/2014/main" id="{1DCD96F6-9918-4AC5-BC73-FF204236D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41" y="2861042"/>
            <a:ext cx="2371268" cy="1498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61B03615-3959-4DB9-9188-7AE25CED547C}"/>
              </a:ext>
            </a:extLst>
          </p:cNvPr>
          <p:cNvSpPr/>
          <p:nvPr/>
        </p:nvSpPr>
        <p:spPr>
          <a:xfrm>
            <a:off x="5757634" y="3462454"/>
            <a:ext cx="908423" cy="362415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E44756B9-BB77-4FAB-8308-2B2DED2F1B55}"/>
              </a:ext>
            </a:extLst>
          </p:cNvPr>
          <p:cNvSpPr/>
          <p:nvPr/>
        </p:nvSpPr>
        <p:spPr>
          <a:xfrm>
            <a:off x="2648816" y="3429000"/>
            <a:ext cx="908423" cy="362415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24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70D67C-7257-4494-B660-E0FC1A4B6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85" y="524203"/>
            <a:ext cx="8632833" cy="3844597"/>
          </a:xfr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微生物は与えられた環境で生き延びるため、（また　将来の厳しい　環境に耐えうるように）　どんどん自己変革を続けている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E23F2B-3605-48DF-BE53-BC3F7101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pic>
        <p:nvPicPr>
          <p:cNvPr id="2050" name="Picture 2" descr="組織変革を実現させるために「適切な焦点・環境・チーム」 | ライフハッカー・ジャパン">
            <a:extLst>
              <a:ext uri="{FF2B5EF4-FFF2-40B4-BE49-F238E27FC236}">
                <a16:creationId xmlns:a16="http://schemas.microsoft.com/office/drawing/2014/main" id="{561BB17F-E093-C227-2BCB-BC401975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08" y="4537608"/>
            <a:ext cx="4137893" cy="23275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75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CEBEAE-849F-4E95-BABF-2BC796521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67" y="478576"/>
            <a:ext cx="8419000" cy="1822581"/>
          </a:xfrm>
          <a:ln w="28575">
            <a:solidFill>
              <a:schemeClr val="tx1"/>
            </a:solidFill>
          </a:ln>
          <a:effectLst/>
        </p:spPr>
        <p:txBody>
          <a:bodyPr>
            <a:noAutofit/>
          </a:bodyPr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全てのストレスに対し   </a:t>
            </a:r>
            <a:br>
              <a:rPr lang="en-US" altLang="ja-JP" sz="3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3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生物は　片対数直線で死滅する傾向を示す</a:t>
            </a:r>
            <a:endParaRPr kumimoji="1" lang="ja-JP" altLang="en-US" sz="36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CA6468-2470-4937-8ABC-160B354B8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67" y="2721217"/>
            <a:ext cx="8419000" cy="2623867"/>
          </a:xfrm>
          <a:ln w="28575">
            <a:solidFill>
              <a:schemeClr val="tx1"/>
            </a:solidFill>
          </a:ln>
          <a:effectLst/>
        </p:spPr>
        <p:txBody>
          <a:bodyPr anchor="ctr">
            <a:normAutofit lnSpcReduction="10000"/>
          </a:bodyPr>
          <a:lstStyle/>
          <a:p>
            <a:pPr algn="ctr"/>
            <a:r>
              <a:rPr kumimoji="1" lang="ja-JP" altLang="en-US" sz="3600" dirty="0"/>
              <a:t>熱であれ</a:t>
            </a:r>
            <a:r>
              <a:rPr kumimoji="1" lang="en-US" altLang="ja-JP" sz="3600" dirty="0"/>
              <a:t>/</a:t>
            </a:r>
            <a:r>
              <a:rPr kumimoji="1" lang="ja-JP" altLang="en-US" sz="3600" dirty="0"/>
              <a:t>放射線であれ</a:t>
            </a:r>
            <a:r>
              <a:rPr kumimoji="1" lang="en-US" altLang="ja-JP" sz="3600" dirty="0"/>
              <a:t>/</a:t>
            </a:r>
            <a:r>
              <a:rPr kumimoji="1" lang="ja-JP" altLang="en-US" sz="3600" dirty="0"/>
              <a:t>毒ガスであれ</a:t>
            </a:r>
            <a:endParaRPr kumimoji="1" lang="en-US" altLang="ja-JP" sz="3600" dirty="0"/>
          </a:p>
          <a:p>
            <a:pPr algn="ctr"/>
            <a:endParaRPr kumimoji="1" lang="en-US" altLang="ja-JP" sz="3600" dirty="0"/>
          </a:p>
          <a:p>
            <a:r>
              <a:rPr kumimoji="1" lang="ja-JP" altLang="en-US" sz="3600" dirty="0"/>
              <a:t>弾が</a:t>
            </a:r>
            <a:r>
              <a:rPr kumimoji="1" lang="en-US" altLang="ja-JP" sz="3600" dirty="0"/>
              <a:t>9/10 </a:t>
            </a:r>
            <a:r>
              <a:rPr kumimoji="1" lang="ja-JP" altLang="en-US" sz="3600" dirty="0"/>
              <a:t>入ったレボルバー拳銃で　　　　　　　ロシアンルーレットを　　　　　　　　　　　　　　　グループゲームとしてやるようなモノ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69ECFC-13B6-47C5-84C3-225982C83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6897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0" y="1750680"/>
            <a:ext cx="7886700" cy="474219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信頼できる</a:t>
            </a: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D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値、ｚ値の入手が困難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℃以上離れた温度帯では　</a:t>
            </a:r>
            <a:r>
              <a:rPr lang="en-US" altLang="ja-JP" b="1" dirty="0" err="1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D,z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は大きく異なる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信用できない）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ロングテールの問題が顕著に出やすい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密封性不良の方が　見つけにくく、かつ　根治しにくい問題</a:t>
            </a:r>
            <a:endParaRPr lang="en-US" altLang="ja-JP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997-178B-4815-8ABD-60FD5E8C3AF7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039009-4AB5-83CB-6DC4-05E6F77EA6F8}"/>
              </a:ext>
            </a:extLst>
          </p:cNvPr>
          <p:cNvSpPr txBox="1">
            <a:spLocks/>
          </p:cNvSpPr>
          <p:nvPr/>
        </p:nvSpPr>
        <p:spPr>
          <a:xfrm>
            <a:off x="545380" y="365125"/>
            <a:ext cx="7886700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とはいえ　アセプティック製品では</a:t>
            </a:r>
          </a:p>
        </p:txBody>
      </p:sp>
    </p:spTree>
    <p:extLst>
      <p:ext uri="{BB962C8B-B14F-4D97-AF65-F5344CB8AC3E}">
        <p14:creationId xmlns:p14="http://schemas.microsoft.com/office/powerpoint/2010/main" val="40873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96CBB6-8D24-4FA5-A518-D9D878A40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F6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8857F7-F05F-4317-9D97-F35571819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80E1F97E-DCD5-8808-B885-FFA58DC38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49" y="1858013"/>
            <a:ext cx="7954128" cy="316176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6C9EF7F-F7F6-5339-6C1B-5DF1C8A4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1434" y="5542116"/>
            <a:ext cx="2194560" cy="139703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37B8AF-CD2E-4D49-A539-A50CD89383E0}" type="slidenum">
              <a:rPr kumimoji="1" lang="ja-JP" altLang="en-US">
                <a:solidFill>
                  <a:schemeClr val="bg1">
                    <a:lumMod val="75000"/>
                    <a:alpha val="4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kumimoji="1" lang="ja-JP" altLang="en-US" dirty="0">
              <a:solidFill>
                <a:schemeClr val="bg1">
                  <a:lumMod val="75000"/>
                  <a:alpha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94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人, 屋外, 地面, 建物 が含まれている画像&#10;&#10;自動的に生成された説明">
            <a:extLst>
              <a:ext uri="{FF2B5EF4-FFF2-40B4-BE49-F238E27FC236}">
                <a16:creationId xmlns:a16="http://schemas.microsoft.com/office/drawing/2014/main" id="{5D3AD555-ED95-4A83-8835-327EDAC39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6" y="-228600"/>
            <a:ext cx="10621602" cy="70866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39B128-F1C2-4438-85CC-8EAF3585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8991" y="6152322"/>
            <a:ext cx="565626" cy="705678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fld id="{4C37B8AF-CD2E-4D49-A539-A50CD89383E0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7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96CBB6-8D24-4FA5-A518-D9D878A40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73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8857F7-F05F-4317-9D97-F35571819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B9B40308-453C-6FD4-752F-9499BCE96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49" y="1589561"/>
            <a:ext cx="7954128" cy="369867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46F9798-4755-F532-B27A-09D2CF5B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91681" y="5525755"/>
            <a:ext cx="2194560" cy="139703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37B8AF-CD2E-4D49-A539-A50CD89383E0}" type="slidenum">
              <a:rPr kumimoji="1" lang="ja-JP" altLang="en-US">
                <a:solidFill>
                  <a:schemeClr val="bg1">
                    <a:lumMod val="75000"/>
                    <a:alpha val="40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kumimoji="1" lang="ja-JP" altLang="en-US" dirty="0">
              <a:solidFill>
                <a:schemeClr val="bg1">
                  <a:lumMod val="75000"/>
                  <a:alpha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70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96CBB6-8D24-4FA5-A518-D9D878A40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23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8857F7-F05F-4317-9D97-F35571819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4165CC-FF2B-CFC5-93DA-21120649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36" y="1390755"/>
            <a:ext cx="7954128" cy="407648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2424C6C-347F-3B55-8250-83FD2E29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2238" y="5551947"/>
            <a:ext cx="2194560" cy="139703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37B8AF-CD2E-4D49-A539-A50CD89383E0}" type="slidenum">
              <a:rPr kumimoji="1" lang="ja-JP" altLang="en-US">
                <a:solidFill>
                  <a:schemeClr val="bg1">
                    <a:lumMod val="75000"/>
                    <a:alpha val="40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kumimoji="1" lang="ja-JP" altLang="en-US" dirty="0">
              <a:solidFill>
                <a:schemeClr val="bg1">
                  <a:lumMod val="75000"/>
                  <a:alpha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4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0" y="1849003"/>
            <a:ext cx="7886700" cy="474219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信頼できる</a:t>
            </a: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D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値、ｚ値の入手が困難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℃以上離れた温度帯では　</a:t>
            </a:r>
            <a:r>
              <a:rPr lang="en-US" altLang="ja-JP" dirty="0" err="1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D,z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は大きく異なる（信用できない）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ロングテールの問題が顕著に出やすい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密封性不良の方が　見つけにくく、かつ　根治しにくい問題</a:t>
            </a:r>
            <a:endParaRPr lang="en-US" altLang="ja-JP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997-178B-4815-8ABD-60FD5E8C3AF7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039009-4AB5-83CB-6DC4-05E6F77EA6F8}"/>
              </a:ext>
            </a:extLst>
          </p:cNvPr>
          <p:cNvSpPr txBox="1">
            <a:spLocks/>
          </p:cNvSpPr>
          <p:nvPr/>
        </p:nvSpPr>
        <p:spPr>
          <a:xfrm>
            <a:off x="545380" y="365125"/>
            <a:ext cx="7886700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とはいえ　アセプティック製品では</a:t>
            </a:r>
          </a:p>
        </p:txBody>
      </p:sp>
    </p:spTree>
    <p:extLst>
      <p:ext uri="{BB962C8B-B14F-4D97-AF65-F5344CB8AC3E}">
        <p14:creationId xmlns:p14="http://schemas.microsoft.com/office/powerpoint/2010/main" val="3295896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1DCE088-E126-4918-BB3A-D6B53B40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6D788DAF-B26A-4BBB-8058-C7D72FF36209}"/>
              </a:ext>
            </a:extLst>
          </p:cNvPr>
          <p:cNvGrpSpPr/>
          <p:nvPr/>
        </p:nvGrpSpPr>
        <p:grpSpPr>
          <a:xfrm>
            <a:off x="1297904" y="1311637"/>
            <a:ext cx="2861873" cy="4841823"/>
            <a:chOff x="1499016" y="1214204"/>
            <a:chExt cx="2861873" cy="4841823"/>
          </a:xfrm>
        </p:grpSpPr>
        <p:sp>
          <p:nvSpPr>
            <p:cNvPr id="4" name="円弧 3">
              <a:extLst>
                <a:ext uri="{FF2B5EF4-FFF2-40B4-BE49-F238E27FC236}">
                  <a16:creationId xmlns:a16="http://schemas.microsoft.com/office/drawing/2014/main" id="{DFB51E05-A58C-4C2A-AC57-379B14AF46F8}"/>
                </a:ext>
              </a:extLst>
            </p:cNvPr>
            <p:cNvSpPr/>
            <p:nvPr/>
          </p:nvSpPr>
          <p:spPr>
            <a:xfrm flipH="1">
              <a:off x="1499016" y="3522689"/>
              <a:ext cx="1319134" cy="2533338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2C7DBC80-FC21-48EC-8D1B-11B80C570C1E}"/>
                </a:ext>
              </a:extLst>
            </p:cNvPr>
            <p:cNvCxnSpPr>
              <a:stCxn id="4" idx="0"/>
            </p:cNvCxnSpPr>
            <p:nvPr/>
          </p:nvCxnSpPr>
          <p:spPr>
            <a:xfrm flipH="1" flipV="1">
              <a:off x="2143594" y="1214204"/>
              <a:ext cx="14989" cy="2308485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E735275C-E04E-4FAB-A10D-4613E6803F0E}"/>
                </a:ext>
              </a:extLst>
            </p:cNvPr>
            <p:cNvCxnSpPr/>
            <p:nvPr/>
          </p:nvCxnSpPr>
          <p:spPr>
            <a:xfrm>
              <a:off x="2143594" y="1214204"/>
              <a:ext cx="89941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9BA012F4-34C4-4F84-9EF4-7E286242A7B0}"/>
                </a:ext>
              </a:extLst>
            </p:cNvPr>
            <p:cNvCxnSpPr>
              <a:cxnSpLocks/>
            </p:cNvCxnSpPr>
            <p:nvPr/>
          </p:nvCxnSpPr>
          <p:spPr>
            <a:xfrm>
              <a:off x="3043004" y="1214204"/>
              <a:ext cx="0" cy="2308485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円弧 11">
              <a:extLst>
                <a:ext uri="{FF2B5EF4-FFF2-40B4-BE49-F238E27FC236}">
                  <a16:creationId xmlns:a16="http://schemas.microsoft.com/office/drawing/2014/main" id="{35F1BA16-7265-43C1-9C33-CBAD24179D65}"/>
                </a:ext>
              </a:extLst>
            </p:cNvPr>
            <p:cNvSpPr/>
            <p:nvPr/>
          </p:nvSpPr>
          <p:spPr>
            <a:xfrm flipH="1" flipV="1">
              <a:off x="3044253" y="2276396"/>
              <a:ext cx="1316636" cy="2492586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304F0B53-90DD-4D4A-918F-7CB748DFF492}"/>
              </a:ext>
            </a:extLst>
          </p:cNvPr>
          <p:cNvGrpSpPr/>
          <p:nvPr/>
        </p:nvGrpSpPr>
        <p:grpSpPr>
          <a:xfrm>
            <a:off x="4572000" y="-863738"/>
            <a:ext cx="4667770" cy="7030390"/>
            <a:chOff x="4572000" y="-974363"/>
            <a:chExt cx="4667770" cy="7030390"/>
          </a:xfrm>
        </p:grpSpPr>
        <p:sp>
          <p:nvSpPr>
            <p:cNvPr id="14" name="円弧 13">
              <a:extLst>
                <a:ext uri="{FF2B5EF4-FFF2-40B4-BE49-F238E27FC236}">
                  <a16:creationId xmlns:a16="http://schemas.microsoft.com/office/drawing/2014/main" id="{0567E595-C4D4-46E0-92D3-9A0ADD6283F5}"/>
                </a:ext>
              </a:extLst>
            </p:cNvPr>
            <p:cNvSpPr/>
            <p:nvPr/>
          </p:nvSpPr>
          <p:spPr>
            <a:xfrm flipH="1">
              <a:off x="4572000" y="3522689"/>
              <a:ext cx="1319134" cy="2533338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6C92EB7A-BA82-4B07-A130-CA9291537469}"/>
                </a:ext>
              </a:extLst>
            </p:cNvPr>
            <p:cNvCxnSpPr/>
            <p:nvPr/>
          </p:nvCxnSpPr>
          <p:spPr>
            <a:xfrm>
              <a:off x="6084977" y="1214203"/>
              <a:ext cx="89941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円弧 17">
              <a:extLst>
                <a:ext uri="{FF2B5EF4-FFF2-40B4-BE49-F238E27FC236}">
                  <a16:creationId xmlns:a16="http://schemas.microsoft.com/office/drawing/2014/main" id="{AA5B8DC7-9528-47FD-9B3C-8EE9FAA993A9}"/>
                </a:ext>
              </a:extLst>
            </p:cNvPr>
            <p:cNvSpPr/>
            <p:nvPr/>
          </p:nvSpPr>
          <p:spPr>
            <a:xfrm flipH="1" flipV="1">
              <a:off x="7923134" y="2368446"/>
              <a:ext cx="1316636" cy="2492586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円弧 28">
              <a:extLst>
                <a:ext uri="{FF2B5EF4-FFF2-40B4-BE49-F238E27FC236}">
                  <a16:creationId xmlns:a16="http://schemas.microsoft.com/office/drawing/2014/main" id="{95BAA743-01D2-4A2C-AA99-4978EEEECB06}"/>
                </a:ext>
              </a:extLst>
            </p:cNvPr>
            <p:cNvSpPr/>
            <p:nvPr/>
          </p:nvSpPr>
          <p:spPr>
            <a:xfrm flipH="1">
              <a:off x="5201590" y="1234579"/>
              <a:ext cx="1919977" cy="4586983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円弧 29">
              <a:extLst>
                <a:ext uri="{FF2B5EF4-FFF2-40B4-BE49-F238E27FC236}">
                  <a16:creationId xmlns:a16="http://schemas.microsoft.com/office/drawing/2014/main" id="{978042F3-44A8-4EAA-A709-A7E5CE8ABC01}"/>
                </a:ext>
              </a:extLst>
            </p:cNvPr>
            <p:cNvSpPr/>
            <p:nvPr/>
          </p:nvSpPr>
          <p:spPr>
            <a:xfrm flipH="1" flipV="1">
              <a:off x="6985629" y="-974363"/>
              <a:ext cx="1903547" cy="4572001"/>
            </a:xfrm>
            <a:prstGeom prst="arc">
              <a:avLst>
                <a:gd name="adj1" fmla="val 16200000"/>
                <a:gd name="adj2" fmla="val 16790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315EA84-F5A5-4A3F-B45C-7EC7B380AE4A}"/>
              </a:ext>
            </a:extLst>
          </p:cNvPr>
          <p:cNvSpPr txBox="1"/>
          <p:nvPr/>
        </p:nvSpPr>
        <p:spPr>
          <a:xfrm>
            <a:off x="1838189" y="5958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直接加熱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3B34B68-82C9-4B6C-B2FD-A765E7A9D10C}"/>
              </a:ext>
            </a:extLst>
          </p:cNvPr>
          <p:cNvSpPr txBox="1"/>
          <p:nvPr/>
        </p:nvSpPr>
        <p:spPr>
          <a:xfrm>
            <a:off x="5960093" y="74140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間接加熱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AF5BDE-0C68-F7A1-FDEA-6979BA32F3AE}"/>
              </a:ext>
            </a:extLst>
          </p:cNvPr>
          <p:cNvSpPr txBox="1"/>
          <p:nvPr/>
        </p:nvSpPr>
        <p:spPr>
          <a:xfrm>
            <a:off x="1593515" y="5352397"/>
            <a:ext cx="55867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むき出しの菌では　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明らかに間接加熱の方が　加える熱の総量は多いのに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殺菌効果としては直接加熱の方が高くなりがち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659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D4A3915-71F4-4A12-8967-5F29FCE95F4D}"/>
              </a:ext>
            </a:extLst>
          </p:cNvPr>
          <p:cNvGrpSpPr/>
          <p:nvPr/>
        </p:nvGrpSpPr>
        <p:grpSpPr>
          <a:xfrm>
            <a:off x="1565355" y="3529141"/>
            <a:ext cx="7150733" cy="3806446"/>
            <a:chOff x="3819832" y="3400116"/>
            <a:chExt cx="6766212" cy="345788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FFC17A2-377E-4CDF-A31C-3A242A67E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9102" y="3400116"/>
              <a:ext cx="4636942" cy="1935923"/>
            </a:xfrm>
            <a:prstGeom prst="rect">
              <a:avLst/>
            </a:prstGeom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DB748B9F-5D5D-4F99-B989-6D41737A4C1B}"/>
                </a:ext>
              </a:extLst>
            </p:cNvPr>
            <p:cNvSpPr/>
            <p:nvPr/>
          </p:nvSpPr>
          <p:spPr>
            <a:xfrm>
              <a:off x="3819832" y="4911213"/>
              <a:ext cx="368710" cy="1946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47073171-AF48-44B6-AEE0-9292E4645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8" y="3293090"/>
            <a:ext cx="5598968" cy="279948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2B17E8-670D-46D4-BF54-BDBF17E372A3}"/>
              </a:ext>
            </a:extLst>
          </p:cNvPr>
          <p:cNvSpPr txBox="1"/>
          <p:nvPr/>
        </p:nvSpPr>
        <p:spPr>
          <a:xfrm>
            <a:off x="1790628" y="1167089"/>
            <a:ext cx="55627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dirty="0"/>
              <a:t>アセプティックでは</a:t>
            </a:r>
            <a:endParaRPr kumimoji="1" lang="en-US" altLang="ja-JP" sz="4000" dirty="0"/>
          </a:p>
          <a:p>
            <a:pPr algn="ctr"/>
            <a:r>
              <a:rPr kumimoji="1" lang="ja-JP" altLang="en-US" sz="4000" dirty="0"/>
              <a:t>ロングテイル（特に芽胞、</a:t>
            </a:r>
            <a:endParaRPr kumimoji="1" lang="en-US" altLang="ja-JP" sz="4000" dirty="0"/>
          </a:p>
          <a:p>
            <a:pPr algn="ctr"/>
            <a:r>
              <a:rPr kumimoji="1" lang="ja-JP" altLang="en-US" sz="4000" dirty="0"/>
              <a:t>多孔質）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2CC6B98-527A-4D93-AAA4-3981E802ACC4}"/>
              </a:ext>
            </a:extLst>
          </p:cNvPr>
          <p:cNvSpPr/>
          <p:nvPr/>
        </p:nvSpPr>
        <p:spPr>
          <a:xfrm>
            <a:off x="5549504" y="4820844"/>
            <a:ext cx="2848282" cy="353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911AF7E4-7521-44BD-8A39-EEC56773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AE5DED0-AEFC-489B-BF8A-BC590AEF00AB}"/>
              </a:ext>
            </a:extLst>
          </p:cNvPr>
          <p:cNvSpPr/>
          <p:nvPr/>
        </p:nvSpPr>
        <p:spPr>
          <a:xfrm>
            <a:off x="4743592" y="4093453"/>
            <a:ext cx="58992" cy="943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9C47D0-D2B4-4420-A474-7B13FE56D363}"/>
              </a:ext>
            </a:extLst>
          </p:cNvPr>
          <p:cNvSpPr/>
          <p:nvPr/>
        </p:nvSpPr>
        <p:spPr>
          <a:xfrm>
            <a:off x="3865543" y="3081504"/>
            <a:ext cx="254174" cy="155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53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354A86-20FC-58B5-3987-4CE29D09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151" y="5461807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493C622-1074-8DA6-65A6-680A540493DF}"/>
              </a:ext>
            </a:extLst>
          </p:cNvPr>
          <p:cNvSpPr txBox="1">
            <a:spLocks/>
          </p:cNvSpPr>
          <p:nvPr/>
        </p:nvSpPr>
        <p:spPr>
          <a:xfrm>
            <a:off x="452284" y="1944329"/>
            <a:ext cx="8327922" cy="2293374"/>
          </a:xfrm>
          <a:prstGeom prst="rect">
            <a:avLst/>
          </a:prstGeom>
          <a:solidFill>
            <a:srgbClr val="EEC3E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短時間（加熱変性対策）と　　        　　　　長時間（ロングテイル対策）</a:t>
            </a:r>
            <a:endParaRPr lang="en-US" altLang="ja-JP" sz="44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そのいい塩梅を算出できる方程式はない</a:t>
            </a:r>
            <a:endParaRPr lang="en-US" altLang="ja-JP" sz="44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1433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F250A0-40A7-4D95-97CE-1C82CEE35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0" y="1144127"/>
            <a:ext cx="8905074" cy="385482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FEDAE5-54DA-4855-9454-AF1874D78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36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9DBD9B-EB87-8CB0-8F3D-7A799643DC2E}"/>
              </a:ext>
            </a:extLst>
          </p:cNvPr>
          <p:cNvSpPr txBox="1"/>
          <p:nvPr/>
        </p:nvSpPr>
        <p:spPr>
          <a:xfrm>
            <a:off x="2060984" y="191650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もうこのサイトは消滅しているので貴重な記録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EDECA73-7853-AA34-FCA8-AB9D3B52DFA1}"/>
              </a:ext>
            </a:extLst>
          </p:cNvPr>
          <p:cNvCxnSpPr/>
          <p:nvPr/>
        </p:nvCxnSpPr>
        <p:spPr>
          <a:xfrm>
            <a:off x="6243794" y="3657600"/>
            <a:ext cx="668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483BBFE-C063-E2DB-4943-53D2BEE04AE8}"/>
              </a:ext>
            </a:extLst>
          </p:cNvPr>
          <p:cNvSpPr txBox="1"/>
          <p:nvPr/>
        </p:nvSpPr>
        <p:spPr>
          <a:xfrm>
            <a:off x="2060984" y="6159480"/>
            <a:ext cx="6313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/>
              </a:rPr>
              <a:t>https://04auto.biz/brd/qpmail/001-wrXGXy.download</a:t>
            </a:r>
            <a:endParaRPr lang="en-US" altLang="ja-JP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1291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0038F4B-3420-47D1-B8B5-430B2566B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9" y="1715978"/>
            <a:ext cx="8898202" cy="2461575"/>
          </a:xfrm>
          <a:prstGeom prst="rect">
            <a:avLst/>
          </a:prstGeom>
          <a:effectLst/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DC46DBF-5B5E-4560-8641-404FDCAA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A7A280-9ED4-57D5-006B-4B82515B16D5}"/>
              </a:ext>
            </a:extLst>
          </p:cNvPr>
          <p:cNvSpPr txBox="1"/>
          <p:nvPr/>
        </p:nvSpPr>
        <p:spPr>
          <a:xfrm>
            <a:off x="2060984" y="191650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もうこのサイトは消滅しているので貴重な記録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6D18A99-72BD-7E81-0901-CC2DC6BB53CE}"/>
              </a:ext>
            </a:extLst>
          </p:cNvPr>
          <p:cNvCxnSpPr/>
          <p:nvPr/>
        </p:nvCxnSpPr>
        <p:spPr>
          <a:xfrm>
            <a:off x="4572000" y="2123768"/>
            <a:ext cx="668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8BC0DA-E324-288D-427F-BC4D580563B3}"/>
              </a:ext>
            </a:extLst>
          </p:cNvPr>
          <p:cNvSpPr txBox="1"/>
          <p:nvPr/>
        </p:nvSpPr>
        <p:spPr>
          <a:xfrm>
            <a:off x="2060984" y="6159480"/>
            <a:ext cx="6313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/>
              </a:rPr>
              <a:t>https://04auto.biz/brd/qpmail/001-wrXGXy.download</a:t>
            </a:r>
            <a:endParaRPr lang="en-US" altLang="ja-JP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8670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54B7A5F-1F2F-4EE9-B393-2B754FBBC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6" y="776890"/>
            <a:ext cx="8783386" cy="4889981"/>
          </a:xfrm>
          <a:prstGeom prst="rect">
            <a:avLst/>
          </a:prstGeom>
          <a:ln>
            <a:solidFill>
              <a:srgbClr val="336600"/>
            </a:solidFill>
          </a:ln>
          <a:effectLst/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3D65538-F8E4-41F2-80AF-3BE065F2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F94B70-0D42-412D-AD8B-6FAAF2546B87}"/>
              </a:ext>
            </a:extLst>
          </p:cNvPr>
          <p:cNvSpPr txBox="1"/>
          <p:nvPr/>
        </p:nvSpPr>
        <p:spPr>
          <a:xfrm>
            <a:off x="2060984" y="191650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もうこのサイトは消滅しているので貴重な記録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1D5C6013-ACF4-805A-0AA5-AB031B00F32A}"/>
              </a:ext>
            </a:extLst>
          </p:cNvPr>
          <p:cNvCxnSpPr/>
          <p:nvPr/>
        </p:nvCxnSpPr>
        <p:spPr>
          <a:xfrm>
            <a:off x="4936104" y="1091381"/>
            <a:ext cx="668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8D39093-8D08-A00D-B71F-5BFA3C64DC1B}"/>
              </a:ext>
            </a:extLst>
          </p:cNvPr>
          <p:cNvCxnSpPr/>
          <p:nvPr/>
        </p:nvCxnSpPr>
        <p:spPr>
          <a:xfrm>
            <a:off x="2512452" y="2305665"/>
            <a:ext cx="668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B4DB43-7889-01D3-6D37-BDC0AE4C1276}"/>
              </a:ext>
            </a:extLst>
          </p:cNvPr>
          <p:cNvSpPr txBox="1"/>
          <p:nvPr/>
        </p:nvSpPr>
        <p:spPr>
          <a:xfrm>
            <a:off x="2060984" y="6159480"/>
            <a:ext cx="6313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/>
              </a:rPr>
              <a:t>https://04auto.biz/brd/qpmail/001-wrXGXy.download</a:t>
            </a:r>
            <a:endParaRPr lang="en-US" altLang="ja-JP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4660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CFBBD5-4143-4834-9E6A-C6F61D57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38" y="312307"/>
            <a:ext cx="7484433" cy="1019291"/>
          </a:xfrm>
          <a:solidFill>
            <a:schemeClr val="bg1">
              <a:lumMod val="85000"/>
            </a:schemeClr>
          </a:solidFill>
          <a:ln>
            <a:solidFill>
              <a:srgbClr val="33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殺菌価　つまり　</a:t>
            </a:r>
            <a:r>
              <a:rPr kumimoji="1" lang="en-US" altLang="ja-JP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</a:t>
            </a:r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値とは？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E192E3-07AD-4B89-850B-29876E7EA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52" y="1705647"/>
            <a:ext cx="8065294" cy="3766185"/>
          </a:xfrm>
          <a:ln>
            <a:solidFill>
              <a:srgbClr val="FF0000"/>
            </a:solidFill>
          </a:ln>
          <a:effectLst/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殺菌効果が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（ある温度では　時間とともに）片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対数的に進展する性格を利用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殺菌効果の速度が　１０倍変わるのに必要な温度差を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Z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とし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基準温度を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Tb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として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殺菌効果を積分して得られた　殺菌効果の積算値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64E9A5-EA4D-4B28-B4BC-8028E726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39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132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531DEB-7A71-5B29-D120-DC466C6CA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2513"/>
            <a:ext cx="7647603" cy="151156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巻頭</a:t>
            </a:r>
            <a:r>
              <a:rPr kumimoji="1"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70922"/>
            <a:ext cx="7647603" cy="432318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日本の食品業界では　ベリフィケーション　　　　　　　（後ろ向き検証）ばかり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バリデーション（前向き検証）の意識は希薄</a:t>
            </a:r>
            <a:endParaRPr kumimoji="1"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バリデーションには　ユニバーサル手法はない</a:t>
            </a:r>
            <a:endParaRPr kumimoji="1"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参考文書があったりなかったり</a:t>
            </a:r>
            <a:endParaRPr kumimoji="1"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しかし　規制はある</a:t>
            </a:r>
            <a:endParaRPr kumimoji="1"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そのため　自分で最適手法を編み出すことになる</a:t>
            </a:r>
            <a:endParaRPr kumimoji="1"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endParaRPr kumimoji="1"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0819" y="5460961"/>
            <a:ext cx="2194560" cy="1397039"/>
          </a:xfrm>
        </p:spPr>
        <p:txBody>
          <a:bodyPr/>
          <a:lstStyle/>
          <a:p>
            <a:fld id="{1BF6E997-178B-4815-8ABD-60FD5E8C3AF7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9813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E192E3-07AD-4B89-850B-29876E7EA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19" y="1705860"/>
            <a:ext cx="8079580" cy="2292399"/>
          </a:xfrm>
          <a:ln>
            <a:solidFill>
              <a:srgbClr val="FF0000"/>
            </a:solidFill>
          </a:ln>
          <a:effectLst/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Z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＝１０℃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基準温度を１２１．１℃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殺菌効果を積分して得られた　殺菌効果の積算値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64E9A5-EA4D-4B28-B4BC-8028E726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40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030676-FF90-4909-A6FA-59598BCFB795}"/>
              </a:ext>
            </a:extLst>
          </p:cNvPr>
          <p:cNvSpPr txBox="1"/>
          <p:nvPr/>
        </p:nvSpPr>
        <p:spPr>
          <a:xfrm>
            <a:off x="492919" y="4198329"/>
            <a:ext cx="4219425" cy="83099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　</a:t>
            </a:r>
            <a:r>
              <a:rPr kumimoji="1" lang="en-US" altLang="ja-JP" sz="4800" dirty="0" err="1">
                <a:highlight>
                  <a:srgbClr val="FFFF0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Fo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とよぶ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D969F3-4C5D-4BDD-8AAE-BE1CD6C06141}"/>
              </a:ext>
            </a:extLst>
          </p:cNvPr>
          <p:cNvSpPr txBox="1"/>
          <p:nvPr/>
        </p:nvSpPr>
        <p:spPr>
          <a:xfrm>
            <a:off x="161978" y="5230614"/>
            <a:ext cx="8820043" cy="369332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つまり　ボツリヌス芽胞を　連続殺菌機をもってして　殺滅を狙っている際の殺菌指標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2DB1EDDC-254F-4939-C81C-A4160FAE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38" y="312307"/>
            <a:ext cx="7484433" cy="1019291"/>
          </a:xfrm>
          <a:solidFill>
            <a:schemeClr val="bg1">
              <a:lumMod val="85000"/>
            </a:schemeClr>
          </a:solidFill>
          <a:ln>
            <a:solidFill>
              <a:srgbClr val="33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殺菌価　つまり　</a:t>
            </a:r>
            <a:r>
              <a:rPr kumimoji="1" lang="en-US" altLang="ja-JP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</a:t>
            </a:r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値とは？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B988290A-DDB3-F356-78A5-540408C0E903}"/>
              </a:ext>
            </a:extLst>
          </p:cNvPr>
          <p:cNvCxnSpPr>
            <a:cxnSpLocks/>
          </p:cNvCxnSpPr>
          <p:nvPr/>
        </p:nvCxnSpPr>
        <p:spPr>
          <a:xfrm>
            <a:off x="2281394" y="3018503"/>
            <a:ext cx="13762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320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EE3F86-E53E-037D-0659-70E21B9D9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ja-JP" altLang="en-US" dirty="0"/>
              <a:t>アセプティックの場合　超高温域での　</a:t>
            </a:r>
            <a:r>
              <a:rPr lang="en-US" altLang="ja-JP" dirty="0"/>
              <a:t>D</a:t>
            </a:r>
            <a:r>
              <a:rPr lang="ja-JP" altLang="en-US" dirty="0"/>
              <a:t>値、ｚ値の不備のおかげで　相当に大きな安全率を見込まないとフィットしない</a:t>
            </a:r>
            <a:endParaRPr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kumimoji="1" lang="ja-JP" altLang="en-US" dirty="0"/>
              <a:t>ホールディングチューブ容積計算</a:t>
            </a:r>
            <a:endParaRPr kumimoji="1"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dirty="0"/>
              <a:t>（特に日本で顕著な）気泡の発生</a:t>
            </a:r>
            <a:endParaRPr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kumimoji="1" lang="ja-JP" altLang="en-US" dirty="0"/>
              <a:t>ホールディングチューブの中のスケールの堆積</a:t>
            </a:r>
            <a:endParaRPr kumimoji="1"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dirty="0"/>
              <a:t>間接加熱に顕著な　熱履歴曲線の推移（ドリフト）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66DF45-4F6C-D592-7CFA-3F4FF621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41</a:t>
            </a:fld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1F7440A9-3FA8-56C7-48B4-573732BD8980}"/>
              </a:ext>
            </a:extLst>
          </p:cNvPr>
          <p:cNvSpPr txBox="1">
            <a:spLocks/>
          </p:cNvSpPr>
          <p:nvPr/>
        </p:nvSpPr>
        <p:spPr>
          <a:xfrm>
            <a:off x="682638" y="312307"/>
            <a:ext cx="7484433" cy="10192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33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殺菌価　つまり　</a:t>
            </a:r>
            <a:r>
              <a:rPr lang="en-US" altLang="ja-JP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</a:t>
            </a:r>
            <a:r>
              <a:rPr lang="ja-JP" altLang="en-US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値とは？</a:t>
            </a:r>
            <a:endParaRPr lang="ja-JP" altLang="en-US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1310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1DCE088-E126-4918-BB3A-D6B53B40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42</a:t>
            </a:fld>
            <a:endParaRPr kumimoji="1" lang="ja-JP" altLang="en-US" dirty="0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304F0B53-90DD-4D4A-918F-7CB748DFF492}"/>
              </a:ext>
            </a:extLst>
          </p:cNvPr>
          <p:cNvGrpSpPr/>
          <p:nvPr/>
        </p:nvGrpSpPr>
        <p:grpSpPr>
          <a:xfrm>
            <a:off x="513258" y="-990938"/>
            <a:ext cx="4667770" cy="7030390"/>
            <a:chOff x="4572000" y="-974363"/>
            <a:chExt cx="4667770" cy="7030390"/>
          </a:xfrm>
        </p:grpSpPr>
        <p:sp>
          <p:nvSpPr>
            <p:cNvPr id="14" name="円弧 13">
              <a:extLst>
                <a:ext uri="{FF2B5EF4-FFF2-40B4-BE49-F238E27FC236}">
                  <a16:creationId xmlns:a16="http://schemas.microsoft.com/office/drawing/2014/main" id="{0567E595-C4D4-46E0-92D3-9A0ADD6283F5}"/>
                </a:ext>
              </a:extLst>
            </p:cNvPr>
            <p:cNvSpPr/>
            <p:nvPr/>
          </p:nvSpPr>
          <p:spPr>
            <a:xfrm flipH="1">
              <a:off x="4572000" y="3522689"/>
              <a:ext cx="1319134" cy="2533338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6C92EB7A-BA82-4B07-A130-CA9291537469}"/>
                </a:ext>
              </a:extLst>
            </p:cNvPr>
            <p:cNvCxnSpPr/>
            <p:nvPr/>
          </p:nvCxnSpPr>
          <p:spPr>
            <a:xfrm>
              <a:off x="6084977" y="1214203"/>
              <a:ext cx="89941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円弧 17">
              <a:extLst>
                <a:ext uri="{FF2B5EF4-FFF2-40B4-BE49-F238E27FC236}">
                  <a16:creationId xmlns:a16="http://schemas.microsoft.com/office/drawing/2014/main" id="{AA5B8DC7-9528-47FD-9B3C-8EE9FAA993A9}"/>
                </a:ext>
              </a:extLst>
            </p:cNvPr>
            <p:cNvSpPr/>
            <p:nvPr/>
          </p:nvSpPr>
          <p:spPr>
            <a:xfrm flipH="1" flipV="1">
              <a:off x="7923134" y="2368446"/>
              <a:ext cx="1316636" cy="2492586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円弧 28">
              <a:extLst>
                <a:ext uri="{FF2B5EF4-FFF2-40B4-BE49-F238E27FC236}">
                  <a16:creationId xmlns:a16="http://schemas.microsoft.com/office/drawing/2014/main" id="{95BAA743-01D2-4A2C-AA99-4978EEEECB06}"/>
                </a:ext>
              </a:extLst>
            </p:cNvPr>
            <p:cNvSpPr/>
            <p:nvPr/>
          </p:nvSpPr>
          <p:spPr>
            <a:xfrm flipH="1">
              <a:off x="5201590" y="1234579"/>
              <a:ext cx="1919977" cy="4586983"/>
            </a:xfrm>
            <a:prstGeom prst="arc">
              <a:avLst>
                <a:gd name="adj1" fmla="val 16200000"/>
                <a:gd name="adj2" fmla="val 3349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円弧 29">
              <a:extLst>
                <a:ext uri="{FF2B5EF4-FFF2-40B4-BE49-F238E27FC236}">
                  <a16:creationId xmlns:a16="http://schemas.microsoft.com/office/drawing/2014/main" id="{978042F3-44A8-4EAA-A709-A7E5CE8ABC01}"/>
                </a:ext>
              </a:extLst>
            </p:cNvPr>
            <p:cNvSpPr/>
            <p:nvPr/>
          </p:nvSpPr>
          <p:spPr>
            <a:xfrm flipH="1" flipV="1">
              <a:off x="6985629" y="-974363"/>
              <a:ext cx="1903547" cy="4572001"/>
            </a:xfrm>
            <a:prstGeom prst="arc">
              <a:avLst>
                <a:gd name="adj1" fmla="val 16200000"/>
                <a:gd name="adj2" fmla="val 16790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3B34B68-82C9-4B6C-B2FD-A765E7A9D10C}"/>
              </a:ext>
            </a:extLst>
          </p:cNvPr>
          <p:cNvSpPr txBox="1"/>
          <p:nvPr/>
        </p:nvSpPr>
        <p:spPr>
          <a:xfrm>
            <a:off x="5324988" y="71084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間接加熱製造終了間際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AF5BDE-0C68-F7A1-FDEA-6979BA32F3AE}"/>
              </a:ext>
            </a:extLst>
          </p:cNvPr>
          <p:cNvSpPr txBox="1"/>
          <p:nvPr/>
        </p:nvSpPr>
        <p:spPr>
          <a:xfrm>
            <a:off x="959074" y="5400186"/>
            <a:ext cx="7127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焦げ付きのおかげで　二段目加熱履歴が急な立ち上がりになっていく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円弧 6">
            <a:extLst>
              <a:ext uri="{FF2B5EF4-FFF2-40B4-BE49-F238E27FC236}">
                <a16:creationId xmlns:a16="http://schemas.microsoft.com/office/drawing/2014/main" id="{12367160-1B15-0DB6-28FF-FA48D5A670D5}"/>
              </a:ext>
            </a:extLst>
          </p:cNvPr>
          <p:cNvSpPr/>
          <p:nvPr/>
        </p:nvSpPr>
        <p:spPr>
          <a:xfrm flipH="1">
            <a:off x="4699949" y="3451948"/>
            <a:ext cx="1971185" cy="2663235"/>
          </a:xfrm>
          <a:prstGeom prst="arc">
            <a:avLst>
              <a:gd name="adj1" fmla="val 16439943"/>
              <a:gd name="adj2" fmla="val 12319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1" name="円弧 10">
            <a:extLst>
              <a:ext uri="{FF2B5EF4-FFF2-40B4-BE49-F238E27FC236}">
                <a16:creationId xmlns:a16="http://schemas.microsoft.com/office/drawing/2014/main" id="{40EFAAF8-88AD-61A6-CF0E-31F81DCD3060}"/>
              </a:ext>
            </a:extLst>
          </p:cNvPr>
          <p:cNvSpPr/>
          <p:nvPr/>
        </p:nvSpPr>
        <p:spPr>
          <a:xfrm flipH="1" flipV="1">
            <a:off x="7911488" y="2331419"/>
            <a:ext cx="1257251" cy="2452147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3" name="円弧 12">
            <a:extLst>
              <a:ext uri="{FF2B5EF4-FFF2-40B4-BE49-F238E27FC236}">
                <a16:creationId xmlns:a16="http://schemas.microsoft.com/office/drawing/2014/main" id="{33688F94-3E64-D0EB-D46C-1C83026DBE23}"/>
              </a:ext>
            </a:extLst>
          </p:cNvPr>
          <p:cNvSpPr/>
          <p:nvPr/>
        </p:nvSpPr>
        <p:spPr>
          <a:xfrm flipH="1">
            <a:off x="5656387" y="1336585"/>
            <a:ext cx="1072104" cy="4241641"/>
          </a:xfrm>
          <a:prstGeom prst="arc">
            <a:avLst>
              <a:gd name="adj1" fmla="val 16290654"/>
              <a:gd name="adj2" fmla="val 3727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5" name="円弧 14">
            <a:extLst>
              <a:ext uri="{FF2B5EF4-FFF2-40B4-BE49-F238E27FC236}">
                <a16:creationId xmlns:a16="http://schemas.microsoft.com/office/drawing/2014/main" id="{C8E53DB0-3173-074C-2A6B-4FDBCE159314}"/>
              </a:ext>
            </a:extLst>
          </p:cNvPr>
          <p:cNvSpPr/>
          <p:nvPr/>
        </p:nvSpPr>
        <p:spPr>
          <a:xfrm flipH="1" flipV="1">
            <a:off x="7016411" y="-924086"/>
            <a:ext cx="1817689" cy="4497827"/>
          </a:xfrm>
          <a:prstGeom prst="arc">
            <a:avLst>
              <a:gd name="adj1" fmla="val 16200000"/>
              <a:gd name="adj2" fmla="val 16790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E6F0AA-194D-AD25-129A-D8C84C93087C}"/>
              </a:ext>
            </a:extLst>
          </p:cNvPr>
          <p:cNvSpPr txBox="1"/>
          <p:nvPr/>
        </p:nvSpPr>
        <p:spPr>
          <a:xfrm>
            <a:off x="1204694" y="68622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間接加熱製造開始直後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2A73027-A97D-23A5-99E6-90CE448A509B}"/>
              </a:ext>
            </a:extLst>
          </p:cNvPr>
          <p:cNvGrpSpPr/>
          <p:nvPr/>
        </p:nvGrpSpPr>
        <p:grpSpPr>
          <a:xfrm>
            <a:off x="5867021" y="1247310"/>
            <a:ext cx="1183040" cy="77518"/>
            <a:chOff x="2001179" y="1250411"/>
            <a:chExt cx="1183040" cy="77518"/>
          </a:xfrm>
        </p:grpSpPr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16E63A3C-6F2D-EC62-876F-5A8FCB6CF2B6}"/>
                </a:ext>
              </a:extLst>
            </p:cNvPr>
            <p:cNvCxnSpPr>
              <a:cxnSpLocks/>
            </p:cNvCxnSpPr>
            <p:nvPr/>
          </p:nvCxnSpPr>
          <p:spPr>
            <a:xfrm>
              <a:off x="2001179" y="1250411"/>
              <a:ext cx="3672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BE74F7DA-5908-0B8C-ABBE-4EBB037D4A96}"/>
                </a:ext>
              </a:extLst>
            </p:cNvPr>
            <p:cNvCxnSpPr/>
            <p:nvPr/>
          </p:nvCxnSpPr>
          <p:spPr>
            <a:xfrm>
              <a:off x="2284809" y="1327929"/>
              <a:ext cx="89941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矢印: 下 23">
            <a:extLst>
              <a:ext uri="{FF2B5EF4-FFF2-40B4-BE49-F238E27FC236}">
                <a16:creationId xmlns:a16="http://schemas.microsoft.com/office/drawing/2014/main" id="{051ACAE2-404A-968B-1649-95AF089060F5}"/>
              </a:ext>
            </a:extLst>
          </p:cNvPr>
          <p:cNvSpPr/>
          <p:nvPr/>
        </p:nvSpPr>
        <p:spPr>
          <a:xfrm rot="9195879">
            <a:off x="1814504" y="1436045"/>
            <a:ext cx="599941" cy="11033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4DD72A71-AE19-0EB8-C2CA-19F4CC94C848}"/>
              </a:ext>
            </a:extLst>
          </p:cNvPr>
          <p:cNvSpPr/>
          <p:nvPr/>
        </p:nvSpPr>
        <p:spPr>
          <a:xfrm rot="9195879">
            <a:off x="6046759" y="1579691"/>
            <a:ext cx="599941" cy="11033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894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CFBBD5-4143-4834-9E6A-C6F61D57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98" y="176096"/>
            <a:ext cx="7518019" cy="1341782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殺菌価　つまり　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値とは？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E192E3-07AD-4B89-850B-29876E7EA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19" y="1969401"/>
            <a:ext cx="8065294" cy="3766185"/>
          </a:xfrm>
          <a:ln>
            <a:solidFill>
              <a:srgbClr val="FF0000"/>
            </a:solidFill>
          </a:ln>
          <a:effectLst/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殺菌効果が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（ある温度では　時間とともに）片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対数的に進展する性格を利用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殺菌効果の速度が　１０倍変わるのに必要な温度差を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Z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とし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基準温度を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Tb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として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殺菌効果を積分して得られた　殺菌効果の積算値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64E9A5-EA4D-4B28-B4BC-8028E726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43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6387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CFBBD5-4143-4834-9E6A-C6F61D57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514" y="223420"/>
            <a:ext cx="7686985" cy="1329060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殺菌価　つまり　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値とは？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E192E3-07AD-4B89-850B-29876E7EA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19" y="1905930"/>
            <a:ext cx="8079580" cy="2292399"/>
          </a:xfrm>
          <a:ln>
            <a:solidFill>
              <a:srgbClr val="FF0000"/>
            </a:solidFill>
          </a:ln>
          <a:effectLst/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Z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＝１０℃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基準温度を１２１．１℃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殺菌効果を積分して得られた　殺菌効果の積算値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64E9A5-EA4D-4B28-B4BC-8028E726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44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030676-FF90-4909-A6FA-59598BCFB795}"/>
              </a:ext>
            </a:extLst>
          </p:cNvPr>
          <p:cNvSpPr txBox="1"/>
          <p:nvPr/>
        </p:nvSpPr>
        <p:spPr>
          <a:xfrm>
            <a:off x="492919" y="4198329"/>
            <a:ext cx="4219425" cy="83099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　</a:t>
            </a:r>
            <a:r>
              <a:rPr kumimoji="1" lang="en-US" altLang="ja-JP" sz="4800" dirty="0" err="1">
                <a:highlight>
                  <a:srgbClr val="FF7C8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Fo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とよぶ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D969F3-4C5D-4BDD-8AAE-BE1CD6C06141}"/>
              </a:ext>
            </a:extLst>
          </p:cNvPr>
          <p:cNvSpPr txBox="1"/>
          <p:nvPr/>
        </p:nvSpPr>
        <p:spPr>
          <a:xfrm>
            <a:off x="492919" y="5300805"/>
            <a:ext cx="8292655" cy="369332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つまり　ボツリヌス芽胞を　レトルトをもってして　殺滅を狙っている際の殺菌指標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561C0B3-2227-F879-4747-FADF41FC8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791" y="1159429"/>
            <a:ext cx="1482490" cy="261615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90834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CFBBD5-4143-4834-9E6A-C6F61D57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68" y="174582"/>
            <a:ext cx="7776438" cy="1312207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殺菌価　つまり　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値とは？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E192E3-07AD-4B89-850B-29876E7EA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26" y="1778859"/>
            <a:ext cx="8079580" cy="2292399"/>
          </a:xfrm>
          <a:ln>
            <a:solidFill>
              <a:srgbClr val="FF0000"/>
            </a:solidFill>
          </a:ln>
          <a:effectLst/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Z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＝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℃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基準温度を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85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℃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殺菌効果を積分して得られた　殺菌効果の積算値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64E9A5-EA4D-4B28-B4BC-8028E726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45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030676-FF90-4909-A6FA-59598BCFB795}"/>
              </a:ext>
            </a:extLst>
          </p:cNvPr>
          <p:cNvSpPr txBox="1"/>
          <p:nvPr/>
        </p:nvSpPr>
        <p:spPr>
          <a:xfrm>
            <a:off x="542426" y="4149168"/>
            <a:ext cx="5925020" cy="83099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　</a:t>
            </a:r>
            <a:r>
              <a:rPr kumimoji="1" lang="en-US" altLang="ja-JP" sz="4800" dirty="0" err="1">
                <a:highlight>
                  <a:srgbClr val="FF7C8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Fp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＝</a:t>
            </a:r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</a:t>
            </a:r>
            <a:r>
              <a:rPr kumimoji="1" lang="en-US" altLang="ja-JP" sz="2800" baseline="-25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85/8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とよぶ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D969F3-4C5D-4BDD-8AAE-BE1CD6C06141}"/>
              </a:ext>
            </a:extLst>
          </p:cNvPr>
          <p:cNvSpPr txBox="1"/>
          <p:nvPr/>
        </p:nvSpPr>
        <p:spPr>
          <a:xfrm>
            <a:off x="408247" y="5283467"/>
            <a:ext cx="8651081" cy="369332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つまり　耐熱性酵母・カビをホットパック程度の加熱で殺滅を狙っている際の殺菌指標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DDD4AC9-0288-CBA4-79CD-1CD76B007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220" y="747252"/>
            <a:ext cx="1406883" cy="282667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639516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CFBBD5-4143-4834-9E6A-C6F61D57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22" y="210831"/>
            <a:ext cx="7786377" cy="124263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殺菌価　つまり　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値とは？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E192E3-07AD-4B89-850B-29876E7EA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19" y="1854295"/>
            <a:ext cx="8079580" cy="2292399"/>
          </a:xfrm>
          <a:ln>
            <a:solidFill>
              <a:srgbClr val="FF0000"/>
            </a:solidFill>
          </a:ln>
          <a:effectLst/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Z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＝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℃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基準温度を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65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℃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殺菌効果を積分して得られた　殺菌効果の積算値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64E9A5-EA4D-4B28-B4BC-8028E726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46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030676-FF90-4909-A6FA-59598BCFB795}"/>
              </a:ext>
            </a:extLst>
          </p:cNvPr>
          <p:cNvSpPr txBox="1"/>
          <p:nvPr/>
        </p:nvSpPr>
        <p:spPr>
          <a:xfrm>
            <a:off x="492919" y="4198329"/>
            <a:ext cx="5925020" cy="83099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　</a:t>
            </a:r>
            <a:r>
              <a:rPr kumimoji="1" lang="en-US" altLang="ja-JP" sz="4800" dirty="0" err="1">
                <a:highlight>
                  <a:srgbClr val="FF7C80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Fp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＝</a:t>
            </a:r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</a:t>
            </a:r>
            <a:r>
              <a:rPr kumimoji="1" lang="en-US" altLang="ja-JP" sz="2800" baseline="-25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65/5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とよぶ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D969F3-4C5D-4BDD-8AAE-BE1CD6C06141}"/>
              </a:ext>
            </a:extLst>
          </p:cNvPr>
          <p:cNvSpPr txBox="1"/>
          <p:nvPr/>
        </p:nvSpPr>
        <p:spPr>
          <a:xfrm>
            <a:off x="246459" y="5259291"/>
            <a:ext cx="8651081" cy="369332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つまり　通常の酵母・カビをホットパック程度の加熱で殺滅を狙っている際の殺菌指標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7E32E52-5726-E9EF-311E-A676A8B2B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554" y="1178904"/>
            <a:ext cx="1581986" cy="31123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44693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0" y="1849003"/>
            <a:ext cx="7886700" cy="474219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信頼できる</a:t>
            </a: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D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値、ｚ値の入手が困難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℃以上離れた温度帯では　</a:t>
            </a:r>
            <a:r>
              <a:rPr lang="en-US" altLang="ja-JP" dirty="0" err="1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D,z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は大きく異なる（信用できない）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ロングテールの問題が顕著に出やすい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密封性不良の方が　見つけにくく、かつ　根治しにくい問題</a:t>
            </a:r>
            <a:endParaRPr lang="en-US" altLang="ja-JP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997-178B-4815-8ABD-60FD5E8C3AF7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039009-4AB5-83CB-6DC4-05E6F77EA6F8}"/>
              </a:ext>
            </a:extLst>
          </p:cNvPr>
          <p:cNvSpPr txBox="1">
            <a:spLocks/>
          </p:cNvSpPr>
          <p:nvPr/>
        </p:nvSpPr>
        <p:spPr>
          <a:xfrm>
            <a:off x="545380" y="365125"/>
            <a:ext cx="7886700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とはいえ　アセプティック製品では</a:t>
            </a:r>
          </a:p>
        </p:txBody>
      </p:sp>
    </p:spTree>
    <p:extLst>
      <p:ext uri="{BB962C8B-B14F-4D97-AF65-F5344CB8AC3E}">
        <p14:creationId xmlns:p14="http://schemas.microsoft.com/office/powerpoint/2010/main" val="3594989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0" y="1819506"/>
            <a:ext cx="7886700" cy="474219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レトルトではタップトーンなどの全数検査機器がある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レトルトの全数検査は　包材を虐待したのちにおこなうので　　漏れが発見されやすい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対してアセプティックでは　包材のハンドリング　が比較的マイルド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（実質的には）直接全数検査する機器はない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そのため　商業生産開始前に　密封性を大規模精査</a:t>
            </a:r>
            <a:endParaRPr lang="en-US" altLang="ja-JP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997-178B-4815-8ABD-60FD5E8C3AF7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039009-4AB5-83CB-6DC4-05E6F77EA6F8}"/>
              </a:ext>
            </a:extLst>
          </p:cNvPr>
          <p:cNvSpPr txBox="1">
            <a:spLocks/>
          </p:cNvSpPr>
          <p:nvPr/>
        </p:nvSpPr>
        <p:spPr>
          <a:xfrm>
            <a:off x="545380" y="365125"/>
            <a:ext cx="7886700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とはいえ　アセプティック製品では</a:t>
            </a:r>
          </a:p>
        </p:txBody>
      </p:sp>
    </p:spTree>
    <p:extLst>
      <p:ext uri="{BB962C8B-B14F-4D97-AF65-F5344CB8AC3E}">
        <p14:creationId xmlns:p14="http://schemas.microsoft.com/office/powerpoint/2010/main" val="3405313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0" y="1819506"/>
            <a:ext cx="7886700" cy="474219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ヒートシール機構のミス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軟包材折り曲げによるピンホール生成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軟包材　熱軟化ののちの引き延ばし工程でのピンホール生成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包材エッジの損傷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薬剤に含まれる安定剤の結晶化と　突き刺しピンホール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ボトル天面への傷</a:t>
            </a:r>
            <a:endParaRPr lang="en-US" altLang="ja-JP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キャッピング不良</a:t>
            </a:r>
            <a:endParaRPr lang="en-US" altLang="ja-JP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　　　と主なものだけでも多岐にわたる</a:t>
            </a:r>
            <a:endParaRPr lang="en-US" altLang="ja-JP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997-178B-4815-8ABD-60FD5E8C3AF7}" type="slidenum">
              <a:rPr kumimoji="1" lang="ja-JP" altLang="en-US" smtClean="0"/>
              <a:t>49</a:t>
            </a:fld>
            <a:endParaRPr kumimoji="1"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039009-4AB5-83CB-6DC4-05E6F77EA6F8}"/>
              </a:ext>
            </a:extLst>
          </p:cNvPr>
          <p:cNvSpPr txBox="1">
            <a:spLocks/>
          </p:cNvSpPr>
          <p:nvPr/>
        </p:nvSpPr>
        <p:spPr>
          <a:xfrm>
            <a:off x="545380" y="365125"/>
            <a:ext cx="7886700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アセプティック製品の密封性不良</a:t>
            </a:r>
          </a:p>
        </p:txBody>
      </p:sp>
    </p:spTree>
    <p:extLst>
      <p:ext uri="{BB962C8B-B14F-4D97-AF65-F5344CB8AC3E}">
        <p14:creationId xmlns:p14="http://schemas.microsoft.com/office/powerpoint/2010/main" val="380971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354A86-20FC-58B5-3987-4CE29D09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151" y="5461807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493C622-1074-8DA6-65A6-680A540493DF}"/>
              </a:ext>
            </a:extLst>
          </p:cNvPr>
          <p:cNvSpPr txBox="1">
            <a:spLocks/>
          </p:cNvSpPr>
          <p:nvPr/>
        </p:nvSpPr>
        <p:spPr>
          <a:xfrm>
            <a:off x="617622" y="2386262"/>
            <a:ext cx="7657322" cy="1828801"/>
          </a:xfrm>
          <a:prstGeom prst="rect">
            <a:avLst/>
          </a:prstGeom>
          <a:solidFill>
            <a:srgbClr val="EEC3E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なぜバリデーションが　　　　必要なのか？</a:t>
            </a:r>
          </a:p>
        </p:txBody>
      </p:sp>
    </p:spTree>
    <p:extLst>
      <p:ext uri="{BB962C8B-B14F-4D97-AF65-F5344CB8AC3E}">
        <p14:creationId xmlns:p14="http://schemas.microsoft.com/office/powerpoint/2010/main" val="9865288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354A86-20FC-58B5-3987-4CE29D09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151" y="5461807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493C622-1074-8DA6-65A6-680A540493DF}"/>
              </a:ext>
            </a:extLst>
          </p:cNvPr>
          <p:cNvSpPr txBox="1">
            <a:spLocks/>
          </p:cNvSpPr>
          <p:nvPr/>
        </p:nvSpPr>
        <p:spPr>
          <a:xfrm>
            <a:off x="555523" y="381000"/>
            <a:ext cx="8313174" cy="2644878"/>
          </a:xfrm>
          <a:prstGeom prst="rect">
            <a:avLst/>
          </a:prstGeom>
          <a:solidFill>
            <a:srgbClr val="EEC3E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とにかく　充填してみないと分からんと　培地・　製品充填したものを　大量に作って　培養試験</a:t>
            </a:r>
            <a:endParaRPr lang="en-US" altLang="ja-JP" sz="44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>
              <a:lnSpc>
                <a:spcPct val="170000"/>
              </a:lnSpc>
            </a:pPr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時には</a:t>
            </a:r>
            <a:r>
              <a:rPr lang="ja-JP" altLang="en-US" sz="2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（電導度・分解・カラー・加圧試験）</a:t>
            </a:r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バキュームチェック</a:t>
            </a:r>
            <a:endParaRPr lang="en-US" altLang="ja-JP" sz="44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6E6C09-39D2-7AFF-1AEC-A2171975A07B}"/>
              </a:ext>
            </a:extLst>
          </p:cNvPr>
          <p:cNvSpPr txBox="1"/>
          <p:nvPr/>
        </p:nvSpPr>
        <p:spPr>
          <a:xfrm>
            <a:off x="555523" y="3115133"/>
            <a:ext cx="8783174" cy="3045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培地の方が常にいいってもんではない！</a:t>
            </a:r>
            <a:endParaRPr kumimoji="1"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solidFill>
                  <a:srgbClr val="7030A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kumimoji="1" lang="ja-JP" altLang="en-US" dirty="0">
                <a:solidFill>
                  <a:srgbClr val="7030A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（医薬品と勘違いしないように、医薬品だったら</a:t>
            </a:r>
            <a:endParaRPr kumimoji="1" lang="en-US" altLang="ja-JP" dirty="0">
              <a:solidFill>
                <a:srgbClr val="7030A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dirty="0">
                <a:solidFill>
                  <a:srgbClr val="7030A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培地の方がはるかにセンシティブ。</a:t>
            </a:r>
            <a:endParaRPr kumimoji="1" lang="en-US" altLang="ja-JP" dirty="0">
              <a:solidFill>
                <a:srgbClr val="7030A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dirty="0">
                <a:solidFill>
                  <a:srgbClr val="7030A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食品は　培地よりセンシティブなことが多い</a:t>
            </a: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endParaRPr kumimoji="1"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シールの妨害は　製品の方が起きやすいことがある</a:t>
            </a:r>
            <a:endParaRPr kumimoji="1"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一次汚染菌の増殖のためにも　製品の方がいいことがある</a:t>
            </a:r>
          </a:p>
        </p:txBody>
      </p:sp>
    </p:spTree>
    <p:extLst>
      <p:ext uri="{BB962C8B-B14F-4D97-AF65-F5344CB8AC3E}">
        <p14:creationId xmlns:p14="http://schemas.microsoft.com/office/powerpoint/2010/main" val="2053514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CDA19-2A4F-44AF-B788-F6E7F5B8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03" y="417443"/>
            <a:ext cx="8019384" cy="1302966"/>
          </a:xfr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アセプティックとは・・・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65A86-D968-4279-B0A8-4A90C8F6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05" y="1993393"/>
            <a:ext cx="8079581" cy="43650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連続殺菌機を通じての　「製品の滅菌」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薬剤・化学殺菌を通じての　「包材の滅菌」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熱または薬剤を介しての　「装置の滅菌」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無菌空気を供給しての　「装置の無菌」状態維持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上四つが　すべてうまくいって初めて成立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0B8FD-DAB8-4BDD-905E-6B29556C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51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9D9CC93-D421-47BF-9FCA-B591D082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090" y="1328632"/>
            <a:ext cx="1694893" cy="301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48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0C25A3-A61B-43E8-9B25-0EDEF5ACC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90" y="232603"/>
            <a:ext cx="8329819" cy="1423918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ja-JP" altLang="en-US" sz="5400" dirty="0">
                <a:solidFill>
                  <a:srgbClr val="FF0000"/>
                </a:solidFill>
              </a:rPr>
              <a:t>なぜ高温短時間殺菌の方が　　　（通常）好まれるか？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A8470D2-0B2C-4EF0-BCE1-483D54544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3" y="2413000"/>
            <a:ext cx="4572000" cy="2032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7A792E9-9109-4551-ACCF-833020B91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23" y="2057377"/>
            <a:ext cx="4534004" cy="2984886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8DB60CD-1804-42BF-9BEB-9C06207C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4E51B2-A951-BFC4-6737-E31060F7EF6C}"/>
              </a:ext>
            </a:extLst>
          </p:cNvPr>
          <p:cNvSpPr txBox="1"/>
          <p:nvPr/>
        </p:nvSpPr>
        <p:spPr>
          <a:xfrm>
            <a:off x="509050" y="5337077"/>
            <a:ext cx="7879080" cy="4616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highlight>
                  <a:srgbClr val="FFFF00"/>
                </a:highligh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しかし　長期の保存安定性とは　整合しないことがある</a:t>
            </a:r>
          </a:p>
        </p:txBody>
      </p:sp>
    </p:spTree>
    <p:extLst>
      <p:ext uri="{BB962C8B-B14F-4D97-AF65-F5344CB8AC3E}">
        <p14:creationId xmlns:p14="http://schemas.microsoft.com/office/powerpoint/2010/main" val="330211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0B57854-B63C-434B-B259-5C4D753A3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91" y="377084"/>
            <a:ext cx="4154902" cy="1777194"/>
          </a:xfrm>
          <a:prstGeom prst="rect">
            <a:avLst/>
          </a:prstGeom>
        </p:spPr>
      </p:pic>
      <p:pic>
        <p:nvPicPr>
          <p:cNvPr id="7" name="図 6" descr="スクリーンショッ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0A73B0FC-79E4-41A8-8971-7495B2EA1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8" y="2932226"/>
            <a:ext cx="7272683" cy="322725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34993F-2A81-4355-8659-EF984BFD769D}"/>
              </a:ext>
            </a:extLst>
          </p:cNvPr>
          <p:cNvSpPr txBox="1"/>
          <p:nvPr/>
        </p:nvSpPr>
        <p:spPr>
          <a:xfrm>
            <a:off x="3112019" y="3429000"/>
            <a:ext cx="1351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highlight>
                  <a:srgbClr val="FF7C80"/>
                </a:highlight>
              </a:rPr>
              <a:t>X2</a:t>
            </a:r>
            <a:endParaRPr kumimoji="1" lang="ja-JP" altLang="en-US" sz="4000" dirty="0">
              <a:highlight>
                <a:srgbClr val="FF7C80"/>
              </a:highligh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1FE0DA9-473A-41AA-A60C-6B6C177BF143}"/>
              </a:ext>
            </a:extLst>
          </p:cNvPr>
          <p:cNvSpPr txBox="1"/>
          <p:nvPr/>
        </p:nvSpPr>
        <p:spPr>
          <a:xfrm>
            <a:off x="6962611" y="3429000"/>
            <a:ext cx="1351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highlight>
                  <a:srgbClr val="FF7C80"/>
                </a:highlight>
              </a:rPr>
              <a:t>X1.2</a:t>
            </a:r>
            <a:endParaRPr kumimoji="1" lang="ja-JP" altLang="en-US" sz="4000" dirty="0">
              <a:highlight>
                <a:srgbClr val="FF7C80"/>
              </a:highlight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2337379-32D6-4640-8C05-9ACFC059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48413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ドーナツ, 室内, 座っている, カップ が含まれている画像&#10;&#10;非常に高い精度で生成された説明">
            <a:extLst>
              <a:ext uri="{FF2B5EF4-FFF2-40B4-BE49-F238E27FC236}">
                <a16:creationId xmlns:a16="http://schemas.microsoft.com/office/drawing/2014/main" id="{DBDF6173-4C89-48CE-8764-80938FDFC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6" y="514060"/>
            <a:ext cx="3898366" cy="328924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A199D47-907E-4171-A93C-2513991DE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75763" y="1495060"/>
            <a:ext cx="1405766" cy="576993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103DF0-7080-451B-88AB-10C0451846BE}"/>
              </a:ext>
            </a:extLst>
          </p:cNvPr>
          <p:cNvSpPr txBox="1"/>
          <p:nvPr/>
        </p:nvSpPr>
        <p:spPr>
          <a:xfrm>
            <a:off x="5108385" y="908314"/>
            <a:ext cx="3167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ホールディングチューブの</a:t>
            </a:r>
            <a:endParaRPr kumimoji="1"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狭窄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316C4E-694E-46B8-8869-C49FB7E78B1C}"/>
              </a:ext>
            </a:extLst>
          </p:cNvPr>
          <p:cNvSpPr txBox="1"/>
          <p:nvPr/>
        </p:nvSpPr>
        <p:spPr>
          <a:xfrm>
            <a:off x="1990880" y="5204863"/>
            <a:ext cx="5162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ホールディングチューブ内での気泡発生</a:t>
            </a:r>
            <a:endParaRPr kumimoji="1" lang="en-US" altLang="ja-JP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AE6385F-8ABD-43DC-BC80-91F9DE7F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2230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ブラインド が含まれている画像&#10;&#10;高い精度で生成された説明">
            <a:extLst>
              <a:ext uri="{FF2B5EF4-FFF2-40B4-BE49-F238E27FC236}">
                <a16:creationId xmlns:a16="http://schemas.microsoft.com/office/drawing/2014/main" id="{55649099-4556-4AEE-8FA3-B86F13F66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12736"/>
            <a:ext cx="8178799" cy="423252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9662330-A8F4-4CDE-9B01-163D6837E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55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8970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ブラインド が含まれている画像&#10;&#10;高い精度で生成された説明">
            <a:extLst>
              <a:ext uri="{FF2B5EF4-FFF2-40B4-BE49-F238E27FC236}">
                <a16:creationId xmlns:a16="http://schemas.microsoft.com/office/drawing/2014/main" id="{1758DADA-9D93-40EE-B204-5F6BA27D4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7" y="1312736"/>
            <a:ext cx="8178799" cy="4232528"/>
          </a:xfrm>
          <a:prstGeom prst="rect">
            <a:avLst/>
          </a:prstGeom>
        </p:spPr>
      </p:pic>
      <p:sp>
        <p:nvSpPr>
          <p:cNvPr id="6" name="矢印: 下 5">
            <a:extLst>
              <a:ext uri="{FF2B5EF4-FFF2-40B4-BE49-F238E27FC236}">
                <a16:creationId xmlns:a16="http://schemas.microsoft.com/office/drawing/2014/main" id="{F3A3600E-D90F-4CFC-B845-83E8159CD536}"/>
              </a:ext>
            </a:extLst>
          </p:cNvPr>
          <p:cNvSpPr/>
          <p:nvPr/>
        </p:nvSpPr>
        <p:spPr>
          <a:xfrm rot="5400000">
            <a:off x="8498282" y="1961322"/>
            <a:ext cx="291548" cy="7686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877DBDF-57D6-47E5-81BB-5AC483088994}"/>
              </a:ext>
            </a:extLst>
          </p:cNvPr>
          <p:cNvSpPr/>
          <p:nvPr/>
        </p:nvSpPr>
        <p:spPr>
          <a:xfrm>
            <a:off x="927652" y="2199861"/>
            <a:ext cx="7332091" cy="2915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24AAADC-5300-4DEE-8965-812A4FABE2EC}"/>
              </a:ext>
            </a:extLst>
          </p:cNvPr>
          <p:cNvSpPr/>
          <p:nvPr/>
        </p:nvSpPr>
        <p:spPr>
          <a:xfrm>
            <a:off x="927652" y="2914373"/>
            <a:ext cx="7332091" cy="2915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6847459-180B-4FE4-85FB-F354C71C489C}"/>
              </a:ext>
            </a:extLst>
          </p:cNvPr>
          <p:cNvSpPr/>
          <p:nvPr/>
        </p:nvSpPr>
        <p:spPr>
          <a:xfrm>
            <a:off x="950542" y="3652080"/>
            <a:ext cx="7332091" cy="2915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45FD6F2-53A0-4777-98F5-2403BD19F5FB}"/>
              </a:ext>
            </a:extLst>
          </p:cNvPr>
          <p:cNvSpPr/>
          <p:nvPr/>
        </p:nvSpPr>
        <p:spPr>
          <a:xfrm>
            <a:off x="950542" y="4423688"/>
            <a:ext cx="7332091" cy="2915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CEF75D7E-E1B0-40BE-80B3-65F32A8569A8}"/>
              </a:ext>
            </a:extLst>
          </p:cNvPr>
          <p:cNvSpPr/>
          <p:nvPr/>
        </p:nvSpPr>
        <p:spPr>
          <a:xfrm>
            <a:off x="7885595" y="1577009"/>
            <a:ext cx="291548" cy="768626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DE19599-C1FD-4EBE-973F-B035BD03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56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0837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CDA19-2A4F-44AF-B788-F6E7F5B8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19" y="499533"/>
            <a:ext cx="8143876" cy="1180180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アセプティック製品側検証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65A86-D968-4279-B0A8-4A90C8F6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19" y="1823576"/>
            <a:ext cx="8257972" cy="9718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ホールディングチューブの長さ計算に「安全率」を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</a:t>
            </a:r>
            <a:r>
              <a:rPr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FDA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だと最低でも</a:t>
            </a:r>
            <a:r>
              <a:rPr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％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高温短時間殺菌の場合　ロングテイルが深刻な形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食中毒菌対象で</a:t>
            </a:r>
            <a:r>
              <a:rPr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～４</a:t>
            </a:r>
            <a:r>
              <a:rPr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D,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５</a:t>
            </a:r>
            <a:r>
              <a:rPr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D,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変敗菌の方が　はるかに耐熱性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0B8FD-DAB8-4BDD-905E-6B29556C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1285" y="5460961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57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0220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CDA19-2A4F-44AF-B788-F6E7F5B8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4" y="300750"/>
            <a:ext cx="8013717" cy="126963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アセプティック包材側検証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65A86-D968-4279-B0A8-4A90C8F6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19" y="1823576"/>
            <a:ext cx="8257972" cy="9718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日本にはガイドラインがない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海外では　指標菌を用いて　３～４</a:t>
            </a:r>
            <a:r>
              <a:rPr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滅菌試験を開始する前に　密封性の確立を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0B8FD-DAB8-4BDD-905E-6B29556C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76532" y="5460961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58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7859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CDA19-2A4F-44AF-B788-F6E7F5B8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4" y="300750"/>
            <a:ext cx="8013717" cy="126963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アセプティック装置側検証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65A86-D968-4279-B0A8-4A90C8F6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19" y="1823576"/>
            <a:ext cx="8257972" cy="9718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日本にはガイドラインがない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指標菌の採用も困難、製品滅菌の～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倍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機械的性能以外に　洗浄効果（バイオフィルム、アレルゲン）、乾燥効果、薬剤・蒸気・熱水浸透効果、達成された無菌環境の維持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HEPA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フィルターのバブリングポイント、差圧くらいが定型フォーマット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製品の感受性によって　厳しさが異なる　ｐ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＜４．６，　　　ｐ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H&lt;4,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Aw&lt;0.85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。そして　厳しさの調製にもガイドラインはない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0B8FD-DAB8-4BDD-905E-6B29556C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2966" y="5460961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59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6622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1" y="1791478"/>
            <a:ext cx="7886700" cy="4394718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医薬成分は期待されている効能を発揮しなければならない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医薬成分の副作用は許容限度内でなければならない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医薬成分製造時　純度は適正に達成・維持されないとならない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医薬成分、医薬品製造時に　他薬の混入があってはならない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医薬品投与にあっては　成分量を適正に設定しなければならない</a:t>
            </a:r>
            <a:endParaRPr lang="en-US" altLang="ja-JP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医薬品に表示ミスがあってはならない</a:t>
            </a:r>
            <a:endParaRPr lang="en-US" altLang="ja-JP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医薬品の包装は　その医薬品に表示された有効期限内　効能を　適切に維持できるものでなければならない</a:t>
            </a:r>
            <a:endParaRPr lang="en-US" altLang="ja-JP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997-178B-4815-8ABD-60FD5E8C3AF7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039009-4AB5-83CB-6DC4-05E6F77EA6F8}"/>
              </a:ext>
            </a:extLst>
          </p:cNvPr>
          <p:cNvSpPr txBox="1">
            <a:spLocks/>
          </p:cNvSpPr>
          <p:nvPr/>
        </p:nvSpPr>
        <p:spPr>
          <a:xfrm>
            <a:off x="545380" y="365125"/>
            <a:ext cx="7886700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医薬品の開発をやるとする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FF5172-7B02-DB45-3A9B-EFB2DAB7D922}"/>
              </a:ext>
            </a:extLst>
          </p:cNvPr>
          <p:cNvSpPr txBox="1"/>
          <p:nvPr/>
        </p:nvSpPr>
        <p:spPr>
          <a:xfrm>
            <a:off x="2641600" y="6347438"/>
            <a:ext cx="410881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すべてをバリデーションの対象とする</a:t>
            </a:r>
          </a:p>
        </p:txBody>
      </p:sp>
    </p:spTree>
    <p:extLst>
      <p:ext uri="{BB962C8B-B14F-4D97-AF65-F5344CB8AC3E}">
        <p14:creationId xmlns:p14="http://schemas.microsoft.com/office/powerpoint/2010/main" val="657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342ACF9-3A06-4C01-8F72-5A57A0186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9240"/>
            <a:ext cx="9144000" cy="377952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7DBBA73-106E-4A3F-9D56-DB1C408C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72976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FB8A94D-CC57-4C81-BC19-0DCF22F57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74" y="827692"/>
            <a:ext cx="8710652" cy="478971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E8BFE8F-0774-43D0-8CEB-661727716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2435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0D3A264-9C72-496D-B976-43774BE3B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08" y="312877"/>
            <a:ext cx="8640346" cy="564605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6BC6D42-8A8E-4A9B-AFA7-B406C756B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33941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1D461F2-2F1A-478A-A79B-1F247990F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58" y="489635"/>
            <a:ext cx="8534683" cy="357051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8303953-A930-4432-81D3-CAF521AF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3634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2679862-DF3A-4E2A-8869-4B782A295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77" y="699588"/>
            <a:ext cx="8543045" cy="487679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7E4A24A-FDB3-4456-877F-F7DC227E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84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186520-D130-44FB-83CA-565FBAE99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766"/>
            <a:ext cx="9144000" cy="497246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A47DC89-9E78-4CF3-9B27-4E20C659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79322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2AA6B3DF-D688-4518-AD57-0E8DC115E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39" y="421397"/>
            <a:ext cx="8015922" cy="557106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FC010A3-A3F2-4467-BD54-4B25C1EB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369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8E6FE5E-9445-4380-A9C6-CBA983D5E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156754"/>
            <a:ext cx="7991475" cy="576262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36F4E3A-6DC0-452A-A552-2BC2E8B8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2293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D194789-AD05-434F-970F-B03990F0A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47" y="251460"/>
            <a:ext cx="8273143" cy="552209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D8FB483-5A1C-44C9-9B3F-56C3F299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70062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BFDFC94-FC04-4676-A41C-3CF96BABB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91" y="680720"/>
            <a:ext cx="8843618" cy="4151086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3F8FE1-2B73-4BDE-86A2-2568F96F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416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791866"/>
            <a:ext cx="7731578" cy="4767554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食材が　連続殺菌後に　期待されている栄養価値・風味価値を具現しなければならない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クッキングによる栄養・風味の劣化は許容限度内に収めなければならない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食材マトリックスの中で増殖可能な　食中毒菌・変敗菌の生残・付着を許してはならない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加熱済みへの　未加熱のものの混入があってはならない（ダイバージョン）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異種アレルゲンの交差汚染があってはならない</a:t>
            </a:r>
            <a:endParaRPr lang="en-US" altLang="ja-JP" dirty="0">
              <a:solidFill>
                <a:schemeClr val="bg2">
                  <a:lumMod val="60000"/>
                  <a:lumOff val="40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表示ミスがあってはならない</a:t>
            </a:r>
            <a:endParaRPr lang="en-US" altLang="ja-JP" dirty="0">
              <a:solidFill>
                <a:schemeClr val="bg2">
                  <a:lumMod val="60000"/>
                  <a:lumOff val="40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アセプティック製品の包装は　その食品に表示された賞味期限期内　その 密封性、内容物の栄養・風味を維持できるものでなければならない</a:t>
            </a:r>
            <a:endParaRPr lang="en-US" altLang="ja-JP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5348" y="5937813"/>
            <a:ext cx="628652" cy="940199"/>
          </a:xfrm>
        </p:spPr>
        <p:txBody>
          <a:bodyPr/>
          <a:lstStyle/>
          <a:p>
            <a:fld id="{1BF6E997-178B-4815-8ABD-60FD5E8C3AF7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039009-4AB5-83CB-6DC4-05E6F77EA6F8}"/>
              </a:ext>
            </a:extLst>
          </p:cNvPr>
          <p:cNvSpPr txBox="1">
            <a:spLocks/>
          </p:cNvSpPr>
          <p:nvPr/>
        </p:nvSpPr>
        <p:spPr>
          <a:xfrm>
            <a:off x="545380" y="365125"/>
            <a:ext cx="7886700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アセプティック製品の開発をやるとする</a:t>
            </a:r>
          </a:p>
        </p:txBody>
      </p:sp>
    </p:spTree>
    <p:extLst>
      <p:ext uri="{BB962C8B-B14F-4D97-AF65-F5344CB8AC3E}">
        <p14:creationId xmlns:p14="http://schemas.microsoft.com/office/powerpoint/2010/main" val="302130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D161CAF-4499-41BC-AD82-2ED2841BA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0" y="706846"/>
            <a:ext cx="8518653" cy="419462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9BAFB9-106A-4E72-B2BD-CC0A731F2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7785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B43A57D-C2C8-4C05-9C45-C1CD793F1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57" y="1905000"/>
            <a:ext cx="8932643" cy="30480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B8153D7-2BB0-46C6-8002-C9F8B60F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73364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BFF6DDA-31EC-4E1C-878B-98582BCA8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91" y="304801"/>
            <a:ext cx="8454259" cy="478971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6FDAA44-A14F-4E37-A5B0-71F7C2CF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49" y="4838698"/>
            <a:ext cx="8190593" cy="1763525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B5B93EA-9DAC-4866-BF97-FA2E2148DC87}"/>
              </a:ext>
            </a:extLst>
          </p:cNvPr>
          <p:cNvCxnSpPr/>
          <p:nvPr/>
        </p:nvCxnSpPr>
        <p:spPr>
          <a:xfrm>
            <a:off x="2756452" y="1749287"/>
            <a:ext cx="44394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1916E5-05A0-49B3-B0B1-78CAA687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71235" y="5558741"/>
            <a:ext cx="1539822" cy="1299259"/>
          </a:xfrm>
          <a:solidFill>
            <a:schemeClr val="bg1"/>
          </a:solidFill>
        </p:spPr>
        <p:txBody>
          <a:bodyPr/>
          <a:lstStyle/>
          <a:p>
            <a:fld id="{1557A453-9820-4273-9442-1A1DE1698562}" type="slidenum">
              <a:rPr kumimoji="1" lang="ja-JP" altLang="en-US" smtClean="0"/>
              <a:t>72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39366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82E8139-658B-4F05-A89B-C7D8018C2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78661" cy="580373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73712F-7DAF-4E38-A2AA-42BDC7D4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54043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625FFD9-A57D-471B-B06A-369E2FAE7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995487"/>
            <a:ext cx="8667750" cy="286702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4845B4E-D2CB-4B47-A43D-7681AD5A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9637" y="5460961"/>
            <a:ext cx="2194560" cy="1397039"/>
          </a:xfrm>
        </p:spPr>
        <p:txBody>
          <a:bodyPr/>
          <a:lstStyle/>
          <a:p>
            <a:fld id="{1557A453-9820-4273-9442-1A1DE1698562}" type="slidenum">
              <a:rPr kumimoji="1" lang="ja-JP" altLang="en-US" smtClean="0"/>
              <a:t>74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21798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0E1AFED-18BF-40F6-B715-6251F99E3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82" y="1414916"/>
            <a:ext cx="8541203" cy="454612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4641C86-9403-4966-9D05-8045D726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9440" y="5443084"/>
            <a:ext cx="2194560" cy="1397039"/>
          </a:xfrm>
        </p:spPr>
        <p:txBody>
          <a:bodyPr/>
          <a:lstStyle/>
          <a:p>
            <a:fld id="{1557A453-9820-4273-9442-1A1DE1698562}" type="slidenum">
              <a:rPr kumimoji="1" lang="ja-JP" altLang="en-US" smtClean="0"/>
              <a:t>75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42587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CDA19-2A4F-44AF-B788-F6E7F5B8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19" y="499533"/>
            <a:ext cx="8143876" cy="1160302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アセプティック装置側検証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65A86-D968-4279-B0A8-4A90C8F6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450" y="2157731"/>
            <a:ext cx="2002087" cy="136376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3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続き・・・</a:t>
            </a:r>
            <a:endParaRPr lang="en-US" altLang="ja-JP" sz="36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</a:t>
            </a:r>
            <a:endParaRPr lang="en-US" altLang="ja-JP" sz="36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ja-JP" sz="36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0B8FD-DAB8-4BDD-905E-6B29556C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6029" y="5460961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76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6234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12105C-D029-4A92-9955-13034E5CB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016586" cy="2081357"/>
          </a:xfrm>
        </p:spPr>
        <p:txBody>
          <a:bodyPr/>
          <a:lstStyle/>
          <a:p>
            <a:endParaRPr lang="en-US" altLang="ja-JP" b="1" dirty="0"/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A6AF36-7863-4581-95E0-737FA5E10660}"/>
              </a:ext>
            </a:extLst>
          </p:cNvPr>
          <p:cNvSpPr txBox="1"/>
          <p:nvPr/>
        </p:nvSpPr>
        <p:spPr>
          <a:xfrm>
            <a:off x="845688" y="1113047"/>
            <a:ext cx="718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アセプティックタンク、パイプラインなどは　　通常　（蒸気・熱水などでの）湿熱滅菌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0E53F4-2CA4-44FF-9FE9-B80F0CFC3978}"/>
              </a:ext>
            </a:extLst>
          </p:cNvPr>
          <p:cNvSpPr txBox="1"/>
          <p:nvPr/>
        </p:nvSpPr>
        <p:spPr>
          <a:xfrm>
            <a:off x="845688" y="2403568"/>
            <a:ext cx="718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蒸気や熱水で洗い流されてしまう為　</a:t>
            </a:r>
            <a:r>
              <a:rPr kumimoji="1" lang="en-US" altLang="ja-JP" sz="2400" b="1" i="1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Geobacillus</a:t>
            </a:r>
            <a:r>
              <a:rPr kumimoji="1" lang="en-US" altLang="ja-JP" sz="2400" b="1" i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stearothermophilus  </a:t>
            </a:r>
            <a:r>
              <a:rPr kumimoji="1"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芽胞を塗り付けたストリップテープなどは　役に立たない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A585C3-A17F-48EB-9EB3-B8042BDCD430}"/>
              </a:ext>
            </a:extLst>
          </p:cNvPr>
          <p:cNvSpPr txBox="1"/>
          <p:nvPr/>
        </p:nvSpPr>
        <p:spPr>
          <a:xfrm>
            <a:off x="845688" y="3898473"/>
            <a:ext cx="74505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そのため　単純な「最冷点」または「空気だまり」「ドレンだまり」あるいは「汚れの落ちにくい箇所」での　内部あるいは表面の温度履歴のみで妥当性確認とすることが多い・・・しかし・・・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39552F-8B94-4FF0-838F-EC49A235F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6781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B125495-3B3F-4D03-A04F-2B20A835E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15" y="-146003"/>
            <a:ext cx="8218652" cy="592862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D85953-D8C3-4DAF-A143-91EF393A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1999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9559ECB-DDA4-41E8-8250-FE6853451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0" y="736178"/>
            <a:ext cx="8497200" cy="422365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95E3A8-9C93-478E-ADB5-C4EC71E53B1B}"/>
              </a:ext>
            </a:extLst>
          </p:cNvPr>
          <p:cNvSpPr txBox="1"/>
          <p:nvPr/>
        </p:nvSpPr>
        <p:spPr>
          <a:xfrm>
            <a:off x="6284249" y="1668179"/>
            <a:ext cx="2211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乾熱化してしまう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これはアセプティックタンクなどの巨大なタンクのエアーベントがうまくいっていない場合も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5AB830-C021-4D5C-9181-71F80D7AE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287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354A86-20FC-58B5-3987-4CE29D09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151" y="5461807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493C622-1074-8DA6-65A6-680A540493DF}"/>
              </a:ext>
            </a:extLst>
          </p:cNvPr>
          <p:cNvSpPr txBox="1">
            <a:spLocks/>
          </p:cNvSpPr>
          <p:nvPr/>
        </p:nvSpPr>
        <p:spPr>
          <a:xfrm>
            <a:off x="600173" y="1600199"/>
            <a:ext cx="7535159" cy="3424288"/>
          </a:xfrm>
          <a:prstGeom prst="rect">
            <a:avLst/>
          </a:prstGeom>
          <a:solidFill>
            <a:srgbClr val="EEC3E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ja-JP" altLang="en-US" sz="3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アセプティックのバリデーションでは　黒のすべてをバリデーション工程で　灰色をＰＲＰに割り振ることを事前に決定する</a:t>
            </a:r>
            <a:endParaRPr lang="en-US" altLang="ja-JP" sz="36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83078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B1D93DB-F99F-4E91-AB22-2822C5809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5" y="1609724"/>
            <a:ext cx="8872360" cy="406871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806A681-A3B7-48FF-BA39-850AED63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68955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725E589-64CA-4ED5-A130-57C3B048B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58" y="395888"/>
            <a:ext cx="8844083" cy="577076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D39848F-BACF-4190-943F-2BDF38C5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6274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9DAFA86-0745-47B1-B332-EF67459CE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14" y="1243874"/>
            <a:ext cx="8749286" cy="375919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9ECDF2F-9190-439B-AB84-5D5BCA7C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82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6708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44C872D-78B5-480C-825A-EBF48B868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428893"/>
            <a:ext cx="8621485" cy="552899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08E08F4-AD52-4D3E-8B4E-BB227265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A453-9820-4273-9442-1A1DE1698562}" type="slidenum">
              <a:rPr kumimoji="1" lang="ja-JP" altLang="en-US" smtClean="0"/>
              <a:t>83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4537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BC67D07-43DA-E2A2-0FAB-0F6E004F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381" y="-216309"/>
            <a:ext cx="10048523" cy="668854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15CDA19-2A4F-44AF-B788-F6E7F5B8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4" y="300750"/>
            <a:ext cx="8013717" cy="126963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アセプティック装置側検証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65A86-D968-4279-B0A8-4A90C8F6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19" y="1823576"/>
            <a:ext cx="8257972" cy="97187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ja-JP" altLang="en-US" sz="2800" dirty="0">
                <a:highlight>
                  <a:srgbClr val="00FFFF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装置のなかでも　「充填機」の課題は多岐にわたり</a:t>
            </a:r>
            <a:endParaRPr lang="en-US" altLang="ja-JP" sz="2800" dirty="0">
              <a:highlight>
                <a:srgbClr val="00FFFF"/>
              </a:highligh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r>
              <a:rPr lang="ja-JP" altLang="en-US" sz="2800" dirty="0">
                <a:highlight>
                  <a:srgbClr val="00FFFF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一筋縄ではいかない　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0B8FD-DAB8-4BDD-905E-6B29556C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6363" y="5460961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84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48403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CDA19-2A4F-44AF-B788-F6E7F5B8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4" y="300750"/>
            <a:ext cx="8013717" cy="126963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アセプティック充填機検証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65A86-D968-4279-B0A8-4A90C8F6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14" y="1941564"/>
            <a:ext cx="8257972" cy="971876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機器内面の滅菌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機器の無菌性維持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密封性の確保の維持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0B8FD-DAB8-4BDD-905E-6B29556C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2292" y="5460961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85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23607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CDA19-2A4F-44AF-B788-F6E7F5B8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4" y="300750"/>
            <a:ext cx="8013717" cy="126963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充填機検証：機器内面の滅菌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65A86-D968-4279-B0A8-4A90C8F6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77" y="1695757"/>
            <a:ext cx="8257972" cy="971876"/>
          </a:xfrm>
        </p:spPr>
        <p:txBody>
          <a:bodyPr>
            <a:noAutofit/>
          </a:bodyPr>
          <a:lstStyle/>
          <a:p>
            <a:pPr marL="457200" indent="-457200">
              <a:lnSpc>
                <a:spcPct val="2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製品接触面の殺菌方法の多岐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熱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（一部、全部）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薬剤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</a:t>
            </a:r>
            <a:r>
              <a:rPr lang="en-US" altLang="ja-JP" sz="1100" baseline="-25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en-US" altLang="ja-JP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</a:t>
            </a:r>
            <a:r>
              <a:rPr lang="en-US" altLang="ja-JP" sz="1100" baseline="-25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、過酢酸）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製品接触面の複雑性（平滑、非平滑、乾燥、湿潤）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製品接触面の材質（熱膨張の差、親和性の差、クラックの生じやすさ）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充填機内部へのヒトの進入　　</a:t>
            </a: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0B8FD-DAB8-4BDD-905E-6B29556C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5693" y="5460961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86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1588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CDA19-2A4F-44AF-B788-F6E7F5B8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4" y="300750"/>
            <a:ext cx="8013717" cy="126963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充填機検証：機器の無菌性維持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65A86-D968-4279-B0A8-4A90C8F6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77" y="1695757"/>
            <a:ext cx="8257972" cy="971876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無菌エアーの生成方法（熱、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HEPA)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無菌エアーの供給方法（層流、乱流）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機器内陽圧維持の確認方式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充填機は　回転またはレシプロ運動か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高速、低速運転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充填機の低清浄区への開口率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運転時間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0B8FD-DAB8-4BDD-905E-6B29556C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9440" y="5460961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87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63821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CDA19-2A4F-44AF-B788-F6E7F5B8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4" y="300750"/>
            <a:ext cx="8013717" cy="1269633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充填機検証：密封性の維持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65A86-D968-4279-B0A8-4A90C8F6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6" y="1754751"/>
            <a:ext cx="8257972" cy="971876"/>
          </a:xfrm>
        </p:spPr>
        <p:txBody>
          <a:bodyPr>
            <a:noAutofit/>
          </a:bodyPr>
          <a:lstStyle/>
          <a:p>
            <a:pPr marL="457200" indent="-457200">
              <a:lnSpc>
                <a:spcPct val="2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シール速度（高速、低速）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包材の損傷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0B8FD-DAB8-4BDD-905E-6B29556C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9440" y="5529787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88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36598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5CDA19-2A4F-44AF-B788-F6E7F5B8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20" y="499533"/>
            <a:ext cx="7816194" cy="971876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アセプティック全体検証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565A86-D968-4279-B0A8-4A90C8F65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20" y="1685925"/>
            <a:ext cx="8257972" cy="9718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kumimoji="1" lang="ja-JP" altLang="en-US" sz="2000" dirty="0">
                <a:solidFill>
                  <a:schemeClr val="accent4">
                    <a:lumMod val="50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機器のフェイルセーフ（信頼度）試験までは　組み込まれていないことがほとんど</a:t>
            </a:r>
            <a:endParaRPr kumimoji="1" lang="en-US" altLang="ja-JP" sz="2000" dirty="0">
              <a:solidFill>
                <a:schemeClr val="accent4">
                  <a:lumMod val="50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kumimoji="1" lang="ja-JP" altLang="en-US" sz="2000" dirty="0">
                <a:solidFill>
                  <a:schemeClr val="accent4">
                    <a:lumMod val="50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関与する人間の</a:t>
            </a:r>
            <a:r>
              <a:rPr lang="ja-JP" altLang="en-US" sz="2000" dirty="0">
                <a:solidFill>
                  <a:schemeClr val="accent4">
                    <a:lumMod val="50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技量</a:t>
            </a:r>
            <a:r>
              <a:rPr kumimoji="1" lang="ja-JP" altLang="en-US" sz="2000" dirty="0">
                <a:solidFill>
                  <a:schemeClr val="accent4">
                    <a:lumMod val="50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、信頼度までは組み込まれていないことがほとんど</a:t>
            </a:r>
            <a:endParaRPr kumimoji="1" lang="en-US" altLang="ja-JP" sz="2000" dirty="0">
              <a:solidFill>
                <a:schemeClr val="accent4">
                  <a:lumMod val="50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kumimoji="1"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中身の滅菌、包材の滅菌、機器の滅菌、機器の無菌状態維持　すべてがそろって初めて無菌性が達成される・・・　　　つまり最終製品の形態でしか　総合的な検証ができないことが多い</a:t>
            </a:r>
            <a:endParaRPr kumimoji="1"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kumimoji="1"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製造開始前には　何万パックかの　液体培地充填後の培養試験、または　製品が微生物汚染を反映しやすいものであれば　製品そのもの</a:t>
            </a:r>
            <a:endParaRPr kumimoji="1"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kumimoji="1"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製造開始後は　製品サンプルの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培養</a:t>
            </a:r>
            <a:r>
              <a:rPr kumimoji="1"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試験、定期的な培地充填と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培養</a:t>
            </a:r>
            <a:r>
              <a:rPr kumimoji="1"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試験</a:t>
            </a:r>
            <a:endParaRPr kumimoji="1"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ja-JP" altLang="en-US" sz="2000" b="1" dirty="0">
                <a:solidFill>
                  <a:schemeClr val="accent3">
                    <a:lumMod val="7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そして（期限セミナーの対象かもしれないが）保存性試験</a:t>
            </a:r>
            <a:endParaRPr kumimoji="1" lang="en-US" altLang="ja-JP" sz="2000" b="1" dirty="0">
              <a:solidFill>
                <a:schemeClr val="accent3">
                  <a:lumMod val="7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ja-JP" altLang="en-US" sz="20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トラブルシューティング</a:t>
            </a:r>
            <a:endParaRPr kumimoji="1" lang="en-US" altLang="ja-JP" sz="2000" b="1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kumimoji="1"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C0B8FD-DAB8-4BDD-905E-6B29556C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357" y="5539619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pPr/>
              <a:t>89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8767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A3E3B7-DE44-9896-06C8-539011DE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80" y="1829584"/>
            <a:ext cx="7886700" cy="4467516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事前に、起きうる事態をすべて並べあげ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好ましい事態を最大限に　好ましくない事態を最小限にするには　どのような管理が最適かを想定し、管理手段を選定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選定された管理手段の有効性を検証し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事後検証まで込みで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PDCA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を回していくための計画を立てる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・・・その１クールを通常　「バリデーション」と呼ぶ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50000"/>
              </a:lnSpc>
            </a:pPr>
            <a:endParaRPr lang="en-US" altLang="ja-JP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D4D46E-7858-EF67-18E0-E41208C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997-178B-4815-8ABD-60FD5E8C3AF7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D039009-4AB5-83CB-6DC4-05E6F77EA6F8}"/>
              </a:ext>
            </a:extLst>
          </p:cNvPr>
          <p:cNvSpPr txBox="1">
            <a:spLocks/>
          </p:cNvSpPr>
          <p:nvPr/>
        </p:nvSpPr>
        <p:spPr>
          <a:xfrm>
            <a:off x="545380" y="365125"/>
            <a:ext cx="7886700" cy="1325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バリデーションのニーヅは歴然</a:t>
            </a:r>
          </a:p>
        </p:txBody>
      </p:sp>
    </p:spTree>
    <p:extLst>
      <p:ext uri="{BB962C8B-B14F-4D97-AF65-F5344CB8AC3E}">
        <p14:creationId xmlns:p14="http://schemas.microsoft.com/office/powerpoint/2010/main" val="191936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FC0C00C-BC89-4926-A4A1-D6A0D2A4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90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35FB159-6B08-4E59-B99D-7DB3FB6A6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08" y="427159"/>
            <a:ext cx="3422517" cy="504097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5C96E8-6D3D-4B09-9843-71001221DD5A}"/>
              </a:ext>
            </a:extLst>
          </p:cNvPr>
          <p:cNvSpPr txBox="1"/>
          <p:nvPr/>
        </p:nvSpPr>
        <p:spPr>
          <a:xfrm>
            <a:off x="3588547" y="5283467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6600"/>
                </a:solidFill>
                <a:latin typeface="Consolas" panose="020B0609020204030204" pitchFamily="49" charset="0"/>
              </a:rPr>
              <a:t>Since </a:t>
            </a:r>
            <a:r>
              <a:rPr kumimoji="1" lang="en-US" altLang="ja-JP" b="1" dirty="0">
                <a:solidFill>
                  <a:srgbClr val="336600"/>
                </a:solidFill>
                <a:latin typeface="Consolas" panose="020B0609020204030204" pitchFamily="49" charset="0"/>
              </a:rPr>
              <a:t>2016</a:t>
            </a:r>
            <a:endParaRPr kumimoji="1" lang="ja-JP" altLang="en-US" b="1" dirty="0">
              <a:solidFill>
                <a:srgbClr val="3366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631B4EF-206F-46FE-8703-9044E9C8DC69}"/>
              </a:ext>
            </a:extLst>
          </p:cNvPr>
          <p:cNvSpPr txBox="1"/>
          <p:nvPr/>
        </p:nvSpPr>
        <p:spPr>
          <a:xfrm>
            <a:off x="3410062" y="565030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6600"/>
                </a:solidFill>
                <a:latin typeface="Bahnschrift SemiBold" panose="020B0502040204020203" pitchFamily="34" charset="0"/>
              </a:rPr>
              <a:t>食品安全の守護神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698146-7E8E-48B3-BFF0-AACB69ADB8DD}"/>
              </a:ext>
            </a:extLst>
          </p:cNvPr>
          <p:cNvSpPr txBox="1"/>
          <p:nvPr/>
        </p:nvSpPr>
        <p:spPr>
          <a:xfrm>
            <a:off x="3588547" y="6061509"/>
            <a:ext cx="165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6600"/>
                </a:solidFill>
              </a:rPr>
              <a:t>http://qpfs.or.jp</a:t>
            </a:r>
            <a:endParaRPr kumimoji="1" lang="ja-JP" altLang="en-US" b="1" dirty="0">
              <a:solidFill>
                <a:srgbClr val="0066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B923F2-89E3-42D4-8E93-6962EE69C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464" y="2420470"/>
            <a:ext cx="2017059" cy="201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9980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354A86-20FC-58B5-3987-4CE29D09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151" y="5461807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t>91</a:t>
            </a:fld>
            <a:endParaRPr kumimoji="1"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493C622-1074-8DA6-65A6-680A540493DF}"/>
              </a:ext>
            </a:extLst>
          </p:cNvPr>
          <p:cNvSpPr txBox="1">
            <a:spLocks/>
          </p:cNvSpPr>
          <p:nvPr/>
        </p:nvSpPr>
        <p:spPr>
          <a:xfrm>
            <a:off x="452284" y="1944329"/>
            <a:ext cx="8308257" cy="1634614"/>
          </a:xfrm>
          <a:prstGeom prst="rect">
            <a:avLst/>
          </a:prstGeom>
          <a:solidFill>
            <a:srgbClr val="EEC3E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付録１</a:t>
            </a:r>
            <a:endParaRPr lang="en-US" altLang="ja-JP" sz="44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2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（メーカーごとのコンセプト・水準の差異）</a:t>
            </a:r>
            <a:endParaRPr lang="en-US" altLang="ja-JP" sz="26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92641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84F3D2F-F092-6318-03FE-AF4C6054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92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472E4F-2585-E410-0C0F-4752CBE7FBED}"/>
              </a:ext>
            </a:extLst>
          </p:cNvPr>
          <p:cNvSpPr txBox="1"/>
          <p:nvPr/>
        </p:nvSpPr>
        <p:spPr>
          <a:xfrm>
            <a:off x="1893939" y="3729020"/>
            <a:ext cx="4616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2"/>
              </a:rPr>
              <a:t>https://www.youtube.com/watch?v=hLo0Iz5jcJc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92CFB4-44C8-7651-478E-8FB5BD3CB516}"/>
              </a:ext>
            </a:extLst>
          </p:cNvPr>
          <p:cNvSpPr txBox="1"/>
          <p:nvPr/>
        </p:nvSpPr>
        <p:spPr>
          <a:xfrm>
            <a:off x="1893939" y="2540791"/>
            <a:ext cx="5469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/>
              </a:rPr>
              <a:t>https://www.youtube.com/watch?v=a9Nkgg-iuRE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9DCEE295-E16B-9D1F-49AD-7D87E9BFEFDD}"/>
              </a:ext>
            </a:extLst>
          </p:cNvPr>
          <p:cNvSpPr txBox="1">
            <a:spLocks/>
          </p:cNvSpPr>
          <p:nvPr/>
        </p:nvSpPr>
        <p:spPr>
          <a:xfrm>
            <a:off x="434544" y="300750"/>
            <a:ext cx="8013717" cy="12696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だいぶましにはなったが　こんなのでも　</a:t>
            </a:r>
            <a:endParaRPr lang="en-US" altLang="ja-JP" sz="3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自称　無菌充填機</a:t>
            </a:r>
          </a:p>
        </p:txBody>
      </p:sp>
    </p:spTree>
    <p:extLst>
      <p:ext uri="{BB962C8B-B14F-4D97-AF65-F5344CB8AC3E}">
        <p14:creationId xmlns:p14="http://schemas.microsoft.com/office/powerpoint/2010/main" val="38560354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7354A86-20FC-58B5-3987-4CE29D09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3151" y="5461807"/>
            <a:ext cx="2194560" cy="1397039"/>
          </a:xfrm>
        </p:spPr>
        <p:txBody>
          <a:bodyPr/>
          <a:lstStyle/>
          <a:p>
            <a:fld id="{4C37B8AF-CD2E-4D49-A539-A50CD89383E0}" type="slidenum">
              <a:rPr kumimoji="1" lang="ja-JP" altLang="en-US" smtClean="0"/>
              <a:t>93</a:t>
            </a:fld>
            <a:endParaRPr kumimoji="1" lang="ja-JP" altLang="en-US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4493C622-1074-8DA6-65A6-680A540493DF}"/>
              </a:ext>
            </a:extLst>
          </p:cNvPr>
          <p:cNvSpPr txBox="1">
            <a:spLocks/>
          </p:cNvSpPr>
          <p:nvPr/>
        </p:nvSpPr>
        <p:spPr>
          <a:xfrm>
            <a:off x="452284" y="1944329"/>
            <a:ext cx="8308257" cy="1634614"/>
          </a:xfrm>
          <a:prstGeom prst="rect">
            <a:avLst/>
          </a:prstGeom>
          <a:solidFill>
            <a:srgbClr val="EEC3E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付録</a:t>
            </a:r>
            <a:r>
              <a:rPr lang="en-US" altLang="ja-JP" sz="44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</a:t>
            </a:r>
          </a:p>
          <a:p>
            <a:pPr algn="ctr"/>
            <a:r>
              <a:rPr lang="ja-JP" altLang="en-US" sz="2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（提唱されるバリデーションプロトコルの多岐）</a:t>
            </a:r>
            <a:endParaRPr lang="en-US" altLang="ja-JP" sz="26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72068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80CEB54-B27E-7DAF-C2C6-6602B00C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94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5E19739-3512-A607-6C10-6A84E8D47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7259"/>
            <a:ext cx="9144000" cy="41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034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1907511-2D52-BFD8-CB45-6C8297A9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95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1A89785-88EC-3821-7D05-C34676E08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03" y="148305"/>
            <a:ext cx="5235394" cy="65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216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CDFBEA8-80C1-C168-0316-AD9F3BC8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96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2C61D99-85DD-D2AF-36F8-16E1D849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03" y="453132"/>
            <a:ext cx="6858594" cy="59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439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063DE19-68B0-48A2-29A2-65BD5B20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97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BF246E7-D155-2C9E-B193-7469FBBE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85" y="392167"/>
            <a:ext cx="6797629" cy="60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50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3237C22-AF3F-70E7-4B31-7F24811F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98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212589-E6B3-CF0E-D54B-6485D02EA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60" y="234126"/>
            <a:ext cx="6043184" cy="24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779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8DB95A9-B884-A9B2-73FA-C275CB75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B8AF-CD2E-4D49-A539-A50CD89383E0}" type="slidenum">
              <a:rPr kumimoji="1" lang="ja-JP" altLang="en-US" smtClean="0"/>
              <a:t>99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14429A-6748-E3C3-259A-3C423FFDA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86" y="207744"/>
            <a:ext cx="8169348" cy="595173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01EDAE-8910-51DD-B75C-D05BCF251B3E}"/>
              </a:ext>
            </a:extLst>
          </p:cNvPr>
          <p:cNvSpPr txBox="1"/>
          <p:nvPr/>
        </p:nvSpPr>
        <p:spPr>
          <a:xfrm>
            <a:off x="348486" y="6324074"/>
            <a:ext cx="8030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https://www.crbgroup.com/insights/product-safety-aseptic-food-processing</a:t>
            </a:r>
          </a:p>
        </p:txBody>
      </p:sp>
    </p:spTree>
    <p:extLst>
      <p:ext uri="{BB962C8B-B14F-4D97-AF65-F5344CB8AC3E}">
        <p14:creationId xmlns:p14="http://schemas.microsoft.com/office/powerpoint/2010/main" val="2253748925"/>
      </p:ext>
    </p:extLst>
  </p:cSld>
  <p:clrMapOvr>
    <a:masterClrMapping/>
  </p:clrMapOvr>
</p:sld>
</file>

<file path=ppt/theme/theme1.xml><?xml version="1.0" encoding="utf-8"?>
<a:theme xmlns:a="http://schemas.openxmlformats.org/drawingml/2006/main" name="メトロポリタン">
  <a:themeElements>
    <a:clrScheme name="メトロポリタン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メトロポリタン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メトロポリタ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TM03457491[[fn=メトロポリタン]]</Template>
  <TotalTime>3003</TotalTime>
  <Words>2889</Words>
  <Application>Microsoft Office PowerPoint</Application>
  <PresentationFormat>画面に合わせる (4:3)</PresentationFormat>
  <Paragraphs>448</Paragraphs>
  <Slides>128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128</vt:i4>
      </vt:variant>
    </vt:vector>
  </HeadingPairs>
  <TitlesOfParts>
    <vt:vector size="138" baseType="lpstr">
      <vt:lpstr>BIZ UDPゴシック</vt:lpstr>
      <vt:lpstr>BIZ UDゴシック</vt:lpstr>
      <vt:lpstr>ＭＳ Ｐゴシック</vt:lpstr>
      <vt:lpstr>游ゴシック</vt:lpstr>
      <vt:lpstr>Arial</vt:lpstr>
      <vt:lpstr>Bahnschrift SemiBold</vt:lpstr>
      <vt:lpstr>Calibri Light</vt:lpstr>
      <vt:lpstr>Consolas</vt:lpstr>
      <vt:lpstr>Wingdings</vt:lpstr>
      <vt:lpstr>メトロポリタン</vt:lpstr>
      <vt:lpstr>PowerPoint プレゼンテーション</vt:lpstr>
      <vt:lpstr>広田鉄磨 自己紹介 </vt:lpstr>
      <vt:lpstr>PowerPoint プレゼンテーション</vt:lpstr>
      <vt:lpstr>巻頭言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用語集</vt:lpstr>
      <vt:lpstr>D値、z値の研究は・・・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個体に起きていること</vt:lpstr>
      <vt:lpstr>PowerPoint プレゼンテーション</vt:lpstr>
      <vt:lpstr>集団に起きていること</vt:lpstr>
      <vt:lpstr>PowerPoint プレゼンテーション</vt:lpstr>
      <vt:lpstr>微生物は与えられた環境で生き延びるため、（また　将来の厳しい　環境に耐えうるように）　どんどん自己変革を続けている</vt:lpstr>
      <vt:lpstr>全てのストレスに対し    生物は　片対数直線で死滅する傾向を示す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殺菌価　つまり　F値とは？</vt:lpstr>
      <vt:lpstr>殺菌価　つまり　F値とは？</vt:lpstr>
      <vt:lpstr>PowerPoint プレゼンテーション</vt:lpstr>
      <vt:lpstr>PowerPoint プレゼンテーション</vt:lpstr>
      <vt:lpstr>殺菌価　つまり　F値とは？</vt:lpstr>
      <vt:lpstr>殺菌価　つまり　F値とは？</vt:lpstr>
      <vt:lpstr>殺菌価　つまり　F値とは？</vt:lpstr>
      <vt:lpstr>殺菌価　つまり　F値とは？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アセプティックとは・・・</vt:lpstr>
      <vt:lpstr>なぜ高温短時間殺菌の方が　　　（通常）好まれるか？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アセプティック製品側検証</vt:lpstr>
      <vt:lpstr>アセプティック包材側検証</vt:lpstr>
      <vt:lpstr>アセプティック装置側検証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アセプティック装置側検証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アセプティック装置側検証</vt:lpstr>
      <vt:lpstr>アセプティック充填機検証</vt:lpstr>
      <vt:lpstr>充填機検証：機器内面の滅菌</vt:lpstr>
      <vt:lpstr>充填機検証：機器の無菌性維持</vt:lpstr>
      <vt:lpstr>充填機検証：密封性の維持</vt:lpstr>
      <vt:lpstr>アセプティック全体検証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熱殺菌工学　　（基礎編）</dc:title>
  <dc:creator>teddyhirota</dc:creator>
  <cp:lastModifiedBy>広田 鉄磨</cp:lastModifiedBy>
  <cp:revision>172</cp:revision>
  <dcterms:created xsi:type="dcterms:W3CDTF">2019-04-22T00:58:26Z</dcterms:created>
  <dcterms:modified xsi:type="dcterms:W3CDTF">2023-08-02T05:52:12Z</dcterms:modified>
</cp:coreProperties>
</file>