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35"/>
  </p:notesMasterIdLst>
  <p:sldIdLst>
    <p:sldId id="1913" r:id="rId2"/>
    <p:sldId id="364" r:id="rId3"/>
    <p:sldId id="1877" r:id="rId4"/>
    <p:sldId id="497" r:id="rId5"/>
    <p:sldId id="1914" r:id="rId6"/>
    <p:sldId id="1915" r:id="rId7"/>
    <p:sldId id="1916" r:id="rId8"/>
    <p:sldId id="1917" r:id="rId9"/>
    <p:sldId id="1918" r:id="rId10"/>
    <p:sldId id="1919" r:id="rId11"/>
    <p:sldId id="1920" r:id="rId12"/>
    <p:sldId id="1921" r:id="rId13"/>
    <p:sldId id="1922" r:id="rId14"/>
    <p:sldId id="1923" r:id="rId15"/>
    <p:sldId id="1924" r:id="rId16"/>
    <p:sldId id="1925" r:id="rId17"/>
    <p:sldId id="2184" r:id="rId18"/>
    <p:sldId id="2198" r:id="rId19"/>
    <p:sldId id="1927" r:id="rId20"/>
    <p:sldId id="2159" r:id="rId21"/>
    <p:sldId id="1645" r:id="rId22"/>
    <p:sldId id="2160" r:id="rId23"/>
    <p:sldId id="2157" r:id="rId24"/>
    <p:sldId id="2158" r:id="rId25"/>
    <p:sldId id="2161" r:id="rId26"/>
    <p:sldId id="2162" r:id="rId27"/>
    <p:sldId id="2163" r:id="rId28"/>
    <p:sldId id="2132" r:id="rId29"/>
    <p:sldId id="2168" r:id="rId30"/>
    <p:sldId id="2169" r:id="rId31"/>
    <p:sldId id="2217" r:id="rId32"/>
    <p:sldId id="2170" r:id="rId33"/>
    <p:sldId id="2171" r:id="rId34"/>
    <p:sldId id="2172" r:id="rId35"/>
    <p:sldId id="2173" r:id="rId36"/>
    <p:sldId id="2174" r:id="rId37"/>
    <p:sldId id="2175" r:id="rId38"/>
    <p:sldId id="2185" r:id="rId39"/>
    <p:sldId id="2187" r:id="rId40"/>
    <p:sldId id="297" r:id="rId41"/>
    <p:sldId id="284" r:id="rId42"/>
    <p:sldId id="285" r:id="rId43"/>
    <p:sldId id="286" r:id="rId44"/>
    <p:sldId id="1737" r:id="rId45"/>
    <p:sldId id="1735" r:id="rId46"/>
    <p:sldId id="1736" r:id="rId47"/>
    <p:sldId id="2180" r:id="rId48"/>
    <p:sldId id="2152" r:id="rId49"/>
    <p:sldId id="292" r:id="rId50"/>
    <p:sldId id="288" r:id="rId51"/>
    <p:sldId id="289" r:id="rId52"/>
    <p:sldId id="287" r:id="rId53"/>
    <p:sldId id="293" r:id="rId54"/>
    <p:sldId id="290" r:id="rId55"/>
    <p:sldId id="1784" r:id="rId56"/>
    <p:sldId id="1705" r:id="rId57"/>
    <p:sldId id="1706" r:id="rId58"/>
    <p:sldId id="2181" r:id="rId59"/>
    <p:sldId id="2214" r:id="rId60"/>
    <p:sldId id="2208" r:id="rId61"/>
    <p:sldId id="2188" r:id="rId62"/>
    <p:sldId id="2190" r:id="rId63"/>
    <p:sldId id="2193" r:id="rId64"/>
    <p:sldId id="2194" r:id="rId65"/>
    <p:sldId id="2189" r:id="rId66"/>
    <p:sldId id="2191" r:id="rId67"/>
    <p:sldId id="2192" r:id="rId68"/>
    <p:sldId id="2199" r:id="rId69"/>
    <p:sldId id="2200" r:id="rId70"/>
    <p:sldId id="1483" r:id="rId71"/>
    <p:sldId id="1898" r:id="rId72"/>
    <p:sldId id="1899" r:id="rId73"/>
    <p:sldId id="2201" r:id="rId74"/>
    <p:sldId id="2203" r:id="rId75"/>
    <p:sldId id="2204" r:id="rId76"/>
    <p:sldId id="2205" r:id="rId77"/>
    <p:sldId id="2206" r:id="rId78"/>
    <p:sldId id="281" r:id="rId79"/>
    <p:sldId id="1701" r:id="rId80"/>
    <p:sldId id="2207" r:id="rId81"/>
    <p:sldId id="1785" r:id="rId82"/>
    <p:sldId id="1846" r:id="rId83"/>
    <p:sldId id="1847" r:id="rId84"/>
    <p:sldId id="1788" r:id="rId85"/>
    <p:sldId id="1199" r:id="rId86"/>
    <p:sldId id="1819" r:id="rId87"/>
    <p:sldId id="1827" r:id="rId88"/>
    <p:sldId id="1188" r:id="rId89"/>
    <p:sldId id="1189" r:id="rId90"/>
    <p:sldId id="1798" r:id="rId91"/>
    <p:sldId id="1799" r:id="rId92"/>
    <p:sldId id="1800" r:id="rId93"/>
    <p:sldId id="1801" r:id="rId94"/>
    <p:sldId id="1828" r:id="rId95"/>
    <p:sldId id="1183" r:id="rId96"/>
    <p:sldId id="1184" r:id="rId97"/>
    <p:sldId id="1185" r:id="rId98"/>
    <p:sldId id="1186" r:id="rId99"/>
    <p:sldId id="1829" r:id="rId100"/>
    <p:sldId id="1803" r:id="rId101"/>
    <p:sldId id="1831" r:id="rId102"/>
    <p:sldId id="1187" r:id="rId103"/>
    <p:sldId id="1855" r:id="rId104"/>
    <p:sldId id="1854" r:id="rId105"/>
    <p:sldId id="1853" r:id="rId106"/>
    <p:sldId id="1856" r:id="rId107"/>
    <p:sldId id="1867" r:id="rId108"/>
    <p:sldId id="1818" r:id="rId109"/>
    <p:sldId id="1857" r:id="rId110"/>
    <p:sldId id="1833" r:id="rId111"/>
    <p:sldId id="1834" r:id="rId112"/>
    <p:sldId id="1852" r:id="rId113"/>
    <p:sldId id="1782" r:id="rId114"/>
    <p:sldId id="2209" r:id="rId115"/>
    <p:sldId id="2211" r:id="rId116"/>
    <p:sldId id="2212" r:id="rId117"/>
    <p:sldId id="2142" r:id="rId118"/>
    <p:sldId id="2140" r:id="rId119"/>
    <p:sldId id="2213" r:id="rId120"/>
    <p:sldId id="2210" r:id="rId121"/>
    <p:sldId id="2141" r:id="rId122"/>
    <p:sldId id="2136" r:id="rId123"/>
    <p:sldId id="2137" r:id="rId124"/>
    <p:sldId id="2138" r:id="rId125"/>
    <p:sldId id="2154" r:id="rId126"/>
    <p:sldId id="2155" r:id="rId127"/>
    <p:sldId id="2146" r:id="rId128"/>
    <p:sldId id="2147" r:id="rId129"/>
    <p:sldId id="2148" r:id="rId130"/>
    <p:sldId id="2149" r:id="rId131"/>
    <p:sldId id="2151" r:id="rId132"/>
    <p:sldId id="2216" r:id="rId133"/>
    <p:sldId id="2215" r:id="rId1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505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369" autoAdjust="0"/>
    <p:restoredTop sz="94681" autoAdjust="0"/>
  </p:normalViewPr>
  <p:slideViewPr>
    <p:cSldViewPr snapToGrid="0">
      <p:cViewPr varScale="1">
        <p:scale>
          <a:sx n="78" d="100"/>
          <a:sy n="78" d="100"/>
        </p:scale>
        <p:origin x="202"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999949035496764E-2"/>
          <c:y val="0.17306666666666667"/>
          <c:w val="0.89406477588359712"/>
          <c:h val="0.65350821147356586"/>
        </c:manualLayout>
      </c:layout>
      <c:scatterChart>
        <c:scatterStyle val="lineMarker"/>
        <c:varyColors val="0"/>
        <c:ser>
          <c:idx val="0"/>
          <c:order val="0"/>
          <c:tx>
            <c:strRef>
              <c:f>Sheet1!$B$1</c:f>
              <c:strCache>
                <c:ptCount val="1"/>
                <c:pt idx="0">
                  <c:v>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Sheet1!$B$2:$B$29</c:f>
              <c:numCache>
                <c:formatCode>General</c:formatCode>
                <c:ptCount val="28"/>
                <c:pt idx="0">
                  <c:v>18</c:v>
                </c:pt>
                <c:pt idx="1">
                  <c:v>17.5</c:v>
                </c:pt>
                <c:pt idx="2">
                  <c:v>17.5</c:v>
                </c:pt>
                <c:pt idx="3">
                  <c:v>17.5</c:v>
                </c:pt>
                <c:pt idx="4">
                  <c:v>17.5</c:v>
                </c:pt>
                <c:pt idx="5">
                  <c:v>17.5</c:v>
                </c:pt>
                <c:pt idx="6">
                  <c:v>17.5</c:v>
                </c:pt>
                <c:pt idx="7">
                  <c:v>18.5</c:v>
                </c:pt>
                <c:pt idx="8">
                  <c:v>19.5</c:v>
                </c:pt>
                <c:pt idx="9">
                  <c:v>21.5</c:v>
                </c:pt>
                <c:pt idx="10">
                  <c:v>25</c:v>
                </c:pt>
                <c:pt idx="11">
                  <c:v>31</c:v>
                </c:pt>
                <c:pt idx="12">
                  <c:v>40</c:v>
                </c:pt>
                <c:pt idx="13">
                  <c:v>49</c:v>
                </c:pt>
                <c:pt idx="14">
                  <c:v>57</c:v>
                </c:pt>
                <c:pt idx="15">
                  <c:v>64.5</c:v>
                </c:pt>
                <c:pt idx="16">
                  <c:v>70</c:v>
                </c:pt>
                <c:pt idx="17">
                  <c:v>78.5</c:v>
                </c:pt>
                <c:pt idx="18">
                  <c:v>83.5</c:v>
                </c:pt>
                <c:pt idx="19">
                  <c:v>85</c:v>
                </c:pt>
                <c:pt idx="20">
                  <c:v>85</c:v>
                </c:pt>
                <c:pt idx="21">
                  <c:v>85</c:v>
                </c:pt>
                <c:pt idx="22">
                  <c:v>85</c:v>
                </c:pt>
                <c:pt idx="23">
                  <c:v>85</c:v>
                </c:pt>
                <c:pt idx="24">
                  <c:v>85</c:v>
                </c:pt>
                <c:pt idx="25">
                  <c:v>85</c:v>
                </c:pt>
                <c:pt idx="26">
                  <c:v>85</c:v>
                </c:pt>
                <c:pt idx="27">
                  <c:v>85</c:v>
                </c:pt>
              </c:numCache>
            </c:numRef>
          </c:yVal>
          <c:smooth val="0"/>
          <c:extLst>
            <c:ext xmlns:c16="http://schemas.microsoft.com/office/drawing/2014/chart" uri="{C3380CC4-5D6E-409C-BE32-E72D297353CC}">
              <c16:uniqueId val="{00000000-53EF-41A9-98E3-0605748FE401}"/>
            </c:ext>
          </c:extLst>
        </c:ser>
        <c:ser>
          <c:idx val="1"/>
          <c:order val="1"/>
          <c:tx>
            <c:strRef>
              <c:f>Sheet1!$C$1</c:f>
              <c:strCache>
                <c:ptCount val="1"/>
                <c:pt idx="0">
                  <c:v>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Sheet1!$C$2:$C$29</c:f>
              <c:numCache>
                <c:formatCode>General</c:formatCode>
                <c:ptCount val="28"/>
                <c:pt idx="0">
                  <c:v>19</c:v>
                </c:pt>
                <c:pt idx="1">
                  <c:v>19</c:v>
                </c:pt>
                <c:pt idx="2">
                  <c:v>19</c:v>
                </c:pt>
                <c:pt idx="3">
                  <c:v>19</c:v>
                </c:pt>
                <c:pt idx="4">
                  <c:v>19</c:v>
                </c:pt>
                <c:pt idx="5">
                  <c:v>19</c:v>
                </c:pt>
                <c:pt idx="6">
                  <c:v>19</c:v>
                </c:pt>
                <c:pt idx="7">
                  <c:v>19</c:v>
                </c:pt>
                <c:pt idx="8">
                  <c:v>19</c:v>
                </c:pt>
                <c:pt idx="9">
                  <c:v>19</c:v>
                </c:pt>
                <c:pt idx="10">
                  <c:v>19.5</c:v>
                </c:pt>
                <c:pt idx="11">
                  <c:v>20.5</c:v>
                </c:pt>
                <c:pt idx="12">
                  <c:v>28.5</c:v>
                </c:pt>
                <c:pt idx="13">
                  <c:v>43</c:v>
                </c:pt>
                <c:pt idx="14">
                  <c:v>52</c:v>
                </c:pt>
                <c:pt idx="15">
                  <c:v>58</c:v>
                </c:pt>
                <c:pt idx="16">
                  <c:v>61</c:v>
                </c:pt>
                <c:pt idx="17">
                  <c:v>57.5</c:v>
                </c:pt>
                <c:pt idx="18">
                  <c:v>57</c:v>
                </c:pt>
                <c:pt idx="19">
                  <c:v>58.5</c:v>
                </c:pt>
                <c:pt idx="20">
                  <c:v>59</c:v>
                </c:pt>
                <c:pt idx="21">
                  <c:v>60.5</c:v>
                </c:pt>
                <c:pt idx="22">
                  <c:v>63</c:v>
                </c:pt>
                <c:pt idx="23">
                  <c:v>66</c:v>
                </c:pt>
                <c:pt idx="24">
                  <c:v>67</c:v>
                </c:pt>
                <c:pt idx="25">
                  <c:v>68</c:v>
                </c:pt>
                <c:pt idx="26">
                  <c:v>69.5</c:v>
                </c:pt>
                <c:pt idx="27">
                  <c:v>78</c:v>
                </c:pt>
              </c:numCache>
            </c:numRef>
          </c:yVal>
          <c:smooth val="0"/>
          <c:extLst>
            <c:ext xmlns:c16="http://schemas.microsoft.com/office/drawing/2014/chart" uri="{C3380CC4-5D6E-409C-BE32-E72D297353CC}">
              <c16:uniqueId val="{00000001-53EF-41A9-98E3-0605748FE401}"/>
            </c:ext>
          </c:extLst>
        </c:ser>
        <c:ser>
          <c:idx val="2"/>
          <c:order val="2"/>
          <c:tx>
            <c:strRef>
              <c:f>Sheet1!$D$1</c:f>
              <c:strCache>
                <c:ptCount val="1"/>
                <c:pt idx="0">
                  <c:v>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Sheet1!$D$2:$D$29</c:f>
              <c:numCache>
                <c:formatCode>General</c:formatCode>
                <c:ptCount val="28"/>
                <c:pt idx="0">
                  <c:v>20</c:v>
                </c:pt>
                <c:pt idx="1">
                  <c:v>20</c:v>
                </c:pt>
                <c:pt idx="2">
                  <c:v>20</c:v>
                </c:pt>
                <c:pt idx="3">
                  <c:v>20</c:v>
                </c:pt>
                <c:pt idx="4">
                  <c:v>20</c:v>
                </c:pt>
                <c:pt idx="5">
                  <c:v>20</c:v>
                </c:pt>
                <c:pt idx="6">
                  <c:v>20</c:v>
                </c:pt>
                <c:pt idx="7">
                  <c:v>20</c:v>
                </c:pt>
                <c:pt idx="8">
                  <c:v>20</c:v>
                </c:pt>
                <c:pt idx="9">
                  <c:v>20</c:v>
                </c:pt>
                <c:pt idx="10">
                  <c:v>20</c:v>
                </c:pt>
                <c:pt idx="11">
                  <c:v>21</c:v>
                </c:pt>
                <c:pt idx="12">
                  <c:v>50.5</c:v>
                </c:pt>
                <c:pt idx="13">
                  <c:v>64</c:v>
                </c:pt>
                <c:pt idx="14">
                  <c:v>67</c:v>
                </c:pt>
                <c:pt idx="15">
                  <c:v>73.5</c:v>
                </c:pt>
                <c:pt idx="16">
                  <c:v>75.5</c:v>
                </c:pt>
                <c:pt idx="17">
                  <c:v>73.5</c:v>
                </c:pt>
                <c:pt idx="18">
                  <c:v>73.5</c:v>
                </c:pt>
                <c:pt idx="19">
                  <c:v>74</c:v>
                </c:pt>
                <c:pt idx="20">
                  <c:v>73.5</c:v>
                </c:pt>
                <c:pt idx="21">
                  <c:v>75</c:v>
                </c:pt>
                <c:pt idx="22">
                  <c:v>76.5</c:v>
                </c:pt>
                <c:pt idx="23">
                  <c:v>79</c:v>
                </c:pt>
                <c:pt idx="24">
                  <c:v>79.5</c:v>
                </c:pt>
                <c:pt idx="25">
                  <c:v>79</c:v>
                </c:pt>
                <c:pt idx="26">
                  <c:v>79</c:v>
                </c:pt>
                <c:pt idx="27">
                  <c:v>78.5</c:v>
                </c:pt>
              </c:numCache>
            </c:numRef>
          </c:yVal>
          <c:smooth val="0"/>
          <c:extLst>
            <c:ext xmlns:c16="http://schemas.microsoft.com/office/drawing/2014/chart" uri="{C3380CC4-5D6E-409C-BE32-E72D297353CC}">
              <c16:uniqueId val="{00000002-53EF-41A9-98E3-0605748FE401}"/>
            </c:ext>
          </c:extLst>
        </c:ser>
        <c:ser>
          <c:idx val="3"/>
          <c:order val="3"/>
          <c:tx>
            <c:strRef>
              <c:f>Sheet1!$E$1</c:f>
              <c:strCache>
                <c:ptCount val="1"/>
                <c:pt idx="0">
                  <c:v>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Sheet1!$E$2:$E$29</c:f>
              <c:numCache>
                <c:formatCode>General</c:formatCode>
                <c:ptCount val="28"/>
                <c:pt idx="0">
                  <c:v>20.5</c:v>
                </c:pt>
                <c:pt idx="1">
                  <c:v>20.5</c:v>
                </c:pt>
                <c:pt idx="2">
                  <c:v>20.5</c:v>
                </c:pt>
                <c:pt idx="3">
                  <c:v>20.5</c:v>
                </c:pt>
                <c:pt idx="4">
                  <c:v>20.5</c:v>
                </c:pt>
                <c:pt idx="5">
                  <c:v>20.5</c:v>
                </c:pt>
                <c:pt idx="6">
                  <c:v>20.5</c:v>
                </c:pt>
                <c:pt idx="7">
                  <c:v>20.5</c:v>
                </c:pt>
                <c:pt idx="8">
                  <c:v>20.5</c:v>
                </c:pt>
                <c:pt idx="9">
                  <c:v>20.5</c:v>
                </c:pt>
                <c:pt idx="10">
                  <c:v>22</c:v>
                </c:pt>
                <c:pt idx="11">
                  <c:v>29.5</c:v>
                </c:pt>
                <c:pt idx="12">
                  <c:v>41</c:v>
                </c:pt>
                <c:pt idx="13">
                  <c:v>54.5</c:v>
                </c:pt>
                <c:pt idx="14">
                  <c:v>61.5</c:v>
                </c:pt>
                <c:pt idx="15">
                  <c:v>65</c:v>
                </c:pt>
                <c:pt idx="16">
                  <c:v>68.5</c:v>
                </c:pt>
                <c:pt idx="17">
                  <c:v>70.5</c:v>
                </c:pt>
                <c:pt idx="18">
                  <c:v>72</c:v>
                </c:pt>
                <c:pt idx="19">
                  <c:v>71</c:v>
                </c:pt>
                <c:pt idx="20">
                  <c:v>71.5</c:v>
                </c:pt>
                <c:pt idx="21">
                  <c:v>73</c:v>
                </c:pt>
                <c:pt idx="22">
                  <c:v>75</c:v>
                </c:pt>
                <c:pt idx="23">
                  <c:v>76.5</c:v>
                </c:pt>
                <c:pt idx="24">
                  <c:v>77</c:v>
                </c:pt>
                <c:pt idx="25">
                  <c:v>77</c:v>
                </c:pt>
                <c:pt idx="26">
                  <c:v>77.5</c:v>
                </c:pt>
                <c:pt idx="27">
                  <c:v>80</c:v>
                </c:pt>
              </c:numCache>
            </c:numRef>
          </c:yVal>
          <c:smooth val="0"/>
          <c:extLst>
            <c:ext xmlns:c16="http://schemas.microsoft.com/office/drawing/2014/chart" uri="{C3380CC4-5D6E-409C-BE32-E72D297353CC}">
              <c16:uniqueId val="{00000003-53EF-41A9-98E3-0605748FE401}"/>
            </c:ext>
          </c:extLst>
        </c:ser>
        <c:ser>
          <c:idx val="4"/>
          <c:order val="4"/>
          <c:tx>
            <c:strRef>
              <c:f>Sheet1!$F$1</c:f>
              <c:strCache>
                <c:ptCount val="1"/>
                <c:pt idx="0">
                  <c:v>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Sheet1!$F$2:$F$29</c:f>
              <c:numCache>
                <c:formatCode>General</c:formatCode>
                <c:ptCount val="28"/>
                <c:pt idx="0">
                  <c:v>21</c:v>
                </c:pt>
                <c:pt idx="1">
                  <c:v>21</c:v>
                </c:pt>
                <c:pt idx="2">
                  <c:v>21</c:v>
                </c:pt>
                <c:pt idx="3">
                  <c:v>21</c:v>
                </c:pt>
                <c:pt idx="4">
                  <c:v>20.5</c:v>
                </c:pt>
                <c:pt idx="5">
                  <c:v>20.5</c:v>
                </c:pt>
                <c:pt idx="6">
                  <c:v>20.5</c:v>
                </c:pt>
                <c:pt idx="7">
                  <c:v>20.5</c:v>
                </c:pt>
                <c:pt idx="8">
                  <c:v>20.5</c:v>
                </c:pt>
                <c:pt idx="9">
                  <c:v>20.5</c:v>
                </c:pt>
                <c:pt idx="10">
                  <c:v>21</c:v>
                </c:pt>
                <c:pt idx="11">
                  <c:v>25</c:v>
                </c:pt>
                <c:pt idx="12">
                  <c:v>46</c:v>
                </c:pt>
                <c:pt idx="13">
                  <c:v>65</c:v>
                </c:pt>
                <c:pt idx="14">
                  <c:v>64.5</c:v>
                </c:pt>
                <c:pt idx="15">
                  <c:v>62</c:v>
                </c:pt>
                <c:pt idx="16">
                  <c:v>60.5</c:v>
                </c:pt>
                <c:pt idx="17">
                  <c:v>61</c:v>
                </c:pt>
                <c:pt idx="18">
                  <c:v>65</c:v>
                </c:pt>
                <c:pt idx="19">
                  <c:v>65</c:v>
                </c:pt>
                <c:pt idx="20">
                  <c:v>66.5</c:v>
                </c:pt>
                <c:pt idx="21">
                  <c:v>68.5</c:v>
                </c:pt>
                <c:pt idx="22">
                  <c:v>70.5</c:v>
                </c:pt>
                <c:pt idx="23">
                  <c:v>72.5</c:v>
                </c:pt>
                <c:pt idx="24">
                  <c:v>74.5</c:v>
                </c:pt>
                <c:pt idx="25">
                  <c:v>76</c:v>
                </c:pt>
                <c:pt idx="26">
                  <c:v>76.599999999999994</c:v>
                </c:pt>
                <c:pt idx="27">
                  <c:v>78.5</c:v>
                </c:pt>
              </c:numCache>
            </c:numRef>
          </c:yVal>
          <c:smooth val="0"/>
          <c:extLst>
            <c:ext xmlns:c16="http://schemas.microsoft.com/office/drawing/2014/chart" uri="{C3380CC4-5D6E-409C-BE32-E72D297353CC}">
              <c16:uniqueId val="{00000004-53EF-41A9-98E3-0605748FE401}"/>
            </c:ext>
          </c:extLst>
        </c:ser>
        <c:ser>
          <c:idx val="5"/>
          <c:order val="5"/>
          <c:tx>
            <c:strRef>
              <c:f>Sheet1!$G$1</c:f>
              <c:strCache>
                <c:ptCount val="1"/>
                <c:pt idx="0">
                  <c:v>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Sheet1!$G$2:$G$29</c:f>
              <c:numCache>
                <c:formatCode>General</c:formatCode>
                <c:ptCount val="28"/>
                <c:pt idx="0">
                  <c:v>21</c:v>
                </c:pt>
                <c:pt idx="1">
                  <c:v>21</c:v>
                </c:pt>
                <c:pt idx="2">
                  <c:v>20.5</c:v>
                </c:pt>
                <c:pt idx="3">
                  <c:v>20.5</c:v>
                </c:pt>
                <c:pt idx="4">
                  <c:v>20.5</c:v>
                </c:pt>
                <c:pt idx="5">
                  <c:v>20.5</c:v>
                </c:pt>
                <c:pt idx="6">
                  <c:v>20.5</c:v>
                </c:pt>
                <c:pt idx="7">
                  <c:v>20.5</c:v>
                </c:pt>
                <c:pt idx="8">
                  <c:v>20.5</c:v>
                </c:pt>
                <c:pt idx="9">
                  <c:v>20.5</c:v>
                </c:pt>
                <c:pt idx="10">
                  <c:v>21</c:v>
                </c:pt>
                <c:pt idx="11">
                  <c:v>24.5</c:v>
                </c:pt>
                <c:pt idx="12">
                  <c:v>32</c:v>
                </c:pt>
                <c:pt idx="13">
                  <c:v>40.5</c:v>
                </c:pt>
                <c:pt idx="14">
                  <c:v>50.5</c:v>
                </c:pt>
                <c:pt idx="15">
                  <c:v>59</c:v>
                </c:pt>
                <c:pt idx="16">
                  <c:v>62.5</c:v>
                </c:pt>
                <c:pt idx="17">
                  <c:v>64.5</c:v>
                </c:pt>
                <c:pt idx="18">
                  <c:v>66</c:v>
                </c:pt>
                <c:pt idx="19">
                  <c:v>69</c:v>
                </c:pt>
                <c:pt idx="20">
                  <c:v>71.5</c:v>
                </c:pt>
                <c:pt idx="21">
                  <c:v>74</c:v>
                </c:pt>
                <c:pt idx="22">
                  <c:v>75.5</c:v>
                </c:pt>
                <c:pt idx="23">
                  <c:v>76.5</c:v>
                </c:pt>
                <c:pt idx="24">
                  <c:v>76.5</c:v>
                </c:pt>
                <c:pt idx="25">
                  <c:v>76</c:v>
                </c:pt>
                <c:pt idx="26">
                  <c:v>76</c:v>
                </c:pt>
                <c:pt idx="27">
                  <c:v>80</c:v>
                </c:pt>
              </c:numCache>
            </c:numRef>
          </c:yVal>
          <c:smooth val="0"/>
          <c:extLst>
            <c:ext xmlns:c16="http://schemas.microsoft.com/office/drawing/2014/chart" uri="{C3380CC4-5D6E-409C-BE32-E72D297353CC}">
              <c16:uniqueId val="{00000005-53EF-41A9-98E3-0605748FE401}"/>
            </c:ext>
          </c:extLst>
        </c:ser>
        <c:ser>
          <c:idx val="6"/>
          <c:order val="6"/>
          <c:tx>
            <c:strRef>
              <c:f>Sheet1!$H$1</c:f>
              <c:strCache>
                <c:ptCount val="1"/>
                <c:pt idx="0">
                  <c:v>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Sheet1!$H$2:$H$29</c:f>
              <c:numCache>
                <c:formatCode>General</c:formatCode>
                <c:ptCount val="28"/>
                <c:pt idx="0">
                  <c:v>21.5</c:v>
                </c:pt>
                <c:pt idx="1">
                  <c:v>21.5</c:v>
                </c:pt>
                <c:pt idx="2">
                  <c:v>21.5</c:v>
                </c:pt>
                <c:pt idx="3">
                  <c:v>21</c:v>
                </c:pt>
                <c:pt idx="4">
                  <c:v>21</c:v>
                </c:pt>
                <c:pt idx="5">
                  <c:v>21</c:v>
                </c:pt>
                <c:pt idx="6">
                  <c:v>21</c:v>
                </c:pt>
                <c:pt idx="7">
                  <c:v>21</c:v>
                </c:pt>
                <c:pt idx="8">
                  <c:v>21</c:v>
                </c:pt>
                <c:pt idx="9">
                  <c:v>21</c:v>
                </c:pt>
                <c:pt idx="10">
                  <c:v>21</c:v>
                </c:pt>
                <c:pt idx="11">
                  <c:v>24</c:v>
                </c:pt>
                <c:pt idx="12">
                  <c:v>32.5</c:v>
                </c:pt>
                <c:pt idx="13">
                  <c:v>42.5</c:v>
                </c:pt>
                <c:pt idx="14">
                  <c:v>50.5</c:v>
                </c:pt>
                <c:pt idx="15">
                  <c:v>58</c:v>
                </c:pt>
                <c:pt idx="16">
                  <c:v>61.5</c:v>
                </c:pt>
                <c:pt idx="17">
                  <c:v>64</c:v>
                </c:pt>
                <c:pt idx="18">
                  <c:v>66</c:v>
                </c:pt>
                <c:pt idx="19">
                  <c:v>67</c:v>
                </c:pt>
                <c:pt idx="20">
                  <c:v>68.5</c:v>
                </c:pt>
                <c:pt idx="21">
                  <c:v>70</c:v>
                </c:pt>
                <c:pt idx="22">
                  <c:v>72.5</c:v>
                </c:pt>
                <c:pt idx="23">
                  <c:v>73</c:v>
                </c:pt>
                <c:pt idx="24">
                  <c:v>73.5</c:v>
                </c:pt>
                <c:pt idx="25">
                  <c:v>74</c:v>
                </c:pt>
                <c:pt idx="26">
                  <c:v>75</c:v>
                </c:pt>
                <c:pt idx="27">
                  <c:v>80</c:v>
                </c:pt>
              </c:numCache>
            </c:numRef>
          </c:yVal>
          <c:smooth val="0"/>
          <c:extLst>
            <c:ext xmlns:c16="http://schemas.microsoft.com/office/drawing/2014/chart" uri="{C3380CC4-5D6E-409C-BE32-E72D297353CC}">
              <c16:uniqueId val="{00000006-53EF-41A9-98E3-0605748FE401}"/>
            </c:ext>
          </c:extLst>
        </c:ser>
        <c:ser>
          <c:idx val="7"/>
          <c:order val="7"/>
          <c:tx>
            <c:strRef>
              <c:f>Sheet1!$I$1</c:f>
              <c:strCache>
                <c:ptCount val="1"/>
                <c:pt idx="0">
                  <c:v>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Sheet1!$I$2:$I$29</c:f>
              <c:numCache>
                <c:formatCode>General</c:formatCode>
                <c:ptCount val="28"/>
                <c:pt idx="0">
                  <c:v>20.5</c:v>
                </c:pt>
                <c:pt idx="1">
                  <c:v>20.5</c:v>
                </c:pt>
                <c:pt idx="2">
                  <c:v>20.5</c:v>
                </c:pt>
                <c:pt idx="3">
                  <c:v>20.5</c:v>
                </c:pt>
                <c:pt idx="4">
                  <c:v>20.5</c:v>
                </c:pt>
                <c:pt idx="5">
                  <c:v>20.5</c:v>
                </c:pt>
                <c:pt idx="6">
                  <c:v>20.5</c:v>
                </c:pt>
                <c:pt idx="7">
                  <c:v>20.5</c:v>
                </c:pt>
                <c:pt idx="8">
                  <c:v>20.5</c:v>
                </c:pt>
                <c:pt idx="9">
                  <c:v>20.5</c:v>
                </c:pt>
                <c:pt idx="10">
                  <c:v>20.5</c:v>
                </c:pt>
                <c:pt idx="11">
                  <c:v>25</c:v>
                </c:pt>
                <c:pt idx="12">
                  <c:v>33</c:v>
                </c:pt>
                <c:pt idx="13">
                  <c:v>41.5</c:v>
                </c:pt>
                <c:pt idx="14">
                  <c:v>51.5</c:v>
                </c:pt>
                <c:pt idx="15">
                  <c:v>59.5</c:v>
                </c:pt>
                <c:pt idx="16">
                  <c:v>63.5</c:v>
                </c:pt>
                <c:pt idx="17">
                  <c:v>66</c:v>
                </c:pt>
                <c:pt idx="18">
                  <c:v>68</c:v>
                </c:pt>
                <c:pt idx="19">
                  <c:v>70.5</c:v>
                </c:pt>
                <c:pt idx="20">
                  <c:v>72.5</c:v>
                </c:pt>
                <c:pt idx="21">
                  <c:v>74</c:v>
                </c:pt>
                <c:pt idx="22">
                  <c:v>74.5</c:v>
                </c:pt>
                <c:pt idx="23">
                  <c:v>75.5</c:v>
                </c:pt>
                <c:pt idx="24">
                  <c:v>75.5</c:v>
                </c:pt>
                <c:pt idx="25">
                  <c:v>76.5</c:v>
                </c:pt>
                <c:pt idx="26">
                  <c:v>78</c:v>
                </c:pt>
                <c:pt idx="27">
                  <c:v>81.5</c:v>
                </c:pt>
              </c:numCache>
            </c:numRef>
          </c:yVal>
          <c:smooth val="0"/>
          <c:extLst>
            <c:ext xmlns:c16="http://schemas.microsoft.com/office/drawing/2014/chart" uri="{C3380CC4-5D6E-409C-BE32-E72D297353CC}">
              <c16:uniqueId val="{00000007-53EF-41A9-98E3-0605748FE401}"/>
            </c:ext>
          </c:extLst>
        </c:ser>
        <c:ser>
          <c:idx val="8"/>
          <c:order val="8"/>
          <c:tx>
            <c:strRef>
              <c:f>Sheet1!$J$1</c:f>
              <c:strCache>
                <c:ptCount val="1"/>
                <c:pt idx="0">
                  <c:v>9</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Sheet1!$J$2:$J$29</c:f>
              <c:numCache>
                <c:formatCode>General</c:formatCode>
                <c:ptCount val="28"/>
                <c:pt idx="0">
                  <c:v>19.5</c:v>
                </c:pt>
                <c:pt idx="1">
                  <c:v>19.5</c:v>
                </c:pt>
                <c:pt idx="2">
                  <c:v>19.5</c:v>
                </c:pt>
                <c:pt idx="3">
                  <c:v>19.5</c:v>
                </c:pt>
                <c:pt idx="4">
                  <c:v>19</c:v>
                </c:pt>
                <c:pt idx="5">
                  <c:v>19</c:v>
                </c:pt>
                <c:pt idx="6">
                  <c:v>19</c:v>
                </c:pt>
                <c:pt idx="7">
                  <c:v>19</c:v>
                </c:pt>
                <c:pt idx="8">
                  <c:v>19</c:v>
                </c:pt>
                <c:pt idx="9">
                  <c:v>19.5</c:v>
                </c:pt>
                <c:pt idx="10">
                  <c:v>19.5</c:v>
                </c:pt>
                <c:pt idx="11">
                  <c:v>21</c:v>
                </c:pt>
                <c:pt idx="12">
                  <c:v>27</c:v>
                </c:pt>
                <c:pt idx="13">
                  <c:v>38.5</c:v>
                </c:pt>
                <c:pt idx="14">
                  <c:v>50</c:v>
                </c:pt>
                <c:pt idx="15">
                  <c:v>59</c:v>
                </c:pt>
                <c:pt idx="16">
                  <c:v>63</c:v>
                </c:pt>
                <c:pt idx="17">
                  <c:v>64.5</c:v>
                </c:pt>
                <c:pt idx="18">
                  <c:v>66</c:v>
                </c:pt>
                <c:pt idx="19">
                  <c:v>67.5</c:v>
                </c:pt>
                <c:pt idx="20">
                  <c:v>69</c:v>
                </c:pt>
                <c:pt idx="21">
                  <c:v>70.5</c:v>
                </c:pt>
                <c:pt idx="22">
                  <c:v>71.5</c:v>
                </c:pt>
                <c:pt idx="23">
                  <c:v>72.5</c:v>
                </c:pt>
                <c:pt idx="24">
                  <c:v>74</c:v>
                </c:pt>
                <c:pt idx="25">
                  <c:v>75.5</c:v>
                </c:pt>
                <c:pt idx="26">
                  <c:v>77.5</c:v>
                </c:pt>
                <c:pt idx="27">
                  <c:v>82</c:v>
                </c:pt>
              </c:numCache>
            </c:numRef>
          </c:yVal>
          <c:smooth val="0"/>
          <c:extLst>
            <c:ext xmlns:c16="http://schemas.microsoft.com/office/drawing/2014/chart" uri="{C3380CC4-5D6E-409C-BE32-E72D297353CC}">
              <c16:uniqueId val="{00000008-53EF-41A9-98E3-0605748FE401}"/>
            </c:ext>
          </c:extLst>
        </c:ser>
        <c:ser>
          <c:idx val="9"/>
          <c:order val="9"/>
          <c:tx>
            <c:strRef>
              <c:f>Sheet1!$K$1</c:f>
              <c:strCache>
                <c:ptCount val="1"/>
                <c:pt idx="0">
                  <c:v>10</c:v>
                </c:pt>
              </c:strCache>
            </c:strRef>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Sheet1!$K$2:$K$29</c:f>
              <c:numCache>
                <c:formatCode>General</c:formatCode>
                <c:ptCount val="28"/>
                <c:pt idx="0">
                  <c:v>19</c:v>
                </c:pt>
                <c:pt idx="1">
                  <c:v>19</c:v>
                </c:pt>
                <c:pt idx="2">
                  <c:v>19</c:v>
                </c:pt>
                <c:pt idx="3">
                  <c:v>18.5</c:v>
                </c:pt>
                <c:pt idx="4">
                  <c:v>18.5</c:v>
                </c:pt>
                <c:pt idx="5">
                  <c:v>18.5</c:v>
                </c:pt>
                <c:pt idx="6">
                  <c:v>18.5</c:v>
                </c:pt>
                <c:pt idx="7">
                  <c:v>18.5</c:v>
                </c:pt>
                <c:pt idx="8">
                  <c:v>18.5</c:v>
                </c:pt>
                <c:pt idx="9">
                  <c:v>18.5</c:v>
                </c:pt>
                <c:pt idx="10">
                  <c:v>19.5</c:v>
                </c:pt>
                <c:pt idx="11">
                  <c:v>25</c:v>
                </c:pt>
                <c:pt idx="12">
                  <c:v>36.5</c:v>
                </c:pt>
                <c:pt idx="13">
                  <c:v>46.5</c:v>
                </c:pt>
                <c:pt idx="14">
                  <c:v>55</c:v>
                </c:pt>
                <c:pt idx="15">
                  <c:v>62.5</c:v>
                </c:pt>
                <c:pt idx="16">
                  <c:v>66</c:v>
                </c:pt>
                <c:pt idx="17">
                  <c:v>68.5</c:v>
                </c:pt>
                <c:pt idx="18">
                  <c:v>70</c:v>
                </c:pt>
                <c:pt idx="19">
                  <c:v>70</c:v>
                </c:pt>
                <c:pt idx="20">
                  <c:v>70</c:v>
                </c:pt>
                <c:pt idx="21">
                  <c:v>71</c:v>
                </c:pt>
                <c:pt idx="22">
                  <c:v>73</c:v>
                </c:pt>
                <c:pt idx="23">
                  <c:v>75</c:v>
                </c:pt>
                <c:pt idx="24">
                  <c:v>76.5</c:v>
                </c:pt>
                <c:pt idx="25">
                  <c:v>77.5</c:v>
                </c:pt>
                <c:pt idx="26">
                  <c:v>79</c:v>
                </c:pt>
                <c:pt idx="27">
                  <c:v>82</c:v>
                </c:pt>
              </c:numCache>
            </c:numRef>
          </c:yVal>
          <c:smooth val="0"/>
          <c:extLst>
            <c:ext xmlns:c16="http://schemas.microsoft.com/office/drawing/2014/chart" uri="{C3380CC4-5D6E-409C-BE32-E72D297353CC}">
              <c16:uniqueId val="{00000009-53EF-41A9-98E3-0605748FE401}"/>
            </c:ext>
          </c:extLst>
        </c:ser>
        <c:dLbls>
          <c:showLegendKey val="0"/>
          <c:showVal val="0"/>
          <c:showCatName val="0"/>
          <c:showSerName val="0"/>
          <c:showPercent val="0"/>
          <c:showBubbleSize val="0"/>
        </c:dLbls>
        <c:axId val="628690632"/>
        <c:axId val="628698832"/>
      </c:scatterChart>
      <c:valAx>
        <c:axId val="6286906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28698832"/>
        <c:crosses val="autoZero"/>
        <c:crossBetween val="midCat"/>
      </c:valAx>
      <c:valAx>
        <c:axId val="628698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286906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0.02206</cdr:y>
    </cdr:from>
    <cdr:to>
      <cdr:x>0.16495</cdr:x>
      <cdr:y>0.25735</cdr:y>
    </cdr:to>
    <cdr:sp macro="" textlink="">
      <cdr:nvSpPr>
        <cdr:cNvPr id="2" name="テキスト ボックス 1"/>
        <cdr:cNvSpPr txBox="1"/>
      </cdr:nvSpPr>
      <cdr:spPr>
        <a:xfrm xmlns:a="http://schemas.openxmlformats.org/drawingml/2006/main">
          <a:off x="-1076325" y="857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100"/>
            <a:t>℃</a:t>
          </a:r>
        </a:p>
      </cdr:txBody>
    </cdr:sp>
  </cdr:relSizeAnchor>
  <cdr:relSizeAnchor xmlns:cdr="http://schemas.openxmlformats.org/drawingml/2006/chartDrawing">
    <cdr:from>
      <cdr:x>0.81663</cdr:x>
      <cdr:y>0.76471</cdr:y>
    </cdr:from>
    <cdr:to>
      <cdr:x>0.98158</cdr:x>
      <cdr:y>1</cdr:y>
    </cdr:to>
    <cdr:sp macro="" textlink="">
      <cdr:nvSpPr>
        <cdr:cNvPr id="3" name="テキスト ボックス 2"/>
        <cdr:cNvSpPr txBox="1"/>
      </cdr:nvSpPr>
      <cdr:spPr>
        <a:xfrm xmlns:a="http://schemas.openxmlformats.org/drawingml/2006/main">
          <a:off x="5962858" y="4329185"/>
          <a:ext cx="1204424" cy="13320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100"/>
            <a:t>分</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F2820-2875-4811-A28B-7F90C7BA7D09}" type="datetimeFigureOut">
              <a:rPr kumimoji="1" lang="ja-JP" altLang="en-US" smtClean="0"/>
              <a:t>2023/8/2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FAD7-148C-4F8E-92B3-01FF79CAB06D}" type="slidenum">
              <a:rPr kumimoji="1" lang="ja-JP" altLang="en-US" smtClean="0"/>
              <a:t>‹#›</a:t>
            </a:fld>
            <a:endParaRPr kumimoji="1" lang="ja-JP" altLang="en-US"/>
          </a:p>
        </p:txBody>
      </p:sp>
    </p:spTree>
    <p:extLst>
      <p:ext uri="{BB962C8B-B14F-4D97-AF65-F5344CB8AC3E}">
        <p14:creationId xmlns:p14="http://schemas.microsoft.com/office/powerpoint/2010/main" val="39295995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1</a:t>
            </a:fld>
            <a:endParaRPr kumimoji="1" lang="ja-JP" altLang="en-US"/>
          </a:p>
        </p:txBody>
      </p:sp>
    </p:spTree>
    <p:extLst>
      <p:ext uri="{BB962C8B-B14F-4D97-AF65-F5344CB8AC3E}">
        <p14:creationId xmlns:p14="http://schemas.microsoft.com/office/powerpoint/2010/main" val="115120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4</a:t>
            </a:fld>
            <a:endParaRPr kumimoji="1" lang="ja-JP" altLang="en-US"/>
          </a:p>
        </p:txBody>
      </p:sp>
    </p:spTree>
    <p:extLst>
      <p:ext uri="{BB962C8B-B14F-4D97-AF65-F5344CB8AC3E}">
        <p14:creationId xmlns:p14="http://schemas.microsoft.com/office/powerpoint/2010/main" val="168607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8</a:t>
            </a:fld>
            <a:endParaRPr kumimoji="1" lang="ja-JP" altLang="en-US"/>
          </a:p>
        </p:txBody>
      </p:sp>
    </p:spTree>
    <p:extLst>
      <p:ext uri="{BB962C8B-B14F-4D97-AF65-F5344CB8AC3E}">
        <p14:creationId xmlns:p14="http://schemas.microsoft.com/office/powerpoint/2010/main" val="370619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26</a:t>
            </a:fld>
            <a:endParaRPr kumimoji="1" lang="ja-JP" altLang="en-US"/>
          </a:p>
        </p:txBody>
      </p:sp>
    </p:spTree>
    <p:extLst>
      <p:ext uri="{BB962C8B-B14F-4D97-AF65-F5344CB8AC3E}">
        <p14:creationId xmlns:p14="http://schemas.microsoft.com/office/powerpoint/2010/main" val="113549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36</a:t>
            </a:fld>
            <a:endParaRPr kumimoji="1" lang="ja-JP" altLang="en-US"/>
          </a:p>
        </p:txBody>
      </p:sp>
    </p:spTree>
    <p:extLst>
      <p:ext uri="{BB962C8B-B14F-4D97-AF65-F5344CB8AC3E}">
        <p14:creationId xmlns:p14="http://schemas.microsoft.com/office/powerpoint/2010/main" val="413229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37</a:t>
            </a:fld>
            <a:endParaRPr kumimoji="1" lang="ja-JP" altLang="en-US"/>
          </a:p>
        </p:txBody>
      </p:sp>
    </p:spTree>
    <p:extLst>
      <p:ext uri="{BB962C8B-B14F-4D97-AF65-F5344CB8AC3E}">
        <p14:creationId xmlns:p14="http://schemas.microsoft.com/office/powerpoint/2010/main" val="2651715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70</a:t>
            </a:fld>
            <a:endParaRPr kumimoji="1" lang="ja-JP" altLang="en-US"/>
          </a:p>
        </p:txBody>
      </p:sp>
    </p:spTree>
    <p:extLst>
      <p:ext uri="{BB962C8B-B14F-4D97-AF65-F5344CB8AC3E}">
        <p14:creationId xmlns:p14="http://schemas.microsoft.com/office/powerpoint/2010/main" val="265171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71</a:t>
            </a:fld>
            <a:endParaRPr kumimoji="1" lang="ja-JP" altLang="en-US"/>
          </a:p>
        </p:txBody>
      </p:sp>
    </p:spTree>
    <p:extLst>
      <p:ext uri="{BB962C8B-B14F-4D97-AF65-F5344CB8AC3E}">
        <p14:creationId xmlns:p14="http://schemas.microsoft.com/office/powerpoint/2010/main" val="986732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72</a:t>
            </a:fld>
            <a:endParaRPr kumimoji="1" lang="ja-JP" altLang="en-US"/>
          </a:p>
        </p:txBody>
      </p:sp>
    </p:spTree>
    <p:extLst>
      <p:ext uri="{BB962C8B-B14F-4D97-AF65-F5344CB8AC3E}">
        <p14:creationId xmlns:p14="http://schemas.microsoft.com/office/powerpoint/2010/main" val="887553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Rectangle 3"/>
          <p:cNvSpPr/>
          <p:nvPr/>
        </p:nvSpPr>
        <p:spPr>
          <a:xfrm>
            <a:off x="-216816" y="-3344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dirty="0"/>
          </a:p>
        </p:txBody>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dirty="0"/>
              <a:t>マスター サブタイトルの書式設定</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FF4255E5-07D6-487F-93AC-E10026C1B1C8}" type="datetime1">
              <a:rPr kumimoji="1" lang="ja-JP" altLang="en-US" smtClean="0"/>
              <a:t>2023/8/2</a:t>
            </a:fld>
            <a:endParaRPr kumimoji="1" lang="ja-JP" altLang="en-US" dirty="0"/>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kumimoji="1" lang="ja-JP" altLang="en-US" dirty="0"/>
          </a:p>
        </p:txBody>
      </p:sp>
      <p:sp>
        <p:nvSpPr>
          <p:cNvPr id="9" name="Slide Number Placeholder 8"/>
          <p:cNvSpPr>
            <a:spLocks noGrp="1"/>
          </p:cNvSpPr>
          <p:nvPr>
            <p:ph type="sldNum" sz="quarter" idx="12"/>
          </p:nvPr>
        </p:nvSpPr>
        <p:spPr>
          <a:xfrm>
            <a:off x="6793312" y="5380527"/>
            <a:ext cx="2194560" cy="1397039"/>
          </a:xfrm>
        </p:spPr>
        <p:txBody>
          <a:bodyPr/>
          <a:lstStyle>
            <a:lvl1pPr>
              <a:defRPr u="sng" baseline="0">
                <a:solidFill>
                  <a:schemeClr val="accent3">
                    <a:lumMod val="75000"/>
                    <a:alpha val="20000"/>
                  </a:schemeClr>
                </a:solidFill>
              </a:defRPr>
            </a:lvl1pPr>
          </a:lstStyle>
          <a:p>
            <a:fld id="{4C37B8AF-CD2E-4D49-A539-A50CD89383E0}" type="slidenum">
              <a:rPr kumimoji="1" lang="ja-JP" altLang="en-US" smtClean="0"/>
              <a:pPr/>
              <a:t>‹#›</a:t>
            </a:fld>
            <a:endParaRPr kumimoji="1" lang="ja-JP" altLang="en-US" dirty="0"/>
          </a:p>
        </p:txBody>
      </p:sp>
    </p:spTree>
    <p:extLst>
      <p:ext uri="{BB962C8B-B14F-4D97-AF65-F5344CB8AC3E}">
        <p14:creationId xmlns:p14="http://schemas.microsoft.com/office/powerpoint/2010/main" val="1995266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9E25E8E-F2DA-4E87-A61C-4E401D3AADA8}" type="datetime1">
              <a:rPr kumimoji="1" lang="ja-JP" altLang="en-US" smtClean="0"/>
              <a:t>2023/8/2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2148490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D09B291-B141-4E67-9BD1-6CEE7A995A95}" type="datetime1">
              <a:rPr kumimoji="1" lang="ja-JP" altLang="en-US" smtClean="0"/>
              <a:t>2023/8/2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4953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B1FB664-31A0-4D7A-A56A-261F849A701B}" type="datetime1">
              <a:rPr kumimoji="1" lang="ja-JP" altLang="en-US" smtClean="0"/>
              <a:t>2023/8/2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a:xfrm>
            <a:off x="6837680" y="5460961"/>
            <a:ext cx="2194560" cy="1397039"/>
          </a:xfrm>
        </p:spPr>
        <p:txBody>
          <a:bodyPr/>
          <a:lstStyle>
            <a:lvl1pPr>
              <a:defRPr sz="3600">
                <a:solidFill>
                  <a:schemeClr val="tx1">
                    <a:alpha val="20000"/>
                  </a:schemeClr>
                </a:solidFill>
              </a:defRPr>
            </a:lvl1pPr>
          </a:lstStyle>
          <a:p>
            <a:fld id="{4C37B8AF-CD2E-4D49-A539-A50CD89383E0}" type="slidenum">
              <a:rPr kumimoji="1" lang="ja-JP" altLang="en-US" smtClean="0"/>
              <a:pPr/>
              <a:t>‹#›</a:t>
            </a:fld>
            <a:endParaRPr kumimoji="1" lang="ja-JP" altLang="en-US" dirty="0"/>
          </a:p>
        </p:txBody>
      </p:sp>
    </p:spTree>
    <p:extLst>
      <p:ext uri="{BB962C8B-B14F-4D97-AF65-F5344CB8AC3E}">
        <p14:creationId xmlns:p14="http://schemas.microsoft.com/office/powerpoint/2010/main" val="3172471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17C232-A24E-4C9E-8F52-C4AD47C5849A}" type="datetime1">
              <a:rPr kumimoji="1" lang="ja-JP" altLang="en-US" smtClean="0"/>
              <a:t>2023/8/2</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lvl1pPr>
              <a:defRPr sz="4800"/>
            </a:lvl1pPr>
          </a:lstStyle>
          <a:p>
            <a:fld id="{4C37B8AF-CD2E-4D49-A539-A50CD89383E0}" type="slidenum">
              <a:rPr kumimoji="1" lang="ja-JP" altLang="en-US" smtClean="0"/>
              <a:pPr/>
              <a:t>‹#›</a:t>
            </a:fld>
            <a:endParaRPr kumimoji="1" lang="ja-JP" altLang="en-US" dirty="0"/>
          </a:p>
        </p:txBody>
      </p:sp>
    </p:spTree>
    <p:extLst>
      <p:ext uri="{BB962C8B-B14F-4D97-AF65-F5344CB8AC3E}">
        <p14:creationId xmlns:p14="http://schemas.microsoft.com/office/powerpoint/2010/main" val="1705218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FB569F0-F8F7-4231-8F7A-194326FA91D4}" type="datetime1">
              <a:rPr kumimoji="1" lang="ja-JP" altLang="en-US" smtClean="0"/>
              <a:t>2023/8/2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388148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7847CA8-D81E-487C-A3EF-F24967C16BC2}" type="datetime1">
              <a:rPr kumimoji="1" lang="ja-JP" altLang="en-US" smtClean="0"/>
              <a:t>2023/8/2</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203950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23706A4-FE57-45A9-A335-4987493C0201}" type="datetime1">
              <a:rPr kumimoji="1" lang="ja-JP" altLang="en-US" smtClean="0"/>
              <a:t>2023/8/2</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51367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AAD8A-0511-4CB9-8D04-0FE1178B5262}" type="datetime1">
              <a:rPr kumimoji="1" lang="ja-JP" altLang="en-US" smtClean="0"/>
              <a:t>2023/8/2</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335263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ja-JP" altLang="en-US"/>
              <a:t>マスター テキストの書式設定</a:t>
            </a:r>
          </a:p>
        </p:txBody>
      </p:sp>
      <p:sp>
        <p:nvSpPr>
          <p:cNvPr id="5" name="Date Placeholder 4"/>
          <p:cNvSpPr>
            <a:spLocks noGrp="1"/>
          </p:cNvSpPr>
          <p:nvPr>
            <p:ph type="dt" sz="half" idx="10"/>
          </p:nvPr>
        </p:nvSpPr>
        <p:spPr/>
        <p:txBody>
          <a:bodyPr/>
          <a:lstStyle/>
          <a:p>
            <a:fld id="{DD92F70D-1CD3-4EAD-A290-C71CE7669D85}" type="datetime1">
              <a:rPr kumimoji="1" lang="ja-JP" altLang="en-US" smtClean="0"/>
              <a:t>2023/8/2</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36433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450D02EB-B853-4B90-B66B-90D1187B4AEA}" type="datetime1">
              <a:rPr kumimoji="1" lang="ja-JP" altLang="en-US" smtClean="0"/>
              <a:t>2023/8/2</a:t>
            </a:fld>
            <a:endParaRPr kumimoji="1" lang="ja-JP" altLang="en-US"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34886237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3A7C0E82-5B49-480E-B05F-E3EA2F86F897}" type="datetime1">
              <a:rPr kumimoji="1" lang="ja-JP" altLang="en-US" smtClean="0"/>
              <a:t>2023/8/2</a:t>
            </a:fld>
            <a:endParaRPr kumimoji="1" lang="ja-JP" altLang="en-US" dirty="0"/>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815094" y="5460961"/>
            <a:ext cx="2194560" cy="1397039"/>
          </a:xfrm>
          <a:prstGeom prst="rect">
            <a:avLst/>
          </a:prstGeom>
        </p:spPr>
        <p:txBody>
          <a:bodyPr vert="horz" lIns="91440" tIns="45720" rIns="91440" bIns="45720" rtlCol="0" anchor="b"/>
          <a:lstStyle>
            <a:lvl1pPr algn="r">
              <a:defRPr sz="4000" b="0">
                <a:ln>
                  <a:noFill/>
                </a:ln>
                <a:solidFill>
                  <a:schemeClr val="tx1">
                    <a:alpha val="20000"/>
                  </a:schemeClr>
                </a:solidFill>
                <a:latin typeface="+mj-lt"/>
              </a:defRPr>
            </a:lvl1pPr>
          </a:lstStyle>
          <a:p>
            <a:fld id="{4C37B8AF-CD2E-4D49-A539-A50CD89383E0}" type="slidenum">
              <a:rPr kumimoji="1" lang="ja-JP" altLang="en-US" smtClean="0"/>
              <a:pPr/>
              <a:t>‹#›</a:t>
            </a:fld>
            <a:endParaRPr kumimoji="1" lang="ja-JP" altLang="en-US" dirty="0"/>
          </a:p>
        </p:txBody>
      </p:sp>
    </p:spTree>
    <p:extLst>
      <p:ext uri="{BB962C8B-B14F-4D97-AF65-F5344CB8AC3E}">
        <p14:creationId xmlns:p14="http://schemas.microsoft.com/office/powerpoint/2010/main" val="31783164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kumimoji="1"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kumimoji="1"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kumimoji="1"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www.youtube.com/watch?v=cLtjgnIKGgA"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hyperlink" Target="https://www.youtube.com/watch?v=Ofk-WCJtN9Y" TargetMode="Externa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watch?v=NttU7D2zE6g&amp;t=2s" TargetMode="External"/><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1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6.png"/></Relationships>
</file>

<file path=ppt/slides/_rels/slide1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hyperlink" Target="https://www.youtube.com/watch?v=DXbmDn-LppA" TargetMode="External"/><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04auto.biz/brd/qpmail/001-wrXGXy.download"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04auto.biz/brd/qpmail/001-wrXGXy.download"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04auto.biz/brd/qpmail/001-wrXGXy.download"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04auto.biz/brd/qpmail/001-wrXGXy.download"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cLtjgnIKGgA"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3MVsLJy3J6M&amp;t=326s"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hyperlink" Target="https://ja.wikipedia.org/wiki/%E5%A4%89%E6%80%A7" TargetMode="External"/><Relationship Id="rId3" Type="http://schemas.openxmlformats.org/officeDocument/2006/relationships/hyperlink" Target="https://ja.wikipedia.org/wiki/%E3%83%A9%E3%82%AF%E3%83%88%E3%82%A2%E3%83%AB%E3%83%96%E3%83%9F%E3%83%B3" TargetMode="External"/><Relationship Id="rId7" Type="http://schemas.openxmlformats.org/officeDocument/2006/relationships/hyperlink" Target="https://ja.wikipedia.org/wiki/%E4%B9%B3%E6%B8%85%E3%82%BF%E3%83%B3%E3%83%91%E3%82%AF%E8%B3%AA#cite_note-6" TargetMode="External"/><Relationship Id="rId2" Type="http://schemas.openxmlformats.org/officeDocument/2006/relationships/hyperlink" Target="https://ja.wikipedia.org/wiki/%E3%83%A9%E3%82%AF%E3%83%88%E3%83%BC%E3%82%B9" TargetMode="External"/><Relationship Id="rId1" Type="http://schemas.openxmlformats.org/officeDocument/2006/relationships/slideLayout" Target="../slideLayouts/slideLayout7.xml"/><Relationship Id="rId6" Type="http://schemas.openxmlformats.org/officeDocument/2006/relationships/hyperlink" Target="https://ja.wikipedia.org/wiki/%E5%99%B4%E9%9C%A7%E4%B9%BE%E7%87%A5" TargetMode="External"/><Relationship Id="rId11" Type="http://schemas.openxmlformats.org/officeDocument/2006/relationships/hyperlink" Target="https://ja.wikipedia.org/wiki/%E3%82%B2%E3%83%AB" TargetMode="External"/><Relationship Id="rId5" Type="http://schemas.openxmlformats.org/officeDocument/2006/relationships/hyperlink" Target="https://ja.wikipedia.org/wiki/%E4%B9%B3%E6%B8%85%E3%82%BF%E3%83%B3%E3%83%91%E3%82%AF%E8%B3%AA#cite_note-Foegeding-5" TargetMode="External"/><Relationship Id="rId10" Type="http://schemas.openxmlformats.org/officeDocument/2006/relationships/hyperlink" Target="https://ja.wikipedia.org/wiki/%E3%83%AC%E3%83%B3%E3%83%8D%E3%83%83%E3%83%88" TargetMode="External"/><Relationship Id="rId4" Type="http://schemas.openxmlformats.org/officeDocument/2006/relationships/hyperlink" Target="https://ja.wikipedia.org/wiki/%E4%B9%B3%E6%B8%85%E3%82%BF%E3%83%B3%E3%83%91%E3%82%AF%E8%B3%AA#cite_note-brit-4" TargetMode="External"/><Relationship Id="rId9" Type="http://schemas.openxmlformats.org/officeDocument/2006/relationships/hyperlink" Target="https://ja.wikipedia.org/wiki/%E6%AE%BA%E8%8F%8C"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691448" y="5460961"/>
            <a:ext cx="2194560" cy="1397039"/>
          </a:xfrm>
        </p:spPr>
        <p:txBody>
          <a:bodyPr/>
          <a:lstStyle/>
          <a:p>
            <a:fld id="{4C37B8AF-CD2E-4D49-A539-A50CD89383E0}" type="slidenum">
              <a:rPr kumimoji="1" lang="ja-JP" altLang="en-US" smtClean="0"/>
              <a:t>1</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609600" y="1600199"/>
            <a:ext cx="7685314" cy="1926772"/>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4400" dirty="0">
                <a:solidFill>
                  <a:schemeClr val="tx1"/>
                </a:solidFill>
                <a:latin typeface="BIZ UDゴシック" panose="020B0400000000000000" pitchFamily="49" charset="-128"/>
                <a:ea typeface="BIZ UDゴシック" panose="020B0400000000000000" pitchFamily="49" charset="-128"/>
              </a:rPr>
              <a:t>レトルト・ホットパックの　バリデーション</a:t>
            </a:r>
          </a:p>
        </p:txBody>
      </p:sp>
      <p:sp>
        <p:nvSpPr>
          <p:cNvPr id="4" name="字幕 2">
            <a:extLst>
              <a:ext uri="{FF2B5EF4-FFF2-40B4-BE49-F238E27FC236}">
                <a16:creationId xmlns:a16="http://schemas.microsoft.com/office/drawing/2014/main" id="{E8E6121F-B119-AC76-CF8E-41B9710ED5C2}"/>
              </a:ext>
            </a:extLst>
          </p:cNvPr>
          <p:cNvSpPr txBox="1">
            <a:spLocks/>
          </p:cNvSpPr>
          <p:nvPr/>
        </p:nvSpPr>
        <p:spPr>
          <a:xfrm>
            <a:off x="930728" y="4504565"/>
            <a:ext cx="6858000" cy="1655762"/>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kumimoji="1"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kumimoji="1"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kumimoji="1"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9pPr>
          </a:lstStyle>
          <a:p>
            <a:pPr algn="ctr"/>
            <a:r>
              <a:rPr lang="ja-JP" altLang="en-US">
                <a:latin typeface="BIZ UDゴシック" panose="020B0400000000000000" pitchFamily="49" charset="-128"/>
                <a:ea typeface="BIZ UDゴシック" panose="020B0400000000000000" pitchFamily="49" charset="-128"/>
              </a:rPr>
              <a:t>（一社）食品品質プロフェッショナルズ</a:t>
            </a:r>
            <a:endParaRPr lang="en-US" altLang="ja-JP">
              <a:latin typeface="BIZ UDゴシック" panose="020B0400000000000000" pitchFamily="49" charset="-128"/>
              <a:ea typeface="BIZ UDゴシック" panose="020B0400000000000000" pitchFamily="49" charset="-128"/>
            </a:endParaRPr>
          </a:p>
          <a:p>
            <a:pPr algn="ctr"/>
            <a:r>
              <a:rPr lang="ja-JP" altLang="en-US">
                <a:latin typeface="BIZ UDゴシック" panose="020B0400000000000000" pitchFamily="49" charset="-128"/>
                <a:ea typeface="BIZ UDゴシック" panose="020B0400000000000000" pitchFamily="49" charset="-128"/>
              </a:rPr>
              <a:t>広田鉄磨</a:t>
            </a:r>
            <a:endParaRPr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39566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10</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581319" y="1600199"/>
            <a:ext cx="7657322" cy="1828801"/>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3600" dirty="0">
                <a:solidFill>
                  <a:schemeClr val="tx1"/>
                </a:solidFill>
                <a:latin typeface="BIZ UDゴシック" panose="020B0400000000000000" pitchFamily="49" charset="-128"/>
                <a:ea typeface="BIZ UDゴシック" panose="020B0400000000000000" pitchFamily="49" charset="-128"/>
              </a:rPr>
              <a:t>ホットパックのバリデーションでは灰色（</a:t>
            </a:r>
            <a:r>
              <a:rPr lang="en-US" altLang="ja-JP" sz="3600" dirty="0">
                <a:solidFill>
                  <a:schemeClr val="tx1"/>
                </a:solidFill>
                <a:latin typeface="BIZ UDゴシック" panose="020B0400000000000000" pitchFamily="49" charset="-128"/>
                <a:ea typeface="BIZ UDゴシック" panose="020B0400000000000000" pitchFamily="49" charset="-128"/>
              </a:rPr>
              <a:t>PRP)</a:t>
            </a:r>
            <a:r>
              <a:rPr lang="ja-JP" altLang="en-US" sz="3600" dirty="0">
                <a:solidFill>
                  <a:schemeClr val="tx1"/>
                </a:solidFill>
                <a:latin typeface="BIZ UDゴシック" panose="020B0400000000000000" pitchFamily="49" charset="-128"/>
                <a:ea typeface="BIZ UDゴシック" panose="020B0400000000000000" pitchFamily="49" charset="-128"/>
              </a:rPr>
              <a:t>の部分がわずかに増える</a:t>
            </a:r>
            <a:endParaRPr lang="en-US" altLang="ja-JP" sz="3600" dirty="0">
              <a:solidFill>
                <a:schemeClr val="tx1"/>
              </a:solidFill>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FDB17FF8-D61B-0EBB-F9FC-042098329739}"/>
              </a:ext>
            </a:extLst>
          </p:cNvPr>
          <p:cNvSpPr txBox="1"/>
          <p:nvPr/>
        </p:nvSpPr>
        <p:spPr>
          <a:xfrm>
            <a:off x="1658382" y="4391401"/>
            <a:ext cx="5827236" cy="707886"/>
          </a:xfrm>
          <a:prstGeom prst="rect">
            <a:avLst/>
          </a:prstGeom>
          <a:noFill/>
        </p:spPr>
        <p:txBody>
          <a:bodyPr wrap="none" rtlCol="0">
            <a:spAutoFit/>
          </a:bodyPr>
          <a:lstStyle/>
          <a:p>
            <a:r>
              <a:rPr kumimoji="1" lang="ja-JP" altLang="en-US" sz="4000" dirty="0">
                <a:latin typeface="BIZ UDゴシック" panose="020B0400000000000000" pitchFamily="49" charset="-128"/>
                <a:ea typeface="BIZ UDゴシック" panose="020B0400000000000000" pitchFamily="49" charset="-128"/>
              </a:rPr>
              <a:t>が・・・基本路線は不変</a:t>
            </a:r>
          </a:p>
        </p:txBody>
      </p:sp>
    </p:spTree>
    <p:extLst>
      <p:ext uri="{BB962C8B-B14F-4D97-AF65-F5344CB8AC3E}">
        <p14:creationId xmlns:p14="http://schemas.microsoft.com/office/powerpoint/2010/main" val="42799842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79247A-CE08-4CE1-B019-189651F01687}"/>
              </a:ext>
            </a:extLst>
          </p:cNvPr>
          <p:cNvSpPr>
            <a:spLocks noGrp="1"/>
          </p:cNvSpPr>
          <p:nvPr>
            <p:ph type="sldNum" sz="quarter" idx="12"/>
          </p:nvPr>
        </p:nvSpPr>
        <p:spPr/>
        <p:txBody>
          <a:bodyPr/>
          <a:lstStyle/>
          <a:p>
            <a:fld id="{4C37B8AF-CD2E-4D49-A539-A50CD89383E0}" type="slidenum">
              <a:rPr kumimoji="1" lang="ja-JP" altLang="en-US" smtClean="0"/>
              <a:t>100</a:t>
            </a:fld>
            <a:endParaRPr kumimoji="1" lang="ja-JP" altLang="en-US" dirty="0"/>
          </a:p>
        </p:txBody>
      </p:sp>
      <p:pic>
        <p:nvPicPr>
          <p:cNvPr id="4" name="図 3">
            <a:extLst>
              <a:ext uri="{FF2B5EF4-FFF2-40B4-BE49-F238E27FC236}">
                <a16:creationId xmlns:a16="http://schemas.microsoft.com/office/drawing/2014/main" id="{08743867-E8A7-4EEE-AB11-E049407DB7F1}"/>
              </a:ext>
            </a:extLst>
          </p:cNvPr>
          <p:cNvPicPr>
            <a:picLocks noChangeAspect="1"/>
          </p:cNvPicPr>
          <p:nvPr/>
        </p:nvPicPr>
        <p:blipFill>
          <a:blip r:embed="rId2"/>
          <a:stretch>
            <a:fillRect/>
          </a:stretch>
        </p:blipFill>
        <p:spPr>
          <a:xfrm>
            <a:off x="477701" y="709406"/>
            <a:ext cx="4730403" cy="3315533"/>
          </a:xfrm>
          <a:prstGeom prst="rect">
            <a:avLst/>
          </a:prstGeom>
        </p:spPr>
      </p:pic>
      <p:sp>
        <p:nvSpPr>
          <p:cNvPr id="6" name="テキスト ボックス 5">
            <a:extLst>
              <a:ext uri="{FF2B5EF4-FFF2-40B4-BE49-F238E27FC236}">
                <a16:creationId xmlns:a16="http://schemas.microsoft.com/office/drawing/2014/main" id="{87218B37-BDEC-4669-92DE-686B72310591}"/>
              </a:ext>
            </a:extLst>
          </p:cNvPr>
          <p:cNvSpPr txBox="1"/>
          <p:nvPr/>
        </p:nvSpPr>
        <p:spPr>
          <a:xfrm>
            <a:off x="2362201" y="4268064"/>
            <a:ext cx="4671390" cy="646331"/>
          </a:xfrm>
          <a:prstGeom prst="rect">
            <a:avLst/>
          </a:prstGeom>
          <a:noFill/>
        </p:spPr>
        <p:txBody>
          <a:bodyPr wrap="square">
            <a:spAutoFit/>
          </a:bodyPr>
          <a:lstStyle/>
          <a:p>
            <a:r>
              <a:rPr lang="ja-JP" altLang="en-US" dirty="0">
                <a:hlinkClick r:id="rId3"/>
              </a:rPr>
              <a:t>https://www.youtube.com/watch?v=cLtjgnIKGgA</a:t>
            </a:r>
            <a:endParaRPr lang="en-US" altLang="ja-JP" dirty="0"/>
          </a:p>
          <a:p>
            <a:endParaRPr lang="ja-JP" altLang="en-US" dirty="0"/>
          </a:p>
        </p:txBody>
      </p:sp>
      <p:pic>
        <p:nvPicPr>
          <p:cNvPr id="2050" name="Picture 2">
            <a:extLst>
              <a:ext uri="{FF2B5EF4-FFF2-40B4-BE49-F238E27FC236}">
                <a16:creationId xmlns:a16="http://schemas.microsoft.com/office/drawing/2014/main" id="{61376903-F497-46BA-8641-708989287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520" y="852858"/>
            <a:ext cx="2576142" cy="257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5831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343A79-B8F6-4E6F-8DF2-1FE7F631ABB4}"/>
              </a:ext>
            </a:extLst>
          </p:cNvPr>
          <p:cNvSpPr>
            <a:spLocks noGrp="1"/>
          </p:cNvSpPr>
          <p:nvPr>
            <p:ph type="sldNum" sz="quarter" idx="12"/>
          </p:nvPr>
        </p:nvSpPr>
        <p:spPr/>
        <p:txBody>
          <a:bodyPr/>
          <a:lstStyle/>
          <a:p>
            <a:fld id="{4C37B8AF-CD2E-4D49-A539-A50CD89383E0}" type="slidenum">
              <a:rPr kumimoji="1" lang="ja-JP" altLang="en-US" smtClean="0"/>
              <a:t>101</a:t>
            </a:fld>
            <a:endParaRPr kumimoji="1" lang="ja-JP" altLang="en-US" dirty="0"/>
          </a:p>
        </p:txBody>
      </p:sp>
      <p:pic>
        <p:nvPicPr>
          <p:cNvPr id="4" name="図 3">
            <a:extLst>
              <a:ext uri="{FF2B5EF4-FFF2-40B4-BE49-F238E27FC236}">
                <a16:creationId xmlns:a16="http://schemas.microsoft.com/office/drawing/2014/main" id="{48503710-9FD7-4A7D-8DA7-9B3FC715293E}"/>
              </a:ext>
            </a:extLst>
          </p:cNvPr>
          <p:cNvPicPr>
            <a:picLocks noChangeAspect="1"/>
          </p:cNvPicPr>
          <p:nvPr/>
        </p:nvPicPr>
        <p:blipFill>
          <a:blip r:embed="rId2"/>
          <a:stretch>
            <a:fillRect/>
          </a:stretch>
        </p:blipFill>
        <p:spPr>
          <a:xfrm>
            <a:off x="1431236" y="272338"/>
            <a:ext cx="5844014" cy="6313324"/>
          </a:xfrm>
          <a:prstGeom prst="rect">
            <a:avLst/>
          </a:prstGeom>
        </p:spPr>
      </p:pic>
      <p:sp>
        <p:nvSpPr>
          <p:cNvPr id="5" name="テキスト ボックス 4">
            <a:extLst>
              <a:ext uri="{FF2B5EF4-FFF2-40B4-BE49-F238E27FC236}">
                <a16:creationId xmlns:a16="http://schemas.microsoft.com/office/drawing/2014/main" id="{A95489C4-6FA8-4445-AEB7-216518402EAE}"/>
              </a:ext>
            </a:extLst>
          </p:cNvPr>
          <p:cNvSpPr txBox="1"/>
          <p:nvPr/>
        </p:nvSpPr>
        <p:spPr>
          <a:xfrm rot="19670684">
            <a:off x="3869960" y="4147932"/>
            <a:ext cx="415498" cy="369332"/>
          </a:xfrm>
          <a:prstGeom prst="rect">
            <a:avLst/>
          </a:prstGeom>
          <a:solidFill>
            <a:srgbClr val="0070C0"/>
          </a:solidFill>
          <a:ln>
            <a:solidFill>
              <a:schemeClr val="tx1"/>
            </a:solidFill>
          </a:ln>
        </p:spPr>
        <p:txBody>
          <a:bodyPr wrap="none" rtlCol="0">
            <a:spAutoFit/>
          </a:bodyPr>
          <a:lstStyle/>
          <a:p>
            <a:r>
              <a:rPr kumimoji="1" lang="ja-JP" altLang="en-US" dirty="0"/>
              <a:t>青</a:t>
            </a:r>
          </a:p>
        </p:txBody>
      </p:sp>
      <p:sp>
        <p:nvSpPr>
          <p:cNvPr id="6" name="テキスト ボックス 5">
            <a:extLst>
              <a:ext uri="{FF2B5EF4-FFF2-40B4-BE49-F238E27FC236}">
                <a16:creationId xmlns:a16="http://schemas.microsoft.com/office/drawing/2014/main" id="{1C45339C-480B-4943-A1EE-BA9DBDFBDE41}"/>
              </a:ext>
            </a:extLst>
          </p:cNvPr>
          <p:cNvSpPr txBox="1"/>
          <p:nvPr/>
        </p:nvSpPr>
        <p:spPr>
          <a:xfrm rot="19670684">
            <a:off x="3803866" y="4414839"/>
            <a:ext cx="415498" cy="369332"/>
          </a:xfrm>
          <a:prstGeom prst="rect">
            <a:avLst/>
          </a:prstGeom>
          <a:solidFill>
            <a:srgbClr val="FF0000"/>
          </a:solidFill>
          <a:ln>
            <a:solidFill>
              <a:schemeClr val="tx1"/>
            </a:solidFill>
          </a:ln>
        </p:spPr>
        <p:txBody>
          <a:bodyPr wrap="none" rtlCol="0">
            <a:spAutoFit/>
          </a:bodyPr>
          <a:lstStyle/>
          <a:p>
            <a:r>
              <a:rPr kumimoji="1" lang="ja-JP" altLang="en-US" dirty="0"/>
              <a:t>赤</a:t>
            </a:r>
          </a:p>
        </p:txBody>
      </p:sp>
      <p:sp>
        <p:nvSpPr>
          <p:cNvPr id="7" name="テキスト ボックス 6">
            <a:extLst>
              <a:ext uri="{FF2B5EF4-FFF2-40B4-BE49-F238E27FC236}">
                <a16:creationId xmlns:a16="http://schemas.microsoft.com/office/drawing/2014/main" id="{3F5ED9FE-7433-4AF3-8256-640060B17AB5}"/>
              </a:ext>
            </a:extLst>
          </p:cNvPr>
          <p:cNvSpPr txBox="1"/>
          <p:nvPr/>
        </p:nvSpPr>
        <p:spPr>
          <a:xfrm rot="19670684">
            <a:off x="3869963" y="4681746"/>
            <a:ext cx="415498" cy="369332"/>
          </a:xfrm>
          <a:prstGeom prst="rect">
            <a:avLst/>
          </a:prstGeom>
          <a:solidFill>
            <a:srgbClr val="00B050"/>
          </a:solidFill>
          <a:ln>
            <a:solidFill>
              <a:schemeClr val="tx1"/>
            </a:solidFill>
          </a:ln>
        </p:spPr>
        <p:txBody>
          <a:bodyPr wrap="none" rtlCol="0">
            <a:spAutoFit/>
          </a:bodyPr>
          <a:lstStyle/>
          <a:p>
            <a:r>
              <a:rPr kumimoji="1" lang="ja-JP" altLang="en-US" dirty="0"/>
              <a:t>緑</a:t>
            </a:r>
            <a:endParaRPr kumimoji="1" lang="en-US" altLang="ja-JP" dirty="0"/>
          </a:p>
        </p:txBody>
      </p:sp>
    </p:spTree>
    <p:extLst>
      <p:ext uri="{BB962C8B-B14F-4D97-AF65-F5344CB8AC3E}">
        <p14:creationId xmlns:p14="http://schemas.microsoft.com/office/powerpoint/2010/main" val="3289564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6D0A6-8B7B-4F49-B241-FA7F176E6B54}"/>
              </a:ext>
            </a:extLst>
          </p:cNvPr>
          <p:cNvSpPr txBox="1">
            <a:spLocks/>
          </p:cNvSpPr>
          <p:nvPr/>
        </p:nvSpPr>
        <p:spPr>
          <a:xfrm>
            <a:off x="383597" y="313609"/>
            <a:ext cx="8376805" cy="1121642"/>
          </a:xfrm>
          <a:prstGeom prst="rect">
            <a:avLst/>
          </a:prstGeom>
        </p:spPr>
        <p:txBody>
          <a:bodyP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solidFill>
                  <a:srgbClr val="FF0000"/>
                </a:solidFill>
                <a:latin typeface="BIZ UDPゴシック" panose="020B0400000000000000" pitchFamily="50" charset="-128"/>
                <a:ea typeface="BIZ UDPゴシック" panose="020B0400000000000000" pitchFamily="50" charset="-128"/>
              </a:rPr>
              <a:t>３．混合型での演習</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r>
              <a:rPr lang="ja-JP" altLang="en-US" b="1" dirty="0">
                <a:solidFill>
                  <a:srgbClr val="FF0000"/>
                </a:solidFill>
                <a:latin typeface="BIZ UDPゴシック" panose="020B0400000000000000" pitchFamily="50" charset="-128"/>
                <a:ea typeface="BIZ UDPゴシック" panose="020B0400000000000000" pitchFamily="50" charset="-128"/>
              </a:rPr>
              <a:t>　　（均一で流動性のある製品の品温）</a:t>
            </a:r>
          </a:p>
        </p:txBody>
      </p:sp>
      <p:grpSp>
        <p:nvGrpSpPr>
          <p:cNvPr id="3" name="グループ化 2">
            <a:extLst>
              <a:ext uri="{FF2B5EF4-FFF2-40B4-BE49-F238E27FC236}">
                <a16:creationId xmlns:a16="http://schemas.microsoft.com/office/drawing/2014/main" id="{55C452A2-A3F9-42B1-92DC-7074AD2C3DCC}"/>
              </a:ext>
            </a:extLst>
          </p:cNvPr>
          <p:cNvGrpSpPr/>
          <p:nvPr/>
        </p:nvGrpSpPr>
        <p:grpSpPr>
          <a:xfrm>
            <a:off x="997527" y="1389097"/>
            <a:ext cx="7296600" cy="4997414"/>
            <a:chOff x="997527" y="5155944"/>
            <a:chExt cx="4124783" cy="1230567"/>
          </a:xfrm>
        </p:grpSpPr>
        <p:cxnSp>
          <p:nvCxnSpPr>
            <p:cNvPr id="4" name="直線コネクタ 3">
              <a:extLst>
                <a:ext uri="{FF2B5EF4-FFF2-40B4-BE49-F238E27FC236}">
                  <a16:creationId xmlns:a16="http://schemas.microsoft.com/office/drawing/2014/main" id="{35C3C94B-4E06-44C4-9028-B78CB7CF725D}"/>
                </a:ext>
              </a:extLst>
            </p:cNvPr>
            <p:cNvCxnSpPr>
              <a:cxnSpLocks/>
            </p:cNvCxnSpPr>
            <p:nvPr/>
          </p:nvCxnSpPr>
          <p:spPr>
            <a:xfrm flipV="1">
              <a:off x="997527" y="5167310"/>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3D74EC37-3E03-4B5B-8B1C-0812E9EB9133}"/>
                </a:ext>
              </a:extLst>
            </p:cNvPr>
            <p:cNvCxnSpPr>
              <a:cxnSpLocks/>
            </p:cNvCxnSpPr>
            <p:nvPr/>
          </p:nvCxnSpPr>
          <p:spPr>
            <a:xfrm flipV="1">
              <a:off x="1272351" y="5371230"/>
              <a:ext cx="1236703" cy="1015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462145B7-881C-4C3F-A844-3EA87144E68C}"/>
                </a:ext>
              </a:extLst>
            </p:cNvPr>
            <p:cNvCxnSpPr>
              <a:cxnSpLocks/>
            </p:cNvCxnSpPr>
            <p:nvPr/>
          </p:nvCxnSpPr>
          <p:spPr>
            <a:xfrm flipV="1">
              <a:off x="1586435" y="5575151"/>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80277F2D-C756-486D-A172-2830922BB761}"/>
                </a:ext>
              </a:extLst>
            </p:cNvPr>
            <p:cNvCxnSpPr>
              <a:cxnSpLocks/>
            </p:cNvCxnSpPr>
            <p:nvPr/>
          </p:nvCxnSpPr>
          <p:spPr>
            <a:xfrm flipV="1">
              <a:off x="2509054" y="5155944"/>
              <a:ext cx="2613256" cy="1136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6D2D4F94-6F93-4E76-B064-9F804503B16C}"/>
                </a:ext>
              </a:extLst>
            </p:cNvPr>
            <p:cNvCxnSpPr>
              <a:cxnSpLocks/>
            </p:cNvCxnSpPr>
            <p:nvPr/>
          </p:nvCxnSpPr>
          <p:spPr>
            <a:xfrm flipV="1">
              <a:off x="2509054" y="5167306"/>
              <a:ext cx="2062945" cy="203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452BCEB3-68A6-405D-A299-9A210CDD4C46}"/>
                </a:ext>
              </a:extLst>
            </p:cNvPr>
            <p:cNvCxnSpPr>
              <a:cxnSpLocks/>
            </p:cNvCxnSpPr>
            <p:nvPr/>
          </p:nvCxnSpPr>
          <p:spPr>
            <a:xfrm flipV="1">
              <a:off x="2509054" y="5167309"/>
              <a:ext cx="2062945" cy="4078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直線コネクタ 10">
            <a:extLst>
              <a:ext uri="{FF2B5EF4-FFF2-40B4-BE49-F238E27FC236}">
                <a16:creationId xmlns:a16="http://schemas.microsoft.com/office/drawing/2014/main" id="{44A849ED-FB70-4204-AA51-18E85FE09BB1}"/>
              </a:ext>
            </a:extLst>
          </p:cNvPr>
          <p:cNvCxnSpPr>
            <a:cxnSpLocks/>
          </p:cNvCxnSpPr>
          <p:nvPr/>
        </p:nvCxnSpPr>
        <p:spPr>
          <a:xfrm>
            <a:off x="997527" y="6386499"/>
            <a:ext cx="74398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CB6047A-1C1E-4550-9D2C-248F8D820412}"/>
              </a:ext>
            </a:extLst>
          </p:cNvPr>
          <p:cNvCxnSpPr/>
          <p:nvPr/>
        </p:nvCxnSpPr>
        <p:spPr>
          <a:xfrm flipV="1">
            <a:off x="997527" y="1039091"/>
            <a:ext cx="0" cy="5347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46CBB06-E7B7-4410-A557-4268A77053BB}"/>
              </a:ext>
            </a:extLst>
          </p:cNvPr>
          <p:cNvSpPr txBox="1"/>
          <p:nvPr/>
        </p:nvSpPr>
        <p:spPr>
          <a:xfrm>
            <a:off x="858982" y="6456217"/>
            <a:ext cx="346294" cy="461665"/>
          </a:xfrm>
          <a:prstGeom prst="rect">
            <a:avLst/>
          </a:prstGeom>
          <a:noFill/>
        </p:spPr>
        <p:txBody>
          <a:bodyPr wrap="square" rtlCol="0">
            <a:spAutoFit/>
          </a:bodyPr>
          <a:lstStyle/>
          <a:p>
            <a:r>
              <a:rPr kumimoji="1" lang="ja-JP" altLang="en-US" sz="2400" dirty="0"/>
              <a:t>０</a:t>
            </a:r>
          </a:p>
        </p:txBody>
      </p:sp>
      <p:sp>
        <p:nvSpPr>
          <p:cNvPr id="16" name="テキスト ボックス 15">
            <a:extLst>
              <a:ext uri="{FF2B5EF4-FFF2-40B4-BE49-F238E27FC236}">
                <a16:creationId xmlns:a16="http://schemas.microsoft.com/office/drawing/2014/main" id="{BEFE3526-3E09-46C5-8A54-35217BF11ECB}"/>
              </a:ext>
            </a:extLst>
          </p:cNvPr>
          <p:cNvSpPr txBox="1"/>
          <p:nvPr/>
        </p:nvSpPr>
        <p:spPr>
          <a:xfrm>
            <a:off x="1483681" y="6415233"/>
            <a:ext cx="45719" cy="461665"/>
          </a:xfrm>
          <a:prstGeom prst="rect">
            <a:avLst/>
          </a:prstGeom>
          <a:noFill/>
        </p:spPr>
        <p:txBody>
          <a:bodyPr wrap="square" rtlCol="0">
            <a:spAutoFit/>
          </a:bodyPr>
          <a:lstStyle/>
          <a:p>
            <a:r>
              <a:rPr kumimoji="1" lang="en-US" altLang="ja-JP" sz="2400" dirty="0"/>
              <a:t>1</a:t>
            </a:r>
            <a:endParaRPr kumimoji="1" lang="ja-JP" altLang="en-US" sz="2400" dirty="0"/>
          </a:p>
        </p:txBody>
      </p:sp>
      <p:sp>
        <p:nvSpPr>
          <p:cNvPr id="17" name="テキスト ボックス 16">
            <a:extLst>
              <a:ext uri="{FF2B5EF4-FFF2-40B4-BE49-F238E27FC236}">
                <a16:creationId xmlns:a16="http://schemas.microsoft.com/office/drawing/2014/main" id="{3EE84977-26A1-40F2-A713-1B6680A3BC23}"/>
              </a:ext>
            </a:extLst>
          </p:cNvPr>
          <p:cNvSpPr txBox="1"/>
          <p:nvPr/>
        </p:nvSpPr>
        <p:spPr>
          <a:xfrm>
            <a:off x="1934538" y="6442488"/>
            <a:ext cx="346294" cy="461665"/>
          </a:xfrm>
          <a:prstGeom prst="rect">
            <a:avLst/>
          </a:prstGeom>
          <a:noFill/>
        </p:spPr>
        <p:txBody>
          <a:bodyPr wrap="square" rtlCol="0">
            <a:spAutoFit/>
          </a:bodyPr>
          <a:lstStyle/>
          <a:p>
            <a:r>
              <a:rPr kumimoji="1" lang="en-US" altLang="ja-JP" sz="2400" dirty="0"/>
              <a:t>2</a:t>
            </a:r>
            <a:endParaRPr kumimoji="1" lang="ja-JP" altLang="en-US" sz="2400" dirty="0"/>
          </a:p>
        </p:txBody>
      </p:sp>
      <p:sp>
        <p:nvSpPr>
          <p:cNvPr id="18" name="テキスト ボックス 17">
            <a:extLst>
              <a:ext uri="{FF2B5EF4-FFF2-40B4-BE49-F238E27FC236}">
                <a16:creationId xmlns:a16="http://schemas.microsoft.com/office/drawing/2014/main" id="{A8756EB2-491F-4ED9-B5F6-05E27D67458D}"/>
              </a:ext>
            </a:extLst>
          </p:cNvPr>
          <p:cNvSpPr txBox="1"/>
          <p:nvPr/>
        </p:nvSpPr>
        <p:spPr>
          <a:xfrm flipH="1">
            <a:off x="3406411" y="6442501"/>
            <a:ext cx="932550" cy="461665"/>
          </a:xfrm>
          <a:prstGeom prst="rect">
            <a:avLst/>
          </a:prstGeom>
          <a:noFill/>
        </p:spPr>
        <p:txBody>
          <a:bodyPr wrap="square" rtlCol="0">
            <a:spAutoFit/>
          </a:bodyPr>
          <a:lstStyle/>
          <a:p>
            <a:r>
              <a:rPr kumimoji="1" lang="ja-JP" altLang="en-US" sz="2400" dirty="0"/>
              <a:t>５</a:t>
            </a:r>
          </a:p>
        </p:txBody>
      </p:sp>
      <p:sp>
        <p:nvSpPr>
          <p:cNvPr id="20" name="テキスト ボックス 19">
            <a:extLst>
              <a:ext uri="{FF2B5EF4-FFF2-40B4-BE49-F238E27FC236}">
                <a16:creationId xmlns:a16="http://schemas.microsoft.com/office/drawing/2014/main" id="{4D2D921B-55E2-47D4-B741-2D03E72C5816}"/>
              </a:ext>
            </a:extLst>
          </p:cNvPr>
          <p:cNvSpPr txBox="1"/>
          <p:nvPr/>
        </p:nvSpPr>
        <p:spPr>
          <a:xfrm flipH="1">
            <a:off x="7003295" y="6415233"/>
            <a:ext cx="932550" cy="461665"/>
          </a:xfrm>
          <a:prstGeom prst="rect">
            <a:avLst/>
          </a:prstGeom>
          <a:noFill/>
        </p:spPr>
        <p:txBody>
          <a:bodyPr wrap="square" rtlCol="0">
            <a:spAutoFit/>
          </a:bodyPr>
          <a:lstStyle/>
          <a:p>
            <a:r>
              <a:rPr kumimoji="1" lang="en-US" altLang="ja-JP" sz="2400" dirty="0"/>
              <a:t>10</a:t>
            </a:r>
            <a:endParaRPr kumimoji="1" lang="ja-JP" altLang="en-US" sz="2400" dirty="0"/>
          </a:p>
        </p:txBody>
      </p:sp>
      <p:sp>
        <p:nvSpPr>
          <p:cNvPr id="21" name="テキスト ボックス 20">
            <a:extLst>
              <a:ext uri="{FF2B5EF4-FFF2-40B4-BE49-F238E27FC236}">
                <a16:creationId xmlns:a16="http://schemas.microsoft.com/office/drawing/2014/main" id="{A7591F31-91C0-4F07-B46C-E02B8F11105F}"/>
              </a:ext>
            </a:extLst>
          </p:cNvPr>
          <p:cNvSpPr txBox="1"/>
          <p:nvPr/>
        </p:nvSpPr>
        <p:spPr>
          <a:xfrm>
            <a:off x="383597" y="2906857"/>
            <a:ext cx="651140" cy="461665"/>
          </a:xfrm>
          <a:prstGeom prst="rect">
            <a:avLst/>
          </a:prstGeom>
          <a:noFill/>
        </p:spPr>
        <p:txBody>
          <a:bodyPr wrap="none" rtlCol="0">
            <a:spAutoFit/>
          </a:bodyPr>
          <a:lstStyle/>
          <a:p>
            <a:r>
              <a:rPr kumimoji="1" lang="en-US" altLang="ja-JP" sz="2400" dirty="0"/>
              <a:t>110</a:t>
            </a:r>
            <a:endParaRPr kumimoji="1" lang="ja-JP" altLang="en-US" sz="2400" dirty="0"/>
          </a:p>
        </p:txBody>
      </p:sp>
      <p:sp>
        <p:nvSpPr>
          <p:cNvPr id="22" name="テキスト ボックス 21">
            <a:extLst>
              <a:ext uri="{FF2B5EF4-FFF2-40B4-BE49-F238E27FC236}">
                <a16:creationId xmlns:a16="http://schemas.microsoft.com/office/drawing/2014/main" id="{BDA61714-F20A-4BAB-981F-8D11DACAADB9}"/>
              </a:ext>
            </a:extLst>
          </p:cNvPr>
          <p:cNvSpPr txBox="1"/>
          <p:nvPr/>
        </p:nvSpPr>
        <p:spPr>
          <a:xfrm>
            <a:off x="368795" y="2078720"/>
            <a:ext cx="651140" cy="461665"/>
          </a:xfrm>
          <a:prstGeom prst="rect">
            <a:avLst/>
          </a:prstGeom>
          <a:noFill/>
        </p:spPr>
        <p:txBody>
          <a:bodyPr wrap="none" rtlCol="0">
            <a:spAutoFit/>
          </a:bodyPr>
          <a:lstStyle/>
          <a:p>
            <a:r>
              <a:rPr kumimoji="1" lang="en-US" altLang="ja-JP" sz="2400" dirty="0"/>
              <a:t>115</a:t>
            </a:r>
            <a:endParaRPr kumimoji="1" lang="ja-JP" altLang="en-US" sz="2400" dirty="0"/>
          </a:p>
        </p:txBody>
      </p:sp>
      <p:sp>
        <p:nvSpPr>
          <p:cNvPr id="23" name="テキスト ボックス 22">
            <a:extLst>
              <a:ext uri="{FF2B5EF4-FFF2-40B4-BE49-F238E27FC236}">
                <a16:creationId xmlns:a16="http://schemas.microsoft.com/office/drawing/2014/main" id="{72D60DB9-426D-4834-82EF-F6B428683639}"/>
              </a:ext>
            </a:extLst>
          </p:cNvPr>
          <p:cNvSpPr txBox="1"/>
          <p:nvPr/>
        </p:nvSpPr>
        <p:spPr>
          <a:xfrm>
            <a:off x="397748" y="1250572"/>
            <a:ext cx="651140" cy="461665"/>
          </a:xfrm>
          <a:prstGeom prst="rect">
            <a:avLst/>
          </a:prstGeom>
          <a:noFill/>
        </p:spPr>
        <p:txBody>
          <a:bodyPr wrap="none" rtlCol="0">
            <a:spAutoFit/>
          </a:bodyPr>
          <a:lstStyle/>
          <a:p>
            <a:r>
              <a:rPr kumimoji="1" lang="en-US" altLang="ja-JP" sz="2400" dirty="0"/>
              <a:t>120</a:t>
            </a:r>
            <a:endParaRPr kumimoji="1" lang="ja-JP" altLang="en-US" sz="2400" dirty="0"/>
          </a:p>
        </p:txBody>
      </p:sp>
      <p:sp>
        <p:nvSpPr>
          <p:cNvPr id="24" name="テキスト ボックス 23">
            <a:extLst>
              <a:ext uri="{FF2B5EF4-FFF2-40B4-BE49-F238E27FC236}">
                <a16:creationId xmlns:a16="http://schemas.microsoft.com/office/drawing/2014/main" id="{8064B5F2-A478-43ED-8168-5510D9CA18C3}"/>
              </a:ext>
            </a:extLst>
          </p:cNvPr>
          <p:cNvSpPr txBox="1"/>
          <p:nvPr/>
        </p:nvSpPr>
        <p:spPr>
          <a:xfrm flipH="1">
            <a:off x="7827852" y="6415235"/>
            <a:ext cx="932550" cy="461665"/>
          </a:xfrm>
          <a:prstGeom prst="rect">
            <a:avLst/>
          </a:prstGeom>
          <a:noFill/>
        </p:spPr>
        <p:txBody>
          <a:bodyPr wrap="square" rtlCol="0">
            <a:spAutoFit/>
          </a:bodyPr>
          <a:lstStyle/>
          <a:p>
            <a:r>
              <a:rPr kumimoji="1" lang="en-US" altLang="ja-JP" sz="2400" dirty="0"/>
              <a:t>12</a:t>
            </a:r>
            <a:endParaRPr kumimoji="1" lang="ja-JP" altLang="en-US" sz="2400" dirty="0"/>
          </a:p>
        </p:txBody>
      </p:sp>
      <p:cxnSp>
        <p:nvCxnSpPr>
          <p:cNvPr id="26" name="直線コネクタ 25">
            <a:extLst>
              <a:ext uri="{FF2B5EF4-FFF2-40B4-BE49-F238E27FC236}">
                <a16:creationId xmlns:a16="http://schemas.microsoft.com/office/drawing/2014/main" id="{EC2B7FD0-EDFE-4477-9228-56F78E69CE95}"/>
              </a:ext>
            </a:extLst>
          </p:cNvPr>
          <p:cNvCxnSpPr>
            <a:cxnSpLocks/>
            <a:stCxn id="21" idx="3"/>
          </p:cNvCxnSpPr>
          <p:nvPr/>
        </p:nvCxnSpPr>
        <p:spPr>
          <a:xfrm flipV="1">
            <a:off x="1034737" y="3137676"/>
            <a:ext cx="1594872" cy="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0F44F47-6252-4048-A988-E224A443E3A2}"/>
              </a:ext>
            </a:extLst>
          </p:cNvPr>
          <p:cNvCxnSpPr>
            <a:cxnSpLocks/>
          </p:cNvCxnSpPr>
          <p:nvPr/>
        </p:nvCxnSpPr>
        <p:spPr>
          <a:xfrm flipV="1">
            <a:off x="1048888" y="3120996"/>
            <a:ext cx="2136325" cy="11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4B46863-4638-4B64-B62B-F5605B32D44F}"/>
              </a:ext>
            </a:extLst>
          </p:cNvPr>
          <p:cNvCxnSpPr>
            <a:cxnSpLocks/>
          </p:cNvCxnSpPr>
          <p:nvPr/>
        </p:nvCxnSpPr>
        <p:spPr>
          <a:xfrm flipH="1">
            <a:off x="2733514" y="3139478"/>
            <a:ext cx="53318" cy="3191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D8ED813D-81A8-4798-BB0D-7AC5863D84AF}"/>
              </a:ext>
            </a:extLst>
          </p:cNvPr>
          <p:cNvCxnSpPr>
            <a:cxnSpLocks/>
            <a:endCxn id="37" idx="0"/>
          </p:cNvCxnSpPr>
          <p:nvPr/>
        </p:nvCxnSpPr>
        <p:spPr>
          <a:xfrm>
            <a:off x="3185213" y="3056647"/>
            <a:ext cx="0" cy="3385842"/>
          </a:xfrm>
          <a:prstGeom prst="line">
            <a:avLst/>
          </a:prstGeom>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1A5FAE09-3E7A-47AE-A109-E0A35B2BEB31}"/>
              </a:ext>
            </a:extLst>
          </p:cNvPr>
          <p:cNvSpPr txBox="1"/>
          <p:nvPr/>
        </p:nvSpPr>
        <p:spPr>
          <a:xfrm flipH="1">
            <a:off x="2461945" y="6432651"/>
            <a:ext cx="183795" cy="461665"/>
          </a:xfrm>
          <a:prstGeom prst="rect">
            <a:avLst/>
          </a:prstGeom>
          <a:noFill/>
        </p:spPr>
        <p:txBody>
          <a:bodyPr wrap="square" rtlCol="0">
            <a:spAutoFit/>
          </a:bodyPr>
          <a:lstStyle/>
          <a:p>
            <a:r>
              <a:rPr kumimoji="1" lang="en-US" altLang="ja-JP" sz="2400" dirty="0"/>
              <a:t>3</a:t>
            </a:r>
            <a:endParaRPr kumimoji="1" lang="ja-JP" altLang="en-US" sz="2400" dirty="0"/>
          </a:p>
        </p:txBody>
      </p:sp>
      <p:sp>
        <p:nvSpPr>
          <p:cNvPr id="37" name="テキスト ボックス 36">
            <a:extLst>
              <a:ext uri="{FF2B5EF4-FFF2-40B4-BE49-F238E27FC236}">
                <a16:creationId xmlns:a16="http://schemas.microsoft.com/office/drawing/2014/main" id="{EC884AC3-E0C2-44BC-9C74-3640B61FB5EC}"/>
              </a:ext>
            </a:extLst>
          </p:cNvPr>
          <p:cNvSpPr txBox="1"/>
          <p:nvPr/>
        </p:nvSpPr>
        <p:spPr>
          <a:xfrm flipH="1">
            <a:off x="2902684" y="6442489"/>
            <a:ext cx="565058" cy="461665"/>
          </a:xfrm>
          <a:prstGeom prst="rect">
            <a:avLst/>
          </a:prstGeom>
          <a:noFill/>
        </p:spPr>
        <p:txBody>
          <a:bodyPr wrap="square" rtlCol="0">
            <a:spAutoFit/>
          </a:bodyPr>
          <a:lstStyle/>
          <a:p>
            <a:r>
              <a:rPr kumimoji="1" lang="ja-JP" altLang="en-US" sz="2400" dirty="0"/>
              <a:t>４</a:t>
            </a:r>
          </a:p>
        </p:txBody>
      </p:sp>
      <p:cxnSp>
        <p:nvCxnSpPr>
          <p:cNvPr id="43" name="直線矢印コネクタ 42">
            <a:extLst>
              <a:ext uri="{FF2B5EF4-FFF2-40B4-BE49-F238E27FC236}">
                <a16:creationId xmlns:a16="http://schemas.microsoft.com/office/drawing/2014/main" id="{8A40249C-0712-44F0-BD20-230E76C9D378}"/>
              </a:ext>
            </a:extLst>
          </p:cNvPr>
          <p:cNvCxnSpPr/>
          <p:nvPr/>
        </p:nvCxnSpPr>
        <p:spPr>
          <a:xfrm>
            <a:off x="8294127" y="1389097"/>
            <a:ext cx="364964" cy="19794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FE0AFAA5-1D05-41DE-946B-86B9315108D0}"/>
              </a:ext>
            </a:extLst>
          </p:cNvPr>
          <p:cNvCxnSpPr/>
          <p:nvPr/>
        </p:nvCxnSpPr>
        <p:spPr>
          <a:xfrm>
            <a:off x="7361577" y="1389097"/>
            <a:ext cx="9325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19C9698-1D4F-4675-AD54-1472AC70D3C2}"/>
              </a:ext>
            </a:extLst>
          </p:cNvPr>
          <p:cNvCxnSpPr>
            <a:cxnSpLocks/>
          </p:cNvCxnSpPr>
          <p:nvPr/>
        </p:nvCxnSpPr>
        <p:spPr>
          <a:xfrm flipV="1">
            <a:off x="973785" y="3125028"/>
            <a:ext cx="2636629" cy="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0F60FE3C-28BB-4046-9016-244BBB1C76C4}"/>
              </a:ext>
            </a:extLst>
          </p:cNvPr>
          <p:cNvCxnSpPr>
            <a:cxnSpLocks/>
          </p:cNvCxnSpPr>
          <p:nvPr/>
        </p:nvCxnSpPr>
        <p:spPr>
          <a:xfrm>
            <a:off x="3671366" y="3091524"/>
            <a:ext cx="0" cy="3294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D85D848F-1F12-4136-A752-248032639A95}"/>
              </a:ext>
            </a:extLst>
          </p:cNvPr>
          <p:cNvCxnSpPr/>
          <p:nvPr/>
        </p:nvCxnSpPr>
        <p:spPr>
          <a:xfrm>
            <a:off x="7320646" y="1435239"/>
            <a:ext cx="0" cy="4895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634BC9BA-2538-41F5-A3C4-DF2EB413ECD3}"/>
              </a:ext>
            </a:extLst>
          </p:cNvPr>
          <p:cNvCxnSpPr>
            <a:cxnSpLocks/>
          </p:cNvCxnSpPr>
          <p:nvPr/>
        </p:nvCxnSpPr>
        <p:spPr>
          <a:xfrm>
            <a:off x="8141727" y="1389097"/>
            <a:ext cx="0" cy="4933831"/>
          </a:xfrm>
          <a:prstGeom prst="line">
            <a:avLst/>
          </a:prstGeom>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a:extLst>
              <a:ext uri="{FF2B5EF4-FFF2-40B4-BE49-F238E27FC236}">
                <a16:creationId xmlns:a16="http://schemas.microsoft.com/office/drawing/2014/main" id="{DAC43F59-7D5C-42B3-8E33-A33E205F63FC}"/>
              </a:ext>
            </a:extLst>
          </p:cNvPr>
          <p:cNvSpPr>
            <a:spLocks noGrp="1"/>
          </p:cNvSpPr>
          <p:nvPr>
            <p:ph type="sldNum" sz="quarter" idx="12"/>
          </p:nvPr>
        </p:nvSpPr>
        <p:spPr/>
        <p:txBody>
          <a:bodyPr/>
          <a:lstStyle/>
          <a:p>
            <a:fld id="{1557A453-9820-4273-9442-1A1DE1698562}" type="slidenum">
              <a:rPr kumimoji="1" lang="ja-JP" altLang="en-US" smtClean="0"/>
              <a:t>102</a:t>
            </a:fld>
            <a:endParaRPr kumimoji="1" lang="ja-JP" altLang="en-US"/>
          </a:p>
        </p:txBody>
      </p:sp>
      <p:cxnSp>
        <p:nvCxnSpPr>
          <p:cNvPr id="38" name="直線コネクタ 37">
            <a:extLst>
              <a:ext uri="{FF2B5EF4-FFF2-40B4-BE49-F238E27FC236}">
                <a16:creationId xmlns:a16="http://schemas.microsoft.com/office/drawing/2014/main" id="{3A165C8E-0537-4672-B41F-3C04DB67F1B4}"/>
              </a:ext>
            </a:extLst>
          </p:cNvPr>
          <p:cNvCxnSpPr/>
          <p:nvPr/>
        </p:nvCxnSpPr>
        <p:spPr>
          <a:xfrm>
            <a:off x="3671366" y="1389097"/>
            <a:ext cx="0" cy="4895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AB00AA74-18FD-47FD-8D7F-C8CF53CDA520}"/>
              </a:ext>
            </a:extLst>
          </p:cNvPr>
          <p:cNvCxnSpPr>
            <a:cxnSpLocks/>
          </p:cNvCxnSpPr>
          <p:nvPr/>
        </p:nvCxnSpPr>
        <p:spPr>
          <a:xfrm flipV="1">
            <a:off x="997526" y="2297885"/>
            <a:ext cx="2636629" cy="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F1293D-9646-4B47-B9C1-1C4950B02BBB}"/>
              </a:ext>
            </a:extLst>
          </p:cNvPr>
          <p:cNvCxnSpPr>
            <a:cxnSpLocks/>
          </p:cNvCxnSpPr>
          <p:nvPr/>
        </p:nvCxnSpPr>
        <p:spPr>
          <a:xfrm flipV="1">
            <a:off x="1048888" y="1453611"/>
            <a:ext cx="2636629" cy="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7390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B9D30F8-ACFA-48F9-ABEA-58FE8CC642AB}"/>
              </a:ext>
            </a:extLst>
          </p:cNvPr>
          <p:cNvSpPr>
            <a:spLocks noGrp="1"/>
          </p:cNvSpPr>
          <p:nvPr>
            <p:ph type="sldNum" sz="quarter" idx="12"/>
          </p:nvPr>
        </p:nvSpPr>
        <p:spPr/>
        <p:txBody>
          <a:bodyPr/>
          <a:lstStyle/>
          <a:p>
            <a:fld id="{4C37B8AF-CD2E-4D49-A539-A50CD89383E0}" type="slidenum">
              <a:rPr kumimoji="1" lang="ja-JP" altLang="en-US" smtClean="0"/>
              <a:t>103</a:t>
            </a:fld>
            <a:endParaRPr kumimoji="1" lang="ja-JP" altLang="en-US" dirty="0"/>
          </a:p>
        </p:txBody>
      </p:sp>
      <p:sp>
        <p:nvSpPr>
          <p:cNvPr id="4" name="タイトル 1">
            <a:extLst>
              <a:ext uri="{FF2B5EF4-FFF2-40B4-BE49-F238E27FC236}">
                <a16:creationId xmlns:a16="http://schemas.microsoft.com/office/drawing/2014/main" id="{5016C0C6-E95D-48F4-9EE8-067F107911CC}"/>
              </a:ext>
            </a:extLst>
          </p:cNvPr>
          <p:cNvSpPr txBox="1">
            <a:spLocks/>
          </p:cNvSpPr>
          <p:nvPr/>
        </p:nvSpPr>
        <p:spPr>
          <a:xfrm>
            <a:off x="678449" y="335195"/>
            <a:ext cx="8079581" cy="1658198"/>
          </a:xfrm>
          <a:prstGeom prst="rect">
            <a:avLst/>
          </a:prstGeom>
        </p:spPr>
        <p:txBody>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r>
              <a:rPr lang="ja-JP" altLang="en-US" dirty="0">
                <a:solidFill>
                  <a:srgbClr val="FF0000"/>
                </a:solidFill>
                <a:latin typeface="BIZ UDPゴシック" panose="020B0400000000000000" pitchFamily="50" charset="-128"/>
                <a:ea typeface="BIZ UDPゴシック" panose="020B0400000000000000" pitchFamily="50" charset="-128"/>
              </a:rPr>
              <a:t>もし仮に・・・</a:t>
            </a:r>
            <a:r>
              <a:rPr lang="en-US" altLang="ja-JP" dirty="0">
                <a:solidFill>
                  <a:srgbClr val="FF0000"/>
                </a:solidFill>
                <a:latin typeface="BIZ UDPゴシック" panose="020B0400000000000000" pitchFamily="50" charset="-128"/>
                <a:ea typeface="BIZ UDPゴシック" panose="020B0400000000000000" pitchFamily="50" charset="-128"/>
              </a:rPr>
              <a:t>Tb</a:t>
            </a:r>
            <a:r>
              <a:rPr lang="ja-JP" altLang="en-US" dirty="0">
                <a:solidFill>
                  <a:srgbClr val="FF0000"/>
                </a:solidFill>
                <a:latin typeface="BIZ UDPゴシック" panose="020B0400000000000000" pitchFamily="50" charset="-128"/>
                <a:ea typeface="BIZ UDPゴシック" panose="020B0400000000000000" pitchFamily="50" charset="-128"/>
              </a:rPr>
              <a:t>＝１２１．１℃</a:t>
            </a:r>
          </a:p>
        </p:txBody>
      </p:sp>
      <p:graphicFrame>
        <p:nvGraphicFramePr>
          <p:cNvPr id="6" name="表 6">
            <a:extLst>
              <a:ext uri="{FF2B5EF4-FFF2-40B4-BE49-F238E27FC236}">
                <a16:creationId xmlns:a16="http://schemas.microsoft.com/office/drawing/2014/main" id="{EB63F598-B37D-4B85-BBD0-512AF9EF68E0}"/>
              </a:ext>
            </a:extLst>
          </p:cNvPr>
          <p:cNvGraphicFramePr>
            <a:graphicFrameLocks noGrp="1"/>
          </p:cNvGraphicFramePr>
          <p:nvPr/>
        </p:nvGraphicFramePr>
        <p:xfrm>
          <a:off x="1698867" y="2206155"/>
          <a:ext cx="5523570" cy="2731060"/>
        </p:xfrm>
        <a:graphic>
          <a:graphicData uri="http://schemas.openxmlformats.org/drawingml/2006/table">
            <a:tbl>
              <a:tblPr firstRow="1" bandRow="1">
                <a:tableStyleId>{5C22544A-7EE6-4342-B048-85BDC9FD1C3A}</a:tableStyleId>
              </a:tblPr>
              <a:tblGrid>
                <a:gridCol w="2223778">
                  <a:extLst>
                    <a:ext uri="{9D8B030D-6E8A-4147-A177-3AD203B41FA5}">
                      <a16:colId xmlns:a16="http://schemas.microsoft.com/office/drawing/2014/main" val="1012049873"/>
                    </a:ext>
                  </a:extLst>
                </a:gridCol>
                <a:gridCol w="1245705">
                  <a:extLst>
                    <a:ext uri="{9D8B030D-6E8A-4147-A177-3AD203B41FA5}">
                      <a16:colId xmlns:a16="http://schemas.microsoft.com/office/drawing/2014/main" val="4015402156"/>
                    </a:ext>
                  </a:extLst>
                </a:gridCol>
                <a:gridCol w="2054087">
                  <a:extLst>
                    <a:ext uri="{9D8B030D-6E8A-4147-A177-3AD203B41FA5}">
                      <a16:colId xmlns:a16="http://schemas.microsoft.com/office/drawing/2014/main" val="3473619240"/>
                    </a:ext>
                  </a:extLst>
                </a:gridCol>
              </a:tblGrid>
              <a:tr h="646812">
                <a:tc>
                  <a:txBody>
                    <a:bodyP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評価項目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en-US" altLang="ja-JP" dirty="0">
                          <a:solidFill>
                            <a:schemeClr val="tx1"/>
                          </a:solidFill>
                          <a:latin typeface="BIZ UDPゴシック" panose="020B0400000000000000" pitchFamily="50" charset="-128"/>
                          <a:ea typeface="BIZ UDPゴシック" panose="020B0400000000000000" pitchFamily="50" charset="-128"/>
                        </a:rPr>
                        <a:t>Z</a:t>
                      </a:r>
                      <a:r>
                        <a:rPr kumimoji="1" lang="ja-JP" altLang="en-US" dirty="0">
                          <a:solidFill>
                            <a:schemeClr val="tx1"/>
                          </a:solidFill>
                          <a:latin typeface="BIZ UDPゴシック" panose="020B0400000000000000" pitchFamily="50" charset="-128"/>
                          <a:ea typeface="BIZ UDPゴシック" panose="020B0400000000000000" pitchFamily="50" charset="-128"/>
                        </a:rPr>
                        <a:t>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品質ガイドライン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482612706"/>
                  </a:ext>
                </a:extLst>
              </a:tr>
              <a:tr h="929122">
                <a:tc>
                  <a:txBody>
                    <a:bodyPr/>
                    <a:lstStyle/>
                    <a:p>
                      <a:r>
                        <a:rPr kumimoji="1" lang="en-US" altLang="ja-JP" dirty="0" err="1">
                          <a:latin typeface="BIZ UDPゴシック" panose="020B0400000000000000" pitchFamily="50" charset="-128"/>
                          <a:ea typeface="BIZ UDPゴシック" panose="020B0400000000000000" pitchFamily="50" charset="-128"/>
                        </a:rPr>
                        <a:t>Fo</a:t>
                      </a:r>
                      <a:r>
                        <a:rPr kumimoji="1" lang="ja-JP" altLang="en-US" dirty="0">
                          <a:latin typeface="BIZ UDPゴシック" panose="020B0400000000000000" pitchFamily="50" charset="-128"/>
                          <a:ea typeface="BIZ UDPゴシック" panose="020B0400000000000000" pitchFamily="50" charset="-128"/>
                        </a:rPr>
                        <a:t>（ボツリヌス、耐熱芽胞菌の殺滅目的）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10</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err="1">
                          <a:latin typeface="BIZ UDPゴシック" panose="020B0400000000000000" pitchFamily="50" charset="-128"/>
                          <a:ea typeface="BIZ UDPゴシック" panose="020B0400000000000000" pitchFamily="50" charset="-128"/>
                        </a:rPr>
                        <a:t>Fo</a:t>
                      </a:r>
                      <a:r>
                        <a:rPr kumimoji="1" lang="ja-JP" altLang="en-US" dirty="0">
                          <a:latin typeface="BIZ UDPゴシック" panose="020B0400000000000000" pitchFamily="50" charset="-128"/>
                          <a:ea typeface="BIZ UDPゴシック" panose="020B0400000000000000" pitchFamily="50" charset="-128"/>
                        </a:rPr>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1958497"/>
                  </a:ext>
                </a:extLst>
              </a:tr>
              <a:tr h="385042">
                <a:tc>
                  <a:txBody>
                    <a:bodyPr/>
                    <a:lstStyle/>
                    <a:p>
                      <a:r>
                        <a:rPr kumimoji="1" lang="ja-JP" altLang="en-US" dirty="0">
                          <a:latin typeface="BIZ UDPゴシック" panose="020B0400000000000000" pitchFamily="50" charset="-128"/>
                          <a:ea typeface="BIZ UDPゴシック" panose="020B0400000000000000" pitchFamily="50" charset="-128"/>
                        </a:rPr>
                        <a:t>メイラード反応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13.5</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Fc</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3585535"/>
                  </a:ext>
                </a:extLst>
              </a:tr>
              <a:tr h="385042">
                <a:tc>
                  <a:txBody>
                    <a:bodyPr/>
                    <a:lstStyle/>
                    <a:p>
                      <a:r>
                        <a:rPr kumimoji="1" lang="ja-JP" altLang="en-US" dirty="0">
                          <a:latin typeface="BIZ UDPゴシック" panose="020B0400000000000000" pitchFamily="50" charset="-128"/>
                          <a:ea typeface="BIZ UDPゴシック" panose="020B0400000000000000" pitchFamily="50" charset="-128"/>
                        </a:rPr>
                        <a:t>乳清タンパク熱変性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7</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Fc</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4</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014345"/>
                  </a:ext>
                </a:extLst>
              </a:tr>
              <a:tr h="385042">
                <a:tc>
                  <a:txBody>
                    <a:bodyPr/>
                    <a:lstStyle/>
                    <a:p>
                      <a:r>
                        <a:rPr kumimoji="1" lang="ja-JP" altLang="en-US" dirty="0">
                          <a:latin typeface="BIZ UDPゴシック" panose="020B0400000000000000" pitchFamily="50" charset="-128"/>
                          <a:ea typeface="BIZ UDPゴシック" panose="020B0400000000000000" pitchFamily="50" charset="-128"/>
                        </a:rPr>
                        <a:t>カゼイン熱変性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25</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Fc</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0352962"/>
                  </a:ext>
                </a:extLst>
              </a:tr>
            </a:tbl>
          </a:graphicData>
        </a:graphic>
      </p:graphicFrame>
    </p:spTree>
    <p:extLst>
      <p:ext uri="{BB962C8B-B14F-4D97-AF65-F5344CB8AC3E}">
        <p14:creationId xmlns:p14="http://schemas.microsoft.com/office/powerpoint/2010/main" val="67065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C5CEDCD-88A6-4C9E-84C1-680E3187147F}"/>
              </a:ext>
            </a:extLst>
          </p:cNvPr>
          <p:cNvSpPr>
            <a:spLocks noGrp="1"/>
          </p:cNvSpPr>
          <p:nvPr>
            <p:ph type="sldNum" sz="quarter" idx="12"/>
          </p:nvPr>
        </p:nvSpPr>
        <p:spPr/>
        <p:txBody>
          <a:bodyPr/>
          <a:lstStyle/>
          <a:p>
            <a:fld id="{4C37B8AF-CD2E-4D49-A539-A50CD89383E0}" type="slidenum">
              <a:rPr kumimoji="1" lang="ja-JP" altLang="en-US" smtClean="0"/>
              <a:t>104</a:t>
            </a:fld>
            <a:endParaRPr kumimoji="1" lang="ja-JP" altLang="en-US" dirty="0"/>
          </a:p>
        </p:txBody>
      </p:sp>
      <p:pic>
        <p:nvPicPr>
          <p:cNvPr id="3" name="図 2">
            <a:extLst>
              <a:ext uri="{FF2B5EF4-FFF2-40B4-BE49-F238E27FC236}">
                <a16:creationId xmlns:a16="http://schemas.microsoft.com/office/drawing/2014/main" id="{74005874-69EC-4692-AAF9-E0FD1A1683D8}"/>
              </a:ext>
            </a:extLst>
          </p:cNvPr>
          <p:cNvPicPr>
            <a:picLocks noChangeAspect="1"/>
          </p:cNvPicPr>
          <p:nvPr/>
        </p:nvPicPr>
        <p:blipFill>
          <a:blip r:embed="rId2"/>
          <a:stretch>
            <a:fillRect/>
          </a:stretch>
        </p:blipFill>
        <p:spPr>
          <a:xfrm>
            <a:off x="371060" y="3004746"/>
            <a:ext cx="8301645" cy="838384"/>
          </a:xfrm>
          <a:prstGeom prst="rect">
            <a:avLst/>
          </a:prstGeom>
          <a:ln w="57150">
            <a:solidFill>
              <a:srgbClr val="FF0000"/>
            </a:solidFill>
          </a:ln>
        </p:spPr>
      </p:pic>
      <p:sp>
        <p:nvSpPr>
          <p:cNvPr id="4" name="テキスト ボックス 3">
            <a:extLst>
              <a:ext uri="{FF2B5EF4-FFF2-40B4-BE49-F238E27FC236}">
                <a16:creationId xmlns:a16="http://schemas.microsoft.com/office/drawing/2014/main" id="{391CB408-E0F8-4D2D-A1DE-7A19CA3615A8}"/>
              </a:ext>
            </a:extLst>
          </p:cNvPr>
          <p:cNvSpPr txBox="1"/>
          <p:nvPr/>
        </p:nvSpPr>
        <p:spPr>
          <a:xfrm>
            <a:off x="3453745" y="1824972"/>
            <a:ext cx="2236510"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品温の推移</a:t>
            </a:r>
          </a:p>
        </p:txBody>
      </p:sp>
    </p:spTree>
    <p:extLst>
      <p:ext uri="{BB962C8B-B14F-4D97-AF65-F5344CB8AC3E}">
        <p14:creationId xmlns:p14="http://schemas.microsoft.com/office/powerpoint/2010/main" val="18190820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83DBB62-8C23-4367-A525-B14862820752}"/>
              </a:ext>
            </a:extLst>
          </p:cNvPr>
          <p:cNvSpPr>
            <a:spLocks noGrp="1"/>
          </p:cNvSpPr>
          <p:nvPr>
            <p:ph type="sldNum" sz="quarter" idx="12"/>
          </p:nvPr>
        </p:nvSpPr>
        <p:spPr/>
        <p:txBody>
          <a:bodyPr/>
          <a:lstStyle/>
          <a:p>
            <a:fld id="{4C37B8AF-CD2E-4D49-A539-A50CD89383E0}" type="slidenum">
              <a:rPr kumimoji="1" lang="ja-JP" altLang="en-US" smtClean="0"/>
              <a:t>105</a:t>
            </a:fld>
            <a:endParaRPr kumimoji="1" lang="ja-JP" altLang="en-US" dirty="0"/>
          </a:p>
        </p:txBody>
      </p:sp>
      <p:pic>
        <p:nvPicPr>
          <p:cNvPr id="5" name="図 4">
            <a:extLst>
              <a:ext uri="{FF2B5EF4-FFF2-40B4-BE49-F238E27FC236}">
                <a16:creationId xmlns:a16="http://schemas.microsoft.com/office/drawing/2014/main" id="{11AB4819-74B0-4F85-A71F-546410135560}"/>
              </a:ext>
            </a:extLst>
          </p:cNvPr>
          <p:cNvPicPr>
            <a:picLocks noChangeAspect="1"/>
          </p:cNvPicPr>
          <p:nvPr/>
        </p:nvPicPr>
        <p:blipFill>
          <a:blip r:embed="rId2"/>
          <a:stretch>
            <a:fillRect/>
          </a:stretch>
        </p:blipFill>
        <p:spPr>
          <a:xfrm>
            <a:off x="336350" y="1277086"/>
            <a:ext cx="8399403" cy="432444"/>
          </a:xfrm>
          <a:prstGeom prst="rect">
            <a:avLst/>
          </a:prstGeom>
        </p:spPr>
      </p:pic>
      <p:pic>
        <p:nvPicPr>
          <p:cNvPr id="6" name="図 5">
            <a:extLst>
              <a:ext uri="{FF2B5EF4-FFF2-40B4-BE49-F238E27FC236}">
                <a16:creationId xmlns:a16="http://schemas.microsoft.com/office/drawing/2014/main" id="{B54185AE-3B36-4EDF-81E1-E376FE9859E0}"/>
              </a:ext>
            </a:extLst>
          </p:cNvPr>
          <p:cNvPicPr>
            <a:picLocks noChangeAspect="1"/>
          </p:cNvPicPr>
          <p:nvPr/>
        </p:nvPicPr>
        <p:blipFill>
          <a:blip r:embed="rId3"/>
          <a:stretch>
            <a:fillRect/>
          </a:stretch>
        </p:blipFill>
        <p:spPr>
          <a:xfrm>
            <a:off x="211016" y="2404946"/>
            <a:ext cx="8650068" cy="2048108"/>
          </a:xfrm>
          <a:prstGeom prst="rect">
            <a:avLst/>
          </a:prstGeom>
        </p:spPr>
      </p:pic>
      <p:sp>
        <p:nvSpPr>
          <p:cNvPr id="7" name="テキスト ボックス 6">
            <a:extLst>
              <a:ext uri="{FF2B5EF4-FFF2-40B4-BE49-F238E27FC236}">
                <a16:creationId xmlns:a16="http://schemas.microsoft.com/office/drawing/2014/main" id="{28085AA9-B664-492F-9FA8-C7943B3C21FA}"/>
              </a:ext>
            </a:extLst>
          </p:cNvPr>
          <p:cNvSpPr txBox="1"/>
          <p:nvPr/>
        </p:nvSpPr>
        <p:spPr>
          <a:xfrm>
            <a:off x="3794383" y="344603"/>
            <a:ext cx="1555234" cy="584775"/>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青の</a:t>
            </a:r>
            <a:r>
              <a:rPr kumimoji="1" lang="en-US" altLang="ja-JP" sz="3200" dirty="0" err="1">
                <a:latin typeface="BIZ UDPゴシック" panose="020B0400000000000000" pitchFamily="50" charset="-128"/>
                <a:ea typeface="BIZ UDPゴシック" panose="020B0400000000000000" pitchFamily="50" charset="-128"/>
              </a:rPr>
              <a:t>Fo</a:t>
            </a:r>
            <a:endParaRPr kumimoji="1" lang="ja-JP" altLang="en-US"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617824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5D2E4E5-75E9-4AB4-B794-2FD3316701BD}"/>
              </a:ext>
            </a:extLst>
          </p:cNvPr>
          <p:cNvSpPr>
            <a:spLocks noGrp="1"/>
          </p:cNvSpPr>
          <p:nvPr>
            <p:ph type="sldNum" sz="quarter" idx="12"/>
          </p:nvPr>
        </p:nvSpPr>
        <p:spPr/>
        <p:txBody>
          <a:bodyPr/>
          <a:lstStyle/>
          <a:p>
            <a:fld id="{4C37B8AF-CD2E-4D49-A539-A50CD89383E0}" type="slidenum">
              <a:rPr kumimoji="1" lang="ja-JP" altLang="en-US" smtClean="0"/>
              <a:t>106</a:t>
            </a:fld>
            <a:endParaRPr kumimoji="1" lang="ja-JP" altLang="en-US" dirty="0"/>
          </a:p>
        </p:txBody>
      </p:sp>
      <p:pic>
        <p:nvPicPr>
          <p:cNvPr id="5" name="図 4">
            <a:extLst>
              <a:ext uri="{FF2B5EF4-FFF2-40B4-BE49-F238E27FC236}">
                <a16:creationId xmlns:a16="http://schemas.microsoft.com/office/drawing/2014/main" id="{4C6B0003-CDB9-4EDB-9332-5F2E6AA12AEC}"/>
              </a:ext>
            </a:extLst>
          </p:cNvPr>
          <p:cNvPicPr>
            <a:picLocks noChangeAspect="1"/>
          </p:cNvPicPr>
          <p:nvPr/>
        </p:nvPicPr>
        <p:blipFill>
          <a:blip r:embed="rId2"/>
          <a:stretch>
            <a:fillRect/>
          </a:stretch>
        </p:blipFill>
        <p:spPr>
          <a:xfrm>
            <a:off x="278043" y="2186609"/>
            <a:ext cx="8748224" cy="2531165"/>
          </a:xfrm>
          <a:prstGeom prst="rect">
            <a:avLst/>
          </a:prstGeom>
        </p:spPr>
      </p:pic>
      <p:sp>
        <p:nvSpPr>
          <p:cNvPr id="7" name="テキスト ボックス 6">
            <a:extLst>
              <a:ext uri="{FF2B5EF4-FFF2-40B4-BE49-F238E27FC236}">
                <a16:creationId xmlns:a16="http://schemas.microsoft.com/office/drawing/2014/main" id="{61840F8D-CFBE-4F94-BD23-ACB9E88B50E5}"/>
              </a:ext>
            </a:extLst>
          </p:cNvPr>
          <p:cNvSpPr txBox="1"/>
          <p:nvPr/>
        </p:nvSpPr>
        <p:spPr>
          <a:xfrm>
            <a:off x="3560100" y="344720"/>
            <a:ext cx="1555234" cy="58477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赤の</a:t>
            </a:r>
            <a:r>
              <a:rPr kumimoji="1" lang="en-US" altLang="ja-JP" sz="3200" dirty="0" err="1">
                <a:latin typeface="BIZ UDPゴシック" panose="020B0400000000000000" pitchFamily="50" charset="-128"/>
                <a:ea typeface="BIZ UDPゴシック" panose="020B0400000000000000" pitchFamily="50" charset="-128"/>
              </a:rPr>
              <a:t>Fo</a:t>
            </a:r>
            <a:endParaRPr kumimoji="1" lang="ja-JP" altLang="en-US"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079529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DA110D9-8D4E-45F7-931C-BDACD81C2A60}"/>
              </a:ext>
            </a:extLst>
          </p:cNvPr>
          <p:cNvSpPr>
            <a:spLocks noGrp="1"/>
          </p:cNvSpPr>
          <p:nvPr>
            <p:ph type="sldNum" sz="quarter" idx="12"/>
          </p:nvPr>
        </p:nvSpPr>
        <p:spPr/>
        <p:txBody>
          <a:bodyPr/>
          <a:lstStyle/>
          <a:p>
            <a:fld id="{4C37B8AF-CD2E-4D49-A539-A50CD89383E0}" type="slidenum">
              <a:rPr kumimoji="1" lang="ja-JP" altLang="en-US" smtClean="0"/>
              <a:t>107</a:t>
            </a:fld>
            <a:endParaRPr kumimoji="1" lang="ja-JP" altLang="en-US" dirty="0"/>
          </a:p>
        </p:txBody>
      </p:sp>
      <p:pic>
        <p:nvPicPr>
          <p:cNvPr id="4" name="図 3">
            <a:extLst>
              <a:ext uri="{FF2B5EF4-FFF2-40B4-BE49-F238E27FC236}">
                <a16:creationId xmlns:a16="http://schemas.microsoft.com/office/drawing/2014/main" id="{64249D75-9ECF-4644-BA36-3E4A44EAC4E9}"/>
              </a:ext>
            </a:extLst>
          </p:cNvPr>
          <p:cNvPicPr>
            <a:picLocks noChangeAspect="1"/>
          </p:cNvPicPr>
          <p:nvPr/>
        </p:nvPicPr>
        <p:blipFill>
          <a:blip r:embed="rId2"/>
          <a:stretch>
            <a:fillRect/>
          </a:stretch>
        </p:blipFill>
        <p:spPr>
          <a:xfrm>
            <a:off x="201669" y="2146853"/>
            <a:ext cx="8808421" cy="2584174"/>
          </a:xfrm>
          <a:prstGeom prst="rect">
            <a:avLst/>
          </a:prstGeom>
        </p:spPr>
      </p:pic>
      <p:sp>
        <p:nvSpPr>
          <p:cNvPr id="5" name="テキスト ボックス 4">
            <a:extLst>
              <a:ext uri="{FF2B5EF4-FFF2-40B4-BE49-F238E27FC236}">
                <a16:creationId xmlns:a16="http://schemas.microsoft.com/office/drawing/2014/main" id="{1342D356-37A5-44FA-BDD2-E238533C57D9}"/>
              </a:ext>
            </a:extLst>
          </p:cNvPr>
          <p:cNvSpPr txBox="1"/>
          <p:nvPr/>
        </p:nvSpPr>
        <p:spPr>
          <a:xfrm>
            <a:off x="3794383" y="291711"/>
            <a:ext cx="1555234" cy="584775"/>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緑の</a:t>
            </a:r>
            <a:r>
              <a:rPr kumimoji="1" lang="en-US" altLang="ja-JP" sz="3200" dirty="0" err="1">
                <a:latin typeface="BIZ UDPゴシック" panose="020B0400000000000000" pitchFamily="50" charset="-128"/>
                <a:ea typeface="BIZ UDPゴシック" panose="020B0400000000000000" pitchFamily="50" charset="-128"/>
              </a:rPr>
              <a:t>Fo</a:t>
            </a:r>
            <a:endParaRPr kumimoji="1" lang="ja-JP" altLang="en-US"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055744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5BFC18-1122-4CA6-9396-7A63D5A59225}"/>
              </a:ext>
            </a:extLst>
          </p:cNvPr>
          <p:cNvSpPr>
            <a:spLocks noGrp="1"/>
          </p:cNvSpPr>
          <p:nvPr>
            <p:ph type="sldNum" sz="quarter" idx="12"/>
          </p:nvPr>
        </p:nvSpPr>
        <p:spPr/>
        <p:txBody>
          <a:bodyPr/>
          <a:lstStyle/>
          <a:p>
            <a:fld id="{4C37B8AF-CD2E-4D49-A539-A50CD89383E0}" type="slidenum">
              <a:rPr kumimoji="1" lang="ja-JP" altLang="en-US" smtClean="0"/>
              <a:t>108</a:t>
            </a:fld>
            <a:endParaRPr kumimoji="1" lang="ja-JP" altLang="en-US" dirty="0"/>
          </a:p>
        </p:txBody>
      </p:sp>
      <p:pic>
        <p:nvPicPr>
          <p:cNvPr id="7" name="図 6">
            <a:extLst>
              <a:ext uri="{FF2B5EF4-FFF2-40B4-BE49-F238E27FC236}">
                <a16:creationId xmlns:a16="http://schemas.microsoft.com/office/drawing/2014/main" id="{7B511005-2DCD-4C04-905E-DD274963AEF8}"/>
              </a:ext>
            </a:extLst>
          </p:cNvPr>
          <p:cNvPicPr>
            <a:picLocks noChangeAspect="1"/>
          </p:cNvPicPr>
          <p:nvPr/>
        </p:nvPicPr>
        <p:blipFill>
          <a:blip r:embed="rId2"/>
          <a:stretch>
            <a:fillRect/>
          </a:stretch>
        </p:blipFill>
        <p:spPr>
          <a:xfrm>
            <a:off x="762954" y="2428461"/>
            <a:ext cx="7972799" cy="2001078"/>
          </a:xfrm>
          <a:prstGeom prst="rect">
            <a:avLst/>
          </a:prstGeom>
          <a:ln w="38100">
            <a:solidFill>
              <a:schemeClr val="tx2"/>
            </a:solidFill>
          </a:ln>
        </p:spPr>
      </p:pic>
    </p:spTree>
    <p:extLst>
      <p:ext uri="{BB962C8B-B14F-4D97-AF65-F5344CB8AC3E}">
        <p14:creationId xmlns:p14="http://schemas.microsoft.com/office/powerpoint/2010/main" val="20646526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5BFC18-1122-4CA6-9396-7A63D5A59225}"/>
              </a:ext>
            </a:extLst>
          </p:cNvPr>
          <p:cNvSpPr>
            <a:spLocks noGrp="1"/>
          </p:cNvSpPr>
          <p:nvPr>
            <p:ph type="sldNum" sz="quarter" idx="12"/>
          </p:nvPr>
        </p:nvSpPr>
        <p:spPr/>
        <p:txBody>
          <a:bodyPr/>
          <a:lstStyle/>
          <a:p>
            <a:fld id="{4C37B8AF-CD2E-4D49-A539-A50CD89383E0}" type="slidenum">
              <a:rPr kumimoji="1" lang="ja-JP" altLang="en-US" smtClean="0"/>
              <a:t>109</a:t>
            </a:fld>
            <a:endParaRPr kumimoji="1" lang="ja-JP" altLang="en-US" dirty="0"/>
          </a:p>
        </p:txBody>
      </p:sp>
      <p:pic>
        <p:nvPicPr>
          <p:cNvPr id="7" name="図 6">
            <a:extLst>
              <a:ext uri="{FF2B5EF4-FFF2-40B4-BE49-F238E27FC236}">
                <a16:creationId xmlns:a16="http://schemas.microsoft.com/office/drawing/2014/main" id="{7B511005-2DCD-4C04-905E-DD274963AEF8}"/>
              </a:ext>
            </a:extLst>
          </p:cNvPr>
          <p:cNvPicPr>
            <a:picLocks noChangeAspect="1"/>
          </p:cNvPicPr>
          <p:nvPr/>
        </p:nvPicPr>
        <p:blipFill>
          <a:blip r:embed="rId2"/>
          <a:stretch>
            <a:fillRect/>
          </a:stretch>
        </p:blipFill>
        <p:spPr>
          <a:xfrm>
            <a:off x="762954" y="2428461"/>
            <a:ext cx="7972799" cy="2001078"/>
          </a:xfrm>
          <a:prstGeom prst="rect">
            <a:avLst/>
          </a:prstGeom>
          <a:ln w="38100">
            <a:solidFill>
              <a:schemeClr val="tx2"/>
            </a:solidFill>
          </a:ln>
        </p:spPr>
      </p:pic>
      <p:sp>
        <p:nvSpPr>
          <p:cNvPr id="4" name="矢印: 下 3">
            <a:extLst>
              <a:ext uri="{FF2B5EF4-FFF2-40B4-BE49-F238E27FC236}">
                <a16:creationId xmlns:a16="http://schemas.microsoft.com/office/drawing/2014/main" id="{43F6F8DF-86C4-4725-B7E6-941BF7611FF8}"/>
              </a:ext>
            </a:extLst>
          </p:cNvPr>
          <p:cNvSpPr/>
          <p:nvPr/>
        </p:nvSpPr>
        <p:spPr>
          <a:xfrm rot="10800000">
            <a:off x="7103165" y="2616279"/>
            <a:ext cx="649356" cy="424070"/>
          </a:xfrm>
          <a:prstGeom prst="downArrow">
            <a:avLst/>
          </a:prstGeom>
          <a:solidFill>
            <a:schemeClr val="tx1"/>
          </a:solidFill>
          <a:ln w="412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C1C5B3E2-B6EC-46FB-8F05-BAB4DE6008D7}"/>
              </a:ext>
            </a:extLst>
          </p:cNvPr>
          <p:cNvSpPr/>
          <p:nvPr/>
        </p:nvSpPr>
        <p:spPr>
          <a:xfrm>
            <a:off x="6129794" y="3652236"/>
            <a:ext cx="245165" cy="314740"/>
          </a:xfrm>
          <a:prstGeom prst="downArrow">
            <a:avLst/>
          </a:prstGeom>
          <a:solidFill>
            <a:schemeClr val="tx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8">
            <a:extLst>
              <a:ext uri="{FF2B5EF4-FFF2-40B4-BE49-F238E27FC236}">
                <a16:creationId xmlns:a16="http://schemas.microsoft.com/office/drawing/2014/main" id="{FB46E717-3F05-40D2-80F2-3C962B9E44A9}"/>
              </a:ext>
            </a:extLst>
          </p:cNvPr>
          <p:cNvSpPr/>
          <p:nvPr/>
        </p:nvSpPr>
        <p:spPr>
          <a:xfrm flipH="1">
            <a:off x="6161597" y="2945121"/>
            <a:ext cx="106681" cy="190455"/>
          </a:xfrm>
          <a:prstGeom prst="downArrow">
            <a:avLst/>
          </a:prstGeom>
          <a:solidFill>
            <a:schemeClr val="tx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下 9">
            <a:extLst>
              <a:ext uri="{FF2B5EF4-FFF2-40B4-BE49-F238E27FC236}">
                <a16:creationId xmlns:a16="http://schemas.microsoft.com/office/drawing/2014/main" id="{DA89A278-58DB-45F9-A060-611F672B49BE}"/>
              </a:ext>
            </a:extLst>
          </p:cNvPr>
          <p:cNvSpPr/>
          <p:nvPr/>
        </p:nvSpPr>
        <p:spPr>
          <a:xfrm rot="10800000">
            <a:off x="8262730" y="2677350"/>
            <a:ext cx="649356" cy="424070"/>
          </a:xfrm>
          <a:prstGeom prst="downArrow">
            <a:avLst/>
          </a:prstGeom>
          <a:solidFill>
            <a:schemeClr val="tx1"/>
          </a:solidFill>
          <a:ln w="412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A66D82B0-8B28-407B-AE9E-BFF97397779F}"/>
              </a:ext>
            </a:extLst>
          </p:cNvPr>
          <p:cNvSpPr/>
          <p:nvPr/>
        </p:nvSpPr>
        <p:spPr>
          <a:xfrm>
            <a:off x="6174185" y="4137394"/>
            <a:ext cx="106681" cy="198800"/>
          </a:xfrm>
          <a:prstGeom prst="downArrow">
            <a:avLst/>
          </a:prstGeom>
          <a:solidFill>
            <a:schemeClr val="tx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5540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829584"/>
            <a:ext cx="7886700" cy="4467516"/>
          </a:xfrm>
          <a:solidFill>
            <a:schemeClr val="bg1">
              <a:lumMod val="95000"/>
            </a:schemeClr>
          </a:solidFill>
          <a:ln>
            <a:solidFill>
              <a:schemeClr val="tx1"/>
            </a:solidFill>
          </a:ln>
          <a:scene3d>
            <a:camera prst="orthographicFront"/>
            <a:lightRig rig="threePt" dir="t"/>
          </a:scene3d>
          <a:sp3d>
            <a:bevelT/>
          </a:sp3d>
        </p:spPr>
        <p:txBody>
          <a:bodyPr>
            <a:normAutofit fontScale="925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事前に、起きうる事態をすべて並べあげ</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好ましい事態を最大限に　好ましくない事態を最小限にするには　どのような管理が最適かを想定し、管理手段を選定</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選定された管理手段の有効性を検証し</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事後検証まで込みで</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en-US" altLang="ja-JP" dirty="0">
                <a:latin typeface="BIZ UDゴシック" panose="020B0400000000000000" pitchFamily="49" charset="-128"/>
                <a:ea typeface="BIZ UDゴシック" panose="020B0400000000000000" pitchFamily="49" charset="-128"/>
              </a:rPr>
              <a:t>PDCA</a:t>
            </a:r>
            <a:r>
              <a:rPr lang="ja-JP" altLang="en-US" dirty="0">
                <a:latin typeface="BIZ UDゴシック" panose="020B0400000000000000" pitchFamily="49" charset="-128"/>
                <a:ea typeface="BIZ UDゴシック" panose="020B0400000000000000" pitchFamily="49" charset="-128"/>
              </a:rPr>
              <a:t>を回していくための計画を立てる</a:t>
            </a:r>
            <a:endParaRPr lang="en-US" altLang="ja-JP" dirty="0">
              <a:latin typeface="BIZ UDゴシック" panose="020B0400000000000000" pitchFamily="49" charset="-128"/>
              <a:ea typeface="BIZ UDゴシック" panose="020B0400000000000000" pitchFamily="49" charset="-128"/>
            </a:endParaRPr>
          </a:p>
          <a:p>
            <a:pPr marL="0" indent="0">
              <a:lnSpc>
                <a:spcPct val="150000"/>
              </a:lnSpc>
              <a:buNone/>
            </a:pPr>
            <a:r>
              <a:rPr lang="ja-JP" altLang="en-US" dirty="0">
                <a:latin typeface="BIZ UDゴシック" panose="020B0400000000000000" pitchFamily="49" charset="-128"/>
                <a:ea typeface="BIZ UDゴシック" panose="020B0400000000000000" pitchFamily="49" charset="-128"/>
              </a:rPr>
              <a:t>　・・・その１クールを通常　「バリデーション」と呼ぶ</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endParaRPr lang="en-US" altLang="ja-JP" dirty="0">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11</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chemeClr val="accent6">
              <a:lumMod val="40000"/>
              <a:lumOff val="60000"/>
            </a:schemeClr>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バリデーションのニーヅは歴然</a:t>
            </a:r>
          </a:p>
        </p:txBody>
      </p:sp>
    </p:spTree>
    <p:extLst>
      <p:ext uri="{BB962C8B-B14F-4D97-AF65-F5344CB8AC3E}">
        <p14:creationId xmlns:p14="http://schemas.microsoft.com/office/powerpoint/2010/main" val="191936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どうすればいいか？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146756" y="1993393"/>
            <a:ext cx="8850488" cy="3718785"/>
          </a:xfrm>
        </p:spPr>
        <p:txBody>
          <a:bodyPr>
            <a:normAutofit/>
          </a:bodyPr>
          <a:lstStyle/>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赤と緑への熱水の到達を加速することが一番！</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二番目に　１２０℃での保持時間をわずかに短く</a:t>
            </a:r>
            <a:r>
              <a:rPr lang="ja-JP" altLang="en-US" sz="2800" dirty="0">
                <a:latin typeface="BIZ UDPゴシック" panose="020B0400000000000000" pitchFamily="50" charset="-128"/>
                <a:ea typeface="BIZ UDPゴシック" panose="020B0400000000000000" pitchFamily="50" charset="-128"/>
              </a:rPr>
              <a:t>して青の乳清・カゼイン変性を抑える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sz="2800" dirty="0">
              <a:latin typeface="BIZ UDPゴシック" panose="020B0400000000000000" pitchFamily="50" charset="-128"/>
              <a:ea typeface="BIZ UDPゴシック" panose="020B0400000000000000" pitchFamily="50" charset="-128"/>
            </a:endParaRPr>
          </a:p>
          <a:p>
            <a:pPr marL="0" indent="0">
              <a:buNone/>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110</a:t>
            </a:fld>
            <a:endParaRPr kumimoji="1" lang="ja-JP" altLang="en-US" dirty="0"/>
          </a:p>
        </p:txBody>
      </p:sp>
    </p:spTree>
    <p:extLst>
      <p:ext uri="{BB962C8B-B14F-4D97-AF65-F5344CB8AC3E}">
        <p14:creationId xmlns:p14="http://schemas.microsoft.com/office/powerpoint/2010/main" val="14152819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343A79-B8F6-4E6F-8DF2-1FE7F631ABB4}"/>
              </a:ext>
            </a:extLst>
          </p:cNvPr>
          <p:cNvSpPr>
            <a:spLocks noGrp="1"/>
          </p:cNvSpPr>
          <p:nvPr>
            <p:ph type="sldNum" sz="quarter" idx="12"/>
          </p:nvPr>
        </p:nvSpPr>
        <p:spPr/>
        <p:txBody>
          <a:bodyPr/>
          <a:lstStyle/>
          <a:p>
            <a:fld id="{4C37B8AF-CD2E-4D49-A539-A50CD89383E0}" type="slidenum">
              <a:rPr kumimoji="1" lang="ja-JP" altLang="en-US" smtClean="0"/>
              <a:t>111</a:t>
            </a:fld>
            <a:endParaRPr kumimoji="1" lang="ja-JP" altLang="en-US" dirty="0"/>
          </a:p>
        </p:txBody>
      </p:sp>
      <p:pic>
        <p:nvPicPr>
          <p:cNvPr id="4" name="図 3">
            <a:extLst>
              <a:ext uri="{FF2B5EF4-FFF2-40B4-BE49-F238E27FC236}">
                <a16:creationId xmlns:a16="http://schemas.microsoft.com/office/drawing/2014/main" id="{48503710-9FD7-4A7D-8DA7-9B3FC715293E}"/>
              </a:ext>
            </a:extLst>
          </p:cNvPr>
          <p:cNvPicPr>
            <a:picLocks noChangeAspect="1"/>
          </p:cNvPicPr>
          <p:nvPr/>
        </p:nvPicPr>
        <p:blipFill>
          <a:blip r:embed="rId2"/>
          <a:stretch>
            <a:fillRect/>
          </a:stretch>
        </p:blipFill>
        <p:spPr>
          <a:xfrm>
            <a:off x="1207216" y="272338"/>
            <a:ext cx="5844014" cy="6313324"/>
          </a:xfrm>
          <a:prstGeom prst="rect">
            <a:avLst/>
          </a:prstGeom>
        </p:spPr>
      </p:pic>
      <p:sp>
        <p:nvSpPr>
          <p:cNvPr id="5" name="テキスト ボックス 4">
            <a:extLst>
              <a:ext uri="{FF2B5EF4-FFF2-40B4-BE49-F238E27FC236}">
                <a16:creationId xmlns:a16="http://schemas.microsoft.com/office/drawing/2014/main" id="{A95489C4-6FA8-4445-AEB7-216518402EAE}"/>
              </a:ext>
            </a:extLst>
          </p:cNvPr>
          <p:cNvSpPr txBox="1"/>
          <p:nvPr/>
        </p:nvSpPr>
        <p:spPr>
          <a:xfrm rot="19670684">
            <a:off x="3869960" y="4147932"/>
            <a:ext cx="415498" cy="369332"/>
          </a:xfrm>
          <a:prstGeom prst="rect">
            <a:avLst/>
          </a:prstGeom>
          <a:solidFill>
            <a:srgbClr val="0070C0"/>
          </a:solidFill>
          <a:ln>
            <a:solidFill>
              <a:schemeClr val="tx1"/>
            </a:solidFill>
          </a:ln>
        </p:spPr>
        <p:txBody>
          <a:bodyPr wrap="none" rtlCol="0">
            <a:spAutoFit/>
          </a:bodyPr>
          <a:lstStyle/>
          <a:p>
            <a:r>
              <a:rPr kumimoji="1" lang="ja-JP" altLang="en-US" dirty="0"/>
              <a:t>青</a:t>
            </a:r>
          </a:p>
        </p:txBody>
      </p:sp>
      <p:sp>
        <p:nvSpPr>
          <p:cNvPr id="6" name="テキスト ボックス 5">
            <a:extLst>
              <a:ext uri="{FF2B5EF4-FFF2-40B4-BE49-F238E27FC236}">
                <a16:creationId xmlns:a16="http://schemas.microsoft.com/office/drawing/2014/main" id="{1C45339C-480B-4943-A1EE-BA9DBDFBDE41}"/>
              </a:ext>
            </a:extLst>
          </p:cNvPr>
          <p:cNvSpPr txBox="1"/>
          <p:nvPr/>
        </p:nvSpPr>
        <p:spPr>
          <a:xfrm rot="19670684">
            <a:off x="3803866" y="4414839"/>
            <a:ext cx="415498" cy="369332"/>
          </a:xfrm>
          <a:prstGeom prst="rect">
            <a:avLst/>
          </a:prstGeom>
          <a:solidFill>
            <a:srgbClr val="FF0000"/>
          </a:solidFill>
          <a:ln>
            <a:solidFill>
              <a:schemeClr val="tx1"/>
            </a:solidFill>
          </a:ln>
        </p:spPr>
        <p:txBody>
          <a:bodyPr wrap="none" rtlCol="0">
            <a:spAutoFit/>
          </a:bodyPr>
          <a:lstStyle/>
          <a:p>
            <a:r>
              <a:rPr kumimoji="1" lang="ja-JP" altLang="en-US" dirty="0"/>
              <a:t>赤</a:t>
            </a:r>
          </a:p>
        </p:txBody>
      </p:sp>
      <p:sp>
        <p:nvSpPr>
          <p:cNvPr id="7" name="テキスト ボックス 6">
            <a:extLst>
              <a:ext uri="{FF2B5EF4-FFF2-40B4-BE49-F238E27FC236}">
                <a16:creationId xmlns:a16="http://schemas.microsoft.com/office/drawing/2014/main" id="{3F5ED9FE-7433-4AF3-8256-640060B17AB5}"/>
              </a:ext>
            </a:extLst>
          </p:cNvPr>
          <p:cNvSpPr txBox="1"/>
          <p:nvPr/>
        </p:nvSpPr>
        <p:spPr>
          <a:xfrm rot="19670684">
            <a:off x="3869962" y="4681746"/>
            <a:ext cx="415498" cy="369332"/>
          </a:xfrm>
          <a:prstGeom prst="rect">
            <a:avLst/>
          </a:prstGeom>
          <a:solidFill>
            <a:srgbClr val="00B050"/>
          </a:solidFill>
          <a:ln>
            <a:solidFill>
              <a:schemeClr val="tx1"/>
            </a:solidFill>
          </a:ln>
        </p:spPr>
        <p:txBody>
          <a:bodyPr wrap="none" rtlCol="0">
            <a:spAutoFit/>
          </a:bodyPr>
          <a:lstStyle/>
          <a:p>
            <a:r>
              <a:rPr kumimoji="1" lang="ja-JP" altLang="en-US" dirty="0"/>
              <a:t>青</a:t>
            </a:r>
          </a:p>
        </p:txBody>
      </p:sp>
      <p:sp>
        <p:nvSpPr>
          <p:cNvPr id="3" name="矢印: 左カーブ 2">
            <a:extLst>
              <a:ext uri="{FF2B5EF4-FFF2-40B4-BE49-F238E27FC236}">
                <a16:creationId xmlns:a16="http://schemas.microsoft.com/office/drawing/2014/main" id="{0BAAEC79-0FFC-4EFD-B429-68FCDD20841B}"/>
              </a:ext>
            </a:extLst>
          </p:cNvPr>
          <p:cNvSpPr/>
          <p:nvPr/>
        </p:nvSpPr>
        <p:spPr>
          <a:xfrm rot="10306609" flipH="1">
            <a:off x="4581156" y="3438911"/>
            <a:ext cx="1035486" cy="235631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F085CB27-75ED-46B9-A09E-A45914C2B605}"/>
              </a:ext>
            </a:extLst>
          </p:cNvPr>
          <p:cNvSpPr txBox="1"/>
          <p:nvPr/>
        </p:nvSpPr>
        <p:spPr>
          <a:xfrm>
            <a:off x="5845922" y="4371490"/>
            <a:ext cx="2218877"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ポンプ流量を上げる</a:t>
            </a:r>
          </a:p>
        </p:txBody>
      </p:sp>
      <p:sp>
        <p:nvSpPr>
          <p:cNvPr id="9" name="矢印: 右 8">
            <a:extLst>
              <a:ext uri="{FF2B5EF4-FFF2-40B4-BE49-F238E27FC236}">
                <a16:creationId xmlns:a16="http://schemas.microsoft.com/office/drawing/2014/main" id="{D29B779B-59EE-45E4-801F-473B1D309681}"/>
              </a:ext>
            </a:extLst>
          </p:cNvPr>
          <p:cNvSpPr/>
          <p:nvPr/>
        </p:nvSpPr>
        <p:spPr>
          <a:xfrm rot="1675230">
            <a:off x="2636717" y="4293902"/>
            <a:ext cx="1073426" cy="266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8B482E3-B1EA-4DA1-BC00-03C662F9F756}"/>
              </a:ext>
            </a:extLst>
          </p:cNvPr>
          <p:cNvSpPr txBox="1"/>
          <p:nvPr/>
        </p:nvSpPr>
        <p:spPr>
          <a:xfrm>
            <a:off x="1385960" y="3748227"/>
            <a:ext cx="2449710" cy="369332"/>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缶と缶の隙間を空ける</a:t>
            </a:r>
          </a:p>
        </p:txBody>
      </p:sp>
      <p:sp>
        <p:nvSpPr>
          <p:cNvPr id="11" name="テキスト ボックス 10">
            <a:extLst>
              <a:ext uri="{FF2B5EF4-FFF2-40B4-BE49-F238E27FC236}">
                <a16:creationId xmlns:a16="http://schemas.microsoft.com/office/drawing/2014/main" id="{830E38EB-2B31-484D-A491-FC3B5CB69824}"/>
              </a:ext>
            </a:extLst>
          </p:cNvPr>
          <p:cNvSpPr txBox="1"/>
          <p:nvPr/>
        </p:nvSpPr>
        <p:spPr>
          <a:xfrm>
            <a:off x="2613219" y="5194586"/>
            <a:ext cx="2508304" cy="369332"/>
          </a:xfrm>
          <a:prstGeom prst="rect">
            <a:avLst/>
          </a:prstGeom>
          <a:solidFill>
            <a:schemeClr val="bg1"/>
          </a:solid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籠の回転速度の適正化</a:t>
            </a:r>
          </a:p>
        </p:txBody>
      </p:sp>
      <p:pic>
        <p:nvPicPr>
          <p:cNvPr id="1026" name="Picture 2" descr="丸いロータリーのシルエット | 無料のAi・PNG白黒シルエットイラスト">
            <a:extLst>
              <a:ext uri="{FF2B5EF4-FFF2-40B4-BE49-F238E27FC236}">
                <a16:creationId xmlns:a16="http://schemas.microsoft.com/office/drawing/2014/main" id="{83DA8BD5-0A57-4A77-AA53-8C8B94834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212" y="4447440"/>
            <a:ext cx="698298" cy="69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89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893E82D-DC46-4416-94CC-4621754C363A}"/>
              </a:ext>
            </a:extLst>
          </p:cNvPr>
          <p:cNvSpPr>
            <a:spLocks noGrp="1"/>
          </p:cNvSpPr>
          <p:nvPr>
            <p:ph type="sldNum" sz="quarter" idx="12"/>
          </p:nvPr>
        </p:nvSpPr>
        <p:spPr/>
        <p:txBody>
          <a:bodyPr/>
          <a:lstStyle/>
          <a:p>
            <a:fld id="{4C37B8AF-CD2E-4D49-A539-A50CD89383E0}" type="slidenum">
              <a:rPr kumimoji="1" lang="ja-JP" altLang="en-US" smtClean="0"/>
              <a:t>112</a:t>
            </a:fld>
            <a:endParaRPr kumimoji="1" lang="ja-JP" altLang="en-US" dirty="0"/>
          </a:p>
        </p:txBody>
      </p:sp>
      <p:sp>
        <p:nvSpPr>
          <p:cNvPr id="3" name="直方体 2">
            <a:extLst>
              <a:ext uri="{FF2B5EF4-FFF2-40B4-BE49-F238E27FC236}">
                <a16:creationId xmlns:a16="http://schemas.microsoft.com/office/drawing/2014/main" id="{C75F78F6-352E-4DA3-BB28-D2D135A386C6}"/>
              </a:ext>
            </a:extLst>
          </p:cNvPr>
          <p:cNvSpPr/>
          <p:nvPr/>
        </p:nvSpPr>
        <p:spPr>
          <a:xfrm>
            <a:off x="1285461" y="2067339"/>
            <a:ext cx="2849217" cy="3087757"/>
          </a:xfrm>
          <a:prstGeom prst="cub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直方体 3">
            <a:extLst>
              <a:ext uri="{FF2B5EF4-FFF2-40B4-BE49-F238E27FC236}">
                <a16:creationId xmlns:a16="http://schemas.microsoft.com/office/drawing/2014/main" id="{40806349-18B8-44B2-A13C-630557DAB405}"/>
              </a:ext>
            </a:extLst>
          </p:cNvPr>
          <p:cNvSpPr/>
          <p:nvPr/>
        </p:nvSpPr>
        <p:spPr>
          <a:xfrm>
            <a:off x="5280992" y="2067338"/>
            <a:ext cx="2849217" cy="3087757"/>
          </a:xfrm>
          <a:prstGeom prst="cub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A8FF7AEF-C1EF-4EA5-8935-104A892C3635}"/>
              </a:ext>
            </a:extLst>
          </p:cNvPr>
          <p:cNvGrpSpPr/>
          <p:nvPr/>
        </p:nvGrpSpPr>
        <p:grpSpPr>
          <a:xfrm>
            <a:off x="1292087" y="2067338"/>
            <a:ext cx="2596123" cy="1167860"/>
            <a:chOff x="1252160" y="2166720"/>
            <a:chExt cx="2596123" cy="1167860"/>
          </a:xfrm>
        </p:grpSpPr>
        <p:grpSp>
          <p:nvGrpSpPr>
            <p:cNvPr id="12" name="グループ化 11">
              <a:extLst>
                <a:ext uri="{FF2B5EF4-FFF2-40B4-BE49-F238E27FC236}">
                  <a16:creationId xmlns:a16="http://schemas.microsoft.com/office/drawing/2014/main" id="{B06CC7AB-2EB9-4B62-94B1-ABB1E95694C4}"/>
                </a:ext>
              </a:extLst>
            </p:cNvPr>
            <p:cNvGrpSpPr/>
            <p:nvPr/>
          </p:nvGrpSpPr>
          <p:grpSpPr>
            <a:xfrm>
              <a:off x="2009543" y="2166720"/>
              <a:ext cx="1838740" cy="457200"/>
              <a:chOff x="1881809" y="868018"/>
              <a:chExt cx="1838740" cy="457200"/>
            </a:xfrm>
          </p:grpSpPr>
          <p:sp>
            <p:nvSpPr>
              <p:cNvPr id="5" name="フローチャート: 磁気ディスク 4">
                <a:extLst>
                  <a:ext uri="{FF2B5EF4-FFF2-40B4-BE49-F238E27FC236}">
                    <a16:creationId xmlns:a16="http://schemas.microsoft.com/office/drawing/2014/main" id="{F6F28D08-4E2B-4F89-8FD5-E9E3E72705B5}"/>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ローチャート: 磁気ディスク 5">
                <a:extLst>
                  <a:ext uri="{FF2B5EF4-FFF2-40B4-BE49-F238E27FC236}">
                    <a16:creationId xmlns:a16="http://schemas.microsoft.com/office/drawing/2014/main" id="{1EE98A50-C0B0-4B7A-B05C-1CC187434B5A}"/>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磁気ディスク 6">
                <a:extLst>
                  <a:ext uri="{FF2B5EF4-FFF2-40B4-BE49-F238E27FC236}">
                    <a16:creationId xmlns:a16="http://schemas.microsoft.com/office/drawing/2014/main" id="{09845321-255D-453D-B353-EDC0FF1903D4}"/>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磁気ディスク 7">
                <a:extLst>
                  <a:ext uri="{FF2B5EF4-FFF2-40B4-BE49-F238E27FC236}">
                    <a16:creationId xmlns:a16="http://schemas.microsoft.com/office/drawing/2014/main" id="{A99C60D6-8CB5-41A2-BA8F-15A2DA02F41E}"/>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磁気ディスク 8">
                <a:extLst>
                  <a:ext uri="{FF2B5EF4-FFF2-40B4-BE49-F238E27FC236}">
                    <a16:creationId xmlns:a16="http://schemas.microsoft.com/office/drawing/2014/main" id="{60752679-709D-4D08-80DF-3248FCFD7912}"/>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磁気ディスク 9">
                <a:extLst>
                  <a:ext uri="{FF2B5EF4-FFF2-40B4-BE49-F238E27FC236}">
                    <a16:creationId xmlns:a16="http://schemas.microsoft.com/office/drawing/2014/main" id="{84672E63-C72E-433F-AA33-F2014C662D1B}"/>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ローチャート: 磁気ディスク 10">
                <a:extLst>
                  <a:ext uri="{FF2B5EF4-FFF2-40B4-BE49-F238E27FC236}">
                    <a16:creationId xmlns:a16="http://schemas.microsoft.com/office/drawing/2014/main" id="{AA59FBBD-61C7-4DF0-B1E3-FDB39AE6D356}"/>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34DB21C9-2A49-41CE-8590-5FA437783581}"/>
                </a:ext>
              </a:extLst>
            </p:cNvPr>
            <p:cNvGrpSpPr/>
            <p:nvPr/>
          </p:nvGrpSpPr>
          <p:grpSpPr>
            <a:xfrm>
              <a:off x="1784077" y="2277715"/>
              <a:ext cx="1838740" cy="457200"/>
              <a:chOff x="1881809" y="868018"/>
              <a:chExt cx="1838740" cy="457200"/>
            </a:xfrm>
          </p:grpSpPr>
          <p:sp>
            <p:nvSpPr>
              <p:cNvPr id="15" name="フローチャート: 磁気ディスク 14">
                <a:extLst>
                  <a:ext uri="{FF2B5EF4-FFF2-40B4-BE49-F238E27FC236}">
                    <a16:creationId xmlns:a16="http://schemas.microsoft.com/office/drawing/2014/main" id="{67A632DD-F088-4D74-BB1E-14511F6FBA3C}"/>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ローチャート: 磁気ディスク 15">
                <a:extLst>
                  <a:ext uri="{FF2B5EF4-FFF2-40B4-BE49-F238E27FC236}">
                    <a16:creationId xmlns:a16="http://schemas.microsoft.com/office/drawing/2014/main" id="{F39DC34E-CF90-4D7D-B1A2-D6EDA99C2B22}"/>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磁気ディスク 16">
                <a:extLst>
                  <a:ext uri="{FF2B5EF4-FFF2-40B4-BE49-F238E27FC236}">
                    <a16:creationId xmlns:a16="http://schemas.microsoft.com/office/drawing/2014/main" id="{8FA3ABCB-4ACD-45BF-B1B2-81DB1313BC59}"/>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磁気ディスク 17">
                <a:extLst>
                  <a:ext uri="{FF2B5EF4-FFF2-40B4-BE49-F238E27FC236}">
                    <a16:creationId xmlns:a16="http://schemas.microsoft.com/office/drawing/2014/main" id="{A7C02A4C-B8D4-4541-848F-3DEF4F833817}"/>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磁気ディスク 18">
                <a:extLst>
                  <a:ext uri="{FF2B5EF4-FFF2-40B4-BE49-F238E27FC236}">
                    <a16:creationId xmlns:a16="http://schemas.microsoft.com/office/drawing/2014/main" id="{B0F89242-E8BC-459A-A928-E1ADA1BDEFAC}"/>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磁気ディスク 19">
                <a:extLst>
                  <a:ext uri="{FF2B5EF4-FFF2-40B4-BE49-F238E27FC236}">
                    <a16:creationId xmlns:a16="http://schemas.microsoft.com/office/drawing/2014/main" id="{78AA9103-2D60-499B-B786-35372C8A9E53}"/>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磁気ディスク 20">
                <a:extLst>
                  <a:ext uri="{FF2B5EF4-FFF2-40B4-BE49-F238E27FC236}">
                    <a16:creationId xmlns:a16="http://schemas.microsoft.com/office/drawing/2014/main" id="{A311B27F-59AD-4EE8-8BF0-057E1375727E}"/>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E6271279-4478-4F72-B96E-38B390CDFF24}"/>
                </a:ext>
              </a:extLst>
            </p:cNvPr>
            <p:cNvGrpSpPr/>
            <p:nvPr/>
          </p:nvGrpSpPr>
          <p:grpSpPr>
            <a:xfrm>
              <a:off x="1644930" y="2431769"/>
              <a:ext cx="1838740" cy="457200"/>
              <a:chOff x="1881809" y="868018"/>
              <a:chExt cx="1838740" cy="457200"/>
            </a:xfrm>
          </p:grpSpPr>
          <p:sp>
            <p:nvSpPr>
              <p:cNvPr id="23" name="フローチャート: 磁気ディスク 22">
                <a:extLst>
                  <a:ext uri="{FF2B5EF4-FFF2-40B4-BE49-F238E27FC236}">
                    <a16:creationId xmlns:a16="http://schemas.microsoft.com/office/drawing/2014/main" id="{BB1F43B9-9425-4B93-BFCD-C817884BE833}"/>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ローチャート: 磁気ディスク 23">
                <a:extLst>
                  <a:ext uri="{FF2B5EF4-FFF2-40B4-BE49-F238E27FC236}">
                    <a16:creationId xmlns:a16="http://schemas.microsoft.com/office/drawing/2014/main" id="{20A19C83-3FFA-4C88-9D6D-F1CD69B92131}"/>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ローチャート: 磁気ディスク 24">
                <a:extLst>
                  <a:ext uri="{FF2B5EF4-FFF2-40B4-BE49-F238E27FC236}">
                    <a16:creationId xmlns:a16="http://schemas.microsoft.com/office/drawing/2014/main" id="{EB817536-FD5C-4BA7-B1D2-A6EE30735E7F}"/>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ローチャート: 磁気ディスク 25">
                <a:extLst>
                  <a:ext uri="{FF2B5EF4-FFF2-40B4-BE49-F238E27FC236}">
                    <a16:creationId xmlns:a16="http://schemas.microsoft.com/office/drawing/2014/main" id="{C4C8F5FE-56A9-4864-AF76-5BF5D2DC5C45}"/>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磁気ディスク 26">
                <a:extLst>
                  <a:ext uri="{FF2B5EF4-FFF2-40B4-BE49-F238E27FC236}">
                    <a16:creationId xmlns:a16="http://schemas.microsoft.com/office/drawing/2014/main" id="{24D308B6-5FE2-400F-865D-AEE7F998D853}"/>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磁気ディスク 27">
                <a:extLst>
                  <a:ext uri="{FF2B5EF4-FFF2-40B4-BE49-F238E27FC236}">
                    <a16:creationId xmlns:a16="http://schemas.microsoft.com/office/drawing/2014/main" id="{5D8E6AC2-E6C3-4721-9590-889BFED000E5}"/>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磁気ディスク 28">
                <a:extLst>
                  <a:ext uri="{FF2B5EF4-FFF2-40B4-BE49-F238E27FC236}">
                    <a16:creationId xmlns:a16="http://schemas.microsoft.com/office/drawing/2014/main" id="{D322D207-494D-4F67-8984-1DD667C31D4A}"/>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1D8E6691-21B0-44B6-84C4-3777321A0B58}"/>
                </a:ext>
              </a:extLst>
            </p:cNvPr>
            <p:cNvGrpSpPr/>
            <p:nvPr/>
          </p:nvGrpSpPr>
          <p:grpSpPr>
            <a:xfrm>
              <a:off x="1431641" y="2607363"/>
              <a:ext cx="1838740" cy="457200"/>
              <a:chOff x="1881809" y="868018"/>
              <a:chExt cx="1838740" cy="457200"/>
            </a:xfrm>
          </p:grpSpPr>
          <p:sp>
            <p:nvSpPr>
              <p:cNvPr id="31" name="フローチャート: 磁気ディスク 30">
                <a:extLst>
                  <a:ext uri="{FF2B5EF4-FFF2-40B4-BE49-F238E27FC236}">
                    <a16:creationId xmlns:a16="http://schemas.microsoft.com/office/drawing/2014/main" id="{934A3AED-AD16-402A-AF2E-962089E2C063}"/>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ローチャート: 磁気ディスク 31">
                <a:extLst>
                  <a:ext uri="{FF2B5EF4-FFF2-40B4-BE49-F238E27FC236}">
                    <a16:creationId xmlns:a16="http://schemas.microsoft.com/office/drawing/2014/main" id="{20A744A7-40EB-43FC-B566-9E800BF6F6EA}"/>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ローチャート: 磁気ディスク 32">
                <a:extLst>
                  <a:ext uri="{FF2B5EF4-FFF2-40B4-BE49-F238E27FC236}">
                    <a16:creationId xmlns:a16="http://schemas.microsoft.com/office/drawing/2014/main" id="{5C04481C-3D2E-4BAD-9BEA-C62F398F0092}"/>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ローチャート: 磁気ディスク 33">
                <a:extLst>
                  <a:ext uri="{FF2B5EF4-FFF2-40B4-BE49-F238E27FC236}">
                    <a16:creationId xmlns:a16="http://schemas.microsoft.com/office/drawing/2014/main" id="{DDA93880-C3B8-45C0-AAE7-8957FB7B03CA}"/>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ローチャート: 磁気ディスク 34">
                <a:extLst>
                  <a:ext uri="{FF2B5EF4-FFF2-40B4-BE49-F238E27FC236}">
                    <a16:creationId xmlns:a16="http://schemas.microsoft.com/office/drawing/2014/main" id="{91DE830A-8564-48E9-AD24-F5A6DAB405C4}"/>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ローチャート: 磁気ディスク 35">
                <a:extLst>
                  <a:ext uri="{FF2B5EF4-FFF2-40B4-BE49-F238E27FC236}">
                    <a16:creationId xmlns:a16="http://schemas.microsoft.com/office/drawing/2014/main" id="{3A14CF27-F862-4423-9A0A-EBCD4DA4629B}"/>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ローチャート: 磁気ディスク 36">
                <a:extLst>
                  <a:ext uri="{FF2B5EF4-FFF2-40B4-BE49-F238E27FC236}">
                    <a16:creationId xmlns:a16="http://schemas.microsoft.com/office/drawing/2014/main" id="{69FE7656-E20B-4447-8816-37BB11EF5707}"/>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D99A59AB-13F3-4393-BDCC-41F80BF14191}"/>
                </a:ext>
              </a:extLst>
            </p:cNvPr>
            <p:cNvGrpSpPr/>
            <p:nvPr/>
          </p:nvGrpSpPr>
          <p:grpSpPr>
            <a:xfrm>
              <a:off x="1389825" y="2743203"/>
              <a:ext cx="1838740" cy="457200"/>
              <a:chOff x="1881809" y="868018"/>
              <a:chExt cx="1838740" cy="457200"/>
            </a:xfrm>
          </p:grpSpPr>
          <p:sp>
            <p:nvSpPr>
              <p:cNvPr id="39" name="フローチャート: 磁気ディスク 38">
                <a:extLst>
                  <a:ext uri="{FF2B5EF4-FFF2-40B4-BE49-F238E27FC236}">
                    <a16:creationId xmlns:a16="http://schemas.microsoft.com/office/drawing/2014/main" id="{A0B76F41-BF2C-4513-9D22-E91D6A0BB754}"/>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ローチャート: 磁気ディスク 39">
                <a:extLst>
                  <a:ext uri="{FF2B5EF4-FFF2-40B4-BE49-F238E27FC236}">
                    <a16:creationId xmlns:a16="http://schemas.microsoft.com/office/drawing/2014/main" id="{8C6ABF64-6834-4BF7-8D95-323C2B849FC1}"/>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ローチャート: 磁気ディスク 40">
                <a:extLst>
                  <a:ext uri="{FF2B5EF4-FFF2-40B4-BE49-F238E27FC236}">
                    <a16:creationId xmlns:a16="http://schemas.microsoft.com/office/drawing/2014/main" id="{173DC893-61AE-431B-B612-B2AC8149E5EB}"/>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ローチャート: 磁気ディスク 41">
                <a:extLst>
                  <a:ext uri="{FF2B5EF4-FFF2-40B4-BE49-F238E27FC236}">
                    <a16:creationId xmlns:a16="http://schemas.microsoft.com/office/drawing/2014/main" id="{B94F895C-79AE-4825-B883-B6D2A322F60A}"/>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ローチャート: 磁気ディスク 42">
                <a:extLst>
                  <a:ext uri="{FF2B5EF4-FFF2-40B4-BE49-F238E27FC236}">
                    <a16:creationId xmlns:a16="http://schemas.microsoft.com/office/drawing/2014/main" id="{01574C84-EFD0-42BF-9497-CD543C7E221A}"/>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ローチャート: 磁気ディスク 43">
                <a:extLst>
                  <a:ext uri="{FF2B5EF4-FFF2-40B4-BE49-F238E27FC236}">
                    <a16:creationId xmlns:a16="http://schemas.microsoft.com/office/drawing/2014/main" id="{A1BF0CB2-11D3-471F-9070-92AA448507F8}"/>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ローチャート: 磁気ディスク 44">
                <a:extLst>
                  <a:ext uri="{FF2B5EF4-FFF2-40B4-BE49-F238E27FC236}">
                    <a16:creationId xmlns:a16="http://schemas.microsoft.com/office/drawing/2014/main" id="{244AEDC9-DEE8-4C3F-81EF-324D18B3FAB2}"/>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a:extLst>
                <a:ext uri="{FF2B5EF4-FFF2-40B4-BE49-F238E27FC236}">
                  <a16:creationId xmlns:a16="http://schemas.microsoft.com/office/drawing/2014/main" id="{F90E2756-2717-4968-8248-8F0866C456E7}"/>
                </a:ext>
              </a:extLst>
            </p:cNvPr>
            <p:cNvGrpSpPr/>
            <p:nvPr/>
          </p:nvGrpSpPr>
          <p:grpSpPr>
            <a:xfrm>
              <a:off x="1252160" y="2877380"/>
              <a:ext cx="1838740" cy="457200"/>
              <a:chOff x="1881809" y="868018"/>
              <a:chExt cx="1838740" cy="457200"/>
            </a:xfrm>
          </p:grpSpPr>
          <p:sp>
            <p:nvSpPr>
              <p:cNvPr id="47" name="フローチャート: 磁気ディスク 46">
                <a:extLst>
                  <a:ext uri="{FF2B5EF4-FFF2-40B4-BE49-F238E27FC236}">
                    <a16:creationId xmlns:a16="http://schemas.microsoft.com/office/drawing/2014/main" id="{BB324598-9D87-4BA0-8C81-49A535A57495}"/>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ローチャート: 磁気ディスク 47">
                <a:extLst>
                  <a:ext uri="{FF2B5EF4-FFF2-40B4-BE49-F238E27FC236}">
                    <a16:creationId xmlns:a16="http://schemas.microsoft.com/office/drawing/2014/main" id="{F0F21196-2FD2-4ED3-8695-DF65E01B15F0}"/>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ローチャート: 磁気ディスク 48">
                <a:extLst>
                  <a:ext uri="{FF2B5EF4-FFF2-40B4-BE49-F238E27FC236}">
                    <a16:creationId xmlns:a16="http://schemas.microsoft.com/office/drawing/2014/main" id="{8825B200-C293-4DD6-9375-F3CFB35F0E0A}"/>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ローチャート: 磁気ディスク 49">
                <a:extLst>
                  <a:ext uri="{FF2B5EF4-FFF2-40B4-BE49-F238E27FC236}">
                    <a16:creationId xmlns:a16="http://schemas.microsoft.com/office/drawing/2014/main" id="{33E6F098-C2DF-4243-B742-5C6975C41B55}"/>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ローチャート: 磁気ディスク 50">
                <a:extLst>
                  <a:ext uri="{FF2B5EF4-FFF2-40B4-BE49-F238E27FC236}">
                    <a16:creationId xmlns:a16="http://schemas.microsoft.com/office/drawing/2014/main" id="{7DD90F71-AB59-4D03-9D89-194916586D44}"/>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ローチャート: 磁気ディスク 51">
                <a:extLst>
                  <a:ext uri="{FF2B5EF4-FFF2-40B4-BE49-F238E27FC236}">
                    <a16:creationId xmlns:a16="http://schemas.microsoft.com/office/drawing/2014/main" id="{6709F24D-C54C-44FF-8A0C-C4C0C5ADEEF0}"/>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ローチャート: 磁気ディスク 52">
                <a:extLst>
                  <a:ext uri="{FF2B5EF4-FFF2-40B4-BE49-F238E27FC236}">
                    <a16:creationId xmlns:a16="http://schemas.microsoft.com/office/drawing/2014/main" id="{AFBBCAEE-B24C-4F1C-A596-4214A35C6B68}"/>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04" name="グループ化 103">
            <a:extLst>
              <a:ext uri="{FF2B5EF4-FFF2-40B4-BE49-F238E27FC236}">
                <a16:creationId xmlns:a16="http://schemas.microsoft.com/office/drawing/2014/main" id="{A65229C0-5D12-4BF5-8B31-7A61E63E0743}"/>
              </a:ext>
            </a:extLst>
          </p:cNvPr>
          <p:cNvGrpSpPr/>
          <p:nvPr/>
        </p:nvGrpSpPr>
        <p:grpSpPr>
          <a:xfrm>
            <a:off x="5299210" y="2050783"/>
            <a:ext cx="2370657" cy="1161232"/>
            <a:chOff x="5299210" y="2050783"/>
            <a:chExt cx="2370657" cy="1161232"/>
          </a:xfrm>
        </p:grpSpPr>
        <p:sp>
          <p:nvSpPr>
            <p:cNvPr id="98" name="フローチャート: 磁気ディスク 97">
              <a:extLst>
                <a:ext uri="{FF2B5EF4-FFF2-40B4-BE49-F238E27FC236}">
                  <a16:creationId xmlns:a16="http://schemas.microsoft.com/office/drawing/2014/main" id="{20F169D0-FBF0-4F50-B083-5DF7AC0BBB8D}"/>
                </a:ext>
              </a:extLst>
            </p:cNvPr>
            <p:cNvSpPr/>
            <p:nvPr/>
          </p:nvSpPr>
          <p:spPr>
            <a:xfrm>
              <a:off x="6311698" y="205078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ローチャート: 磁気ディスク 99">
              <a:extLst>
                <a:ext uri="{FF2B5EF4-FFF2-40B4-BE49-F238E27FC236}">
                  <a16:creationId xmlns:a16="http://schemas.microsoft.com/office/drawing/2014/main" id="{3F7DF2BA-DACB-4E7D-A002-9081F44D2B37}"/>
                </a:ext>
              </a:extLst>
            </p:cNvPr>
            <p:cNvSpPr/>
            <p:nvPr/>
          </p:nvSpPr>
          <p:spPr>
            <a:xfrm>
              <a:off x="6818593" y="205078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ローチャート: 磁気ディスク 102">
              <a:extLst>
                <a:ext uri="{FF2B5EF4-FFF2-40B4-BE49-F238E27FC236}">
                  <a16:creationId xmlns:a16="http://schemas.microsoft.com/office/drawing/2014/main" id="{13A8924B-F2F9-476E-AE79-3B3EAE5AC2BE}"/>
                </a:ext>
              </a:extLst>
            </p:cNvPr>
            <p:cNvSpPr/>
            <p:nvPr/>
          </p:nvSpPr>
          <p:spPr>
            <a:xfrm>
              <a:off x="7338743" y="2057411"/>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a:extLst>
                <a:ext uri="{FF2B5EF4-FFF2-40B4-BE49-F238E27FC236}">
                  <a16:creationId xmlns:a16="http://schemas.microsoft.com/office/drawing/2014/main" id="{6377F08D-4F9F-49E0-A219-3E750C1D4100}"/>
                </a:ext>
              </a:extLst>
            </p:cNvPr>
            <p:cNvGrpSpPr/>
            <p:nvPr/>
          </p:nvGrpSpPr>
          <p:grpSpPr>
            <a:xfrm>
              <a:off x="5831127" y="2155150"/>
              <a:ext cx="1838740" cy="457200"/>
              <a:chOff x="1881809" y="868018"/>
              <a:chExt cx="1838740" cy="457200"/>
            </a:xfrm>
          </p:grpSpPr>
          <p:sp>
            <p:nvSpPr>
              <p:cNvPr id="90" name="フローチャート: 磁気ディスク 89">
                <a:extLst>
                  <a:ext uri="{FF2B5EF4-FFF2-40B4-BE49-F238E27FC236}">
                    <a16:creationId xmlns:a16="http://schemas.microsoft.com/office/drawing/2014/main" id="{8F7664EF-4AD2-4D89-8079-8FC4369FD61C}"/>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ローチャート: 磁気ディスク 91">
                <a:extLst>
                  <a:ext uri="{FF2B5EF4-FFF2-40B4-BE49-F238E27FC236}">
                    <a16:creationId xmlns:a16="http://schemas.microsoft.com/office/drawing/2014/main" id="{BFAB76F4-D652-423B-B239-63FC0840FD64}"/>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ローチャート: 磁気ディスク 93">
                <a:extLst>
                  <a:ext uri="{FF2B5EF4-FFF2-40B4-BE49-F238E27FC236}">
                    <a16:creationId xmlns:a16="http://schemas.microsoft.com/office/drawing/2014/main" id="{7A7D8290-AF73-4987-8645-8A0FE986A2D3}"/>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ローチャート: 磁気ディスク 94">
                <a:extLst>
                  <a:ext uri="{FF2B5EF4-FFF2-40B4-BE49-F238E27FC236}">
                    <a16:creationId xmlns:a16="http://schemas.microsoft.com/office/drawing/2014/main" id="{19071488-B8F6-487F-BB87-06CFFCA00C87}"/>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フローチャート: 磁気ディスク 83">
              <a:extLst>
                <a:ext uri="{FF2B5EF4-FFF2-40B4-BE49-F238E27FC236}">
                  <a16:creationId xmlns:a16="http://schemas.microsoft.com/office/drawing/2014/main" id="{4C825F69-BCA3-4D81-91B0-6F9FD24BDE34}"/>
                </a:ext>
              </a:extLst>
            </p:cNvPr>
            <p:cNvSpPr/>
            <p:nvPr/>
          </p:nvSpPr>
          <p:spPr>
            <a:xfrm>
              <a:off x="5947085" y="2315832"/>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ローチャート: 磁気ディスク 85">
              <a:extLst>
                <a:ext uri="{FF2B5EF4-FFF2-40B4-BE49-F238E27FC236}">
                  <a16:creationId xmlns:a16="http://schemas.microsoft.com/office/drawing/2014/main" id="{03E1702D-F400-439A-B8C4-2FC1DA1ACFD0}"/>
                </a:ext>
              </a:extLst>
            </p:cNvPr>
            <p:cNvSpPr/>
            <p:nvPr/>
          </p:nvSpPr>
          <p:spPr>
            <a:xfrm>
              <a:off x="6453980" y="2315832"/>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ローチャート: 磁気ディスク 88">
              <a:extLst>
                <a:ext uri="{FF2B5EF4-FFF2-40B4-BE49-F238E27FC236}">
                  <a16:creationId xmlns:a16="http://schemas.microsoft.com/office/drawing/2014/main" id="{C9CDAD9A-D4AE-4167-8CA9-B5F683B608D1}"/>
                </a:ext>
              </a:extLst>
            </p:cNvPr>
            <p:cNvSpPr/>
            <p:nvPr/>
          </p:nvSpPr>
          <p:spPr>
            <a:xfrm>
              <a:off x="6974130" y="2322460"/>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ローチャート: 磁気ディスク 75">
              <a:extLst>
                <a:ext uri="{FF2B5EF4-FFF2-40B4-BE49-F238E27FC236}">
                  <a16:creationId xmlns:a16="http://schemas.microsoft.com/office/drawing/2014/main" id="{EFB73E5E-F98C-40E7-AC1D-CD663864BB0D}"/>
                </a:ext>
              </a:extLst>
            </p:cNvPr>
            <p:cNvSpPr/>
            <p:nvPr/>
          </p:nvSpPr>
          <p:spPr>
            <a:xfrm>
              <a:off x="5478691" y="248479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ローチャート: 磁気ディスク 77">
              <a:extLst>
                <a:ext uri="{FF2B5EF4-FFF2-40B4-BE49-F238E27FC236}">
                  <a16:creationId xmlns:a16="http://schemas.microsoft.com/office/drawing/2014/main" id="{410EB480-5AB8-4CD2-8267-551BA04C4418}"/>
                </a:ext>
              </a:extLst>
            </p:cNvPr>
            <p:cNvSpPr/>
            <p:nvPr/>
          </p:nvSpPr>
          <p:spPr>
            <a:xfrm>
              <a:off x="5975650" y="249805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ローチャート: 磁気ディスク 79">
              <a:extLst>
                <a:ext uri="{FF2B5EF4-FFF2-40B4-BE49-F238E27FC236}">
                  <a16:creationId xmlns:a16="http://schemas.microsoft.com/office/drawing/2014/main" id="{8A97AA49-8B10-407D-B209-273E422F9C7F}"/>
                </a:ext>
              </a:extLst>
            </p:cNvPr>
            <p:cNvSpPr/>
            <p:nvPr/>
          </p:nvSpPr>
          <p:spPr>
            <a:xfrm>
              <a:off x="6499111" y="251130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ローチャート: 磁気ディスク 80">
              <a:extLst>
                <a:ext uri="{FF2B5EF4-FFF2-40B4-BE49-F238E27FC236}">
                  <a16:creationId xmlns:a16="http://schemas.microsoft.com/office/drawing/2014/main" id="{43B9B17D-9523-4A43-AEAE-02793A127D38}"/>
                </a:ext>
              </a:extLst>
            </p:cNvPr>
            <p:cNvSpPr/>
            <p:nvPr/>
          </p:nvSpPr>
          <p:spPr>
            <a:xfrm>
              <a:off x="7039136" y="252455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ローチャート: 磁気ディスク 69">
              <a:extLst>
                <a:ext uri="{FF2B5EF4-FFF2-40B4-BE49-F238E27FC236}">
                  <a16:creationId xmlns:a16="http://schemas.microsoft.com/office/drawing/2014/main" id="{4EFC13F1-184F-4223-8918-A66BEC961424}"/>
                </a:ext>
              </a:extLst>
            </p:cNvPr>
            <p:cNvSpPr/>
            <p:nvPr/>
          </p:nvSpPr>
          <p:spPr>
            <a:xfrm>
              <a:off x="5691980" y="262726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ローチャート: 磁気ディスク 71">
              <a:extLst>
                <a:ext uri="{FF2B5EF4-FFF2-40B4-BE49-F238E27FC236}">
                  <a16:creationId xmlns:a16="http://schemas.microsoft.com/office/drawing/2014/main" id="{8438692B-1B7F-4809-BC37-5BC8D3C8CE3F}"/>
                </a:ext>
              </a:extLst>
            </p:cNvPr>
            <p:cNvSpPr/>
            <p:nvPr/>
          </p:nvSpPr>
          <p:spPr>
            <a:xfrm>
              <a:off x="6198875" y="262726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ローチャート: 磁気ディスク 74">
              <a:extLst>
                <a:ext uri="{FF2B5EF4-FFF2-40B4-BE49-F238E27FC236}">
                  <a16:creationId xmlns:a16="http://schemas.microsoft.com/office/drawing/2014/main" id="{3D21E436-525B-4085-A6D8-B28FB2CA1173}"/>
                </a:ext>
              </a:extLst>
            </p:cNvPr>
            <p:cNvSpPr/>
            <p:nvPr/>
          </p:nvSpPr>
          <p:spPr>
            <a:xfrm>
              <a:off x="6719025" y="263389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ローチャート: 磁気ディスク 61">
              <a:extLst>
                <a:ext uri="{FF2B5EF4-FFF2-40B4-BE49-F238E27FC236}">
                  <a16:creationId xmlns:a16="http://schemas.microsoft.com/office/drawing/2014/main" id="{ABB87930-E7A5-435E-B109-500A56007914}"/>
                </a:ext>
              </a:extLst>
            </p:cNvPr>
            <p:cNvSpPr/>
            <p:nvPr/>
          </p:nvSpPr>
          <p:spPr>
            <a:xfrm>
              <a:off x="5299210" y="275481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ローチャート: 磁気ディスク 63">
              <a:extLst>
                <a:ext uri="{FF2B5EF4-FFF2-40B4-BE49-F238E27FC236}">
                  <a16:creationId xmlns:a16="http://schemas.microsoft.com/office/drawing/2014/main" id="{FF203AE9-04C4-4A4B-9080-30F504F45503}"/>
                </a:ext>
              </a:extLst>
            </p:cNvPr>
            <p:cNvSpPr/>
            <p:nvPr/>
          </p:nvSpPr>
          <p:spPr>
            <a:xfrm>
              <a:off x="5796169" y="2768071"/>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ローチャート: 磁気ディスク 65">
              <a:extLst>
                <a:ext uri="{FF2B5EF4-FFF2-40B4-BE49-F238E27FC236}">
                  <a16:creationId xmlns:a16="http://schemas.microsoft.com/office/drawing/2014/main" id="{318D6AF0-A0FF-4172-BB43-6B620F3E4E7B}"/>
                </a:ext>
              </a:extLst>
            </p:cNvPr>
            <p:cNvSpPr/>
            <p:nvPr/>
          </p:nvSpPr>
          <p:spPr>
            <a:xfrm>
              <a:off x="6319630" y="2781320"/>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ローチャート: 磁気ディスク 66">
              <a:extLst>
                <a:ext uri="{FF2B5EF4-FFF2-40B4-BE49-F238E27FC236}">
                  <a16:creationId xmlns:a16="http://schemas.microsoft.com/office/drawing/2014/main" id="{8DE58032-D22A-4C63-935C-E4D6733D6D7D}"/>
                </a:ext>
              </a:extLst>
            </p:cNvPr>
            <p:cNvSpPr/>
            <p:nvPr/>
          </p:nvSpPr>
          <p:spPr>
            <a:xfrm>
              <a:off x="6859655" y="2794572"/>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5" name="矢印: 右 104">
            <a:extLst>
              <a:ext uri="{FF2B5EF4-FFF2-40B4-BE49-F238E27FC236}">
                <a16:creationId xmlns:a16="http://schemas.microsoft.com/office/drawing/2014/main" id="{D1BCC14F-7E07-4540-9F93-1C5BA4EF7CF6}"/>
              </a:ext>
            </a:extLst>
          </p:cNvPr>
          <p:cNvSpPr/>
          <p:nvPr/>
        </p:nvSpPr>
        <p:spPr>
          <a:xfrm>
            <a:off x="4461590" y="3208697"/>
            <a:ext cx="688537" cy="952486"/>
          </a:xfrm>
          <a:prstGeom prst="rightArrow">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68CED799-7EA0-440A-966C-E3A24E881B37}"/>
              </a:ext>
            </a:extLst>
          </p:cNvPr>
          <p:cNvSpPr txBox="1"/>
          <p:nvPr/>
        </p:nvSpPr>
        <p:spPr>
          <a:xfrm>
            <a:off x="2631135" y="935480"/>
            <a:ext cx="3712876" cy="523220"/>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缶と缶の隙間を空ける</a:t>
            </a:r>
          </a:p>
        </p:txBody>
      </p:sp>
    </p:spTree>
    <p:extLst>
      <p:ext uri="{BB962C8B-B14F-4D97-AF65-F5344CB8AC3E}">
        <p14:creationId xmlns:p14="http://schemas.microsoft.com/office/powerpoint/2010/main" val="15335771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C0C00C-BC89-4926-A4A1-D6A0D2A424CD}"/>
              </a:ext>
            </a:extLst>
          </p:cNvPr>
          <p:cNvSpPr>
            <a:spLocks noGrp="1"/>
          </p:cNvSpPr>
          <p:nvPr>
            <p:ph type="sldNum" sz="quarter" idx="12"/>
          </p:nvPr>
        </p:nvSpPr>
        <p:spPr/>
        <p:txBody>
          <a:bodyPr/>
          <a:lstStyle/>
          <a:p>
            <a:fld id="{4C37B8AF-CD2E-4D49-A539-A50CD89383E0}" type="slidenum">
              <a:rPr kumimoji="1" lang="ja-JP" altLang="en-US" smtClean="0"/>
              <a:t>113</a:t>
            </a:fld>
            <a:endParaRPr kumimoji="1" lang="ja-JP" altLang="en-US" dirty="0"/>
          </a:p>
        </p:txBody>
      </p:sp>
      <p:pic>
        <p:nvPicPr>
          <p:cNvPr id="4" name="図 3">
            <a:extLst>
              <a:ext uri="{FF2B5EF4-FFF2-40B4-BE49-F238E27FC236}">
                <a16:creationId xmlns:a16="http://schemas.microsoft.com/office/drawing/2014/main" id="{E35FB159-6B08-4E59-B99D-7DB3FB6A6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08" y="427159"/>
            <a:ext cx="3422517" cy="5040974"/>
          </a:xfrm>
          <a:prstGeom prst="rect">
            <a:avLst/>
          </a:prstGeom>
        </p:spPr>
      </p:pic>
      <p:sp>
        <p:nvSpPr>
          <p:cNvPr id="5" name="テキスト ボックス 4">
            <a:extLst>
              <a:ext uri="{FF2B5EF4-FFF2-40B4-BE49-F238E27FC236}">
                <a16:creationId xmlns:a16="http://schemas.microsoft.com/office/drawing/2014/main" id="{995C96E8-6D3D-4B09-9843-71001221DD5A}"/>
              </a:ext>
            </a:extLst>
          </p:cNvPr>
          <p:cNvSpPr txBox="1"/>
          <p:nvPr/>
        </p:nvSpPr>
        <p:spPr>
          <a:xfrm>
            <a:off x="3588547" y="5283467"/>
            <a:ext cx="1451038" cy="369332"/>
          </a:xfrm>
          <a:prstGeom prst="rect">
            <a:avLst/>
          </a:prstGeom>
          <a:noFill/>
        </p:spPr>
        <p:txBody>
          <a:bodyPr wrap="none" rtlCol="0">
            <a:spAutoFit/>
          </a:bodyPr>
          <a:lstStyle/>
          <a:p>
            <a:r>
              <a:rPr kumimoji="1" lang="en-US" altLang="ja-JP" b="1" dirty="0">
                <a:solidFill>
                  <a:srgbClr val="006600"/>
                </a:solidFill>
                <a:latin typeface="Consolas" panose="020B0609020204030204" pitchFamily="49" charset="0"/>
              </a:rPr>
              <a:t>Since </a:t>
            </a:r>
            <a:r>
              <a:rPr kumimoji="1" lang="en-US" altLang="ja-JP" b="1" dirty="0">
                <a:solidFill>
                  <a:srgbClr val="336600"/>
                </a:solidFill>
                <a:latin typeface="Consolas" panose="020B0609020204030204" pitchFamily="49" charset="0"/>
              </a:rPr>
              <a:t>2016</a:t>
            </a:r>
            <a:endParaRPr kumimoji="1" lang="ja-JP" altLang="en-US" b="1" dirty="0">
              <a:solidFill>
                <a:srgbClr val="336600"/>
              </a:solidFill>
              <a:latin typeface="Consolas" panose="020B0609020204030204" pitchFamily="49" charset="0"/>
            </a:endParaRPr>
          </a:p>
        </p:txBody>
      </p:sp>
      <p:sp>
        <p:nvSpPr>
          <p:cNvPr id="6" name="テキスト ボックス 5">
            <a:extLst>
              <a:ext uri="{FF2B5EF4-FFF2-40B4-BE49-F238E27FC236}">
                <a16:creationId xmlns:a16="http://schemas.microsoft.com/office/drawing/2014/main" id="{5631B4EF-206F-46FE-8703-9044E9C8DC69}"/>
              </a:ext>
            </a:extLst>
          </p:cNvPr>
          <p:cNvSpPr txBox="1"/>
          <p:nvPr/>
        </p:nvSpPr>
        <p:spPr>
          <a:xfrm>
            <a:off x="3410062" y="5650302"/>
            <a:ext cx="2031325" cy="369332"/>
          </a:xfrm>
          <a:prstGeom prst="rect">
            <a:avLst/>
          </a:prstGeom>
          <a:noFill/>
        </p:spPr>
        <p:txBody>
          <a:bodyPr wrap="none" rtlCol="0">
            <a:spAutoFit/>
          </a:bodyPr>
          <a:lstStyle/>
          <a:p>
            <a:r>
              <a:rPr kumimoji="1" lang="ja-JP" altLang="en-US" b="1" dirty="0">
                <a:solidFill>
                  <a:srgbClr val="006600"/>
                </a:solidFill>
                <a:latin typeface="Bahnschrift SemiBold" panose="020B0502040204020203" pitchFamily="34" charset="0"/>
              </a:rPr>
              <a:t>食品安全の守護神</a:t>
            </a:r>
          </a:p>
        </p:txBody>
      </p:sp>
      <p:sp>
        <p:nvSpPr>
          <p:cNvPr id="7" name="テキスト ボックス 6">
            <a:extLst>
              <a:ext uri="{FF2B5EF4-FFF2-40B4-BE49-F238E27FC236}">
                <a16:creationId xmlns:a16="http://schemas.microsoft.com/office/drawing/2014/main" id="{88698146-7E8E-48B3-BFF0-AACB69ADB8DD}"/>
              </a:ext>
            </a:extLst>
          </p:cNvPr>
          <p:cNvSpPr txBox="1"/>
          <p:nvPr/>
        </p:nvSpPr>
        <p:spPr>
          <a:xfrm>
            <a:off x="3588547" y="6061509"/>
            <a:ext cx="1652184" cy="369332"/>
          </a:xfrm>
          <a:prstGeom prst="rect">
            <a:avLst/>
          </a:prstGeom>
          <a:noFill/>
        </p:spPr>
        <p:txBody>
          <a:bodyPr wrap="none" rtlCol="0">
            <a:spAutoFit/>
          </a:bodyPr>
          <a:lstStyle/>
          <a:p>
            <a:r>
              <a:rPr kumimoji="1" lang="en-US" altLang="ja-JP" b="1" dirty="0">
                <a:solidFill>
                  <a:srgbClr val="006600"/>
                </a:solidFill>
              </a:rPr>
              <a:t>http://qpfs.or.jp</a:t>
            </a:r>
            <a:endParaRPr kumimoji="1" lang="ja-JP" altLang="en-US" b="1" dirty="0">
              <a:solidFill>
                <a:srgbClr val="006600"/>
              </a:solidFill>
            </a:endParaRPr>
          </a:p>
        </p:txBody>
      </p:sp>
      <p:pic>
        <p:nvPicPr>
          <p:cNvPr id="1026" name="Picture 2">
            <a:extLst>
              <a:ext uri="{FF2B5EF4-FFF2-40B4-BE49-F238E27FC236}">
                <a16:creationId xmlns:a16="http://schemas.microsoft.com/office/drawing/2014/main" id="{01B923F2-89E3-42D4-8E93-6962EE69C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464" y="2420470"/>
            <a:ext cx="2017059" cy="201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3569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114</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851494" y="2288456"/>
            <a:ext cx="7657322" cy="1828801"/>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付録</a:t>
            </a:r>
            <a:endParaRPr lang="en-US" altLang="ja-JP" sz="5400" dirty="0">
              <a:solidFill>
                <a:schemeClr val="tx1"/>
              </a:solidFill>
              <a:latin typeface="BIZ UDゴシック" panose="020B0400000000000000" pitchFamily="49" charset="-128"/>
              <a:ea typeface="BIZ UDゴシック" panose="020B0400000000000000" pitchFamily="49" charset="-128"/>
            </a:endParaRPr>
          </a:p>
          <a:p>
            <a:pPr algn="ctr"/>
            <a:r>
              <a:rPr lang="ja-JP" altLang="en-US" sz="3000" dirty="0">
                <a:solidFill>
                  <a:schemeClr val="tx1"/>
                </a:solidFill>
                <a:latin typeface="BIZ UDゴシック" panose="020B0400000000000000" pitchFamily="49" charset="-128"/>
                <a:ea typeface="BIZ UDゴシック" panose="020B0400000000000000" pitchFamily="49" charset="-128"/>
              </a:rPr>
              <a:t>実際にバリデーションしてみると</a:t>
            </a:r>
            <a:endParaRPr lang="en-US" altLang="ja-JP" sz="30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895637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51DEB2B-4E59-DBB8-BFFA-C1A57C7AC5D8}"/>
              </a:ext>
            </a:extLst>
          </p:cNvPr>
          <p:cNvSpPr>
            <a:spLocks noGrp="1"/>
          </p:cNvSpPr>
          <p:nvPr>
            <p:ph type="sldNum" sz="quarter" idx="12"/>
          </p:nvPr>
        </p:nvSpPr>
        <p:spPr/>
        <p:txBody>
          <a:bodyPr/>
          <a:lstStyle/>
          <a:p>
            <a:fld id="{4C37B8AF-CD2E-4D49-A539-A50CD89383E0}" type="slidenum">
              <a:rPr kumimoji="1" lang="ja-JP" altLang="en-US" smtClean="0"/>
              <a:t>115</a:t>
            </a:fld>
            <a:endParaRPr kumimoji="1" lang="ja-JP" altLang="en-US" dirty="0"/>
          </a:p>
        </p:txBody>
      </p:sp>
      <p:sp>
        <p:nvSpPr>
          <p:cNvPr id="4" name="テキスト ボックス 3">
            <a:extLst>
              <a:ext uri="{FF2B5EF4-FFF2-40B4-BE49-F238E27FC236}">
                <a16:creationId xmlns:a16="http://schemas.microsoft.com/office/drawing/2014/main" id="{3062A530-5ADA-88CF-9571-44795D4C8E57}"/>
              </a:ext>
            </a:extLst>
          </p:cNvPr>
          <p:cNvSpPr txBox="1"/>
          <p:nvPr/>
        </p:nvSpPr>
        <p:spPr>
          <a:xfrm>
            <a:off x="2140974" y="2980473"/>
            <a:ext cx="6000135" cy="923330"/>
          </a:xfrm>
          <a:prstGeom prst="rect">
            <a:avLst/>
          </a:prstGeom>
          <a:noFill/>
        </p:spPr>
        <p:txBody>
          <a:bodyPr wrap="square">
            <a:spAutoFit/>
          </a:bodyPr>
          <a:lstStyle/>
          <a:p>
            <a:r>
              <a:rPr lang="ja-JP" altLang="en-US" dirty="0">
                <a:hlinkClick r:id="rId2"/>
              </a:rPr>
              <a:t>https://www.youtube.com/watch?v=Ofk-WCJtN9Y</a:t>
            </a:r>
            <a:endParaRPr lang="en-US" altLang="ja-JP" dirty="0"/>
          </a:p>
          <a:p>
            <a:endParaRPr lang="en-US" altLang="ja-JP" dirty="0"/>
          </a:p>
          <a:p>
            <a:endParaRPr lang="ja-JP" altLang="en-US" dirty="0"/>
          </a:p>
        </p:txBody>
      </p:sp>
      <p:sp>
        <p:nvSpPr>
          <p:cNvPr id="5" name="テキスト ボックス 4">
            <a:extLst>
              <a:ext uri="{FF2B5EF4-FFF2-40B4-BE49-F238E27FC236}">
                <a16:creationId xmlns:a16="http://schemas.microsoft.com/office/drawing/2014/main" id="{B03A93EC-68E5-E49A-CD04-EBAEE52E5A0B}"/>
              </a:ext>
            </a:extLst>
          </p:cNvPr>
          <p:cNvSpPr txBox="1"/>
          <p:nvPr/>
        </p:nvSpPr>
        <p:spPr>
          <a:xfrm>
            <a:off x="1651819" y="1995045"/>
            <a:ext cx="6754762" cy="369332"/>
          </a:xfrm>
          <a:prstGeom prst="rect">
            <a:avLst/>
          </a:prstGeom>
          <a:noFill/>
        </p:spPr>
        <p:txBody>
          <a:bodyPr wrap="square" rtlCol="0">
            <a:spAutoFit/>
          </a:bodyPr>
          <a:lstStyle/>
          <a:p>
            <a:r>
              <a:rPr kumimoji="1" lang="en-US" altLang="ja-JP" dirty="0">
                <a:latin typeface="BIZ UDゴシック" panose="020B0400000000000000" pitchFamily="49" charset="-128"/>
                <a:ea typeface="BIZ UDゴシック" panose="020B0400000000000000" pitchFamily="49" charset="-128"/>
              </a:rPr>
              <a:t>YouTube </a:t>
            </a:r>
            <a:r>
              <a:rPr kumimoji="1" lang="ja-JP" altLang="en-US" dirty="0">
                <a:latin typeface="BIZ UDゴシック" panose="020B0400000000000000" pitchFamily="49" charset="-128"/>
                <a:ea typeface="BIZ UDゴシック" panose="020B0400000000000000" pitchFamily="49" charset="-128"/>
              </a:rPr>
              <a:t>限定公開動画　レトルトバリデーション　約一時間</a:t>
            </a:r>
          </a:p>
        </p:txBody>
      </p:sp>
    </p:spTree>
    <p:extLst>
      <p:ext uri="{BB962C8B-B14F-4D97-AF65-F5344CB8AC3E}">
        <p14:creationId xmlns:p14="http://schemas.microsoft.com/office/powerpoint/2010/main" val="23554700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A5AEE00-E5D2-7597-0FFB-882FC53BBF47}"/>
              </a:ext>
            </a:extLst>
          </p:cNvPr>
          <p:cNvSpPr>
            <a:spLocks noGrp="1"/>
          </p:cNvSpPr>
          <p:nvPr>
            <p:ph type="sldNum" sz="quarter" idx="12"/>
          </p:nvPr>
        </p:nvSpPr>
        <p:spPr/>
        <p:txBody>
          <a:bodyPr/>
          <a:lstStyle/>
          <a:p>
            <a:fld id="{4C37B8AF-CD2E-4D49-A539-A50CD89383E0}" type="slidenum">
              <a:rPr kumimoji="1" lang="ja-JP" altLang="en-US" smtClean="0"/>
              <a:t>116</a:t>
            </a:fld>
            <a:endParaRPr kumimoji="1" lang="ja-JP" altLang="en-US" dirty="0"/>
          </a:p>
        </p:txBody>
      </p:sp>
      <p:pic>
        <p:nvPicPr>
          <p:cNvPr id="4" name="図 3">
            <a:extLst>
              <a:ext uri="{FF2B5EF4-FFF2-40B4-BE49-F238E27FC236}">
                <a16:creationId xmlns:a16="http://schemas.microsoft.com/office/drawing/2014/main" id="{755A2DA2-7AB8-A96F-906D-EF3D3E020645}"/>
              </a:ext>
            </a:extLst>
          </p:cNvPr>
          <p:cNvPicPr>
            <a:picLocks noChangeAspect="1"/>
          </p:cNvPicPr>
          <p:nvPr/>
        </p:nvPicPr>
        <p:blipFill>
          <a:blip r:embed="rId2"/>
          <a:stretch>
            <a:fillRect/>
          </a:stretch>
        </p:blipFill>
        <p:spPr>
          <a:xfrm>
            <a:off x="0" y="0"/>
            <a:ext cx="4086943" cy="3065207"/>
          </a:xfrm>
          <a:prstGeom prst="rect">
            <a:avLst/>
          </a:prstGeom>
        </p:spPr>
      </p:pic>
      <p:pic>
        <p:nvPicPr>
          <p:cNvPr id="5" name="Picture 2" descr="小型レトルト釜『HLM-36EF』 ※FOOMA 2022に出展 製品画像">
            <a:extLst>
              <a:ext uri="{FF2B5EF4-FFF2-40B4-BE49-F238E27FC236}">
                <a16:creationId xmlns:a16="http://schemas.microsoft.com/office/drawing/2014/main" id="{934714DF-B035-D8F9-7EBB-5AE799B5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485" y="662819"/>
            <a:ext cx="3362632" cy="3362632"/>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B10C68D8-D4B2-8AC3-F47B-272484DD912A}"/>
              </a:ext>
            </a:extLst>
          </p:cNvPr>
          <p:cNvPicPr>
            <a:picLocks noChangeAspect="1"/>
          </p:cNvPicPr>
          <p:nvPr/>
        </p:nvPicPr>
        <p:blipFill>
          <a:blip r:embed="rId4"/>
          <a:stretch>
            <a:fillRect/>
          </a:stretch>
        </p:blipFill>
        <p:spPr>
          <a:xfrm>
            <a:off x="2297838" y="3615571"/>
            <a:ext cx="5614536" cy="2789723"/>
          </a:xfrm>
          <a:prstGeom prst="rect">
            <a:avLst/>
          </a:prstGeom>
        </p:spPr>
      </p:pic>
    </p:spTree>
    <p:extLst>
      <p:ext uri="{BB962C8B-B14F-4D97-AF65-F5344CB8AC3E}">
        <p14:creationId xmlns:p14="http://schemas.microsoft.com/office/powerpoint/2010/main" val="39214140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B3C1E63-E5CF-350E-BC22-9C23CEA7472A}"/>
              </a:ext>
            </a:extLst>
          </p:cNvPr>
          <p:cNvSpPr>
            <a:spLocks noGrp="1"/>
          </p:cNvSpPr>
          <p:nvPr>
            <p:ph type="sldNum" sz="quarter" idx="12"/>
          </p:nvPr>
        </p:nvSpPr>
        <p:spPr/>
        <p:txBody>
          <a:bodyPr/>
          <a:lstStyle/>
          <a:p>
            <a:fld id="{7F11378B-FABC-4393-9CBC-0236B4FAAA02}" type="slidenum">
              <a:rPr kumimoji="1" lang="ja-JP" altLang="en-US" smtClean="0"/>
              <a:t>117</a:t>
            </a:fld>
            <a:endParaRPr kumimoji="1" lang="ja-JP" altLang="en-US"/>
          </a:p>
        </p:txBody>
      </p:sp>
      <p:pic>
        <p:nvPicPr>
          <p:cNvPr id="5122" name="Picture 2" descr="小型レトルト釜『HLM-36EF』 ※FOOMA 2022に出展 製品画像">
            <a:extLst>
              <a:ext uri="{FF2B5EF4-FFF2-40B4-BE49-F238E27FC236}">
                <a16:creationId xmlns:a16="http://schemas.microsoft.com/office/drawing/2014/main" id="{1F8A7EBD-6F81-1BC3-21C0-65F0048CF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695" y="397228"/>
            <a:ext cx="5959123" cy="595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6338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9D5712C9-4074-41ED-A193-7D3D69573D08}"/>
              </a:ext>
            </a:extLst>
          </p:cNvPr>
          <p:cNvGraphicFramePr/>
          <p:nvPr/>
        </p:nvGraphicFramePr>
        <p:xfrm>
          <a:off x="470647" y="309282"/>
          <a:ext cx="8202706" cy="6239436"/>
        </p:xfrm>
        <a:graphic>
          <a:graphicData uri="http://schemas.openxmlformats.org/drawingml/2006/chart">
            <c:chart xmlns:c="http://schemas.openxmlformats.org/drawingml/2006/chart" xmlns:r="http://schemas.openxmlformats.org/officeDocument/2006/relationships" r:id="rId2"/>
          </a:graphicData>
        </a:graphic>
      </p:graphicFrame>
      <p:pic>
        <p:nvPicPr>
          <p:cNvPr id="3" name="図 2">
            <a:extLst>
              <a:ext uri="{FF2B5EF4-FFF2-40B4-BE49-F238E27FC236}">
                <a16:creationId xmlns:a16="http://schemas.microsoft.com/office/drawing/2014/main" id="{03189EA7-1DC1-4BA4-B885-52DF2B785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698" y="2971800"/>
            <a:ext cx="4813475" cy="3686044"/>
          </a:xfrm>
          <a:prstGeom prst="rect">
            <a:avLst/>
          </a:prstGeom>
          <a:effectLst>
            <a:softEdge rad="317500"/>
          </a:effectLst>
        </p:spPr>
      </p:pic>
      <p:sp>
        <p:nvSpPr>
          <p:cNvPr id="4" name="スライド番号プレースホルダー 3">
            <a:extLst>
              <a:ext uri="{FF2B5EF4-FFF2-40B4-BE49-F238E27FC236}">
                <a16:creationId xmlns:a16="http://schemas.microsoft.com/office/drawing/2014/main" id="{960DD774-B853-EFC4-491A-074E74FDC76B}"/>
              </a:ext>
            </a:extLst>
          </p:cNvPr>
          <p:cNvSpPr>
            <a:spLocks noGrp="1"/>
          </p:cNvSpPr>
          <p:nvPr>
            <p:ph type="sldNum" sz="quarter" idx="12"/>
          </p:nvPr>
        </p:nvSpPr>
        <p:spPr/>
        <p:txBody>
          <a:bodyPr/>
          <a:lstStyle/>
          <a:p>
            <a:fld id="{7F11378B-FABC-4393-9CBC-0236B4FAAA02}" type="slidenum">
              <a:rPr kumimoji="1" lang="ja-JP" altLang="en-US" smtClean="0"/>
              <a:t>118</a:t>
            </a:fld>
            <a:endParaRPr kumimoji="1" lang="ja-JP" altLang="en-US"/>
          </a:p>
        </p:txBody>
      </p:sp>
    </p:spTree>
    <p:extLst>
      <p:ext uri="{BB962C8B-B14F-4D97-AF65-F5344CB8AC3E}">
        <p14:creationId xmlns:p14="http://schemas.microsoft.com/office/powerpoint/2010/main" val="20946263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8D95037-F96D-C572-CD5C-FB4F3DDEE44F}"/>
              </a:ext>
            </a:extLst>
          </p:cNvPr>
          <p:cNvSpPr>
            <a:spLocks noGrp="1"/>
          </p:cNvSpPr>
          <p:nvPr>
            <p:ph type="sldNum" sz="quarter" idx="12"/>
          </p:nvPr>
        </p:nvSpPr>
        <p:spPr/>
        <p:txBody>
          <a:bodyPr/>
          <a:lstStyle/>
          <a:p>
            <a:fld id="{4C37B8AF-CD2E-4D49-A539-A50CD89383E0}" type="slidenum">
              <a:rPr kumimoji="1" lang="ja-JP" altLang="en-US" smtClean="0"/>
              <a:t>119</a:t>
            </a:fld>
            <a:endParaRPr kumimoji="1" lang="ja-JP" altLang="en-US" dirty="0"/>
          </a:p>
        </p:txBody>
      </p:sp>
      <p:pic>
        <p:nvPicPr>
          <p:cNvPr id="4" name="図 3">
            <a:extLst>
              <a:ext uri="{FF2B5EF4-FFF2-40B4-BE49-F238E27FC236}">
                <a16:creationId xmlns:a16="http://schemas.microsoft.com/office/drawing/2014/main" id="{ECB2E064-5754-85C0-B000-6546F1875575}"/>
              </a:ext>
            </a:extLst>
          </p:cNvPr>
          <p:cNvPicPr>
            <a:picLocks noChangeAspect="1"/>
          </p:cNvPicPr>
          <p:nvPr/>
        </p:nvPicPr>
        <p:blipFill>
          <a:blip r:embed="rId2"/>
          <a:stretch>
            <a:fillRect/>
          </a:stretch>
        </p:blipFill>
        <p:spPr>
          <a:xfrm>
            <a:off x="1092829" y="195806"/>
            <a:ext cx="6683038" cy="4877639"/>
          </a:xfrm>
          <a:prstGeom prst="rect">
            <a:avLst/>
          </a:prstGeom>
        </p:spPr>
      </p:pic>
      <p:sp>
        <p:nvSpPr>
          <p:cNvPr id="6" name="テキスト ボックス 5">
            <a:extLst>
              <a:ext uri="{FF2B5EF4-FFF2-40B4-BE49-F238E27FC236}">
                <a16:creationId xmlns:a16="http://schemas.microsoft.com/office/drawing/2014/main" id="{8CD16D30-2886-BAFF-7979-16734D842656}"/>
              </a:ext>
            </a:extLst>
          </p:cNvPr>
          <p:cNvSpPr txBox="1"/>
          <p:nvPr/>
        </p:nvSpPr>
        <p:spPr>
          <a:xfrm>
            <a:off x="1908468" y="5460961"/>
            <a:ext cx="5867399" cy="646331"/>
          </a:xfrm>
          <a:prstGeom prst="rect">
            <a:avLst/>
          </a:prstGeom>
          <a:noFill/>
        </p:spPr>
        <p:txBody>
          <a:bodyPr wrap="square">
            <a:spAutoFit/>
          </a:bodyPr>
          <a:lstStyle/>
          <a:p>
            <a:r>
              <a:rPr lang="ja-JP" altLang="en-US" dirty="0">
                <a:hlinkClick r:id="rId3"/>
              </a:rPr>
              <a:t>https://www.youtube.com/watch?v=NttU7D2zE6g&amp;t=2s</a:t>
            </a:r>
            <a:endParaRPr lang="en-US" altLang="ja-JP" dirty="0"/>
          </a:p>
          <a:p>
            <a:endParaRPr lang="ja-JP" altLang="en-US" dirty="0"/>
          </a:p>
        </p:txBody>
      </p:sp>
    </p:spTree>
    <p:extLst>
      <p:ext uri="{BB962C8B-B14F-4D97-AF65-F5344CB8AC3E}">
        <p14:creationId xmlns:p14="http://schemas.microsoft.com/office/powerpoint/2010/main" val="847262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12</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590939" y="387219"/>
            <a:ext cx="7657322" cy="1828801"/>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4400" dirty="0">
                <a:solidFill>
                  <a:schemeClr val="tx1"/>
                </a:solidFill>
                <a:latin typeface="BIZ UDゴシック" panose="020B0400000000000000" pitchFamily="49" charset="-128"/>
                <a:ea typeface="BIZ UDゴシック" panose="020B0400000000000000" pitchFamily="49" charset="-128"/>
              </a:rPr>
              <a:t>つまりバリデーションとは　「前向き検証」</a:t>
            </a:r>
            <a:endParaRPr lang="en-US" altLang="ja-JP" sz="4400" dirty="0">
              <a:solidFill>
                <a:schemeClr val="tx1"/>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CB511F8E-C554-3270-1382-50FAA39A3C8F}"/>
              </a:ext>
            </a:extLst>
          </p:cNvPr>
          <p:cNvSpPr txBox="1"/>
          <p:nvPr/>
        </p:nvSpPr>
        <p:spPr>
          <a:xfrm>
            <a:off x="637399" y="2371724"/>
            <a:ext cx="7724774" cy="4832092"/>
          </a:xfrm>
          <a:prstGeom prst="rect">
            <a:avLst/>
          </a:prstGeom>
          <a:noFill/>
        </p:spPr>
        <p:txBody>
          <a:bodyPr wrap="square" rtlCol="0">
            <a:spAutoFit/>
          </a:bodyPr>
          <a:lstStyle/>
          <a:p>
            <a:pPr marL="457200" indent="-457200">
              <a:buFont typeface="Wingdings" panose="05000000000000000000" pitchFamily="2" charset="2"/>
              <a:buChar char="Ø"/>
            </a:pPr>
            <a:r>
              <a:rPr kumimoji="1" lang="ja-JP" altLang="en-US" sz="2800" dirty="0">
                <a:latin typeface="BIZ UDゴシック" panose="020B0400000000000000" pitchFamily="49" charset="-128"/>
                <a:ea typeface="BIZ UDゴシック" panose="020B0400000000000000" pitchFamily="49" charset="-128"/>
              </a:rPr>
              <a:t>過去積み上げられた理論（つまり検証済み仮説）を　</a:t>
            </a: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r>
              <a:rPr kumimoji="1" lang="ja-JP" altLang="en-US" sz="2800" dirty="0">
                <a:latin typeface="BIZ UDゴシック" panose="020B0400000000000000" pitchFamily="49" charset="-128"/>
                <a:ea typeface="BIZ UDゴシック" panose="020B0400000000000000" pitchFamily="49" charset="-128"/>
              </a:rPr>
              <a:t>目の前の事象に演繹的に援用してみて　</a:t>
            </a: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r>
              <a:rPr kumimoji="1" lang="ja-JP" altLang="en-US" sz="2800" dirty="0">
                <a:latin typeface="BIZ UDゴシック" panose="020B0400000000000000" pitchFamily="49" charset="-128"/>
                <a:ea typeface="BIZ UDゴシック" panose="020B0400000000000000" pitchFamily="49" charset="-128"/>
              </a:rPr>
              <a:t>望ましからざる事態が将来にわたっておこらないように</a:t>
            </a: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r>
              <a:rPr kumimoji="1" lang="ja-JP" altLang="en-US" sz="2800" dirty="0">
                <a:latin typeface="BIZ UDゴシック" panose="020B0400000000000000" pitchFamily="49" charset="-128"/>
                <a:ea typeface="BIZ UDゴシック" panose="020B0400000000000000" pitchFamily="49" charset="-128"/>
              </a:rPr>
              <a:t>一連のシステムを設計していくこと</a:t>
            </a: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ja-JP" altLang="en-US" sz="2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672057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55DB341-A801-E68E-5820-B5511EE4FD15}"/>
              </a:ext>
            </a:extLst>
          </p:cNvPr>
          <p:cNvSpPr>
            <a:spLocks noGrp="1"/>
          </p:cNvSpPr>
          <p:nvPr>
            <p:ph type="sldNum" sz="quarter" idx="12"/>
          </p:nvPr>
        </p:nvSpPr>
        <p:spPr/>
        <p:txBody>
          <a:bodyPr/>
          <a:lstStyle/>
          <a:p>
            <a:fld id="{7F11378B-FABC-4393-9CBC-0236B4FAAA02}" type="slidenum">
              <a:rPr kumimoji="1" lang="ja-JP" altLang="en-US" smtClean="0"/>
              <a:t>120</a:t>
            </a:fld>
            <a:endParaRPr kumimoji="1" lang="ja-JP" altLang="en-US"/>
          </a:p>
        </p:txBody>
      </p:sp>
      <p:pic>
        <p:nvPicPr>
          <p:cNvPr id="3074" name="Picture 2" descr="磁石付温度計 日本計量器工業">
            <a:extLst>
              <a:ext uri="{FF2B5EF4-FFF2-40B4-BE49-F238E27FC236}">
                <a16:creationId xmlns:a16="http://schemas.microsoft.com/office/drawing/2014/main" id="{E136355E-4C3B-4EE0-4AC4-3FA8F0B6C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551" y="1567543"/>
            <a:ext cx="3938879" cy="393887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AC5504-69BD-19B9-0CD8-5BCD6BCFCB98}"/>
              </a:ext>
            </a:extLst>
          </p:cNvPr>
          <p:cNvSpPr txBox="1"/>
          <p:nvPr/>
        </p:nvSpPr>
        <p:spPr>
          <a:xfrm>
            <a:off x="1591285" y="993036"/>
            <a:ext cx="2031325" cy="646331"/>
          </a:xfrm>
          <a:prstGeom prst="rect">
            <a:avLst/>
          </a:prstGeom>
          <a:noFill/>
        </p:spPr>
        <p:txBody>
          <a:bodyPr wrap="none" rtlCol="0">
            <a:spAutoFit/>
          </a:bodyPr>
          <a:lstStyle/>
          <a:p>
            <a:r>
              <a:rPr kumimoji="1" lang="ja-JP" altLang="en-US" sz="3600" dirty="0">
                <a:latin typeface="BIZ UDゴシック" panose="020B0400000000000000" pitchFamily="49" charset="-128"/>
                <a:ea typeface="BIZ UDゴシック" panose="020B0400000000000000" pitchFamily="49" charset="-128"/>
              </a:rPr>
              <a:t>マイルド</a:t>
            </a:r>
          </a:p>
        </p:txBody>
      </p:sp>
      <p:sp>
        <p:nvSpPr>
          <p:cNvPr id="5" name="テキスト ボックス 4">
            <a:extLst>
              <a:ext uri="{FF2B5EF4-FFF2-40B4-BE49-F238E27FC236}">
                <a16:creationId xmlns:a16="http://schemas.microsoft.com/office/drawing/2014/main" id="{B2E56800-B57D-B9A4-735D-43CA4CA57FFB}"/>
              </a:ext>
            </a:extLst>
          </p:cNvPr>
          <p:cNvSpPr txBox="1"/>
          <p:nvPr/>
        </p:nvSpPr>
        <p:spPr>
          <a:xfrm>
            <a:off x="5657958" y="1028412"/>
            <a:ext cx="1569660" cy="646331"/>
          </a:xfrm>
          <a:prstGeom prst="rect">
            <a:avLst/>
          </a:prstGeom>
          <a:noFill/>
        </p:spPr>
        <p:txBody>
          <a:bodyPr wrap="none" rtlCol="0">
            <a:spAutoFit/>
          </a:bodyPr>
          <a:lstStyle/>
          <a:p>
            <a:r>
              <a:rPr kumimoji="1" lang="ja-JP" altLang="en-US" sz="3600" dirty="0">
                <a:latin typeface="BIZ UDゴシック" panose="020B0400000000000000" pitchFamily="49" charset="-128"/>
                <a:ea typeface="BIZ UDゴシック" panose="020B0400000000000000" pitchFamily="49" charset="-128"/>
              </a:rPr>
              <a:t>ハード</a:t>
            </a:r>
          </a:p>
        </p:txBody>
      </p:sp>
      <p:cxnSp>
        <p:nvCxnSpPr>
          <p:cNvPr id="7" name="直線矢印コネクタ 6">
            <a:extLst>
              <a:ext uri="{FF2B5EF4-FFF2-40B4-BE49-F238E27FC236}">
                <a16:creationId xmlns:a16="http://schemas.microsoft.com/office/drawing/2014/main" id="{C13C2B2D-2AAB-BE7F-C30D-FCFB9E086E16}"/>
              </a:ext>
            </a:extLst>
          </p:cNvPr>
          <p:cNvCxnSpPr/>
          <p:nvPr/>
        </p:nvCxnSpPr>
        <p:spPr>
          <a:xfrm>
            <a:off x="4562669" y="159206"/>
            <a:ext cx="0" cy="23139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節約クック ステンレス製圧力切替式片手圧力鍋5.5㍑">
            <a:extLst>
              <a:ext uri="{FF2B5EF4-FFF2-40B4-BE49-F238E27FC236}">
                <a16:creationId xmlns:a16="http://schemas.microsoft.com/office/drawing/2014/main" id="{2F4529C4-B830-2480-8C5D-E36027BAB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430" y="4144666"/>
            <a:ext cx="2394247" cy="239424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8" name="Picture 6" descr="雪国きのこと根菜たっぷりすき煮鍋">
            <a:extLst>
              <a:ext uri="{FF2B5EF4-FFF2-40B4-BE49-F238E27FC236}">
                <a16:creationId xmlns:a16="http://schemas.microsoft.com/office/drawing/2014/main" id="{C2109762-C924-2464-B065-C8C0D840A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04" y="4560380"/>
            <a:ext cx="2403281" cy="14851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497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D345B41-A130-D382-EEE4-C791CE3F90C1}"/>
              </a:ext>
            </a:extLst>
          </p:cNvPr>
          <p:cNvSpPr>
            <a:spLocks noGrp="1"/>
          </p:cNvSpPr>
          <p:nvPr>
            <p:ph type="sldNum" sz="quarter" idx="12"/>
          </p:nvPr>
        </p:nvSpPr>
        <p:spPr/>
        <p:txBody>
          <a:bodyPr/>
          <a:lstStyle/>
          <a:p>
            <a:fld id="{7F11378B-FABC-4393-9CBC-0236B4FAAA02}" type="slidenum">
              <a:rPr kumimoji="1" lang="ja-JP" altLang="en-US" smtClean="0"/>
              <a:t>121</a:t>
            </a:fld>
            <a:endParaRPr kumimoji="1" lang="ja-JP" altLang="en-US"/>
          </a:p>
        </p:txBody>
      </p:sp>
      <p:pic>
        <p:nvPicPr>
          <p:cNvPr id="4098" name="Picture 2" descr="新進 パリキュー １００ｇ（新進）の口コミ・レビュー、評価点数 | ものログ">
            <a:extLst>
              <a:ext uri="{FF2B5EF4-FFF2-40B4-BE49-F238E27FC236}">
                <a16:creationId xmlns:a16="http://schemas.microsoft.com/office/drawing/2014/main" id="{17900314-4586-A321-E26E-C4A196058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1" y="921270"/>
            <a:ext cx="4081626" cy="5800206"/>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1">
            <a:extLst>
              <a:ext uri="{FF2B5EF4-FFF2-40B4-BE49-F238E27FC236}">
                <a16:creationId xmlns:a16="http://schemas.microsoft.com/office/drawing/2014/main" id="{AD0C9EAF-C288-5461-AE4B-D7F7796FEB9C}"/>
              </a:ext>
            </a:extLst>
          </p:cNvPr>
          <p:cNvSpPr txBox="1">
            <a:spLocks/>
          </p:cNvSpPr>
          <p:nvPr/>
        </p:nvSpPr>
        <p:spPr>
          <a:xfrm>
            <a:off x="1064419" y="219525"/>
            <a:ext cx="8079581" cy="165819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Pゴシック" panose="020B0400000000000000" pitchFamily="50" charset="-128"/>
                <a:ea typeface="BIZ UDPゴシック" panose="020B0400000000000000" pitchFamily="50" charset="-128"/>
              </a:rPr>
              <a:t>マイルドなレトルトでも同様</a:t>
            </a:r>
          </a:p>
        </p:txBody>
      </p:sp>
    </p:spTree>
    <p:extLst>
      <p:ext uri="{BB962C8B-B14F-4D97-AF65-F5344CB8AC3E}">
        <p14:creationId xmlns:p14="http://schemas.microsoft.com/office/powerpoint/2010/main" val="30973987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BDBB3EB-6F5A-01D3-CA36-8AD6605919B9}"/>
              </a:ext>
            </a:extLst>
          </p:cNvPr>
          <p:cNvSpPr>
            <a:spLocks noGrp="1"/>
          </p:cNvSpPr>
          <p:nvPr>
            <p:ph type="sldNum" sz="quarter" idx="12"/>
          </p:nvPr>
        </p:nvSpPr>
        <p:spPr/>
        <p:txBody>
          <a:bodyPr/>
          <a:lstStyle/>
          <a:p>
            <a:fld id="{7F11378B-FABC-4393-9CBC-0236B4FAAA02}" type="slidenum">
              <a:rPr kumimoji="1" lang="ja-JP" altLang="en-US" smtClean="0"/>
              <a:t>122</a:t>
            </a:fld>
            <a:endParaRPr kumimoji="1" lang="ja-JP" altLang="en-US"/>
          </a:p>
        </p:txBody>
      </p:sp>
      <p:pic>
        <p:nvPicPr>
          <p:cNvPr id="3" name="Picture 2" descr="ボイル槽・冷却槽 │ 米田工機株式会社">
            <a:extLst>
              <a:ext uri="{FF2B5EF4-FFF2-40B4-BE49-F238E27FC236}">
                <a16:creationId xmlns:a16="http://schemas.microsoft.com/office/drawing/2014/main" id="{0EFC6973-D997-051D-8962-63E572789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605" y="1419518"/>
            <a:ext cx="8410790" cy="465344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E46108A9-D49A-48F3-6495-7B42A1256A36}"/>
              </a:ext>
            </a:extLst>
          </p:cNvPr>
          <p:cNvSpPr txBox="1">
            <a:spLocks/>
          </p:cNvSpPr>
          <p:nvPr/>
        </p:nvSpPr>
        <p:spPr>
          <a:xfrm>
            <a:off x="1064419" y="219525"/>
            <a:ext cx="8079581" cy="165819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Pゴシック" panose="020B0400000000000000" pitchFamily="50" charset="-128"/>
                <a:ea typeface="BIZ UDPゴシック" panose="020B0400000000000000" pitchFamily="50" charset="-128"/>
              </a:rPr>
              <a:t>マイルドなレトルトでも同様</a:t>
            </a:r>
          </a:p>
        </p:txBody>
      </p:sp>
    </p:spTree>
    <p:extLst>
      <p:ext uri="{BB962C8B-B14F-4D97-AF65-F5344CB8AC3E}">
        <p14:creationId xmlns:p14="http://schemas.microsoft.com/office/powerpoint/2010/main" val="34127562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0231E11-D250-733D-AEBC-75AE3AC97340}"/>
              </a:ext>
            </a:extLst>
          </p:cNvPr>
          <p:cNvSpPr>
            <a:spLocks noGrp="1"/>
          </p:cNvSpPr>
          <p:nvPr>
            <p:ph type="sldNum" sz="quarter" idx="12"/>
          </p:nvPr>
        </p:nvSpPr>
        <p:spPr/>
        <p:txBody>
          <a:bodyPr/>
          <a:lstStyle/>
          <a:p>
            <a:fld id="{7F11378B-FABC-4393-9CBC-0236B4FAAA02}" type="slidenum">
              <a:rPr kumimoji="1" lang="ja-JP" altLang="en-US" smtClean="0"/>
              <a:t>123</a:t>
            </a:fld>
            <a:endParaRPr kumimoji="1" lang="ja-JP" altLang="en-US"/>
          </a:p>
        </p:txBody>
      </p:sp>
      <p:pic>
        <p:nvPicPr>
          <p:cNvPr id="3" name="Picture 18" descr="食品機械 - 株式会社ランズワーク">
            <a:extLst>
              <a:ext uri="{FF2B5EF4-FFF2-40B4-BE49-F238E27FC236}">
                <a16:creationId xmlns:a16="http://schemas.microsoft.com/office/drawing/2014/main" id="{13F3E317-EE83-AC11-AD9A-73B7FA821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55" y="1163554"/>
            <a:ext cx="8033495" cy="453089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87E1DF8D-122E-BA7F-9D8B-7B4529B87C76}"/>
              </a:ext>
            </a:extLst>
          </p:cNvPr>
          <p:cNvSpPr txBox="1">
            <a:spLocks/>
          </p:cNvSpPr>
          <p:nvPr/>
        </p:nvSpPr>
        <p:spPr>
          <a:xfrm>
            <a:off x="1064419" y="219525"/>
            <a:ext cx="8079581" cy="165819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Pゴシック" panose="020B0400000000000000" pitchFamily="50" charset="-128"/>
                <a:ea typeface="BIZ UDPゴシック" panose="020B0400000000000000" pitchFamily="50" charset="-128"/>
              </a:rPr>
              <a:t>マイルドなレトルトでも同様</a:t>
            </a:r>
          </a:p>
        </p:txBody>
      </p:sp>
    </p:spTree>
    <p:extLst>
      <p:ext uri="{BB962C8B-B14F-4D97-AF65-F5344CB8AC3E}">
        <p14:creationId xmlns:p14="http://schemas.microsoft.com/office/powerpoint/2010/main" val="1396664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B87DD40-259C-BD68-ABED-8DE30AA3F835}"/>
              </a:ext>
            </a:extLst>
          </p:cNvPr>
          <p:cNvSpPr>
            <a:spLocks noGrp="1"/>
          </p:cNvSpPr>
          <p:nvPr>
            <p:ph type="sldNum" sz="quarter" idx="12"/>
          </p:nvPr>
        </p:nvSpPr>
        <p:spPr/>
        <p:txBody>
          <a:bodyPr/>
          <a:lstStyle/>
          <a:p>
            <a:fld id="{7F11378B-FABC-4393-9CBC-0236B4FAAA02}" type="slidenum">
              <a:rPr kumimoji="1" lang="ja-JP" altLang="en-US" smtClean="0"/>
              <a:t>124</a:t>
            </a:fld>
            <a:endParaRPr kumimoji="1" lang="ja-JP" altLang="en-US"/>
          </a:p>
        </p:txBody>
      </p:sp>
      <p:pic>
        <p:nvPicPr>
          <p:cNvPr id="3" name="図 2">
            <a:extLst>
              <a:ext uri="{FF2B5EF4-FFF2-40B4-BE49-F238E27FC236}">
                <a16:creationId xmlns:a16="http://schemas.microsoft.com/office/drawing/2014/main" id="{48AF8E15-48C6-7C08-31E2-C84959507EFD}"/>
              </a:ext>
            </a:extLst>
          </p:cNvPr>
          <p:cNvPicPr>
            <a:picLocks noChangeAspect="1"/>
          </p:cNvPicPr>
          <p:nvPr/>
        </p:nvPicPr>
        <p:blipFill>
          <a:blip r:embed="rId2"/>
          <a:stretch>
            <a:fillRect/>
          </a:stretch>
        </p:blipFill>
        <p:spPr>
          <a:xfrm>
            <a:off x="341762" y="1302668"/>
            <a:ext cx="2344289" cy="5053683"/>
          </a:xfrm>
          <a:prstGeom prst="rect">
            <a:avLst/>
          </a:prstGeom>
        </p:spPr>
      </p:pic>
      <p:sp>
        <p:nvSpPr>
          <p:cNvPr id="5" name="タイトル 1">
            <a:extLst>
              <a:ext uri="{FF2B5EF4-FFF2-40B4-BE49-F238E27FC236}">
                <a16:creationId xmlns:a16="http://schemas.microsoft.com/office/drawing/2014/main" id="{4F517ADA-8A6A-E2B2-9D1E-3AC1BA17495F}"/>
              </a:ext>
            </a:extLst>
          </p:cNvPr>
          <p:cNvSpPr txBox="1">
            <a:spLocks/>
          </p:cNvSpPr>
          <p:nvPr/>
        </p:nvSpPr>
        <p:spPr>
          <a:xfrm>
            <a:off x="1064419" y="219525"/>
            <a:ext cx="8079581" cy="165819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Pゴシック" panose="020B0400000000000000" pitchFamily="50" charset="-128"/>
                <a:ea typeface="BIZ UDPゴシック" panose="020B0400000000000000" pitchFamily="50" charset="-128"/>
              </a:rPr>
              <a:t>マイルドなレトルトでも同様</a:t>
            </a:r>
          </a:p>
        </p:txBody>
      </p:sp>
      <p:pic>
        <p:nvPicPr>
          <p:cNvPr id="7" name="図 6">
            <a:extLst>
              <a:ext uri="{FF2B5EF4-FFF2-40B4-BE49-F238E27FC236}">
                <a16:creationId xmlns:a16="http://schemas.microsoft.com/office/drawing/2014/main" id="{67BB7ECE-80CE-0233-2A65-6048EE0B8640}"/>
              </a:ext>
            </a:extLst>
          </p:cNvPr>
          <p:cNvPicPr>
            <a:picLocks noChangeAspect="1"/>
          </p:cNvPicPr>
          <p:nvPr/>
        </p:nvPicPr>
        <p:blipFill>
          <a:blip r:embed="rId3"/>
          <a:stretch>
            <a:fillRect/>
          </a:stretch>
        </p:blipFill>
        <p:spPr>
          <a:xfrm>
            <a:off x="2815576" y="1588950"/>
            <a:ext cx="6099593" cy="4339390"/>
          </a:xfrm>
          <a:prstGeom prst="rect">
            <a:avLst/>
          </a:prstGeom>
        </p:spPr>
      </p:pic>
    </p:spTree>
    <p:extLst>
      <p:ext uri="{BB962C8B-B14F-4D97-AF65-F5344CB8AC3E}">
        <p14:creationId xmlns:p14="http://schemas.microsoft.com/office/powerpoint/2010/main" val="503802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B051F2A-AAA8-6595-84E2-F8A1DB65397D}"/>
              </a:ext>
            </a:extLst>
          </p:cNvPr>
          <p:cNvSpPr>
            <a:spLocks noGrp="1"/>
          </p:cNvSpPr>
          <p:nvPr>
            <p:ph type="sldNum" sz="quarter" idx="12"/>
          </p:nvPr>
        </p:nvSpPr>
        <p:spPr/>
        <p:txBody>
          <a:bodyPr/>
          <a:lstStyle/>
          <a:p>
            <a:fld id="{7F11378B-FABC-4393-9CBC-0236B4FAAA02}" type="slidenum">
              <a:rPr kumimoji="1" lang="ja-JP" altLang="en-US" smtClean="0"/>
              <a:t>125</a:t>
            </a:fld>
            <a:endParaRPr kumimoji="1" lang="ja-JP" altLang="en-US"/>
          </a:p>
        </p:txBody>
      </p:sp>
      <p:pic>
        <p:nvPicPr>
          <p:cNvPr id="4" name="図 3">
            <a:extLst>
              <a:ext uri="{FF2B5EF4-FFF2-40B4-BE49-F238E27FC236}">
                <a16:creationId xmlns:a16="http://schemas.microsoft.com/office/drawing/2014/main" id="{E776CC10-6E26-0664-48AC-675664B124E2}"/>
              </a:ext>
            </a:extLst>
          </p:cNvPr>
          <p:cNvPicPr>
            <a:picLocks noChangeAspect="1"/>
          </p:cNvPicPr>
          <p:nvPr/>
        </p:nvPicPr>
        <p:blipFill>
          <a:blip r:embed="rId2"/>
          <a:stretch>
            <a:fillRect/>
          </a:stretch>
        </p:blipFill>
        <p:spPr>
          <a:xfrm>
            <a:off x="780721" y="1706731"/>
            <a:ext cx="7582557" cy="3444538"/>
          </a:xfrm>
          <a:prstGeom prst="rect">
            <a:avLst/>
          </a:prstGeom>
          <a:ln>
            <a:solidFill>
              <a:schemeClr val="tx1"/>
            </a:solidFill>
          </a:ln>
        </p:spPr>
      </p:pic>
      <p:cxnSp>
        <p:nvCxnSpPr>
          <p:cNvPr id="6" name="直線コネクタ 5">
            <a:extLst>
              <a:ext uri="{FF2B5EF4-FFF2-40B4-BE49-F238E27FC236}">
                <a16:creationId xmlns:a16="http://schemas.microsoft.com/office/drawing/2014/main" id="{8A2ABBD0-BA99-3660-23DA-E920254E37D6}"/>
              </a:ext>
            </a:extLst>
          </p:cNvPr>
          <p:cNvCxnSpPr/>
          <p:nvPr/>
        </p:nvCxnSpPr>
        <p:spPr>
          <a:xfrm>
            <a:off x="4042611" y="3609474"/>
            <a:ext cx="4411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四角形: 角を丸くする 6">
            <a:extLst>
              <a:ext uri="{FF2B5EF4-FFF2-40B4-BE49-F238E27FC236}">
                <a16:creationId xmlns:a16="http://schemas.microsoft.com/office/drawing/2014/main" id="{6AEA5B39-24F5-E5F9-BAFF-50DB46737BD7}"/>
              </a:ext>
            </a:extLst>
          </p:cNvPr>
          <p:cNvSpPr/>
          <p:nvPr/>
        </p:nvSpPr>
        <p:spPr>
          <a:xfrm>
            <a:off x="5630779" y="3176337"/>
            <a:ext cx="2732499" cy="78605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93435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183F828-54D9-7349-71EE-8A3C2F33D92E}"/>
              </a:ext>
            </a:extLst>
          </p:cNvPr>
          <p:cNvSpPr>
            <a:spLocks noGrp="1"/>
          </p:cNvSpPr>
          <p:nvPr>
            <p:ph type="sldNum" sz="quarter" idx="12"/>
          </p:nvPr>
        </p:nvSpPr>
        <p:spPr/>
        <p:txBody>
          <a:bodyPr/>
          <a:lstStyle/>
          <a:p>
            <a:fld id="{7F11378B-FABC-4393-9CBC-0236B4FAAA02}" type="slidenum">
              <a:rPr kumimoji="1" lang="ja-JP" altLang="en-US" smtClean="0"/>
              <a:t>126</a:t>
            </a:fld>
            <a:endParaRPr kumimoji="1" lang="ja-JP" altLang="en-US"/>
          </a:p>
        </p:txBody>
      </p:sp>
      <p:pic>
        <p:nvPicPr>
          <p:cNvPr id="4" name="図 3">
            <a:extLst>
              <a:ext uri="{FF2B5EF4-FFF2-40B4-BE49-F238E27FC236}">
                <a16:creationId xmlns:a16="http://schemas.microsoft.com/office/drawing/2014/main" id="{158390A9-81B5-02C4-E77D-5EAA7E0DADB2}"/>
              </a:ext>
            </a:extLst>
          </p:cNvPr>
          <p:cNvPicPr>
            <a:picLocks noChangeAspect="1"/>
          </p:cNvPicPr>
          <p:nvPr/>
        </p:nvPicPr>
        <p:blipFill>
          <a:blip r:embed="rId2"/>
          <a:stretch>
            <a:fillRect/>
          </a:stretch>
        </p:blipFill>
        <p:spPr>
          <a:xfrm>
            <a:off x="401052" y="823812"/>
            <a:ext cx="8414085" cy="5255465"/>
          </a:xfrm>
          <a:prstGeom prst="rect">
            <a:avLst/>
          </a:prstGeom>
        </p:spPr>
      </p:pic>
      <p:cxnSp>
        <p:nvCxnSpPr>
          <p:cNvPr id="5" name="直線コネクタ 4">
            <a:extLst>
              <a:ext uri="{FF2B5EF4-FFF2-40B4-BE49-F238E27FC236}">
                <a16:creationId xmlns:a16="http://schemas.microsoft.com/office/drawing/2014/main" id="{31A45A84-46A7-D0DA-BDB8-0E369F6CC4B0}"/>
              </a:ext>
            </a:extLst>
          </p:cNvPr>
          <p:cNvCxnSpPr/>
          <p:nvPr/>
        </p:nvCxnSpPr>
        <p:spPr>
          <a:xfrm>
            <a:off x="4908885" y="5983705"/>
            <a:ext cx="4411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0959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15564F3-BDDB-1098-2FCB-A09628100517}"/>
              </a:ext>
            </a:extLst>
          </p:cNvPr>
          <p:cNvSpPr>
            <a:spLocks noGrp="1"/>
          </p:cNvSpPr>
          <p:nvPr>
            <p:ph type="sldNum" sz="quarter" idx="12"/>
          </p:nvPr>
        </p:nvSpPr>
        <p:spPr/>
        <p:txBody>
          <a:bodyPr/>
          <a:lstStyle/>
          <a:p>
            <a:fld id="{7F11378B-FABC-4393-9CBC-0236B4FAAA02}" type="slidenum">
              <a:rPr kumimoji="1" lang="ja-JP" altLang="en-US" smtClean="0"/>
              <a:t>127</a:t>
            </a:fld>
            <a:endParaRPr kumimoji="1" lang="ja-JP" altLang="en-US"/>
          </a:p>
        </p:txBody>
      </p:sp>
      <p:pic>
        <p:nvPicPr>
          <p:cNvPr id="6146" name="Picture 2">
            <a:extLst>
              <a:ext uri="{FF2B5EF4-FFF2-40B4-BE49-F238E27FC236}">
                <a16:creationId xmlns:a16="http://schemas.microsoft.com/office/drawing/2014/main" id="{792D0F5B-9FF7-1F11-5202-C92AFE26C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611" y="999182"/>
            <a:ext cx="1794028" cy="1949777"/>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D166B914-AE2B-6A91-127C-8710912636F4}"/>
              </a:ext>
            </a:extLst>
          </p:cNvPr>
          <p:cNvPicPr>
            <a:picLocks noChangeAspect="1"/>
          </p:cNvPicPr>
          <p:nvPr/>
        </p:nvPicPr>
        <p:blipFill>
          <a:blip r:embed="rId3"/>
          <a:stretch>
            <a:fillRect/>
          </a:stretch>
        </p:blipFill>
        <p:spPr>
          <a:xfrm>
            <a:off x="422611" y="3067121"/>
            <a:ext cx="7812505" cy="1665861"/>
          </a:xfrm>
          <a:prstGeom prst="rect">
            <a:avLst/>
          </a:prstGeom>
        </p:spPr>
      </p:pic>
      <p:pic>
        <p:nvPicPr>
          <p:cNvPr id="6" name="図 5">
            <a:extLst>
              <a:ext uri="{FF2B5EF4-FFF2-40B4-BE49-F238E27FC236}">
                <a16:creationId xmlns:a16="http://schemas.microsoft.com/office/drawing/2014/main" id="{B9516517-A824-2945-28D5-DF0972D102ED}"/>
              </a:ext>
            </a:extLst>
          </p:cNvPr>
          <p:cNvPicPr>
            <a:picLocks noChangeAspect="1"/>
          </p:cNvPicPr>
          <p:nvPr/>
        </p:nvPicPr>
        <p:blipFill>
          <a:blip r:embed="rId4"/>
          <a:stretch>
            <a:fillRect/>
          </a:stretch>
        </p:blipFill>
        <p:spPr>
          <a:xfrm>
            <a:off x="312043" y="4851145"/>
            <a:ext cx="3440222" cy="1687768"/>
          </a:xfrm>
          <a:prstGeom prst="rect">
            <a:avLst/>
          </a:prstGeom>
        </p:spPr>
      </p:pic>
      <p:sp>
        <p:nvSpPr>
          <p:cNvPr id="7" name="矢印: 右 6">
            <a:extLst>
              <a:ext uri="{FF2B5EF4-FFF2-40B4-BE49-F238E27FC236}">
                <a16:creationId xmlns:a16="http://schemas.microsoft.com/office/drawing/2014/main" id="{D74D2431-74E5-D6BE-9F95-0CBA132E9517}"/>
              </a:ext>
            </a:extLst>
          </p:cNvPr>
          <p:cNvSpPr/>
          <p:nvPr/>
        </p:nvSpPr>
        <p:spPr>
          <a:xfrm>
            <a:off x="8515350" y="3433094"/>
            <a:ext cx="368969" cy="87429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FE52EE0-453D-8B86-70D3-2FDC98CA88A9}"/>
              </a:ext>
            </a:extLst>
          </p:cNvPr>
          <p:cNvSpPr txBox="1"/>
          <p:nvPr/>
        </p:nvSpPr>
        <p:spPr>
          <a:xfrm>
            <a:off x="8364369" y="2894736"/>
            <a:ext cx="646331"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つゆ</a:t>
            </a:r>
          </a:p>
        </p:txBody>
      </p:sp>
      <p:pic>
        <p:nvPicPr>
          <p:cNvPr id="10" name="図 9">
            <a:extLst>
              <a:ext uri="{FF2B5EF4-FFF2-40B4-BE49-F238E27FC236}">
                <a16:creationId xmlns:a16="http://schemas.microsoft.com/office/drawing/2014/main" id="{527EC4CA-E94B-2DEE-A4FF-C89062963C30}"/>
              </a:ext>
            </a:extLst>
          </p:cNvPr>
          <p:cNvPicPr>
            <a:picLocks noChangeAspect="1"/>
          </p:cNvPicPr>
          <p:nvPr/>
        </p:nvPicPr>
        <p:blipFill>
          <a:blip r:embed="rId5"/>
          <a:stretch>
            <a:fillRect/>
          </a:stretch>
        </p:blipFill>
        <p:spPr>
          <a:xfrm>
            <a:off x="5726195" y="335190"/>
            <a:ext cx="3284505" cy="510584"/>
          </a:xfrm>
          <a:prstGeom prst="rect">
            <a:avLst/>
          </a:prstGeom>
        </p:spPr>
      </p:pic>
      <p:pic>
        <p:nvPicPr>
          <p:cNvPr id="12" name="図 11">
            <a:extLst>
              <a:ext uri="{FF2B5EF4-FFF2-40B4-BE49-F238E27FC236}">
                <a16:creationId xmlns:a16="http://schemas.microsoft.com/office/drawing/2014/main" id="{29329549-09D7-222A-5363-52A2441404E9}"/>
              </a:ext>
            </a:extLst>
          </p:cNvPr>
          <p:cNvPicPr>
            <a:picLocks noChangeAspect="1"/>
          </p:cNvPicPr>
          <p:nvPr/>
        </p:nvPicPr>
        <p:blipFill>
          <a:blip r:embed="rId6"/>
          <a:stretch>
            <a:fillRect/>
          </a:stretch>
        </p:blipFill>
        <p:spPr>
          <a:xfrm>
            <a:off x="5726195" y="885657"/>
            <a:ext cx="3017782" cy="480102"/>
          </a:xfrm>
          <a:prstGeom prst="rect">
            <a:avLst/>
          </a:prstGeom>
        </p:spPr>
      </p:pic>
    </p:spTree>
    <p:extLst>
      <p:ext uri="{BB962C8B-B14F-4D97-AF65-F5344CB8AC3E}">
        <p14:creationId xmlns:p14="http://schemas.microsoft.com/office/powerpoint/2010/main" val="32990779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26C6CAA-31A1-7615-1184-4F75C1F370CD}"/>
              </a:ext>
            </a:extLst>
          </p:cNvPr>
          <p:cNvSpPr>
            <a:spLocks noGrp="1"/>
          </p:cNvSpPr>
          <p:nvPr>
            <p:ph type="sldNum" sz="quarter" idx="12"/>
          </p:nvPr>
        </p:nvSpPr>
        <p:spPr/>
        <p:txBody>
          <a:bodyPr/>
          <a:lstStyle/>
          <a:p>
            <a:fld id="{7F11378B-FABC-4393-9CBC-0236B4FAAA02}" type="slidenum">
              <a:rPr kumimoji="1" lang="ja-JP" altLang="en-US" smtClean="0"/>
              <a:t>128</a:t>
            </a:fld>
            <a:endParaRPr kumimoji="1" lang="ja-JP" altLang="en-US"/>
          </a:p>
        </p:txBody>
      </p:sp>
      <p:pic>
        <p:nvPicPr>
          <p:cNvPr id="4" name="図 3">
            <a:extLst>
              <a:ext uri="{FF2B5EF4-FFF2-40B4-BE49-F238E27FC236}">
                <a16:creationId xmlns:a16="http://schemas.microsoft.com/office/drawing/2014/main" id="{FF4C7ECB-5D2A-2B22-5CFA-7B6EE9A5AC28}"/>
              </a:ext>
            </a:extLst>
          </p:cNvPr>
          <p:cNvPicPr>
            <a:picLocks noChangeAspect="1"/>
          </p:cNvPicPr>
          <p:nvPr/>
        </p:nvPicPr>
        <p:blipFill>
          <a:blip r:embed="rId2"/>
          <a:stretch>
            <a:fillRect/>
          </a:stretch>
        </p:blipFill>
        <p:spPr>
          <a:xfrm>
            <a:off x="352927" y="2208968"/>
            <a:ext cx="4834662" cy="1353876"/>
          </a:xfrm>
          <a:prstGeom prst="rect">
            <a:avLst/>
          </a:prstGeom>
        </p:spPr>
      </p:pic>
      <p:pic>
        <p:nvPicPr>
          <p:cNvPr id="6" name="図 5">
            <a:extLst>
              <a:ext uri="{FF2B5EF4-FFF2-40B4-BE49-F238E27FC236}">
                <a16:creationId xmlns:a16="http://schemas.microsoft.com/office/drawing/2014/main" id="{5C63913B-BD15-835B-5A42-EDC0C83AECB5}"/>
              </a:ext>
            </a:extLst>
          </p:cNvPr>
          <p:cNvPicPr>
            <a:picLocks noChangeAspect="1"/>
          </p:cNvPicPr>
          <p:nvPr/>
        </p:nvPicPr>
        <p:blipFill>
          <a:blip r:embed="rId3"/>
          <a:stretch>
            <a:fillRect/>
          </a:stretch>
        </p:blipFill>
        <p:spPr>
          <a:xfrm>
            <a:off x="5522222" y="2342759"/>
            <a:ext cx="1577014" cy="1254755"/>
          </a:xfrm>
          <a:prstGeom prst="rect">
            <a:avLst/>
          </a:prstGeom>
        </p:spPr>
      </p:pic>
      <p:pic>
        <p:nvPicPr>
          <p:cNvPr id="8" name="図 7">
            <a:extLst>
              <a:ext uri="{FF2B5EF4-FFF2-40B4-BE49-F238E27FC236}">
                <a16:creationId xmlns:a16="http://schemas.microsoft.com/office/drawing/2014/main" id="{870D64C6-BDFB-2CC8-82C8-9FB82AF9BFED}"/>
              </a:ext>
            </a:extLst>
          </p:cNvPr>
          <p:cNvPicPr>
            <a:picLocks noChangeAspect="1"/>
          </p:cNvPicPr>
          <p:nvPr/>
        </p:nvPicPr>
        <p:blipFill>
          <a:blip r:embed="rId4"/>
          <a:stretch>
            <a:fillRect/>
          </a:stretch>
        </p:blipFill>
        <p:spPr>
          <a:xfrm>
            <a:off x="536574" y="4200446"/>
            <a:ext cx="5189621" cy="1448049"/>
          </a:xfrm>
          <a:prstGeom prst="rect">
            <a:avLst/>
          </a:prstGeom>
        </p:spPr>
      </p:pic>
      <p:pic>
        <p:nvPicPr>
          <p:cNvPr id="9" name="図 8">
            <a:extLst>
              <a:ext uri="{FF2B5EF4-FFF2-40B4-BE49-F238E27FC236}">
                <a16:creationId xmlns:a16="http://schemas.microsoft.com/office/drawing/2014/main" id="{0F528611-C86F-9CDF-2720-3CFF5DB3BE63}"/>
              </a:ext>
            </a:extLst>
          </p:cNvPr>
          <p:cNvPicPr>
            <a:picLocks noChangeAspect="1"/>
          </p:cNvPicPr>
          <p:nvPr/>
        </p:nvPicPr>
        <p:blipFill>
          <a:blip r:embed="rId5"/>
          <a:stretch>
            <a:fillRect/>
          </a:stretch>
        </p:blipFill>
        <p:spPr>
          <a:xfrm>
            <a:off x="5726195" y="335190"/>
            <a:ext cx="3284505" cy="510584"/>
          </a:xfrm>
          <a:prstGeom prst="rect">
            <a:avLst/>
          </a:prstGeom>
        </p:spPr>
      </p:pic>
      <p:pic>
        <p:nvPicPr>
          <p:cNvPr id="11" name="図 10">
            <a:extLst>
              <a:ext uri="{FF2B5EF4-FFF2-40B4-BE49-F238E27FC236}">
                <a16:creationId xmlns:a16="http://schemas.microsoft.com/office/drawing/2014/main" id="{481E37B6-A92D-6961-CA56-B78601F18AEE}"/>
              </a:ext>
            </a:extLst>
          </p:cNvPr>
          <p:cNvPicPr>
            <a:picLocks noChangeAspect="1"/>
          </p:cNvPicPr>
          <p:nvPr/>
        </p:nvPicPr>
        <p:blipFill>
          <a:blip r:embed="rId6"/>
          <a:stretch>
            <a:fillRect/>
          </a:stretch>
        </p:blipFill>
        <p:spPr>
          <a:xfrm>
            <a:off x="5726195" y="907189"/>
            <a:ext cx="3017782" cy="480102"/>
          </a:xfrm>
          <a:prstGeom prst="rect">
            <a:avLst/>
          </a:prstGeom>
        </p:spPr>
      </p:pic>
    </p:spTree>
    <p:extLst>
      <p:ext uri="{BB962C8B-B14F-4D97-AF65-F5344CB8AC3E}">
        <p14:creationId xmlns:p14="http://schemas.microsoft.com/office/powerpoint/2010/main" val="34761999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B7DC5B9-45F5-0695-9027-AF6ACF311C46}"/>
              </a:ext>
            </a:extLst>
          </p:cNvPr>
          <p:cNvSpPr>
            <a:spLocks noGrp="1"/>
          </p:cNvSpPr>
          <p:nvPr>
            <p:ph type="sldNum" sz="quarter" idx="12"/>
          </p:nvPr>
        </p:nvSpPr>
        <p:spPr/>
        <p:txBody>
          <a:bodyPr/>
          <a:lstStyle/>
          <a:p>
            <a:fld id="{7F11378B-FABC-4393-9CBC-0236B4FAAA02}" type="slidenum">
              <a:rPr kumimoji="1" lang="ja-JP" altLang="en-US" smtClean="0"/>
              <a:t>129</a:t>
            </a:fld>
            <a:endParaRPr kumimoji="1" lang="ja-JP" altLang="en-US"/>
          </a:p>
        </p:txBody>
      </p:sp>
      <p:pic>
        <p:nvPicPr>
          <p:cNvPr id="4" name="図 3">
            <a:extLst>
              <a:ext uri="{FF2B5EF4-FFF2-40B4-BE49-F238E27FC236}">
                <a16:creationId xmlns:a16="http://schemas.microsoft.com/office/drawing/2014/main" id="{DC79A9FF-F045-F361-7BB9-B389DFD2CDBE}"/>
              </a:ext>
            </a:extLst>
          </p:cNvPr>
          <p:cNvPicPr>
            <a:picLocks noChangeAspect="1"/>
          </p:cNvPicPr>
          <p:nvPr/>
        </p:nvPicPr>
        <p:blipFill>
          <a:blip r:embed="rId2"/>
          <a:stretch>
            <a:fillRect/>
          </a:stretch>
        </p:blipFill>
        <p:spPr>
          <a:xfrm>
            <a:off x="929324" y="534702"/>
            <a:ext cx="7285351" cy="2339543"/>
          </a:xfrm>
          <a:prstGeom prst="rect">
            <a:avLst/>
          </a:prstGeom>
        </p:spPr>
      </p:pic>
      <p:pic>
        <p:nvPicPr>
          <p:cNvPr id="6" name="図 5">
            <a:extLst>
              <a:ext uri="{FF2B5EF4-FFF2-40B4-BE49-F238E27FC236}">
                <a16:creationId xmlns:a16="http://schemas.microsoft.com/office/drawing/2014/main" id="{73D2D2B7-926C-E7D5-3871-D66A5D2B7233}"/>
              </a:ext>
            </a:extLst>
          </p:cNvPr>
          <p:cNvPicPr>
            <a:picLocks noChangeAspect="1"/>
          </p:cNvPicPr>
          <p:nvPr/>
        </p:nvPicPr>
        <p:blipFill>
          <a:blip r:embed="rId3"/>
          <a:stretch>
            <a:fillRect/>
          </a:stretch>
        </p:blipFill>
        <p:spPr>
          <a:xfrm>
            <a:off x="1975951" y="3948490"/>
            <a:ext cx="5448772" cy="1333616"/>
          </a:xfrm>
          <a:prstGeom prst="rect">
            <a:avLst/>
          </a:prstGeom>
        </p:spPr>
      </p:pic>
    </p:spTree>
    <p:extLst>
      <p:ext uri="{BB962C8B-B14F-4D97-AF65-F5344CB8AC3E}">
        <p14:creationId xmlns:p14="http://schemas.microsoft.com/office/powerpoint/2010/main" val="145035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750680"/>
            <a:ext cx="7886700" cy="4742195"/>
          </a:xfrm>
          <a:solidFill>
            <a:schemeClr val="bg1">
              <a:lumMod val="95000"/>
            </a:schemeClr>
          </a:solidFill>
          <a:ln>
            <a:solidFill>
              <a:schemeClr val="tx1"/>
            </a:solidFill>
          </a:ln>
          <a:scene3d>
            <a:camera prst="orthographicFront"/>
            <a:lightRig rig="threePt" dir="t"/>
          </a:scene3d>
          <a:sp3d>
            <a:bevelT/>
          </a:sp3d>
        </p:spPr>
        <p:txBody>
          <a:bodyPr>
            <a:normAutofit/>
          </a:bodyPr>
          <a:lstStyle/>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オーバークッキングまたはクッキング不足</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食中毒菌・変敗菌の生残</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加熱済みへの　未加熱のものの混入</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tx1"/>
                </a:solidFill>
                <a:latin typeface="BIZ UDゴシック" panose="020B0400000000000000" pitchFamily="49" charset="-128"/>
                <a:ea typeface="BIZ UDゴシック" panose="020B0400000000000000" pitchFamily="49" charset="-128"/>
              </a:rPr>
              <a:t>密封性不良</a:t>
            </a:r>
            <a:endParaRPr lang="en-US" altLang="ja-JP" dirty="0">
              <a:solidFill>
                <a:schemeClr val="tx1"/>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bg1">
                    <a:lumMod val="50000"/>
                  </a:schemeClr>
                </a:solidFill>
                <a:latin typeface="BIZ UDゴシック" panose="020B0400000000000000" pitchFamily="49" charset="-128"/>
                <a:ea typeface="BIZ UDゴシック" panose="020B0400000000000000" pitchFamily="49" charset="-128"/>
              </a:rPr>
              <a:t>包材内面からの溶出、内面と食材の反応</a:t>
            </a:r>
            <a:endParaRPr lang="en-US" altLang="ja-JP" dirty="0">
              <a:solidFill>
                <a:schemeClr val="bg1">
                  <a:lumMod val="50000"/>
                </a:schemeClr>
              </a:solidFill>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13</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chemeClr val="accent6">
              <a:lumMod val="40000"/>
              <a:lumOff val="60000"/>
            </a:schemeClr>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レトルト食品での望ましからぬ事態</a:t>
            </a:r>
          </a:p>
        </p:txBody>
      </p:sp>
    </p:spTree>
    <p:extLst>
      <p:ext uri="{BB962C8B-B14F-4D97-AF65-F5344CB8AC3E}">
        <p14:creationId xmlns:p14="http://schemas.microsoft.com/office/powerpoint/2010/main" val="341778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B92797F-76C9-F4E5-F19B-D3A30ADB9221}"/>
              </a:ext>
            </a:extLst>
          </p:cNvPr>
          <p:cNvSpPr>
            <a:spLocks noGrp="1"/>
          </p:cNvSpPr>
          <p:nvPr>
            <p:ph type="sldNum" sz="quarter" idx="12"/>
          </p:nvPr>
        </p:nvSpPr>
        <p:spPr/>
        <p:txBody>
          <a:bodyPr/>
          <a:lstStyle/>
          <a:p>
            <a:fld id="{7F11378B-FABC-4393-9CBC-0236B4FAAA02}" type="slidenum">
              <a:rPr kumimoji="1" lang="ja-JP" altLang="en-US" smtClean="0"/>
              <a:t>130</a:t>
            </a:fld>
            <a:endParaRPr kumimoji="1" lang="ja-JP" altLang="en-US"/>
          </a:p>
        </p:txBody>
      </p:sp>
      <p:pic>
        <p:nvPicPr>
          <p:cNvPr id="4" name="図 3">
            <a:extLst>
              <a:ext uri="{FF2B5EF4-FFF2-40B4-BE49-F238E27FC236}">
                <a16:creationId xmlns:a16="http://schemas.microsoft.com/office/drawing/2014/main" id="{BF117FE5-7578-8059-C303-07B1505A3D40}"/>
              </a:ext>
            </a:extLst>
          </p:cNvPr>
          <p:cNvPicPr>
            <a:picLocks noChangeAspect="1"/>
          </p:cNvPicPr>
          <p:nvPr/>
        </p:nvPicPr>
        <p:blipFill>
          <a:blip r:embed="rId2"/>
          <a:stretch>
            <a:fillRect/>
          </a:stretch>
        </p:blipFill>
        <p:spPr>
          <a:xfrm>
            <a:off x="498415" y="136524"/>
            <a:ext cx="8016935" cy="5906012"/>
          </a:xfrm>
          <a:prstGeom prst="rect">
            <a:avLst/>
          </a:prstGeom>
          <a:solidFill>
            <a:srgbClr val="FF66CC"/>
          </a:solidFill>
        </p:spPr>
      </p:pic>
      <p:cxnSp>
        <p:nvCxnSpPr>
          <p:cNvPr id="7" name="直線コネクタ 6">
            <a:extLst>
              <a:ext uri="{FF2B5EF4-FFF2-40B4-BE49-F238E27FC236}">
                <a16:creationId xmlns:a16="http://schemas.microsoft.com/office/drawing/2014/main" id="{E236E0CE-9D61-86AC-B8FE-9AEFD85F54E4}"/>
              </a:ext>
            </a:extLst>
          </p:cNvPr>
          <p:cNvCxnSpPr/>
          <p:nvPr/>
        </p:nvCxnSpPr>
        <p:spPr>
          <a:xfrm>
            <a:off x="3072063" y="1900989"/>
            <a:ext cx="4604084" cy="34650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A38ED43-AF3E-A2BD-9936-2D4BEA982AC1}"/>
              </a:ext>
            </a:extLst>
          </p:cNvPr>
          <p:cNvSpPr txBox="1"/>
          <p:nvPr/>
        </p:nvSpPr>
        <p:spPr>
          <a:xfrm>
            <a:off x="5895474" y="2462463"/>
            <a:ext cx="2262158" cy="369332"/>
          </a:xfrm>
          <a:prstGeom prst="rect">
            <a:avLst/>
          </a:prstGeom>
          <a:solidFill>
            <a:srgbClr val="FF66CC"/>
          </a:solidFill>
          <a:ln>
            <a:solidFill>
              <a:schemeClr val="tx1">
                <a:lumMod val="95000"/>
                <a:lumOff val="5000"/>
              </a:schemeClr>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ハードレトルト領域</a:t>
            </a:r>
          </a:p>
        </p:txBody>
      </p:sp>
      <p:sp>
        <p:nvSpPr>
          <p:cNvPr id="9" name="テキスト ボックス 8">
            <a:extLst>
              <a:ext uri="{FF2B5EF4-FFF2-40B4-BE49-F238E27FC236}">
                <a16:creationId xmlns:a16="http://schemas.microsoft.com/office/drawing/2014/main" id="{BF11EA52-0CEA-183E-A7A7-9266159A83AD}"/>
              </a:ext>
            </a:extLst>
          </p:cNvPr>
          <p:cNvSpPr txBox="1"/>
          <p:nvPr/>
        </p:nvSpPr>
        <p:spPr>
          <a:xfrm>
            <a:off x="2167743" y="4195011"/>
            <a:ext cx="2492990" cy="369332"/>
          </a:xfrm>
          <a:prstGeom prst="rect">
            <a:avLst/>
          </a:prstGeom>
          <a:solidFill>
            <a:srgbClr val="FF66CC"/>
          </a:solidFill>
          <a:ln>
            <a:solidFill>
              <a:schemeClr val="tx1">
                <a:lumMod val="95000"/>
                <a:lumOff val="5000"/>
              </a:schemeClr>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マイルドレトルト領域</a:t>
            </a:r>
          </a:p>
        </p:txBody>
      </p:sp>
    </p:spTree>
    <p:extLst>
      <p:ext uri="{BB962C8B-B14F-4D97-AF65-F5344CB8AC3E}">
        <p14:creationId xmlns:p14="http://schemas.microsoft.com/office/powerpoint/2010/main" val="38209430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9700B8E-FC5E-2E45-BD3E-744DE368A813}"/>
              </a:ext>
            </a:extLst>
          </p:cNvPr>
          <p:cNvSpPr>
            <a:spLocks noGrp="1"/>
          </p:cNvSpPr>
          <p:nvPr>
            <p:ph type="sldNum" sz="quarter" idx="12"/>
          </p:nvPr>
        </p:nvSpPr>
        <p:spPr/>
        <p:txBody>
          <a:bodyPr/>
          <a:lstStyle/>
          <a:p>
            <a:fld id="{7F11378B-FABC-4393-9CBC-0236B4FAAA02}" type="slidenum">
              <a:rPr kumimoji="1" lang="ja-JP" altLang="en-US" smtClean="0"/>
              <a:t>131</a:t>
            </a:fld>
            <a:endParaRPr kumimoji="1" lang="ja-JP" altLang="en-US"/>
          </a:p>
        </p:txBody>
      </p:sp>
      <p:pic>
        <p:nvPicPr>
          <p:cNvPr id="6" name="図 5">
            <a:extLst>
              <a:ext uri="{FF2B5EF4-FFF2-40B4-BE49-F238E27FC236}">
                <a16:creationId xmlns:a16="http://schemas.microsoft.com/office/drawing/2014/main" id="{A13F739E-F698-A6E4-87DF-18CB9117AF61}"/>
              </a:ext>
            </a:extLst>
          </p:cNvPr>
          <p:cNvPicPr>
            <a:picLocks noChangeAspect="1"/>
          </p:cNvPicPr>
          <p:nvPr/>
        </p:nvPicPr>
        <p:blipFill>
          <a:blip r:embed="rId2"/>
          <a:stretch>
            <a:fillRect/>
          </a:stretch>
        </p:blipFill>
        <p:spPr>
          <a:xfrm>
            <a:off x="245626" y="72232"/>
            <a:ext cx="3664946" cy="2646905"/>
          </a:xfrm>
          <a:prstGeom prst="rect">
            <a:avLst/>
          </a:prstGeom>
        </p:spPr>
      </p:pic>
      <p:pic>
        <p:nvPicPr>
          <p:cNvPr id="8" name="図 7">
            <a:extLst>
              <a:ext uri="{FF2B5EF4-FFF2-40B4-BE49-F238E27FC236}">
                <a16:creationId xmlns:a16="http://schemas.microsoft.com/office/drawing/2014/main" id="{5458FF71-721C-4973-016D-DEB73E9D2635}"/>
              </a:ext>
            </a:extLst>
          </p:cNvPr>
          <p:cNvPicPr>
            <a:picLocks noChangeAspect="1"/>
          </p:cNvPicPr>
          <p:nvPr/>
        </p:nvPicPr>
        <p:blipFill>
          <a:blip r:embed="rId3"/>
          <a:stretch>
            <a:fillRect/>
          </a:stretch>
        </p:blipFill>
        <p:spPr>
          <a:xfrm>
            <a:off x="5046625" y="72232"/>
            <a:ext cx="3468725" cy="2646905"/>
          </a:xfrm>
          <a:prstGeom prst="rect">
            <a:avLst/>
          </a:prstGeom>
        </p:spPr>
      </p:pic>
      <p:pic>
        <p:nvPicPr>
          <p:cNvPr id="10" name="図 9">
            <a:extLst>
              <a:ext uri="{FF2B5EF4-FFF2-40B4-BE49-F238E27FC236}">
                <a16:creationId xmlns:a16="http://schemas.microsoft.com/office/drawing/2014/main" id="{9A448FDF-D0CE-AB01-3031-E20D99C1A5A7}"/>
              </a:ext>
            </a:extLst>
          </p:cNvPr>
          <p:cNvPicPr>
            <a:picLocks noChangeAspect="1"/>
          </p:cNvPicPr>
          <p:nvPr/>
        </p:nvPicPr>
        <p:blipFill>
          <a:blip r:embed="rId4"/>
          <a:stretch>
            <a:fillRect/>
          </a:stretch>
        </p:blipFill>
        <p:spPr>
          <a:xfrm>
            <a:off x="184483" y="3214582"/>
            <a:ext cx="3686145" cy="2646904"/>
          </a:xfrm>
          <a:prstGeom prst="rect">
            <a:avLst/>
          </a:prstGeom>
        </p:spPr>
      </p:pic>
      <p:sp>
        <p:nvSpPr>
          <p:cNvPr id="11" name="テキスト ボックス 10">
            <a:extLst>
              <a:ext uri="{FF2B5EF4-FFF2-40B4-BE49-F238E27FC236}">
                <a16:creationId xmlns:a16="http://schemas.microsoft.com/office/drawing/2014/main" id="{23D3F16C-DB91-9F37-E710-DC95C7B0A35D}"/>
              </a:ext>
            </a:extLst>
          </p:cNvPr>
          <p:cNvSpPr txBox="1"/>
          <p:nvPr/>
        </p:nvSpPr>
        <p:spPr>
          <a:xfrm>
            <a:off x="4313773" y="3738754"/>
            <a:ext cx="4288353" cy="400110"/>
          </a:xfrm>
          <a:prstGeom prst="rect">
            <a:avLst/>
          </a:prstGeom>
          <a:solidFill>
            <a:srgbClr val="FFC000"/>
          </a:solidFill>
          <a:ln>
            <a:solidFill>
              <a:schemeClr val="tx1"/>
            </a:solidFill>
          </a:ln>
          <a:scene3d>
            <a:camera prst="orthographicFront"/>
            <a:lightRig rig="threePt" dir="t"/>
          </a:scene3d>
          <a:sp3d>
            <a:bevelT w="152400" h="50800" prst="softRound"/>
          </a:sp3d>
        </p:spPr>
        <p:txBody>
          <a:bodyPr wrap="none" rtlCol="0">
            <a:spAutoFit/>
          </a:bodyPr>
          <a:lstStyle/>
          <a:p>
            <a:r>
              <a:rPr kumimoji="1" lang="ja-JP" altLang="en-US" sz="2000" dirty="0">
                <a:latin typeface="BIZ UDゴシック" panose="020B0400000000000000" pitchFamily="49" charset="-128"/>
                <a:ea typeface="BIZ UDゴシック" panose="020B0400000000000000" pitchFamily="49" charset="-128"/>
              </a:rPr>
              <a:t>ストレートのつゆは　相当にヤバイ</a:t>
            </a:r>
          </a:p>
        </p:txBody>
      </p:sp>
    </p:spTree>
    <p:extLst>
      <p:ext uri="{BB962C8B-B14F-4D97-AF65-F5344CB8AC3E}">
        <p14:creationId xmlns:p14="http://schemas.microsoft.com/office/powerpoint/2010/main" val="38757919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BD138F1-364F-FAAF-52A0-78BE0C60E010}"/>
              </a:ext>
            </a:extLst>
          </p:cNvPr>
          <p:cNvSpPr>
            <a:spLocks noGrp="1"/>
          </p:cNvSpPr>
          <p:nvPr>
            <p:ph type="sldNum" sz="quarter" idx="12"/>
          </p:nvPr>
        </p:nvSpPr>
        <p:spPr/>
        <p:txBody>
          <a:bodyPr/>
          <a:lstStyle/>
          <a:p>
            <a:fld id="{4C37B8AF-CD2E-4D49-A539-A50CD89383E0}" type="slidenum">
              <a:rPr kumimoji="1" lang="ja-JP" altLang="en-US" smtClean="0"/>
              <a:t>132</a:t>
            </a:fld>
            <a:endParaRPr kumimoji="1" lang="ja-JP" altLang="en-US" dirty="0"/>
          </a:p>
        </p:txBody>
      </p:sp>
      <p:pic>
        <p:nvPicPr>
          <p:cNvPr id="4" name="図 3">
            <a:extLst>
              <a:ext uri="{FF2B5EF4-FFF2-40B4-BE49-F238E27FC236}">
                <a16:creationId xmlns:a16="http://schemas.microsoft.com/office/drawing/2014/main" id="{18127D1C-F9D0-1161-62B8-9AC9971F21EB}"/>
              </a:ext>
            </a:extLst>
          </p:cNvPr>
          <p:cNvPicPr>
            <a:picLocks noChangeAspect="1"/>
          </p:cNvPicPr>
          <p:nvPr/>
        </p:nvPicPr>
        <p:blipFill>
          <a:blip r:embed="rId2"/>
          <a:stretch>
            <a:fillRect/>
          </a:stretch>
        </p:blipFill>
        <p:spPr>
          <a:xfrm>
            <a:off x="0" y="1505414"/>
            <a:ext cx="9144000" cy="3847171"/>
          </a:xfrm>
          <a:prstGeom prst="rect">
            <a:avLst/>
          </a:prstGeom>
        </p:spPr>
      </p:pic>
    </p:spTree>
    <p:extLst>
      <p:ext uri="{BB962C8B-B14F-4D97-AF65-F5344CB8AC3E}">
        <p14:creationId xmlns:p14="http://schemas.microsoft.com/office/powerpoint/2010/main" val="4999964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0697D19-73D7-E2A5-8B79-1256098293D0}"/>
              </a:ext>
            </a:extLst>
          </p:cNvPr>
          <p:cNvSpPr>
            <a:spLocks noGrp="1"/>
          </p:cNvSpPr>
          <p:nvPr>
            <p:ph type="sldNum" sz="quarter" idx="12"/>
          </p:nvPr>
        </p:nvSpPr>
        <p:spPr/>
        <p:txBody>
          <a:bodyPr/>
          <a:lstStyle/>
          <a:p>
            <a:fld id="{4C37B8AF-CD2E-4D49-A539-A50CD89383E0}" type="slidenum">
              <a:rPr kumimoji="1" lang="ja-JP" altLang="en-US" smtClean="0"/>
              <a:t>133</a:t>
            </a:fld>
            <a:endParaRPr kumimoji="1" lang="ja-JP" altLang="en-US" dirty="0"/>
          </a:p>
        </p:txBody>
      </p:sp>
      <p:pic>
        <p:nvPicPr>
          <p:cNvPr id="4" name="図 3">
            <a:extLst>
              <a:ext uri="{FF2B5EF4-FFF2-40B4-BE49-F238E27FC236}">
                <a16:creationId xmlns:a16="http://schemas.microsoft.com/office/drawing/2014/main" id="{7BCE02F2-BFD7-A9C2-5C78-131F57364078}"/>
              </a:ext>
            </a:extLst>
          </p:cNvPr>
          <p:cNvPicPr>
            <a:picLocks noChangeAspect="1"/>
          </p:cNvPicPr>
          <p:nvPr/>
        </p:nvPicPr>
        <p:blipFill>
          <a:blip r:embed="rId2"/>
          <a:stretch>
            <a:fillRect/>
          </a:stretch>
        </p:blipFill>
        <p:spPr>
          <a:xfrm>
            <a:off x="713095" y="397203"/>
            <a:ext cx="7300858" cy="5423494"/>
          </a:xfrm>
          <a:prstGeom prst="rect">
            <a:avLst/>
          </a:prstGeom>
        </p:spPr>
      </p:pic>
      <p:sp>
        <p:nvSpPr>
          <p:cNvPr id="6" name="テキスト ボックス 5">
            <a:extLst>
              <a:ext uri="{FF2B5EF4-FFF2-40B4-BE49-F238E27FC236}">
                <a16:creationId xmlns:a16="http://schemas.microsoft.com/office/drawing/2014/main" id="{CA574897-7ED4-27D2-090F-A077607C1BCF}"/>
              </a:ext>
            </a:extLst>
          </p:cNvPr>
          <p:cNvSpPr txBox="1"/>
          <p:nvPr/>
        </p:nvSpPr>
        <p:spPr>
          <a:xfrm>
            <a:off x="2064774" y="6137631"/>
            <a:ext cx="5400367" cy="646331"/>
          </a:xfrm>
          <a:prstGeom prst="rect">
            <a:avLst/>
          </a:prstGeom>
          <a:noFill/>
        </p:spPr>
        <p:txBody>
          <a:bodyPr wrap="square">
            <a:spAutoFit/>
          </a:bodyPr>
          <a:lstStyle/>
          <a:p>
            <a:r>
              <a:rPr lang="ja-JP" altLang="en-US" dirty="0">
                <a:hlinkClick r:id="rId3"/>
              </a:rPr>
              <a:t>https://www.youtube.com/watch?v=DXbmDn-LppA</a:t>
            </a:r>
            <a:endParaRPr lang="en-US" altLang="ja-JP" dirty="0"/>
          </a:p>
          <a:p>
            <a:endParaRPr lang="ja-JP" altLang="en-US" dirty="0"/>
          </a:p>
        </p:txBody>
      </p:sp>
    </p:spTree>
    <p:extLst>
      <p:ext uri="{BB962C8B-B14F-4D97-AF65-F5344CB8AC3E}">
        <p14:creationId xmlns:p14="http://schemas.microsoft.com/office/powerpoint/2010/main" val="565563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794076"/>
            <a:ext cx="7886700" cy="4698799"/>
          </a:xfrm>
          <a:solidFill>
            <a:schemeClr val="bg1">
              <a:lumMod val="95000"/>
            </a:schemeClr>
          </a:solidFill>
          <a:ln>
            <a:solidFill>
              <a:schemeClr val="tx1"/>
            </a:solidFill>
          </a:ln>
          <a:scene3d>
            <a:camera prst="orthographicFront"/>
            <a:lightRig rig="threePt" dir="t"/>
          </a:scene3d>
          <a:sp3d>
            <a:bevelT/>
          </a:sp3d>
        </p:spPr>
        <p:txBody>
          <a:bodyPr>
            <a:normAutofit/>
          </a:bodyPr>
          <a:lstStyle/>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オーバークッキングまたはクッキング不足</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変敗菌の生残</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加熱済みへの　未加熱のものの混入</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tx1"/>
                </a:solidFill>
                <a:latin typeface="BIZ UDゴシック" panose="020B0400000000000000" pitchFamily="49" charset="-128"/>
                <a:ea typeface="BIZ UDゴシック" panose="020B0400000000000000" pitchFamily="49" charset="-128"/>
              </a:rPr>
              <a:t>密封性不良</a:t>
            </a:r>
            <a:endParaRPr lang="en-US" altLang="ja-JP" dirty="0">
              <a:solidFill>
                <a:schemeClr val="tx1"/>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bg1">
                    <a:lumMod val="50000"/>
                  </a:schemeClr>
                </a:solidFill>
                <a:latin typeface="BIZ UDゴシック" panose="020B0400000000000000" pitchFamily="49" charset="-128"/>
                <a:ea typeface="BIZ UDゴシック" panose="020B0400000000000000" pitchFamily="49" charset="-128"/>
              </a:rPr>
              <a:t>包材内面からの溶出、内面と食材の反応</a:t>
            </a:r>
            <a:endParaRPr lang="en-US" altLang="ja-JP" dirty="0">
              <a:solidFill>
                <a:schemeClr val="bg1">
                  <a:lumMod val="50000"/>
                </a:schemeClr>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14</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chemeClr val="accent6">
              <a:lumMod val="40000"/>
              <a:lumOff val="60000"/>
            </a:schemeClr>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ホットパックでの望ましからぬ事態</a:t>
            </a:r>
          </a:p>
        </p:txBody>
      </p:sp>
    </p:spTree>
    <p:extLst>
      <p:ext uri="{BB962C8B-B14F-4D97-AF65-F5344CB8AC3E}">
        <p14:creationId xmlns:p14="http://schemas.microsoft.com/office/powerpoint/2010/main" val="351801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791866"/>
            <a:ext cx="7886700" cy="4851530"/>
          </a:xfrm>
          <a:solidFill>
            <a:schemeClr val="bg1">
              <a:lumMod val="95000"/>
            </a:schemeClr>
          </a:solidFill>
          <a:ln>
            <a:solidFill>
              <a:schemeClr val="tx1"/>
            </a:solidFill>
          </a:ln>
          <a:scene3d>
            <a:camera prst="orthographicFront"/>
            <a:lightRig rig="threePt" dir="t"/>
          </a:scene3d>
          <a:sp3d>
            <a:bevelT/>
          </a:sp3d>
        </p:spPr>
        <p:txBody>
          <a:bodyPr>
            <a:normAutofit/>
          </a:bodyPr>
          <a:lstStyle/>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オーバークッキングまたはクッキング不足</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（食中毒菌）、変敗菌の生残</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加熱済みへの　未加熱のものの混入</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tx1"/>
                </a:solidFill>
                <a:latin typeface="BIZ UDゴシック" panose="020B0400000000000000" pitchFamily="49" charset="-128"/>
                <a:ea typeface="BIZ UDゴシック" panose="020B0400000000000000" pitchFamily="49" charset="-128"/>
              </a:rPr>
              <a:t>密封性不良</a:t>
            </a:r>
            <a:endParaRPr lang="en-US" altLang="ja-JP" dirty="0">
              <a:solidFill>
                <a:schemeClr val="tx1"/>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bg1">
                    <a:lumMod val="50000"/>
                  </a:schemeClr>
                </a:solidFill>
                <a:latin typeface="BIZ UDゴシック" panose="020B0400000000000000" pitchFamily="49" charset="-128"/>
                <a:ea typeface="BIZ UDゴシック" panose="020B0400000000000000" pitchFamily="49" charset="-128"/>
              </a:rPr>
              <a:t>包材内面からの溶出、内面と食材の反応</a:t>
            </a:r>
            <a:endParaRPr lang="en-US" altLang="ja-JP" dirty="0">
              <a:solidFill>
                <a:schemeClr val="bg1">
                  <a:lumMod val="50000"/>
                </a:schemeClr>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15</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chemeClr val="accent6">
              <a:lumMod val="40000"/>
              <a:lumOff val="60000"/>
            </a:schemeClr>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バリデーションでは・・・</a:t>
            </a:r>
          </a:p>
        </p:txBody>
      </p:sp>
      <p:sp>
        <p:nvSpPr>
          <p:cNvPr id="5" name="テキスト ボックス 4">
            <a:extLst>
              <a:ext uri="{FF2B5EF4-FFF2-40B4-BE49-F238E27FC236}">
                <a16:creationId xmlns:a16="http://schemas.microsoft.com/office/drawing/2014/main" id="{E779F463-C6A6-C504-3317-DCFE9506D39E}"/>
              </a:ext>
            </a:extLst>
          </p:cNvPr>
          <p:cNvSpPr txBox="1"/>
          <p:nvPr/>
        </p:nvSpPr>
        <p:spPr>
          <a:xfrm>
            <a:off x="1184987" y="5803640"/>
            <a:ext cx="6285695" cy="461665"/>
          </a:xfrm>
          <a:prstGeom prst="rect">
            <a:avLst/>
          </a:prstGeom>
          <a:noFill/>
        </p:spPr>
        <p:txBody>
          <a:bodyPr wrap="none" rtlCol="0">
            <a:spAutoFit/>
          </a:bodyPr>
          <a:lstStyle/>
          <a:p>
            <a:r>
              <a:rPr kumimoji="1" lang="en-US" altLang="ja-JP" sz="2400" dirty="0">
                <a:solidFill>
                  <a:srgbClr val="FF0000"/>
                </a:solidFill>
              </a:rPr>
              <a:t>1</a:t>
            </a:r>
            <a:r>
              <a:rPr kumimoji="1" lang="ja-JP" altLang="en-US" sz="2400" dirty="0">
                <a:solidFill>
                  <a:srgbClr val="FF0000"/>
                </a:solidFill>
              </a:rPr>
              <a:t>，</a:t>
            </a:r>
            <a:r>
              <a:rPr kumimoji="1" lang="en-US" altLang="ja-JP" sz="2400" dirty="0">
                <a:solidFill>
                  <a:srgbClr val="FF0000"/>
                </a:solidFill>
              </a:rPr>
              <a:t>2</a:t>
            </a:r>
            <a:r>
              <a:rPr kumimoji="1" lang="ja-JP" altLang="en-US" sz="2400" dirty="0">
                <a:solidFill>
                  <a:srgbClr val="FF0000"/>
                </a:solidFill>
              </a:rPr>
              <a:t>を熱殺菌工学、を</a:t>
            </a:r>
            <a:r>
              <a:rPr kumimoji="1" lang="en-US" altLang="ja-JP" sz="2400" dirty="0">
                <a:solidFill>
                  <a:srgbClr val="FF0000"/>
                </a:solidFill>
              </a:rPr>
              <a:t>3</a:t>
            </a:r>
            <a:r>
              <a:rPr kumimoji="1" lang="ja-JP" altLang="en-US" sz="2400" dirty="0">
                <a:solidFill>
                  <a:srgbClr val="FF0000"/>
                </a:solidFill>
              </a:rPr>
              <a:t>，</a:t>
            </a:r>
            <a:r>
              <a:rPr kumimoji="1" lang="en-US" altLang="ja-JP" sz="2400" dirty="0">
                <a:solidFill>
                  <a:srgbClr val="FF0000"/>
                </a:solidFill>
              </a:rPr>
              <a:t>4</a:t>
            </a:r>
            <a:r>
              <a:rPr kumimoji="1" lang="ja-JP" altLang="en-US" sz="2400" dirty="0">
                <a:solidFill>
                  <a:srgbClr val="FF0000"/>
                </a:solidFill>
              </a:rPr>
              <a:t>，</a:t>
            </a:r>
            <a:r>
              <a:rPr kumimoji="1" lang="en-US" altLang="ja-JP" sz="2400" dirty="0">
                <a:solidFill>
                  <a:srgbClr val="FF0000"/>
                </a:solidFill>
              </a:rPr>
              <a:t>5</a:t>
            </a:r>
            <a:r>
              <a:rPr kumimoji="1" lang="ja-JP" altLang="en-US" sz="2400" dirty="0">
                <a:solidFill>
                  <a:srgbClr val="FF0000"/>
                </a:solidFill>
              </a:rPr>
              <a:t>を</a:t>
            </a:r>
            <a:r>
              <a:rPr kumimoji="1" lang="en-US" altLang="ja-JP" sz="2400" dirty="0">
                <a:solidFill>
                  <a:srgbClr val="FF0000"/>
                </a:solidFill>
              </a:rPr>
              <a:t>PRP</a:t>
            </a:r>
            <a:r>
              <a:rPr kumimoji="1" lang="ja-JP" altLang="en-US" sz="2400" dirty="0">
                <a:solidFill>
                  <a:srgbClr val="FF0000"/>
                </a:solidFill>
              </a:rPr>
              <a:t>でカバーする</a:t>
            </a:r>
          </a:p>
        </p:txBody>
      </p:sp>
      <p:grpSp>
        <p:nvGrpSpPr>
          <p:cNvPr id="8" name="グループ化 7">
            <a:extLst>
              <a:ext uri="{FF2B5EF4-FFF2-40B4-BE49-F238E27FC236}">
                <a16:creationId xmlns:a16="http://schemas.microsoft.com/office/drawing/2014/main" id="{2ADA96E0-5EE4-9112-D888-1164C9BAD3E8}"/>
              </a:ext>
            </a:extLst>
          </p:cNvPr>
          <p:cNvGrpSpPr/>
          <p:nvPr/>
        </p:nvGrpSpPr>
        <p:grpSpPr>
          <a:xfrm>
            <a:off x="7328263" y="1996751"/>
            <a:ext cx="834157" cy="3097764"/>
            <a:chOff x="7328263" y="1996751"/>
            <a:chExt cx="834157" cy="3097764"/>
          </a:xfrm>
        </p:grpSpPr>
        <p:sp>
          <p:nvSpPr>
            <p:cNvPr id="2" name="右中かっこ 1">
              <a:extLst>
                <a:ext uri="{FF2B5EF4-FFF2-40B4-BE49-F238E27FC236}">
                  <a16:creationId xmlns:a16="http://schemas.microsoft.com/office/drawing/2014/main" id="{360FC114-CDCD-532C-0B93-679679138C02}"/>
                </a:ext>
              </a:extLst>
            </p:cNvPr>
            <p:cNvSpPr/>
            <p:nvPr/>
          </p:nvSpPr>
          <p:spPr>
            <a:xfrm>
              <a:off x="7328263" y="1996751"/>
              <a:ext cx="834157" cy="111897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右中かっこ 5">
              <a:extLst>
                <a:ext uri="{FF2B5EF4-FFF2-40B4-BE49-F238E27FC236}">
                  <a16:creationId xmlns:a16="http://schemas.microsoft.com/office/drawing/2014/main" id="{EB93223E-8071-036A-B2EE-75A59E8C8A10}"/>
                </a:ext>
              </a:extLst>
            </p:cNvPr>
            <p:cNvSpPr/>
            <p:nvPr/>
          </p:nvSpPr>
          <p:spPr>
            <a:xfrm>
              <a:off x="7328263" y="3502187"/>
              <a:ext cx="718457" cy="159232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395629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16</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589936" y="1924664"/>
            <a:ext cx="7657322" cy="1828801"/>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4400" dirty="0">
                <a:solidFill>
                  <a:schemeClr val="tx1"/>
                </a:solidFill>
                <a:latin typeface="BIZ UDゴシック" panose="020B0400000000000000" pitchFamily="49" charset="-128"/>
                <a:ea typeface="BIZ UDゴシック" panose="020B0400000000000000" pitchFamily="49" charset="-128"/>
              </a:rPr>
              <a:t>熱殺菌工学の側面</a:t>
            </a:r>
            <a:endParaRPr lang="en-US" altLang="ja-JP" sz="4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68013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3127CC-52EE-7130-8191-09C131CE3C23}"/>
              </a:ext>
            </a:extLst>
          </p:cNvPr>
          <p:cNvSpPr>
            <a:spLocks noGrp="1"/>
          </p:cNvSpPr>
          <p:nvPr>
            <p:ph type="sldNum" sz="quarter" idx="12"/>
          </p:nvPr>
        </p:nvSpPr>
        <p:spPr/>
        <p:txBody>
          <a:bodyPr/>
          <a:lstStyle/>
          <a:p>
            <a:fld id="{4C37B8AF-CD2E-4D49-A539-A50CD89383E0}" type="slidenum">
              <a:rPr kumimoji="1" lang="ja-JP" altLang="en-US" smtClean="0"/>
              <a:t>17</a:t>
            </a:fld>
            <a:endParaRPr kumimoji="1" lang="ja-JP" altLang="en-US" dirty="0"/>
          </a:p>
        </p:txBody>
      </p:sp>
      <p:pic>
        <p:nvPicPr>
          <p:cNvPr id="4" name="図 3">
            <a:extLst>
              <a:ext uri="{FF2B5EF4-FFF2-40B4-BE49-F238E27FC236}">
                <a16:creationId xmlns:a16="http://schemas.microsoft.com/office/drawing/2014/main" id="{889EBD23-A9E1-E742-77D4-18E422148693}"/>
              </a:ext>
            </a:extLst>
          </p:cNvPr>
          <p:cNvPicPr>
            <a:picLocks noChangeAspect="1"/>
          </p:cNvPicPr>
          <p:nvPr/>
        </p:nvPicPr>
        <p:blipFill>
          <a:blip r:embed="rId2"/>
          <a:stretch>
            <a:fillRect/>
          </a:stretch>
        </p:blipFill>
        <p:spPr>
          <a:xfrm>
            <a:off x="2896603" y="686136"/>
            <a:ext cx="3350793" cy="3895146"/>
          </a:xfrm>
          <a:prstGeom prst="rect">
            <a:avLst/>
          </a:prstGeom>
        </p:spPr>
      </p:pic>
      <p:sp>
        <p:nvSpPr>
          <p:cNvPr id="5" name="テキスト ボックス 4">
            <a:extLst>
              <a:ext uri="{FF2B5EF4-FFF2-40B4-BE49-F238E27FC236}">
                <a16:creationId xmlns:a16="http://schemas.microsoft.com/office/drawing/2014/main" id="{5910B268-4986-2029-31CE-B88D66F5A4EC}"/>
              </a:ext>
            </a:extLst>
          </p:cNvPr>
          <p:cNvSpPr txBox="1"/>
          <p:nvPr/>
        </p:nvSpPr>
        <p:spPr>
          <a:xfrm>
            <a:off x="1184981" y="5026289"/>
            <a:ext cx="7109639" cy="1323439"/>
          </a:xfrm>
          <a:prstGeom prst="rect">
            <a:avLst/>
          </a:prstGeom>
          <a:noFill/>
        </p:spPr>
        <p:txBody>
          <a:bodyPr wrap="none" rtlCol="0">
            <a:spAutoFit/>
          </a:bodyPr>
          <a:lstStyle/>
          <a:p>
            <a:pPr algn="ctr"/>
            <a:r>
              <a:rPr kumimoji="1" lang="ja-JP" altLang="en-US" sz="2000" dirty="0">
                <a:latin typeface="BIZ UDゴシック" panose="020B0400000000000000" pitchFamily="49" charset="-128"/>
                <a:ea typeface="BIZ UDゴシック" panose="020B0400000000000000" pitchFamily="49" charset="-128"/>
              </a:rPr>
              <a:t>レトルトの場合　すべて外側からの熱の供給となるので</a:t>
            </a:r>
            <a:endParaRPr kumimoji="1" lang="en-US" altLang="ja-JP" sz="2000" dirty="0">
              <a:latin typeface="BIZ UDゴシック" panose="020B0400000000000000" pitchFamily="49" charset="-128"/>
              <a:ea typeface="BIZ UDゴシック" panose="020B0400000000000000" pitchFamily="49" charset="-128"/>
            </a:endParaRPr>
          </a:p>
          <a:p>
            <a:pPr algn="ctr"/>
            <a:r>
              <a:rPr kumimoji="1" lang="ja-JP" altLang="en-US" sz="2000" dirty="0">
                <a:latin typeface="BIZ UDゴシック" panose="020B0400000000000000" pitchFamily="49" charset="-128"/>
                <a:ea typeface="BIZ UDゴシック" panose="020B0400000000000000" pitchFamily="49" charset="-128"/>
              </a:rPr>
              <a:t>レトルト内部に作り上げられた雰囲気が</a:t>
            </a:r>
            <a:endParaRPr kumimoji="1" lang="en-US" altLang="ja-JP" sz="2000" dirty="0">
              <a:latin typeface="BIZ UDゴシック" panose="020B0400000000000000" pitchFamily="49" charset="-128"/>
              <a:ea typeface="BIZ UDゴシック" panose="020B0400000000000000" pitchFamily="49" charset="-128"/>
            </a:endParaRPr>
          </a:p>
          <a:p>
            <a:pPr algn="ctr"/>
            <a:r>
              <a:rPr kumimoji="1" lang="ja-JP" altLang="en-US" sz="2000" dirty="0">
                <a:latin typeface="BIZ UDゴシック" panose="020B0400000000000000" pitchFamily="49" charset="-128"/>
                <a:ea typeface="BIZ UDゴシック" panose="020B0400000000000000" pitchFamily="49" charset="-128"/>
              </a:rPr>
              <a:t>製品へのの供給に関して　均一に作用することが求められる</a:t>
            </a:r>
            <a:endParaRPr kumimoji="1" lang="en-US" altLang="ja-JP" sz="2000" dirty="0">
              <a:latin typeface="BIZ UDゴシック" panose="020B0400000000000000" pitchFamily="49" charset="-128"/>
              <a:ea typeface="BIZ UDゴシック" panose="020B0400000000000000" pitchFamily="49" charset="-128"/>
            </a:endParaRPr>
          </a:p>
          <a:p>
            <a:pPr algn="ctr"/>
            <a:endParaRPr kumimoji="1" lang="ja-JP" altLang="en-US" sz="2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35033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6E0EA47-1259-16F9-83A3-7E6FCA50613A}"/>
              </a:ext>
            </a:extLst>
          </p:cNvPr>
          <p:cNvSpPr>
            <a:spLocks noGrp="1"/>
          </p:cNvSpPr>
          <p:nvPr>
            <p:ph type="sldNum" sz="quarter" idx="12"/>
          </p:nvPr>
        </p:nvSpPr>
        <p:spPr/>
        <p:txBody>
          <a:bodyPr/>
          <a:lstStyle/>
          <a:p>
            <a:fld id="{4C37B8AF-CD2E-4D49-A539-A50CD89383E0}" type="slidenum">
              <a:rPr kumimoji="1" lang="ja-JP" altLang="en-US" smtClean="0"/>
              <a:t>18</a:t>
            </a:fld>
            <a:endParaRPr kumimoji="1" lang="ja-JP" altLang="en-US" dirty="0"/>
          </a:p>
        </p:txBody>
      </p:sp>
      <p:pic>
        <p:nvPicPr>
          <p:cNvPr id="4" name="図 3">
            <a:extLst>
              <a:ext uri="{FF2B5EF4-FFF2-40B4-BE49-F238E27FC236}">
                <a16:creationId xmlns:a16="http://schemas.microsoft.com/office/drawing/2014/main" id="{A47571AD-2ED5-473C-6EB3-ED52564586AC}"/>
              </a:ext>
            </a:extLst>
          </p:cNvPr>
          <p:cNvPicPr>
            <a:picLocks noChangeAspect="1"/>
          </p:cNvPicPr>
          <p:nvPr/>
        </p:nvPicPr>
        <p:blipFill>
          <a:blip r:embed="rId2"/>
          <a:stretch>
            <a:fillRect/>
          </a:stretch>
        </p:blipFill>
        <p:spPr>
          <a:xfrm>
            <a:off x="3020999" y="367645"/>
            <a:ext cx="3102001" cy="4436124"/>
          </a:xfrm>
          <a:prstGeom prst="rect">
            <a:avLst/>
          </a:prstGeom>
        </p:spPr>
      </p:pic>
      <p:sp>
        <p:nvSpPr>
          <p:cNvPr id="5" name="テキスト ボックス 4">
            <a:extLst>
              <a:ext uri="{FF2B5EF4-FFF2-40B4-BE49-F238E27FC236}">
                <a16:creationId xmlns:a16="http://schemas.microsoft.com/office/drawing/2014/main" id="{A559B0DD-67F5-1FD2-69E4-CB7663528A66}"/>
              </a:ext>
            </a:extLst>
          </p:cNvPr>
          <p:cNvSpPr txBox="1"/>
          <p:nvPr/>
        </p:nvSpPr>
        <p:spPr>
          <a:xfrm>
            <a:off x="1184989" y="5026289"/>
            <a:ext cx="7109639" cy="1323439"/>
          </a:xfrm>
          <a:prstGeom prst="rect">
            <a:avLst/>
          </a:prstGeom>
          <a:noFill/>
        </p:spPr>
        <p:txBody>
          <a:bodyPr wrap="none" rtlCol="0">
            <a:spAutoFit/>
          </a:bodyPr>
          <a:lstStyle/>
          <a:p>
            <a:pPr algn="ctr"/>
            <a:r>
              <a:rPr kumimoji="1" lang="ja-JP" altLang="en-US" sz="2000" dirty="0">
                <a:latin typeface="BIZ UDゴシック" panose="020B0400000000000000" pitchFamily="49" charset="-128"/>
                <a:ea typeface="BIZ UDゴシック" panose="020B0400000000000000" pitchFamily="49" charset="-128"/>
              </a:rPr>
              <a:t>ホットパックの場合　連続殺菌機での加熱の均一性の確保は</a:t>
            </a:r>
            <a:endParaRPr kumimoji="1" lang="en-US" altLang="ja-JP" sz="2000" dirty="0">
              <a:latin typeface="BIZ UDゴシック" panose="020B0400000000000000" pitchFamily="49" charset="-128"/>
              <a:ea typeface="BIZ UDゴシック" panose="020B0400000000000000" pitchFamily="49" charset="-128"/>
            </a:endParaRPr>
          </a:p>
          <a:p>
            <a:pPr algn="ctr"/>
            <a:r>
              <a:rPr kumimoji="1" lang="ja-JP" altLang="en-US" sz="2000" dirty="0">
                <a:latin typeface="BIZ UDゴシック" panose="020B0400000000000000" pitchFamily="49" charset="-128"/>
                <a:ea typeface="BIZ UDゴシック" panose="020B0400000000000000" pitchFamily="49" charset="-128"/>
              </a:rPr>
              <a:t>割合に簡単なので　焦点は</a:t>
            </a:r>
            <a:endParaRPr kumimoji="1" lang="en-US" altLang="ja-JP" sz="2000" dirty="0">
              <a:latin typeface="BIZ UDゴシック" panose="020B0400000000000000" pitchFamily="49" charset="-128"/>
              <a:ea typeface="BIZ UDゴシック" panose="020B0400000000000000" pitchFamily="49" charset="-128"/>
            </a:endParaRPr>
          </a:p>
          <a:p>
            <a:pPr algn="ctr"/>
            <a:r>
              <a:rPr kumimoji="1" lang="ja-JP" altLang="en-US" sz="2000" dirty="0">
                <a:latin typeface="BIZ UDゴシック" panose="020B0400000000000000" pitchFamily="49" charset="-128"/>
                <a:ea typeface="BIZ UDゴシック" panose="020B0400000000000000" pitchFamily="49" charset="-128"/>
              </a:rPr>
              <a:t>容器内面の最冷点に製品の熱をいかに伝えるか</a:t>
            </a:r>
            <a:endParaRPr kumimoji="1" lang="en-US" altLang="ja-JP" sz="2000" dirty="0">
              <a:latin typeface="BIZ UDゴシック" panose="020B0400000000000000" pitchFamily="49" charset="-128"/>
              <a:ea typeface="BIZ UDゴシック" panose="020B0400000000000000" pitchFamily="49" charset="-128"/>
            </a:endParaRPr>
          </a:p>
          <a:p>
            <a:pPr algn="ctr"/>
            <a:endParaRPr kumimoji="1" lang="ja-JP" altLang="en-US" sz="2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60464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7D9542-F405-4A01-947B-4E23F690A968}"/>
              </a:ext>
            </a:extLst>
          </p:cNvPr>
          <p:cNvSpPr>
            <a:spLocks noGrp="1"/>
          </p:cNvSpPr>
          <p:nvPr>
            <p:ph type="title"/>
          </p:nvPr>
        </p:nvSpPr>
        <p:spPr>
          <a:xfrm>
            <a:off x="634490" y="237364"/>
            <a:ext cx="8079581" cy="1658198"/>
          </a:xfrm>
        </p:spPr>
        <p:txBody>
          <a:bodyP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用語集</a:t>
            </a:r>
          </a:p>
        </p:txBody>
      </p:sp>
      <p:sp>
        <p:nvSpPr>
          <p:cNvPr id="3" name="コンテンツ プレースホルダー 2">
            <a:extLst>
              <a:ext uri="{FF2B5EF4-FFF2-40B4-BE49-F238E27FC236}">
                <a16:creationId xmlns:a16="http://schemas.microsoft.com/office/drawing/2014/main" id="{B9A4994A-FF8F-4FFB-896D-BEAC70C15451}"/>
              </a:ext>
            </a:extLst>
          </p:cNvPr>
          <p:cNvSpPr>
            <a:spLocks noGrp="1"/>
          </p:cNvSpPr>
          <p:nvPr>
            <p:ph idx="1"/>
          </p:nvPr>
        </p:nvSpPr>
        <p:spPr>
          <a:xfrm>
            <a:off x="634490" y="1520372"/>
            <a:ext cx="8307532" cy="4639108"/>
          </a:xfrm>
        </p:spPr>
        <p:txBody>
          <a:bodyPr>
            <a:normAutofit/>
          </a:bodyPr>
          <a:lstStyle/>
          <a:p>
            <a:pPr>
              <a:lnSpc>
                <a:spcPct val="250000"/>
              </a:lnSpc>
              <a:buFont typeface="Wingdings" panose="05000000000000000000" pitchFamily="2" charset="2"/>
              <a:buChar char="Ø"/>
            </a:pPr>
            <a:r>
              <a:rPr kumimoji="1" lang="en-US" altLang="ja-JP" sz="2800" dirty="0">
                <a:latin typeface="BIZ UDPゴシック" panose="020B0400000000000000" pitchFamily="50" charset="-128"/>
                <a:ea typeface="BIZ UDPゴシック" panose="020B0400000000000000" pitchFamily="50" charset="-128"/>
              </a:rPr>
              <a:t>D</a:t>
            </a:r>
            <a:r>
              <a:rPr kumimoji="1" lang="ja-JP" altLang="en-US" sz="2800" dirty="0">
                <a:latin typeface="BIZ UDPゴシック" panose="020B0400000000000000" pitchFamily="50" charset="-128"/>
                <a:ea typeface="BIZ UDPゴシック" panose="020B0400000000000000" pitchFamily="50" charset="-128"/>
              </a:rPr>
              <a:t>値：菌数を</a:t>
            </a:r>
            <a:r>
              <a:rPr kumimoji="1" lang="en-US" altLang="ja-JP" sz="2800" dirty="0">
                <a:latin typeface="BIZ UDPゴシック" panose="020B0400000000000000" pitchFamily="50" charset="-128"/>
                <a:ea typeface="BIZ UDPゴシック" panose="020B0400000000000000" pitchFamily="50" charset="-128"/>
              </a:rPr>
              <a:t>1/10</a:t>
            </a:r>
            <a:r>
              <a:rPr lang="ja-JP" altLang="en-US" sz="2800" dirty="0">
                <a:latin typeface="BIZ UDPゴシック" panose="020B0400000000000000" pitchFamily="50" charset="-128"/>
                <a:ea typeface="BIZ UDPゴシック" panose="020B0400000000000000" pitchFamily="50" charset="-128"/>
              </a:rPr>
              <a:t>にするのに必要な時間</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err="1">
                <a:latin typeface="BIZ UDPゴシック" panose="020B0400000000000000" pitchFamily="50" charset="-128"/>
                <a:ea typeface="BIZ UDPゴシック" panose="020B0400000000000000" pitchFamily="50" charset="-128"/>
              </a:rPr>
              <a:t>ｚ</a:t>
            </a:r>
            <a:r>
              <a:rPr kumimoji="1" lang="ja-JP" altLang="en-US" sz="2800" dirty="0">
                <a:latin typeface="BIZ UDPゴシック" panose="020B0400000000000000" pitchFamily="50" charset="-128"/>
                <a:ea typeface="BIZ UDPゴシック" panose="020B0400000000000000" pitchFamily="50" charset="-128"/>
              </a:rPr>
              <a:t>値</a:t>
            </a:r>
            <a:r>
              <a:rPr lang="ja-JP" altLang="en-US" sz="2800" dirty="0">
                <a:latin typeface="BIZ UDPゴシック" panose="020B0400000000000000" pitchFamily="50" charset="-128"/>
                <a:ea typeface="BIZ UDPゴシック" panose="020B0400000000000000" pitchFamily="50" charset="-128"/>
              </a:rPr>
              <a:t>：死滅の速度を</a:t>
            </a:r>
            <a:r>
              <a:rPr lang="en-US" altLang="ja-JP" sz="2800" dirty="0">
                <a:latin typeface="BIZ UDPゴシック" panose="020B0400000000000000" pitchFamily="50" charset="-128"/>
                <a:ea typeface="BIZ UDPゴシック" panose="020B0400000000000000" pitchFamily="50" charset="-128"/>
              </a:rPr>
              <a:t>10</a:t>
            </a:r>
            <a:r>
              <a:rPr lang="ja-JP" altLang="en-US" sz="2800" dirty="0">
                <a:latin typeface="BIZ UDPゴシック" panose="020B0400000000000000" pitchFamily="50" charset="-128"/>
                <a:ea typeface="BIZ UDPゴシック" panose="020B0400000000000000" pitchFamily="50" charset="-128"/>
              </a:rPr>
              <a:t>倍にするのに必要な温度差</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　もっと簡単にいうと　</a:t>
            </a:r>
            <a:r>
              <a:rPr lang="en-US" altLang="ja-JP" sz="2800" dirty="0">
                <a:latin typeface="BIZ UDPゴシック" panose="020B0400000000000000" pitchFamily="50" charset="-128"/>
                <a:ea typeface="BIZ UDPゴシック" panose="020B0400000000000000" pitchFamily="50" charset="-128"/>
              </a:rPr>
              <a:t>D</a:t>
            </a:r>
            <a:r>
              <a:rPr lang="ja-JP" altLang="en-US" sz="2800" dirty="0">
                <a:latin typeface="BIZ UDPゴシック" panose="020B0400000000000000" pitchFamily="50" charset="-128"/>
                <a:ea typeface="BIZ UDPゴシック" panose="020B0400000000000000" pitchFamily="50" charset="-128"/>
              </a:rPr>
              <a:t>値は　その温度における生存能力の指標</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err="1">
                <a:latin typeface="BIZ UDPゴシック" panose="020B0400000000000000" pitchFamily="50" charset="-128"/>
                <a:ea typeface="BIZ UDPゴシック" panose="020B0400000000000000" pitchFamily="50" charset="-128"/>
              </a:rPr>
              <a:t>ｚ</a:t>
            </a:r>
            <a:r>
              <a:rPr lang="ja-JP" altLang="en-US" sz="2800" dirty="0">
                <a:latin typeface="BIZ UDPゴシック" panose="020B0400000000000000" pitchFamily="50" charset="-128"/>
                <a:ea typeface="BIZ UDPゴシック" panose="020B0400000000000000" pitchFamily="50" charset="-128"/>
              </a:rPr>
              <a:t>値は　温度が上がってもそれほど　熱に対して弱くならないという指標</a:t>
            </a:r>
            <a:endParaRPr kumimoji="1" lang="en-US" altLang="ja-JP"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2214360-EDF2-4CC8-A8D2-EA3F9525C783}"/>
              </a:ext>
            </a:extLst>
          </p:cNvPr>
          <p:cNvSpPr>
            <a:spLocks noGrp="1"/>
          </p:cNvSpPr>
          <p:nvPr>
            <p:ph type="sldNum" sz="quarter" idx="12"/>
          </p:nvPr>
        </p:nvSpPr>
        <p:spPr/>
        <p:txBody>
          <a:bodyPr/>
          <a:lstStyle/>
          <a:p>
            <a:fld id="{4C37B8AF-CD2E-4D49-A539-A50CD89383E0}" type="slidenum">
              <a:rPr kumimoji="1" lang="ja-JP" altLang="en-US" smtClean="0"/>
              <a:t>19</a:t>
            </a:fld>
            <a:endParaRPr kumimoji="1" lang="ja-JP" altLang="en-US" dirty="0"/>
          </a:p>
        </p:txBody>
      </p:sp>
    </p:spTree>
    <p:extLst>
      <p:ext uri="{BB962C8B-B14F-4D97-AF65-F5344CB8AC3E}">
        <p14:creationId xmlns:p14="http://schemas.microsoft.com/office/powerpoint/2010/main" val="251349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7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3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BF6C5F-214F-4464-A74E-E6B74AAC41FD}"/>
              </a:ext>
            </a:extLst>
          </p:cNvPr>
          <p:cNvSpPr>
            <a:spLocks noGrp="1"/>
          </p:cNvSpPr>
          <p:nvPr>
            <p:ph type="title"/>
          </p:nvPr>
        </p:nvSpPr>
        <p:spPr>
          <a:xfrm>
            <a:off x="277001" y="633627"/>
            <a:ext cx="3840085" cy="1692794"/>
          </a:xfrm>
        </p:spPr>
        <p:txBody>
          <a:bodyPr>
            <a:normAutofit/>
          </a:bodyPr>
          <a:lstStyle/>
          <a:p>
            <a:pPr algn="ctr"/>
            <a:r>
              <a:rPr kumimoji="1" lang="ja-JP" altLang="en-US" b="1" dirty="0">
                <a:solidFill>
                  <a:srgbClr val="FF0000"/>
                </a:solidFill>
                <a:effectLst>
                  <a:outerShdw blurRad="38100" dist="38100" dir="2700000" algn="tl">
                    <a:srgbClr val="000000">
                      <a:alpha val="43137"/>
                    </a:srgbClr>
                  </a:outerShdw>
                </a:effectLst>
              </a:rPr>
              <a:t>広田鉄磨</a:t>
            </a:r>
            <a:br>
              <a:rPr kumimoji="1" lang="en-US" altLang="ja-JP" dirty="0">
                <a:effectLst>
                  <a:outerShdw blurRad="38100" dist="38100" dir="2700000" algn="tl">
                    <a:srgbClr val="000000">
                      <a:alpha val="43137"/>
                    </a:srgbClr>
                  </a:outerShdw>
                </a:effectLst>
              </a:rPr>
            </a:br>
            <a:r>
              <a:rPr kumimoji="1" lang="ja-JP" altLang="en-US" sz="2000" dirty="0">
                <a:solidFill>
                  <a:srgbClr val="FF0000"/>
                </a:solidFill>
                <a:effectLst>
                  <a:outerShdw blurRad="38100" dist="38100" dir="2700000" algn="tl">
                    <a:srgbClr val="000000">
                      <a:alpha val="43137"/>
                    </a:srgbClr>
                  </a:outerShdw>
                </a:effectLst>
              </a:rPr>
              <a:t>自己紹介</a:t>
            </a:r>
            <a:br>
              <a:rPr kumimoji="1" lang="en-US" altLang="ja-JP" dirty="0">
                <a:effectLst>
                  <a:outerShdw blurRad="38100" dist="38100" dir="2700000" algn="tl">
                    <a:srgbClr val="000000">
                      <a:alpha val="43137"/>
                    </a:srgbClr>
                  </a:outerShdw>
                </a:effectLst>
              </a:rPr>
            </a:br>
            <a:endParaRPr kumimoji="1" lang="ja-JP" altLang="en-US" dirty="0">
              <a:effectLst>
                <a:outerShdw blurRad="38100" dist="38100" dir="2700000" algn="tl">
                  <a:srgbClr val="000000">
                    <a:alpha val="43137"/>
                  </a:srgbClr>
                </a:outerShdw>
              </a:effectLst>
            </a:endParaRPr>
          </a:p>
        </p:txBody>
      </p:sp>
      <p:sp>
        <p:nvSpPr>
          <p:cNvPr id="3" name="コンテンツ プレースホルダー 2">
            <a:extLst>
              <a:ext uri="{FF2B5EF4-FFF2-40B4-BE49-F238E27FC236}">
                <a16:creationId xmlns:a16="http://schemas.microsoft.com/office/drawing/2014/main" id="{E63F6141-AFD7-4F23-A981-D14FFD8A5001}"/>
              </a:ext>
            </a:extLst>
          </p:cNvPr>
          <p:cNvSpPr>
            <a:spLocks noGrp="1"/>
          </p:cNvSpPr>
          <p:nvPr>
            <p:ph idx="1"/>
          </p:nvPr>
        </p:nvSpPr>
        <p:spPr>
          <a:xfrm>
            <a:off x="261422" y="1984050"/>
            <a:ext cx="5195455" cy="4240323"/>
          </a:xfrm>
        </p:spPr>
        <p:txBody>
          <a:bodyPr>
            <a:noAutofit/>
          </a:bodyPr>
          <a:lstStyle/>
          <a:p>
            <a:r>
              <a:rPr lang="en-US" altLang="ja-JP" sz="1400" b="1" dirty="0">
                <a:latin typeface="BIZ UDPゴシック" panose="020B0400000000000000" pitchFamily="50" charset="-128"/>
                <a:ea typeface="BIZ UDPゴシック" panose="020B0400000000000000" pitchFamily="50" charset="-128"/>
              </a:rPr>
              <a:t>1979</a:t>
            </a:r>
            <a:r>
              <a:rPr lang="ja-JP" altLang="en-US" sz="1400" b="1" dirty="0">
                <a:latin typeface="BIZ UDPゴシック" panose="020B0400000000000000" pitchFamily="50" charset="-128"/>
                <a:ea typeface="BIZ UDPゴシック" panose="020B0400000000000000" pitchFamily="50" charset="-128"/>
              </a:rPr>
              <a:t>年　九州大学　農学部</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食糧化学工学科卒業　</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同年　ネスレ日本入社</a:t>
            </a:r>
            <a:endParaRPr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ネスレ日本での飲料</a:t>
            </a:r>
            <a:r>
              <a:rPr kumimoji="1" lang="ja-JP" altLang="en-US" sz="1400" b="1" dirty="0">
                <a:latin typeface="BIZ UDPゴシック" panose="020B0400000000000000" pitchFamily="50" charset="-128"/>
                <a:ea typeface="BIZ UDPゴシック" panose="020B0400000000000000" pitchFamily="50" charset="-128"/>
              </a:rPr>
              <a:t>製造・開発経験</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アメリカの開発センター勤務</a:t>
            </a:r>
            <a:endParaRPr kumimoji="1"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シンガポールの開発センター、品質保証センター勤務</a:t>
            </a:r>
            <a:endParaRPr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アジア・アフリカ・オセアニアのネスレ事業所群へ　　　　　　　　　　　　　</a:t>
            </a:r>
            <a:r>
              <a:rPr lang="ja-JP" altLang="en-US" sz="1400" b="1" dirty="0">
                <a:latin typeface="BIZ UDPゴシック" panose="020B0400000000000000" pitchFamily="50" charset="-128"/>
                <a:ea typeface="BIZ UDPゴシック" panose="020B0400000000000000" pitchFamily="50" charset="-128"/>
              </a:rPr>
              <a:t>熱殺菌三銃士の一人として　殺菌指導</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アジア・アフリカ・オセアニアのネスレ事業所群へ</a:t>
            </a:r>
            <a:r>
              <a:rPr lang="ja-JP" altLang="en-US" sz="1400" b="1" dirty="0">
                <a:latin typeface="BIZ UDPゴシック" panose="020B0400000000000000" pitchFamily="50" charset="-128"/>
                <a:ea typeface="BIZ UDPゴシック" panose="020B0400000000000000" pitchFamily="50" charset="-128"/>
              </a:rPr>
              <a:t>の</a:t>
            </a:r>
            <a:r>
              <a:rPr lang="en-US" altLang="ja-JP" sz="1400" b="1" dirty="0">
                <a:latin typeface="BIZ UDPゴシック" panose="020B0400000000000000" pitchFamily="50" charset="-128"/>
                <a:ea typeface="BIZ UDPゴシック" panose="020B0400000000000000" pitchFamily="50" charset="-128"/>
              </a:rPr>
              <a:t>ISO</a:t>
            </a:r>
            <a:r>
              <a:rPr kumimoji="1" lang="en-US" altLang="ja-JP" sz="1400" b="1" dirty="0">
                <a:latin typeface="BIZ UDPゴシック" panose="020B0400000000000000" pitchFamily="50" charset="-128"/>
                <a:ea typeface="BIZ UDPゴシック" panose="020B0400000000000000" pitchFamily="50" charset="-128"/>
              </a:rPr>
              <a:t>22000</a:t>
            </a:r>
            <a:r>
              <a:rPr kumimoji="1" lang="ja-JP" altLang="en-US" sz="1400" b="1" dirty="0">
                <a:latin typeface="BIZ UDPゴシック" panose="020B0400000000000000" pitchFamily="50" charset="-128"/>
                <a:ea typeface="BIZ UDPゴシック" panose="020B0400000000000000" pitchFamily="50" charset="-128"/>
              </a:rPr>
              <a:t>導入指導。後に　</a:t>
            </a:r>
            <a:r>
              <a:rPr kumimoji="1" lang="en-US" altLang="ja-JP" sz="1400" b="1" dirty="0">
                <a:latin typeface="BIZ UDPゴシック" panose="020B0400000000000000" pitchFamily="50" charset="-128"/>
                <a:ea typeface="BIZ UDPゴシック" panose="020B0400000000000000" pitchFamily="50" charset="-128"/>
              </a:rPr>
              <a:t>FSSC22000</a:t>
            </a:r>
            <a:r>
              <a:rPr kumimoji="1" lang="ja-JP" altLang="en-US" sz="1400" b="1" dirty="0">
                <a:latin typeface="BIZ UDPゴシック" panose="020B0400000000000000" pitchFamily="50" charset="-128"/>
                <a:ea typeface="BIZ UDPゴシック" panose="020B0400000000000000" pitchFamily="50" charset="-128"/>
              </a:rPr>
              <a:t> へ移行。</a:t>
            </a:r>
            <a:endParaRPr kumimoji="1"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帰国後は　社内の食品安全マネジメントシステム、二者監査</a:t>
            </a:r>
            <a:endParaRPr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ＪＦＳＭ設立準備委員会、食品品質プロフェッショナルズ設立</a:t>
            </a:r>
            <a:endParaRPr lang="en-US" altLang="ja-JP" sz="1400" b="1" dirty="0">
              <a:latin typeface="BIZ UDPゴシック" panose="020B0400000000000000" pitchFamily="50" charset="-128"/>
              <a:ea typeface="BIZ UDPゴシック" panose="020B0400000000000000" pitchFamily="50" charset="-128"/>
            </a:endParaRPr>
          </a:p>
          <a:p>
            <a:r>
              <a:rPr kumimoji="1" lang="en-US" altLang="ja-JP" sz="1400" b="1" dirty="0">
                <a:latin typeface="BIZ UDPゴシック" panose="020B0400000000000000" pitchFamily="50" charset="-128"/>
                <a:ea typeface="BIZ UDPゴシック" panose="020B0400000000000000" pitchFamily="50" charset="-128"/>
              </a:rPr>
              <a:t>2015</a:t>
            </a:r>
            <a:r>
              <a:rPr kumimoji="1" lang="ja-JP" altLang="en-US" sz="1400" b="1" dirty="0">
                <a:latin typeface="BIZ UDPゴシック" panose="020B0400000000000000" pitchFamily="50" charset="-128"/>
                <a:ea typeface="BIZ UDPゴシック" panose="020B0400000000000000" pitchFamily="50" charset="-128"/>
              </a:rPr>
              <a:t>年ネスレ日本退職　関西大学　化学生命工学部へ</a:t>
            </a:r>
          </a:p>
        </p:txBody>
      </p:sp>
      <p:pic>
        <p:nvPicPr>
          <p:cNvPr id="6" name="図 5" descr="人, 男性, スーツ, ネクタイ が含まれている画像&#10;&#10;自動的に生成された説明">
            <a:extLst>
              <a:ext uri="{FF2B5EF4-FFF2-40B4-BE49-F238E27FC236}">
                <a16:creationId xmlns:a16="http://schemas.microsoft.com/office/drawing/2014/main" id="{C02D8D62-681E-4DFD-9F97-A5D546ED9EC4}"/>
              </a:ext>
            </a:extLst>
          </p:cNvPr>
          <p:cNvPicPr>
            <a:picLocks noChangeAspect="1"/>
          </p:cNvPicPr>
          <p:nvPr/>
        </p:nvPicPr>
        <p:blipFill rotWithShape="1">
          <a:blip r:embed="rId2">
            <a:extLst>
              <a:ext uri="{28A0092B-C50C-407E-A947-70E740481C1C}">
                <a14:useLocalDpi xmlns:a14="http://schemas.microsoft.com/office/drawing/2010/main" val="0"/>
              </a:ext>
            </a:extLst>
          </a:blip>
          <a:srcRect l="3251" r="6202"/>
          <a:stretch/>
        </p:blipFill>
        <p:spPr>
          <a:xfrm>
            <a:off x="4572000" y="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スライド番号プレースホルダー 3">
            <a:extLst>
              <a:ext uri="{FF2B5EF4-FFF2-40B4-BE49-F238E27FC236}">
                <a16:creationId xmlns:a16="http://schemas.microsoft.com/office/drawing/2014/main" id="{0209E484-49B9-48DA-8500-08D0C5F037B1}"/>
              </a:ext>
            </a:extLst>
          </p:cNvPr>
          <p:cNvSpPr>
            <a:spLocks noGrp="1"/>
          </p:cNvSpPr>
          <p:nvPr>
            <p:ph type="sldNum" sz="quarter" idx="12"/>
          </p:nvPr>
        </p:nvSpPr>
        <p:spPr>
          <a:xfrm>
            <a:off x="8607287" y="5983356"/>
            <a:ext cx="536712" cy="708387"/>
          </a:xfrm>
          <a:solidFill>
            <a:schemeClr val="bg2">
              <a:lumMod val="20000"/>
              <a:lumOff val="80000"/>
            </a:schemeClr>
          </a:solidFill>
        </p:spPr>
        <p:txBody>
          <a:bodyPr/>
          <a:lstStyle/>
          <a:p>
            <a:fld id="{4C37B8AF-CD2E-4D49-A539-A50CD89383E0}" type="slidenum">
              <a:rPr kumimoji="1" lang="ja-JP" altLang="en-US" smtClean="0"/>
              <a:t>2</a:t>
            </a:fld>
            <a:endParaRPr kumimoji="1" lang="ja-JP" altLang="en-US" dirty="0"/>
          </a:p>
        </p:txBody>
      </p:sp>
    </p:spTree>
    <p:extLst>
      <p:ext uri="{BB962C8B-B14F-4D97-AF65-F5344CB8AC3E}">
        <p14:creationId xmlns:p14="http://schemas.microsoft.com/office/powerpoint/2010/main" val="3749013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5CD91-1207-08B8-C6E2-C9D64410474C}"/>
              </a:ext>
            </a:extLst>
          </p:cNvPr>
          <p:cNvSpPr>
            <a:spLocks noGrp="1"/>
          </p:cNvSpPr>
          <p:nvPr>
            <p:ph type="title"/>
          </p:nvPr>
        </p:nvSpPr>
        <p:spPr/>
        <p:txBody>
          <a:bodyPr/>
          <a:lstStyle/>
          <a:p>
            <a:r>
              <a:rPr kumimoji="1" lang="en-US" altLang="ja-JP" dirty="0">
                <a:solidFill>
                  <a:schemeClr val="tx1"/>
                </a:solidFill>
                <a:latin typeface="BIZ UDゴシック" panose="020B0400000000000000" pitchFamily="49" charset="-128"/>
                <a:ea typeface="BIZ UDゴシック" panose="020B0400000000000000" pitchFamily="49" charset="-128"/>
              </a:rPr>
              <a:t>D</a:t>
            </a:r>
            <a:r>
              <a:rPr kumimoji="1" lang="ja-JP" altLang="en-US" dirty="0">
                <a:solidFill>
                  <a:schemeClr val="tx1"/>
                </a:solidFill>
                <a:latin typeface="BIZ UDゴシック" panose="020B0400000000000000" pitchFamily="49" charset="-128"/>
                <a:ea typeface="BIZ UDゴシック" panose="020B0400000000000000" pitchFamily="49" charset="-128"/>
              </a:rPr>
              <a:t>値、</a:t>
            </a:r>
            <a:r>
              <a:rPr kumimoji="1" lang="en-US" altLang="ja-JP" dirty="0">
                <a:solidFill>
                  <a:schemeClr val="tx1"/>
                </a:solidFill>
                <a:latin typeface="BIZ UDゴシック" panose="020B0400000000000000" pitchFamily="49" charset="-128"/>
                <a:ea typeface="BIZ UDゴシック" panose="020B0400000000000000" pitchFamily="49" charset="-128"/>
              </a:rPr>
              <a:t>z</a:t>
            </a:r>
            <a:r>
              <a:rPr kumimoji="1" lang="ja-JP" altLang="en-US" dirty="0">
                <a:solidFill>
                  <a:schemeClr val="tx1"/>
                </a:solidFill>
                <a:latin typeface="BIZ UDゴシック" panose="020B0400000000000000" pitchFamily="49" charset="-128"/>
                <a:ea typeface="BIZ UDゴシック" panose="020B0400000000000000" pitchFamily="49" charset="-128"/>
              </a:rPr>
              <a:t>値の研究は・・・</a:t>
            </a:r>
          </a:p>
        </p:txBody>
      </p:sp>
      <p:sp>
        <p:nvSpPr>
          <p:cNvPr id="3" name="スライド番号プレースホルダー 2">
            <a:extLst>
              <a:ext uri="{FF2B5EF4-FFF2-40B4-BE49-F238E27FC236}">
                <a16:creationId xmlns:a16="http://schemas.microsoft.com/office/drawing/2014/main" id="{7FE68AA4-ED38-24E3-44E6-F005F08E3086}"/>
              </a:ext>
            </a:extLst>
          </p:cNvPr>
          <p:cNvSpPr>
            <a:spLocks noGrp="1"/>
          </p:cNvSpPr>
          <p:nvPr>
            <p:ph type="sldNum" sz="quarter" idx="12"/>
          </p:nvPr>
        </p:nvSpPr>
        <p:spPr/>
        <p:txBody>
          <a:bodyPr/>
          <a:lstStyle/>
          <a:p>
            <a:fld id="{4C37B8AF-CD2E-4D49-A539-A50CD89383E0}" type="slidenum">
              <a:rPr kumimoji="1" lang="ja-JP" altLang="en-US" smtClean="0"/>
              <a:t>20</a:t>
            </a:fld>
            <a:endParaRPr kumimoji="1" lang="ja-JP" altLang="en-US" dirty="0"/>
          </a:p>
        </p:txBody>
      </p:sp>
      <p:sp>
        <p:nvSpPr>
          <p:cNvPr id="4" name="テキスト ボックス 3">
            <a:extLst>
              <a:ext uri="{FF2B5EF4-FFF2-40B4-BE49-F238E27FC236}">
                <a16:creationId xmlns:a16="http://schemas.microsoft.com/office/drawing/2014/main" id="{702F9E44-A6E2-33CE-12DC-B70CFECD7638}"/>
              </a:ext>
            </a:extLst>
          </p:cNvPr>
          <p:cNvSpPr txBox="1"/>
          <p:nvPr/>
        </p:nvSpPr>
        <p:spPr>
          <a:xfrm>
            <a:off x="1791093" y="3817856"/>
            <a:ext cx="5724644" cy="646331"/>
          </a:xfrm>
          <a:prstGeom prst="rect">
            <a:avLst/>
          </a:prstGeom>
          <a:noFill/>
        </p:spPr>
        <p:txBody>
          <a:bodyPr wrap="none" rtlCol="0">
            <a:spAutoFit/>
          </a:bodyPr>
          <a:lstStyle/>
          <a:p>
            <a:r>
              <a:rPr kumimoji="1" lang="ja-JP" altLang="en-US" sz="3600" dirty="0">
                <a:latin typeface="BIZ UDゴシック" panose="020B0400000000000000" pitchFamily="49" charset="-128"/>
                <a:ea typeface="BIZ UDゴシック" panose="020B0400000000000000" pitchFamily="49" charset="-128"/>
              </a:rPr>
              <a:t>実は　日本で大きく進んだ</a:t>
            </a:r>
          </a:p>
        </p:txBody>
      </p:sp>
    </p:spTree>
    <p:extLst>
      <p:ext uri="{BB962C8B-B14F-4D97-AF65-F5344CB8AC3E}">
        <p14:creationId xmlns:p14="http://schemas.microsoft.com/office/powerpoint/2010/main" val="34275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67A1E65-B482-B268-C659-EFFA8FFB84BC}"/>
              </a:ext>
            </a:extLst>
          </p:cNvPr>
          <p:cNvPicPr>
            <a:picLocks noChangeAspect="1"/>
          </p:cNvPicPr>
          <p:nvPr/>
        </p:nvPicPr>
        <p:blipFill>
          <a:blip r:embed="rId2"/>
          <a:stretch>
            <a:fillRect/>
          </a:stretch>
        </p:blipFill>
        <p:spPr>
          <a:xfrm>
            <a:off x="1351858" y="1123527"/>
            <a:ext cx="6440279" cy="4604800"/>
          </a:xfrm>
          <a:prstGeom prst="rect">
            <a:avLst/>
          </a:prstGeom>
        </p:spPr>
      </p:pic>
      <p:sp>
        <p:nvSpPr>
          <p:cNvPr id="2" name="スライド番号プレースホルダー 1">
            <a:extLst>
              <a:ext uri="{FF2B5EF4-FFF2-40B4-BE49-F238E27FC236}">
                <a16:creationId xmlns:a16="http://schemas.microsoft.com/office/drawing/2014/main" id="{510107B4-4A3E-9709-B33C-C2C93713E154}"/>
              </a:ext>
            </a:extLst>
          </p:cNvPr>
          <p:cNvSpPr>
            <a:spLocks noGrp="1"/>
          </p:cNvSpPr>
          <p:nvPr>
            <p:ph type="sldNum" sz="quarter" idx="12"/>
          </p:nvPr>
        </p:nvSpPr>
        <p:spPr>
          <a:xfrm>
            <a:off x="6457950" y="6356350"/>
            <a:ext cx="2057400" cy="365125"/>
          </a:xfrm>
        </p:spPr>
        <p:txBody>
          <a:bodyPr>
            <a:noAutofit/>
          </a:bodyPr>
          <a:lstStyle/>
          <a:p>
            <a:pPr>
              <a:lnSpc>
                <a:spcPct val="90000"/>
              </a:lnSpc>
              <a:spcAft>
                <a:spcPts val="600"/>
              </a:spcAft>
            </a:pPr>
            <a:fld id="{C71E336A-4EC3-4833-A60C-D880359A5F40}" type="slidenum">
              <a:rPr kumimoji="1" lang="ja-JP" altLang="en-US">
                <a:solidFill>
                  <a:srgbClr val="FFFFFF"/>
                </a:solidFill>
              </a:rPr>
              <a:pPr>
                <a:lnSpc>
                  <a:spcPct val="90000"/>
                </a:lnSpc>
                <a:spcAft>
                  <a:spcPts val="600"/>
                </a:spcAft>
              </a:pPr>
              <a:t>21</a:t>
            </a:fld>
            <a:endParaRPr kumimoji="1" lang="ja-JP" altLang="en-US">
              <a:solidFill>
                <a:srgbClr val="FFFFFF"/>
              </a:solidFill>
            </a:endParaRPr>
          </a:p>
        </p:txBody>
      </p:sp>
      <p:pic>
        <p:nvPicPr>
          <p:cNvPr id="1026" name="Picture 2">
            <a:extLst>
              <a:ext uri="{FF2B5EF4-FFF2-40B4-BE49-F238E27FC236}">
                <a16:creationId xmlns:a16="http://schemas.microsoft.com/office/drawing/2014/main" id="{ACD7F1C9-57AC-F14D-163A-112EC82F2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40" y="3734163"/>
            <a:ext cx="1942906" cy="256207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71D8FB81-65E3-3A11-82E5-5B67269C69BB}"/>
              </a:ext>
            </a:extLst>
          </p:cNvPr>
          <p:cNvSpPr txBox="1"/>
          <p:nvPr/>
        </p:nvSpPr>
        <p:spPr>
          <a:xfrm>
            <a:off x="769921" y="6049460"/>
            <a:ext cx="652743" cy="369332"/>
          </a:xfrm>
          <a:prstGeom prst="rect">
            <a:avLst/>
          </a:prstGeom>
          <a:solidFill>
            <a:schemeClr val="bg1"/>
          </a:solidFill>
        </p:spPr>
        <p:txBody>
          <a:bodyPr wrap="none" rtlCol="0">
            <a:spAutoFit/>
          </a:bodyPr>
          <a:lstStyle/>
          <a:p>
            <a:r>
              <a:rPr kumimoji="1" lang="en-US" altLang="ja-JP" dirty="0"/>
              <a:t>1962</a:t>
            </a:r>
            <a:endParaRPr kumimoji="1" lang="ja-JP" altLang="en-US" dirty="0"/>
          </a:p>
        </p:txBody>
      </p:sp>
      <p:pic>
        <p:nvPicPr>
          <p:cNvPr id="6" name="図 5">
            <a:extLst>
              <a:ext uri="{FF2B5EF4-FFF2-40B4-BE49-F238E27FC236}">
                <a16:creationId xmlns:a16="http://schemas.microsoft.com/office/drawing/2014/main" id="{0E35151D-D288-AD03-F23D-0D2F8C42A83E}"/>
              </a:ext>
            </a:extLst>
          </p:cNvPr>
          <p:cNvPicPr>
            <a:picLocks noChangeAspect="1"/>
          </p:cNvPicPr>
          <p:nvPr/>
        </p:nvPicPr>
        <p:blipFill>
          <a:blip r:embed="rId4"/>
          <a:stretch>
            <a:fillRect/>
          </a:stretch>
        </p:blipFill>
        <p:spPr>
          <a:xfrm>
            <a:off x="216404" y="244750"/>
            <a:ext cx="2270908" cy="2879087"/>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0DE28CED-5859-D549-AC2D-EE7C5CAC05A6}"/>
              </a:ext>
            </a:extLst>
          </p:cNvPr>
          <p:cNvSpPr txBox="1"/>
          <p:nvPr/>
        </p:nvSpPr>
        <p:spPr>
          <a:xfrm rot="20336454">
            <a:off x="5816134" y="499473"/>
            <a:ext cx="2723823" cy="369332"/>
          </a:xfrm>
          <a:prstGeom prst="rect">
            <a:avLst/>
          </a:prstGeom>
          <a:solidFill>
            <a:schemeClr val="bg1">
              <a:lumMod val="85000"/>
            </a:schemeClr>
          </a:solidFill>
          <a:ln>
            <a:solidFill>
              <a:schemeClr val="tx1"/>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芽胞菌対策セミナ</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より</a:t>
            </a:r>
          </a:p>
        </p:txBody>
      </p:sp>
    </p:spTree>
    <p:extLst>
      <p:ext uri="{BB962C8B-B14F-4D97-AF65-F5344CB8AC3E}">
        <p14:creationId xmlns:p14="http://schemas.microsoft.com/office/powerpoint/2010/main" val="2577754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物体 が含まれている画像&#10;&#10;自動的に生成された説明">
            <a:extLst>
              <a:ext uri="{FF2B5EF4-FFF2-40B4-BE49-F238E27FC236}">
                <a16:creationId xmlns:a16="http://schemas.microsoft.com/office/drawing/2014/main" id="{EC3FF7D9-405A-4C63-BD95-533847538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099" y="1045028"/>
            <a:ext cx="5887484" cy="4180115"/>
          </a:xfrm>
          <a:prstGeom prst="rect">
            <a:avLst/>
          </a:prstGeom>
        </p:spPr>
      </p:pic>
      <p:sp>
        <p:nvSpPr>
          <p:cNvPr id="2" name="スライド番号プレースホルダー 1">
            <a:extLst>
              <a:ext uri="{FF2B5EF4-FFF2-40B4-BE49-F238E27FC236}">
                <a16:creationId xmlns:a16="http://schemas.microsoft.com/office/drawing/2014/main" id="{D1EBDDA5-36E8-464F-B76A-0FA050EEF41D}"/>
              </a:ext>
            </a:extLst>
          </p:cNvPr>
          <p:cNvSpPr>
            <a:spLocks noGrp="1"/>
          </p:cNvSpPr>
          <p:nvPr>
            <p:ph type="sldNum" sz="quarter" idx="12"/>
          </p:nvPr>
        </p:nvSpPr>
        <p:spPr/>
        <p:txBody>
          <a:bodyPr/>
          <a:lstStyle/>
          <a:p>
            <a:fld id="{4C37B8AF-CD2E-4D49-A539-A50CD89383E0}" type="slidenum">
              <a:rPr kumimoji="1" lang="ja-JP" altLang="en-US" smtClean="0"/>
              <a:t>22</a:t>
            </a:fld>
            <a:endParaRPr kumimoji="1" lang="ja-JP" altLang="en-US" dirty="0"/>
          </a:p>
        </p:txBody>
      </p:sp>
    </p:spTree>
    <p:extLst>
      <p:ext uri="{BB962C8B-B14F-4D97-AF65-F5344CB8AC3E}">
        <p14:creationId xmlns:p14="http://schemas.microsoft.com/office/powerpoint/2010/main" val="656277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4538D0-2F9C-4667-41F1-538857451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981" y="457200"/>
            <a:ext cx="7080038"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A661942B-0322-0058-018E-3F000BEC2E2F}"/>
              </a:ext>
            </a:extLst>
          </p:cNvPr>
          <p:cNvSpPr>
            <a:spLocks noGrp="1"/>
          </p:cNvSpPr>
          <p:nvPr>
            <p:ph type="sldNum" sz="quarter" idx="12"/>
          </p:nvPr>
        </p:nvSpPr>
        <p:spPr/>
        <p:txBody>
          <a:bodyPr/>
          <a:lstStyle/>
          <a:p>
            <a:fld id="{C71E336A-4EC3-4833-A60C-D880359A5F40}" type="slidenum">
              <a:rPr kumimoji="1" lang="ja-JP" altLang="en-US" smtClean="0"/>
              <a:t>23</a:t>
            </a:fld>
            <a:endParaRPr kumimoji="1" lang="ja-JP" altLang="en-US"/>
          </a:p>
        </p:txBody>
      </p:sp>
      <p:sp>
        <p:nvSpPr>
          <p:cNvPr id="3" name="正方形/長方形 2">
            <a:extLst>
              <a:ext uri="{FF2B5EF4-FFF2-40B4-BE49-F238E27FC236}">
                <a16:creationId xmlns:a16="http://schemas.microsoft.com/office/drawing/2014/main" id="{7A2201E2-C383-0BB8-C794-048722EB01C6}"/>
              </a:ext>
            </a:extLst>
          </p:cNvPr>
          <p:cNvSpPr/>
          <p:nvPr/>
        </p:nvSpPr>
        <p:spPr>
          <a:xfrm>
            <a:off x="2202024" y="457200"/>
            <a:ext cx="4711960" cy="158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C7D9119-9385-CCEA-6350-33C303BC1C87}"/>
              </a:ext>
            </a:extLst>
          </p:cNvPr>
          <p:cNvSpPr txBox="1"/>
          <p:nvPr/>
        </p:nvSpPr>
        <p:spPr>
          <a:xfrm rot="20336454">
            <a:off x="5816134" y="499473"/>
            <a:ext cx="2723823" cy="369332"/>
          </a:xfrm>
          <a:prstGeom prst="rect">
            <a:avLst/>
          </a:prstGeom>
          <a:solidFill>
            <a:schemeClr val="bg1">
              <a:lumMod val="85000"/>
            </a:schemeClr>
          </a:solidFill>
          <a:ln>
            <a:solidFill>
              <a:schemeClr val="tx1"/>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芽胞菌対策セミナ</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より</a:t>
            </a:r>
          </a:p>
        </p:txBody>
      </p:sp>
    </p:spTree>
    <p:extLst>
      <p:ext uri="{BB962C8B-B14F-4D97-AF65-F5344CB8AC3E}">
        <p14:creationId xmlns:p14="http://schemas.microsoft.com/office/powerpoint/2010/main" val="2635848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54BC00F-CEC4-076F-2C93-95AF2B0F7C0F}"/>
              </a:ext>
            </a:extLst>
          </p:cNvPr>
          <p:cNvPicPr>
            <a:picLocks noChangeAspect="1"/>
          </p:cNvPicPr>
          <p:nvPr/>
        </p:nvPicPr>
        <p:blipFill>
          <a:blip r:embed="rId2"/>
          <a:stretch>
            <a:fillRect/>
          </a:stretch>
        </p:blipFill>
        <p:spPr>
          <a:xfrm>
            <a:off x="497610" y="684139"/>
            <a:ext cx="7292050" cy="6753827"/>
          </a:xfrm>
          <a:prstGeom prst="rect">
            <a:avLst/>
          </a:prstGeom>
        </p:spPr>
      </p:pic>
      <p:sp>
        <p:nvSpPr>
          <p:cNvPr id="2" name="スライド番号プレースホルダー 1">
            <a:extLst>
              <a:ext uri="{FF2B5EF4-FFF2-40B4-BE49-F238E27FC236}">
                <a16:creationId xmlns:a16="http://schemas.microsoft.com/office/drawing/2014/main" id="{152FEABD-A805-35AD-45B2-A6E3BAA9EF67}"/>
              </a:ext>
            </a:extLst>
          </p:cNvPr>
          <p:cNvSpPr>
            <a:spLocks noGrp="1"/>
          </p:cNvSpPr>
          <p:nvPr>
            <p:ph type="sldNum" sz="quarter" idx="12"/>
          </p:nvPr>
        </p:nvSpPr>
        <p:spPr/>
        <p:txBody>
          <a:bodyPr/>
          <a:lstStyle/>
          <a:p>
            <a:fld id="{C71E336A-4EC3-4833-A60C-D880359A5F40}" type="slidenum">
              <a:rPr kumimoji="1" lang="ja-JP" altLang="en-US" smtClean="0"/>
              <a:t>24</a:t>
            </a:fld>
            <a:endParaRPr kumimoji="1" lang="ja-JP" altLang="en-US"/>
          </a:p>
        </p:txBody>
      </p:sp>
      <p:pic>
        <p:nvPicPr>
          <p:cNvPr id="5" name="図 4">
            <a:extLst>
              <a:ext uri="{FF2B5EF4-FFF2-40B4-BE49-F238E27FC236}">
                <a16:creationId xmlns:a16="http://schemas.microsoft.com/office/drawing/2014/main" id="{51E6D0BC-9ABE-D257-D030-AD661E61C670}"/>
              </a:ext>
            </a:extLst>
          </p:cNvPr>
          <p:cNvPicPr>
            <a:picLocks noChangeAspect="1"/>
          </p:cNvPicPr>
          <p:nvPr/>
        </p:nvPicPr>
        <p:blipFill>
          <a:blip r:embed="rId3"/>
          <a:stretch>
            <a:fillRect/>
          </a:stretch>
        </p:blipFill>
        <p:spPr>
          <a:xfrm>
            <a:off x="2969869" y="6010428"/>
            <a:ext cx="3482642" cy="312447"/>
          </a:xfrm>
          <a:prstGeom prst="rect">
            <a:avLst/>
          </a:prstGeom>
        </p:spPr>
      </p:pic>
      <p:sp>
        <p:nvSpPr>
          <p:cNvPr id="6" name="正方形/長方形 5">
            <a:extLst>
              <a:ext uri="{FF2B5EF4-FFF2-40B4-BE49-F238E27FC236}">
                <a16:creationId xmlns:a16="http://schemas.microsoft.com/office/drawing/2014/main" id="{AEB2688F-51B1-44D4-7714-AF80BCED8719}"/>
              </a:ext>
            </a:extLst>
          </p:cNvPr>
          <p:cNvSpPr/>
          <p:nvPr/>
        </p:nvSpPr>
        <p:spPr>
          <a:xfrm>
            <a:off x="2189135" y="6996378"/>
            <a:ext cx="4497356" cy="38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F97E17F-C8B3-13CE-12FA-A67453F7DD11}"/>
              </a:ext>
            </a:extLst>
          </p:cNvPr>
          <p:cNvSpPr txBox="1"/>
          <p:nvPr/>
        </p:nvSpPr>
        <p:spPr>
          <a:xfrm rot="20336454">
            <a:off x="5816134" y="499473"/>
            <a:ext cx="2723823" cy="369332"/>
          </a:xfrm>
          <a:prstGeom prst="rect">
            <a:avLst/>
          </a:prstGeom>
          <a:solidFill>
            <a:schemeClr val="bg1">
              <a:lumMod val="85000"/>
            </a:schemeClr>
          </a:solidFill>
          <a:ln>
            <a:solidFill>
              <a:schemeClr val="tx1"/>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芽胞菌対策セミナ</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より</a:t>
            </a:r>
          </a:p>
        </p:txBody>
      </p:sp>
    </p:spTree>
    <p:extLst>
      <p:ext uri="{BB962C8B-B14F-4D97-AF65-F5344CB8AC3E}">
        <p14:creationId xmlns:p14="http://schemas.microsoft.com/office/powerpoint/2010/main" val="1327636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8A872F-FAA0-4EC3-BD84-71E47E9EC52B}"/>
              </a:ext>
            </a:extLst>
          </p:cNvPr>
          <p:cNvSpPr>
            <a:spLocks noGrp="1"/>
          </p:cNvSpPr>
          <p:nvPr>
            <p:ph type="title"/>
          </p:nvPr>
        </p:nvSpPr>
        <p:spPr>
          <a:xfrm>
            <a:off x="1498023" y="2599901"/>
            <a:ext cx="6161952" cy="1397039"/>
          </a:xfr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ja-JP" altLang="en-US" dirty="0">
                <a:solidFill>
                  <a:schemeClr val="tx1"/>
                </a:solidFill>
                <a:latin typeface="BIZ UDPゴシック" panose="020B0400000000000000" pitchFamily="50" charset="-128"/>
                <a:ea typeface="BIZ UDPゴシック" panose="020B0400000000000000" pitchFamily="50" charset="-128"/>
              </a:rPr>
              <a:t>個体に起きていること</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EED1DA66-13FF-4C29-BF15-0BE68D49795A}"/>
              </a:ext>
            </a:extLst>
          </p:cNvPr>
          <p:cNvSpPr>
            <a:spLocks noGrp="1"/>
          </p:cNvSpPr>
          <p:nvPr>
            <p:ph type="sldNum" sz="quarter" idx="12"/>
          </p:nvPr>
        </p:nvSpPr>
        <p:spPr/>
        <p:txBody>
          <a:bodyPr/>
          <a:lstStyle/>
          <a:p>
            <a:fld id="{4C37B8AF-CD2E-4D49-A539-A50CD89383E0}" type="slidenum">
              <a:rPr kumimoji="1" lang="ja-JP" altLang="en-US" smtClean="0"/>
              <a:t>25</a:t>
            </a:fld>
            <a:endParaRPr kumimoji="1" lang="ja-JP" altLang="en-US" dirty="0"/>
          </a:p>
        </p:txBody>
      </p:sp>
    </p:spTree>
    <p:extLst>
      <p:ext uri="{BB962C8B-B14F-4D97-AF65-F5344CB8AC3E}">
        <p14:creationId xmlns:p14="http://schemas.microsoft.com/office/powerpoint/2010/main" val="440922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DD68678-DAA9-4AB1-A15D-1C54D4002347}"/>
              </a:ext>
            </a:extLst>
          </p:cNvPr>
          <p:cNvPicPr>
            <a:picLocks noChangeAspect="1"/>
          </p:cNvPicPr>
          <p:nvPr/>
        </p:nvPicPr>
        <p:blipFill>
          <a:blip r:embed="rId3"/>
          <a:stretch>
            <a:fillRect/>
          </a:stretch>
        </p:blipFill>
        <p:spPr>
          <a:xfrm rot="5280000">
            <a:off x="2047649" y="-1110133"/>
            <a:ext cx="5048703" cy="7837384"/>
          </a:xfrm>
          <a:prstGeom prst="rect">
            <a:avLst/>
          </a:prstGeom>
          <a:effectLst/>
        </p:spPr>
      </p:pic>
      <p:sp>
        <p:nvSpPr>
          <p:cNvPr id="3" name="スライド番号プレースホルダー 2">
            <a:extLst>
              <a:ext uri="{FF2B5EF4-FFF2-40B4-BE49-F238E27FC236}">
                <a16:creationId xmlns:a16="http://schemas.microsoft.com/office/drawing/2014/main" id="{A35CB337-4CC0-465A-923F-680AB027EA60}"/>
              </a:ext>
            </a:extLst>
          </p:cNvPr>
          <p:cNvSpPr>
            <a:spLocks noGrp="1"/>
          </p:cNvSpPr>
          <p:nvPr>
            <p:ph type="sldNum" sz="quarter" idx="12"/>
          </p:nvPr>
        </p:nvSpPr>
        <p:spPr/>
        <p:txBody>
          <a:bodyPr/>
          <a:lstStyle/>
          <a:p>
            <a:fld id="{4C37B8AF-CD2E-4D49-A539-A50CD89383E0}" type="slidenum">
              <a:rPr kumimoji="1" lang="ja-JP" altLang="en-US" smtClean="0"/>
              <a:t>26</a:t>
            </a:fld>
            <a:endParaRPr kumimoji="1" lang="ja-JP" altLang="en-US" dirty="0"/>
          </a:p>
        </p:txBody>
      </p:sp>
    </p:spTree>
    <p:extLst>
      <p:ext uri="{BB962C8B-B14F-4D97-AF65-F5344CB8AC3E}">
        <p14:creationId xmlns:p14="http://schemas.microsoft.com/office/powerpoint/2010/main" val="66299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8A872F-FAA0-4EC3-BD84-71E47E9EC52B}"/>
              </a:ext>
            </a:extLst>
          </p:cNvPr>
          <p:cNvSpPr>
            <a:spLocks noGrp="1"/>
          </p:cNvSpPr>
          <p:nvPr>
            <p:ph type="title"/>
          </p:nvPr>
        </p:nvSpPr>
        <p:spPr>
          <a:xfrm>
            <a:off x="1671825" y="2581241"/>
            <a:ext cx="6044591" cy="1188328"/>
          </a:xfr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ja-JP" altLang="en-US" dirty="0">
                <a:solidFill>
                  <a:schemeClr val="tx1"/>
                </a:solidFill>
                <a:latin typeface="BIZ UDPゴシック" panose="020B0400000000000000" pitchFamily="50" charset="-128"/>
                <a:ea typeface="BIZ UDPゴシック" panose="020B0400000000000000" pitchFamily="50" charset="-128"/>
              </a:rPr>
              <a:t>集団に起きていること</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EED1DA66-13FF-4C29-BF15-0BE68D49795A}"/>
              </a:ext>
            </a:extLst>
          </p:cNvPr>
          <p:cNvSpPr>
            <a:spLocks noGrp="1"/>
          </p:cNvSpPr>
          <p:nvPr>
            <p:ph type="sldNum" sz="quarter" idx="12"/>
          </p:nvPr>
        </p:nvSpPr>
        <p:spPr/>
        <p:txBody>
          <a:bodyPr/>
          <a:lstStyle/>
          <a:p>
            <a:fld id="{4C37B8AF-CD2E-4D49-A539-A50CD89383E0}" type="slidenum">
              <a:rPr kumimoji="1" lang="ja-JP" altLang="en-US" smtClean="0"/>
              <a:t>27</a:t>
            </a:fld>
            <a:endParaRPr kumimoji="1" lang="ja-JP" altLang="en-US" dirty="0"/>
          </a:p>
        </p:txBody>
      </p:sp>
    </p:spTree>
    <p:extLst>
      <p:ext uri="{BB962C8B-B14F-4D97-AF65-F5344CB8AC3E}">
        <p14:creationId xmlns:p14="http://schemas.microsoft.com/office/powerpoint/2010/main" val="1908900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031AFD6-1CFE-48D9-BA53-61CD21900591}"/>
              </a:ext>
            </a:extLst>
          </p:cNvPr>
          <p:cNvSpPr>
            <a:spLocks noGrp="1"/>
          </p:cNvSpPr>
          <p:nvPr>
            <p:ph type="sldNum" sz="quarter" idx="12"/>
          </p:nvPr>
        </p:nvSpPr>
        <p:spPr/>
        <p:txBody>
          <a:bodyPr/>
          <a:lstStyle/>
          <a:p>
            <a:fld id="{4C37B8AF-CD2E-4D49-A539-A50CD89383E0}" type="slidenum">
              <a:rPr kumimoji="1" lang="ja-JP" altLang="en-US" smtClean="0"/>
              <a:t>28</a:t>
            </a:fld>
            <a:endParaRPr kumimoji="1" lang="ja-JP" altLang="en-US" dirty="0"/>
          </a:p>
        </p:txBody>
      </p:sp>
      <p:pic>
        <p:nvPicPr>
          <p:cNvPr id="2050" name="Picture 2" descr="正規分布曲線の描き方 : メディア・リサーチ">
            <a:extLst>
              <a:ext uri="{FF2B5EF4-FFF2-40B4-BE49-F238E27FC236}">
                <a16:creationId xmlns:a16="http://schemas.microsoft.com/office/drawing/2014/main" id="{18660186-3CA8-40C1-850F-F206A6CE3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48" y="2910468"/>
            <a:ext cx="2371268" cy="1498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2" descr="正規分布曲線の描き方 : メディア・リサーチ">
            <a:extLst>
              <a:ext uri="{FF2B5EF4-FFF2-40B4-BE49-F238E27FC236}">
                <a16:creationId xmlns:a16="http://schemas.microsoft.com/office/drawing/2014/main" id="{A2C67B52-9358-4B97-9A19-2466BA51B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366" y="2910468"/>
            <a:ext cx="2371268" cy="1498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E6C9546B-EE06-4B3A-9A80-D788C3B673E4}"/>
              </a:ext>
            </a:extLst>
          </p:cNvPr>
          <p:cNvSpPr/>
          <p:nvPr/>
        </p:nvSpPr>
        <p:spPr>
          <a:xfrm>
            <a:off x="1204332" y="2787805"/>
            <a:ext cx="546409" cy="51295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70FF576-AF1E-476E-90A3-7B9F944739B3}"/>
              </a:ext>
            </a:extLst>
          </p:cNvPr>
          <p:cNvSpPr/>
          <p:nvPr/>
        </p:nvSpPr>
        <p:spPr>
          <a:xfrm>
            <a:off x="4298795" y="2787805"/>
            <a:ext cx="546409" cy="51295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47950EE-656A-495A-9114-FD9D97D46BB1}"/>
              </a:ext>
            </a:extLst>
          </p:cNvPr>
          <p:cNvSpPr txBox="1"/>
          <p:nvPr/>
        </p:nvSpPr>
        <p:spPr>
          <a:xfrm>
            <a:off x="1206704" y="4408796"/>
            <a:ext cx="371178" cy="923330"/>
          </a:xfrm>
          <a:prstGeom prst="rect">
            <a:avLst/>
          </a:prstGeom>
          <a:noFill/>
        </p:spPr>
        <p:txBody>
          <a:bodyPr wrap="square" rtlCol="0">
            <a:spAutoFit/>
          </a:bodyPr>
          <a:lstStyle/>
          <a:p>
            <a:r>
              <a:rPr kumimoji="1" lang="en-US" altLang="ja-JP" sz="5400" dirty="0"/>
              <a:t>1</a:t>
            </a:r>
            <a:endParaRPr kumimoji="1" lang="ja-JP" altLang="en-US" sz="5400" dirty="0"/>
          </a:p>
        </p:txBody>
      </p:sp>
      <p:sp>
        <p:nvSpPr>
          <p:cNvPr id="11" name="テキスト ボックス 10">
            <a:extLst>
              <a:ext uri="{FF2B5EF4-FFF2-40B4-BE49-F238E27FC236}">
                <a16:creationId xmlns:a16="http://schemas.microsoft.com/office/drawing/2014/main" id="{48CD11CD-8B4A-4165-99ED-F14D763569CC}"/>
              </a:ext>
            </a:extLst>
          </p:cNvPr>
          <p:cNvSpPr txBox="1"/>
          <p:nvPr/>
        </p:nvSpPr>
        <p:spPr>
          <a:xfrm>
            <a:off x="4312318" y="4408796"/>
            <a:ext cx="371178" cy="923330"/>
          </a:xfrm>
          <a:prstGeom prst="rect">
            <a:avLst/>
          </a:prstGeom>
          <a:noFill/>
        </p:spPr>
        <p:txBody>
          <a:bodyPr wrap="square" rtlCol="0">
            <a:spAutoFit/>
          </a:bodyPr>
          <a:lstStyle/>
          <a:p>
            <a:r>
              <a:rPr kumimoji="1" lang="en-US" altLang="ja-JP" sz="5400" dirty="0"/>
              <a:t>2</a:t>
            </a:r>
            <a:endParaRPr kumimoji="1" lang="ja-JP" altLang="en-US" sz="5400" dirty="0"/>
          </a:p>
        </p:txBody>
      </p:sp>
      <p:sp>
        <p:nvSpPr>
          <p:cNvPr id="12" name="テキスト ボックス 11">
            <a:extLst>
              <a:ext uri="{FF2B5EF4-FFF2-40B4-BE49-F238E27FC236}">
                <a16:creationId xmlns:a16="http://schemas.microsoft.com/office/drawing/2014/main" id="{2D0D4C50-2E18-49CB-8E59-97F69815AE7B}"/>
              </a:ext>
            </a:extLst>
          </p:cNvPr>
          <p:cNvSpPr txBox="1"/>
          <p:nvPr/>
        </p:nvSpPr>
        <p:spPr>
          <a:xfrm>
            <a:off x="7636786" y="4327064"/>
            <a:ext cx="371178" cy="923330"/>
          </a:xfrm>
          <a:prstGeom prst="rect">
            <a:avLst/>
          </a:prstGeom>
          <a:noFill/>
        </p:spPr>
        <p:txBody>
          <a:bodyPr wrap="square" rtlCol="0">
            <a:spAutoFit/>
          </a:bodyPr>
          <a:lstStyle/>
          <a:p>
            <a:r>
              <a:rPr kumimoji="1" lang="en-US" altLang="ja-JP" sz="5400" dirty="0"/>
              <a:t>3</a:t>
            </a:r>
            <a:endParaRPr kumimoji="1" lang="ja-JP" altLang="en-US" sz="5400" dirty="0"/>
          </a:p>
        </p:txBody>
      </p:sp>
      <p:sp>
        <p:nvSpPr>
          <p:cNvPr id="10" name="テキスト ボックス 9">
            <a:extLst>
              <a:ext uri="{FF2B5EF4-FFF2-40B4-BE49-F238E27FC236}">
                <a16:creationId xmlns:a16="http://schemas.microsoft.com/office/drawing/2014/main" id="{E7C9871D-E45C-427A-8D03-CF24B978C673}"/>
              </a:ext>
            </a:extLst>
          </p:cNvPr>
          <p:cNvSpPr txBox="1"/>
          <p:nvPr/>
        </p:nvSpPr>
        <p:spPr>
          <a:xfrm>
            <a:off x="206861" y="1638083"/>
            <a:ext cx="8730275" cy="52322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継体培養を繰り返しても　形質はどんどん分化していく</a:t>
            </a:r>
          </a:p>
        </p:txBody>
      </p:sp>
      <p:pic>
        <p:nvPicPr>
          <p:cNvPr id="14" name="Picture 2" descr="正規分布曲線の描き方 : メディア・リサーチ">
            <a:extLst>
              <a:ext uri="{FF2B5EF4-FFF2-40B4-BE49-F238E27FC236}">
                <a16:creationId xmlns:a16="http://schemas.microsoft.com/office/drawing/2014/main" id="{1DCD96F6-9918-4AC5-BC73-FF204236D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741" y="2861042"/>
            <a:ext cx="2371268" cy="1498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8" name="矢印: 右 7">
            <a:extLst>
              <a:ext uri="{FF2B5EF4-FFF2-40B4-BE49-F238E27FC236}">
                <a16:creationId xmlns:a16="http://schemas.microsoft.com/office/drawing/2014/main" id="{61B03615-3959-4DB9-9188-7AE25CED547C}"/>
              </a:ext>
            </a:extLst>
          </p:cNvPr>
          <p:cNvSpPr/>
          <p:nvPr/>
        </p:nvSpPr>
        <p:spPr>
          <a:xfrm>
            <a:off x="5757634" y="3462454"/>
            <a:ext cx="908423" cy="362415"/>
          </a:xfrm>
          <a:prstGeom prst="rightArrow">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6" name="矢印: 右 5">
            <a:extLst>
              <a:ext uri="{FF2B5EF4-FFF2-40B4-BE49-F238E27FC236}">
                <a16:creationId xmlns:a16="http://schemas.microsoft.com/office/drawing/2014/main" id="{E44756B9-BB77-4FAB-8308-2B2DED2F1B55}"/>
              </a:ext>
            </a:extLst>
          </p:cNvPr>
          <p:cNvSpPr/>
          <p:nvPr/>
        </p:nvSpPr>
        <p:spPr>
          <a:xfrm>
            <a:off x="2648816" y="3429000"/>
            <a:ext cx="908423" cy="362415"/>
          </a:xfrm>
          <a:prstGeom prst="rightArrow">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95924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70D67C-7257-4494-B660-E0FC1A4B6EEA}"/>
              </a:ext>
            </a:extLst>
          </p:cNvPr>
          <p:cNvSpPr>
            <a:spLocks noGrp="1"/>
          </p:cNvSpPr>
          <p:nvPr>
            <p:ph type="title"/>
          </p:nvPr>
        </p:nvSpPr>
        <p:spPr>
          <a:xfrm>
            <a:off x="261785" y="524203"/>
            <a:ext cx="8632833" cy="3844597"/>
          </a:xfr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ctr"/>
            <a:r>
              <a:rPr lang="ja-JP" altLang="en-US" dirty="0">
                <a:solidFill>
                  <a:schemeClr val="tx1"/>
                </a:solidFill>
              </a:rPr>
              <a:t>微生物は与えられた環境で生き延びるため、（また　将来の厳しい　環境に耐えうるように）　どんどん自己変革を続けている</a:t>
            </a:r>
            <a:endParaRPr kumimoji="1" lang="ja-JP" altLang="en-US" dirty="0">
              <a:solidFill>
                <a:schemeClr val="tx1"/>
              </a:solidFill>
            </a:endParaRPr>
          </a:p>
        </p:txBody>
      </p:sp>
      <p:sp>
        <p:nvSpPr>
          <p:cNvPr id="3" name="スライド番号プレースホルダー 2">
            <a:extLst>
              <a:ext uri="{FF2B5EF4-FFF2-40B4-BE49-F238E27FC236}">
                <a16:creationId xmlns:a16="http://schemas.microsoft.com/office/drawing/2014/main" id="{3CE23F2B-3605-48DF-BE53-BC3F7101E0B6}"/>
              </a:ext>
            </a:extLst>
          </p:cNvPr>
          <p:cNvSpPr>
            <a:spLocks noGrp="1"/>
          </p:cNvSpPr>
          <p:nvPr>
            <p:ph type="sldNum" sz="quarter" idx="12"/>
          </p:nvPr>
        </p:nvSpPr>
        <p:spPr/>
        <p:txBody>
          <a:bodyPr/>
          <a:lstStyle/>
          <a:p>
            <a:fld id="{4C37B8AF-CD2E-4D49-A539-A50CD89383E0}" type="slidenum">
              <a:rPr kumimoji="1" lang="ja-JP" altLang="en-US" smtClean="0"/>
              <a:t>29</a:t>
            </a:fld>
            <a:endParaRPr kumimoji="1" lang="ja-JP" altLang="en-US" dirty="0"/>
          </a:p>
        </p:txBody>
      </p:sp>
      <p:pic>
        <p:nvPicPr>
          <p:cNvPr id="2050" name="Picture 2" descr="組織変革を実現させるために「適切な焦点・環境・チーム」 | ライフハッカー・ジャパン">
            <a:extLst>
              <a:ext uri="{FF2B5EF4-FFF2-40B4-BE49-F238E27FC236}">
                <a16:creationId xmlns:a16="http://schemas.microsoft.com/office/drawing/2014/main" id="{561BB17F-E093-C227-2BCB-BC4019754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808" y="4537608"/>
            <a:ext cx="4137893" cy="23275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275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 屋外, 地面, 建物 が含まれている画像&#10;&#10;自動的に生成された説明">
            <a:extLst>
              <a:ext uri="{FF2B5EF4-FFF2-40B4-BE49-F238E27FC236}">
                <a16:creationId xmlns:a16="http://schemas.microsoft.com/office/drawing/2014/main" id="{5D3AD555-ED95-4A83-8835-327EDAC39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636" y="-228600"/>
            <a:ext cx="10621602" cy="7086600"/>
          </a:xfrm>
          <a:prstGeom prst="rect">
            <a:avLst/>
          </a:prstGeom>
        </p:spPr>
      </p:pic>
      <p:sp>
        <p:nvSpPr>
          <p:cNvPr id="4" name="スライド番号プレースホルダー 3">
            <a:extLst>
              <a:ext uri="{FF2B5EF4-FFF2-40B4-BE49-F238E27FC236}">
                <a16:creationId xmlns:a16="http://schemas.microsoft.com/office/drawing/2014/main" id="{8039B128-F1C2-4438-85CC-8EAF3585FE8C}"/>
              </a:ext>
            </a:extLst>
          </p:cNvPr>
          <p:cNvSpPr>
            <a:spLocks noGrp="1"/>
          </p:cNvSpPr>
          <p:nvPr>
            <p:ph type="sldNum" sz="quarter" idx="12"/>
          </p:nvPr>
        </p:nvSpPr>
        <p:spPr>
          <a:xfrm>
            <a:off x="8328991" y="6152322"/>
            <a:ext cx="565626" cy="705678"/>
          </a:xfrm>
          <a:solidFill>
            <a:schemeClr val="bg2">
              <a:lumMod val="40000"/>
              <a:lumOff val="60000"/>
            </a:schemeClr>
          </a:solidFill>
        </p:spPr>
        <p:txBody>
          <a:bodyPr/>
          <a:lstStyle/>
          <a:p>
            <a:fld id="{4C37B8AF-CD2E-4D49-A539-A50CD89383E0}" type="slidenum">
              <a:rPr kumimoji="1" lang="ja-JP" altLang="en-US" smtClean="0"/>
              <a:t>3</a:t>
            </a:fld>
            <a:endParaRPr kumimoji="1" lang="ja-JP" altLang="en-US" dirty="0"/>
          </a:p>
        </p:txBody>
      </p:sp>
    </p:spTree>
    <p:extLst>
      <p:ext uri="{BB962C8B-B14F-4D97-AF65-F5344CB8AC3E}">
        <p14:creationId xmlns:p14="http://schemas.microsoft.com/office/powerpoint/2010/main" val="284475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CEBEAE-849F-4E95-BABF-2BC7965211D2}"/>
              </a:ext>
            </a:extLst>
          </p:cNvPr>
          <p:cNvSpPr>
            <a:spLocks noGrp="1"/>
          </p:cNvSpPr>
          <p:nvPr>
            <p:ph type="title"/>
          </p:nvPr>
        </p:nvSpPr>
        <p:spPr>
          <a:xfrm>
            <a:off x="241067" y="478576"/>
            <a:ext cx="8419000" cy="1822581"/>
          </a:xfrm>
          <a:ln w="28575">
            <a:solidFill>
              <a:schemeClr val="tx1"/>
            </a:solidFill>
          </a:ln>
          <a:effectLst/>
        </p:spPr>
        <p:txBody>
          <a:bodyPr>
            <a:noAutofit/>
          </a:bodyPr>
          <a:lstStyle/>
          <a:p>
            <a:pPr algn="ctr"/>
            <a:r>
              <a:rPr lang="ja-JP" altLang="en-US" sz="3600" dirty="0">
                <a:solidFill>
                  <a:schemeClr val="tx1"/>
                </a:solidFill>
                <a:latin typeface="BIZ UDPゴシック" panose="020B0400000000000000" pitchFamily="50" charset="-128"/>
                <a:ea typeface="BIZ UDPゴシック" panose="020B0400000000000000" pitchFamily="50" charset="-128"/>
              </a:rPr>
              <a:t>全てのストレスに対し   </a:t>
            </a:r>
            <a:br>
              <a:rPr lang="en-US" altLang="ja-JP" sz="3600" dirty="0">
                <a:solidFill>
                  <a:schemeClr val="tx1"/>
                </a:solidFill>
                <a:latin typeface="BIZ UDPゴシック" panose="020B0400000000000000" pitchFamily="50" charset="-128"/>
                <a:ea typeface="BIZ UDPゴシック" panose="020B0400000000000000" pitchFamily="50" charset="-128"/>
              </a:rPr>
            </a:br>
            <a:r>
              <a:rPr lang="ja-JP" altLang="en-US" sz="3600" dirty="0">
                <a:solidFill>
                  <a:schemeClr val="tx1"/>
                </a:solidFill>
                <a:latin typeface="BIZ UDPゴシック" panose="020B0400000000000000" pitchFamily="50" charset="-128"/>
                <a:ea typeface="BIZ UDPゴシック" panose="020B0400000000000000" pitchFamily="50" charset="-128"/>
              </a:rPr>
              <a:t>生物は　片対数直線で死滅する傾向を示す</a:t>
            </a:r>
            <a:endParaRPr kumimoji="1" lang="ja-JP" altLang="en-US" sz="3600" dirty="0">
              <a:solidFill>
                <a:schemeClr val="tx1"/>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87CA6468-2470-4937-8ABC-160B354B82A7}"/>
              </a:ext>
            </a:extLst>
          </p:cNvPr>
          <p:cNvSpPr>
            <a:spLocks noGrp="1"/>
          </p:cNvSpPr>
          <p:nvPr>
            <p:ph idx="1"/>
          </p:nvPr>
        </p:nvSpPr>
        <p:spPr>
          <a:xfrm>
            <a:off x="241067" y="2721217"/>
            <a:ext cx="8419000" cy="2623867"/>
          </a:xfrm>
          <a:ln w="28575">
            <a:solidFill>
              <a:schemeClr val="tx1"/>
            </a:solidFill>
          </a:ln>
          <a:effectLst/>
        </p:spPr>
        <p:txBody>
          <a:bodyPr anchor="ctr">
            <a:normAutofit lnSpcReduction="10000"/>
          </a:bodyPr>
          <a:lstStyle/>
          <a:p>
            <a:pPr algn="ctr"/>
            <a:r>
              <a:rPr kumimoji="1" lang="ja-JP" altLang="en-US" sz="3600" dirty="0"/>
              <a:t>熱であれ</a:t>
            </a:r>
            <a:r>
              <a:rPr kumimoji="1" lang="en-US" altLang="ja-JP" sz="3600" dirty="0"/>
              <a:t>/</a:t>
            </a:r>
            <a:r>
              <a:rPr kumimoji="1" lang="ja-JP" altLang="en-US" sz="3600" dirty="0"/>
              <a:t>放射線であれ</a:t>
            </a:r>
            <a:r>
              <a:rPr kumimoji="1" lang="en-US" altLang="ja-JP" sz="3600" dirty="0"/>
              <a:t>/</a:t>
            </a:r>
            <a:r>
              <a:rPr kumimoji="1" lang="ja-JP" altLang="en-US" sz="3600" dirty="0"/>
              <a:t>毒ガスであれ</a:t>
            </a:r>
            <a:endParaRPr kumimoji="1" lang="en-US" altLang="ja-JP" sz="3600" dirty="0"/>
          </a:p>
          <a:p>
            <a:pPr algn="ctr"/>
            <a:endParaRPr kumimoji="1" lang="en-US" altLang="ja-JP" sz="3600" dirty="0"/>
          </a:p>
          <a:p>
            <a:r>
              <a:rPr kumimoji="1" lang="ja-JP" altLang="en-US" sz="3600" dirty="0"/>
              <a:t>弾が</a:t>
            </a:r>
            <a:r>
              <a:rPr kumimoji="1" lang="en-US" altLang="ja-JP" sz="3600" dirty="0"/>
              <a:t>9/10 </a:t>
            </a:r>
            <a:r>
              <a:rPr kumimoji="1" lang="ja-JP" altLang="en-US" sz="3600" dirty="0"/>
              <a:t>入ったレボルバー拳銃で　　　　　　　ロシアンルーレットを　　　　　　　　　　　　　　　グループゲームとしてやるようなモノ</a:t>
            </a:r>
          </a:p>
        </p:txBody>
      </p:sp>
      <p:sp>
        <p:nvSpPr>
          <p:cNvPr id="5" name="スライド番号プレースホルダー 4">
            <a:extLst>
              <a:ext uri="{FF2B5EF4-FFF2-40B4-BE49-F238E27FC236}">
                <a16:creationId xmlns:a16="http://schemas.microsoft.com/office/drawing/2014/main" id="{6A69ECFC-13B6-47C5-84C3-225982C83BC8}"/>
              </a:ext>
            </a:extLst>
          </p:cNvPr>
          <p:cNvSpPr>
            <a:spLocks noGrp="1"/>
          </p:cNvSpPr>
          <p:nvPr>
            <p:ph type="sldNum" sz="quarter" idx="12"/>
          </p:nvPr>
        </p:nvSpPr>
        <p:spPr/>
        <p:txBody>
          <a:bodyPr/>
          <a:lstStyle/>
          <a:p>
            <a:fld id="{4C37B8AF-CD2E-4D49-A539-A50CD89383E0}" type="slidenum">
              <a:rPr kumimoji="1" lang="ja-JP" altLang="en-US" smtClean="0"/>
              <a:t>30</a:t>
            </a:fld>
            <a:endParaRPr kumimoji="1" lang="ja-JP" altLang="en-US" dirty="0"/>
          </a:p>
        </p:txBody>
      </p:sp>
    </p:spTree>
    <p:extLst>
      <p:ext uri="{BB962C8B-B14F-4D97-AF65-F5344CB8AC3E}">
        <p14:creationId xmlns:p14="http://schemas.microsoft.com/office/powerpoint/2010/main" val="3456897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96BDEA9-B24A-4692-88AA-5C6A0153112B}"/>
              </a:ext>
            </a:extLst>
          </p:cNvPr>
          <p:cNvSpPr>
            <a:spLocks noGrp="1"/>
          </p:cNvSpPr>
          <p:nvPr>
            <p:ph type="sldNum" sz="quarter" idx="12"/>
          </p:nvPr>
        </p:nvSpPr>
        <p:spPr/>
        <p:txBody>
          <a:bodyPr/>
          <a:lstStyle/>
          <a:p>
            <a:fld id="{4C37B8AF-CD2E-4D49-A539-A50CD89383E0}" type="slidenum">
              <a:rPr kumimoji="1" lang="ja-JP" altLang="en-US" smtClean="0"/>
              <a:t>31</a:t>
            </a:fld>
            <a:endParaRPr kumimoji="1" lang="ja-JP" altLang="en-US" dirty="0"/>
          </a:p>
        </p:txBody>
      </p:sp>
      <p:pic>
        <p:nvPicPr>
          <p:cNvPr id="4" name="図 3">
            <a:extLst>
              <a:ext uri="{FF2B5EF4-FFF2-40B4-BE49-F238E27FC236}">
                <a16:creationId xmlns:a16="http://schemas.microsoft.com/office/drawing/2014/main" id="{D85FE8E7-2469-4AC0-8EA5-DCDD82EA5A65}"/>
              </a:ext>
            </a:extLst>
          </p:cNvPr>
          <p:cNvPicPr>
            <a:picLocks noChangeAspect="1"/>
          </p:cNvPicPr>
          <p:nvPr/>
        </p:nvPicPr>
        <p:blipFill>
          <a:blip r:embed="rId2"/>
          <a:stretch>
            <a:fillRect/>
          </a:stretch>
        </p:blipFill>
        <p:spPr>
          <a:xfrm>
            <a:off x="1602657" y="743095"/>
            <a:ext cx="5677985" cy="5923255"/>
          </a:xfrm>
          <a:prstGeom prst="rect">
            <a:avLst/>
          </a:prstGeom>
        </p:spPr>
      </p:pic>
      <p:sp>
        <p:nvSpPr>
          <p:cNvPr id="3" name="テキスト ボックス 2">
            <a:extLst>
              <a:ext uri="{FF2B5EF4-FFF2-40B4-BE49-F238E27FC236}">
                <a16:creationId xmlns:a16="http://schemas.microsoft.com/office/drawing/2014/main" id="{AAF9C0B9-E316-F03F-0C73-BC932E27BDA8}"/>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Tree>
    <p:extLst>
      <p:ext uri="{BB962C8B-B14F-4D97-AF65-F5344CB8AC3E}">
        <p14:creationId xmlns:p14="http://schemas.microsoft.com/office/powerpoint/2010/main" val="2361787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8F250A0-40A7-4D95-97CE-1C82CEE357DF}"/>
              </a:ext>
            </a:extLst>
          </p:cNvPr>
          <p:cNvPicPr>
            <a:picLocks noChangeAspect="1"/>
          </p:cNvPicPr>
          <p:nvPr/>
        </p:nvPicPr>
        <p:blipFill>
          <a:blip r:embed="rId2"/>
          <a:stretch>
            <a:fillRect/>
          </a:stretch>
        </p:blipFill>
        <p:spPr>
          <a:xfrm>
            <a:off x="119463" y="1087146"/>
            <a:ext cx="8905074" cy="3854823"/>
          </a:xfrm>
          <a:prstGeom prst="rect">
            <a:avLst/>
          </a:prstGeom>
          <a:ln>
            <a:solidFill>
              <a:schemeClr val="accent1">
                <a:lumMod val="60000"/>
                <a:lumOff val="40000"/>
              </a:schemeClr>
            </a:solidFill>
          </a:ln>
          <a:effectLst/>
        </p:spPr>
      </p:pic>
      <p:sp>
        <p:nvSpPr>
          <p:cNvPr id="3" name="スライド番号プレースホルダー 2">
            <a:extLst>
              <a:ext uri="{FF2B5EF4-FFF2-40B4-BE49-F238E27FC236}">
                <a16:creationId xmlns:a16="http://schemas.microsoft.com/office/drawing/2014/main" id="{19FEDAE5-54DA-4855-9454-AF1874D78B06}"/>
              </a:ext>
            </a:extLst>
          </p:cNvPr>
          <p:cNvSpPr>
            <a:spLocks noGrp="1"/>
          </p:cNvSpPr>
          <p:nvPr>
            <p:ph type="sldNum" sz="quarter" idx="12"/>
          </p:nvPr>
        </p:nvSpPr>
        <p:spPr/>
        <p:txBody>
          <a:bodyPr/>
          <a:lstStyle/>
          <a:p>
            <a:fld id="{4C37B8AF-CD2E-4D49-A539-A50CD89383E0}" type="slidenum">
              <a:rPr kumimoji="1" lang="ja-JP" altLang="en-US" smtClean="0"/>
              <a:t>32</a:t>
            </a:fld>
            <a:endParaRPr kumimoji="1" lang="ja-JP" altLang="en-US" dirty="0"/>
          </a:p>
        </p:txBody>
      </p:sp>
      <p:sp>
        <p:nvSpPr>
          <p:cNvPr id="4" name="テキスト ボックス 3">
            <a:extLst>
              <a:ext uri="{FF2B5EF4-FFF2-40B4-BE49-F238E27FC236}">
                <a16:creationId xmlns:a16="http://schemas.microsoft.com/office/drawing/2014/main" id="{F79DBD9B-EB87-8CB0-8F3D-7A799643DC2E}"/>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
        <p:nvSpPr>
          <p:cNvPr id="6" name="テキスト ボックス 5">
            <a:extLst>
              <a:ext uri="{FF2B5EF4-FFF2-40B4-BE49-F238E27FC236}">
                <a16:creationId xmlns:a16="http://schemas.microsoft.com/office/drawing/2014/main" id="{CDE2C6A8-509D-40A5-C8F0-07D418F43D35}"/>
              </a:ext>
            </a:extLst>
          </p:cNvPr>
          <p:cNvSpPr txBox="1"/>
          <p:nvPr/>
        </p:nvSpPr>
        <p:spPr>
          <a:xfrm>
            <a:off x="2060984" y="6159480"/>
            <a:ext cx="6313863" cy="646331"/>
          </a:xfrm>
          <a:prstGeom prst="rect">
            <a:avLst/>
          </a:prstGeom>
          <a:noFill/>
        </p:spPr>
        <p:txBody>
          <a:bodyPr wrap="square">
            <a:spAutoFit/>
          </a:bodyPr>
          <a:lstStyle/>
          <a:p>
            <a:r>
              <a:rPr lang="ja-JP" altLang="en-US" dirty="0">
                <a:hlinkClick r:id="rId3"/>
              </a:rPr>
              <a:t>https://04auto.biz/brd/qpmail/001-wrXGXy.download</a:t>
            </a:r>
            <a:endParaRPr lang="en-US" altLang="ja-JP" dirty="0"/>
          </a:p>
          <a:p>
            <a:endParaRPr lang="ja-JP" altLang="en-US" dirty="0"/>
          </a:p>
        </p:txBody>
      </p:sp>
    </p:spTree>
    <p:extLst>
      <p:ext uri="{BB962C8B-B14F-4D97-AF65-F5344CB8AC3E}">
        <p14:creationId xmlns:p14="http://schemas.microsoft.com/office/powerpoint/2010/main" val="1841291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0038F4B-3420-47D1-B8B5-430B2566B349}"/>
              </a:ext>
            </a:extLst>
          </p:cNvPr>
          <p:cNvPicPr>
            <a:picLocks noChangeAspect="1"/>
          </p:cNvPicPr>
          <p:nvPr/>
        </p:nvPicPr>
        <p:blipFill>
          <a:blip r:embed="rId2"/>
          <a:stretch>
            <a:fillRect/>
          </a:stretch>
        </p:blipFill>
        <p:spPr>
          <a:xfrm>
            <a:off x="82739" y="1715978"/>
            <a:ext cx="8898202" cy="2461575"/>
          </a:xfrm>
          <a:prstGeom prst="rect">
            <a:avLst/>
          </a:prstGeom>
          <a:ln>
            <a:solidFill>
              <a:schemeClr val="accent1">
                <a:lumMod val="60000"/>
                <a:lumOff val="40000"/>
              </a:schemeClr>
            </a:solidFill>
          </a:ln>
          <a:effectLst/>
        </p:spPr>
      </p:pic>
      <p:sp>
        <p:nvSpPr>
          <p:cNvPr id="3" name="スライド番号プレースホルダー 2">
            <a:extLst>
              <a:ext uri="{FF2B5EF4-FFF2-40B4-BE49-F238E27FC236}">
                <a16:creationId xmlns:a16="http://schemas.microsoft.com/office/drawing/2014/main" id="{FDC46DBF-5B5E-4560-8641-404FDCAA334A}"/>
              </a:ext>
            </a:extLst>
          </p:cNvPr>
          <p:cNvSpPr>
            <a:spLocks noGrp="1"/>
          </p:cNvSpPr>
          <p:nvPr>
            <p:ph type="sldNum" sz="quarter" idx="12"/>
          </p:nvPr>
        </p:nvSpPr>
        <p:spPr/>
        <p:txBody>
          <a:bodyPr/>
          <a:lstStyle/>
          <a:p>
            <a:fld id="{4C37B8AF-CD2E-4D49-A539-A50CD89383E0}" type="slidenum">
              <a:rPr kumimoji="1" lang="ja-JP" altLang="en-US" smtClean="0"/>
              <a:t>33</a:t>
            </a:fld>
            <a:endParaRPr kumimoji="1" lang="ja-JP" altLang="en-US" dirty="0"/>
          </a:p>
        </p:txBody>
      </p:sp>
      <p:sp>
        <p:nvSpPr>
          <p:cNvPr id="4" name="テキスト ボックス 3">
            <a:extLst>
              <a:ext uri="{FF2B5EF4-FFF2-40B4-BE49-F238E27FC236}">
                <a16:creationId xmlns:a16="http://schemas.microsoft.com/office/drawing/2014/main" id="{62A7A280-9ED4-57D5-006B-4B82515B16D5}"/>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
        <p:nvSpPr>
          <p:cNvPr id="6" name="テキスト ボックス 5">
            <a:extLst>
              <a:ext uri="{FF2B5EF4-FFF2-40B4-BE49-F238E27FC236}">
                <a16:creationId xmlns:a16="http://schemas.microsoft.com/office/drawing/2014/main" id="{FC284278-D269-0F98-ADDA-5CCBEBCC02F1}"/>
              </a:ext>
            </a:extLst>
          </p:cNvPr>
          <p:cNvSpPr txBox="1"/>
          <p:nvPr/>
        </p:nvSpPr>
        <p:spPr>
          <a:xfrm>
            <a:off x="1818968" y="5928851"/>
            <a:ext cx="6313863" cy="646331"/>
          </a:xfrm>
          <a:prstGeom prst="rect">
            <a:avLst/>
          </a:prstGeom>
          <a:noFill/>
        </p:spPr>
        <p:txBody>
          <a:bodyPr wrap="square">
            <a:spAutoFit/>
          </a:bodyPr>
          <a:lstStyle/>
          <a:p>
            <a:r>
              <a:rPr lang="ja-JP" altLang="en-US" dirty="0">
                <a:hlinkClick r:id="rId3"/>
              </a:rPr>
              <a:t>https://04auto.biz/brd/qpmail/001-wrXGXy.download</a:t>
            </a:r>
            <a:endParaRPr lang="en-US" altLang="ja-JP" dirty="0"/>
          </a:p>
          <a:p>
            <a:endParaRPr lang="ja-JP" altLang="en-US" dirty="0"/>
          </a:p>
        </p:txBody>
      </p:sp>
    </p:spTree>
    <p:extLst>
      <p:ext uri="{BB962C8B-B14F-4D97-AF65-F5344CB8AC3E}">
        <p14:creationId xmlns:p14="http://schemas.microsoft.com/office/powerpoint/2010/main" val="1148670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54B7A5F-1F2F-4EE9-B393-2B754FBBC345}"/>
              </a:ext>
            </a:extLst>
          </p:cNvPr>
          <p:cNvPicPr>
            <a:picLocks noChangeAspect="1"/>
          </p:cNvPicPr>
          <p:nvPr/>
        </p:nvPicPr>
        <p:blipFill>
          <a:blip r:embed="rId2"/>
          <a:stretch>
            <a:fillRect/>
          </a:stretch>
        </p:blipFill>
        <p:spPr>
          <a:xfrm>
            <a:off x="180307" y="767057"/>
            <a:ext cx="8783386" cy="4889981"/>
          </a:xfrm>
          <a:prstGeom prst="rect">
            <a:avLst/>
          </a:prstGeom>
          <a:ln>
            <a:solidFill>
              <a:schemeClr val="accent1">
                <a:lumMod val="60000"/>
                <a:lumOff val="40000"/>
              </a:schemeClr>
            </a:solidFill>
          </a:ln>
          <a:effectLst/>
        </p:spPr>
      </p:pic>
      <p:sp>
        <p:nvSpPr>
          <p:cNvPr id="3" name="スライド番号プレースホルダー 2">
            <a:extLst>
              <a:ext uri="{FF2B5EF4-FFF2-40B4-BE49-F238E27FC236}">
                <a16:creationId xmlns:a16="http://schemas.microsoft.com/office/drawing/2014/main" id="{43D65538-F8E4-41F2-80AF-3BE065F2D394}"/>
              </a:ext>
            </a:extLst>
          </p:cNvPr>
          <p:cNvSpPr>
            <a:spLocks noGrp="1"/>
          </p:cNvSpPr>
          <p:nvPr>
            <p:ph type="sldNum" sz="quarter" idx="12"/>
          </p:nvPr>
        </p:nvSpPr>
        <p:spPr/>
        <p:txBody>
          <a:bodyPr/>
          <a:lstStyle/>
          <a:p>
            <a:fld id="{4C37B8AF-CD2E-4D49-A539-A50CD89383E0}" type="slidenum">
              <a:rPr kumimoji="1" lang="ja-JP" altLang="en-US" smtClean="0"/>
              <a:t>34</a:t>
            </a:fld>
            <a:endParaRPr kumimoji="1" lang="ja-JP" altLang="en-US" dirty="0"/>
          </a:p>
        </p:txBody>
      </p:sp>
      <p:sp>
        <p:nvSpPr>
          <p:cNvPr id="4" name="テキスト ボックス 3">
            <a:extLst>
              <a:ext uri="{FF2B5EF4-FFF2-40B4-BE49-F238E27FC236}">
                <a16:creationId xmlns:a16="http://schemas.microsoft.com/office/drawing/2014/main" id="{31F94B70-0D42-412D-AD8B-6FAAF2546B87}"/>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
        <p:nvSpPr>
          <p:cNvPr id="6" name="テキスト ボックス 5">
            <a:extLst>
              <a:ext uri="{FF2B5EF4-FFF2-40B4-BE49-F238E27FC236}">
                <a16:creationId xmlns:a16="http://schemas.microsoft.com/office/drawing/2014/main" id="{2814A026-74ED-63A4-3257-2F344E8FC0C0}"/>
              </a:ext>
            </a:extLst>
          </p:cNvPr>
          <p:cNvSpPr txBox="1"/>
          <p:nvPr/>
        </p:nvSpPr>
        <p:spPr>
          <a:xfrm>
            <a:off x="1818968" y="5928851"/>
            <a:ext cx="6313863" cy="646331"/>
          </a:xfrm>
          <a:prstGeom prst="rect">
            <a:avLst/>
          </a:prstGeom>
          <a:noFill/>
        </p:spPr>
        <p:txBody>
          <a:bodyPr wrap="square">
            <a:spAutoFit/>
          </a:bodyPr>
          <a:lstStyle/>
          <a:p>
            <a:r>
              <a:rPr lang="ja-JP" altLang="en-US" dirty="0">
                <a:hlinkClick r:id="rId3"/>
              </a:rPr>
              <a:t>https://04auto.biz/brd/qpmail/001-wrXGXy.download</a:t>
            </a:r>
            <a:endParaRPr lang="en-US" altLang="ja-JP" dirty="0"/>
          </a:p>
          <a:p>
            <a:endParaRPr lang="ja-JP" altLang="en-US" dirty="0"/>
          </a:p>
        </p:txBody>
      </p:sp>
    </p:spTree>
    <p:extLst>
      <p:ext uri="{BB962C8B-B14F-4D97-AF65-F5344CB8AC3E}">
        <p14:creationId xmlns:p14="http://schemas.microsoft.com/office/powerpoint/2010/main" val="504660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8D9DE89-6219-4727-BED3-9FE96BD71D35}"/>
              </a:ext>
            </a:extLst>
          </p:cNvPr>
          <p:cNvPicPr>
            <a:picLocks noChangeAspect="1"/>
          </p:cNvPicPr>
          <p:nvPr/>
        </p:nvPicPr>
        <p:blipFill>
          <a:blip r:embed="rId2"/>
          <a:stretch>
            <a:fillRect/>
          </a:stretch>
        </p:blipFill>
        <p:spPr>
          <a:xfrm>
            <a:off x="147286" y="826232"/>
            <a:ext cx="8797236" cy="4283650"/>
          </a:xfrm>
          <a:prstGeom prst="rect">
            <a:avLst/>
          </a:prstGeom>
          <a:ln>
            <a:solidFill>
              <a:schemeClr val="accent1">
                <a:lumMod val="60000"/>
                <a:lumOff val="40000"/>
              </a:schemeClr>
            </a:solidFill>
          </a:ln>
          <a:effectLst/>
        </p:spPr>
      </p:pic>
      <p:sp>
        <p:nvSpPr>
          <p:cNvPr id="3" name="スライド番号プレースホルダー 2">
            <a:extLst>
              <a:ext uri="{FF2B5EF4-FFF2-40B4-BE49-F238E27FC236}">
                <a16:creationId xmlns:a16="http://schemas.microsoft.com/office/drawing/2014/main" id="{B3280AD6-1CEC-4AE9-92B2-DD30414D8AE9}"/>
              </a:ext>
            </a:extLst>
          </p:cNvPr>
          <p:cNvSpPr>
            <a:spLocks noGrp="1"/>
          </p:cNvSpPr>
          <p:nvPr>
            <p:ph type="sldNum" sz="quarter" idx="12"/>
          </p:nvPr>
        </p:nvSpPr>
        <p:spPr/>
        <p:txBody>
          <a:bodyPr/>
          <a:lstStyle/>
          <a:p>
            <a:fld id="{4C37B8AF-CD2E-4D49-A539-A50CD89383E0}" type="slidenum">
              <a:rPr kumimoji="1" lang="ja-JP" altLang="en-US" smtClean="0"/>
              <a:t>35</a:t>
            </a:fld>
            <a:endParaRPr kumimoji="1" lang="ja-JP" altLang="en-US" dirty="0"/>
          </a:p>
        </p:txBody>
      </p:sp>
      <p:sp>
        <p:nvSpPr>
          <p:cNvPr id="4" name="テキスト ボックス 3">
            <a:extLst>
              <a:ext uri="{FF2B5EF4-FFF2-40B4-BE49-F238E27FC236}">
                <a16:creationId xmlns:a16="http://schemas.microsoft.com/office/drawing/2014/main" id="{AF9D7CB1-2538-240B-AB1A-66DAACA10305}"/>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
        <p:nvSpPr>
          <p:cNvPr id="7" name="テキスト ボックス 6">
            <a:extLst>
              <a:ext uri="{FF2B5EF4-FFF2-40B4-BE49-F238E27FC236}">
                <a16:creationId xmlns:a16="http://schemas.microsoft.com/office/drawing/2014/main" id="{EB325C86-A653-53CB-1675-037BCB477331}"/>
              </a:ext>
            </a:extLst>
          </p:cNvPr>
          <p:cNvSpPr txBox="1"/>
          <p:nvPr/>
        </p:nvSpPr>
        <p:spPr>
          <a:xfrm>
            <a:off x="1818968" y="5928851"/>
            <a:ext cx="6313863" cy="646331"/>
          </a:xfrm>
          <a:prstGeom prst="rect">
            <a:avLst/>
          </a:prstGeom>
          <a:noFill/>
        </p:spPr>
        <p:txBody>
          <a:bodyPr wrap="square">
            <a:spAutoFit/>
          </a:bodyPr>
          <a:lstStyle/>
          <a:p>
            <a:r>
              <a:rPr lang="ja-JP" altLang="en-US" dirty="0">
                <a:hlinkClick r:id="rId3"/>
              </a:rPr>
              <a:t>https://04auto.biz/brd/qpmail/001-wrXGXy.download</a:t>
            </a:r>
            <a:endParaRPr lang="en-US" altLang="ja-JP" dirty="0"/>
          </a:p>
          <a:p>
            <a:endParaRPr lang="ja-JP" altLang="en-US" dirty="0"/>
          </a:p>
        </p:txBody>
      </p:sp>
    </p:spTree>
    <p:extLst>
      <p:ext uri="{BB962C8B-B14F-4D97-AF65-F5344CB8AC3E}">
        <p14:creationId xmlns:p14="http://schemas.microsoft.com/office/powerpoint/2010/main" val="846106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FBBD5-4143-4834-9E6A-C6F61D57C238}"/>
              </a:ext>
            </a:extLst>
          </p:cNvPr>
          <p:cNvSpPr>
            <a:spLocks noGrp="1"/>
          </p:cNvSpPr>
          <p:nvPr>
            <p:ph type="title"/>
          </p:nvPr>
        </p:nvSpPr>
        <p:spPr>
          <a:xfrm>
            <a:off x="682638" y="312307"/>
            <a:ext cx="7484433" cy="1019291"/>
          </a:xfrm>
          <a:solidFill>
            <a:schemeClr val="bg1">
              <a:lumMod val="85000"/>
            </a:schemeClr>
          </a:solidFill>
          <a:ln>
            <a:solidFill>
              <a:srgbClr val="336600"/>
            </a:solidFill>
          </a:ln>
          <a:scene3d>
            <a:camera prst="orthographicFront"/>
            <a:lightRig rig="threePt" dir="t"/>
          </a:scene3d>
          <a:sp3d>
            <a:bevelT/>
          </a:sp3d>
        </p:spPr>
        <p:txBody>
          <a:bodyPr/>
          <a:lstStyle/>
          <a:p>
            <a:r>
              <a:rPr kumimoji="1" lang="ja-JP" altLang="en-US" dirty="0">
                <a:solidFill>
                  <a:schemeClr val="tx1"/>
                </a:solidFill>
                <a:latin typeface="BIZ UDPゴシック" panose="020B0400000000000000" pitchFamily="50" charset="-128"/>
                <a:ea typeface="BIZ UDPゴシック" panose="020B0400000000000000" pitchFamily="50" charset="-128"/>
              </a:rPr>
              <a:t>殺菌価　つまり　</a:t>
            </a:r>
            <a:r>
              <a:rPr kumimoji="1" lang="en-US" altLang="ja-JP" dirty="0">
                <a:solidFill>
                  <a:schemeClr val="tx1"/>
                </a:solidFill>
                <a:latin typeface="BIZ UDPゴシック" panose="020B0400000000000000" pitchFamily="50" charset="-128"/>
                <a:ea typeface="BIZ UDPゴシック" panose="020B0400000000000000" pitchFamily="50" charset="-128"/>
              </a:rPr>
              <a:t>F</a:t>
            </a:r>
            <a:r>
              <a:rPr kumimoji="1" lang="ja-JP" altLang="en-US" dirty="0">
                <a:solidFill>
                  <a:schemeClr val="tx1"/>
                </a:solidFill>
                <a:latin typeface="BIZ UDPゴシック" panose="020B0400000000000000" pitchFamily="50" charset="-128"/>
                <a:ea typeface="BIZ UDPゴシック" panose="020B0400000000000000" pitchFamily="50" charset="-128"/>
              </a:rPr>
              <a:t>値とは？</a:t>
            </a:r>
          </a:p>
        </p:txBody>
      </p:sp>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539352" y="1705647"/>
            <a:ext cx="8065294" cy="3766185"/>
          </a:xfrm>
          <a:ln>
            <a:solidFill>
              <a:srgbClr val="FF0000"/>
            </a:solidFill>
          </a:ln>
          <a:effectLst/>
        </p:spPr>
        <p:txBody>
          <a:bodyPr>
            <a:normAutofit lnSpcReduction="10000"/>
          </a:bodyPr>
          <a:lstStyle/>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殺菌効果が</a:t>
            </a:r>
            <a:r>
              <a:rPr lang="ja-JP" altLang="en-US" dirty="0">
                <a:latin typeface="BIZ UDPゴシック" panose="020B0400000000000000" pitchFamily="50" charset="-128"/>
                <a:ea typeface="BIZ UDPゴシック" panose="020B0400000000000000" pitchFamily="50" charset="-128"/>
              </a:rPr>
              <a:t>（ある温度では　時間とともに）片</a:t>
            </a:r>
            <a:r>
              <a:rPr kumimoji="1" lang="ja-JP" altLang="en-US" dirty="0">
                <a:latin typeface="BIZ UDPゴシック" panose="020B0400000000000000" pitchFamily="50" charset="-128"/>
                <a:ea typeface="BIZ UDPゴシック" panose="020B0400000000000000" pitchFamily="50" charset="-128"/>
              </a:rPr>
              <a:t>対数的に　　進展する性格を利用</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殺菌効果の速度が　１０倍変わるのに必要な温度差を</a:t>
            </a: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　とし</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a:t>
            </a:r>
            <a:r>
              <a:rPr lang="en-US" altLang="ja-JP" dirty="0">
                <a:latin typeface="BIZ UDPゴシック" panose="020B0400000000000000" pitchFamily="50" charset="-128"/>
                <a:ea typeface="BIZ UDPゴシック" panose="020B0400000000000000" pitchFamily="50" charset="-128"/>
              </a:rPr>
              <a:t>Tb</a:t>
            </a:r>
            <a:r>
              <a:rPr lang="ja-JP" altLang="en-US" dirty="0">
                <a:latin typeface="BIZ UDPゴシック" panose="020B0400000000000000" pitchFamily="50" charset="-128"/>
                <a:ea typeface="BIZ UDPゴシック" panose="020B0400000000000000" pitchFamily="50" charset="-128"/>
              </a:rPr>
              <a:t>として</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36</a:t>
            </a:fld>
            <a:endParaRPr kumimoji="1" lang="ja-JP" altLang="en-US" dirty="0"/>
          </a:p>
        </p:txBody>
      </p:sp>
    </p:spTree>
    <p:extLst>
      <p:ext uri="{BB962C8B-B14F-4D97-AF65-F5344CB8AC3E}">
        <p14:creationId xmlns:p14="http://schemas.microsoft.com/office/powerpoint/2010/main" val="1241324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492919" y="1705860"/>
            <a:ext cx="8079580" cy="2292399"/>
          </a:xfrm>
          <a:ln>
            <a:solidFill>
              <a:srgbClr val="FF0000"/>
            </a:solidFill>
          </a:ln>
          <a:effectLst/>
        </p:spPr>
        <p:txBody>
          <a:bodyPr>
            <a:normAutofit/>
          </a:bodyPr>
          <a:lstStyle/>
          <a:p>
            <a:pPr>
              <a:lnSpc>
                <a:spcPct val="150000"/>
              </a:lnSpc>
              <a:buFont typeface="Wingdings" panose="05000000000000000000" pitchFamily="2" charset="2"/>
              <a:buChar char="Ø"/>
            </a:pP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＝１０℃</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基準温度を１２１．１℃</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37</a:t>
            </a:fld>
            <a:endParaRPr kumimoji="1" lang="ja-JP" altLang="en-US" dirty="0"/>
          </a:p>
        </p:txBody>
      </p:sp>
      <p:sp>
        <p:nvSpPr>
          <p:cNvPr id="5" name="テキスト ボックス 4">
            <a:extLst>
              <a:ext uri="{FF2B5EF4-FFF2-40B4-BE49-F238E27FC236}">
                <a16:creationId xmlns:a16="http://schemas.microsoft.com/office/drawing/2014/main" id="{1C030676-FF90-4909-A6FA-59598BCFB795}"/>
              </a:ext>
            </a:extLst>
          </p:cNvPr>
          <p:cNvSpPr txBox="1"/>
          <p:nvPr/>
        </p:nvSpPr>
        <p:spPr>
          <a:xfrm>
            <a:off x="492919" y="4198329"/>
            <a:ext cx="4219425" cy="83099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を　</a:t>
            </a:r>
            <a:r>
              <a:rPr kumimoji="1" lang="en-US" altLang="ja-JP" sz="4800" dirty="0" err="1">
                <a:highlight>
                  <a:srgbClr val="FFFF00"/>
                </a:highlight>
                <a:latin typeface="BIZ UDPゴシック" panose="020B0400000000000000" pitchFamily="50" charset="-128"/>
                <a:ea typeface="BIZ UDPゴシック" panose="020B0400000000000000" pitchFamily="50" charset="-128"/>
              </a:rPr>
              <a:t>Fo</a:t>
            </a:r>
            <a:r>
              <a:rPr kumimoji="1" lang="ja-JP" altLang="en-US" sz="4800" dirty="0">
                <a:latin typeface="BIZ UDPゴシック" panose="020B0400000000000000" pitchFamily="50" charset="-128"/>
                <a:ea typeface="BIZ UDPゴシック" panose="020B0400000000000000" pitchFamily="50" charset="-128"/>
              </a:rPr>
              <a:t>　とよぶ</a:t>
            </a:r>
          </a:p>
        </p:txBody>
      </p:sp>
      <p:sp>
        <p:nvSpPr>
          <p:cNvPr id="6" name="テキスト ボックス 5">
            <a:extLst>
              <a:ext uri="{FF2B5EF4-FFF2-40B4-BE49-F238E27FC236}">
                <a16:creationId xmlns:a16="http://schemas.microsoft.com/office/drawing/2014/main" id="{12D969F3-4C5D-4BDD-8AAE-BE1CD6C06141}"/>
              </a:ext>
            </a:extLst>
          </p:cNvPr>
          <p:cNvSpPr txBox="1"/>
          <p:nvPr/>
        </p:nvSpPr>
        <p:spPr>
          <a:xfrm>
            <a:off x="492919" y="5300805"/>
            <a:ext cx="8292655" cy="369332"/>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つまり　ボツリヌス芽胞を　レトルトをもってして　殺滅を狙っている際の殺菌指標</a:t>
            </a:r>
          </a:p>
        </p:txBody>
      </p:sp>
      <p:pic>
        <p:nvPicPr>
          <p:cNvPr id="1026" name="Picture 2" descr="定番缶詰セット【5種×2缶】">
            <a:extLst>
              <a:ext uri="{FF2B5EF4-FFF2-40B4-BE49-F238E27FC236}">
                <a16:creationId xmlns:a16="http://schemas.microsoft.com/office/drawing/2014/main" id="{E412C468-083E-41E7-8333-94E61FAC7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193" y="1265761"/>
            <a:ext cx="2441442" cy="1833285"/>
          </a:xfrm>
          <a:prstGeom prst="rect">
            <a:avLst/>
          </a:prstGeom>
          <a:noFill/>
          <a:extLst>
            <a:ext uri="{909E8E84-426E-40DD-AFC4-6F175D3DCCD1}">
              <a14:hiddenFill xmlns:a14="http://schemas.microsoft.com/office/drawing/2010/main">
                <a:solidFill>
                  <a:srgbClr val="FFFFFF"/>
                </a:solidFill>
              </a14:hiddenFill>
            </a:ext>
          </a:extLst>
        </p:spPr>
      </p:pic>
      <p:sp>
        <p:nvSpPr>
          <p:cNvPr id="9" name="タイトル 1">
            <a:extLst>
              <a:ext uri="{FF2B5EF4-FFF2-40B4-BE49-F238E27FC236}">
                <a16:creationId xmlns:a16="http://schemas.microsoft.com/office/drawing/2014/main" id="{2DB1EDDC-254F-4939-C81C-A4160FAE7ADA}"/>
              </a:ext>
            </a:extLst>
          </p:cNvPr>
          <p:cNvSpPr>
            <a:spLocks noGrp="1"/>
          </p:cNvSpPr>
          <p:nvPr>
            <p:ph type="title"/>
          </p:nvPr>
        </p:nvSpPr>
        <p:spPr>
          <a:xfrm>
            <a:off x="682638" y="312307"/>
            <a:ext cx="7484433" cy="1019291"/>
          </a:xfrm>
          <a:solidFill>
            <a:schemeClr val="bg1">
              <a:lumMod val="85000"/>
            </a:schemeClr>
          </a:solidFill>
          <a:ln>
            <a:solidFill>
              <a:srgbClr val="336600"/>
            </a:solidFill>
          </a:ln>
          <a:scene3d>
            <a:camera prst="orthographicFront"/>
            <a:lightRig rig="threePt" dir="t"/>
          </a:scene3d>
          <a:sp3d>
            <a:bevelT/>
          </a:sp3d>
        </p:spPr>
        <p:txBody>
          <a:bodyPr/>
          <a:lstStyle/>
          <a:p>
            <a:r>
              <a:rPr kumimoji="1" lang="ja-JP" altLang="en-US" dirty="0">
                <a:solidFill>
                  <a:schemeClr val="tx1"/>
                </a:solidFill>
                <a:latin typeface="BIZ UDPゴシック" panose="020B0400000000000000" pitchFamily="50" charset="-128"/>
                <a:ea typeface="BIZ UDPゴシック" panose="020B0400000000000000" pitchFamily="50" charset="-128"/>
              </a:rPr>
              <a:t>殺菌価　つまり　</a:t>
            </a:r>
            <a:r>
              <a:rPr kumimoji="1" lang="en-US" altLang="ja-JP" dirty="0">
                <a:solidFill>
                  <a:schemeClr val="tx1"/>
                </a:solidFill>
                <a:latin typeface="BIZ UDPゴシック" panose="020B0400000000000000" pitchFamily="50" charset="-128"/>
                <a:ea typeface="BIZ UDPゴシック" panose="020B0400000000000000" pitchFamily="50" charset="-128"/>
              </a:rPr>
              <a:t>F</a:t>
            </a:r>
            <a:r>
              <a:rPr kumimoji="1" lang="ja-JP" altLang="en-US" dirty="0">
                <a:solidFill>
                  <a:schemeClr val="tx1"/>
                </a:solidFill>
                <a:latin typeface="BIZ UDPゴシック" panose="020B0400000000000000" pitchFamily="50" charset="-128"/>
                <a:ea typeface="BIZ UDPゴシック" panose="020B0400000000000000" pitchFamily="50" charset="-128"/>
              </a:rPr>
              <a:t>値とは？</a:t>
            </a:r>
          </a:p>
        </p:txBody>
      </p:sp>
    </p:spTree>
    <p:extLst>
      <p:ext uri="{BB962C8B-B14F-4D97-AF65-F5344CB8AC3E}">
        <p14:creationId xmlns:p14="http://schemas.microsoft.com/office/powerpoint/2010/main" val="3332320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EEE3F86-E53E-037D-0659-70E21B9D92E9}"/>
              </a:ext>
            </a:extLst>
          </p:cNvPr>
          <p:cNvSpPr>
            <a:spLocks noGrp="1"/>
          </p:cNvSpPr>
          <p:nvPr>
            <p:ph idx="1"/>
          </p:nvPr>
        </p:nvSpPr>
        <p:spPr/>
        <p:txBody>
          <a:bodyPr/>
          <a:lstStyle/>
          <a:p>
            <a:pPr>
              <a:buFont typeface="Wingdings" panose="05000000000000000000" pitchFamily="2" charset="2"/>
              <a:buChar char="l"/>
            </a:pPr>
            <a:r>
              <a:rPr kumimoji="1" lang="en-US" altLang="ja-JP" dirty="0" err="1"/>
              <a:t>Fo</a:t>
            </a:r>
            <a:r>
              <a:rPr kumimoji="1" lang="ja-JP" altLang="en-US" dirty="0"/>
              <a:t>は　あまりにも便利な指標のため　本来ことなる</a:t>
            </a:r>
            <a:r>
              <a:rPr kumimoji="1" lang="en-US" altLang="ja-JP" dirty="0"/>
              <a:t>Z</a:t>
            </a:r>
            <a:r>
              <a:rPr kumimoji="1" lang="ja-JP" altLang="en-US" dirty="0"/>
              <a:t>値を採用して　</a:t>
            </a:r>
            <a:r>
              <a:rPr kumimoji="1" lang="en-US" altLang="ja-JP" dirty="0" err="1"/>
              <a:t>Fx</a:t>
            </a:r>
            <a:r>
              <a:rPr kumimoji="1" lang="ja-JP" altLang="en-US" dirty="0"/>
              <a:t>と定義すべきものまで　</a:t>
            </a:r>
            <a:r>
              <a:rPr kumimoji="1" lang="en-US" altLang="ja-JP" dirty="0" err="1"/>
              <a:t>Fo</a:t>
            </a:r>
            <a:r>
              <a:rPr kumimoji="1" lang="ja-JP" altLang="en-US" dirty="0"/>
              <a:t>に置き換えられてしまっている</a:t>
            </a:r>
            <a:endParaRPr kumimoji="1" lang="en-US" altLang="ja-JP" dirty="0"/>
          </a:p>
          <a:p>
            <a:pPr>
              <a:buFont typeface="Wingdings" panose="05000000000000000000" pitchFamily="2" charset="2"/>
              <a:buChar char="l"/>
            </a:pPr>
            <a:r>
              <a:rPr lang="ja-JP" altLang="en-US" dirty="0"/>
              <a:t>温帯では　</a:t>
            </a:r>
            <a:r>
              <a:rPr lang="en-US" altLang="ja-JP" dirty="0" err="1"/>
              <a:t>Fo</a:t>
            </a:r>
            <a:r>
              <a:rPr lang="en-US" altLang="ja-JP" dirty="0"/>
              <a:t>=8</a:t>
            </a:r>
            <a:r>
              <a:rPr lang="ja-JP" altLang="en-US" dirty="0"/>
              <a:t>、亜熱帯では　</a:t>
            </a:r>
            <a:r>
              <a:rPr lang="en-US" altLang="ja-JP" dirty="0" err="1"/>
              <a:t>Fo</a:t>
            </a:r>
            <a:r>
              <a:rPr lang="en-US" altLang="ja-JP" dirty="0"/>
              <a:t>=16</a:t>
            </a:r>
            <a:r>
              <a:rPr lang="ja-JP" altLang="en-US" dirty="0"/>
              <a:t>、熱帯では　</a:t>
            </a:r>
            <a:r>
              <a:rPr lang="en-US" altLang="ja-JP" dirty="0"/>
              <a:t>32</a:t>
            </a:r>
            <a:r>
              <a:rPr lang="ja-JP" altLang="en-US" dirty="0"/>
              <a:t>を最低限とするといった業界常識を知らずに設計している人が　　　あまりにも多い。これを下回らせるには　それを正当化するだけの根拠（エビデンス）が必要</a:t>
            </a:r>
            <a:endParaRPr kumimoji="1" lang="ja-JP" altLang="en-US" dirty="0"/>
          </a:p>
        </p:txBody>
      </p:sp>
      <p:sp>
        <p:nvSpPr>
          <p:cNvPr id="4" name="スライド番号プレースホルダー 3">
            <a:extLst>
              <a:ext uri="{FF2B5EF4-FFF2-40B4-BE49-F238E27FC236}">
                <a16:creationId xmlns:a16="http://schemas.microsoft.com/office/drawing/2014/main" id="{0E66DF45-4F6C-D592-7CFA-3F4FF6218901}"/>
              </a:ext>
            </a:extLst>
          </p:cNvPr>
          <p:cNvSpPr>
            <a:spLocks noGrp="1"/>
          </p:cNvSpPr>
          <p:nvPr>
            <p:ph type="sldNum" sz="quarter" idx="12"/>
          </p:nvPr>
        </p:nvSpPr>
        <p:spPr/>
        <p:txBody>
          <a:bodyPr/>
          <a:lstStyle/>
          <a:p>
            <a:fld id="{4C37B8AF-CD2E-4D49-A539-A50CD89383E0}" type="slidenum">
              <a:rPr kumimoji="1" lang="ja-JP" altLang="en-US" smtClean="0"/>
              <a:pPr/>
              <a:t>38</a:t>
            </a:fld>
            <a:endParaRPr kumimoji="1" lang="ja-JP" altLang="en-US" dirty="0"/>
          </a:p>
        </p:txBody>
      </p:sp>
      <p:sp>
        <p:nvSpPr>
          <p:cNvPr id="5" name="タイトル 1">
            <a:extLst>
              <a:ext uri="{FF2B5EF4-FFF2-40B4-BE49-F238E27FC236}">
                <a16:creationId xmlns:a16="http://schemas.microsoft.com/office/drawing/2014/main" id="{1F7440A9-3FA8-56C7-48B4-573732BD8980}"/>
              </a:ext>
            </a:extLst>
          </p:cNvPr>
          <p:cNvSpPr txBox="1">
            <a:spLocks/>
          </p:cNvSpPr>
          <p:nvPr/>
        </p:nvSpPr>
        <p:spPr>
          <a:xfrm>
            <a:off x="682638" y="312307"/>
            <a:ext cx="7484433" cy="1019291"/>
          </a:xfrm>
          <a:prstGeom prst="rect">
            <a:avLst/>
          </a:prstGeom>
          <a:solidFill>
            <a:schemeClr val="bg1">
              <a:lumMod val="85000"/>
            </a:schemeClr>
          </a:solidFill>
          <a:ln>
            <a:solidFill>
              <a:srgbClr val="336600"/>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r>
              <a:rPr lang="ja-JP" altLang="en-US">
                <a:solidFill>
                  <a:schemeClr val="tx1"/>
                </a:solidFill>
                <a:latin typeface="BIZ UDPゴシック" panose="020B0400000000000000" pitchFamily="50" charset="-128"/>
                <a:ea typeface="BIZ UDPゴシック" panose="020B0400000000000000" pitchFamily="50" charset="-128"/>
              </a:rPr>
              <a:t>殺菌価　つまり　</a:t>
            </a:r>
            <a:r>
              <a:rPr lang="en-US" altLang="ja-JP">
                <a:solidFill>
                  <a:schemeClr val="tx1"/>
                </a:solidFill>
                <a:latin typeface="BIZ UDPゴシック" panose="020B0400000000000000" pitchFamily="50" charset="-128"/>
                <a:ea typeface="BIZ UDPゴシック" panose="020B0400000000000000" pitchFamily="50" charset="-128"/>
              </a:rPr>
              <a:t>F</a:t>
            </a:r>
            <a:r>
              <a:rPr lang="ja-JP" altLang="en-US">
                <a:solidFill>
                  <a:schemeClr val="tx1"/>
                </a:solidFill>
                <a:latin typeface="BIZ UDPゴシック" panose="020B0400000000000000" pitchFamily="50" charset="-128"/>
                <a:ea typeface="BIZ UDPゴシック" panose="020B0400000000000000" pitchFamily="50" charset="-128"/>
              </a:rPr>
              <a:t>値とは？</a:t>
            </a: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51310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39</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650145" y="2022986"/>
            <a:ext cx="7657322" cy="1828801"/>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レトルト熱分布検証</a:t>
            </a:r>
            <a:endParaRPr lang="en-US" altLang="ja-JP" sz="5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26821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31DEB-7A71-5B29-D120-DC466C6CA016}"/>
              </a:ext>
            </a:extLst>
          </p:cNvPr>
          <p:cNvSpPr>
            <a:spLocks noGrp="1"/>
          </p:cNvSpPr>
          <p:nvPr>
            <p:ph type="title"/>
          </p:nvPr>
        </p:nvSpPr>
        <p:spPr>
          <a:xfrm>
            <a:off x="628650" y="522513"/>
            <a:ext cx="7647603" cy="1511560"/>
          </a:xfrm>
          <a:solidFill>
            <a:schemeClr val="accent6">
              <a:lumMod val="40000"/>
              <a:lumOff val="60000"/>
            </a:schemeClr>
          </a:solidFill>
          <a:ln>
            <a:solidFill>
              <a:schemeClr val="tx1"/>
            </a:solidFill>
          </a:ln>
          <a:scene3d>
            <a:camera prst="orthographicFront"/>
            <a:lightRig rig="threePt" dir="t"/>
          </a:scene3d>
          <a:sp3d>
            <a:bevelT/>
          </a:sp3d>
        </p:spPr>
        <p:txBody>
          <a:bodyPr/>
          <a:lstStyle/>
          <a:p>
            <a:pPr algn="ctr"/>
            <a:r>
              <a:rPr lang="ja-JP" altLang="en-US" dirty="0">
                <a:solidFill>
                  <a:schemeClr val="tx1"/>
                </a:solidFill>
                <a:latin typeface="BIZ UDゴシック" panose="020B0400000000000000" pitchFamily="49" charset="-128"/>
                <a:ea typeface="BIZ UDゴシック" panose="020B0400000000000000" pitchFamily="49" charset="-128"/>
              </a:rPr>
              <a:t>巻頭</a:t>
            </a:r>
            <a:r>
              <a:rPr kumimoji="1" lang="ja-JP" altLang="en-US" dirty="0">
                <a:solidFill>
                  <a:schemeClr val="tx1"/>
                </a:solidFill>
                <a:latin typeface="BIZ UDゴシック" panose="020B0400000000000000" pitchFamily="49" charset="-128"/>
                <a:ea typeface="BIZ UDゴシック" panose="020B0400000000000000" pitchFamily="49" charset="-128"/>
              </a:rPr>
              <a:t>言</a:t>
            </a:r>
          </a:p>
        </p:txBody>
      </p:sp>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628650" y="2170922"/>
            <a:ext cx="7647603" cy="4323184"/>
          </a:xfrm>
          <a:solidFill>
            <a:schemeClr val="accent6">
              <a:lumMod val="20000"/>
              <a:lumOff val="80000"/>
            </a:schemeClr>
          </a:solidFill>
          <a:ln>
            <a:solidFill>
              <a:schemeClr val="tx1"/>
            </a:solidFill>
          </a:ln>
          <a:scene3d>
            <a:camera prst="orthographicFront"/>
            <a:lightRig rig="threePt" dir="t"/>
          </a:scene3d>
          <a:sp3d>
            <a:bevelT/>
          </a:sp3d>
        </p:spPr>
        <p:txBody>
          <a:bodyPr>
            <a:normAutofit fontScale="92500" lnSpcReduction="100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 日本の食品業界では　ベリフィケーション（後ろ向き検証）ばかり</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 バリデーション（前向き検証）の意識は希薄</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en-US" altLang="ja-JP" dirty="0">
                <a:latin typeface="BIZ UDゴシック" panose="020B0400000000000000" pitchFamily="49" charset="-128"/>
                <a:ea typeface="BIZ UDゴシック" panose="020B0400000000000000" pitchFamily="49" charset="-128"/>
              </a:rPr>
              <a:t> </a:t>
            </a:r>
            <a:r>
              <a:rPr lang="ja-JP" altLang="en-US" dirty="0">
                <a:latin typeface="BIZ UDゴシック" panose="020B0400000000000000" pitchFamily="49" charset="-128"/>
                <a:ea typeface="BIZ UDゴシック" panose="020B0400000000000000" pitchFamily="49" charset="-128"/>
              </a:rPr>
              <a:t>バリデーションには　ユニバーサル手法はない</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kumimoji="1" lang="ja-JP" altLang="en-US" dirty="0">
                <a:latin typeface="BIZ UDゴシック" panose="020B0400000000000000" pitchFamily="49" charset="-128"/>
                <a:ea typeface="BIZ UDゴシック" panose="020B0400000000000000" pitchFamily="49" charset="-128"/>
              </a:rPr>
              <a:t> 参考文書があったりなかったり</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kumimoji="1" lang="ja-JP" altLang="en-US" dirty="0">
                <a:latin typeface="BIZ UDゴシック" panose="020B0400000000000000" pitchFamily="49" charset="-128"/>
                <a:ea typeface="BIZ UDゴシック" panose="020B0400000000000000" pitchFamily="49" charset="-128"/>
              </a:rPr>
              <a:t> しかし　規制はある</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 そのため　自分で最適手法を編み出すことになる</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pPr>
            <a:endParaRPr kumimoji="1"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a:xfrm>
            <a:off x="6790819" y="5460961"/>
            <a:ext cx="2194560" cy="1397039"/>
          </a:xfrm>
        </p:spPr>
        <p:txBody>
          <a:bodyPr/>
          <a:lstStyle/>
          <a:p>
            <a:fld id="{1BF6E997-178B-4815-8ABD-60FD5E8C3AF7}" type="slidenum">
              <a:rPr kumimoji="1" lang="ja-JP" altLang="en-US" smtClean="0"/>
              <a:t>4</a:t>
            </a:fld>
            <a:endParaRPr kumimoji="1" lang="ja-JP" altLang="en-US" dirty="0"/>
          </a:p>
        </p:txBody>
      </p:sp>
    </p:spTree>
    <p:extLst>
      <p:ext uri="{BB962C8B-B14F-4D97-AF65-F5344CB8AC3E}">
        <p14:creationId xmlns:p14="http://schemas.microsoft.com/office/powerpoint/2010/main" val="2929813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1726528" y="276070"/>
            <a:ext cx="5323646" cy="1354464"/>
          </a:xfrm>
          <a:solidFill>
            <a:schemeClr val="bg1">
              <a:lumMod val="85000"/>
            </a:schemeClr>
          </a:solidFill>
          <a:ln>
            <a:solidFill>
              <a:schemeClr val="tx1"/>
            </a:solidFill>
          </a:ln>
          <a:scene3d>
            <a:camera prst="orthographicFront"/>
            <a:lightRig rig="threePt" dir="t"/>
          </a:scene3d>
          <a:sp3d>
            <a:bevelT/>
          </a:sp3d>
        </p:spPr>
        <p:txBody>
          <a:bodyPr/>
          <a:lstStyle/>
          <a:p>
            <a:r>
              <a:rPr kumimoji="1" lang="ja-JP" altLang="en-US" dirty="0">
                <a:solidFill>
                  <a:schemeClr val="tx1"/>
                </a:solidFill>
                <a:latin typeface="BIZ UDPゴシック" panose="020B0400000000000000" pitchFamily="50" charset="-128"/>
                <a:ea typeface="BIZ UDPゴシック" panose="020B0400000000000000" pitchFamily="50" charset="-128"/>
              </a:rPr>
              <a:t>レトルト内の熱分布</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886773" y="2077463"/>
            <a:ext cx="8065294" cy="3766185"/>
          </a:xfrm>
        </p:spPr>
        <p:txBody>
          <a:bodyPr>
            <a:normAutofit fontScale="85000" lnSpcReduction="20000"/>
          </a:bodyPr>
          <a:lstStyle/>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コールドスポットは　多様な形態で現れる・　　　　　　</a:t>
            </a:r>
            <a:endParaRPr kumimoji="1" lang="en-US" altLang="ja-JP" sz="2800"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移動する</a:t>
            </a:r>
            <a:endParaRPr kumimoji="1"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蒸気式のレトルトで（空運転の場合とくに）　</a:t>
            </a:r>
            <a:endParaRPr kumimoji="1" lang="en-US" altLang="ja-JP" sz="2800"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レトルト内　上部、または　前後のドアの内側</a:t>
            </a:r>
            <a:endParaRPr kumimoji="1"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実運転では　真ん中の台車の下から</a:t>
            </a:r>
            <a:r>
              <a:rPr lang="en-US" altLang="ja-JP" sz="2800" dirty="0">
                <a:latin typeface="BIZ UDPゴシック" panose="020B0400000000000000" pitchFamily="50" charset="-128"/>
                <a:ea typeface="BIZ UDPゴシック" panose="020B0400000000000000" pitchFamily="50" charset="-128"/>
              </a:rPr>
              <a:t>1/3 </a:t>
            </a:r>
            <a:r>
              <a:rPr lang="ja-JP" altLang="en-US" sz="28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1/5</a:t>
            </a:r>
            <a:r>
              <a:rPr lang="ja-JP" altLang="en-US" sz="2800" dirty="0">
                <a:latin typeface="BIZ UDPゴシック" panose="020B0400000000000000" pitchFamily="50" charset="-128"/>
                <a:ea typeface="BIZ UDPゴシック" panose="020B0400000000000000" pitchFamily="50" charset="-128"/>
              </a:rPr>
              <a:t>の　</a:t>
            </a:r>
            <a:endParaRPr lang="en-US" altLang="ja-JP" sz="2800"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800" dirty="0">
                <a:latin typeface="BIZ UDPゴシック" panose="020B0400000000000000" pitchFamily="50" charset="-128"/>
                <a:ea typeface="BIZ UDPゴシック" panose="020B0400000000000000" pitchFamily="50" charset="-128"/>
              </a:rPr>
              <a:t>　　位置であることが多い</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台車が　全部満車の場合と　一部空車の場合でも</a:t>
            </a:r>
            <a:endParaRPr kumimoji="1" lang="en-US" altLang="ja-JP" sz="2800" dirty="0">
              <a:latin typeface="BIZ UDPゴシック" panose="020B0400000000000000" pitchFamily="50" charset="-128"/>
              <a:ea typeface="BIZ UDPゴシック" panose="020B0400000000000000" pitchFamily="50" charset="-128"/>
            </a:endParaRPr>
          </a:p>
          <a:p>
            <a:pPr marL="0" indent="0">
              <a:lnSpc>
                <a:spcPct val="100000"/>
              </a:lnSpc>
              <a:buNone/>
            </a:pPr>
            <a:r>
              <a:rPr kumimoji="1" lang="ja-JP" altLang="en-US" sz="2800" dirty="0">
                <a:latin typeface="BIZ UDPゴシック" panose="020B0400000000000000" pitchFamily="50" charset="-128"/>
                <a:ea typeface="BIZ UDPゴシック" panose="020B0400000000000000" pitchFamily="50" charset="-128"/>
              </a:rPr>
              <a:t>　　移動する</a:t>
            </a: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40</a:t>
            </a:fld>
            <a:endParaRPr kumimoji="1" lang="ja-JP" altLang="en-US" dirty="0"/>
          </a:p>
        </p:txBody>
      </p:sp>
    </p:spTree>
    <p:extLst>
      <p:ext uri="{BB962C8B-B14F-4D97-AF65-F5344CB8AC3E}">
        <p14:creationId xmlns:p14="http://schemas.microsoft.com/office/powerpoint/2010/main" val="3084122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DF78C2A-2C20-4965-8C03-98B0D1C9A420}"/>
              </a:ext>
            </a:extLst>
          </p:cNvPr>
          <p:cNvSpPr/>
          <p:nvPr/>
        </p:nvSpPr>
        <p:spPr>
          <a:xfrm>
            <a:off x="1353553" y="1743565"/>
            <a:ext cx="6612836" cy="376361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CBD88345-A392-4A33-8780-FCC9FAF0CEA8}"/>
              </a:ext>
            </a:extLst>
          </p:cNvPr>
          <p:cNvSpPr/>
          <p:nvPr/>
        </p:nvSpPr>
        <p:spPr>
          <a:xfrm rot="10800000">
            <a:off x="2352262" y="974939"/>
            <a:ext cx="384312" cy="76862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下 15">
            <a:extLst>
              <a:ext uri="{FF2B5EF4-FFF2-40B4-BE49-F238E27FC236}">
                <a16:creationId xmlns:a16="http://schemas.microsoft.com/office/drawing/2014/main" id="{D828F0F7-FE15-41D1-82F1-5BC360FD1C8D}"/>
              </a:ext>
            </a:extLst>
          </p:cNvPr>
          <p:cNvSpPr/>
          <p:nvPr/>
        </p:nvSpPr>
        <p:spPr>
          <a:xfrm rot="10800000">
            <a:off x="6400802" y="994817"/>
            <a:ext cx="384312" cy="76862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十字形 16">
            <a:extLst>
              <a:ext uri="{FF2B5EF4-FFF2-40B4-BE49-F238E27FC236}">
                <a16:creationId xmlns:a16="http://schemas.microsoft.com/office/drawing/2014/main" id="{E3F0ABDB-E1A1-4248-9277-7BEFB1065BC6}"/>
              </a:ext>
            </a:extLst>
          </p:cNvPr>
          <p:cNvSpPr/>
          <p:nvPr/>
        </p:nvSpPr>
        <p:spPr>
          <a:xfrm rot="3051500">
            <a:off x="4081671" y="1853357"/>
            <a:ext cx="980657" cy="966502"/>
          </a:xfrm>
          <a:prstGeom prst="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十字形 17">
            <a:extLst>
              <a:ext uri="{FF2B5EF4-FFF2-40B4-BE49-F238E27FC236}">
                <a16:creationId xmlns:a16="http://schemas.microsoft.com/office/drawing/2014/main" id="{E74C7408-75F7-49F4-A7F7-A8BA49B18BAF}"/>
              </a:ext>
            </a:extLst>
          </p:cNvPr>
          <p:cNvSpPr/>
          <p:nvPr/>
        </p:nvSpPr>
        <p:spPr>
          <a:xfrm rot="3051500">
            <a:off x="6838123" y="3040798"/>
            <a:ext cx="980657" cy="966502"/>
          </a:xfrm>
          <a:prstGeom prst="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十字形 2">
            <a:extLst>
              <a:ext uri="{FF2B5EF4-FFF2-40B4-BE49-F238E27FC236}">
                <a16:creationId xmlns:a16="http://schemas.microsoft.com/office/drawing/2014/main" id="{76884C84-2118-4E41-B778-A7DB887EC5EE}"/>
              </a:ext>
            </a:extLst>
          </p:cNvPr>
          <p:cNvSpPr/>
          <p:nvPr/>
        </p:nvSpPr>
        <p:spPr>
          <a:xfrm rot="3051500">
            <a:off x="4532247" y="1873237"/>
            <a:ext cx="980657" cy="966502"/>
          </a:xfrm>
          <a:prstGeom prst="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A44640F3-E4F9-4AD1-BEC1-67B6A50D4AD6}"/>
              </a:ext>
            </a:extLst>
          </p:cNvPr>
          <p:cNvSpPr>
            <a:spLocks noGrp="1"/>
          </p:cNvSpPr>
          <p:nvPr>
            <p:ph type="sldNum" sz="quarter" idx="12"/>
          </p:nvPr>
        </p:nvSpPr>
        <p:spPr/>
        <p:txBody>
          <a:bodyPr/>
          <a:lstStyle/>
          <a:p>
            <a:fld id="{4C37B8AF-CD2E-4D49-A539-A50CD89383E0}" type="slidenum">
              <a:rPr kumimoji="1" lang="ja-JP" altLang="en-US" smtClean="0"/>
              <a:t>41</a:t>
            </a:fld>
            <a:endParaRPr kumimoji="1" lang="ja-JP" altLang="en-US" dirty="0"/>
          </a:p>
        </p:txBody>
      </p:sp>
      <p:grpSp>
        <p:nvGrpSpPr>
          <p:cNvPr id="24" name="グループ化 23">
            <a:extLst>
              <a:ext uri="{FF2B5EF4-FFF2-40B4-BE49-F238E27FC236}">
                <a16:creationId xmlns:a16="http://schemas.microsoft.com/office/drawing/2014/main" id="{8865B8D9-67B4-FFBB-52BB-A7577CB6FA71}"/>
              </a:ext>
            </a:extLst>
          </p:cNvPr>
          <p:cNvGrpSpPr/>
          <p:nvPr/>
        </p:nvGrpSpPr>
        <p:grpSpPr>
          <a:xfrm>
            <a:off x="1789043" y="4797287"/>
            <a:ext cx="5539409" cy="516835"/>
            <a:chOff x="1789043" y="4797287"/>
            <a:chExt cx="5539409" cy="516835"/>
          </a:xfrm>
        </p:grpSpPr>
        <p:cxnSp>
          <p:nvCxnSpPr>
            <p:cNvPr id="4" name="直線コネクタ 3">
              <a:extLst>
                <a:ext uri="{FF2B5EF4-FFF2-40B4-BE49-F238E27FC236}">
                  <a16:creationId xmlns:a16="http://schemas.microsoft.com/office/drawing/2014/main" id="{4DDBA989-B9A0-4C22-92FC-C2B3AF5A8612}"/>
                </a:ext>
              </a:extLst>
            </p:cNvPr>
            <p:cNvCxnSpPr/>
            <p:nvPr/>
          </p:nvCxnSpPr>
          <p:spPr>
            <a:xfrm>
              <a:off x="1789043" y="5314122"/>
              <a:ext cx="5539409"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AA74F597-2AA8-4EBD-8C98-2B03931D2430}"/>
                </a:ext>
              </a:extLst>
            </p:cNvPr>
            <p:cNvCxnSpPr/>
            <p:nvPr/>
          </p:nvCxnSpPr>
          <p:spPr>
            <a:xfrm flipV="1">
              <a:off x="2224182" y="4837044"/>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666F4FD-2C8C-4D50-42F9-AC015ADD3DEC}"/>
                </a:ext>
              </a:extLst>
            </p:cNvPr>
            <p:cNvCxnSpPr/>
            <p:nvPr/>
          </p:nvCxnSpPr>
          <p:spPr>
            <a:xfrm flipV="1">
              <a:off x="3115492"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E715C4E7-E057-7705-8597-CBE01730AF37}"/>
                </a:ext>
              </a:extLst>
            </p:cNvPr>
            <p:cNvCxnSpPr/>
            <p:nvPr/>
          </p:nvCxnSpPr>
          <p:spPr>
            <a:xfrm flipV="1">
              <a:off x="4096127"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929B4532-EACD-2FAA-C789-559C88F8141C}"/>
                </a:ext>
              </a:extLst>
            </p:cNvPr>
            <p:cNvCxnSpPr/>
            <p:nvPr/>
          </p:nvCxnSpPr>
          <p:spPr>
            <a:xfrm flipV="1">
              <a:off x="5098272"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29362DD4-D740-CFC7-D2F4-9563EAFB88FA}"/>
                </a:ext>
              </a:extLst>
            </p:cNvPr>
            <p:cNvCxnSpPr/>
            <p:nvPr/>
          </p:nvCxnSpPr>
          <p:spPr>
            <a:xfrm flipV="1">
              <a:off x="6008054"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D4368B61-6C9B-3B0E-8335-C25E0FA5C27A}"/>
                </a:ext>
              </a:extLst>
            </p:cNvPr>
            <p:cNvCxnSpPr/>
            <p:nvPr/>
          </p:nvCxnSpPr>
          <p:spPr>
            <a:xfrm flipV="1">
              <a:off x="6871655"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9211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DF78C2A-2C20-4965-8C03-98B0D1C9A420}"/>
              </a:ext>
            </a:extLst>
          </p:cNvPr>
          <p:cNvSpPr/>
          <p:nvPr/>
        </p:nvSpPr>
        <p:spPr>
          <a:xfrm>
            <a:off x="1408046" y="1798983"/>
            <a:ext cx="6612836" cy="376361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3EB6F506-B7BD-4171-BBD0-8DB02E99FC43}"/>
              </a:ext>
            </a:extLst>
          </p:cNvPr>
          <p:cNvSpPr/>
          <p:nvPr/>
        </p:nvSpPr>
        <p:spPr>
          <a:xfrm>
            <a:off x="1868559" y="2206940"/>
            <a:ext cx="1351717" cy="2444119"/>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23F6AC3-0EFB-4296-91BE-810240359C96}"/>
              </a:ext>
            </a:extLst>
          </p:cNvPr>
          <p:cNvSpPr/>
          <p:nvPr/>
        </p:nvSpPr>
        <p:spPr>
          <a:xfrm>
            <a:off x="3289852" y="2199860"/>
            <a:ext cx="1351717" cy="2444119"/>
          </a:xfrm>
          <a:prstGeom prst="rect">
            <a:avLst/>
          </a:prstGeom>
          <a:solidFill>
            <a:schemeClr val="accent5">
              <a:lumMod val="20000"/>
              <a:lumOff val="8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EAA60C62-75B2-447E-BD76-536BFA00E76A}"/>
              </a:ext>
            </a:extLst>
          </p:cNvPr>
          <p:cNvSpPr/>
          <p:nvPr/>
        </p:nvSpPr>
        <p:spPr>
          <a:xfrm>
            <a:off x="4714464" y="2199859"/>
            <a:ext cx="1351717" cy="2444119"/>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D7B740E-65CA-4090-B06B-A03A77B5C6A9}"/>
              </a:ext>
            </a:extLst>
          </p:cNvPr>
          <p:cNvSpPr/>
          <p:nvPr/>
        </p:nvSpPr>
        <p:spPr>
          <a:xfrm>
            <a:off x="6109255" y="2199859"/>
            <a:ext cx="1351717" cy="2444119"/>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十字形 22">
            <a:extLst>
              <a:ext uri="{FF2B5EF4-FFF2-40B4-BE49-F238E27FC236}">
                <a16:creationId xmlns:a16="http://schemas.microsoft.com/office/drawing/2014/main" id="{289D574B-A521-49E4-8681-E1B2413FBC89}"/>
              </a:ext>
            </a:extLst>
          </p:cNvPr>
          <p:cNvSpPr/>
          <p:nvPr/>
        </p:nvSpPr>
        <p:spPr>
          <a:xfrm rot="3051500">
            <a:off x="4934609" y="3333382"/>
            <a:ext cx="980657" cy="966502"/>
          </a:xfrm>
          <a:prstGeom prst="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578D6463-D29A-4BEA-8FEE-1903F28C26B2}"/>
              </a:ext>
            </a:extLst>
          </p:cNvPr>
          <p:cNvSpPr>
            <a:spLocks noGrp="1"/>
          </p:cNvSpPr>
          <p:nvPr>
            <p:ph type="sldNum" sz="quarter" idx="12"/>
          </p:nvPr>
        </p:nvSpPr>
        <p:spPr/>
        <p:txBody>
          <a:bodyPr/>
          <a:lstStyle/>
          <a:p>
            <a:fld id="{4C37B8AF-CD2E-4D49-A539-A50CD89383E0}" type="slidenum">
              <a:rPr kumimoji="1" lang="ja-JP" altLang="en-US" smtClean="0"/>
              <a:t>42</a:t>
            </a:fld>
            <a:endParaRPr kumimoji="1" lang="ja-JP" altLang="en-US" dirty="0"/>
          </a:p>
        </p:txBody>
      </p:sp>
      <p:grpSp>
        <p:nvGrpSpPr>
          <p:cNvPr id="15" name="グループ化 14">
            <a:extLst>
              <a:ext uri="{FF2B5EF4-FFF2-40B4-BE49-F238E27FC236}">
                <a16:creationId xmlns:a16="http://schemas.microsoft.com/office/drawing/2014/main" id="{D68576EA-1A38-91EB-FF89-9751A86F5580}"/>
              </a:ext>
            </a:extLst>
          </p:cNvPr>
          <p:cNvGrpSpPr/>
          <p:nvPr/>
        </p:nvGrpSpPr>
        <p:grpSpPr>
          <a:xfrm>
            <a:off x="1789043" y="4797287"/>
            <a:ext cx="5539409" cy="516835"/>
            <a:chOff x="1789043" y="4797287"/>
            <a:chExt cx="5539409" cy="516835"/>
          </a:xfrm>
        </p:grpSpPr>
        <p:cxnSp>
          <p:nvCxnSpPr>
            <p:cNvPr id="16" name="直線コネクタ 15">
              <a:extLst>
                <a:ext uri="{FF2B5EF4-FFF2-40B4-BE49-F238E27FC236}">
                  <a16:creationId xmlns:a16="http://schemas.microsoft.com/office/drawing/2014/main" id="{2DDB8B18-8B67-C91B-DE0D-CBDA449672CE}"/>
                </a:ext>
              </a:extLst>
            </p:cNvPr>
            <p:cNvCxnSpPr/>
            <p:nvPr/>
          </p:nvCxnSpPr>
          <p:spPr>
            <a:xfrm>
              <a:off x="1789043" y="5314122"/>
              <a:ext cx="5539409"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9345AB08-2FBC-2A43-BACB-9767846899D3}"/>
                </a:ext>
              </a:extLst>
            </p:cNvPr>
            <p:cNvCxnSpPr/>
            <p:nvPr/>
          </p:nvCxnSpPr>
          <p:spPr>
            <a:xfrm flipV="1">
              <a:off x="2224182" y="4837044"/>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6FE65D34-B08C-50B3-A080-5007CEB8B532}"/>
                </a:ext>
              </a:extLst>
            </p:cNvPr>
            <p:cNvCxnSpPr/>
            <p:nvPr/>
          </p:nvCxnSpPr>
          <p:spPr>
            <a:xfrm flipV="1">
              <a:off x="3115492"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A4D2C60D-EF42-A5E5-371D-539DCD3132CA}"/>
                </a:ext>
              </a:extLst>
            </p:cNvPr>
            <p:cNvCxnSpPr/>
            <p:nvPr/>
          </p:nvCxnSpPr>
          <p:spPr>
            <a:xfrm flipV="1">
              <a:off x="4096127"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E63DC778-A3B9-493B-4595-00D24374EEBB}"/>
                </a:ext>
              </a:extLst>
            </p:cNvPr>
            <p:cNvCxnSpPr/>
            <p:nvPr/>
          </p:nvCxnSpPr>
          <p:spPr>
            <a:xfrm flipV="1">
              <a:off x="5098272"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39B63FED-259B-B3F2-69A9-870AB8BD58D6}"/>
                </a:ext>
              </a:extLst>
            </p:cNvPr>
            <p:cNvCxnSpPr/>
            <p:nvPr/>
          </p:nvCxnSpPr>
          <p:spPr>
            <a:xfrm flipV="1">
              <a:off x="6008054"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58EE4C8-E0F7-CF55-7E8B-39CE1E3A9FDE}"/>
                </a:ext>
              </a:extLst>
            </p:cNvPr>
            <p:cNvCxnSpPr/>
            <p:nvPr/>
          </p:nvCxnSpPr>
          <p:spPr>
            <a:xfrm flipV="1">
              <a:off x="6871655"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7375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ED6699C-B52A-4076-B151-84D9E67BFDA8}"/>
              </a:ext>
            </a:extLst>
          </p:cNvPr>
          <p:cNvSpPr/>
          <p:nvPr/>
        </p:nvSpPr>
        <p:spPr>
          <a:xfrm>
            <a:off x="3246785" y="1875634"/>
            <a:ext cx="3233528" cy="3345721"/>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十字形 3">
            <a:extLst>
              <a:ext uri="{FF2B5EF4-FFF2-40B4-BE49-F238E27FC236}">
                <a16:creationId xmlns:a16="http://schemas.microsoft.com/office/drawing/2014/main" id="{B3FF075E-86D4-4FDD-88FF-DD310DE46878}"/>
              </a:ext>
            </a:extLst>
          </p:cNvPr>
          <p:cNvSpPr/>
          <p:nvPr/>
        </p:nvSpPr>
        <p:spPr>
          <a:xfrm rot="3051500">
            <a:off x="4681964" y="3838732"/>
            <a:ext cx="556946" cy="548369"/>
          </a:xfrm>
          <a:prstGeom prst="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十字形 4">
            <a:extLst>
              <a:ext uri="{FF2B5EF4-FFF2-40B4-BE49-F238E27FC236}">
                <a16:creationId xmlns:a16="http://schemas.microsoft.com/office/drawing/2014/main" id="{17F0EB97-8E67-4EE9-8262-3FEA4433A6D7}"/>
              </a:ext>
            </a:extLst>
          </p:cNvPr>
          <p:cNvSpPr/>
          <p:nvPr/>
        </p:nvSpPr>
        <p:spPr>
          <a:xfrm rot="3051500">
            <a:off x="3356749" y="1990505"/>
            <a:ext cx="556946" cy="548369"/>
          </a:xfrm>
          <a:prstGeom prst="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十字形 5">
            <a:extLst>
              <a:ext uri="{FF2B5EF4-FFF2-40B4-BE49-F238E27FC236}">
                <a16:creationId xmlns:a16="http://schemas.microsoft.com/office/drawing/2014/main" id="{FD841398-9EF8-4FA9-B666-F7B6AD10EE13}"/>
              </a:ext>
            </a:extLst>
          </p:cNvPr>
          <p:cNvSpPr/>
          <p:nvPr/>
        </p:nvSpPr>
        <p:spPr>
          <a:xfrm rot="3051500">
            <a:off x="5813403" y="1990506"/>
            <a:ext cx="556946" cy="548369"/>
          </a:xfrm>
          <a:prstGeom prst="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C9533796-6E85-4A68-A7C8-1A505057B72A}"/>
              </a:ext>
            </a:extLst>
          </p:cNvPr>
          <p:cNvSpPr>
            <a:spLocks noGrp="1"/>
          </p:cNvSpPr>
          <p:nvPr>
            <p:ph type="sldNum" sz="quarter" idx="12"/>
          </p:nvPr>
        </p:nvSpPr>
        <p:spPr/>
        <p:txBody>
          <a:bodyPr/>
          <a:lstStyle/>
          <a:p>
            <a:fld id="{4C37B8AF-CD2E-4D49-A539-A50CD89383E0}" type="slidenum">
              <a:rPr kumimoji="1" lang="ja-JP" altLang="en-US" smtClean="0"/>
              <a:t>43</a:t>
            </a:fld>
            <a:endParaRPr kumimoji="1" lang="ja-JP" altLang="en-US" dirty="0"/>
          </a:p>
        </p:txBody>
      </p:sp>
    </p:spTree>
    <p:extLst>
      <p:ext uri="{BB962C8B-B14F-4D97-AF65-F5344CB8AC3E}">
        <p14:creationId xmlns:p14="http://schemas.microsoft.com/office/powerpoint/2010/main" val="3948947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8C382-C349-4A6A-8AC3-97139E048D30}"/>
              </a:ext>
            </a:extLst>
          </p:cNvPr>
          <p:cNvSpPr>
            <a:spLocks noGrp="1"/>
          </p:cNvSpPr>
          <p:nvPr>
            <p:ph type="title"/>
          </p:nvPr>
        </p:nvSpPr>
        <p:spPr>
          <a:xfrm>
            <a:off x="3450210" y="2314535"/>
            <a:ext cx="2608845" cy="1343066"/>
          </a:xfrm>
          <a:solidFill>
            <a:schemeClr val="bg1">
              <a:lumMod val="85000"/>
            </a:schemeClr>
          </a:solidFill>
          <a:ln>
            <a:solidFill>
              <a:schemeClr val="tx1"/>
            </a:solidFill>
          </a:ln>
          <a:scene3d>
            <a:camera prst="orthographicFront"/>
            <a:lightRig rig="threePt" dir="t"/>
          </a:scene3d>
          <a:sp3d>
            <a:bevelT/>
          </a:sp3d>
        </p:spPr>
        <p:txBody>
          <a:bodyPr/>
          <a:lstStyle/>
          <a:p>
            <a:r>
              <a:rPr kumimoji="1" lang="en-US" altLang="ja-JP" dirty="0">
                <a:solidFill>
                  <a:schemeClr val="tx1"/>
                </a:solidFill>
              </a:rPr>
              <a:t>IFTPS</a:t>
            </a:r>
            <a:r>
              <a:rPr kumimoji="1" lang="ja-JP" altLang="en-US" dirty="0">
                <a:solidFill>
                  <a:schemeClr val="tx1"/>
                </a:solidFill>
              </a:rPr>
              <a:t>方式</a:t>
            </a:r>
          </a:p>
        </p:txBody>
      </p:sp>
      <p:sp>
        <p:nvSpPr>
          <p:cNvPr id="3" name="スライド番号プレースホルダー 2">
            <a:extLst>
              <a:ext uri="{FF2B5EF4-FFF2-40B4-BE49-F238E27FC236}">
                <a16:creationId xmlns:a16="http://schemas.microsoft.com/office/drawing/2014/main" id="{C5D8D568-FEB9-4DF3-A2AC-4C69D1F6AFE6}"/>
              </a:ext>
            </a:extLst>
          </p:cNvPr>
          <p:cNvSpPr>
            <a:spLocks noGrp="1"/>
          </p:cNvSpPr>
          <p:nvPr>
            <p:ph type="sldNum" sz="quarter" idx="12"/>
          </p:nvPr>
        </p:nvSpPr>
        <p:spPr/>
        <p:txBody>
          <a:bodyPr/>
          <a:lstStyle/>
          <a:p>
            <a:fld id="{4C37B8AF-CD2E-4D49-A539-A50CD89383E0}" type="slidenum">
              <a:rPr kumimoji="1" lang="ja-JP" altLang="en-US" smtClean="0"/>
              <a:t>44</a:t>
            </a:fld>
            <a:endParaRPr kumimoji="1" lang="ja-JP" altLang="en-US" dirty="0"/>
          </a:p>
        </p:txBody>
      </p:sp>
      <p:pic>
        <p:nvPicPr>
          <p:cNvPr id="4098" name="Picture 2" descr="IFTPS - Home">
            <a:extLst>
              <a:ext uri="{FF2B5EF4-FFF2-40B4-BE49-F238E27FC236}">
                <a16:creationId xmlns:a16="http://schemas.microsoft.com/office/drawing/2014/main" id="{7EED76A6-FC74-24F3-B817-75CCF8A0A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64" y="4223207"/>
            <a:ext cx="8299503" cy="124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190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89FF10-BFEF-4D94-9364-F02AFD6A3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203" y="1338643"/>
            <a:ext cx="6497353" cy="4588043"/>
          </a:xfrm>
          <a:prstGeom prst="rect">
            <a:avLst/>
          </a:prstGeom>
        </p:spPr>
      </p:pic>
      <p:sp>
        <p:nvSpPr>
          <p:cNvPr id="2" name="スライド番号プレースホルダー 1">
            <a:extLst>
              <a:ext uri="{FF2B5EF4-FFF2-40B4-BE49-F238E27FC236}">
                <a16:creationId xmlns:a16="http://schemas.microsoft.com/office/drawing/2014/main" id="{F8A06F63-0BB4-4E77-BA5E-7E52E2923530}"/>
              </a:ext>
            </a:extLst>
          </p:cNvPr>
          <p:cNvSpPr>
            <a:spLocks noGrp="1"/>
          </p:cNvSpPr>
          <p:nvPr>
            <p:ph type="sldNum" sz="quarter" idx="12"/>
          </p:nvPr>
        </p:nvSpPr>
        <p:spPr/>
        <p:txBody>
          <a:bodyPr/>
          <a:lstStyle/>
          <a:p>
            <a:fld id="{4C37B8AF-CD2E-4D49-A539-A50CD89383E0}" type="slidenum">
              <a:rPr kumimoji="1" lang="ja-JP" altLang="en-US" smtClean="0"/>
              <a:t>45</a:t>
            </a:fld>
            <a:endParaRPr kumimoji="1" lang="ja-JP" altLang="en-US" dirty="0"/>
          </a:p>
        </p:txBody>
      </p:sp>
    </p:spTree>
    <p:extLst>
      <p:ext uri="{BB962C8B-B14F-4D97-AF65-F5344CB8AC3E}">
        <p14:creationId xmlns:p14="http://schemas.microsoft.com/office/powerpoint/2010/main" val="1593393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電子機器 が含まれている画像&#10;&#10;非常に高い精度で生成された説明">
            <a:extLst>
              <a:ext uri="{FF2B5EF4-FFF2-40B4-BE49-F238E27FC236}">
                <a16:creationId xmlns:a16="http://schemas.microsoft.com/office/drawing/2014/main" id="{4AADFF32-A685-41F6-B8C6-0B468F701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215" y="469900"/>
            <a:ext cx="3721100" cy="2959100"/>
          </a:xfrm>
          <a:prstGeom prst="rect">
            <a:avLst/>
          </a:prstGeom>
        </p:spPr>
      </p:pic>
      <p:pic>
        <p:nvPicPr>
          <p:cNvPr id="5" name="図 4" descr="テーブル, 室内, 空, 壁 が含まれている画像&#10;&#10;非常に高い精度で生成された説明">
            <a:extLst>
              <a:ext uri="{FF2B5EF4-FFF2-40B4-BE49-F238E27FC236}">
                <a16:creationId xmlns:a16="http://schemas.microsoft.com/office/drawing/2014/main" id="{1BBFE5F9-366D-4F01-A422-2541B07CE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309" y="3429001"/>
            <a:ext cx="5043611" cy="2966830"/>
          </a:xfrm>
          <a:prstGeom prst="rect">
            <a:avLst/>
          </a:prstGeom>
        </p:spPr>
      </p:pic>
      <p:sp>
        <p:nvSpPr>
          <p:cNvPr id="2" name="スライド番号プレースホルダー 1">
            <a:extLst>
              <a:ext uri="{FF2B5EF4-FFF2-40B4-BE49-F238E27FC236}">
                <a16:creationId xmlns:a16="http://schemas.microsoft.com/office/drawing/2014/main" id="{156C0198-8322-4525-BBA5-25DB9A6C2592}"/>
              </a:ext>
            </a:extLst>
          </p:cNvPr>
          <p:cNvSpPr>
            <a:spLocks noGrp="1"/>
          </p:cNvSpPr>
          <p:nvPr>
            <p:ph type="sldNum" sz="quarter" idx="12"/>
          </p:nvPr>
        </p:nvSpPr>
        <p:spPr/>
        <p:txBody>
          <a:bodyPr/>
          <a:lstStyle/>
          <a:p>
            <a:fld id="{4C37B8AF-CD2E-4D49-A539-A50CD89383E0}" type="slidenum">
              <a:rPr kumimoji="1" lang="ja-JP" altLang="en-US" smtClean="0"/>
              <a:t>46</a:t>
            </a:fld>
            <a:endParaRPr kumimoji="1" lang="ja-JP" altLang="en-US" dirty="0"/>
          </a:p>
        </p:txBody>
      </p:sp>
    </p:spTree>
    <p:extLst>
      <p:ext uri="{BB962C8B-B14F-4D97-AF65-F5344CB8AC3E}">
        <p14:creationId xmlns:p14="http://schemas.microsoft.com/office/powerpoint/2010/main" val="4111183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熱分布の改善のために・・・</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39353" y="1653310"/>
            <a:ext cx="8124356" cy="3814824"/>
          </a:xfrm>
        </p:spPr>
        <p:txBody>
          <a:bodyPr>
            <a:normAutofit fontScale="70000" lnSpcReduction="20000"/>
          </a:bodyPr>
          <a:lstStyle/>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熱媒体を動かす（台車中心部へ熱を浸透させる＋</a:t>
            </a:r>
            <a:r>
              <a:rPr lang="ja-JP" altLang="en-US" sz="3200" dirty="0">
                <a:latin typeface="BIZ UDPゴシック" panose="020B0400000000000000" pitchFamily="50" charset="-128"/>
                <a:ea typeface="BIZ UDPゴシック" panose="020B0400000000000000" pitchFamily="50" charset="-128"/>
              </a:rPr>
              <a:t>製品表面での掻きとり効果を上げる</a:t>
            </a:r>
            <a:r>
              <a:rPr kumimoji="1" lang="ja-JP" altLang="en-US" sz="3200" dirty="0">
                <a:latin typeface="BIZ UDPゴシック" panose="020B0400000000000000" pitchFamily="50" charset="-128"/>
                <a:ea typeface="BIZ UDPゴシック" panose="020B0400000000000000" pitchFamily="50" charset="-128"/>
              </a:rPr>
              <a:t>）</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製品も熱媒体も動かす（パドリング効果・水切り効果で台車中心部へ熱を浸透させる＋製品表面での掻きとり効果）</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通常はやらないが　製品充填温度を上げることも・・・ある・・・充填機の耐熱性菌汚染</a:t>
            </a: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47</a:t>
            </a:fld>
            <a:endParaRPr kumimoji="1" lang="ja-JP" altLang="en-US" dirty="0"/>
          </a:p>
        </p:txBody>
      </p:sp>
    </p:spTree>
    <p:extLst>
      <p:ext uri="{BB962C8B-B14F-4D97-AF65-F5344CB8AC3E}">
        <p14:creationId xmlns:p14="http://schemas.microsoft.com/office/powerpoint/2010/main" val="3250283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0170125-A072-36D6-9BB8-65E7681F9AA9}"/>
              </a:ext>
            </a:extLst>
          </p:cNvPr>
          <p:cNvSpPr>
            <a:spLocks noGrp="1"/>
          </p:cNvSpPr>
          <p:nvPr>
            <p:ph type="sldNum" sz="quarter" idx="12"/>
          </p:nvPr>
        </p:nvSpPr>
        <p:spPr/>
        <p:txBody>
          <a:bodyPr/>
          <a:lstStyle/>
          <a:p>
            <a:fld id="{4C37B8AF-CD2E-4D49-A539-A50CD89383E0}" type="slidenum">
              <a:rPr kumimoji="1" lang="ja-JP" altLang="en-US" smtClean="0"/>
              <a:t>48</a:t>
            </a:fld>
            <a:endParaRPr kumimoji="1" lang="ja-JP" altLang="en-US" dirty="0"/>
          </a:p>
        </p:txBody>
      </p:sp>
      <p:pic>
        <p:nvPicPr>
          <p:cNvPr id="5122" name="Picture 2" descr="2-Hour Whale Watching Experience! (Lahaina Harbor, Maui) 2023">
            <a:extLst>
              <a:ext uri="{FF2B5EF4-FFF2-40B4-BE49-F238E27FC236}">
                <a16:creationId xmlns:a16="http://schemas.microsoft.com/office/drawing/2014/main" id="{5F5FF423-6B89-19E7-64A9-354EFD945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092" y="2864613"/>
            <a:ext cx="4355037" cy="290335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2" descr="蒸気船 - Wikiwand">
            <a:extLst>
              <a:ext uri="{FF2B5EF4-FFF2-40B4-BE49-F238E27FC236}">
                <a16:creationId xmlns:a16="http://schemas.microsoft.com/office/drawing/2014/main" id="{111B1171-14B2-A8AB-D1ED-EABC0D42F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6508" y="170523"/>
            <a:ext cx="4576832" cy="269409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293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EE0832A-461B-46F9-B579-8B8073CBD080}"/>
              </a:ext>
            </a:extLst>
          </p:cNvPr>
          <p:cNvPicPr>
            <a:picLocks noChangeAspect="1"/>
          </p:cNvPicPr>
          <p:nvPr/>
        </p:nvPicPr>
        <p:blipFill>
          <a:blip r:embed="rId2"/>
          <a:stretch>
            <a:fillRect/>
          </a:stretch>
        </p:blipFill>
        <p:spPr>
          <a:xfrm>
            <a:off x="1855692" y="996797"/>
            <a:ext cx="5432615" cy="4364934"/>
          </a:xfrm>
          <a:prstGeom prst="rect">
            <a:avLst/>
          </a:prstGeom>
        </p:spPr>
      </p:pic>
      <p:sp>
        <p:nvSpPr>
          <p:cNvPr id="3" name="スライド番号プレースホルダー 2">
            <a:extLst>
              <a:ext uri="{FF2B5EF4-FFF2-40B4-BE49-F238E27FC236}">
                <a16:creationId xmlns:a16="http://schemas.microsoft.com/office/drawing/2014/main" id="{9158058B-4514-4F1A-A10A-0940FBCB9286}"/>
              </a:ext>
            </a:extLst>
          </p:cNvPr>
          <p:cNvSpPr>
            <a:spLocks noGrp="1"/>
          </p:cNvSpPr>
          <p:nvPr>
            <p:ph type="sldNum" sz="quarter" idx="12"/>
          </p:nvPr>
        </p:nvSpPr>
        <p:spPr/>
        <p:txBody>
          <a:bodyPr/>
          <a:lstStyle/>
          <a:p>
            <a:fld id="{4C37B8AF-CD2E-4D49-A539-A50CD89383E0}" type="slidenum">
              <a:rPr kumimoji="1" lang="ja-JP" altLang="en-US" smtClean="0"/>
              <a:t>49</a:t>
            </a:fld>
            <a:endParaRPr kumimoji="1" lang="ja-JP" altLang="en-US" dirty="0"/>
          </a:p>
        </p:txBody>
      </p:sp>
    </p:spTree>
    <p:extLst>
      <p:ext uri="{BB962C8B-B14F-4D97-AF65-F5344CB8AC3E}">
        <p14:creationId xmlns:p14="http://schemas.microsoft.com/office/powerpoint/2010/main" val="806331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5</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617622" y="2386262"/>
            <a:ext cx="7657322" cy="1828801"/>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4400" dirty="0">
                <a:solidFill>
                  <a:schemeClr val="tx1"/>
                </a:solidFill>
                <a:latin typeface="BIZ UDゴシック" panose="020B0400000000000000" pitchFamily="49" charset="-128"/>
                <a:ea typeface="BIZ UDゴシック" panose="020B0400000000000000" pitchFamily="49" charset="-128"/>
              </a:rPr>
              <a:t>なぜバリデーションが　　　　必要なのか？</a:t>
            </a:r>
          </a:p>
        </p:txBody>
      </p:sp>
    </p:spTree>
    <p:extLst>
      <p:ext uri="{BB962C8B-B14F-4D97-AF65-F5344CB8AC3E}">
        <p14:creationId xmlns:p14="http://schemas.microsoft.com/office/powerpoint/2010/main" val="986528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室内, 物体, 列車, 壁 が含まれている画像&#10;&#10;高い精度で生成された説明">
            <a:extLst>
              <a:ext uri="{FF2B5EF4-FFF2-40B4-BE49-F238E27FC236}">
                <a16:creationId xmlns:a16="http://schemas.microsoft.com/office/drawing/2014/main" id="{87A71D84-95F9-4CF8-8898-7675B4BEB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スライド番号プレースホルダー 1">
            <a:extLst>
              <a:ext uri="{FF2B5EF4-FFF2-40B4-BE49-F238E27FC236}">
                <a16:creationId xmlns:a16="http://schemas.microsoft.com/office/drawing/2014/main" id="{3390F52C-4A99-460B-86DE-962863D38B0C}"/>
              </a:ext>
            </a:extLst>
          </p:cNvPr>
          <p:cNvSpPr>
            <a:spLocks noGrp="1"/>
          </p:cNvSpPr>
          <p:nvPr>
            <p:ph type="sldNum" sz="quarter" idx="12"/>
          </p:nvPr>
        </p:nvSpPr>
        <p:spPr/>
        <p:txBody>
          <a:bodyPr/>
          <a:lstStyle/>
          <a:p>
            <a:fld id="{4C37B8AF-CD2E-4D49-A539-A50CD89383E0}" type="slidenum">
              <a:rPr kumimoji="1" lang="ja-JP" altLang="en-US" smtClean="0"/>
              <a:t>50</a:t>
            </a:fld>
            <a:endParaRPr kumimoji="1" lang="ja-JP" altLang="en-US" dirty="0"/>
          </a:p>
        </p:txBody>
      </p:sp>
    </p:spTree>
    <p:extLst>
      <p:ext uri="{BB962C8B-B14F-4D97-AF65-F5344CB8AC3E}">
        <p14:creationId xmlns:p14="http://schemas.microsoft.com/office/powerpoint/2010/main" val="838369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室内, 壁, 人, 男性 が含まれている画像&#10;&#10;高い精度で生成された説明">
            <a:extLst>
              <a:ext uri="{FF2B5EF4-FFF2-40B4-BE49-F238E27FC236}">
                <a16:creationId xmlns:a16="http://schemas.microsoft.com/office/drawing/2014/main" id="{C637019E-DAF6-400F-B316-9A161C9DC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936" y="3205805"/>
            <a:ext cx="4712677" cy="3534508"/>
          </a:xfrm>
          <a:prstGeom prst="rect">
            <a:avLst/>
          </a:prstGeom>
        </p:spPr>
      </p:pic>
      <p:pic>
        <p:nvPicPr>
          <p:cNvPr id="5" name="図 4" descr="モニター, 電子機器, 壁, 窓 が含まれている画像&#10;&#10;非常に高い精度で生成された説明">
            <a:extLst>
              <a:ext uri="{FF2B5EF4-FFF2-40B4-BE49-F238E27FC236}">
                <a16:creationId xmlns:a16="http://schemas.microsoft.com/office/drawing/2014/main" id="{D936FFA9-A728-4A8C-95A3-9B21BD073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97" y="444891"/>
            <a:ext cx="3733800" cy="2857500"/>
          </a:xfrm>
          <a:prstGeom prst="rect">
            <a:avLst/>
          </a:prstGeom>
        </p:spPr>
      </p:pic>
      <p:sp>
        <p:nvSpPr>
          <p:cNvPr id="2" name="スライド番号プレースホルダー 1">
            <a:extLst>
              <a:ext uri="{FF2B5EF4-FFF2-40B4-BE49-F238E27FC236}">
                <a16:creationId xmlns:a16="http://schemas.microsoft.com/office/drawing/2014/main" id="{D62AF57D-D99E-4EDF-AE5E-7FF9B7E0D44A}"/>
              </a:ext>
            </a:extLst>
          </p:cNvPr>
          <p:cNvSpPr>
            <a:spLocks noGrp="1"/>
          </p:cNvSpPr>
          <p:nvPr>
            <p:ph type="sldNum" sz="quarter" idx="12"/>
          </p:nvPr>
        </p:nvSpPr>
        <p:spPr/>
        <p:txBody>
          <a:bodyPr/>
          <a:lstStyle/>
          <a:p>
            <a:fld id="{4C37B8AF-CD2E-4D49-A539-A50CD89383E0}" type="slidenum">
              <a:rPr kumimoji="1" lang="ja-JP" altLang="en-US" smtClean="0"/>
              <a:t>51</a:t>
            </a:fld>
            <a:endParaRPr kumimoji="1" lang="ja-JP" altLang="en-US" dirty="0"/>
          </a:p>
        </p:txBody>
      </p:sp>
    </p:spTree>
    <p:extLst>
      <p:ext uri="{BB962C8B-B14F-4D97-AF65-F5344CB8AC3E}">
        <p14:creationId xmlns:p14="http://schemas.microsoft.com/office/powerpoint/2010/main" val="2163111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ED6699C-B52A-4076-B151-84D9E67BFDA8}"/>
              </a:ext>
            </a:extLst>
          </p:cNvPr>
          <p:cNvSpPr/>
          <p:nvPr/>
        </p:nvSpPr>
        <p:spPr>
          <a:xfrm>
            <a:off x="3246785" y="1875634"/>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6F802F36-53A9-4091-A6A6-B060F5265A04}"/>
              </a:ext>
            </a:extLst>
          </p:cNvPr>
          <p:cNvCxnSpPr>
            <a:cxnSpLocks/>
          </p:cNvCxnSpPr>
          <p:nvPr/>
        </p:nvCxnSpPr>
        <p:spPr>
          <a:xfrm>
            <a:off x="2405272" y="3061252"/>
            <a:ext cx="7120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5D97CF93-703A-4166-B2A5-99789884AC2D}"/>
              </a:ext>
            </a:extLst>
          </p:cNvPr>
          <p:cNvCxnSpPr>
            <a:cxnSpLocks/>
          </p:cNvCxnSpPr>
          <p:nvPr/>
        </p:nvCxnSpPr>
        <p:spPr>
          <a:xfrm>
            <a:off x="2418522" y="3429000"/>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D76D0B0D-E9C0-42E3-B4CF-DF6FAF98F861}"/>
              </a:ext>
            </a:extLst>
          </p:cNvPr>
          <p:cNvCxnSpPr>
            <a:cxnSpLocks/>
          </p:cNvCxnSpPr>
          <p:nvPr/>
        </p:nvCxnSpPr>
        <p:spPr>
          <a:xfrm>
            <a:off x="2418522" y="3803374"/>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61CB5D1D-FABB-4DB2-A807-BEC2C8AF4731}"/>
              </a:ext>
            </a:extLst>
          </p:cNvPr>
          <p:cNvCxnSpPr>
            <a:cxnSpLocks/>
          </p:cNvCxnSpPr>
          <p:nvPr/>
        </p:nvCxnSpPr>
        <p:spPr>
          <a:xfrm>
            <a:off x="2405272" y="4101548"/>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9152AA34-798D-48BA-B518-A75791E244BC}"/>
              </a:ext>
            </a:extLst>
          </p:cNvPr>
          <p:cNvCxnSpPr>
            <a:cxnSpLocks/>
          </p:cNvCxnSpPr>
          <p:nvPr/>
        </p:nvCxnSpPr>
        <p:spPr>
          <a:xfrm>
            <a:off x="2418522" y="4412974"/>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58C721A2-C1AE-4EC6-9D2D-5609FD154E5D}"/>
              </a:ext>
            </a:extLst>
          </p:cNvPr>
          <p:cNvCxnSpPr>
            <a:cxnSpLocks/>
          </p:cNvCxnSpPr>
          <p:nvPr/>
        </p:nvCxnSpPr>
        <p:spPr>
          <a:xfrm>
            <a:off x="2418522" y="4724400"/>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961B8A2-98D3-4C9F-B5FC-6A24549EF917}"/>
              </a:ext>
            </a:extLst>
          </p:cNvPr>
          <p:cNvCxnSpPr>
            <a:cxnSpLocks/>
            <a:endCxn id="35" idx="2"/>
          </p:cNvCxnSpPr>
          <p:nvPr/>
        </p:nvCxnSpPr>
        <p:spPr>
          <a:xfrm flipV="1">
            <a:off x="2418522" y="2300910"/>
            <a:ext cx="672549" cy="115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3AFF15B0-C8E8-41F3-829F-AFE4A19A7037}"/>
              </a:ext>
            </a:extLst>
          </p:cNvPr>
          <p:cNvCxnSpPr>
            <a:cxnSpLocks/>
            <a:endCxn id="36" idx="2"/>
          </p:cNvCxnSpPr>
          <p:nvPr/>
        </p:nvCxnSpPr>
        <p:spPr>
          <a:xfrm>
            <a:off x="2418522" y="2723323"/>
            <a:ext cx="69881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DAD3C3B1-A8AE-4F81-A0E2-B6370CE752BF}"/>
              </a:ext>
            </a:extLst>
          </p:cNvPr>
          <p:cNvGrpSpPr/>
          <p:nvPr/>
        </p:nvGrpSpPr>
        <p:grpSpPr>
          <a:xfrm rot="10800000">
            <a:off x="5406889" y="2305879"/>
            <a:ext cx="1696276" cy="2411895"/>
            <a:chOff x="2405272" y="2312505"/>
            <a:chExt cx="1696276" cy="2411895"/>
          </a:xfrm>
        </p:grpSpPr>
        <p:cxnSp>
          <p:nvCxnSpPr>
            <p:cNvPr id="18" name="直線矢印コネクタ 17">
              <a:extLst>
                <a:ext uri="{FF2B5EF4-FFF2-40B4-BE49-F238E27FC236}">
                  <a16:creationId xmlns:a16="http://schemas.microsoft.com/office/drawing/2014/main" id="{A6B03802-DB65-42A5-B1E5-ABD45A01B6FF}"/>
                </a:ext>
              </a:extLst>
            </p:cNvPr>
            <p:cNvCxnSpPr/>
            <p:nvPr/>
          </p:nvCxnSpPr>
          <p:spPr>
            <a:xfrm>
              <a:off x="2405272" y="3061252"/>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7401DD93-241C-48CE-856F-DC087020BDEA}"/>
                </a:ext>
              </a:extLst>
            </p:cNvPr>
            <p:cNvCxnSpPr/>
            <p:nvPr/>
          </p:nvCxnSpPr>
          <p:spPr>
            <a:xfrm>
              <a:off x="2418522" y="3429000"/>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E8A2A41E-AFD1-4DE1-BF57-D23A0A1353A1}"/>
                </a:ext>
              </a:extLst>
            </p:cNvPr>
            <p:cNvCxnSpPr/>
            <p:nvPr/>
          </p:nvCxnSpPr>
          <p:spPr>
            <a:xfrm>
              <a:off x="2418522" y="3803374"/>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BFBD560-C761-47A6-A2C3-A753645A8B3A}"/>
                </a:ext>
              </a:extLst>
            </p:cNvPr>
            <p:cNvCxnSpPr/>
            <p:nvPr/>
          </p:nvCxnSpPr>
          <p:spPr>
            <a:xfrm>
              <a:off x="2405272" y="4101548"/>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0B33131E-B46A-457A-A1AB-B6DC4165CCC3}"/>
                </a:ext>
              </a:extLst>
            </p:cNvPr>
            <p:cNvCxnSpPr/>
            <p:nvPr/>
          </p:nvCxnSpPr>
          <p:spPr>
            <a:xfrm>
              <a:off x="2418522" y="4412974"/>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A2BFF2EE-1176-4BB4-9993-630EE6A9557C}"/>
                </a:ext>
              </a:extLst>
            </p:cNvPr>
            <p:cNvCxnSpPr/>
            <p:nvPr/>
          </p:nvCxnSpPr>
          <p:spPr>
            <a:xfrm>
              <a:off x="2418522" y="4724400"/>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64B9A63F-1F03-4B57-B575-D8DA648C237A}"/>
                </a:ext>
              </a:extLst>
            </p:cNvPr>
            <p:cNvCxnSpPr/>
            <p:nvPr/>
          </p:nvCxnSpPr>
          <p:spPr>
            <a:xfrm>
              <a:off x="2418522" y="2312505"/>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7707CA41-BC09-4B1B-B212-2348DDC49C5F}"/>
                </a:ext>
              </a:extLst>
            </p:cNvPr>
            <p:cNvCxnSpPr/>
            <p:nvPr/>
          </p:nvCxnSpPr>
          <p:spPr>
            <a:xfrm>
              <a:off x="2418522" y="2690191"/>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楕円 34">
            <a:extLst>
              <a:ext uri="{FF2B5EF4-FFF2-40B4-BE49-F238E27FC236}">
                <a16:creationId xmlns:a16="http://schemas.microsoft.com/office/drawing/2014/main" id="{B39F751B-C1BD-4F02-9703-EC7F7A16CED4}"/>
              </a:ext>
            </a:extLst>
          </p:cNvPr>
          <p:cNvSpPr/>
          <p:nvPr/>
        </p:nvSpPr>
        <p:spPr>
          <a:xfrm>
            <a:off x="3091071" y="2123662"/>
            <a:ext cx="265042" cy="354495"/>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D84A2D02-DD49-49FA-972D-2EB4CB01BF7A}"/>
              </a:ext>
            </a:extLst>
          </p:cNvPr>
          <p:cNvSpPr/>
          <p:nvPr/>
        </p:nvSpPr>
        <p:spPr>
          <a:xfrm>
            <a:off x="3117332" y="2546076"/>
            <a:ext cx="265042" cy="354495"/>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A46F4EE9-4234-41FF-B4E5-4A998826788B}"/>
              </a:ext>
            </a:extLst>
          </p:cNvPr>
          <p:cNvSpPr>
            <a:spLocks noGrp="1"/>
          </p:cNvSpPr>
          <p:nvPr>
            <p:ph type="sldNum" sz="quarter" idx="12"/>
          </p:nvPr>
        </p:nvSpPr>
        <p:spPr/>
        <p:txBody>
          <a:bodyPr/>
          <a:lstStyle/>
          <a:p>
            <a:fld id="{4C37B8AF-CD2E-4D49-A539-A50CD89383E0}" type="slidenum">
              <a:rPr kumimoji="1" lang="ja-JP" altLang="en-US" smtClean="0"/>
              <a:t>52</a:t>
            </a:fld>
            <a:endParaRPr kumimoji="1" lang="ja-JP" altLang="en-US" dirty="0"/>
          </a:p>
        </p:txBody>
      </p:sp>
      <p:sp>
        <p:nvSpPr>
          <p:cNvPr id="37" name="楕円 36">
            <a:extLst>
              <a:ext uri="{FF2B5EF4-FFF2-40B4-BE49-F238E27FC236}">
                <a16:creationId xmlns:a16="http://schemas.microsoft.com/office/drawing/2014/main" id="{C5CF4113-156D-4F4E-8DB1-07551CD05582}"/>
              </a:ext>
            </a:extLst>
          </p:cNvPr>
          <p:cNvSpPr/>
          <p:nvPr/>
        </p:nvSpPr>
        <p:spPr>
          <a:xfrm>
            <a:off x="3127514" y="2925418"/>
            <a:ext cx="265042" cy="354495"/>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2A482C83-74CA-428C-B0C6-CDE5CFA697F8}"/>
              </a:ext>
            </a:extLst>
          </p:cNvPr>
          <p:cNvSpPr/>
          <p:nvPr/>
        </p:nvSpPr>
        <p:spPr>
          <a:xfrm>
            <a:off x="3477846" y="2090532"/>
            <a:ext cx="1312337" cy="118275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83770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005D689-C7B2-4300-B1C7-162B901488C7}"/>
              </a:ext>
            </a:extLst>
          </p:cNvPr>
          <p:cNvPicPr>
            <a:picLocks noChangeAspect="1"/>
          </p:cNvPicPr>
          <p:nvPr/>
        </p:nvPicPr>
        <p:blipFill>
          <a:blip r:embed="rId2"/>
          <a:stretch>
            <a:fillRect/>
          </a:stretch>
        </p:blipFill>
        <p:spPr>
          <a:xfrm>
            <a:off x="2375901" y="1084118"/>
            <a:ext cx="4980479" cy="4384015"/>
          </a:xfrm>
          <a:prstGeom prst="rect">
            <a:avLst/>
          </a:prstGeom>
        </p:spPr>
      </p:pic>
      <p:sp>
        <p:nvSpPr>
          <p:cNvPr id="3" name="スライド番号プレースホルダー 2">
            <a:extLst>
              <a:ext uri="{FF2B5EF4-FFF2-40B4-BE49-F238E27FC236}">
                <a16:creationId xmlns:a16="http://schemas.microsoft.com/office/drawing/2014/main" id="{7B24E002-E8F5-41CF-9FDF-0601EE34DC4C}"/>
              </a:ext>
            </a:extLst>
          </p:cNvPr>
          <p:cNvSpPr>
            <a:spLocks noGrp="1"/>
          </p:cNvSpPr>
          <p:nvPr>
            <p:ph type="sldNum" sz="quarter" idx="12"/>
          </p:nvPr>
        </p:nvSpPr>
        <p:spPr/>
        <p:txBody>
          <a:bodyPr/>
          <a:lstStyle/>
          <a:p>
            <a:fld id="{4C37B8AF-CD2E-4D49-A539-A50CD89383E0}" type="slidenum">
              <a:rPr kumimoji="1" lang="ja-JP" altLang="en-US" smtClean="0"/>
              <a:t>53</a:t>
            </a:fld>
            <a:endParaRPr kumimoji="1" lang="ja-JP" altLang="en-US" dirty="0"/>
          </a:p>
        </p:txBody>
      </p:sp>
    </p:spTree>
    <p:extLst>
      <p:ext uri="{BB962C8B-B14F-4D97-AF65-F5344CB8AC3E}">
        <p14:creationId xmlns:p14="http://schemas.microsoft.com/office/powerpoint/2010/main" val="633689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54</a:t>
            </a:fld>
            <a:endParaRPr kumimoji="1" lang="ja-JP" altLang="en-US" dirty="0"/>
          </a:p>
        </p:txBody>
      </p:sp>
    </p:spTree>
    <p:extLst>
      <p:ext uri="{BB962C8B-B14F-4D97-AF65-F5344CB8AC3E}">
        <p14:creationId xmlns:p14="http://schemas.microsoft.com/office/powerpoint/2010/main" val="347316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C9F94952-6A33-4009-BDA9-3BB4EDEA3EE8}"/>
              </a:ext>
            </a:extLst>
          </p:cNvPr>
          <p:cNvGrpSpPr/>
          <p:nvPr/>
        </p:nvGrpSpPr>
        <p:grpSpPr>
          <a:xfrm rot="1577631">
            <a:off x="3140030" y="1903412"/>
            <a:ext cx="3233528" cy="3345721"/>
            <a:chOff x="3173897" y="1900256"/>
            <a:chExt cx="3233528" cy="3345721"/>
          </a:xfrm>
        </p:grpSpPr>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55</a:t>
            </a:fld>
            <a:endParaRPr kumimoji="1" lang="ja-JP" altLang="en-US" dirty="0"/>
          </a:p>
        </p:txBody>
      </p:sp>
      <p:cxnSp>
        <p:nvCxnSpPr>
          <p:cNvPr id="6" name="直線コネクタ 5">
            <a:extLst>
              <a:ext uri="{FF2B5EF4-FFF2-40B4-BE49-F238E27FC236}">
                <a16:creationId xmlns:a16="http://schemas.microsoft.com/office/drawing/2014/main" id="{D997627C-6278-4363-8290-39E84BB08704}"/>
              </a:ext>
            </a:extLst>
          </p:cNvPr>
          <p:cNvCxnSpPr/>
          <p:nvPr/>
        </p:nvCxnSpPr>
        <p:spPr>
          <a:xfrm>
            <a:off x="2438400" y="2230129"/>
            <a:ext cx="4730044"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Picture 2" descr="2-Hour Whale Watching Experience! (Lahaina Harbor, Maui) 2023">
            <a:extLst>
              <a:ext uri="{FF2B5EF4-FFF2-40B4-BE49-F238E27FC236}">
                <a16:creationId xmlns:a16="http://schemas.microsoft.com/office/drawing/2014/main" id="{D0770C81-5030-85F3-1F70-AF419383F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48" y="190163"/>
            <a:ext cx="2839974" cy="18933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924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C9F94952-6A33-4009-BDA9-3BB4EDEA3EE8}"/>
              </a:ext>
            </a:extLst>
          </p:cNvPr>
          <p:cNvGrpSpPr/>
          <p:nvPr/>
        </p:nvGrpSpPr>
        <p:grpSpPr>
          <a:xfrm rot="1577631">
            <a:off x="3140030" y="1903412"/>
            <a:ext cx="3233528" cy="3345721"/>
            <a:chOff x="3173897" y="1900256"/>
            <a:chExt cx="3233528" cy="3345721"/>
          </a:xfrm>
        </p:grpSpPr>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56</a:t>
            </a:fld>
            <a:endParaRPr kumimoji="1" lang="ja-JP" altLang="en-US" dirty="0"/>
          </a:p>
        </p:txBody>
      </p:sp>
      <p:cxnSp>
        <p:nvCxnSpPr>
          <p:cNvPr id="6" name="直線コネクタ 5">
            <a:extLst>
              <a:ext uri="{FF2B5EF4-FFF2-40B4-BE49-F238E27FC236}">
                <a16:creationId xmlns:a16="http://schemas.microsoft.com/office/drawing/2014/main" id="{D997627C-6278-4363-8290-39E84BB08704}"/>
              </a:ext>
            </a:extLst>
          </p:cNvPr>
          <p:cNvCxnSpPr/>
          <p:nvPr/>
        </p:nvCxnSpPr>
        <p:spPr>
          <a:xfrm>
            <a:off x="2438400" y="2230129"/>
            <a:ext cx="4730044"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1FE3ED9E-4D67-4979-8B90-6F4D50519F18}"/>
              </a:ext>
            </a:extLst>
          </p:cNvPr>
          <p:cNvCxnSpPr>
            <a:cxnSpLocks/>
          </p:cNvCxnSpPr>
          <p:nvPr/>
        </p:nvCxnSpPr>
        <p:spPr>
          <a:xfrm>
            <a:off x="3829762" y="1840662"/>
            <a:ext cx="0" cy="72191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F19EC5F3-D269-45A6-A639-0505B55A5BB5}"/>
              </a:ext>
            </a:extLst>
          </p:cNvPr>
          <p:cNvCxnSpPr>
            <a:cxnSpLocks/>
          </p:cNvCxnSpPr>
          <p:nvPr/>
        </p:nvCxnSpPr>
        <p:spPr>
          <a:xfrm>
            <a:off x="4103510" y="1360310"/>
            <a:ext cx="0" cy="120226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6AF25A7-415C-4FB9-9E75-3381E17A8689}"/>
              </a:ext>
            </a:extLst>
          </p:cNvPr>
          <p:cNvCxnSpPr>
            <a:cxnSpLocks/>
          </p:cNvCxnSpPr>
          <p:nvPr/>
        </p:nvCxnSpPr>
        <p:spPr>
          <a:xfrm>
            <a:off x="4368800" y="1518354"/>
            <a:ext cx="0" cy="104422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CE91E8D-BA3D-4460-BE03-344CF5C173AE}"/>
              </a:ext>
            </a:extLst>
          </p:cNvPr>
          <p:cNvCxnSpPr>
            <a:cxnSpLocks/>
          </p:cNvCxnSpPr>
          <p:nvPr/>
        </p:nvCxnSpPr>
        <p:spPr>
          <a:xfrm>
            <a:off x="4651022" y="1597377"/>
            <a:ext cx="0" cy="9652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132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C9F94952-6A33-4009-BDA9-3BB4EDEA3EE8}"/>
              </a:ext>
            </a:extLst>
          </p:cNvPr>
          <p:cNvGrpSpPr/>
          <p:nvPr/>
        </p:nvGrpSpPr>
        <p:grpSpPr>
          <a:xfrm rot="1577631">
            <a:off x="3173897" y="1900256"/>
            <a:ext cx="3233528" cy="3345721"/>
            <a:chOff x="3173897" y="1900256"/>
            <a:chExt cx="3233528" cy="3345721"/>
          </a:xfrm>
        </p:grpSpPr>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57</a:t>
            </a:fld>
            <a:endParaRPr kumimoji="1" lang="ja-JP" altLang="en-US" dirty="0"/>
          </a:p>
        </p:txBody>
      </p:sp>
      <p:cxnSp>
        <p:nvCxnSpPr>
          <p:cNvPr id="6" name="直線コネクタ 5">
            <a:extLst>
              <a:ext uri="{FF2B5EF4-FFF2-40B4-BE49-F238E27FC236}">
                <a16:creationId xmlns:a16="http://schemas.microsoft.com/office/drawing/2014/main" id="{D997627C-6278-4363-8290-39E84BB08704}"/>
              </a:ext>
            </a:extLst>
          </p:cNvPr>
          <p:cNvCxnSpPr>
            <a:cxnSpLocks/>
          </p:cNvCxnSpPr>
          <p:nvPr/>
        </p:nvCxnSpPr>
        <p:spPr>
          <a:xfrm>
            <a:off x="3694295" y="1148883"/>
            <a:ext cx="223237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526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129161" y="817911"/>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C9F94952-6A33-4009-BDA9-3BB4EDEA3EE8}"/>
              </a:ext>
            </a:extLst>
          </p:cNvPr>
          <p:cNvGrpSpPr/>
          <p:nvPr/>
        </p:nvGrpSpPr>
        <p:grpSpPr>
          <a:xfrm rot="1577631">
            <a:off x="3094876" y="1917322"/>
            <a:ext cx="3233528" cy="3345721"/>
            <a:chOff x="3173897" y="1900256"/>
            <a:chExt cx="3233528" cy="3345721"/>
          </a:xfrm>
        </p:grpSpPr>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58</a:t>
            </a:fld>
            <a:endParaRPr kumimoji="1" lang="ja-JP" altLang="en-US" dirty="0"/>
          </a:p>
        </p:txBody>
      </p:sp>
      <p:cxnSp>
        <p:nvCxnSpPr>
          <p:cNvPr id="6" name="直線コネクタ 5">
            <a:extLst>
              <a:ext uri="{FF2B5EF4-FFF2-40B4-BE49-F238E27FC236}">
                <a16:creationId xmlns:a16="http://schemas.microsoft.com/office/drawing/2014/main" id="{D997627C-6278-4363-8290-39E84BB08704}"/>
              </a:ext>
            </a:extLst>
          </p:cNvPr>
          <p:cNvCxnSpPr>
            <a:cxnSpLocks/>
          </p:cNvCxnSpPr>
          <p:nvPr/>
        </p:nvCxnSpPr>
        <p:spPr>
          <a:xfrm>
            <a:off x="3694295" y="1148883"/>
            <a:ext cx="223237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矢印: 下カーブ 13">
            <a:extLst>
              <a:ext uri="{FF2B5EF4-FFF2-40B4-BE49-F238E27FC236}">
                <a16:creationId xmlns:a16="http://schemas.microsoft.com/office/drawing/2014/main" id="{06C2B1DA-1554-4E78-824A-AB6B1ED105EB}"/>
              </a:ext>
            </a:extLst>
          </p:cNvPr>
          <p:cNvSpPr/>
          <p:nvPr/>
        </p:nvSpPr>
        <p:spPr>
          <a:xfrm rot="2010968">
            <a:off x="4520846" y="1624133"/>
            <a:ext cx="3217783" cy="571175"/>
          </a:xfrm>
          <a:prstGeom prst="curved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矢印: 下カーブ 14">
            <a:extLst>
              <a:ext uri="{FF2B5EF4-FFF2-40B4-BE49-F238E27FC236}">
                <a16:creationId xmlns:a16="http://schemas.microsoft.com/office/drawing/2014/main" id="{AE1027D4-4494-4096-920E-2FC0813B294E}"/>
              </a:ext>
            </a:extLst>
          </p:cNvPr>
          <p:cNvSpPr/>
          <p:nvPr/>
        </p:nvSpPr>
        <p:spPr>
          <a:xfrm rot="12158906">
            <a:off x="2372347" y="5327086"/>
            <a:ext cx="3029088" cy="42123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矢印: 下カーブ 15">
            <a:extLst>
              <a:ext uri="{FF2B5EF4-FFF2-40B4-BE49-F238E27FC236}">
                <a16:creationId xmlns:a16="http://schemas.microsoft.com/office/drawing/2014/main" id="{6D2C3184-3A39-4556-97C7-A6AFE82B152B}"/>
              </a:ext>
            </a:extLst>
          </p:cNvPr>
          <p:cNvSpPr/>
          <p:nvPr/>
        </p:nvSpPr>
        <p:spPr>
          <a:xfrm rot="7324172">
            <a:off x="5233065" y="4461911"/>
            <a:ext cx="2940950" cy="433837"/>
          </a:xfrm>
          <a:prstGeom prst="curved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矢印: 下カーブ 16">
            <a:extLst>
              <a:ext uri="{FF2B5EF4-FFF2-40B4-BE49-F238E27FC236}">
                <a16:creationId xmlns:a16="http://schemas.microsoft.com/office/drawing/2014/main" id="{3FE01D41-14AB-4BD9-A3E1-1B645465CD9B}"/>
              </a:ext>
            </a:extLst>
          </p:cNvPr>
          <p:cNvSpPr/>
          <p:nvPr/>
        </p:nvSpPr>
        <p:spPr>
          <a:xfrm rot="17157044">
            <a:off x="1148299" y="2764885"/>
            <a:ext cx="3060853" cy="52652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Tree>
    <p:extLst>
      <p:ext uri="{BB962C8B-B14F-4D97-AF65-F5344CB8AC3E}">
        <p14:creationId xmlns:p14="http://schemas.microsoft.com/office/powerpoint/2010/main" val="2033482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79247A-CE08-4CE1-B019-189651F01687}"/>
              </a:ext>
            </a:extLst>
          </p:cNvPr>
          <p:cNvSpPr>
            <a:spLocks noGrp="1"/>
          </p:cNvSpPr>
          <p:nvPr>
            <p:ph type="sldNum" sz="quarter" idx="12"/>
          </p:nvPr>
        </p:nvSpPr>
        <p:spPr/>
        <p:txBody>
          <a:bodyPr/>
          <a:lstStyle/>
          <a:p>
            <a:fld id="{4C37B8AF-CD2E-4D49-A539-A50CD89383E0}" type="slidenum">
              <a:rPr kumimoji="1" lang="ja-JP" altLang="en-US" smtClean="0"/>
              <a:t>59</a:t>
            </a:fld>
            <a:endParaRPr kumimoji="1" lang="ja-JP" altLang="en-US" dirty="0"/>
          </a:p>
        </p:txBody>
      </p:sp>
      <p:pic>
        <p:nvPicPr>
          <p:cNvPr id="4" name="図 3">
            <a:extLst>
              <a:ext uri="{FF2B5EF4-FFF2-40B4-BE49-F238E27FC236}">
                <a16:creationId xmlns:a16="http://schemas.microsoft.com/office/drawing/2014/main" id="{08743867-E8A7-4EEE-AB11-E049407DB7F1}"/>
              </a:ext>
            </a:extLst>
          </p:cNvPr>
          <p:cNvPicPr>
            <a:picLocks noChangeAspect="1"/>
          </p:cNvPicPr>
          <p:nvPr/>
        </p:nvPicPr>
        <p:blipFill>
          <a:blip r:embed="rId2"/>
          <a:stretch>
            <a:fillRect/>
          </a:stretch>
        </p:blipFill>
        <p:spPr>
          <a:xfrm>
            <a:off x="953664" y="280634"/>
            <a:ext cx="7236671" cy="5072172"/>
          </a:xfrm>
          <a:prstGeom prst="rect">
            <a:avLst/>
          </a:prstGeom>
        </p:spPr>
      </p:pic>
      <p:sp>
        <p:nvSpPr>
          <p:cNvPr id="6" name="テキスト ボックス 5">
            <a:extLst>
              <a:ext uri="{FF2B5EF4-FFF2-40B4-BE49-F238E27FC236}">
                <a16:creationId xmlns:a16="http://schemas.microsoft.com/office/drawing/2014/main" id="{87218B37-BDEC-4669-92DE-686B72310591}"/>
              </a:ext>
            </a:extLst>
          </p:cNvPr>
          <p:cNvSpPr txBox="1"/>
          <p:nvPr/>
        </p:nvSpPr>
        <p:spPr>
          <a:xfrm>
            <a:off x="2328907" y="5733800"/>
            <a:ext cx="4873486" cy="646331"/>
          </a:xfrm>
          <a:prstGeom prst="rect">
            <a:avLst/>
          </a:prstGeom>
          <a:noFill/>
        </p:spPr>
        <p:txBody>
          <a:bodyPr wrap="square">
            <a:spAutoFit/>
          </a:bodyPr>
          <a:lstStyle/>
          <a:p>
            <a:r>
              <a:rPr lang="ja-JP" altLang="en-US" dirty="0">
                <a:hlinkClick r:id="rId3"/>
              </a:rPr>
              <a:t>https://www.youtube.com/watch?v=cLtjgnIKGgA</a:t>
            </a:r>
            <a:endParaRPr lang="en-US" altLang="ja-JP" dirty="0"/>
          </a:p>
          <a:p>
            <a:endParaRPr lang="ja-JP" altLang="en-US" dirty="0"/>
          </a:p>
        </p:txBody>
      </p:sp>
    </p:spTree>
    <p:extLst>
      <p:ext uri="{BB962C8B-B14F-4D97-AF65-F5344CB8AC3E}">
        <p14:creationId xmlns:p14="http://schemas.microsoft.com/office/powerpoint/2010/main" val="3708447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1" y="1791478"/>
            <a:ext cx="7886700" cy="4394718"/>
          </a:xfrm>
          <a:solidFill>
            <a:schemeClr val="bg1">
              <a:lumMod val="95000"/>
            </a:schemeClr>
          </a:solidFill>
          <a:ln>
            <a:solidFill>
              <a:schemeClr val="tx1"/>
            </a:solidFill>
          </a:ln>
          <a:scene3d>
            <a:camera prst="orthographicFront"/>
            <a:lightRig rig="threePt" dir="t"/>
          </a:scene3d>
          <a:sp3d>
            <a:bevelT/>
          </a:sp3d>
        </p:spPr>
        <p:txBody>
          <a:bodyPr>
            <a:normAutofit fontScale="85000" lnSpcReduction="200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医薬成分は期待されている効能を発揮しなければならない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医薬成分の副作用は許容限度内でなければならない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医薬成分製造時　純度は適正に達成・維持されないとならない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医薬成分、医薬品製造時に　他薬の混入があってはならない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医薬品投与にあっては　成分量を適正に設定しなければならない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医薬品に表示ミスがあってはならない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医薬品の包装は　その医薬品に表示された有効期限内　効能を　適切に維持できるものでなければならない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6</a:t>
            </a:fld>
            <a:endParaRPr kumimoji="1" lang="ja-JP" altLang="en-US"/>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chemeClr val="accent6">
              <a:lumMod val="40000"/>
              <a:lumOff val="60000"/>
            </a:schemeClr>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医薬品の開発をやるとする</a:t>
            </a:r>
          </a:p>
        </p:txBody>
      </p:sp>
      <p:sp>
        <p:nvSpPr>
          <p:cNvPr id="2" name="テキスト ボックス 1">
            <a:extLst>
              <a:ext uri="{FF2B5EF4-FFF2-40B4-BE49-F238E27FC236}">
                <a16:creationId xmlns:a16="http://schemas.microsoft.com/office/drawing/2014/main" id="{BEFF5172-7B02-DB45-3A9B-EFB2DAB7D922}"/>
              </a:ext>
            </a:extLst>
          </p:cNvPr>
          <p:cNvSpPr txBox="1"/>
          <p:nvPr/>
        </p:nvSpPr>
        <p:spPr>
          <a:xfrm>
            <a:off x="2641600" y="6347438"/>
            <a:ext cx="4108817" cy="369332"/>
          </a:xfrm>
          <a:prstGeom prst="rect">
            <a:avLst/>
          </a:prstGeom>
          <a:solidFill>
            <a:schemeClr val="accent1">
              <a:lumMod val="20000"/>
              <a:lumOff val="80000"/>
            </a:schemeClr>
          </a:solidFill>
          <a:ln>
            <a:solidFill>
              <a:schemeClr val="tx1"/>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すべてをバリデーションの対象とする</a:t>
            </a:r>
          </a:p>
        </p:txBody>
      </p:sp>
    </p:spTree>
    <p:extLst>
      <p:ext uri="{BB962C8B-B14F-4D97-AF65-F5344CB8AC3E}">
        <p14:creationId xmlns:p14="http://schemas.microsoft.com/office/powerpoint/2010/main" val="65753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794076"/>
            <a:ext cx="7886700" cy="4698799"/>
          </a:xfrm>
          <a:solidFill>
            <a:schemeClr val="bg1">
              <a:lumMod val="95000"/>
            </a:schemeClr>
          </a:solidFill>
          <a:ln>
            <a:solidFill>
              <a:schemeClr val="tx1"/>
            </a:solidFill>
          </a:ln>
          <a:scene3d>
            <a:camera prst="orthographicFront"/>
            <a:lightRig rig="threePt" dir="t"/>
          </a:scene3d>
          <a:sp3d>
            <a:bevelT/>
          </a:sp3d>
        </p:spPr>
        <p:txBody>
          <a:bodyPr>
            <a:normAutofit/>
          </a:bodyPr>
          <a:lstStyle/>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そのレトルトの特性をちゃんととらえて</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熱分布が　どう変化・推移しているかをとらえて</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最冷点を探り出す</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tx1"/>
                </a:solidFill>
                <a:latin typeface="BIZ UDゴシック" panose="020B0400000000000000" pitchFamily="49" charset="-128"/>
                <a:ea typeface="BIZ UDゴシック" panose="020B0400000000000000" pitchFamily="49" charset="-128"/>
              </a:rPr>
              <a:t>最冷点というのは　次の熱浸透を通じて　製品への殺菌効果が最小となると予想されるスポット</a:t>
            </a:r>
            <a:endParaRPr lang="en-US" altLang="ja-JP" dirty="0">
              <a:solidFill>
                <a:schemeClr val="tx1"/>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bg1">
                    <a:lumMod val="50000"/>
                  </a:schemeClr>
                </a:solidFill>
                <a:latin typeface="BIZ UDゴシック" panose="020B0400000000000000" pitchFamily="49" charset="-128"/>
                <a:ea typeface="BIZ UDゴシック" panose="020B0400000000000000" pitchFamily="49" charset="-128"/>
              </a:rPr>
              <a:t>そのスポットで　次の熱浸透検証を実施する</a:t>
            </a:r>
            <a:endParaRPr lang="en-US" altLang="ja-JP" dirty="0">
              <a:solidFill>
                <a:schemeClr val="bg1">
                  <a:lumMod val="50000"/>
                </a:schemeClr>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60</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chemeClr val="accent6">
              <a:lumMod val="40000"/>
              <a:lumOff val="60000"/>
            </a:schemeClr>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どのようなレトルトであっても</a:t>
            </a:r>
          </a:p>
        </p:txBody>
      </p:sp>
    </p:spTree>
    <p:extLst>
      <p:ext uri="{BB962C8B-B14F-4D97-AF65-F5344CB8AC3E}">
        <p14:creationId xmlns:p14="http://schemas.microsoft.com/office/powerpoint/2010/main" val="176945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61</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743339" y="2199967"/>
            <a:ext cx="7657322" cy="1828801"/>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レトルト対象物への　　熱浸透検証</a:t>
            </a:r>
            <a:endParaRPr lang="en-US" altLang="ja-JP" sz="5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69217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2302556" y="372165"/>
            <a:ext cx="4535124" cy="1284373"/>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lang="ja-JP" altLang="en-US" dirty="0">
                <a:solidFill>
                  <a:schemeClr val="tx1"/>
                </a:solidFill>
                <a:latin typeface="BIZ UDPゴシック" panose="020B0400000000000000" pitchFamily="50" charset="-128"/>
                <a:ea typeface="BIZ UDPゴシック" panose="020B0400000000000000" pitchFamily="50" charset="-128"/>
              </a:rPr>
              <a:t>対象物へ</a:t>
            </a:r>
            <a:r>
              <a:rPr kumimoji="1" lang="ja-JP" altLang="en-US" dirty="0">
                <a:solidFill>
                  <a:schemeClr val="tx1"/>
                </a:solidFill>
                <a:latin typeface="BIZ UDPゴシック" panose="020B0400000000000000" pitchFamily="50" charset="-128"/>
                <a:ea typeface="BIZ UDPゴシック" panose="020B0400000000000000" pitchFamily="50" charset="-128"/>
              </a:rPr>
              <a:t>の熱浸透</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886773" y="2077463"/>
            <a:ext cx="8065294" cy="3766185"/>
          </a:xfrm>
        </p:spPr>
        <p:txBody>
          <a:bodyPr>
            <a:normAutofit/>
          </a:bodyPr>
          <a:lstStyle/>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測定対象物を　レトルトの</a:t>
            </a:r>
            <a:r>
              <a:rPr lang="ja-JP" altLang="en-US" sz="2800" dirty="0">
                <a:latin typeface="BIZ UDPゴシック" panose="020B0400000000000000" pitchFamily="50" charset="-128"/>
                <a:ea typeface="BIZ UDPゴシック" panose="020B0400000000000000" pitchFamily="50" charset="-128"/>
              </a:rPr>
              <a:t>最冷点</a:t>
            </a:r>
            <a:r>
              <a:rPr kumimoji="1" lang="ja-JP" altLang="en-US" sz="2800" dirty="0">
                <a:latin typeface="BIZ UDPゴシック" panose="020B0400000000000000" pitchFamily="50" charset="-128"/>
                <a:ea typeface="BIZ UDPゴシック" panose="020B0400000000000000" pitchFamily="50" charset="-128"/>
              </a:rPr>
              <a:t>に置く</a:t>
            </a:r>
            <a:endParaRPr kumimoji="1"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最冷点は通常は保持温度の低いところ（または保持時間の短いところ）つまり　測定対象物に一番低い</a:t>
            </a:r>
            <a:r>
              <a:rPr lang="en-US" altLang="ja-JP" sz="2800" dirty="0" err="1">
                <a:latin typeface="BIZ UDPゴシック" panose="020B0400000000000000" pitchFamily="50" charset="-128"/>
                <a:ea typeface="BIZ UDPゴシック" panose="020B0400000000000000" pitchFamily="50" charset="-128"/>
              </a:rPr>
              <a:t>Fo</a:t>
            </a:r>
            <a:r>
              <a:rPr lang="ja-JP" altLang="en-US" sz="2800" dirty="0">
                <a:latin typeface="BIZ UDPゴシック" panose="020B0400000000000000" pitchFamily="50" charset="-128"/>
                <a:ea typeface="BIZ UDPゴシック" panose="020B0400000000000000" pitchFamily="50" charset="-128"/>
              </a:rPr>
              <a:t>を達成するであろうスポット</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さらに　測定対象物の中にできる</a:t>
            </a:r>
            <a:r>
              <a:rPr lang="ja-JP" altLang="en-US" sz="2800" dirty="0">
                <a:latin typeface="BIZ UDPゴシック" panose="020B0400000000000000" pitchFamily="50" charset="-128"/>
                <a:ea typeface="BIZ UDPゴシック" panose="020B0400000000000000" pitchFamily="50" charset="-128"/>
              </a:rPr>
              <a:t>最冷点</a:t>
            </a:r>
            <a:r>
              <a:rPr kumimoji="1" lang="ja-JP" altLang="en-US" sz="2800" dirty="0">
                <a:latin typeface="BIZ UDPゴシック" panose="020B0400000000000000" pitchFamily="50" charset="-128"/>
                <a:ea typeface="BIZ UDPゴシック" panose="020B0400000000000000" pitchFamily="50" charset="-128"/>
              </a:rPr>
              <a:t>に　　　　測定用プローブを差し込み温度履歴を観察</a:t>
            </a:r>
            <a:endParaRPr kumimoji="1"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endParaRPr kumimoji="1" lang="en-US" altLang="ja-JP"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62</a:t>
            </a:fld>
            <a:endParaRPr kumimoji="1" lang="ja-JP" altLang="en-US" dirty="0"/>
          </a:p>
        </p:txBody>
      </p:sp>
    </p:spTree>
    <p:extLst>
      <p:ext uri="{BB962C8B-B14F-4D97-AF65-F5344CB8AC3E}">
        <p14:creationId xmlns:p14="http://schemas.microsoft.com/office/powerpoint/2010/main" val="517575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B4FC466-D43D-6AC8-B4C2-FEF28530B3C7}"/>
              </a:ext>
            </a:extLst>
          </p:cNvPr>
          <p:cNvSpPr>
            <a:spLocks noGrp="1"/>
          </p:cNvSpPr>
          <p:nvPr>
            <p:ph type="sldNum" sz="quarter" idx="12"/>
          </p:nvPr>
        </p:nvSpPr>
        <p:spPr/>
        <p:txBody>
          <a:bodyPr/>
          <a:lstStyle/>
          <a:p>
            <a:fld id="{4C37B8AF-CD2E-4D49-A539-A50CD89383E0}" type="slidenum">
              <a:rPr kumimoji="1" lang="ja-JP" altLang="en-US" smtClean="0"/>
              <a:t>63</a:t>
            </a:fld>
            <a:endParaRPr kumimoji="1" lang="ja-JP" altLang="en-US" dirty="0"/>
          </a:p>
        </p:txBody>
      </p:sp>
      <p:pic>
        <p:nvPicPr>
          <p:cNvPr id="4" name="図 3">
            <a:extLst>
              <a:ext uri="{FF2B5EF4-FFF2-40B4-BE49-F238E27FC236}">
                <a16:creationId xmlns:a16="http://schemas.microsoft.com/office/drawing/2014/main" id="{0781550E-E204-D5AD-E4FE-06A72D81ABBF}"/>
              </a:ext>
            </a:extLst>
          </p:cNvPr>
          <p:cNvPicPr>
            <a:picLocks noChangeAspect="1"/>
          </p:cNvPicPr>
          <p:nvPr/>
        </p:nvPicPr>
        <p:blipFill>
          <a:blip r:embed="rId2"/>
          <a:stretch>
            <a:fillRect/>
          </a:stretch>
        </p:blipFill>
        <p:spPr>
          <a:xfrm>
            <a:off x="1299455" y="818312"/>
            <a:ext cx="5859261" cy="4323184"/>
          </a:xfrm>
          <a:prstGeom prst="rect">
            <a:avLst/>
          </a:prstGeom>
        </p:spPr>
      </p:pic>
      <p:sp>
        <p:nvSpPr>
          <p:cNvPr id="5" name="タイトル 1">
            <a:extLst>
              <a:ext uri="{FF2B5EF4-FFF2-40B4-BE49-F238E27FC236}">
                <a16:creationId xmlns:a16="http://schemas.microsoft.com/office/drawing/2014/main" id="{2B376352-CCF8-B3E0-F182-9F6C8176B170}"/>
              </a:ext>
            </a:extLst>
          </p:cNvPr>
          <p:cNvSpPr txBox="1">
            <a:spLocks/>
          </p:cNvSpPr>
          <p:nvPr/>
        </p:nvSpPr>
        <p:spPr>
          <a:xfrm>
            <a:off x="814735" y="5623805"/>
            <a:ext cx="7097639" cy="415883"/>
          </a:xfrm>
          <a:prstGeom prst="rect">
            <a:avLst/>
          </a:prstGeom>
          <a:solidFill>
            <a:schemeClr val="bg1">
              <a:lumMod val="85000"/>
            </a:schemeClr>
          </a:solidFill>
          <a:ln>
            <a:solidFill>
              <a:schemeClr val="tx1"/>
            </a:solidFill>
          </a:ln>
          <a:scene3d>
            <a:camera prst="orthographicFront"/>
            <a:lightRig rig="threePt" dir="t"/>
          </a:scene3d>
          <a:sp3d>
            <a:bevelT/>
          </a:sp3d>
        </p:spPr>
        <p:txBody>
          <a:bodyPr anchor="ctr">
            <a:normAutofit fontScale="30000" lnSpcReduction="20000"/>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r>
              <a:rPr lang="ja-JP" altLang="en-US" dirty="0">
                <a:solidFill>
                  <a:schemeClr val="tx1"/>
                </a:solidFill>
                <a:latin typeface="BIZ UDゴシック" panose="020B0400000000000000" pitchFamily="49" charset="-128"/>
                <a:ea typeface="BIZ UDゴシック" panose="020B0400000000000000" pitchFamily="49" charset="-128"/>
              </a:rPr>
              <a:t>どういう固定方式を採用しても　ロガー、プローブ、治具の生み出す影響は無視できない</a:t>
            </a:r>
          </a:p>
        </p:txBody>
      </p:sp>
    </p:spTree>
    <p:extLst>
      <p:ext uri="{BB962C8B-B14F-4D97-AF65-F5344CB8AC3E}">
        <p14:creationId xmlns:p14="http://schemas.microsoft.com/office/powerpoint/2010/main" val="8255263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2D137E2-6AE7-1BC5-0DD6-8B40018DB673}"/>
              </a:ext>
            </a:extLst>
          </p:cNvPr>
          <p:cNvSpPr>
            <a:spLocks noGrp="1"/>
          </p:cNvSpPr>
          <p:nvPr>
            <p:ph type="sldNum" sz="quarter" idx="12"/>
          </p:nvPr>
        </p:nvSpPr>
        <p:spPr/>
        <p:txBody>
          <a:bodyPr/>
          <a:lstStyle/>
          <a:p>
            <a:fld id="{4C37B8AF-CD2E-4D49-A539-A50CD89383E0}" type="slidenum">
              <a:rPr kumimoji="1" lang="ja-JP" altLang="en-US" smtClean="0"/>
              <a:t>64</a:t>
            </a:fld>
            <a:endParaRPr kumimoji="1" lang="ja-JP" altLang="en-US" dirty="0"/>
          </a:p>
        </p:txBody>
      </p:sp>
      <p:pic>
        <p:nvPicPr>
          <p:cNvPr id="4" name="図 3">
            <a:extLst>
              <a:ext uri="{FF2B5EF4-FFF2-40B4-BE49-F238E27FC236}">
                <a16:creationId xmlns:a16="http://schemas.microsoft.com/office/drawing/2014/main" id="{230AE6A1-21EE-D084-3737-951DEE59212A}"/>
              </a:ext>
            </a:extLst>
          </p:cNvPr>
          <p:cNvPicPr>
            <a:picLocks noChangeAspect="1"/>
          </p:cNvPicPr>
          <p:nvPr/>
        </p:nvPicPr>
        <p:blipFill>
          <a:blip r:embed="rId2"/>
          <a:stretch>
            <a:fillRect/>
          </a:stretch>
        </p:blipFill>
        <p:spPr>
          <a:xfrm>
            <a:off x="1114926" y="1020180"/>
            <a:ext cx="6347232" cy="4603625"/>
          </a:xfrm>
          <a:prstGeom prst="rect">
            <a:avLst/>
          </a:prstGeom>
        </p:spPr>
      </p:pic>
      <p:sp>
        <p:nvSpPr>
          <p:cNvPr id="5" name="タイトル 1">
            <a:extLst>
              <a:ext uri="{FF2B5EF4-FFF2-40B4-BE49-F238E27FC236}">
                <a16:creationId xmlns:a16="http://schemas.microsoft.com/office/drawing/2014/main" id="{41E6A468-A85D-E2C0-3335-12C3D23B9E8A}"/>
              </a:ext>
            </a:extLst>
          </p:cNvPr>
          <p:cNvSpPr txBox="1">
            <a:spLocks/>
          </p:cNvSpPr>
          <p:nvPr/>
        </p:nvSpPr>
        <p:spPr>
          <a:xfrm>
            <a:off x="814735" y="5623805"/>
            <a:ext cx="7097639" cy="415883"/>
          </a:xfrm>
          <a:prstGeom prst="rect">
            <a:avLst/>
          </a:prstGeom>
          <a:solidFill>
            <a:schemeClr val="bg1">
              <a:lumMod val="85000"/>
            </a:schemeClr>
          </a:solidFill>
          <a:ln>
            <a:solidFill>
              <a:schemeClr val="tx1"/>
            </a:solidFill>
          </a:ln>
          <a:scene3d>
            <a:camera prst="orthographicFront"/>
            <a:lightRig rig="threePt" dir="t"/>
          </a:scene3d>
          <a:sp3d>
            <a:bevelT/>
          </a:sp3d>
        </p:spPr>
        <p:txBody>
          <a:bodyPr anchor="ctr">
            <a:normAutofit fontScale="30000" lnSpcReduction="20000"/>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r>
              <a:rPr lang="ja-JP" altLang="en-US" dirty="0">
                <a:solidFill>
                  <a:schemeClr val="tx1"/>
                </a:solidFill>
                <a:latin typeface="BIZ UDゴシック" panose="020B0400000000000000" pitchFamily="49" charset="-128"/>
                <a:ea typeface="BIZ UDゴシック" panose="020B0400000000000000" pitchFamily="49" charset="-128"/>
              </a:rPr>
              <a:t>どういう固定方式を採用しても　ロガー、プローブ、治具の生み出す影響は無視できない</a:t>
            </a:r>
          </a:p>
        </p:txBody>
      </p:sp>
    </p:spTree>
    <p:extLst>
      <p:ext uri="{BB962C8B-B14F-4D97-AF65-F5344CB8AC3E}">
        <p14:creationId xmlns:p14="http://schemas.microsoft.com/office/powerpoint/2010/main" val="1739761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lang="ja-JP" altLang="en-US" dirty="0">
                <a:solidFill>
                  <a:schemeClr val="tx1"/>
                </a:solidFill>
                <a:latin typeface="BIZ UDゴシック" panose="020B0400000000000000" pitchFamily="49" charset="-128"/>
                <a:ea typeface="BIZ UDゴシック" panose="020B0400000000000000" pitchFamily="49" charset="-128"/>
              </a:rPr>
              <a:t>熱浸透</a:t>
            </a:r>
            <a:r>
              <a:rPr kumimoji="1" lang="ja-JP" altLang="en-US" dirty="0">
                <a:solidFill>
                  <a:schemeClr val="tx1"/>
                </a:solidFill>
                <a:latin typeface="BIZ UDゴシック" panose="020B0400000000000000" pitchFamily="49" charset="-128"/>
                <a:ea typeface="BIZ UDゴシック" panose="020B0400000000000000" pitchFamily="49" charset="-128"/>
              </a:rPr>
              <a:t>の改善のために・・・</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fontScale="85000" lnSpcReduction="20000"/>
          </a:bodyPr>
          <a:lstStyle/>
          <a:p>
            <a:pPr>
              <a:lnSpc>
                <a:spcPct val="160000"/>
              </a:lnSpc>
              <a:buFont typeface="Wingdings" panose="05000000000000000000" pitchFamily="2" charset="2"/>
              <a:buChar char="Ø"/>
            </a:pPr>
            <a:r>
              <a:rPr lang="ja-JP" altLang="en-US" sz="3200" dirty="0">
                <a:highlight>
                  <a:srgbClr val="FFFF00"/>
                </a:highlight>
                <a:latin typeface="BIZ UDPゴシック" panose="020B0400000000000000" pitchFamily="50" charset="-128"/>
                <a:ea typeface="BIZ UDPゴシック" panose="020B0400000000000000" pitchFamily="50" charset="-128"/>
              </a:rPr>
              <a:t>付与条件を変更できない</a:t>
            </a:r>
            <a:r>
              <a:rPr lang="ja-JP" altLang="en-US" sz="3200" dirty="0">
                <a:latin typeface="BIZ UDPゴシック" panose="020B0400000000000000" pitchFamily="50" charset="-128"/>
                <a:ea typeface="BIZ UDPゴシック" panose="020B0400000000000000" pitchFamily="50" charset="-128"/>
              </a:rPr>
              <a:t>ことが多いので　　　　（ほとんど）</a:t>
            </a:r>
            <a:r>
              <a:rPr lang="ja-JP" altLang="en-US" sz="3200" dirty="0">
                <a:solidFill>
                  <a:schemeClr val="tx1"/>
                </a:solidFill>
                <a:highlight>
                  <a:srgbClr val="FFFF00"/>
                </a:highlight>
                <a:latin typeface="BIZ UDPゴシック" panose="020B0400000000000000" pitchFamily="50" charset="-128"/>
                <a:ea typeface="BIZ UDPゴシック" panose="020B0400000000000000" pitchFamily="50" charset="-128"/>
              </a:rPr>
              <a:t>何もできない</a:t>
            </a:r>
            <a:endParaRPr kumimoji="1" lang="en-US" altLang="ja-JP" sz="3200" dirty="0">
              <a:solidFill>
                <a:schemeClr val="tx1"/>
              </a:solidFill>
              <a:highlight>
                <a:srgbClr val="FFFF00"/>
              </a:highlight>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機会があれば　比表面積を大きくする、厚みを少なくする、粘度を下げる、固形物のサイズを小さくする、容器を動かす（内容物の攪拌、境膜の破壊）、熱伝達のいい容器を選ぶ</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ヘッドスペースは　吉凶　どちらにもなりうる</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65</a:t>
            </a:fld>
            <a:endParaRPr kumimoji="1" lang="ja-JP" altLang="en-US" dirty="0"/>
          </a:p>
        </p:txBody>
      </p:sp>
    </p:spTree>
    <p:extLst>
      <p:ext uri="{BB962C8B-B14F-4D97-AF65-F5344CB8AC3E}">
        <p14:creationId xmlns:p14="http://schemas.microsoft.com/office/powerpoint/2010/main" val="3677169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lang="ja-JP" altLang="en-US" sz="4000" dirty="0">
                <a:solidFill>
                  <a:schemeClr val="tx1"/>
                </a:solidFill>
                <a:latin typeface="BIZ UDゴシック" panose="020B0400000000000000" pitchFamily="49" charset="-128"/>
                <a:ea typeface="BIZ UDゴシック" panose="020B0400000000000000" pitchFamily="49" charset="-128"/>
              </a:rPr>
              <a:t>熱分布、熱浸透</a:t>
            </a:r>
            <a:r>
              <a:rPr lang="en-US" altLang="ja-JP" sz="4000" dirty="0">
                <a:solidFill>
                  <a:schemeClr val="tx1"/>
                </a:solidFill>
                <a:latin typeface="BIZ UDゴシック" panose="020B0400000000000000" pitchFamily="49" charset="-128"/>
                <a:ea typeface="BIZ UDゴシック" panose="020B0400000000000000" pitchFamily="49" charset="-128"/>
              </a:rPr>
              <a:t>2</a:t>
            </a:r>
            <a:r>
              <a:rPr lang="ja-JP" altLang="en-US" sz="4000" dirty="0">
                <a:solidFill>
                  <a:schemeClr val="tx1"/>
                </a:solidFill>
                <a:latin typeface="BIZ UDゴシック" panose="020B0400000000000000" pitchFamily="49" charset="-128"/>
                <a:ea typeface="BIZ UDゴシック" panose="020B0400000000000000" pitchFamily="49" charset="-128"/>
              </a:rPr>
              <a:t>つの作業を通して</a:t>
            </a:r>
            <a:endParaRPr kumimoji="1" lang="ja-JP" altLang="en-US" sz="4000" dirty="0">
              <a:solidFill>
                <a:schemeClr val="tx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39353" y="1580323"/>
            <a:ext cx="7865904" cy="4562060"/>
          </a:xfrm>
        </p:spPr>
        <p:txBody>
          <a:bodyPr>
            <a:normAutofit fontScale="92500" lnSpcReduction="10000"/>
          </a:bodyPr>
          <a:lstStyle/>
          <a:p>
            <a:pPr>
              <a:lnSpc>
                <a:spcPct val="160000"/>
              </a:lnSpc>
              <a:buFont typeface="Wingdings" panose="05000000000000000000" pitchFamily="2" charset="2"/>
              <a:buChar char="Ø"/>
            </a:pPr>
            <a:r>
              <a:rPr kumimoji="1" lang="ja-JP" altLang="en-US" sz="3200" dirty="0">
                <a:solidFill>
                  <a:schemeClr val="tx1"/>
                </a:solidFill>
                <a:latin typeface="BIZ UDPゴシック" panose="020B0400000000000000" pitchFamily="50" charset="-128"/>
                <a:ea typeface="BIZ UDPゴシック" panose="020B0400000000000000" pitchFamily="50" charset="-128"/>
              </a:rPr>
              <a:t>レトルトの</a:t>
            </a:r>
            <a:r>
              <a:rPr lang="ja-JP" altLang="en-US" sz="3200" dirty="0">
                <a:solidFill>
                  <a:schemeClr val="tx1"/>
                </a:solidFill>
                <a:latin typeface="BIZ UDPゴシック" panose="020B0400000000000000" pitchFamily="50" charset="-128"/>
                <a:ea typeface="BIZ UDPゴシック" panose="020B0400000000000000" pitchFamily="50" charset="-128"/>
              </a:rPr>
              <a:t>最冷点</a:t>
            </a:r>
            <a:r>
              <a:rPr kumimoji="1" lang="ja-JP" altLang="en-US" sz="3200" dirty="0">
                <a:solidFill>
                  <a:schemeClr val="tx1"/>
                </a:solidFill>
                <a:latin typeface="BIZ UDPゴシック" panose="020B0400000000000000" pitchFamily="50" charset="-128"/>
                <a:ea typeface="BIZ UDPゴシック" panose="020B0400000000000000" pitchFamily="50" charset="-128"/>
              </a:rPr>
              <a:t>で　対象物の</a:t>
            </a:r>
            <a:r>
              <a:rPr kumimoji="1" lang="en-US" altLang="ja-JP" sz="3200" dirty="0" err="1">
                <a:solidFill>
                  <a:schemeClr val="tx1"/>
                </a:solidFill>
                <a:latin typeface="BIZ UDPゴシック" panose="020B0400000000000000" pitchFamily="50" charset="-128"/>
                <a:ea typeface="BIZ UDPゴシック" panose="020B0400000000000000" pitchFamily="50" charset="-128"/>
              </a:rPr>
              <a:t>Fo</a:t>
            </a:r>
            <a:r>
              <a:rPr kumimoji="1" lang="ja-JP" altLang="en-US" sz="3200" dirty="0">
                <a:solidFill>
                  <a:schemeClr val="tx1"/>
                </a:solidFill>
                <a:latin typeface="BIZ UDPゴシック" panose="020B0400000000000000" pitchFamily="50" charset="-128"/>
                <a:ea typeface="BIZ UDPゴシック" panose="020B0400000000000000" pitchFamily="50" charset="-128"/>
              </a:rPr>
              <a:t>確保</a:t>
            </a:r>
            <a:endParaRPr kumimoji="1" lang="en-US" altLang="ja-JP" sz="3200" dirty="0">
              <a:solidFill>
                <a:schemeClr val="tx1"/>
              </a:solidFill>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レトルトの最熱点で　対象物の栄養価値・風味価値維持できていることを確認</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センサーの誤差、ローディングレベルによる誤差、加熱・冷却機能の経年劣化を加味して　レポートにまとめ上げる</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66</a:t>
            </a:fld>
            <a:endParaRPr kumimoji="1" lang="ja-JP" altLang="en-US" dirty="0"/>
          </a:p>
        </p:txBody>
      </p:sp>
    </p:spTree>
    <p:extLst>
      <p:ext uri="{BB962C8B-B14F-4D97-AF65-F5344CB8AC3E}">
        <p14:creationId xmlns:p14="http://schemas.microsoft.com/office/powerpoint/2010/main" val="3294604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lang="ja-JP" altLang="en-US" sz="4000" dirty="0">
                <a:solidFill>
                  <a:schemeClr val="tx1"/>
                </a:solidFill>
                <a:latin typeface="BIZ UDゴシック" panose="020B0400000000000000" pitchFamily="49" charset="-128"/>
                <a:ea typeface="BIZ UDゴシック" panose="020B0400000000000000" pitchFamily="49" charset="-128"/>
              </a:rPr>
              <a:t>熱分布、熱浸透</a:t>
            </a:r>
            <a:r>
              <a:rPr lang="en-US" altLang="ja-JP" sz="4000" dirty="0">
                <a:solidFill>
                  <a:schemeClr val="tx1"/>
                </a:solidFill>
                <a:latin typeface="BIZ UDゴシック" panose="020B0400000000000000" pitchFamily="49" charset="-128"/>
                <a:ea typeface="BIZ UDゴシック" panose="020B0400000000000000" pitchFamily="49" charset="-128"/>
              </a:rPr>
              <a:t>2</a:t>
            </a:r>
            <a:r>
              <a:rPr lang="ja-JP" altLang="en-US" sz="4000" dirty="0">
                <a:solidFill>
                  <a:schemeClr val="tx1"/>
                </a:solidFill>
                <a:latin typeface="BIZ UDゴシック" panose="020B0400000000000000" pitchFamily="49" charset="-128"/>
                <a:ea typeface="BIZ UDゴシック" panose="020B0400000000000000" pitchFamily="49" charset="-128"/>
              </a:rPr>
              <a:t>つの作業を通して</a:t>
            </a:r>
            <a:endParaRPr kumimoji="1" lang="ja-JP" altLang="en-US" sz="4000" dirty="0">
              <a:solidFill>
                <a:schemeClr val="tx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39353" y="1580323"/>
            <a:ext cx="7865904" cy="4562060"/>
          </a:xfrm>
        </p:spPr>
        <p:txBody>
          <a:bodyPr>
            <a:normAutofit fontScale="77500" lnSpcReduction="20000"/>
          </a:bodyPr>
          <a:lstStyle/>
          <a:p>
            <a:pPr>
              <a:lnSpc>
                <a:spcPct val="160000"/>
              </a:lnSpc>
              <a:buFont typeface="Wingdings" panose="05000000000000000000" pitchFamily="2" charset="2"/>
              <a:buChar char="Ø"/>
            </a:pPr>
            <a:r>
              <a:rPr lang="ja-JP" altLang="en-US" sz="3200" dirty="0">
                <a:solidFill>
                  <a:schemeClr val="tx1"/>
                </a:solidFill>
                <a:latin typeface="BIZ UDPゴシック" panose="020B0400000000000000" pitchFamily="50" charset="-128"/>
                <a:ea typeface="BIZ UDPゴシック" panose="020B0400000000000000" pitchFamily="50" charset="-128"/>
              </a:rPr>
              <a:t>包材の強度、耐熱性、密封性の達成・維持については　ほぼメーカーに依存（信頼性のあるメーカー選定を！）</a:t>
            </a:r>
            <a:endParaRPr lang="en-US" altLang="ja-JP" sz="3200" dirty="0">
              <a:solidFill>
                <a:schemeClr val="tx1"/>
              </a:solidFill>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solidFill>
                  <a:schemeClr val="tx1"/>
                </a:solidFill>
                <a:latin typeface="BIZ UDPゴシック" panose="020B0400000000000000" pitchFamily="50" charset="-128"/>
                <a:ea typeface="BIZ UDPゴシック" panose="020B0400000000000000" pitchFamily="50" charset="-128"/>
              </a:rPr>
              <a:t>缶については　変形の残留がなければ　まず</a:t>
            </a:r>
            <a:r>
              <a:rPr kumimoji="1" lang="en-US" altLang="ja-JP" sz="3200" dirty="0">
                <a:solidFill>
                  <a:schemeClr val="tx1"/>
                </a:solidFill>
                <a:latin typeface="BIZ UDPゴシック" panose="020B0400000000000000" pitchFamily="50" charset="-128"/>
                <a:ea typeface="BIZ UDPゴシック" panose="020B0400000000000000" pitchFamily="50" charset="-128"/>
              </a:rPr>
              <a:t>OK</a:t>
            </a:r>
            <a:r>
              <a:rPr kumimoji="1" lang="ja-JP" altLang="en-US" sz="3200" dirty="0">
                <a:solidFill>
                  <a:schemeClr val="tx1"/>
                </a:solidFill>
                <a:latin typeface="BIZ UDPゴシック" panose="020B0400000000000000" pitchFamily="50" charset="-128"/>
                <a:ea typeface="BIZ UDPゴシック" panose="020B0400000000000000" pitchFamily="50" charset="-128"/>
              </a:rPr>
              <a:t>、パウチは（冷却時の加圧がうまく設定されていれば　まず　大丈夫だが　不安があれば）覗き窓から覗く（しかし　熱水スプレー式では見えないことの方が多い）、または　お手製高さゲージ</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a:xfrm>
            <a:off x="8189494" y="5903495"/>
            <a:ext cx="842745" cy="954505"/>
          </a:xfrm>
        </p:spPr>
        <p:txBody>
          <a:bodyPr/>
          <a:lstStyle/>
          <a:p>
            <a:fld id="{4C37B8AF-CD2E-4D49-A539-A50CD89383E0}" type="slidenum">
              <a:rPr kumimoji="1" lang="ja-JP" altLang="en-US" smtClean="0"/>
              <a:t>67</a:t>
            </a:fld>
            <a:endParaRPr kumimoji="1" lang="ja-JP" altLang="en-US" dirty="0"/>
          </a:p>
        </p:txBody>
      </p:sp>
    </p:spTree>
    <p:extLst>
      <p:ext uri="{BB962C8B-B14F-4D97-AF65-F5344CB8AC3E}">
        <p14:creationId xmlns:p14="http://schemas.microsoft.com/office/powerpoint/2010/main" val="1701314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50F4FCF-B219-FA99-D987-198E30E5F798}"/>
              </a:ext>
            </a:extLst>
          </p:cNvPr>
          <p:cNvSpPr>
            <a:spLocks noGrp="1"/>
          </p:cNvSpPr>
          <p:nvPr>
            <p:ph type="sldNum" sz="quarter" idx="12"/>
          </p:nvPr>
        </p:nvSpPr>
        <p:spPr/>
        <p:txBody>
          <a:bodyPr/>
          <a:lstStyle/>
          <a:p>
            <a:fld id="{4C37B8AF-CD2E-4D49-A539-A50CD89383E0}" type="slidenum">
              <a:rPr kumimoji="1" lang="ja-JP" altLang="en-US" smtClean="0"/>
              <a:t>68</a:t>
            </a:fld>
            <a:endParaRPr kumimoji="1" lang="ja-JP" altLang="en-US" dirty="0"/>
          </a:p>
        </p:txBody>
      </p:sp>
      <p:pic>
        <p:nvPicPr>
          <p:cNvPr id="3" name="図 2">
            <a:extLst>
              <a:ext uri="{FF2B5EF4-FFF2-40B4-BE49-F238E27FC236}">
                <a16:creationId xmlns:a16="http://schemas.microsoft.com/office/drawing/2014/main" id="{8F26DBBE-FE1B-DA95-9E9C-239653B8754A}"/>
              </a:ext>
            </a:extLst>
          </p:cNvPr>
          <p:cNvPicPr>
            <a:picLocks noChangeAspect="1"/>
          </p:cNvPicPr>
          <p:nvPr/>
        </p:nvPicPr>
        <p:blipFill>
          <a:blip r:embed="rId2"/>
          <a:stretch>
            <a:fillRect/>
          </a:stretch>
        </p:blipFill>
        <p:spPr>
          <a:xfrm>
            <a:off x="1192696" y="1809067"/>
            <a:ext cx="7331647" cy="3239865"/>
          </a:xfrm>
          <a:prstGeom prst="rect">
            <a:avLst/>
          </a:prstGeom>
        </p:spPr>
      </p:pic>
    </p:spTree>
    <p:extLst>
      <p:ext uri="{BB962C8B-B14F-4D97-AF65-F5344CB8AC3E}">
        <p14:creationId xmlns:p14="http://schemas.microsoft.com/office/powerpoint/2010/main" val="533901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EDF5250-0E99-B1AC-CB19-B12CCB4795F6}"/>
              </a:ext>
            </a:extLst>
          </p:cNvPr>
          <p:cNvSpPr>
            <a:spLocks noGrp="1"/>
          </p:cNvSpPr>
          <p:nvPr>
            <p:ph type="sldNum" sz="quarter" idx="12"/>
          </p:nvPr>
        </p:nvSpPr>
        <p:spPr/>
        <p:txBody>
          <a:bodyPr/>
          <a:lstStyle/>
          <a:p>
            <a:fld id="{4C37B8AF-CD2E-4D49-A539-A50CD89383E0}" type="slidenum">
              <a:rPr kumimoji="1" lang="ja-JP" altLang="en-US" smtClean="0"/>
              <a:t>69</a:t>
            </a:fld>
            <a:endParaRPr kumimoji="1" lang="ja-JP" altLang="en-US" dirty="0"/>
          </a:p>
        </p:txBody>
      </p:sp>
      <p:pic>
        <p:nvPicPr>
          <p:cNvPr id="1026" name="Picture 2" descr="ってよいを 0-50.8ミリメートル電子デジタル高さゲージ/深さゲージ - Buy Electronic Height Gauge,Digital  Depth Gage,Laser Height Gauge Product きいくつか">
            <a:extLst>
              <a:ext uri="{FF2B5EF4-FFF2-40B4-BE49-F238E27FC236}">
                <a16:creationId xmlns:a16="http://schemas.microsoft.com/office/drawing/2014/main" id="{25D5ECFD-5F3D-0CF0-DCC4-F3B6A8E9F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73" y="890337"/>
            <a:ext cx="5582653" cy="558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00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628652" y="1791866"/>
            <a:ext cx="7731578" cy="4767554"/>
          </a:xfrm>
          <a:solidFill>
            <a:schemeClr val="bg1">
              <a:lumMod val="95000"/>
            </a:schemeClr>
          </a:solidFill>
          <a:ln>
            <a:solidFill>
              <a:schemeClr val="tx1"/>
            </a:solidFill>
          </a:ln>
          <a:scene3d>
            <a:camera prst="orthographicFront"/>
            <a:lightRig rig="threePt" dir="t"/>
          </a:scene3d>
          <a:sp3d>
            <a:bevelT/>
          </a:sp3d>
        </p:spPr>
        <p:txBody>
          <a:bodyPr>
            <a:normAutofit fontScale="70000" lnSpcReduction="200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食材が　レトルト後に　期待されている栄養価値・風味価値を具現しなければならない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クッキングによる栄養・風味の劣化は許容限度内に収めなければならない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食材マトリックスの中で増殖可能な　食中毒菌・変敗菌の生残を許してはならない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加熱済みへの　未加熱のものの混入があってはならない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異種アレルゲンの交差汚染があってはならない</a:t>
            </a:r>
            <a:endParaRPr lang="en-US" altLang="ja-JP" dirty="0">
              <a:solidFill>
                <a:schemeClr val="bg2">
                  <a:lumMod val="60000"/>
                  <a:lumOff val="40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表示ミスがあってはならない</a:t>
            </a:r>
            <a:endParaRPr lang="en-US" altLang="ja-JP" dirty="0">
              <a:solidFill>
                <a:schemeClr val="bg2">
                  <a:lumMod val="60000"/>
                  <a:lumOff val="40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レトルト食品の包装は　その食品に表示された賞味期限期内　その密封性、内容物の栄養・風味を維持できるものでなければならない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a:xfrm>
            <a:off x="8515348" y="5937813"/>
            <a:ext cx="628652" cy="940199"/>
          </a:xfrm>
        </p:spPr>
        <p:txBody>
          <a:bodyPr/>
          <a:lstStyle/>
          <a:p>
            <a:fld id="{1BF6E997-178B-4815-8ABD-60FD5E8C3AF7}" type="slidenum">
              <a:rPr kumimoji="1" lang="ja-JP" altLang="en-US" smtClean="0"/>
              <a:t>7</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chemeClr val="accent6">
              <a:lumMod val="40000"/>
              <a:lumOff val="60000"/>
            </a:schemeClr>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レトルト食品の開発をやるとする</a:t>
            </a:r>
          </a:p>
        </p:txBody>
      </p:sp>
    </p:spTree>
    <p:extLst>
      <p:ext uri="{BB962C8B-B14F-4D97-AF65-F5344CB8AC3E}">
        <p14:creationId xmlns:p14="http://schemas.microsoft.com/office/powerpoint/2010/main" val="302130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FBBD5-4143-4834-9E6A-C6F61D57C238}"/>
              </a:ext>
            </a:extLst>
          </p:cNvPr>
          <p:cNvSpPr>
            <a:spLocks noGrp="1"/>
          </p:cNvSpPr>
          <p:nvPr>
            <p:ph type="title"/>
          </p:nvPr>
        </p:nvSpPr>
        <p:spPr>
          <a:xfrm>
            <a:off x="492919" y="51574"/>
            <a:ext cx="8079581" cy="1658198"/>
          </a:xfrm>
        </p:spPr>
        <p:txBody>
          <a:bodyPr/>
          <a:lstStyle/>
          <a:p>
            <a:r>
              <a:rPr kumimoji="1" lang="ja-JP" altLang="en-US" dirty="0">
                <a:latin typeface="BIZ UDPゴシック" panose="020B0400000000000000" pitchFamily="50" charset="-128"/>
                <a:ea typeface="BIZ UDPゴシック" panose="020B0400000000000000" pitchFamily="50" charset="-128"/>
              </a:rPr>
              <a:t>殺菌価　つまり　</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値とは？</a:t>
            </a:r>
          </a:p>
        </p:txBody>
      </p:sp>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492919" y="1705860"/>
            <a:ext cx="8079580" cy="2292399"/>
          </a:xfrm>
          <a:ln>
            <a:solidFill>
              <a:srgbClr val="FF0000"/>
            </a:solidFill>
          </a:ln>
          <a:effectLst/>
        </p:spPr>
        <p:txBody>
          <a:bodyPr>
            <a:normAutofit/>
          </a:bodyPr>
          <a:lstStyle/>
          <a:p>
            <a:pPr>
              <a:lnSpc>
                <a:spcPct val="150000"/>
              </a:lnSpc>
              <a:buFont typeface="Wingdings" panose="05000000000000000000" pitchFamily="2" charset="2"/>
              <a:buChar char="Ø"/>
            </a:pP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＝１０℃</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基準温度を１２１．１℃</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70</a:t>
            </a:fld>
            <a:endParaRPr kumimoji="1" lang="ja-JP" altLang="en-US" dirty="0"/>
          </a:p>
        </p:txBody>
      </p:sp>
      <p:sp>
        <p:nvSpPr>
          <p:cNvPr id="5" name="テキスト ボックス 4">
            <a:extLst>
              <a:ext uri="{FF2B5EF4-FFF2-40B4-BE49-F238E27FC236}">
                <a16:creationId xmlns:a16="http://schemas.microsoft.com/office/drawing/2014/main" id="{1C030676-FF90-4909-A6FA-59598BCFB795}"/>
              </a:ext>
            </a:extLst>
          </p:cNvPr>
          <p:cNvSpPr txBox="1"/>
          <p:nvPr/>
        </p:nvSpPr>
        <p:spPr>
          <a:xfrm>
            <a:off x="492919" y="4198329"/>
            <a:ext cx="4219425" cy="83099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を　</a:t>
            </a:r>
            <a:r>
              <a:rPr kumimoji="1" lang="en-US" altLang="ja-JP" sz="4800" dirty="0" err="1">
                <a:highlight>
                  <a:srgbClr val="FF7C80"/>
                </a:highlight>
                <a:latin typeface="BIZ UDPゴシック" panose="020B0400000000000000" pitchFamily="50" charset="-128"/>
                <a:ea typeface="BIZ UDPゴシック" panose="020B0400000000000000" pitchFamily="50" charset="-128"/>
              </a:rPr>
              <a:t>Fo</a:t>
            </a:r>
            <a:r>
              <a:rPr kumimoji="1" lang="ja-JP" altLang="en-US" sz="4800" dirty="0">
                <a:latin typeface="BIZ UDPゴシック" panose="020B0400000000000000" pitchFamily="50" charset="-128"/>
                <a:ea typeface="BIZ UDPゴシック" panose="020B0400000000000000" pitchFamily="50" charset="-128"/>
              </a:rPr>
              <a:t>　とよぶ</a:t>
            </a:r>
          </a:p>
        </p:txBody>
      </p:sp>
      <p:sp>
        <p:nvSpPr>
          <p:cNvPr id="6" name="テキスト ボックス 5">
            <a:extLst>
              <a:ext uri="{FF2B5EF4-FFF2-40B4-BE49-F238E27FC236}">
                <a16:creationId xmlns:a16="http://schemas.microsoft.com/office/drawing/2014/main" id="{12D969F3-4C5D-4BDD-8AAE-BE1CD6C06141}"/>
              </a:ext>
            </a:extLst>
          </p:cNvPr>
          <p:cNvSpPr txBox="1"/>
          <p:nvPr/>
        </p:nvSpPr>
        <p:spPr>
          <a:xfrm>
            <a:off x="492919" y="5300805"/>
            <a:ext cx="8292655" cy="369332"/>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つまり　ボツリヌス芽胞を　レトルトをもってして　殺滅を狙っている際の殺菌指標</a:t>
            </a:r>
          </a:p>
        </p:txBody>
      </p:sp>
      <p:pic>
        <p:nvPicPr>
          <p:cNvPr id="1026" name="Picture 2" descr="定番缶詰セット【5種×2缶】">
            <a:extLst>
              <a:ext uri="{FF2B5EF4-FFF2-40B4-BE49-F238E27FC236}">
                <a16:creationId xmlns:a16="http://schemas.microsoft.com/office/drawing/2014/main" id="{E412C468-083E-41E7-8333-94E61FAC7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193" y="1265761"/>
            <a:ext cx="2441442" cy="1833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4777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FBBD5-4143-4834-9E6A-C6F61D57C238}"/>
              </a:ext>
            </a:extLst>
          </p:cNvPr>
          <p:cNvSpPr>
            <a:spLocks noGrp="1"/>
          </p:cNvSpPr>
          <p:nvPr>
            <p:ph type="title"/>
          </p:nvPr>
        </p:nvSpPr>
        <p:spPr>
          <a:xfrm>
            <a:off x="492919" y="51574"/>
            <a:ext cx="8079581" cy="1658198"/>
          </a:xfrm>
        </p:spPr>
        <p:txBody>
          <a:bodyPr/>
          <a:lstStyle/>
          <a:p>
            <a:r>
              <a:rPr kumimoji="1" lang="ja-JP" altLang="en-US" dirty="0">
                <a:latin typeface="BIZ UDPゴシック" panose="020B0400000000000000" pitchFamily="50" charset="-128"/>
                <a:ea typeface="BIZ UDPゴシック" panose="020B0400000000000000" pitchFamily="50" charset="-128"/>
              </a:rPr>
              <a:t>殺菌価　つまり　</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値とは？</a:t>
            </a:r>
          </a:p>
        </p:txBody>
      </p:sp>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492919" y="1705860"/>
            <a:ext cx="8079580" cy="2292399"/>
          </a:xfrm>
          <a:ln>
            <a:solidFill>
              <a:srgbClr val="FF0000"/>
            </a:solidFill>
          </a:ln>
          <a:effectLst/>
        </p:spPr>
        <p:txBody>
          <a:bodyPr>
            <a:normAutofit/>
          </a:bodyPr>
          <a:lstStyle/>
          <a:p>
            <a:pPr>
              <a:lnSpc>
                <a:spcPct val="150000"/>
              </a:lnSpc>
              <a:buFont typeface="Wingdings" panose="05000000000000000000" pitchFamily="2" charset="2"/>
              <a:buChar char="Ø"/>
            </a:pP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8</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a:t>
            </a:r>
            <a:r>
              <a:rPr lang="en-US" altLang="ja-JP" dirty="0">
                <a:latin typeface="BIZ UDPゴシック" panose="020B0400000000000000" pitchFamily="50" charset="-128"/>
                <a:ea typeface="BIZ UDPゴシック" panose="020B0400000000000000" pitchFamily="50" charset="-128"/>
              </a:rPr>
              <a:t>85</a:t>
            </a:r>
            <a:r>
              <a:rPr lang="ja-JP" altLang="en-US" dirty="0">
                <a:latin typeface="BIZ UDPゴシック" panose="020B0400000000000000" pitchFamily="50" charset="-128"/>
                <a:ea typeface="BIZ UDPゴシック" panose="020B0400000000000000" pitchFamily="50" charset="-128"/>
              </a:rPr>
              <a:t>℃</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71</a:t>
            </a:fld>
            <a:endParaRPr kumimoji="1" lang="ja-JP" altLang="en-US" dirty="0"/>
          </a:p>
        </p:txBody>
      </p:sp>
      <p:sp>
        <p:nvSpPr>
          <p:cNvPr id="5" name="テキスト ボックス 4">
            <a:extLst>
              <a:ext uri="{FF2B5EF4-FFF2-40B4-BE49-F238E27FC236}">
                <a16:creationId xmlns:a16="http://schemas.microsoft.com/office/drawing/2014/main" id="{1C030676-FF90-4909-A6FA-59598BCFB795}"/>
              </a:ext>
            </a:extLst>
          </p:cNvPr>
          <p:cNvSpPr txBox="1"/>
          <p:nvPr/>
        </p:nvSpPr>
        <p:spPr>
          <a:xfrm>
            <a:off x="492919" y="4198329"/>
            <a:ext cx="5925020" cy="83099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を　</a:t>
            </a:r>
            <a:r>
              <a:rPr kumimoji="1" lang="en-US" altLang="ja-JP" sz="4800" dirty="0" err="1">
                <a:highlight>
                  <a:srgbClr val="FF7C80"/>
                </a:highlight>
                <a:latin typeface="BIZ UDPゴシック" panose="020B0400000000000000" pitchFamily="50" charset="-128"/>
                <a:ea typeface="BIZ UDPゴシック" panose="020B0400000000000000" pitchFamily="50" charset="-128"/>
              </a:rPr>
              <a:t>Fp</a:t>
            </a:r>
            <a:r>
              <a:rPr kumimoji="1" lang="ja-JP" altLang="en-US" sz="4800" dirty="0">
                <a:latin typeface="BIZ UDPゴシック" panose="020B0400000000000000" pitchFamily="50" charset="-128"/>
                <a:ea typeface="BIZ UDPゴシック" panose="020B0400000000000000" pitchFamily="50" charset="-128"/>
              </a:rPr>
              <a:t>　＝</a:t>
            </a:r>
            <a:r>
              <a:rPr kumimoji="1" lang="en-US" altLang="ja-JP" sz="4800" dirty="0">
                <a:latin typeface="BIZ UDPゴシック" panose="020B0400000000000000" pitchFamily="50" charset="-128"/>
                <a:ea typeface="BIZ UDPゴシック" panose="020B0400000000000000" pitchFamily="50" charset="-128"/>
              </a:rPr>
              <a:t>F</a:t>
            </a:r>
            <a:r>
              <a:rPr kumimoji="1" lang="en-US" altLang="ja-JP" sz="2800" baseline="-25000" dirty="0">
                <a:latin typeface="BIZ UDPゴシック" panose="020B0400000000000000" pitchFamily="50" charset="-128"/>
                <a:ea typeface="BIZ UDPゴシック" panose="020B0400000000000000" pitchFamily="50" charset="-128"/>
              </a:rPr>
              <a:t>85/8</a:t>
            </a:r>
            <a:r>
              <a:rPr kumimoji="1" lang="ja-JP" altLang="en-US" sz="4800" dirty="0">
                <a:latin typeface="BIZ UDPゴシック" panose="020B0400000000000000" pitchFamily="50" charset="-128"/>
                <a:ea typeface="BIZ UDPゴシック" panose="020B0400000000000000" pitchFamily="50" charset="-128"/>
              </a:rPr>
              <a:t>とよぶ</a:t>
            </a:r>
          </a:p>
        </p:txBody>
      </p:sp>
      <p:sp>
        <p:nvSpPr>
          <p:cNvPr id="6" name="テキスト ボックス 5">
            <a:extLst>
              <a:ext uri="{FF2B5EF4-FFF2-40B4-BE49-F238E27FC236}">
                <a16:creationId xmlns:a16="http://schemas.microsoft.com/office/drawing/2014/main" id="{12D969F3-4C5D-4BDD-8AAE-BE1CD6C06141}"/>
              </a:ext>
            </a:extLst>
          </p:cNvPr>
          <p:cNvSpPr txBox="1"/>
          <p:nvPr/>
        </p:nvSpPr>
        <p:spPr>
          <a:xfrm>
            <a:off x="408247" y="5283467"/>
            <a:ext cx="8651081" cy="369332"/>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つまり　耐熱性酵母・カビをホットパック程度の加熱で殺滅を狙っている際の殺菌指標</a:t>
            </a:r>
          </a:p>
        </p:txBody>
      </p:sp>
      <p:pic>
        <p:nvPicPr>
          <p:cNvPr id="2050" name="Picture 2" descr="デルモンテ トマトジュースの人気商品・通販・価格比較 - 価格.com">
            <a:extLst>
              <a:ext uri="{FF2B5EF4-FFF2-40B4-BE49-F238E27FC236}">
                <a16:creationId xmlns:a16="http://schemas.microsoft.com/office/drawing/2014/main" id="{63136496-576C-4CC1-927A-76FA08D75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994" y="1027381"/>
            <a:ext cx="1712334" cy="244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240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FBBD5-4143-4834-9E6A-C6F61D57C238}"/>
              </a:ext>
            </a:extLst>
          </p:cNvPr>
          <p:cNvSpPr>
            <a:spLocks noGrp="1"/>
          </p:cNvSpPr>
          <p:nvPr>
            <p:ph type="title"/>
          </p:nvPr>
        </p:nvSpPr>
        <p:spPr>
          <a:xfrm>
            <a:off x="492919" y="51574"/>
            <a:ext cx="8079581" cy="1658198"/>
          </a:xfrm>
        </p:spPr>
        <p:txBody>
          <a:bodyPr/>
          <a:lstStyle/>
          <a:p>
            <a:r>
              <a:rPr kumimoji="1" lang="ja-JP" altLang="en-US" dirty="0">
                <a:latin typeface="BIZ UDPゴシック" panose="020B0400000000000000" pitchFamily="50" charset="-128"/>
                <a:ea typeface="BIZ UDPゴシック" panose="020B0400000000000000" pitchFamily="50" charset="-128"/>
              </a:rPr>
              <a:t>殺菌価　つまり　</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値とは？</a:t>
            </a:r>
          </a:p>
        </p:txBody>
      </p:sp>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492919" y="1705860"/>
            <a:ext cx="8079580" cy="2292399"/>
          </a:xfrm>
          <a:ln>
            <a:solidFill>
              <a:srgbClr val="FF0000"/>
            </a:solidFill>
          </a:ln>
          <a:effectLst/>
        </p:spPr>
        <p:txBody>
          <a:bodyPr>
            <a:normAutofit/>
          </a:bodyPr>
          <a:lstStyle/>
          <a:p>
            <a:pPr>
              <a:lnSpc>
                <a:spcPct val="150000"/>
              </a:lnSpc>
              <a:buFont typeface="Wingdings" panose="05000000000000000000" pitchFamily="2" charset="2"/>
              <a:buChar char="Ø"/>
            </a:pP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5</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a:t>
            </a:r>
            <a:r>
              <a:rPr lang="en-US" altLang="ja-JP" dirty="0">
                <a:latin typeface="BIZ UDPゴシック" panose="020B0400000000000000" pitchFamily="50" charset="-128"/>
                <a:ea typeface="BIZ UDPゴシック" panose="020B0400000000000000" pitchFamily="50" charset="-128"/>
              </a:rPr>
              <a:t>65</a:t>
            </a:r>
            <a:r>
              <a:rPr lang="ja-JP" altLang="en-US" dirty="0">
                <a:latin typeface="BIZ UDPゴシック" panose="020B0400000000000000" pitchFamily="50" charset="-128"/>
                <a:ea typeface="BIZ UDPゴシック" panose="020B0400000000000000" pitchFamily="50" charset="-128"/>
              </a:rPr>
              <a:t>℃</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72</a:t>
            </a:fld>
            <a:endParaRPr kumimoji="1" lang="ja-JP" altLang="en-US" dirty="0"/>
          </a:p>
        </p:txBody>
      </p:sp>
      <p:sp>
        <p:nvSpPr>
          <p:cNvPr id="5" name="テキスト ボックス 4">
            <a:extLst>
              <a:ext uri="{FF2B5EF4-FFF2-40B4-BE49-F238E27FC236}">
                <a16:creationId xmlns:a16="http://schemas.microsoft.com/office/drawing/2014/main" id="{1C030676-FF90-4909-A6FA-59598BCFB795}"/>
              </a:ext>
            </a:extLst>
          </p:cNvPr>
          <p:cNvSpPr txBox="1"/>
          <p:nvPr/>
        </p:nvSpPr>
        <p:spPr>
          <a:xfrm>
            <a:off x="492919" y="4198329"/>
            <a:ext cx="5925020" cy="83099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を　</a:t>
            </a:r>
            <a:r>
              <a:rPr kumimoji="1" lang="en-US" altLang="ja-JP" sz="4800" dirty="0" err="1">
                <a:highlight>
                  <a:srgbClr val="FF7C80"/>
                </a:highlight>
                <a:latin typeface="BIZ UDPゴシック" panose="020B0400000000000000" pitchFamily="50" charset="-128"/>
                <a:ea typeface="BIZ UDPゴシック" panose="020B0400000000000000" pitchFamily="50" charset="-128"/>
              </a:rPr>
              <a:t>Fp</a:t>
            </a:r>
            <a:r>
              <a:rPr kumimoji="1" lang="ja-JP" altLang="en-US" sz="4800" dirty="0">
                <a:latin typeface="BIZ UDPゴシック" panose="020B0400000000000000" pitchFamily="50" charset="-128"/>
                <a:ea typeface="BIZ UDPゴシック" panose="020B0400000000000000" pitchFamily="50" charset="-128"/>
              </a:rPr>
              <a:t>　＝</a:t>
            </a:r>
            <a:r>
              <a:rPr kumimoji="1" lang="en-US" altLang="ja-JP" sz="4800" dirty="0">
                <a:latin typeface="BIZ UDPゴシック" panose="020B0400000000000000" pitchFamily="50" charset="-128"/>
                <a:ea typeface="BIZ UDPゴシック" panose="020B0400000000000000" pitchFamily="50" charset="-128"/>
              </a:rPr>
              <a:t>F</a:t>
            </a:r>
            <a:r>
              <a:rPr kumimoji="1" lang="en-US" altLang="ja-JP" sz="2800" baseline="-25000" dirty="0">
                <a:latin typeface="BIZ UDPゴシック" panose="020B0400000000000000" pitchFamily="50" charset="-128"/>
                <a:ea typeface="BIZ UDPゴシック" panose="020B0400000000000000" pitchFamily="50" charset="-128"/>
              </a:rPr>
              <a:t>65/5</a:t>
            </a:r>
            <a:r>
              <a:rPr kumimoji="1" lang="ja-JP" altLang="en-US" sz="4800" dirty="0">
                <a:latin typeface="BIZ UDPゴシック" panose="020B0400000000000000" pitchFamily="50" charset="-128"/>
                <a:ea typeface="BIZ UDPゴシック" panose="020B0400000000000000" pitchFamily="50" charset="-128"/>
              </a:rPr>
              <a:t>とよぶ</a:t>
            </a:r>
          </a:p>
        </p:txBody>
      </p:sp>
      <p:sp>
        <p:nvSpPr>
          <p:cNvPr id="6" name="テキスト ボックス 5">
            <a:extLst>
              <a:ext uri="{FF2B5EF4-FFF2-40B4-BE49-F238E27FC236}">
                <a16:creationId xmlns:a16="http://schemas.microsoft.com/office/drawing/2014/main" id="{12D969F3-4C5D-4BDD-8AAE-BE1CD6C06141}"/>
              </a:ext>
            </a:extLst>
          </p:cNvPr>
          <p:cNvSpPr txBox="1"/>
          <p:nvPr/>
        </p:nvSpPr>
        <p:spPr>
          <a:xfrm>
            <a:off x="246459" y="5259291"/>
            <a:ext cx="8651081" cy="369332"/>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つまり　通常の酵母・カビをホットパック程度の加熱で殺滅を狙っている際の殺菌指標</a:t>
            </a:r>
          </a:p>
        </p:txBody>
      </p:sp>
      <p:pic>
        <p:nvPicPr>
          <p:cNvPr id="3074" name="Picture 2" descr="楽天市場】えひめ飲料 POM ポンジュース 缶 190g | 価格比較 - 商品価格ナビ">
            <a:extLst>
              <a:ext uri="{FF2B5EF4-FFF2-40B4-BE49-F238E27FC236}">
                <a16:creationId xmlns:a16="http://schemas.microsoft.com/office/drawing/2014/main" id="{E7FA7AE2-20DC-4ACD-AE23-9F7E0240A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528" y="1443704"/>
            <a:ext cx="2560472" cy="192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8139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73</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581319" y="1600199"/>
            <a:ext cx="7657322" cy="1828801"/>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ホットパックでの検証</a:t>
            </a:r>
            <a:endParaRPr lang="en-US" altLang="ja-JP" sz="5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70521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ホットパックでは・・・</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fontScale="85000" lnSpcReduction="20000"/>
          </a:bodyPr>
          <a:lstStyle/>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製品への熱浸透だけは　連続殺菌機なので　「超簡単」　でも　こちらでの検証より　容器内部での　熱分布のほうが　はるかに難関</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en-US" altLang="ja-JP" sz="3200" dirty="0">
                <a:latin typeface="BIZ UDPゴシック" panose="020B0400000000000000" pitchFamily="50" charset="-128"/>
                <a:ea typeface="BIZ UDPゴシック" panose="020B0400000000000000" pitchFamily="50" charset="-128"/>
              </a:rPr>
              <a:t>PET</a:t>
            </a:r>
            <a:r>
              <a:rPr kumimoji="1" lang="ja-JP" altLang="en-US" sz="3200" dirty="0">
                <a:latin typeface="BIZ UDPゴシック" panose="020B0400000000000000" pitchFamily="50" charset="-128"/>
                <a:ea typeface="BIZ UDPゴシック" panose="020B0400000000000000" pitchFamily="50" charset="-128"/>
              </a:rPr>
              <a:t>ボトルの場合　キャップの天の隅が</a:t>
            </a:r>
            <a:r>
              <a:rPr lang="ja-JP" altLang="en-US" sz="3200" dirty="0">
                <a:latin typeface="BIZ UDPゴシック" panose="020B0400000000000000" pitchFamily="50" charset="-128"/>
                <a:ea typeface="BIZ UDPゴシック" panose="020B0400000000000000" pitchFamily="50" charset="-128"/>
              </a:rPr>
              <a:t>最冷点</a:t>
            </a:r>
            <a:r>
              <a:rPr kumimoji="1" lang="ja-JP" altLang="en-US" sz="3200" dirty="0">
                <a:latin typeface="BIZ UDPゴシック" panose="020B0400000000000000" pitchFamily="50" charset="-128"/>
                <a:ea typeface="BIZ UDPゴシック" panose="020B0400000000000000" pitchFamily="50" charset="-128"/>
              </a:rPr>
              <a:t>、でも　ここにうまくはまりこむロガーは　現実にはない</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そのため　すべて経験と　結果をもって良しとする</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74</a:t>
            </a:fld>
            <a:endParaRPr kumimoji="1" lang="ja-JP" altLang="en-US" dirty="0"/>
          </a:p>
        </p:txBody>
      </p:sp>
      <p:grpSp>
        <p:nvGrpSpPr>
          <p:cNvPr id="5" name="グループ化 4">
            <a:extLst>
              <a:ext uri="{FF2B5EF4-FFF2-40B4-BE49-F238E27FC236}">
                <a16:creationId xmlns:a16="http://schemas.microsoft.com/office/drawing/2014/main" id="{E83425B8-9F57-3398-6C3E-2AA2BCE1A490}"/>
              </a:ext>
            </a:extLst>
          </p:cNvPr>
          <p:cNvGrpSpPr/>
          <p:nvPr/>
        </p:nvGrpSpPr>
        <p:grpSpPr>
          <a:xfrm>
            <a:off x="7934960" y="3354440"/>
            <a:ext cx="1111045" cy="1033704"/>
            <a:chOff x="3491345" y="466452"/>
            <a:chExt cx="2370257" cy="2352675"/>
          </a:xfrm>
        </p:grpSpPr>
        <p:pic>
          <p:nvPicPr>
            <p:cNvPr id="6" name="図 5">
              <a:extLst>
                <a:ext uri="{FF2B5EF4-FFF2-40B4-BE49-F238E27FC236}">
                  <a16:creationId xmlns:a16="http://schemas.microsoft.com/office/drawing/2014/main" id="{C9B683B3-29D0-2318-F499-2CA871D07360}"/>
                </a:ext>
              </a:extLst>
            </p:cNvPr>
            <p:cNvPicPr>
              <a:picLocks noChangeAspect="1"/>
            </p:cNvPicPr>
            <p:nvPr/>
          </p:nvPicPr>
          <p:blipFill>
            <a:blip r:embed="rId2"/>
            <a:stretch>
              <a:fillRect/>
            </a:stretch>
          </p:blipFill>
          <p:spPr>
            <a:xfrm>
              <a:off x="3613702" y="466452"/>
              <a:ext cx="2247900" cy="2352675"/>
            </a:xfrm>
            <a:prstGeom prst="rect">
              <a:avLst/>
            </a:prstGeom>
          </p:spPr>
        </p:pic>
        <p:cxnSp>
          <p:nvCxnSpPr>
            <p:cNvPr id="7" name="直線コネクタ 6">
              <a:extLst>
                <a:ext uri="{FF2B5EF4-FFF2-40B4-BE49-F238E27FC236}">
                  <a16:creationId xmlns:a16="http://schemas.microsoft.com/office/drawing/2014/main" id="{5CD46608-8D25-7A59-111D-5BADDA20B097}"/>
                </a:ext>
              </a:extLst>
            </p:cNvPr>
            <p:cNvCxnSpPr>
              <a:cxnSpLocks/>
            </p:cNvCxnSpPr>
            <p:nvPr/>
          </p:nvCxnSpPr>
          <p:spPr>
            <a:xfrm flipV="1">
              <a:off x="3491345" y="1856510"/>
              <a:ext cx="665019" cy="7204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0FD84973-A8E9-28C8-E10E-47FED888C3AC}"/>
                </a:ext>
              </a:extLst>
            </p:cNvPr>
            <p:cNvCxnSpPr>
              <a:cxnSpLocks/>
            </p:cNvCxnSpPr>
            <p:nvPr/>
          </p:nvCxnSpPr>
          <p:spPr>
            <a:xfrm flipV="1">
              <a:off x="4214191" y="800031"/>
              <a:ext cx="1046922" cy="105288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2877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ホットパックでは・・・</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fontScale="62500" lnSpcReduction="20000"/>
          </a:bodyPr>
          <a:lstStyle/>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包材の内面の清浄度を　滅菌水で容器内面を洗って確認しているメーカーもあるが・・・洗って出てきたのは　殺菌の対象菌？</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最近容器はきれいになってきていて　洗ってもなにも出てこない・・・であれば　ホットパックまでしなくても　変敗しない？</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スレッドに菌が閉じ込められていることが多いと思われるが　　　　スレッドの奥を殺菌できる</a:t>
            </a:r>
            <a:r>
              <a:rPr lang="en-US" altLang="ja-JP" sz="3200" dirty="0">
                <a:latin typeface="BIZ UDPゴシック" panose="020B0400000000000000" pitchFamily="50" charset="-128"/>
                <a:ea typeface="BIZ UDPゴシック" panose="020B0400000000000000" pitchFamily="50" charset="-128"/>
              </a:rPr>
              <a:t>UV?</a:t>
            </a:r>
            <a:r>
              <a:rPr lang="ja-JP" altLang="en-US" sz="3200" dirty="0">
                <a:latin typeface="BIZ UDPゴシック" panose="020B0400000000000000" pitchFamily="50" charset="-128"/>
                <a:ea typeface="BIZ UDPゴシック" panose="020B0400000000000000" pitchFamily="50" charset="-128"/>
              </a:rPr>
              <a:t>殺菌剤？</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ホットパックに適した食品は　ｐ</a:t>
            </a:r>
            <a:r>
              <a:rPr lang="en-US" altLang="ja-JP" sz="3200" dirty="0">
                <a:latin typeface="BIZ UDPゴシック" panose="020B0400000000000000" pitchFamily="50" charset="-128"/>
                <a:ea typeface="BIZ UDPゴシック" panose="020B0400000000000000" pitchFamily="50" charset="-128"/>
              </a:rPr>
              <a:t>H&lt;4</a:t>
            </a:r>
            <a:r>
              <a:rPr lang="ja-JP" altLang="en-US" sz="3200" dirty="0">
                <a:latin typeface="BIZ UDPゴシック" panose="020B0400000000000000" pitchFamily="50" charset="-128"/>
                <a:ea typeface="BIZ UDPゴシック" panose="020B0400000000000000" pitchFamily="50" charset="-128"/>
              </a:rPr>
              <a:t>　なので　食中毒菌は生えない</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そのため　すべて経験と　結果をもって良しとする</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75</a:t>
            </a:fld>
            <a:endParaRPr kumimoji="1" lang="ja-JP" altLang="en-US" dirty="0"/>
          </a:p>
        </p:txBody>
      </p:sp>
    </p:spTree>
    <p:extLst>
      <p:ext uri="{BB962C8B-B14F-4D97-AF65-F5344CB8AC3E}">
        <p14:creationId xmlns:p14="http://schemas.microsoft.com/office/powerpoint/2010/main" val="11961927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ホットパックでは・・・</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fontScale="62500" lnSpcReduction="20000"/>
          </a:bodyPr>
          <a:lstStyle/>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包材の内面の清浄度を　滅菌水で容器内面を洗って確認しているメーカーもあるが・・・洗って出てきたのは　殺菌の対象菌？</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最近容器はきれいになってきていて　洗ってもなにも出てこない・・・であれば　ホットパックまでしなくても　変敗しない？</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スレッドに菌が閉じ込められていることが多いと思われるが　　　　スレッドの奥を殺菌できる</a:t>
            </a:r>
            <a:r>
              <a:rPr lang="en-US" altLang="ja-JP" sz="3200" dirty="0">
                <a:latin typeface="BIZ UDPゴシック" panose="020B0400000000000000" pitchFamily="50" charset="-128"/>
                <a:ea typeface="BIZ UDPゴシック" panose="020B0400000000000000" pitchFamily="50" charset="-128"/>
              </a:rPr>
              <a:t>UV?</a:t>
            </a:r>
            <a:r>
              <a:rPr lang="ja-JP" altLang="en-US" sz="3200" dirty="0">
                <a:latin typeface="BIZ UDPゴシック" panose="020B0400000000000000" pitchFamily="50" charset="-128"/>
                <a:ea typeface="BIZ UDPゴシック" panose="020B0400000000000000" pitchFamily="50" charset="-128"/>
              </a:rPr>
              <a:t>殺菌剤？</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ホットパックに適した食品は　ｐ</a:t>
            </a:r>
            <a:r>
              <a:rPr lang="en-US" altLang="ja-JP" sz="3200" dirty="0">
                <a:latin typeface="BIZ UDPゴシック" panose="020B0400000000000000" pitchFamily="50" charset="-128"/>
                <a:ea typeface="BIZ UDPゴシック" panose="020B0400000000000000" pitchFamily="50" charset="-128"/>
              </a:rPr>
              <a:t>H&lt;4</a:t>
            </a:r>
            <a:r>
              <a:rPr lang="ja-JP" altLang="en-US" sz="3200" dirty="0">
                <a:latin typeface="BIZ UDPゴシック" panose="020B0400000000000000" pitchFamily="50" charset="-128"/>
                <a:ea typeface="BIZ UDPゴシック" panose="020B0400000000000000" pitchFamily="50" charset="-128"/>
              </a:rPr>
              <a:t>　なので　食中毒菌は生えない</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そのため　すべて経験と　結果をもって良しとする</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76</a:t>
            </a:fld>
            <a:endParaRPr kumimoji="1" lang="ja-JP" altLang="en-US" dirty="0"/>
          </a:p>
        </p:txBody>
      </p:sp>
    </p:spTree>
    <p:extLst>
      <p:ext uri="{BB962C8B-B14F-4D97-AF65-F5344CB8AC3E}">
        <p14:creationId xmlns:p14="http://schemas.microsoft.com/office/powerpoint/2010/main" val="40624340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ホットパックでは・・・</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a:bodyPr>
          <a:lstStyle/>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ホットパックの後の転倒殺菌が伝統的な手法</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それでも　不安があるときには</a:t>
            </a:r>
            <a:endParaRPr lang="en-US" altLang="ja-JP" sz="3200" dirty="0">
              <a:latin typeface="BIZ UDPゴシック" panose="020B0400000000000000" pitchFamily="50" charset="-128"/>
              <a:ea typeface="BIZ UDPゴシック" panose="020B0400000000000000" pitchFamily="50" charset="-128"/>
            </a:endParaRPr>
          </a:p>
          <a:p>
            <a:pPr marL="0" indent="0">
              <a:lnSpc>
                <a:spcPct val="160000"/>
              </a:lnSpc>
              <a:buNone/>
            </a:pPr>
            <a:r>
              <a:rPr lang="ja-JP" altLang="en-US" sz="3200" dirty="0">
                <a:latin typeface="BIZ UDPゴシック" panose="020B0400000000000000" pitchFamily="50" charset="-128"/>
                <a:ea typeface="BIZ UDPゴシック" panose="020B0400000000000000" pitchFamily="50" charset="-128"/>
              </a:rPr>
              <a:t>　薬剤殺菌、化学殺菌、</a:t>
            </a:r>
            <a:r>
              <a:rPr lang="en-US" altLang="ja-JP" sz="3200" dirty="0">
                <a:latin typeface="BIZ UDPゴシック" panose="020B0400000000000000" pitchFamily="50" charset="-128"/>
                <a:ea typeface="BIZ UDPゴシック" panose="020B0400000000000000" pitchFamily="50" charset="-128"/>
              </a:rPr>
              <a:t>UV</a:t>
            </a:r>
            <a:r>
              <a:rPr lang="ja-JP" altLang="en-US" sz="3200" dirty="0">
                <a:latin typeface="BIZ UDPゴシック" panose="020B0400000000000000" pitchFamily="50" charset="-128"/>
                <a:ea typeface="BIZ UDPゴシック" panose="020B0400000000000000" pitchFamily="50" charset="-128"/>
              </a:rPr>
              <a:t>　　　　　　　　</a:t>
            </a:r>
            <a:endParaRPr lang="en-US" altLang="ja-JP" sz="3200" dirty="0">
              <a:latin typeface="BIZ UDPゴシック" panose="020B0400000000000000" pitchFamily="50" charset="-128"/>
              <a:ea typeface="BIZ UDPゴシック" panose="020B0400000000000000" pitchFamily="50" charset="-128"/>
            </a:endParaRPr>
          </a:p>
          <a:p>
            <a:pPr marL="0" indent="0">
              <a:lnSpc>
                <a:spcPct val="160000"/>
              </a:lnSpc>
              <a:buNone/>
            </a:pPr>
            <a:r>
              <a:rPr lang="ja-JP" altLang="en-US" sz="3200" dirty="0">
                <a:latin typeface="BIZ UDPゴシック" panose="020B0400000000000000" pitchFamily="50" charset="-128"/>
                <a:ea typeface="BIZ UDPゴシック" panose="020B0400000000000000" pitchFamily="50" charset="-128"/>
              </a:rPr>
              <a:t>　熱水シャワー（後パス）</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77</a:t>
            </a:fld>
            <a:endParaRPr kumimoji="1" lang="ja-JP" altLang="en-US" dirty="0"/>
          </a:p>
        </p:txBody>
      </p:sp>
    </p:spTree>
    <p:extLst>
      <p:ext uri="{BB962C8B-B14F-4D97-AF65-F5344CB8AC3E}">
        <p14:creationId xmlns:p14="http://schemas.microsoft.com/office/powerpoint/2010/main" val="1300388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D0F08AB-C71C-4254-A47C-AB1D303AD7DB}"/>
              </a:ext>
            </a:extLst>
          </p:cNvPr>
          <p:cNvGrpSpPr/>
          <p:nvPr/>
        </p:nvGrpSpPr>
        <p:grpSpPr>
          <a:xfrm>
            <a:off x="3158842" y="1568881"/>
            <a:ext cx="2370257" cy="2352675"/>
            <a:chOff x="3491345" y="466452"/>
            <a:chExt cx="2370257" cy="2352675"/>
          </a:xfrm>
        </p:grpSpPr>
        <p:pic>
          <p:nvPicPr>
            <p:cNvPr id="2" name="図 1">
              <a:extLst>
                <a:ext uri="{FF2B5EF4-FFF2-40B4-BE49-F238E27FC236}">
                  <a16:creationId xmlns:a16="http://schemas.microsoft.com/office/drawing/2014/main" id="{0B979E09-D52B-433B-975F-727F70B314EA}"/>
                </a:ext>
              </a:extLst>
            </p:cNvPr>
            <p:cNvPicPr>
              <a:picLocks noChangeAspect="1"/>
            </p:cNvPicPr>
            <p:nvPr/>
          </p:nvPicPr>
          <p:blipFill>
            <a:blip r:embed="rId2"/>
            <a:stretch>
              <a:fillRect/>
            </a:stretch>
          </p:blipFill>
          <p:spPr>
            <a:xfrm>
              <a:off x="3613702" y="466452"/>
              <a:ext cx="2247900" cy="2352675"/>
            </a:xfrm>
            <a:prstGeom prst="rect">
              <a:avLst/>
            </a:prstGeom>
          </p:spPr>
        </p:pic>
        <p:cxnSp>
          <p:nvCxnSpPr>
            <p:cNvPr id="8" name="直線コネクタ 7">
              <a:extLst>
                <a:ext uri="{FF2B5EF4-FFF2-40B4-BE49-F238E27FC236}">
                  <a16:creationId xmlns:a16="http://schemas.microsoft.com/office/drawing/2014/main" id="{F7CE8139-10CA-4EBC-9481-AAB6D00E1C82}"/>
                </a:ext>
              </a:extLst>
            </p:cNvPr>
            <p:cNvCxnSpPr>
              <a:cxnSpLocks/>
            </p:cNvCxnSpPr>
            <p:nvPr/>
          </p:nvCxnSpPr>
          <p:spPr>
            <a:xfrm flipV="1">
              <a:off x="3491345" y="1856510"/>
              <a:ext cx="665019" cy="7204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0D333762-7938-4088-BDB4-73D4E047F66E}"/>
                </a:ext>
              </a:extLst>
            </p:cNvPr>
            <p:cNvCxnSpPr>
              <a:cxnSpLocks/>
            </p:cNvCxnSpPr>
            <p:nvPr/>
          </p:nvCxnSpPr>
          <p:spPr>
            <a:xfrm flipV="1">
              <a:off x="4214191" y="800031"/>
              <a:ext cx="1046922" cy="105288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F88E2A8D-125E-4665-BAD9-E0F5ED8498B7}"/>
              </a:ext>
            </a:extLst>
          </p:cNvPr>
          <p:cNvSpPr txBox="1"/>
          <p:nvPr/>
        </p:nvSpPr>
        <p:spPr>
          <a:xfrm>
            <a:off x="1450792" y="4860796"/>
            <a:ext cx="6242415" cy="1200329"/>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内部よりの熱では十分な殺菌が出来ないとき</a:t>
            </a:r>
            <a:endParaRPr kumimoji="1" lang="en-US" altLang="ja-JP" sz="2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sz="2400" dirty="0">
                <a:latin typeface="BIZ UDPゴシック" panose="020B0400000000000000" pitchFamily="50" charset="-128"/>
                <a:ea typeface="BIZ UDPゴシック" panose="020B0400000000000000" pitchFamily="50" charset="-128"/>
              </a:rPr>
              <a:t>外からも熱を加えてやる（後パス）</a:t>
            </a:r>
            <a:endParaRPr kumimoji="1" lang="en-US" altLang="ja-JP" sz="2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sz="2400" dirty="0">
                <a:latin typeface="BIZ UDPゴシック" panose="020B0400000000000000" pitchFamily="50" charset="-128"/>
                <a:ea typeface="BIZ UDPゴシック" panose="020B0400000000000000" pitchFamily="50" charset="-128"/>
              </a:rPr>
              <a:t>薬剤殺菌・化学殺菌・</a:t>
            </a:r>
            <a:r>
              <a:rPr kumimoji="1" lang="en-US" altLang="ja-JP" sz="2400" dirty="0">
                <a:latin typeface="BIZ UDPゴシック" panose="020B0400000000000000" pitchFamily="50" charset="-128"/>
                <a:ea typeface="BIZ UDPゴシック" panose="020B0400000000000000" pitchFamily="50" charset="-128"/>
              </a:rPr>
              <a:t>UV</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44A646C9-3904-4406-B678-237F97AAAF6D}"/>
              </a:ext>
            </a:extLst>
          </p:cNvPr>
          <p:cNvSpPr>
            <a:spLocks noGrp="1"/>
          </p:cNvSpPr>
          <p:nvPr>
            <p:ph type="sldNum" sz="quarter" idx="12"/>
          </p:nvPr>
        </p:nvSpPr>
        <p:spPr/>
        <p:txBody>
          <a:bodyPr/>
          <a:lstStyle/>
          <a:p>
            <a:fld id="{4C37B8AF-CD2E-4D49-A539-A50CD89383E0}" type="slidenum">
              <a:rPr kumimoji="1" lang="ja-JP" altLang="en-US" smtClean="0"/>
              <a:t>78</a:t>
            </a:fld>
            <a:endParaRPr kumimoji="1" lang="ja-JP" altLang="en-US" dirty="0"/>
          </a:p>
        </p:txBody>
      </p:sp>
    </p:spTree>
    <p:extLst>
      <p:ext uri="{BB962C8B-B14F-4D97-AF65-F5344CB8AC3E}">
        <p14:creationId xmlns:p14="http://schemas.microsoft.com/office/powerpoint/2010/main" val="1197009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04439C9-685C-40AF-B02C-370437E656F0}"/>
              </a:ext>
            </a:extLst>
          </p:cNvPr>
          <p:cNvSpPr>
            <a:spLocks noGrp="1"/>
          </p:cNvSpPr>
          <p:nvPr>
            <p:ph type="sldNum" sz="quarter" idx="12"/>
          </p:nvPr>
        </p:nvSpPr>
        <p:spPr/>
        <p:txBody>
          <a:bodyPr/>
          <a:lstStyle/>
          <a:p>
            <a:fld id="{4C37B8AF-CD2E-4D49-A539-A50CD89383E0}" type="slidenum">
              <a:rPr kumimoji="1" lang="ja-JP" altLang="en-US" smtClean="0"/>
              <a:t>79</a:t>
            </a:fld>
            <a:endParaRPr kumimoji="1" lang="ja-JP" altLang="en-US" dirty="0"/>
          </a:p>
        </p:txBody>
      </p:sp>
      <p:pic>
        <p:nvPicPr>
          <p:cNvPr id="6" name="図 5">
            <a:extLst>
              <a:ext uri="{FF2B5EF4-FFF2-40B4-BE49-F238E27FC236}">
                <a16:creationId xmlns:a16="http://schemas.microsoft.com/office/drawing/2014/main" id="{73E2BF49-605C-4F8A-955E-761F4A000CF3}"/>
              </a:ext>
            </a:extLst>
          </p:cNvPr>
          <p:cNvPicPr>
            <a:picLocks noChangeAspect="1"/>
          </p:cNvPicPr>
          <p:nvPr/>
        </p:nvPicPr>
        <p:blipFill>
          <a:blip r:embed="rId2"/>
          <a:stretch>
            <a:fillRect/>
          </a:stretch>
        </p:blipFill>
        <p:spPr>
          <a:xfrm>
            <a:off x="570795" y="948973"/>
            <a:ext cx="4754489" cy="2968272"/>
          </a:xfrm>
          <a:prstGeom prst="rect">
            <a:avLst/>
          </a:prstGeom>
        </p:spPr>
      </p:pic>
      <p:sp>
        <p:nvSpPr>
          <p:cNvPr id="8" name="テキスト ボックス 7">
            <a:extLst>
              <a:ext uri="{FF2B5EF4-FFF2-40B4-BE49-F238E27FC236}">
                <a16:creationId xmlns:a16="http://schemas.microsoft.com/office/drawing/2014/main" id="{5499DCB1-0CE4-4789-B630-F1D0E3DCA755}"/>
              </a:ext>
            </a:extLst>
          </p:cNvPr>
          <p:cNvSpPr txBox="1"/>
          <p:nvPr/>
        </p:nvSpPr>
        <p:spPr>
          <a:xfrm>
            <a:off x="1621492" y="4410953"/>
            <a:ext cx="6584244" cy="646331"/>
          </a:xfrm>
          <a:prstGeom prst="rect">
            <a:avLst/>
          </a:prstGeom>
          <a:noFill/>
        </p:spPr>
        <p:txBody>
          <a:bodyPr wrap="square">
            <a:spAutoFit/>
          </a:bodyPr>
          <a:lstStyle/>
          <a:p>
            <a:r>
              <a:rPr lang="ja-JP" altLang="en-US" dirty="0">
                <a:hlinkClick r:id="rId3"/>
              </a:rPr>
              <a:t>https://www.youtube.com/watch?v=3MVsLJy3J6M&amp;t=326s</a:t>
            </a:r>
            <a:endParaRPr lang="en-US" altLang="ja-JP" dirty="0"/>
          </a:p>
          <a:p>
            <a:endParaRPr lang="ja-JP" altLang="en-US" dirty="0"/>
          </a:p>
        </p:txBody>
      </p:sp>
      <p:pic>
        <p:nvPicPr>
          <p:cNvPr id="3074" name="Picture 2">
            <a:extLst>
              <a:ext uri="{FF2B5EF4-FFF2-40B4-BE49-F238E27FC236}">
                <a16:creationId xmlns:a16="http://schemas.microsoft.com/office/drawing/2014/main" id="{9F51A1DE-1B8A-4D36-BD9B-F1391C20E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058" y="934862"/>
            <a:ext cx="2620080" cy="26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44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8</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600173" y="1600199"/>
            <a:ext cx="7535159" cy="3424288"/>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lnSpc>
                <a:spcPct val="120000"/>
              </a:lnSpc>
            </a:pPr>
            <a:r>
              <a:rPr lang="ja-JP" altLang="en-US" sz="3600" dirty="0">
                <a:solidFill>
                  <a:schemeClr val="tx1"/>
                </a:solidFill>
                <a:latin typeface="BIZ UDゴシック" panose="020B0400000000000000" pitchFamily="49" charset="-128"/>
                <a:ea typeface="BIZ UDゴシック" panose="020B0400000000000000" pitchFamily="49" charset="-128"/>
              </a:rPr>
              <a:t>レトルトのバリデーションでは　　　　　　　黒のすべてをバリデーション工程で　　　　　灰色をＰＲＰに割り振ることを事前に決定する</a:t>
            </a:r>
            <a:endParaRPr lang="en-US" altLang="ja-JP" sz="36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78307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80</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743339" y="1855837"/>
            <a:ext cx="7657322" cy="1828801"/>
          </a:xfrm>
          <a:prstGeom prst="rect">
            <a:avLst/>
          </a:prstGeom>
          <a:solidFill>
            <a:srgbClr val="EEC3EF"/>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品質と熱殺菌のバランス</a:t>
            </a:r>
            <a:endParaRPr lang="en-US" altLang="ja-JP" sz="5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99717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904567" y="494187"/>
            <a:ext cx="6951407" cy="1098639"/>
          </a:xfrm>
          <a:solidFill>
            <a:schemeClr val="accent4">
              <a:lumMod val="60000"/>
              <a:lumOff val="40000"/>
            </a:schemeClr>
          </a:solidFill>
          <a:scene3d>
            <a:camera prst="orthographicFront"/>
            <a:lightRig rig="threePt" dir="t"/>
          </a:scene3d>
          <a:sp3d>
            <a:bevelT/>
          </a:sp3d>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品質と熱殺菌のはざまで</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654690" y="2180206"/>
            <a:ext cx="8065294" cy="3766185"/>
          </a:xfrm>
        </p:spPr>
        <p:txBody>
          <a:bodyPr>
            <a:normAutofit/>
          </a:bodyPr>
          <a:lstStyle/>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人間は　「フレッシュ」なものを追い求め続ける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缶詰⇒冷凍</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アセプティック⇒チルド　　　　　　　　　　</a:t>
            </a:r>
            <a:endParaRPr kumimoji="1" lang="en-US" altLang="ja-JP" sz="2800" dirty="0">
              <a:latin typeface="BIZ UDPゴシック" panose="020B0400000000000000" pitchFamily="50" charset="-128"/>
              <a:ea typeface="BIZ UDPゴシック" panose="020B0400000000000000" pitchFamily="50" charset="-128"/>
            </a:endParaRPr>
          </a:p>
          <a:p>
            <a:pPr marL="0" indent="0">
              <a:buNone/>
            </a:pPr>
            <a:r>
              <a:rPr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という西欧型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缶詰　⇒　一気にチルド　という日本型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81</a:t>
            </a:fld>
            <a:endParaRPr kumimoji="1" lang="ja-JP" altLang="en-US" dirty="0"/>
          </a:p>
        </p:txBody>
      </p:sp>
    </p:spTree>
    <p:extLst>
      <p:ext uri="{BB962C8B-B14F-4D97-AF65-F5344CB8AC3E}">
        <p14:creationId xmlns:p14="http://schemas.microsoft.com/office/powerpoint/2010/main" val="95307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B805BA-8222-457B-B8CB-545758C83DFA}"/>
              </a:ext>
            </a:extLst>
          </p:cNvPr>
          <p:cNvSpPr>
            <a:spLocks noGrp="1"/>
          </p:cNvSpPr>
          <p:nvPr>
            <p:ph type="sldNum" sz="quarter" idx="12"/>
          </p:nvPr>
        </p:nvSpPr>
        <p:spPr/>
        <p:txBody>
          <a:bodyPr/>
          <a:lstStyle/>
          <a:p>
            <a:fld id="{4C37B8AF-CD2E-4D49-A539-A50CD89383E0}" type="slidenum">
              <a:rPr kumimoji="1" lang="ja-JP" altLang="en-US" smtClean="0"/>
              <a:t>82</a:t>
            </a:fld>
            <a:endParaRPr kumimoji="1" lang="ja-JP" altLang="en-US" dirty="0"/>
          </a:p>
        </p:txBody>
      </p:sp>
      <p:pic>
        <p:nvPicPr>
          <p:cNvPr id="4098" name="Picture 2" descr="フランスでは牛乳も生クリームも「常温保存」が基本！？ | TABIZINE～人生に旅心を～">
            <a:extLst>
              <a:ext uri="{FF2B5EF4-FFF2-40B4-BE49-F238E27FC236}">
                <a16:creationId xmlns:a16="http://schemas.microsoft.com/office/drawing/2014/main" id="{5A43BE22-FE24-47BA-9666-B5C8B4D50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02" y="278296"/>
            <a:ext cx="8504951" cy="478403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E0EFED90-BB50-483C-86A3-D3B3028C818B}"/>
              </a:ext>
            </a:extLst>
          </p:cNvPr>
          <p:cNvSpPr txBox="1"/>
          <p:nvPr/>
        </p:nvSpPr>
        <p:spPr>
          <a:xfrm>
            <a:off x="3742285" y="5633562"/>
            <a:ext cx="1741182" cy="58477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フランス</a:t>
            </a:r>
          </a:p>
        </p:txBody>
      </p:sp>
    </p:spTree>
    <p:extLst>
      <p:ext uri="{BB962C8B-B14F-4D97-AF65-F5344CB8AC3E}">
        <p14:creationId xmlns:p14="http://schemas.microsoft.com/office/powerpoint/2010/main" val="22996154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A364D1E-4CD2-4460-9920-7B223ADF18E2}"/>
              </a:ext>
            </a:extLst>
          </p:cNvPr>
          <p:cNvSpPr>
            <a:spLocks noGrp="1"/>
          </p:cNvSpPr>
          <p:nvPr>
            <p:ph type="sldNum" sz="quarter" idx="12"/>
          </p:nvPr>
        </p:nvSpPr>
        <p:spPr/>
        <p:txBody>
          <a:bodyPr/>
          <a:lstStyle/>
          <a:p>
            <a:fld id="{4C37B8AF-CD2E-4D49-A539-A50CD89383E0}" type="slidenum">
              <a:rPr kumimoji="1" lang="ja-JP" altLang="en-US" smtClean="0"/>
              <a:t>83</a:t>
            </a:fld>
            <a:endParaRPr kumimoji="1" lang="ja-JP" altLang="en-US" dirty="0"/>
          </a:p>
        </p:txBody>
      </p:sp>
      <p:pic>
        <p:nvPicPr>
          <p:cNvPr id="5122" name="Picture 2" descr="ウサギに牛タンにパスタまで、フランスの面白い缶詰〜メイン料理編〜 | TABIZINE～人生に旅心を～">
            <a:extLst>
              <a:ext uri="{FF2B5EF4-FFF2-40B4-BE49-F238E27FC236}">
                <a16:creationId xmlns:a16="http://schemas.microsoft.com/office/drawing/2014/main" id="{D2FCEC30-C830-44FF-ABF6-C946A7E70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006" y="278296"/>
            <a:ext cx="6791739" cy="509380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5BB8CC7-1B32-462C-B5E8-74E02F6B27F7}"/>
              </a:ext>
            </a:extLst>
          </p:cNvPr>
          <p:cNvSpPr txBox="1"/>
          <p:nvPr/>
        </p:nvSpPr>
        <p:spPr>
          <a:xfrm>
            <a:off x="3742285" y="5633562"/>
            <a:ext cx="1741182" cy="58477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フランス</a:t>
            </a:r>
          </a:p>
        </p:txBody>
      </p:sp>
    </p:spTree>
    <p:extLst>
      <p:ext uri="{BB962C8B-B14F-4D97-AF65-F5344CB8AC3E}">
        <p14:creationId xmlns:p14="http://schemas.microsoft.com/office/powerpoint/2010/main" val="3787884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88911" y="588422"/>
            <a:ext cx="6862263" cy="1043733"/>
          </a:xfrm>
          <a:solidFill>
            <a:schemeClr val="accent4">
              <a:lumMod val="60000"/>
              <a:lumOff val="40000"/>
            </a:schemeClr>
          </a:solidFill>
          <a:ln>
            <a:solidFill>
              <a:schemeClr val="tx1"/>
            </a:solidFill>
          </a:ln>
          <a:scene3d>
            <a:camera prst="orthographicFront"/>
            <a:lightRig rig="threePt" dir="t"/>
          </a:scene3d>
          <a:sp3d>
            <a:bevelT/>
          </a:sp3d>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品質と熱殺菌のはざまで</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467877" y="1983561"/>
            <a:ext cx="8065294" cy="3766185"/>
          </a:xfrm>
        </p:spPr>
        <p:txBody>
          <a:bodyPr>
            <a:normAutofit fontScale="92500"/>
          </a:bodyPr>
          <a:lstStyle/>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消費者の味覚が　「非加熱」あるいは「最小限の加熱」に慣れつつある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最小限</a:t>
            </a:r>
            <a:r>
              <a:rPr kumimoji="1" lang="ja-JP" altLang="en-US" sz="2800" dirty="0">
                <a:latin typeface="BIZ UDPゴシック" panose="020B0400000000000000" pitchFamily="50" charset="-128"/>
                <a:ea typeface="BIZ UDPゴシック" panose="020B0400000000000000" pitchFamily="50" charset="-128"/>
              </a:rPr>
              <a:t>の加熱と冷蔵の組み合わせ（あるいは　</a:t>
            </a:r>
            <a:r>
              <a:rPr kumimoji="1" lang="en-US" altLang="ja-JP" sz="2800" dirty="0">
                <a:latin typeface="BIZ UDPゴシック" panose="020B0400000000000000" pitchFamily="50" charset="-128"/>
                <a:ea typeface="BIZ UDPゴシック" panose="020B0400000000000000" pitchFamily="50" charset="-128"/>
              </a:rPr>
              <a:t>CA</a:t>
            </a:r>
            <a:r>
              <a:rPr kumimoji="1" lang="ja-JP" altLang="en-US" sz="2800" dirty="0">
                <a:latin typeface="BIZ UDPゴシック" panose="020B0400000000000000" pitchFamily="50" charset="-128"/>
                <a:ea typeface="BIZ UDPゴシック" panose="020B0400000000000000" pitchFamily="50" charset="-128"/>
              </a:rPr>
              <a:t>、あるいは静菌剤とも組み合わせたりする）というマルチハードル食文化の席巻への対応が求められている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solidFill>
                  <a:schemeClr val="bg1">
                    <a:lumMod val="65000"/>
                  </a:schemeClr>
                </a:solidFill>
                <a:latin typeface="BIZ UDPゴシック" panose="020B0400000000000000" pitchFamily="50" charset="-128"/>
                <a:ea typeface="BIZ UDPゴシック" panose="020B0400000000000000" pitchFamily="50" charset="-128"/>
              </a:rPr>
              <a:t>個人的には　レジリエンスの観点から　</a:t>
            </a:r>
            <a:r>
              <a:rPr kumimoji="1" lang="en-US" altLang="ja-JP" sz="2800" dirty="0">
                <a:solidFill>
                  <a:schemeClr val="bg1">
                    <a:lumMod val="65000"/>
                  </a:schemeClr>
                </a:solidFill>
                <a:latin typeface="BIZ UDPゴシック" panose="020B0400000000000000" pitchFamily="50" charset="-128"/>
                <a:ea typeface="BIZ UDPゴシック" panose="020B0400000000000000" pitchFamily="50" charset="-128"/>
              </a:rPr>
              <a:t>SDG</a:t>
            </a:r>
            <a:r>
              <a:rPr kumimoji="1" lang="ja-JP" altLang="en-US" sz="2800" dirty="0">
                <a:solidFill>
                  <a:schemeClr val="bg1">
                    <a:lumMod val="65000"/>
                  </a:schemeClr>
                </a:solidFill>
                <a:latin typeface="BIZ UDPゴシック" panose="020B0400000000000000" pitchFamily="50" charset="-128"/>
                <a:ea typeface="BIZ UDPゴシック" panose="020B0400000000000000" pitchFamily="50" charset="-128"/>
              </a:rPr>
              <a:t>ｓの観点から　本当に正しい方向化には疑問をもっている</a:t>
            </a:r>
            <a:endParaRPr kumimoji="1" lang="en-US" altLang="ja-JP" sz="2800" dirty="0">
              <a:solidFill>
                <a:schemeClr val="bg1">
                  <a:lumMod val="6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そのため　常温流通を前提とした商品設計では　</a:t>
            </a:r>
            <a:r>
              <a:rPr lang="ja-JP" altLang="en-US" sz="2800" dirty="0">
                <a:latin typeface="BIZ UDPゴシック" panose="020B0400000000000000" pitchFamily="50" charset="-128"/>
                <a:ea typeface="BIZ UDPゴシック" panose="020B0400000000000000" pitchFamily="50" charset="-128"/>
              </a:rPr>
              <a:t>立ち行かない</a:t>
            </a:r>
            <a:r>
              <a:rPr kumimoji="1" lang="ja-JP" altLang="en-US" sz="2800" dirty="0">
                <a:latin typeface="BIZ UDPゴシック" panose="020B0400000000000000" pitchFamily="50" charset="-128"/>
                <a:ea typeface="BIZ UDPゴシック" panose="020B0400000000000000" pitchFamily="50" charset="-128"/>
              </a:rPr>
              <a:t>事態に至りつつある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84</a:t>
            </a:fld>
            <a:endParaRPr kumimoji="1" lang="ja-JP" altLang="en-US" dirty="0"/>
          </a:p>
        </p:txBody>
      </p:sp>
    </p:spTree>
    <p:extLst>
      <p:ext uri="{BB962C8B-B14F-4D97-AF65-F5344CB8AC3E}">
        <p14:creationId xmlns:p14="http://schemas.microsoft.com/office/powerpoint/2010/main" val="41187184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EB9E5D-7737-4952-AFA5-C35EE4E8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875" y="860669"/>
            <a:ext cx="6339034" cy="4754276"/>
          </a:xfrm>
          <a:prstGeom prst="rect">
            <a:avLst/>
          </a:prstGeom>
        </p:spPr>
      </p:pic>
      <p:pic>
        <p:nvPicPr>
          <p:cNvPr id="3" name="図 2" descr="カップ, コーヒー, 飲み物 が含まれている画像&#10;&#10;自動的に生成された説明">
            <a:extLst>
              <a:ext uri="{FF2B5EF4-FFF2-40B4-BE49-F238E27FC236}">
                <a16:creationId xmlns:a16="http://schemas.microsoft.com/office/drawing/2014/main" id="{6DA4A5BF-1D58-4583-83A6-157003AF6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26" y="1273708"/>
            <a:ext cx="3853760" cy="3978075"/>
          </a:xfrm>
          <a:prstGeom prst="rect">
            <a:avLst/>
          </a:prstGeom>
        </p:spPr>
      </p:pic>
      <p:sp>
        <p:nvSpPr>
          <p:cNvPr id="2" name="スライド番号プレースホルダー 1">
            <a:extLst>
              <a:ext uri="{FF2B5EF4-FFF2-40B4-BE49-F238E27FC236}">
                <a16:creationId xmlns:a16="http://schemas.microsoft.com/office/drawing/2014/main" id="{BEE82199-A8A0-4183-9092-2924921935E7}"/>
              </a:ext>
            </a:extLst>
          </p:cNvPr>
          <p:cNvSpPr>
            <a:spLocks noGrp="1"/>
          </p:cNvSpPr>
          <p:nvPr>
            <p:ph type="sldNum" sz="quarter" idx="12"/>
          </p:nvPr>
        </p:nvSpPr>
        <p:spPr/>
        <p:txBody>
          <a:bodyPr/>
          <a:lstStyle/>
          <a:p>
            <a:fld id="{1557A453-9820-4273-9442-1A1DE1698562}" type="slidenum">
              <a:rPr kumimoji="1" lang="ja-JP" altLang="en-US" smtClean="0"/>
              <a:t>85</a:t>
            </a:fld>
            <a:endParaRPr kumimoji="1" lang="ja-JP" altLang="en-US"/>
          </a:p>
        </p:txBody>
      </p:sp>
    </p:spTree>
    <p:extLst>
      <p:ext uri="{BB962C8B-B14F-4D97-AF65-F5344CB8AC3E}">
        <p14:creationId xmlns:p14="http://schemas.microsoft.com/office/powerpoint/2010/main" val="2408821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7393835" cy="1139644"/>
          </a:xfrm>
          <a:solidFill>
            <a:schemeClr val="accent4">
              <a:lumMod val="60000"/>
              <a:lumOff val="40000"/>
            </a:schemeClr>
          </a:solidFill>
          <a:ln>
            <a:solidFill>
              <a:schemeClr val="tx1"/>
            </a:solidFill>
          </a:ln>
          <a:scene3d>
            <a:camera prst="orthographicFront"/>
            <a:lightRig rig="threePt" dir="t"/>
          </a:scene3d>
          <a:sp3d>
            <a:bevelT/>
          </a:sp3d>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クックバリューという考え方</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678449" y="1712592"/>
            <a:ext cx="8250483" cy="4530892"/>
          </a:xfrm>
        </p:spPr>
        <p:txBody>
          <a:bodyPr>
            <a:normAutofit lnSpcReduction="10000"/>
          </a:bodyPr>
          <a:lstStyle/>
          <a:p>
            <a:pPr>
              <a:lnSpc>
                <a:spcPct val="90000"/>
              </a:lnSpc>
              <a:buFont typeface="Wingdings" panose="05000000000000000000" pitchFamily="2" charset="2"/>
              <a:buChar char="l"/>
            </a:pPr>
            <a:r>
              <a:rPr lang="en-US" altLang="ja-JP" sz="2800" dirty="0">
                <a:latin typeface="BIZ UDPゴシック" panose="020B0400000000000000" pitchFamily="50" charset="-128"/>
                <a:ea typeface="BIZ UDPゴシック" panose="020B0400000000000000" pitchFamily="50" charset="-128"/>
              </a:rPr>
              <a:t>F</a:t>
            </a:r>
            <a:r>
              <a:rPr lang="ja-JP" altLang="en-US" sz="2800" dirty="0">
                <a:latin typeface="BIZ UDPゴシック" panose="020B0400000000000000" pitchFamily="50" charset="-128"/>
                <a:ea typeface="BIZ UDPゴシック" panose="020B0400000000000000" pitchFamily="50" charset="-128"/>
              </a:rPr>
              <a:t>値と極似、</a:t>
            </a:r>
            <a:r>
              <a:rPr lang="en-US" altLang="ja-JP" sz="2800" dirty="0">
                <a:latin typeface="BIZ UDPゴシック" panose="020B0400000000000000" pitchFamily="50" charset="-128"/>
                <a:ea typeface="BIZ UDPゴシック" panose="020B0400000000000000" pitchFamily="50" charset="-128"/>
              </a:rPr>
              <a:t>D</a:t>
            </a:r>
            <a:r>
              <a:rPr lang="ja-JP" altLang="en-US" sz="2800" dirty="0">
                <a:latin typeface="BIZ UDPゴシック" panose="020B0400000000000000" pitchFamily="50" charset="-128"/>
                <a:ea typeface="BIZ UDPゴシック" panose="020B0400000000000000" pitchFamily="50" charset="-128"/>
              </a:rPr>
              <a:t>と</a:t>
            </a:r>
            <a:r>
              <a:rPr lang="en-US" altLang="ja-JP" sz="2800" dirty="0">
                <a:latin typeface="BIZ UDPゴシック" panose="020B0400000000000000" pitchFamily="50" charset="-128"/>
                <a:ea typeface="BIZ UDPゴシック" panose="020B0400000000000000" pitchFamily="50" charset="-128"/>
              </a:rPr>
              <a:t>z</a:t>
            </a:r>
            <a:r>
              <a:rPr lang="ja-JP" altLang="en-US" sz="2800" dirty="0">
                <a:latin typeface="BIZ UDPゴシック" panose="020B0400000000000000" pitchFamily="50" charset="-128"/>
                <a:ea typeface="BIZ UDPゴシック" panose="020B0400000000000000" pitchFamily="50" charset="-128"/>
              </a:rPr>
              <a:t>を変えるだけ　</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熱による細菌の殺滅ではなく</a:t>
            </a:r>
            <a:endParaRPr kumimoji="1"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熱による品質劣化の指標（時には品質向上の指標）</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クッキング（調理）効果の目安</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しかし　ことが官能的な評価なので　自分たちで　この特徴のこれだけの変化には　何℃で何分のクッキングが必要、それが　何℃だったらどれだけ変化するという事前調査を必要とする</a:t>
            </a:r>
            <a:endParaRPr kumimoji="1"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嗜好がことなるので　外国のクックバリューはあてにならない</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86</a:t>
            </a:fld>
            <a:endParaRPr kumimoji="1" lang="ja-JP" altLang="en-US" dirty="0"/>
          </a:p>
        </p:txBody>
      </p:sp>
    </p:spTree>
    <p:extLst>
      <p:ext uri="{BB962C8B-B14F-4D97-AF65-F5344CB8AC3E}">
        <p14:creationId xmlns:p14="http://schemas.microsoft.com/office/powerpoint/2010/main" val="2953661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7413499" cy="1277295"/>
          </a:xfrm>
          <a:solidFill>
            <a:schemeClr val="accent4">
              <a:lumMod val="60000"/>
              <a:lumOff val="40000"/>
            </a:schemeClr>
          </a:solidFill>
          <a:ln>
            <a:solidFill>
              <a:schemeClr val="tx1"/>
            </a:solidFill>
          </a:ln>
          <a:scene3d>
            <a:camera prst="orthographicFront"/>
            <a:lightRig rig="threePt" dir="t"/>
          </a:scene3d>
          <a:sp3d>
            <a:bevelT/>
          </a:sp3d>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クックバリューという考え方</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874343" y="2337522"/>
            <a:ext cx="8850488" cy="3718785"/>
          </a:xfrm>
        </p:spPr>
        <p:txBody>
          <a:bodyPr>
            <a:normAutofit/>
          </a:bodyPr>
          <a:lstStyle/>
          <a:p>
            <a:pPr>
              <a:lnSpc>
                <a:spcPct val="150000"/>
              </a:lnSpc>
              <a:buFont typeface="Wingdings" panose="05000000000000000000" pitchFamily="2" charset="2"/>
              <a:buChar char="Ø"/>
            </a:pPr>
            <a:r>
              <a:rPr lang="en-US" altLang="ja-JP" sz="2800" dirty="0">
                <a:latin typeface="BIZ UDPゴシック" panose="020B0400000000000000" pitchFamily="50" charset="-128"/>
                <a:ea typeface="BIZ UDPゴシック" panose="020B0400000000000000" pitchFamily="50" charset="-128"/>
              </a:rPr>
              <a:t>Tb</a:t>
            </a:r>
            <a:r>
              <a:rPr lang="ja-JP" altLang="en-US" sz="2800" dirty="0">
                <a:latin typeface="BIZ UDPゴシック" panose="020B0400000000000000" pitchFamily="50" charset="-128"/>
                <a:ea typeface="BIZ UDPゴシック" panose="020B0400000000000000" pitchFamily="50" charset="-128"/>
              </a:rPr>
              <a:t>＝８０℃で、ｚ</a:t>
            </a:r>
            <a:r>
              <a:rPr lang="en-US" altLang="ja-JP" sz="2800" dirty="0">
                <a:latin typeface="BIZ UDPゴシック" panose="020B0400000000000000" pitchFamily="50" charset="-128"/>
                <a:ea typeface="BIZ UDPゴシック" panose="020B0400000000000000" pitchFamily="50" charset="-128"/>
              </a:rPr>
              <a:t>=7</a:t>
            </a:r>
            <a:r>
              <a:rPr lang="ja-JP" altLang="en-US" sz="2800" dirty="0">
                <a:latin typeface="BIZ UDPゴシック" panose="020B0400000000000000" pitchFamily="50" charset="-128"/>
                <a:ea typeface="BIZ UDPゴシック" panose="020B0400000000000000" pitchFamily="50" charset="-128"/>
              </a:rPr>
              <a:t>℃であれば　</a:t>
            </a:r>
            <a:endParaRPr lang="en-US" altLang="ja-JP" sz="2800" dirty="0">
              <a:latin typeface="BIZ UDPゴシック" panose="020B0400000000000000" pitchFamily="50" charset="-128"/>
              <a:ea typeface="BIZ UDPゴシック" panose="020B0400000000000000" pitchFamily="50" charset="-128"/>
            </a:endParaRPr>
          </a:p>
          <a:p>
            <a:pPr marL="0" indent="0">
              <a:lnSpc>
                <a:spcPct val="150000"/>
              </a:lnSpc>
              <a:buNone/>
            </a:pPr>
            <a:r>
              <a:rPr lang="ja-JP" altLang="en-US" sz="2800" dirty="0">
                <a:latin typeface="BIZ UDPゴシック" panose="020B0400000000000000" pitchFamily="50" charset="-128"/>
                <a:ea typeface="BIZ UDPゴシック" panose="020B0400000000000000" pitchFamily="50" charset="-128"/>
              </a:rPr>
              <a:t>　　Ｆｃ</a:t>
            </a:r>
            <a:r>
              <a:rPr lang="ja-JP" altLang="en-US" sz="1200" dirty="0">
                <a:latin typeface="BIZ UDPゴシック" panose="020B0400000000000000" pitchFamily="50" charset="-128"/>
                <a:ea typeface="BIZ UDPゴシック" panose="020B0400000000000000" pitchFamily="50" charset="-128"/>
              </a:rPr>
              <a:t>８０／</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　</a:t>
            </a:r>
            <a:r>
              <a:rPr lang="ja-JP" altLang="en-US" sz="2800" dirty="0">
                <a:latin typeface="BIZ UDPゴシック" panose="020B0400000000000000" pitchFamily="50" charset="-128"/>
                <a:ea typeface="BIZ UDPゴシック" panose="020B0400000000000000" pitchFamily="50" charset="-128"/>
              </a:rPr>
              <a:t>でも　</a:t>
            </a:r>
            <a:r>
              <a:rPr lang="en-US" altLang="ja-JP" sz="2800" dirty="0">
                <a:latin typeface="BIZ UDPゴシック" panose="020B0400000000000000" pitchFamily="50" charset="-128"/>
                <a:ea typeface="BIZ UDPゴシック" panose="020B0400000000000000" pitchFamily="50" charset="-128"/>
              </a:rPr>
              <a:t>C</a:t>
            </a:r>
            <a:r>
              <a:rPr lang="ja-JP" altLang="en-US" sz="1200" dirty="0">
                <a:latin typeface="BIZ UDPゴシック" panose="020B0400000000000000" pitchFamily="50" charset="-128"/>
                <a:ea typeface="BIZ UDPゴシック" panose="020B0400000000000000" pitchFamily="50" charset="-128"/>
              </a:rPr>
              <a:t>８０</a:t>
            </a:r>
            <a:r>
              <a:rPr lang="en-US" altLang="ja-JP" sz="1200" dirty="0">
                <a:latin typeface="BIZ UDPゴシック" panose="020B0400000000000000" pitchFamily="50" charset="-128"/>
                <a:ea typeface="BIZ UDPゴシック" panose="020B0400000000000000" pitchFamily="50" charset="-128"/>
              </a:rPr>
              <a:t>/7</a:t>
            </a:r>
            <a:r>
              <a:rPr lang="ja-JP" altLang="en-US" sz="2800" dirty="0">
                <a:latin typeface="BIZ UDPゴシック" panose="020B0400000000000000" pitchFamily="50" charset="-128"/>
                <a:ea typeface="BIZ UDPゴシック" panose="020B0400000000000000" pitchFamily="50" charset="-128"/>
              </a:rPr>
              <a:t>という表記でもいい</a:t>
            </a:r>
            <a:endParaRPr lang="en-US" altLang="ja-JP" sz="2800"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endParaRPr lang="en-US" altLang="ja-JP" sz="2800" dirty="0">
              <a:latin typeface="BIZ UDPゴシック" panose="020B0400000000000000" pitchFamily="50" charset="-128"/>
              <a:ea typeface="BIZ UDPゴシック" panose="020B0400000000000000" pitchFamily="50" charset="-128"/>
            </a:endParaRPr>
          </a:p>
          <a:p>
            <a:pPr marL="0" indent="0">
              <a:lnSpc>
                <a:spcPct val="150000"/>
              </a:lnSpc>
              <a:buNone/>
            </a:pP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87</a:t>
            </a:fld>
            <a:endParaRPr kumimoji="1" lang="ja-JP" altLang="en-US" dirty="0"/>
          </a:p>
        </p:txBody>
      </p:sp>
    </p:spTree>
    <p:extLst>
      <p:ext uri="{BB962C8B-B14F-4D97-AF65-F5344CB8AC3E}">
        <p14:creationId xmlns:p14="http://schemas.microsoft.com/office/powerpoint/2010/main" val="5972282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3">
            <a:extLst>
              <a:ext uri="{FF2B5EF4-FFF2-40B4-BE49-F238E27FC236}">
                <a16:creationId xmlns:a16="http://schemas.microsoft.com/office/drawing/2014/main" id="{9A6F130D-26BE-4B7D-A28E-1D0ADDC09DBA}"/>
              </a:ext>
            </a:extLst>
          </p:cNvPr>
          <p:cNvPicPr>
            <a:picLocks noChangeAspect="1"/>
          </p:cNvPicPr>
          <p:nvPr/>
        </p:nvPicPr>
        <p:blipFill>
          <a:blip r:embed="rId2"/>
          <a:stretch>
            <a:fillRect/>
          </a:stretch>
        </p:blipFill>
        <p:spPr>
          <a:xfrm>
            <a:off x="0" y="1360242"/>
            <a:ext cx="9181717" cy="4080764"/>
          </a:xfrm>
          <a:prstGeom prst="rect">
            <a:avLst/>
          </a:prstGeom>
        </p:spPr>
      </p:pic>
      <p:sp>
        <p:nvSpPr>
          <p:cNvPr id="3" name="スライド番号プレースホルダー 2">
            <a:extLst>
              <a:ext uri="{FF2B5EF4-FFF2-40B4-BE49-F238E27FC236}">
                <a16:creationId xmlns:a16="http://schemas.microsoft.com/office/drawing/2014/main" id="{21E25311-42AF-4B9B-9D3E-F157D35F0C7F}"/>
              </a:ext>
            </a:extLst>
          </p:cNvPr>
          <p:cNvSpPr>
            <a:spLocks noGrp="1"/>
          </p:cNvSpPr>
          <p:nvPr>
            <p:ph type="sldNum" sz="quarter" idx="12"/>
          </p:nvPr>
        </p:nvSpPr>
        <p:spPr/>
        <p:txBody>
          <a:bodyPr/>
          <a:lstStyle/>
          <a:p>
            <a:fld id="{1557A453-9820-4273-9442-1A1DE1698562}" type="slidenum">
              <a:rPr kumimoji="1" lang="ja-JP" altLang="en-US" smtClean="0"/>
              <a:t>88</a:t>
            </a:fld>
            <a:endParaRPr kumimoji="1" lang="ja-JP" altLang="en-US"/>
          </a:p>
        </p:txBody>
      </p:sp>
      <p:sp>
        <p:nvSpPr>
          <p:cNvPr id="4" name="テキスト ボックス 3">
            <a:extLst>
              <a:ext uri="{FF2B5EF4-FFF2-40B4-BE49-F238E27FC236}">
                <a16:creationId xmlns:a16="http://schemas.microsoft.com/office/drawing/2014/main" id="{10689912-EEFB-4D08-93E5-9029C5F30705}"/>
              </a:ext>
            </a:extLst>
          </p:cNvPr>
          <p:cNvSpPr txBox="1"/>
          <p:nvPr/>
        </p:nvSpPr>
        <p:spPr>
          <a:xfrm>
            <a:off x="4146111" y="427877"/>
            <a:ext cx="1415772"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代表例</a:t>
            </a:r>
          </a:p>
        </p:txBody>
      </p:sp>
    </p:spTree>
    <p:extLst>
      <p:ext uri="{BB962C8B-B14F-4D97-AF65-F5344CB8AC3E}">
        <p14:creationId xmlns:p14="http://schemas.microsoft.com/office/powerpoint/2010/main" val="40633159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62BA915-3ED3-4E62-9AF3-FC2AB5A99A3E}"/>
              </a:ext>
            </a:extLst>
          </p:cNvPr>
          <p:cNvSpPr/>
          <p:nvPr/>
        </p:nvSpPr>
        <p:spPr>
          <a:xfrm>
            <a:off x="643468" y="982176"/>
            <a:ext cx="7696968" cy="4893647"/>
          </a:xfrm>
          <a:prstGeom prst="rect">
            <a:avLst/>
          </a:prstGeom>
        </p:spPr>
        <p:txBody>
          <a:bodyPr wrap="square">
            <a:spAutoFit/>
          </a:bodyPr>
          <a:lstStyle/>
          <a:p>
            <a:r>
              <a:rPr lang="ja-JP" altLang="en-US" sz="2400" dirty="0">
                <a:latin typeface="Arial" panose="020B0604020202020204" pitchFamily="34" charset="0"/>
              </a:rPr>
              <a:t>乳清は、牛乳が凝固する際に残される成分であり、牛乳の全ての可溶成分を含む。</a:t>
            </a:r>
            <a:r>
              <a:rPr lang="ja-JP" altLang="en-US" sz="2400" dirty="0">
                <a:latin typeface="Arial" panose="020B0604020202020204" pitchFamily="34" charset="0"/>
                <a:hlinkClick r:id="rId2" tooltip="ラクトース">
                  <a:extLst>
                    <a:ext uri="{A12FA001-AC4F-418D-AE19-62706E023703}">
                      <ahyp:hlinkClr xmlns:ahyp="http://schemas.microsoft.com/office/drawing/2018/hyperlinkcolor" val="tx"/>
                    </a:ext>
                  </a:extLst>
                </a:hlinkClick>
              </a:rPr>
              <a:t>ラクトース</a:t>
            </a:r>
            <a:r>
              <a:rPr lang="ja-JP" altLang="en-US" sz="2400" dirty="0">
                <a:latin typeface="Arial" panose="020B0604020202020204" pitchFamily="34" charset="0"/>
              </a:rPr>
              <a:t>の</a:t>
            </a:r>
            <a:r>
              <a:rPr lang="en-US" altLang="ja-JP" sz="2400" dirty="0">
                <a:latin typeface="Arial" panose="020B0604020202020204" pitchFamily="34" charset="0"/>
              </a:rPr>
              <a:t>5%</a:t>
            </a:r>
            <a:r>
              <a:rPr lang="ja-JP" altLang="en-US" sz="2400" dirty="0">
                <a:latin typeface="Arial" panose="020B0604020202020204" pitchFamily="34" charset="0"/>
              </a:rPr>
              <a:t>水溶液にいくつかのミネラルと</a:t>
            </a:r>
            <a:r>
              <a:rPr lang="ja-JP" altLang="en-US" sz="2400" dirty="0">
                <a:latin typeface="Arial" panose="020B0604020202020204" pitchFamily="34" charset="0"/>
                <a:hlinkClick r:id="rId3" tooltip="ラクトアルブミン">
                  <a:extLst>
                    <a:ext uri="{A12FA001-AC4F-418D-AE19-62706E023703}">
                      <ahyp:hlinkClr xmlns:ahyp="http://schemas.microsoft.com/office/drawing/2018/hyperlinkcolor" val="tx"/>
                    </a:ext>
                  </a:extLst>
                </a:hlinkClick>
              </a:rPr>
              <a:t>ラクトアルブミン</a:t>
            </a:r>
            <a:r>
              <a:rPr lang="ja-JP" altLang="en-US" sz="2400" dirty="0">
                <a:latin typeface="Arial" panose="020B0604020202020204" pitchFamily="34" charset="0"/>
              </a:rPr>
              <a:t>が加わったものである</a:t>
            </a:r>
            <a:r>
              <a:rPr lang="en-US" altLang="ja-JP" sz="2400" baseline="30000" dirty="0">
                <a:latin typeface="Arial" panose="020B0604020202020204" pitchFamily="34" charset="0"/>
                <a:hlinkClick r:id="rId4">
                  <a:extLst>
                    <a:ext uri="{A12FA001-AC4F-418D-AE19-62706E023703}">
                      <ahyp:hlinkClr xmlns:ahyp="http://schemas.microsoft.com/office/drawing/2018/hyperlinkcolor" val="tx"/>
                    </a:ext>
                  </a:extLst>
                </a:hlinkClick>
              </a:rPr>
              <a:t>[4]</a:t>
            </a:r>
            <a:r>
              <a:rPr lang="ja-JP" altLang="en-US" sz="2400" dirty="0" err="1">
                <a:latin typeface="Arial" panose="020B0604020202020204" pitchFamily="34" charset="0"/>
              </a:rPr>
              <a:t>。</a:t>
            </a:r>
            <a:r>
              <a:rPr lang="ja-JP" altLang="en-US" sz="2400" dirty="0">
                <a:latin typeface="Arial" panose="020B0604020202020204" pitchFamily="34" charset="0"/>
              </a:rPr>
              <a:t>チーズを加工した後に取り除かれ、脂肪は除去した後、食用に加工される</a:t>
            </a:r>
            <a:r>
              <a:rPr lang="en-US" altLang="ja-JP" sz="2400" baseline="30000" dirty="0">
                <a:latin typeface="Arial" panose="020B0604020202020204" pitchFamily="34" charset="0"/>
                <a:hlinkClick r:id="rId4">
                  <a:extLst>
                    <a:ext uri="{A12FA001-AC4F-418D-AE19-62706E023703}">
                      <ahyp:hlinkClr xmlns:ahyp="http://schemas.microsoft.com/office/drawing/2018/hyperlinkcolor" val="tx"/>
                    </a:ext>
                  </a:extLst>
                </a:hlinkClick>
              </a:rPr>
              <a:t>[4]</a:t>
            </a:r>
            <a:r>
              <a:rPr lang="ja-JP" altLang="en-US" sz="2400" dirty="0" err="1">
                <a:latin typeface="Arial" panose="020B0604020202020204" pitchFamily="34" charset="0"/>
              </a:rPr>
              <a:t>。</a:t>
            </a:r>
            <a:r>
              <a:rPr lang="ja-JP" altLang="en-US" sz="2400" dirty="0">
                <a:latin typeface="Arial" panose="020B0604020202020204" pitchFamily="34" charset="0"/>
              </a:rPr>
              <a:t>加工は、単純に乾燥させるか、脂肪やその他の非タンパク質成分が除いてタンパク質の含有量を高める</a:t>
            </a:r>
            <a:r>
              <a:rPr lang="en-US" altLang="ja-JP" sz="2400" baseline="30000" dirty="0">
                <a:latin typeface="Arial" panose="020B0604020202020204" pitchFamily="34" charset="0"/>
                <a:hlinkClick r:id="rId5">
                  <a:extLst>
                    <a:ext uri="{A12FA001-AC4F-418D-AE19-62706E023703}">
                      <ahyp:hlinkClr xmlns:ahyp="http://schemas.microsoft.com/office/drawing/2018/hyperlinkcolor" val="tx"/>
                    </a:ext>
                  </a:extLst>
                </a:hlinkClick>
              </a:rPr>
              <a:t>[5]</a:t>
            </a:r>
            <a:r>
              <a:rPr lang="ja-JP" altLang="en-US" sz="2400" dirty="0" err="1">
                <a:latin typeface="Arial" panose="020B0604020202020204" pitchFamily="34" charset="0"/>
              </a:rPr>
              <a:t>。</a:t>
            </a:r>
            <a:r>
              <a:rPr lang="ja-JP" altLang="en-US" sz="2400" dirty="0">
                <a:latin typeface="Arial" panose="020B0604020202020204" pitchFamily="34" charset="0"/>
              </a:rPr>
              <a:t>例えば、膜濾過の後の</a:t>
            </a:r>
            <a:r>
              <a:rPr lang="ja-JP" altLang="en-US" sz="2400" dirty="0">
                <a:latin typeface="Arial" panose="020B0604020202020204" pitchFamily="34" charset="0"/>
                <a:hlinkClick r:id="rId6" tooltip="噴霧乾燥">
                  <a:extLst>
                    <a:ext uri="{A12FA001-AC4F-418D-AE19-62706E023703}">
                      <ahyp:hlinkClr xmlns:ahyp="http://schemas.microsoft.com/office/drawing/2018/hyperlinkcolor" val="tx"/>
                    </a:ext>
                  </a:extLst>
                </a:hlinkClick>
              </a:rPr>
              <a:t>噴霧乾燥</a:t>
            </a:r>
            <a:r>
              <a:rPr lang="ja-JP" altLang="en-US" sz="2400" dirty="0">
                <a:latin typeface="Arial" panose="020B0604020202020204" pitchFamily="34" charset="0"/>
              </a:rPr>
              <a:t>によって、乳清からタンパク質を分離することができる</a:t>
            </a:r>
            <a:r>
              <a:rPr lang="en-US" altLang="ja-JP" sz="2400" baseline="30000" dirty="0">
                <a:latin typeface="Arial" panose="020B0604020202020204" pitchFamily="34" charset="0"/>
                <a:hlinkClick r:id="rId7">
                  <a:extLst>
                    <a:ext uri="{A12FA001-AC4F-418D-AE19-62706E023703}">
                      <ahyp:hlinkClr xmlns:ahyp="http://schemas.microsoft.com/office/drawing/2018/hyperlinkcolor" val="tx"/>
                    </a:ext>
                  </a:extLst>
                </a:hlinkClick>
              </a:rPr>
              <a:t>[6]</a:t>
            </a:r>
            <a:r>
              <a:rPr lang="ja-JP" altLang="en-US" sz="2400" dirty="0" err="1">
                <a:latin typeface="Arial" panose="020B0604020202020204" pitchFamily="34" charset="0"/>
              </a:rPr>
              <a:t>。</a:t>
            </a:r>
            <a:r>
              <a:rPr lang="ja-JP" altLang="en-US" sz="2400" dirty="0">
                <a:latin typeface="Arial" panose="020B0604020202020204" pitchFamily="34" charset="0"/>
              </a:rPr>
              <a:t> </a:t>
            </a:r>
          </a:p>
          <a:p>
            <a:r>
              <a:rPr lang="ja-JP" altLang="en-US" sz="2400" dirty="0">
                <a:latin typeface="Arial" panose="020B0604020202020204" pitchFamily="34" charset="0"/>
              </a:rPr>
              <a:t>乳清は、加熱により</a:t>
            </a:r>
            <a:r>
              <a:rPr lang="ja-JP" altLang="en-US" sz="2400" dirty="0">
                <a:latin typeface="Arial" panose="020B0604020202020204" pitchFamily="34" charset="0"/>
                <a:hlinkClick r:id="rId8" tooltip="変性">
                  <a:extLst>
                    <a:ext uri="{A12FA001-AC4F-418D-AE19-62706E023703}">
                      <ahyp:hlinkClr xmlns:ahyp="http://schemas.microsoft.com/office/drawing/2018/hyperlinkcolor" val="tx"/>
                    </a:ext>
                  </a:extLst>
                </a:hlinkClick>
              </a:rPr>
              <a:t>変性</a:t>
            </a:r>
            <a:r>
              <a:rPr lang="ja-JP" altLang="en-US" sz="2400" dirty="0">
                <a:latin typeface="Arial" panose="020B0604020202020204" pitchFamily="34" charset="0"/>
              </a:rPr>
              <a:t>させることができる。</a:t>
            </a:r>
            <a:r>
              <a:rPr lang="ja-JP" altLang="en-US" sz="2400" dirty="0">
                <a:latin typeface="Arial" panose="020B0604020202020204" pitchFamily="34" charset="0"/>
                <a:hlinkClick r:id="rId9" tooltip="殺菌">
                  <a:extLst>
                    <a:ext uri="{A12FA001-AC4F-418D-AE19-62706E023703}">
                      <ahyp:hlinkClr xmlns:ahyp="http://schemas.microsoft.com/office/drawing/2018/hyperlinkcolor" val="tx"/>
                    </a:ext>
                  </a:extLst>
                </a:hlinkClick>
              </a:rPr>
              <a:t>殺菌</a:t>
            </a:r>
            <a:r>
              <a:rPr lang="ja-JP" altLang="en-US" sz="2400" dirty="0">
                <a:latin typeface="Arial" panose="020B0604020202020204" pitchFamily="34" charset="0"/>
              </a:rPr>
              <a:t>の際のように</a:t>
            </a:r>
            <a:r>
              <a:rPr lang="en-US" altLang="ja-JP" sz="2400" dirty="0">
                <a:latin typeface="Arial" panose="020B0604020202020204" pitchFamily="34" charset="0"/>
              </a:rPr>
              <a:t>72℃</a:t>
            </a:r>
            <a:r>
              <a:rPr lang="ja-JP" altLang="en-US" sz="2400" dirty="0">
                <a:latin typeface="Arial" panose="020B0604020202020204" pitchFamily="34" charset="0"/>
              </a:rPr>
              <a:t>以上の高い温度で加熱すると、乳清タンパク質が変性する。元々の乳清タンパク質は、</a:t>
            </a:r>
            <a:r>
              <a:rPr lang="ja-JP" altLang="en-US" sz="2400" dirty="0">
                <a:latin typeface="Arial" panose="020B0604020202020204" pitchFamily="34" charset="0"/>
                <a:hlinkClick r:id="rId10" tooltip="レンネット">
                  <a:extLst>
                    <a:ext uri="{A12FA001-AC4F-418D-AE19-62706E023703}">
                      <ahyp:hlinkClr xmlns:ahyp="http://schemas.microsoft.com/office/drawing/2018/hyperlinkcolor" val="tx"/>
                    </a:ext>
                  </a:extLst>
                </a:hlinkClick>
              </a:rPr>
              <a:t>レンネット</a:t>
            </a:r>
            <a:r>
              <a:rPr lang="ja-JP" altLang="en-US" sz="2400" dirty="0">
                <a:latin typeface="Arial" panose="020B0604020202020204" pitchFamily="34" charset="0"/>
              </a:rPr>
              <a:t>や酸性化によって凝集することはないが、</a:t>
            </a:r>
            <a:r>
              <a:rPr lang="ja-JP" altLang="en-US" sz="2400" dirty="0">
                <a:highlight>
                  <a:srgbClr val="FF7C80"/>
                </a:highlight>
                <a:latin typeface="Arial" panose="020B0604020202020204" pitchFamily="34" charset="0"/>
              </a:rPr>
              <a:t>乳</a:t>
            </a:r>
            <a:r>
              <a:rPr lang="ja-JP" altLang="en-US" sz="2400" dirty="0">
                <a:solidFill>
                  <a:srgbClr val="222222"/>
                </a:solidFill>
                <a:highlight>
                  <a:srgbClr val="FF7C80"/>
                </a:highlight>
                <a:latin typeface="Arial" panose="020B0604020202020204" pitchFamily="34" charset="0"/>
              </a:rPr>
              <a:t>清タンパク質を変性すると、他のタンパク質と疎水相互作用し、</a:t>
            </a:r>
            <a:r>
              <a:rPr lang="ja-JP" altLang="en-US" sz="2400" dirty="0">
                <a:highlight>
                  <a:srgbClr val="FF7C80"/>
                </a:highlight>
                <a:latin typeface="Arial" panose="020B0604020202020204" pitchFamily="34" charset="0"/>
                <a:hlinkClick r:id="rId11" tooltip="ゲル">
                  <a:extLst>
                    <a:ext uri="{A12FA001-AC4F-418D-AE19-62706E023703}">
                      <ahyp:hlinkClr xmlns:ahyp="http://schemas.microsoft.com/office/drawing/2018/hyperlinkcolor" val="tx"/>
                    </a:ext>
                  </a:extLst>
                </a:hlinkClick>
              </a:rPr>
              <a:t>ゲル</a:t>
            </a:r>
            <a:r>
              <a:rPr lang="ja-JP" altLang="en-US" sz="2400" dirty="0">
                <a:solidFill>
                  <a:srgbClr val="222222"/>
                </a:solidFill>
                <a:highlight>
                  <a:srgbClr val="FF7C80"/>
                </a:highlight>
                <a:latin typeface="Arial" panose="020B0604020202020204" pitchFamily="34" charset="0"/>
              </a:rPr>
              <a:t>を形成する</a:t>
            </a:r>
            <a:r>
              <a:rPr lang="en-US" altLang="ja-JP" sz="2400" baseline="30000" dirty="0">
                <a:solidFill>
                  <a:srgbClr val="0645AD"/>
                </a:solidFill>
                <a:latin typeface="Arial" panose="020B0604020202020204" pitchFamily="34" charset="0"/>
                <a:hlinkClick r:id="rId5"/>
              </a:rPr>
              <a:t>[5]</a:t>
            </a:r>
            <a:endParaRPr lang="ja-JP" altLang="en-US" sz="2400" b="0" i="0" u="none" strike="noStrike" dirty="0">
              <a:solidFill>
                <a:srgbClr val="222222"/>
              </a:solidFill>
              <a:effectLst/>
              <a:latin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D5A34354-DE5E-4621-A3BD-8D7A1899F3C4}"/>
              </a:ext>
            </a:extLst>
          </p:cNvPr>
          <p:cNvSpPr>
            <a:spLocks noGrp="1"/>
          </p:cNvSpPr>
          <p:nvPr>
            <p:ph type="sldNum" sz="quarter" idx="12"/>
          </p:nvPr>
        </p:nvSpPr>
        <p:spPr/>
        <p:txBody>
          <a:bodyPr/>
          <a:lstStyle/>
          <a:p>
            <a:fld id="{1557A453-9820-4273-9442-1A1DE1698562}" type="slidenum">
              <a:rPr kumimoji="1" lang="ja-JP" altLang="en-US" smtClean="0"/>
              <a:t>89</a:t>
            </a:fld>
            <a:endParaRPr kumimoji="1" lang="ja-JP" altLang="en-US"/>
          </a:p>
        </p:txBody>
      </p:sp>
    </p:spTree>
    <p:extLst>
      <p:ext uri="{BB962C8B-B14F-4D97-AF65-F5344CB8AC3E}">
        <p14:creationId xmlns:p14="http://schemas.microsoft.com/office/powerpoint/2010/main" val="132917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1" y="1828800"/>
            <a:ext cx="7886700" cy="4664074"/>
          </a:xfrm>
          <a:solidFill>
            <a:schemeClr val="bg1">
              <a:lumMod val="95000"/>
            </a:schemeClr>
          </a:solidFill>
          <a:ln>
            <a:solidFill>
              <a:schemeClr val="tx1"/>
            </a:solidFill>
          </a:ln>
          <a:scene3d>
            <a:camera prst="orthographicFront"/>
            <a:lightRig rig="threePt" dir="t"/>
          </a:scene3d>
          <a:sp3d>
            <a:bevelT/>
          </a:sp3d>
        </p:spPr>
        <p:txBody>
          <a:bodyPr>
            <a:normAutofit fontScale="70000" lnSpcReduction="200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食材が　ホットパック後に　期待されている栄養価値・風味価値を具現しなければならない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クッキングによる栄養・風味の劣化は許容限度内に収めなければならない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食材マトリックスの中で増殖可能な　</a:t>
            </a: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食中毒菌・</a:t>
            </a:r>
            <a:r>
              <a:rPr lang="ja-JP" altLang="en-US" dirty="0">
                <a:latin typeface="BIZ UDゴシック" panose="020B0400000000000000" pitchFamily="49" charset="-128"/>
                <a:ea typeface="BIZ UDゴシック" panose="020B0400000000000000" pitchFamily="49" charset="-128"/>
              </a:rPr>
              <a:t>変敗菌の生残を許してはならない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加熱済みへの　未加熱のものの混入があってはならない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異種アレルゲンの交差汚染があってはならない</a:t>
            </a:r>
            <a:endParaRPr lang="en-US" altLang="ja-JP" dirty="0">
              <a:solidFill>
                <a:schemeClr val="bg2">
                  <a:lumMod val="60000"/>
                  <a:lumOff val="40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表示ミスがあってはならない</a:t>
            </a:r>
            <a:endParaRPr lang="en-US" altLang="ja-JP" dirty="0">
              <a:solidFill>
                <a:schemeClr val="bg2">
                  <a:lumMod val="60000"/>
                  <a:lumOff val="40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ホットパック食品の包装は　その食品に表示された賞味期限期内　その密封性、内容物の栄養・風味を維持できるものでなければならない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9</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chemeClr val="accent6">
              <a:lumMod val="40000"/>
              <a:lumOff val="60000"/>
            </a:schemeClr>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ホットパックの開発をやるとする</a:t>
            </a:r>
          </a:p>
        </p:txBody>
      </p:sp>
    </p:spTree>
    <p:extLst>
      <p:ext uri="{BB962C8B-B14F-4D97-AF65-F5344CB8AC3E}">
        <p14:creationId xmlns:p14="http://schemas.microsoft.com/office/powerpoint/2010/main" val="316852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F297387-FB8B-4324-807E-396F2A1259F1}"/>
              </a:ext>
            </a:extLst>
          </p:cNvPr>
          <p:cNvSpPr>
            <a:spLocks noGrp="1"/>
          </p:cNvSpPr>
          <p:nvPr>
            <p:ph type="sldNum" sz="quarter" idx="12"/>
          </p:nvPr>
        </p:nvSpPr>
        <p:spPr/>
        <p:txBody>
          <a:bodyPr/>
          <a:lstStyle/>
          <a:p>
            <a:fld id="{4C37B8AF-CD2E-4D49-A539-A50CD89383E0}" type="slidenum">
              <a:rPr kumimoji="1" lang="ja-JP" altLang="en-US" smtClean="0"/>
              <a:t>90</a:t>
            </a:fld>
            <a:endParaRPr kumimoji="1" lang="ja-JP" altLang="en-US" dirty="0"/>
          </a:p>
        </p:txBody>
      </p:sp>
      <p:pic>
        <p:nvPicPr>
          <p:cNvPr id="4" name="図 3">
            <a:extLst>
              <a:ext uri="{FF2B5EF4-FFF2-40B4-BE49-F238E27FC236}">
                <a16:creationId xmlns:a16="http://schemas.microsoft.com/office/drawing/2014/main" id="{E93AC882-5A45-4C93-97E4-BB607D173F4A}"/>
              </a:ext>
            </a:extLst>
          </p:cNvPr>
          <p:cNvPicPr>
            <a:picLocks noChangeAspect="1"/>
          </p:cNvPicPr>
          <p:nvPr/>
        </p:nvPicPr>
        <p:blipFill>
          <a:blip r:embed="rId2"/>
          <a:stretch>
            <a:fillRect/>
          </a:stretch>
        </p:blipFill>
        <p:spPr>
          <a:xfrm>
            <a:off x="541867" y="715235"/>
            <a:ext cx="7548093" cy="2299699"/>
          </a:xfrm>
          <a:prstGeom prst="rect">
            <a:avLst/>
          </a:prstGeom>
          <a:effectLst>
            <a:glow rad="228600">
              <a:schemeClr val="accent5">
                <a:satMod val="175000"/>
                <a:alpha val="40000"/>
              </a:schemeClr>
            </a:glow>
          </a:effectLst>
        </p:spPr>
      </p:pic>
      <p:pic>
        <p:nvPicPr>
          <p:cNvPr id="6" name="図 5">
            <a:extLst>
              <a:ext uri="{FF2B5EF4-FFF2-40B4-BE49-F238E27FC236}">
                <a16:creationId xmlns:a16="http://schemas.microsoft.com/office/drawing/2014/main" id="{7139FD5A-B14D-4F9C-AE09-C3FB3E584639}"/>
              </a:ext>
            </a:extLst>
          </p:cNvPr>
          <p:cNvPicPr>
            <a:picLocks noChangeAspect="1"/>
          </p:cNvPicPr>
          <p:nvPr/>
        </p:nvPicPr>
        <p:blipFill>
          <a:blip r:embed="rId3"/>
          <a:stretch>
            <a:fillRect/>
          </a:stretch>
        </p:blipFill>
        <p:spPr>
          <a:xfrm>
            <a:off x="746185" y="3429000"/>
            <a:ext cx="7343775" cy="1933575"/>
          </a:xfrm>
          <a:prstGeom prst="rect">
            <a:avLst/>
          </a:prstGeom>
          <a:ln>
            <a:solidFill>
              <a:schemeClr val="tx1"/>
            </a:solidFill>
          </a:ln>
          <a:effectLst>
            <a:glow rad="228600">
              <a:schemeClr val="accent5">
                <a:satMod val="175000"/>
                <a:alpha val="40000"/>
              </a:schemeClr>
            </a:glow>
          </a:effectLst>
        </p:spPr>
      </p:pic>
    </p:spTree>
    <p:extLst>
      <p:ext uri="{BB962C8B-B14F-4D97-AF65-F5344CB8AC3E}">
        <p14:creationId xmlns:p14="http://schemas.microsoft.com/office/powerpoint/2010/main" val="8203178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97CA65B-210D-49ED-8A56-6A54AEA64F86}"/>
              </a:ext>
            </a:extLst>
          </p:cNvPr>
          <p:cNvSpPr>
            <a:spLocks noGrp="1"/>
          </p:cNvSpPr>
          <p:nvPr>
            <p:ph type="sldNum" sz="quarter" idx="12"/>
          </p:nvPr>
        </p:nvSpPr>
        <p:spPr/>
        <p:txBody>
          <a:bodyPr/>
          <a:lstStyle/>
          <a:p>
            <a:fld id="{4C37B8AF-CD2E-4D49-A539-A50CD89383E0}" type="slidenum">
              <a:rPr kumimoji="1" lang="ja-JP" altLang="en-US" smtClean="0"/>
              <a:t>91</a:t>
            </a:fld>
            <a:endParaRPr kumimoji="1" lang="ja-JP" altLang="en-US" dirty="0"/>
          </a:p>
        </p:txBody>
      </p:sp>
      <p:pic>
        <p:nvPicPr>
          <p:cNvPr id="4" name="図 3">
            <a:extLst>
              <a:ext uri="{FF2B5EF4-FFF2-40B4-BE49-F238E27FC236}">
                <a16:creationId xmlns:a16="http://schemas.microsoft.com/office/drawing/2014/main" id="{A9E980DA-7561-46EE-9BC7-45C1D695C99D}"/>
              </a:ext>
            </a:extLst>
          </p:cNvPr>
          <p:cNvPicPr>
            <a:picLocks noChangeAspect="1"/>
          </p:cNvPicPr>
          <p:nvPr/>
        </p:nvPicPr>
        <p:blipFill>
          <a:blip r:embed="rId2"/>
          <a:stretch>
            <a:fillRect/>
          </a:stretch>
        </p:blipFill>
        <p:spPr>
          <a:xfrm>
            <a:off x="1200150" y="811036"/>
            <a:ext cx="6743700" cy="1352550"/>
          </a:xfrm>
          <a:prstGeom prst="rect">
            <a:avLst/>
          </a:prstGeom>
          <a:effectLst>
            <a:glow rad="228600">
              <a:schemeClr val="accent6">
                <a:satMod val="175000"/>
                <a:alpha val="40000"/>
              </a:schemeClr>
            </a:glow>
          </a:effectLst>
        </p:spPr>
      </p:pic>
      <p:sp>
        <p:nvSpPr>
          <p:cNvPr id="5" name="テキスト ボックス 4">
            <a:extLst>
              <a:ext uri="{FF2B5EF4-FFF2-40B4-BE49-F238E27FC236}">
                <a16:creationId xmlns:a16="http://schemas.microsoft.com/office/drawing/2014/main" id="{6C46DFDE-B518-4164-971D-0D6292A2A84C}"/>
              </a:ext>
            </a:extLst>
          </p:cNvPr>
          <p:cNvSpPr txBox="1"/>
          <p:nvPr/>
        </p:nvSpPr>
        <p:spPr>
          <a:xfrm>
            <a:off x="1895034" y="3653771"/>
            <a:ext cx="4852610"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低温長時間レトルトの舞台</a:t>
            </a:r>
          </a:p>
        </p:txBody>
      </p:sp>
    </p:spTree>
    <p:extLst>
      <p:ext uri="{BB962C8B-B14F-4D97-AF65-F5344CB8AC3E}">
        <p14:creationId xmlns:p14="http://schemas.microsoft.com/office/powerpoint/2010/main" val="33383523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C253D8-7F52-42D5-B891-8F68FCA88F76}"/>
              </a:ext>
            </a:extLst>
          </p:cNvPr>
          <p:cNvSpPr>
            <a:spLocks noGrp="1"/>
          </p:cNvSpPr>
          <p:nvPr>
            <p:ph type="sldNum" sz="quarter" idx="12"/>
          </p:nvPr>
        </p:nvSpPr>
        <p:spPr/>
        <p:txBody>
          <a:bodyPr/>
          <a:lstStyle/>
          <a:p>
            <a:fld id="{4C37B8AF-CD2E-4D49-A539-A50CD89383E0}" type="slidenum">
              <a:rPr kumimoji="1" lang="ja-JP" altLang="en-US" smtClean="0"/>
              <a:t>92</a:t>
            </a:fld>
            <a:endParaRPr kumimoji="1" lang="ja-JP" altLang="en-US" dirty="0"/>
          </a:p>
        </p:txBody>
      </p:sp>
      <p:pic>
        <p:nvPicPr>
          <p:cNvPr id="1026" name="Picture 2" descr="プリンはかため？やわらかめ？ タンパク質の「熱凝固性」を左右する砂糖｜株式会社パールエース">
            <a:extLst>
              <a:ext uri="{FF2B5EF4-FFF2-40B4-BE49-F238E27FC236}">
                <a16:creationId xmlns:a16="http://schemas.microsoft.com/office/drawing/2014/main" id="{2757179B-34B1-4622-A878-A5D4B6EB8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05" y="1466145"/>
            <a:ext cx="4237566" cy="2825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stle Caramel Treat Dairy Desert (360 g) — Aubergine Foods">
            <a:extLst>
              <a:ext uri="{FF2B5EF4-FFF2-40B4-BE49-F238E27FC236}">
                <a16:creationId xmlns:a16="http://schemas.microsoft.com/office/drawing/2014/main" id="{43900E79-9F22-433E-962A-6478005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958" y="-357703"/>
            <a:ext cx="3786703" cy="3786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stle Caramel Treat Ingredients Free Download Clips Mp3 and Mp4 - Coro Mp3">
            <a:extLst>
              <a:ext uri="{FF2B5EF4-FFF2-40B4-BE49-F238E27FC236}">
                <a16:creationId xmlns:a16="http://schemas.microsoft.com/office/drawing/2014/main" id="{3BEAF5FA-98CE-486A-A722-9C9C78E70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694" y="3039116"/>
            <a:ext cx="3452622" cy="258946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B063CD1-141A-4B0C-B837-0B13C2CA1887}"/>
              </a:ext>
            </a:extLst>
          </p:cNvPr>
          <p:cNvSpPr txBox="1"/>
          <p:nvPr/>
        </p:nvSpPr>
        <p:spPr>
          <a:xfrm>
            <a:off x="369241" y="547146"/>
            <a:ext cx="5707012"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品質向上指標としてとらえると</a:t>
            </a:r>
          </a:p>
        </p:txBody>
      </p:sp>
    </p:spTree>
    <p:extLst>
      <p:ext uri="{BB962C8B-B14F-4D97-AF65-F5344CB8AC3E}">
        <p14:creationId xmlns:p14="http://schemas.microsoft.com/office/powerpoint/2010/main" val="36121603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無糖練乳の場合</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146756" y="1993393"/>
            <a:ext cx="8850488" cy="3718785"/>
          </a:xfrm>
        </p:spPr>
        <p:txBody>
          <a:bodyPr>
            <a:normAutofit/>
          </a:bodyPr>
          <a:lstStyle/>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原材料の精選（実は　新興国のミルクを使っては満足のいく性状をもった無糖練乳はできない）⇒殺菌価を最小に　　</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（旧来のレトルト群の中ではもっとも熱分布の良い）（貯湯）熱水回転式などのレトルトで　熱分布を（できうる限り）均一に、熱浸透を（対象表面での搔き取り効果を上げて）支援</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93</a:t>
            </a:fld>
            <a:endParaRPr kumimoji="1" lang="ja-JP" altLang="en-US" dirty="0"/>
          </a:p>
        </p:txBody>
      </p:sp>
    </p:spTree>
    <p:extLst>
      <p:ext uri="{BB962C8B-B14F-4D97-AF65-F5344CB8AC3E}">
        <p14:creationId xmlns:p14="http://schemas.microsoft.com/office/powerpoint/2010/main" val="18774957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無糖練乳の場合</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146756" y="1993393"/>
            <a:ext cx="8850488" cy="3718785"/>
          </a:xfrm>
        </p:spPr>
        <p:txBody>
          <a:bodyPr>
            <a:normAutofit/>
          </a:bodyPr>
          <a:lstStyle/>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しかし　レトルトによっては　そうそう均一な熱分布は簡単には　達成されない</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94</a:t>
            </a:fld>
            <a:endParaRPr kumimoji="1" lang="ja-JP" altLang="en-US" dirty="0"/>
          </a:p>
        </p:txBody>
      </p:sp>
    </p:spTree>
    <p:extLst>
      <p:ext uri="{BB962C8B-B14F-4D97-AF65-F5344CB8AC3E}">
        <p14:creationId xmlns:p14="http://schemas.microsoft.com/office/powerpoint/2010/main" val="6439530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B0210-3453-4414-A752-5CDAA932C71E}"/>
              </a:ext>
            </a:extLst>
          </p:cNvPr>
          <p:cNvSpPr>
            <a:spLocks noGrp="1"/>
          </p:cNvSpPr>
          <p:nvPr>
            <p:ph type="title"/>
          </p:nvPr>
        </p:nvSpPr>
        <p:spPr>
          <a:xfrm>
            <a:off x="383597" y="313609"/>
            <a:ext cx="8376805" cy="1121642"/>
          </a:xfrm>
        </p:spPr>
        <p:txBody>
          <a:bodyPr>
            <a:normAutofit/>
          </a:bodyP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熱分布不均一の３つのパターン</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8F5EA31B-F4CD-4C16-B8BA-6218F78EB14F}"/>
              </a:ext>
            </a:extLst>
          </p:cNvPr>
          <p:cNvGrpSpPr/>
          <p:nvPr/>
        </p:nvGrpSpPr>
        <p:grpSpPr>
          <a:xfrm>
            <a:off x="997527" y="1690689"/>
            <a:ext cx="3837709" cy="1219201"/>
            <a:chOff x="997527" y="1593270"/>
            <a:chExt cx="5417128" cy="1690258"/>
          </a:xfrm>
        </p:grpSpPr>
        <p:cxnSp>
          <p:nvCxnSpPr>
            <p:cNvPr id="5" name="直線コネクタ 4">
              <a:extLst>
                <a:ext uri="{FF2B5EF4-FFF2-40B4-BE49-F238E27FC236}">
                  <a16:creationId xmlns:a16="http://schemas.microsoft.com/office/drawing/2014/main" id="{10051175-719F-4408-B8EA-79C8B3B4297B}"/>
                </a:ext>
              </a:extLst>
            </p:cNvPr>
            <p:cNvCxnSpPr/>
            <p:nvPr/>
          </p:nvCxnSpPr>
          <p:spPr>
            <a:xfrm flipV="1">
              <a:off x="997527" y="1593273"/>
              <a:ext cx="2133600" cy="1690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2CFED74-EA52-420F-995D-E0A03B52F510}"/>
                </a:ext>
              </a:extLst>
            </p:cNvPr>
            <p:cNvCxnSpPr>
              <a:cxnSpLocks/>
            </p:cNvCxnSpPr>
            <p:nvPr/>
          </p:nvCxnSpPr>
          <p:spPr>
            <a:xfrm flipV="1">
              <a:off x="1385455" y="1593272"/>
              <a:ext cx="2114549" cy="1690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35A12E6-1A3B-4452-8B2C-45272CCF8100}"/>
                </a:ext>
              </a:extLst>
            </p:cNvPr>
            <p:cNvCxnSpPr>
              <a:cxnSpLocks/>
            </p:cNvCxnSpPr>
            <p:nvPr/>
          </p:nvCxnSpPr>
          <p:spPr>
            <a:xfrm flipV="1">
              <a:off x="1828801" y="1593270"/>
              <a:ext cx="2059131" cy="16902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0FD23FB-4808-4ACF-A93D-6DFE8DC9B8D2}"/>
                </a:ext>
              </a:extLst>
            </p:cNvPr>
            <p:cNvCxnSpPr/>
            <p:nvPr/>
          </p:nvCxnSpPr>
          <p:spPr>
            <a:xfrm>
              <a:off x="3131127" y="1593271"/>
              <a:ext cx="32835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グループ化 40">
            <a:extLst>
              <a:ext uri="{FF2B5EF4-FFF2-40B4-BE49-F238E27FC236}">
                <a16:creationId xmlns:a16="http://schemas.microsoft.com/office/drawing/2014/main" id="{7AF8CF7F-5F33-4AAA-9444-6D42D04B756C}"/>
              </a:ext>
            </a:extLst>
          </p:cNvPr>
          <p:cNvGrpSpPr/>
          <p:nvPr/>
        </p:nvGrpSpPr>
        <p:grpSpPr>
          <a:xfrm>
            <a:off x="1067490" y="3412114"/>
            <a:ext cx="3837709" cy="1219202"/>
            <a:chOff x="1067490" y="3412114"/>
            <a:chExt cx="3837709" cy="1219202"/>
          </a:xfrm>
        </p:grpSpPr>
        <p:cxnSp>
          <p:nvCxnSpPr>
            <p:cNvPr id="17" name="直線コネクタ 16">
              <a:extLst>
                <a:ext uri="{FF2B5EF4-FFF2-40B4-BE49-F238E27FC236}">
                  <a16:creationId xmlns:a16="http://schemas.microsoft.com/office/drawing/2014/main" id="{05C8F997-3D4F-4F5C-80BF-5ECD4FAA5727}"/>
                </a:ext>
              </a:extLst>
            </p:cNvPr>
            <p:cNvCxnSpPr>
              <a:cxnSpLocks/>
            </p:cNvCxnSpPr>
            <p:nvPr/>
          </p:nvCxnSpPr>
          <p:spPr>
            <a:xfrm flipV="1">
              <a:off x="1067490" y="3412115"/>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538B204-871A-4A3F-BD76-E0A8388C88A8}"/>
                </a:ext>
              </a:extLst>
            </p:cNvPr>
            <p:cNvCxnSpPr>
              <a:cxnSpLocks/>
            </p:cNvCxnSpPr>
            <p:nvPr/>
          </p:nvCxnSpPr>
          <p:spPr>
            <a:xfrm flipV="1">
              <a:off x="1342314" y="3616035"/>
              <a:ext cx="1236703" cy="1015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7A52425-D0AB-4D60-B13C-E6048D7D89C0}"/>
                </a:ext>
              </a:extLst>
            </p:cNvPr>
            <p:cNvCxnSpPr>
              <a:cxnSpLocks/>
            </p:cNvCxnSpPr>
            <p:nvPr/>
          </p:nvCxnSpPr>
          <p:spPr>
            <a:xfrm flipV="1">
              <a:off x="1656398" y="3819956"/>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1DCD2BB-236F-45FD-B661-591E72383B47}"/>
                </a:ext>
              </a:extLst>
            </p:cNvPr>
            <p:cNvCxnSpPr>
              <a:cxnSpLocks/>
            </p:cNvCxnSpPr>
            <p:nvPr/>
          </p:nvCxnSpPr>
          <p:spPr>
            <a:xfrm>
              <a:off x="2579017" y="3412114"/>
              <a:ext cx="2326182"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3F8A1AE1-79CD-4498-B44C-5B22EBB1D9B8}"/>
                </a:ext>
              </a:extLst>
            </p:cNvPr>
            <p:cNvCxnSpPr>
              <a:cxnSpLocks/>
            </p:cNvCxnSpPr>
            <p:nvPr/>
          </p:nvCxnSpPr>
          <p:spPr>
            <a:xfrm>
              <a:off x="2579017" y="3616035"/>
              <a:ext cx="232618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34C7C013-B6AA-4A54-ACB1-0707DC01C2F9}"/>
                </a:ext>
              </a:extLst>
            </p:cNvPr>
            <p:cNvCxnSpPr/>
            <p:nvPr/>
          </p:nvCxnSpPr>
          <p:spPr>
            <a:xfrm>
              <a:off x="2579017" y="3819956"/>
              <a:ext cx="232618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直線コネクタ 42">
            <a:extLst>
              <a:ext uri="{FF2B5EF4-FFF2-40B4-BE49-F238E27FC236}">
                <a16:creationId xmlns:a16="http://schemas.microsoft.com/office/drawing/2014/main" id="{97DBDE0B-6B73-4051-AB9B-F8C9102BC736}"/>
              </a:ext>
            </a:extLst>
          </p:cNvPr>
          <p:cNvCxnSpPr>
            <a:cxnSpLocks/>
          </p:cNvCxnSpPr>
          <p:nvPr/>
        </p:nvCxnSpPr>
        <p:spPr>
          <a:xfrm flipV="1">
            <a:off x="997527" y="5167310"/>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DCD0651-7568-4AB8-AC82-A1899C70D430}"/>
              </a:ext>
            </a:extLst>
          </p:cNvPr>
          <p:cNvCxnSpPr>
            <a:cxnSpLocks/>
          </p:cNvCxnSpPr>
          <p:nvPr/>
        </p:nvCxnSpPr>
        <p:spPr>
          <a:xfrm flipV="1">
            <a:off x="1272351" y="5371230"/>
            <a:ext cx="1236703" cy="1015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98D7310-6EFC-4F0B-A84B-66959011D9AA}"/>
              </a:ext>
            </a:extLst>
          </p:cNvPr>
          <p:cNvCxnSpPr>
            <a:cxnSpLocks/>
          </p:cNvCxnSpPr>
          <p:nvPr/>
        </p:nvCxnSpPr>
        <p:spPr>
          <a:xfrm flipV="1">
            <a:off x="1586435" y="5575151"/>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368AFEE6-77B9-4FA1-8346-DDDB019278C5}"/>
              </a:ext>
            </a:extLst>
          </p:cNvPr>
          <p:cNvCxnSpPr>
            <a:cxnSpLocks/>
          </p:cNvCxnSpPr>
          <p:nvPr/>
        </p:nvCxnSpPr>
        <p:spPr>
          <a:xfrm>
            <a:off x="2509054" y="5167309"/>
            <a:ext cx="2506291"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32F76F9-26F8-44ED-A5C2-86ECD3627B3F}"/>
              </a:ext>
            </a:extLst>
          </p:cNvPr>
          <p:cNvCxnSpPr>
            <a:cxnSpLocks/>
          </p:cNvCxnSpPr>
          <p:nvPr/>
        </p:nvCxnSpPr>
        <p:spPr>
          <a:xfrm flipV="1">
            <a:off x="2509054" y="5167309"/>
            <a:ext cx="1841273" cy="203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E20416A6-2490-4E7C-8708-25E3108A20F6}"/>
              </a:ext>
            </a:extLst>
          </p:cNvPr>
          <p:cNvCxnSpPr>
            <a:cxnSpLocks/>
          </p:cNvCxnSpPr>
          <p:nvPr/>
        </p:nvCxnSpPr>
        <p:spPr>
          <a:xfrm flipV="1">
            <a:off x="2509054" y="5167309"/>
            <a:ext cx="2062945" cy="4078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B02E5AF8-1A27-43E0-91B2-02FBCF3A71F6}"/>
              </a:ext>
            </a:extLst>
          </p:cNvPr>
          <p:cNvSpPr txBox="1"/>
          <p:nvPr/>
        </p:nvSpPr>
        <p:spPr>
          <a:xfrm>
            <a:off x="4128655" y="1962017"/>
            <a:ext cx="4546437"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１．昇温が不均一だが達温は一定</a:t>
            </a:r>
          </a:p>
        </p:txBody>
      </p:sp>
      <p:sp>
        <p:nvSpPr>
          <p:cNvPr id="68" name="テキスト ボックス 67">
            <a:extLst>
              <a:ext uri="{FF2B5EF4-FFF2-40B4-BE49-F238E27FC236}">
                <a16:creationId xmlns:a16="http://schemas.microsoft.com/office/drawing/2014/main" id="{3563253D-18E5-471A-866E-2A90B788B63A}"/>
              </a:ext>
            </a:extLst>
          </p:cNvPr>
          <p:cNvSpPr txBox="1"/>
          <p:nvPr/>
        </p:nvSpPr>
        <p:spPr>
          <a:xfrm>
            <a:off x="4128655" y="4145105"/>
            <a:ext cx="3775393"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２．昇温・達温ともに不均一</a:t>
            </a:r>
          </a:p>
        </p:txBody>
      </p:sp>
      <p:sp>
        <p:nvSpPr>
          <p:cNvPr id="69" name="テキスト ボックス 68">
            <a:extLst>
              <a:ext uri="{FF2B5EF4-FFF2-40B4-BE49-F238E27FC236}">
                <a16:creationId xmlns:a16="http://schemas.microsoft.com/office/drawing/2014/main" id="{2CF9BE55-0DAE-4824-AAAC-3C2DE475EF66}"/>
              </a:ext>
            </a:extLst>
          </p:cNvPr>
          <p:cNvSpPr txBox="1"/>
          <p:nvPr/>
        </p:nvSpPr>
        <p:spPr>
          <a:xfrm>
            <a:off x="4350327" y="5866528"/>
            <a:ext cx="1511952"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３．混合型</a:t>
            </a:r>
          </a:p>
        </p:txBody>
      </p:sp>
      <p:sp>
        <p:nvSpPr>
          <p:cNvPr id="3" name="スライド番号プレースホルダー 2">
            <a:extLst>
              <a:ext uri="{FF2B5EF4-FFF2-40B4-BE49-F238E27FC236}">
                <a16:creationId xmlns:a16="http://schemas.microsoft.com/office/drawing/2014/main" id="{1603F84C-633C-41C7-ABA5-EC6B46BE08D0}"/>
              </a:ext>
            </a:extLst>
          </p:cNvPr>
          <p:cNvSpPr>
            <a:spLocks noGrp="1"/>
          </p:cNvSpPr>
          <p:nvPr>
            <p:ph type="sldNum" sz="quarter" idx="12"/>
          </p:nvPr>
        </p:nvSpPr>
        <p:spPr/>
        <p:txBody>
          <a:bodyPr/>
          <a:lstStyle/>
          <a:p>
            <a:fld id="{1557A453-9820-4273-9442-1A1DE1698562}" type="slidenum">
              <a:rPr kumimoji="1" lang="ja-JP" altLang="en-US" smtClean="0"/>
              <a:t>95</a:t>
            </a:fld>
            <a:endParaRPr kumimoji="1" lang="ja-JP" altLang="en-US"/>
          </a:p>
        </p:txBody>
      </p:sp>
    </p:spTree>
    <p:extLst>
      <p:ext uri="{BB962C8B-B14F-4D97-AF65-F5344CB8AC3E}">
        <p14:creationId xmlns:p14="http://schemas.microsoft.com/office/powerpoint/2010/main" val="28638011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B0210-3453-4414-A752-5CDAA932C71E}"/>
              </a:ext>
            </a:extLst>
          </p:cNvPr>
          <p:cNvSpPr>
            <a:spLocks noGrp="1"/>
          </p:cNvSpPr>
          <p:nvPr>
            <p:ph type="title"/>
          </p:nvPr>
        </p:nvSpPr>
        <p:spPr>
          <a:xfrm>
            <a:off x="383597" y="313609"/>
            <a:ext cx="8376805" cy="1121642"/>
          </a:xfrm>
        </p:spPr>
        <p:txBody>
          <a:bodyPr>
            <a:normAutofit fontScale="90000"/>
          </a:bodyPr>
          <a:lstStyle/>
          <a:p>
            <a:r>
              <a:rPr kumimoji="1" lang="en-US" altLang="ja-JP" dirty="0">
                <a:solidFill>
                  <a:srgbClr val="FF0000"/>
                </a:solidFill>
                <a:latin typeface="BIZ UDPゴシック" panose="020B0400000000000000" pitchFamily="50" charset="-128"/>
                <a:ea typeface="BIZ UDPゴシック" panose="020B0400000000000000" pitchFamily="50" charset="-128"/>
              </a:rPr>
              <a:t>1</a:t>
            </a:r>
            <a:r>
              <a:rPr kumimoji="1" lang="ja-JP" altLang="en-US" dirty="0" err="1">
                <a:solidFill>
                  <a:srgbClr val="FF0000"/>
                </a:solidFill>
                <a:latin typeface="BIZ UDPゴシック" panose="020B0400000000000000" pitchFamily="50" charset="-128"/>
                <a:ea typeface="BIZ UDPゴシック" panose="020B0400000000000000" pitchFamily="50" charset="-128"/>
              </a:rPr>
              <a:t>．</a:t>
            </a:r>
            <a:r>
              <a:rPr kumimoji="1" lang="ja-JP" altLang="en-US" dirty="0">
                <a:solidFill>
                  <a:srgbClr val="FF0000"/>
                </a:solidFill>
                <a:latin typeface="BIZ UDPゴシック" panose="020B0400000000000000" pitchFamily="50" charset="-128"/>
                <a:ea typeface="BIZ UDPゴシック" panose="020B0400000000000000" pitchFamily="50" charset="-128"/>
              </a:rPr>
              <a:t>昇温が不均一だが達温は一定</a:t>
            </a:r>
          </a:p>
        </p:txBody>
      </p:sp>
      <p:grpSp>
        <p:nvGrpSpPr>
          <p:cNvPr id="15" name="グループ化 14">
            <a:extLst>
              <a:ext uri="{FF2B5EF4-FFF2-40B4-BE49-F238E27FC236}">
                <a16:creationId xmlns:a16="http://schemas.microsoft.com/office/drawing/2014/main" id="{8F5EA31B-F4CD-4C16-B8BA-6218F78EB14F}"/>
              </a:ext>
            </a:extLst>
          </p:cNvPr>
          <p:cNvGrpSpPr/>
          <p:nvPr/>
        </p:nvGrpSpPr>
        <p:grpSpPr>
          <a:xfrm>
            <a:off x="997527" y="1690689"/>
            <a:ext cx="3837709" cy="1219201"/>
            <a:chOff x="997527" y="1593270"/>
            <a:chExt cx="5417128" cy="1690258"/>
          </a:xfrm>
        </p:grpSpPr>
        <p:cxnSp>
          <p:nvCxnSpPr>
            <p:cNvPr id="5" name="直線コネクタ 4">
              <a:extLst>
                <a:ext uri="{FF2B5EF4-FFF2-40B4-BE49-F238E27FC236}">
                  <a16:creationId xmlns:a16="http://schemas.microsoft.com/office/drawing/2014/main" id="{10051175-719F-4408-B8EA-79C8B3B4297B}"/>
                </a:ext>
              </a:extLst>
            </p:cNvPr>
            <p:cNvCxnSpPr/>
            <p:nvPr/>
          </p:nvCxnSpPr>
          <p:spPr>
            <a:xfrm flipV="1">
              <a:off x="997527" y="1593273"/>
              <a:ext cx="2133600" cy="1690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2CFED74-EA52-420F-995D-E0A03B52F510}"/>
                </a:ext>
              </a:extLst>
            </p:cNvPr>
            <p:cNvCxnSpPr>
              <a:cxnSpLocks/>
            </p:cNvCxnSpPr>
            <p:nvPr/>
          </p:nvCxnSpPr>
          <p:spPr>
            <a:xfrm flipV="1">
              <a:off x="1385455" y="1593272"/>
              <a:ext cx="2114549" cy="1690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35A12E6-1A3B-4452-8B2C-45272CCF8100}"/>
                </a:ext>
              </a:extLst>
            </p:cNvPr>
            <p:cNvCxnSpPr>
              <a:cxnSpLocks/>
            </p:cNvCxnSpPr>
            <p:nvPr/>
          </p:nvCxnSpPr>
          <p:spPr>
            <a:xfrm flipV="1">
              <a:off x="1828801" y="1593270"/>
              <a:ext cx="2059131" cy="16902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0FD23FB-4808-4ACF-A93D-6DFE8DC9B8D2}"/>
                </a:ext>
              </a:extLst>
            </p:cNvPr>
            <p:cNvCxnSpPr/>
            <p:nvPr/>
          </p:nvCxnSpPr>
          <p:spPr>
            <a:xfrm>
              <a:off x="3131127" y="1593271"/>
              <a:ext cx="32835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 name="直線コネクタ 24">
            <a:extLst>
              <a:ext uri="{FF2B5EF4-FFF2-40B4-BE49-F238E27FC236}">
                <a16:creationId xmlns:a16="http://schemas.microsoft.com/office/drawing/2014/main" id="{8D4011AD-3A11-4780-83A2-9B175E9B2714}"/>
              </a:ext>
            </a:extLst>
          </p:cNvPr>
          <p:cNvCxnSpPr>
            <a:cxnSpLocks/>
          </p:cNvCxnSpPr>
          <p:nvPr/>
        </p:nvCxnSpPr>
        <p:spPr>
          <a:xfrm flipV="1">
            <a:off x="851527" y="3429002"/>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10F5D15-DF84-4082-A9D4-5E6C3D121C2C}"/>
              </a:ext>
            </a:extLst>
          </p:cNvPr>
          <p:cNvCxnSpPr>
            <a:cxnSpLocks/>
          </p:cNvCxnSpPr>
          <p:nvPr/>
        </p:nvCxnSpPr>
        <p:spPr>
          <a:xfrm flipV="1">
            <a:off x="1126351" y="3429001"/>
            <a:ext cx="1498031"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2A72402F-DAAF-4271-B1A3-395AA4D6A39E}"/>
              </a:ext>
            </a:extLst>
          </p:cNvPr>
          <p:cNvCxnSpPr>
            <a:cxnSpLocks/>
          </p:cNvCxnSpPr>
          <p:nvPr/>
        </p:nvCxnSpPr>
        <p:spPr>
          <a:xfrm flipV="1">
            <a:off x="1440435" y="3429000"/>
            <a:ext cx="1458770" cy="121920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ED2A3673-6380-4F34-B1C7-420D55E2EFAE}"/>
              </a:ext>
            </a:extLst>
          </p:cNvPr>
          <p:cNvCxnSpPr>
            <a:cxnSpLocks/>
          </p:cNvCxnSpPr>
          <p:nvPr/>
        </p:nvCxnSpPr>
        <p:spPr>
          <a:xfrm>
            <a:off x="2363054" y="3429001"/>
            <a:ext cx="4716619" cy="240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グループ化 28">
            <a:extLst>
              <a:ext uri="{FF2B5EF4-FFF2-40B4-BE49-F238E27FC236}">
                <a16:creationId xmlns:a16="http://schemas.microsoft.com/office/drawing/2014/main" id="{471BC7AA-FF9B-4D29-B094-B2714D3E1D0E}"/>
              </a:ext>
            </a:extLst>
          </p:cNvPr>
          <p:cNvGrpSpPr/>
          <p:nvPr/>
        </p:nvGrpSpPr>
        <p:grpSpPr>
          <a:xfrm>
            <a:off x="851527" y="5215364"/>
            <a:ext cx="2709091" cy="1219201"/>
            <a:chOff x="997527" y="1593270"/>
            <a:chExt cx="3824025" cy="1690258"/>
          </a:xfrm>
        </p:grpSpPr>
        <p:cxnSp>
          <p:nvCxnSpPr>
            <p:cNvPr id="30" name="直線コネクタ 29">
              <a:extLst>
                <a:ext uri="{FF2B5EF4-FFF2-40B4-BE49-F238E27FC236}">
                  <a16:creationId xmlns:a16="http://schemas.microsoft.com/office/drawing/2014/main" id="{3CE557F7-0B59-4E63-8387-2AD33EF678D0}"/>
                </a:ext>
              </a:extLst>
            </p:cNvPr>
            <p:cNvCxnSpPr/>
            <p:nvPr/>
          </p:nvCxnSpPr>
          <p:spPr>
            <a:xfrm flipV="1">
              <a:off x="997527" y="1593273"/>
              <a:ext cx="2133600" cy="1690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2FB6C08-E833-400A-9A08-251260C66BDF}"/>
                </a:ext>
              </a:extLst>
            </p:cNvPr>
            <p:cNvCxnSpPr>
              <a:cxnSpLocks/>
            </p:cNvCxnSpPr>
            <p:nvPr/>
          </p:nvCxnSpPr>
          <p:spPr>
            <a:xfrm flipV="1">
              <a:off x="1385455" y="1593272"/>
              <a:ext cx="2114549" cy="1690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4C32503-B4F5-40ED-8CFE-3D150E2137E2}"/>
                </a:ext>
              </a:extLst>
            </p:cNvPr>
            <p:cNvCxnSpPr>
              <a:cxnSpLocks/>
            </p:cNvCxnSpPr>
            <p:nvPr/>
          </p:nvCxnSpPr>
          <p:spPr>
            <a:xfrm flipV="1">
              <a:off x="1828801" y="1593270"/>
              <a:ext cx="2059131" cy="16902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3A301D5C-492D-45E1-AE0B-E55FC2BD9269}"/>
                </a:ext>
              </a:extLst>
            </p:cNvPr>
            <p:cNvCxnSpPr>
              <a:cxnSpLocks/>
            </p:cNvCxnSpPr>
            <p:nvPr/>
          </p:nvCxnSpPr>
          <p:spPr>
            <a:xfrm>
              <a:off x="3131127" y="1593271"/>
              <a:ext cx="16904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0" name="直線コネクタ 49">
            <a:extLst>
              <a:ext uri="{FF2B5EF4-FFF2-40B4-BE49-F238E27FC236}">
                <a16:creationId xmlns:a16="http://schemas.microsoft.com/office/drawing/2014/main" id="{5A797E37-0D3D-419E-87CE-79546928433A}"/>
              </a:ext>
            </a:extLst>
          </p:cNvPr>
          <p:cNvCxnSpPr>
            <a:cxnSpLocks/>
          </p:cNvCxnSpPr>
          <p:nvPr/>
        </p:nvCxnSpPr>
        <p:spPr>
          <a:xfrm flipH="1" flipV="1">
            <a:off x="6974183" y="3468725"/>
            <a:ext cx="1043466" cy="12842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C2F6AFCE-D1B4-4410-A619-E4079706EA5C}"/>
              </a:ext>
            </a:extLst>
          </p:cNvPr>
          <p:cNvCxnSpPr>
            <a:cxnSpLocks/>
          </p:cNvCxnSpPr>
          <p:nvPr/>
        </p:nvCxnSpPr>
        <p:spPr>
          <a:xfrm flipH="1" flipV="1">
            <a:off x="7043675" y="3572740"/>
            <a:ext cx="853416" cy="1207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97CCC8A1-5A03-4418-907A-5CBA6E5EAA08}"/>
              </a:ext>
            </a:extLst>
          </p:cNvPr>
          <p:cNvCxnSpPr>
            <a:cxnSpLocks/>
          </p:cNvCxnSpPr>
          <p:nvPr/>
        </p:nvCxnSpPr>
        <p:spPr>
          <a:xfrm flipH="1" flipV="1">
            <a:off x="6974183" y="3441013"/>
            <a:ext cx="817267" cy="135006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41EEAAB5-870F-48C7-BCCF-5E8FE7EE38A2}"/>
              </a:ext>
            </a:extLst>
          </p:cNvPr>
          <p:cNvCxnSpPr>
            <a:cxnSpLocks/>
          </p:cNvCxnSpPr>
          <p:nvPr/>
        </p:nvCxnSpPr>
        <p:spPr>
          <a:xfrm flipH="1" flipV="1">
            <a:off x="3547003" y="5243075"/>
            <a:ext cx="1024996" cy="130131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CD6A8B68-AA7B-4E7E-898E-6FE455140DA9}"/>
              </a:ext>
            </a:extLst>
          </p:cNvPr>
          <p:cNvCxnSpPr>
            <a:cxnSpLocks/>
          </p:cNvCxnSpPr>
          <p:nvPr/>
        </p:nvCxnSpPr>
        <p:spPr>
          <a:xfrm flipH="1" flipV="1">
            <a:off x="3616494" y="5347091"/>
            <a:ext cx="853416" cy="1207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EC74E6B-8B59-49B1-868A-34045F682E7C}"/>
              </a:ext>
            </a:extLst>
          </p:cNvPr>
          <p:cNvCxnSpPr>
            <a:cxnSpLocks/>
          </p:cNvCxnSpPr>
          <p:nvPr/>
        </p:nvCxnSpPr>
        <p:spPr>
          <a:xfrm flipH="1" flipV="1">
            <a:off x="3547002" y="5215364"/>
            <a:ext cx="786873" cy="132902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E7160F6C-1594-46BD-AB4B-05710DAC220D}"/>
              </a:ext>
            </a:extLst>
          </p:cNvPr>
          <p:cNvSpPr>
            <a:spLocks noGrp="1"/>
          </p:cNvSpPr>
          <p:nvPr>
            <p:ph type="sldNum" sz="quarter" idx="12"/>
          </p:nvPr>
        </p:nvSpPr>
        <p:spPr/>
        <p:txBody>
          <a:bodyPr/>
          <a:lstStyle/>
          <a:p>
            <a:fld id="{1557A453-9820-4273-9442-1A1DE1698562}" type="slidenum">
              <a:rPr kumimoji="1" lang="ja-JP" altLang="en-US" smtClean="0"/>
              <a:t>96</a:t>
            </a:fld>
            <a:endParaRPr kumimoji="1" lang="ja-JP" altLang="en-US"/>
          </a:p>
        </p:txBody>
      </p:sp>
    </p:spTree>
    <p:extLst>
      <p:ext uri="{BB962C8B-B14F-4D97-AF65-F5344CB8AC3E}">
        <p14:creationId xmlns:p14="http://schemas.microsoft.com/office/powerpoint/2010/main" val="641099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B0210-3453-4414-A752-5CDAA932C71E}"/>
              </a:ext>
            </a:extLst>
          </p:cNvPr>
          <p:cNvSpPr>
            <a:spLocks noGrp="1"/>
          </p:cNvSpPr>
          <p:nvPr>
            <p:ph type="title"/>
          </p:nvPr>
        </p:nvSpPr>
        <p:spPr>
          <a:xfrm>
            <a:off x="68156" y="366618"/>
            <a:ext cx="8376805" cy="1121642"/>
          </a:xfrm>
        </p:spPr>
        <p:txBody>
          <a:bodyPr>
            <a:normAutofit/>
          </a:bodyPr>
          <a:lstStyle/>
          <a:p>
            <a:pPr algn="ctr"/>
            <a:r>
              <a:rPr kumimoji="1" lang="en-US" altLang="ja-JP" dirty="0">
                <a:solidFill>
                  <a:srgbClr val="FF0000"/>
                </a:solidFill>
                <a:latin typeface="BIZ UDPゴシック" panose="020B0400000000000000" pitchFamily="50" charset="-128"/>
                <a:ea typeface="BIZ UDPゴシック" panose="020B0400000000000000" pitchFamily="50" charset="-128"/>
              </a:rPr>
              <a:t>2</a:t>
            </a:r>
            <a:r>
              <a:rPr kumimoji="1" lang="ja-JP" altLang="en-US" dirty="0" err="1">
                <a:solidFill>
                  <a:srgbClr val="FF0000"/>
                </a:solidFill>
                <a:latin typeface="BIZ UDPゴシック" panose="020B0400000000000000" pitchFamily="50" charset="-128"/>
                <a:ea typeface="BIZ UDPゴシック" panose="020B0400000000000000" pitchFamily="50" charset="-128"/>
              </a:rPr>
              <a:t>．</a:t>
            </a:r>
            <a:r>
              <a:rPr kumimoji="1" lang="ja-JP" altLang="en-US" dirty="0">
                <a:solidFill>
                  <a:srgbClr val="FF0000"/>
                </a:solidFill>
                <a:latin typeface="BIZ UDPゴシック" panose="020B0400000000000000" pitchFamily="50" charset="-128"/>
                <a:ea typeface="BIZ UDPゴシック" panose="020B0400000000000000" pitchFamily="50" charset="-128"/>
              </a:rPr>
              <a:t>昇温・達温ともに不均一</a:t>
            </a:r>
          </a:p>
        </p:txBody>
      </p:sp>
      <p:grpSp>
        <p:nvGrpSpPr>
          <p:cNvPr id="41" name="グループ化 40">
            <a:extLst>
              <a:ext uri="{FF2B5EF4-FFF2-40B4-BE49-F238E27FC236}">
                <a16:creationId xmlns:a16="http://schemas.microsoft.com/office/drawing/2014/main" id="{7AF8CF7F-5F33-4AAA-9444-6D42D04B756C}"/>
              </a:ext>
            </a:extLst>
          </p:cNvPr>
          <p:cNvGrpSpPr/>
          <p:nvPr/>
        </p:nvGrpSpPr>
        <p:grpSpPr>
          <a:xfrm>
            <a:off x="1067490" y="3412114"/>
            <a:ext cx="3837709" cy="1219202"/>
            <a:chOff x="1067490" y="3412114"/>
            <a:chExt cx="3837709" cy="1219202"/>
          </a:xfrm>
        </p:grpSpPr>
        <p:cxnSp>
          <p:nvCxnSpPr>
            <p:cNvPr id="17" name="直線コネクタ 16">
              <a:extLst>
                <a:ext uri="{FF2B5EF4-FFF2-40B4-BE49-F238E27FC236}">
                  <a16:creationId xmlns:a16="http://schemas.microsoft.com/office/drawing/2014/main" id="{05C8F997-3D4F-4F5C-80BF-5ECD4FAA5727}"/>
                </a:ext>
              </a:extLst>
            </p:cNvPr>
            <p:cNvCxnSpPr>
              <a:cxnSpLocks/>
            </p:cNvCxnSpPr>
            <p:nvPr/>
          </p:nvCxnSpPr>
          <p:spPr>
            <a:xfrm flipV="1">
              <a:off x="1067490" y="3412115"/>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538B204-871A-4A3F-BD76-E0A8388C88A8}"/>
                </a:ext>
              </a:extLst>
            </p:cNvPr>
            <p:cNvCxnSpPr>
              <a:cxnSpLocks/>
            </p:cNvCxnSpPr>
            <p:nvPr/>
          </p:nvCxnSpPr>
          <p:spPr>
            <a:xfrm flipV="1">
              <a:off x="1342314" y="3616035"/>
              <a:ext cx="1236703" cy="1015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7A52425-D0AB-4D60-B13C-E6048D7D89C0}"/>
                </a:ext>
              </a:extLst>
            </p:cNvPr>
            <p:cNvCxnSpPr>
              <a:cxnSpLocks/>
            </p:cNvCxnSpPr>
            <p:nvPr/>
          </p:nvCxnSpPr>
          <p:spPr>
            <a:xfrm flipV="1">
              <a:off x="1656398" y="3819956"/>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1DCD2BB-236F-45FD-B661-591E72383B47}"/>
                </a:ext>
              </a:extLst>
            </p:cNvPr>
            <p:cNvCxnSpPr>
              <a:cxnSpLocks/>
            </p:cNvCxnSpPr>
            <p:nvPr/>
          </p:nvCxnSpPr>
          <p:spPr>
            <a:xfrm>
              <a:off x="2579017" y="3412114"/>
              <a:ext cx="2326182"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3F8A1AE1-79CD-4498-B44C-5B22EBB1D9B8}"/>
                </a:ext>
              </a:extLst>
            </p:cNvPr>
            <p:cNvCxnSpPr>
              <a:cxnSpLocks/>
            </p:cNvCxnSpPr>
            <p:nvPr/>
          </p:nvCxnSpPr>
          <p:spPr>
            <a:xfrm>
              <a:off x="2579017" y="3616035"/>
              <a:ext cx="232618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34C7C013-B6AA-4A54-ACB1-0707DC01C2F9}"/>
                </a:ext>
              </a:extLst>
            </p:cNvPr>
            <p:cNvCxnSpPr/>
            <p:nvPr/>
          </p:nvCxnSpPr>
          <p:spPr>
            <a:xfrm>
              <a:off x="2579017" y="3819956"/>
              <a:ext cx="232618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32FEF1A9-2FBB-47A9-A0A8-71564FB438B8}"/>
              </a:ext>
            </a:extLst>
          </p:cNvPr>
          <p:cNvSpPr>
            <a:spLocks noGrp="1"/>
          </p:cNvSpPr>
          <p:nvPr>
            <p:ph type="sldNum" sz="quarter" idx="12"/>
          </p:nvPr>
        </p:nvSpPr>
        <p:spPr/>
        <p:txBody>
          <a:bodyPr/>
          <a:lstStyle/>
          <a:p>
            <a:fld id="{1557A453-9820-4273-9442-1A1DE1698562}" type="slidenum">
              <a:rPr kumimoji="1" lang="ja-JP" altLang="en-US" smtClean="0"/>
              <a:t>97</a:t>
            </a:fld>
            <a:endParaRPr kumimoji="1" lang="ja-JP" altLang="en-US"/>
          </a:p>
        </p:txBody>
      </p:sp>
    </p:spTree>
    <p:extLst>
      <p:ext uri="{BB962C8B-B14F-4D97-AF65-F5344CB8AC3E}">
        <p14:creationId xmlns:p14="http://schemas.microsoft.com/office/powerpoint/2010/main" val="8229642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B0210-3453-4414-A752-5CDAA932C71E}"/>
              </a:ext>
            </a:extLst>
          </p:cNvPr>
          <p:cNvSpPr>
            <a:spLocks noGrp="1"/>
          </p:cNvSpPr>
          <p:nvPr>
            <p:ph type="title"/>
          </p:nvPr>
        </p:nvSpPr>
        <p:spPr>
          <a:xfrm>
            <a:off x="635388" y="429925"/>
            <a:ext cx="8376805" cy="1121642"/>
          </a:xfrm>
        </p:spPr>
        <p:txBody>
          <a:bodyPr>
            <a:normAutofit/>
          </a:bodyPr>
          <a:lstStyle/>
          <a:p>
            <a:r>
              <a:rPr kumimoji="1" lang="ja-JP" altLang="en-US" dirty="0">
                <a:solidFill>
                  <a:srgbClr val="FF0000"/>
                </a:solidFill>
              </a:rPr>
              <a:t>３．混合型</a:t>
            </a:r>
          </a:p>
        </p:txBody>
      </p:sp>
      <p:grpSp>
        <p:nvGrpSpPr>
          <p:cNvPr id="3" name="グループ化 2">
            <a:extLst>
              <a:ext uri="{FF2B5EF4-FFF2-40B4-BE49-F238E27FC236}">
                <a16:creationId xmlns:a16="http://schemas.microsoft.com/office/drawing/2014/main" id="{13292800-44C3-4ABF-878D-F46A27F59CE3}"/>
              </a:ext>
            </a:extLst>
          </p:cNvPr>
          <p:cNvGrpSpPr/>
          <p:nvPr/>
        </p:nvGrpSpPr>
        <p:grpSpPr>
          <a:xfrm>
            <a:off x="997527" y="5208871"/>
            <a:ext cx="4017818" cy="1219204"/>
            <a:chOff x="997527" y="5167307"/>
            <a:chExt cx="4017818" cy="1219204"/>
          </a:xfrm>
        </p:grpSpPr>
        <p:cxnSp>
          <p:nvCxnSpPr>
            <p:cNvPr id="43" name="直線コネクタ 42">
              <a:extLst>
                <a:ext uri="{FF2B5EF4-FFF2-40B4-BE49-F238E27FC236}">
                  <a16:creationId xmlns:a16="http://schemas.microsoft.com/office/drawing/2014/main" id="{97DBDE0B-6B73-4051-AB9B-F8C9102BC736}"/>
                </a:ext>
              </a:extLst>
            </p:cNvPr>
            <p:cNvCxnSpPr>
              <a:cxnSpLocks/>
            </p:cNvCxnSpPr>
            <p:nvPr/>
          </p:nvCxnSpPr>
          <p:spPr>
            <a:xfrm flipV="1">
              <a:off x="997527" y="5167310"/>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DCD0651-7568-4AB8-AC82-A1899C70D430}"/>
                </a:ext>
              </a:extLst>
            </p:cNvPr>
            <p:cNvCxnSpPr>
              <a:cxnSpLocks/>
            </p:cNvCxnSpPr>
            <p:nvPr/>
          </p:nvCxnSpPr>
          <p:spPr>
            <a:xfrm flipV="1">
              <a:off x="1272351" y="5371230"/>
              <a:ext cx="1236703" cy="1015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98D7310-6EFC-4F0B-A84B-66959011D9AA}"/>
                </a:ext>
              </a:extLst>
            </p:cNvPr>
            <p:cNvCxnSpPr>
              <a:cxnSpLocks/>
            </p:cNvCxnSpPr>
            <p:nvPr/>
          </p:nvCxnSpPr>
          <p:spPr>
            <a:xfrm flipV="1">
              <a:off x="1586435" y="5575151"/>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368AFEE6-77B9-4FA1-8346-DDDB019278C5}"/>
                </a:ext>
              </a:extLst>
            </p:cNvPr>
            <p:cNvCxnSpPr>
              <a:cxnSpLocks/>
            </p:cNvCxnSpPr>
            <p:nvPr/>
          </p:nvCxnSpPr>
          <p:spPr>
            <a:xfrm>
              <a:off x="2509054" y="5167309"/>
              <a:ext cx="2506291"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32F76F9-26F8-44ED-A5C2-86ECD3627B3F}"/>
                </a:ext>
              </a:extLst>
            </p:cNvPr>
            <p:cNvCxnSpPr>
              <a:cxnSpLocks/>
            </p:cNvCxnSpPr>
            <p:nvPr/>
          </p:nvCxnSpPr>
          <p:spPr>
            <a:xfrm flipV="1">
              <a:off x="2509054" y="5167309"/>
              <a:ext cx="1841273" cy="203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E20416A6-2490-4E7C-8708-25E3108A20F6}"/>
                </a:ext>
              </a:extLst>
            </p:cNvPr>
            <p:cNvCxnSpPr>
              <a:cxnSpLocks/>
            </p:cNvCxnSpPr>
            <p:nvPr/>
          </p:nvCxnSpPr>
          <p:spPr>
            <a:xfrm flipV="1">
              <a:off x="2509054" y="5167307"/>
              <a:ext cx="2062945" cy="4078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スライド番号プレースホルダー 3">
            <a:extLst>
              <a:ext uri="{FF2B5EF4-FFF2-40B4-BE49-F238E27FC236}">
                <a16:creationId xmlns:a16="http://schemas.microsoft.com/office/drawing/2014/main" id="{E27BA391-D1AA-4255-8B32-2C048B86E355}"/>
              </a:ext>
            </a:extLst>
          </p:cNvPr>
          <p:cNvSpPr>
            <a:spLocks noGrp="1"/>
          </p:cNvSpPr>
          <p:nvPr>
            <p:ph type="sldNum" sz="quarter" idx="12"/>
          </p:nvPr>
        </p:nvSpPr>
        <p:spPr/>
        <p:txBody>
          <a:bodyPr/>
          <a:lstStyle/>
          <a:p>
            <a:fld id="{1557A453-9820-4273-9442-1A1DE1698562}" type="slidenum">
              <a:rPr kumimoji="1" lang="ja-JP" altLang="en-US" smtClean="0"/>
              <a:t>98</a:t>
            </a:fld>
            <a:endParaRPr kumimoji="1" lang="ja-JP" altLang="en-US"/>
          </a:p>
        </p:txBody>
      </p:sp>
    </p:spTree>
    <p:extLst>
      <p:ext uri="{BB962C8B-B14F-4D97-AF65-F5344CB8AC3E}">
        <p14:creationId xmlns:p14="http://schemas.microsoft.com/office/powerpoint/2010/main" val="745697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4748957" cy="1110147"/>
          </a:xfrm>
          <a:solidFill>
            <a:schemeClr val="accent4">
              <a:lumMod val="60000"/>
              <a:lumOff val="40000"/>
            </a:schemeClr>
          </a:solidFill>
          <a:ln>
            <a:solidFill>
              <a:schemeClr val="tx1"/>
            </a:solidFill>
          </a:ln>
          <a:scene3d>
            <a:camera prst="orthographicFront"/>
            <a:lightRig rig="threePt" dir="t"/>
          </a:scene3d>
          <a:sp3d>
            <a:bevelT/>
          </a:sp3d>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通常のレトルトは</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385970" y="1786916"/>
            <a:ext cx="7964857" cy="4279588"/>
          </a:xfrm>
        </p:spPr>
        <p:txBody>
          <a:bodyPr>
            <a:normAutofit lnSpcReduction="10000"/>
          </a:bodyPr>
          <a:lstStyle/>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大なり小なり　混合型といってよい</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殺菌価やクックバリューを望ましい範囲に落とし込むことができないのであれば　レトルト内部全体の熱分布の改善を行わなければならないことになる</a:t>
            </a: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lang="ja-JP" altLang="en-US" sz="2800" dirty="0">
                <a:solidFill>
                  <a:srgbClr val="7030A0"/>
                </a:solidFill>
                <a:latin typeface="BIZ UDPゴシック" panose="020B0400000000000000" pitchFamily="50" charset="-128"/>
                <a:ea typeface="BIZ UDPゴシック" panose="020B0400000000000000" pitchFamily="50" charset="-128"/>
              </a:rPr>
              <a:t>余談になるが　殺菌価は　芯温、クックバリューは　均一な製品で流動性の場合ほとんどどこでも同じ、均一で個体の場合包材の真裏、非常に熱に敏感な個体が流動物の中にある場合熱に敏感な個体の表面</a:t>
            </a:r>
            <a:endParaRPr kumimoji="1" lang="en-US" altLang="ja-JP" sz="2800" dirty="0">
              <a:solidFill>
                <a:srgbClr val="7030A0"/>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99</a:t>
            </a:fld>
            <a:endParaRPr kumimoji="1" lang="ja-JP" altLang="en-US" dirty="0"/>
          </a:p>
        </p:txBody>
      </p:sp>
    </p:spTree>
    <p:extLst>
      <p:ext uri="{BB962C8B-B14F-4D97-AF65-F5344CB8AC3E}">
        <p14:creationId xmlns:p14="http://schemas.microsoft.com/office/powerpoint/2010/main" val="1096366154"/>
      </p:ext>
    </p:extLst>
  </p:cSld>
  <p:clrMapOvr>
    <a:masterClrMapping/>
  </p:clrMapOvr>
</p:sld>
</file>

<file path=ppt/theme/theme1.xml><?xml version="1.0" encoding="utf-8"?>
<a:theme xmlns:a="http://schemas.openxmlformats.org/drawingml/2006/main" name="メトロポリタン">
  <a:themeElements>
    <a:clrScheme name="メトロポリタン">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メトロポリタン">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メトロポリタン">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TM03457491[[fn=メトロポリタン]]</Template>
  <TotalTime>2606</TotalTime>
  <Words>3681</Words>
  <Application>Microsoft Office PowerPoint</Application>
  <PresentationFormat>画面に合わせる (4:3)</PresentationFormat>
  <Paragraphs>487</Paragraphs>
  <Slides>133</Slides>
  <Notes>9</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133</vt:i4>
      </vt:variant>
    </vt:vector>
  </HeadingPairs>
  <TitlesOfParts>
    <vt:vector size="142" baseType="lpstr">
      <vt:lpstr>BIZ UDPゴシック</vt:lpstr>
      <vt:lpstr>BIZ UDゴシック</vt:lpstr>
      <vt:lpstr>游ゴシック</vt:lpstr>
      <vt:lpstr>Arial</vt:lpstr>
      <vt:lpstr>Bahnschrift SemiBold</vt:lpstr>
      <vt:lpstr>Calibri Light</vt:lpstr>
      <vt:lpstr>Consolas</vt:lpstr>
      <vt:lpstr>Wingdings</vt:lpstr>
      <vt:lpstr>メトロポリタン</vt:lpstr>
      <vt:lpstr>PowerPoint プレゼンテーション</vt:lpstr>
      <vt:lpstr>広田鉄磨 自己紹介 </vt:lpstr>
      <vt:lpstr>PowerPoint プレゼンテーション</vt:lpstr>
      <vt:lpstr>巻頭言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用語集</vt:lpstr>
      <vt:lpstr>D値、z値の研究は・・・</vt:lpstr>
      <vt:lpstr>PowerPoint プレゼンテーション</vt:lpstr>
      <vt:lpstr>PowerPoint プレゼンテーション</vt:lpstr>
      <vt:lpstr>PowerPoint プレゼンテーション</vt:lpstr>
      <vt:lpstr>PowerPoint プレゼンテーション</vt:lpstr>
      <vt:lpstr>個体に起きていること</vt:lpstr>
      <vt:lpstr>PowerPoint プレゼンテーション</vt:lpstr>
      <vt:lpstr>集団に起きていること</vt:lpstr>
      <vt:lpstr>PowerPoint プレゼンテーション</vt:lpstr>
      <vt:lpstr>微生物は与えられた環境で生き延びるため、（また　将来の厳しい　環境に耐えうるように）　どんどん自己変革を続けている</vt:lpstr>
      <vt:lpstr>全てのストレスに対し    生物は　片対数直線で死滅する傾向を示す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殺菌価　つまり　F値とは？</vt:lpstr>
      <vt:lpstr>殺菌価　つまり　F値とは？</vt:lpstr>
      <vt:lpstr>PowerPoint プレゼンテーション</vt:lpstr>
      <vt:lpstr>PowerPoint プレゼンテーション</vt:lpstr>
      <vt:lpstr>レトルト内の熱分布</vt:lpstr>
      <vt:lpstr>PowerPoint プレゼンテーション</vt:lpstr>
      <vt:lpstr>PowerPoint プレゼンテーション</vt:lpstr>
      <vt:lpstr>PowerPoint プレゼンテーション</vt:lpstr>
      <vt:lpstr>IFTPS方式</vt:lpstr>
      <vt:lpstr>PowerPoint プレゼンテーション</vt:lpstr>
      <vt:lpstr>PowerPoint プレゼンテーション</vt:lpstr>
      <vt:lpstr>熱分布の改善のために・・・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対象物への熱浸透</vt:lpstr>
      <vt:lpstr>PowerPoint プレゼンテーション</vt:lpstr>
      <vt:lpstr>PowerPoint プレゼンテーション</vt:lpstr>
      <vt:lpstr>熱浸透の改善のために・・・</vt:lpstr>
      <vt:lpstr>熱分布、熱浸透2つの作業を通して</vt:lpstr>
      <vt:lpstr>熱分布、熱浸透2つの作業を通して</vt:lpstr>
      <vt:lpstr>PowerPoint プレゼンテーション</vt:lpstr>
      <vt:lpstr>PowerPoint プレゼンテーション</vt:lpstr>
      <vt:lpstr>殺菌価　つまり　F値とは？</vt:lpstr>
      <vt:lpstr>殺菌価　つまり　F値とは？</vt:lpstr>
      <vt:lpstr>殺菌価　つまり　F値とは？</vt:lpstr>
      <vt:lpstr>PowerPoint プレゼンテーション</vt:lpstr>
      <vt:lpstr>ホットパックでは・・・</vt:lpstr>
      <vt:lpstr>ホットパックでは・・・</vt:lpstr>
      <vt:lpstr>ホットパックでは・・・</vt:lpstr>
      <vt:lpstr>ホットパックでは・・・</vt:lpstr>
      <vt:lpstr>PowerPoint プレゼンテーション</vt:lpstr>
      <vt:lpstr>PowerPoint プレゼンテーション</vt:lpstr>
      <vt:lpstr>PowerPoint プレゼンテーション</vt:lpstr>
      <vt:lpstr>品質と熱殺菌のはざまで</vt:lpstr>
      <vt:lpstr>PowerPoint プレゼンテーション</vt:lpstr>
      <vt:lpstr>PowerPoint プレゼンテーション</vt:lpstr>
      <vt:lpstr>品質と熱殺菌のはざまで</vt:lpstr>
      <vt:lpstr>PowerPoint プレゼンテーション</vt:lpstr>
      <vt:lpstr>クックバリューという考え方</vt:lpstr>
      <vt:lpstr>クックバリューという考え方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無糖練乳の場合</vt:lpstr>
      <vt:lpstr>無糖練乳の場合</vt:lpstr>
      <vt:lpstr>熱分布不均一の３つのパターン</vt:lpstr>
      <vt:lpstr>1．昇温が不均一だが達温は一定</vt:lpstr>
      <vt:lpstr>2．昇温・達温ともに不均一</vt:lpstr>
      <vt:lpstr>３．混合型</vt:lpstr>
      <vt:lpstr>通常のレトルトは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どうすればいいか？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熱殺菌工学　　（基礎編）</dc:title>
  <dc:creator>teddyhirota</dc:creator>
  <cp:lastModifiedBy>広田 鉄磨</cp:lastModifiedBy>
  <cp:revision>161</cp:revision>
  <dcterms:created xsi:type="dcterms:W3CDTF">2019-04-22T00:58:26Z</dcterms:created>
  <dcterms:modified xsi:type="dcterms:W3CDTF">2023-08-02T00:49:56Z</dcterms:modified>
</cp:coreProperties>
</file>