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75" r:id="rId3"/>
    <p:sldId id="337" r:id="rId4"/>
    <p:sldId id="338" r:id="rId5"/>
    <p:sldId id="339" r:id="rId6"/>
    <p:sldId id="340" r:id="rId7"/>
    <p:sldId id="342" r:id="rId8"/>
    <p:sldId id="343" r:id="rId9"/>
    <p:sldId id="344" r:id="rId10"/>
    <p:sldId id="341" r:id="rId11"/>
    <p:sldId id="345" r:id="rId12"/>
    <p:sldId id="346" r:id="rId13"/>
    <p:sldId id="347" r:id="rId14"/>
    <p:sldId id="348" r:id="rId15"/>
    <p:sldId id="367" r:id="rId16"/>
    <p:sldId id="368" r:id="rId17"/>
    <p:sldId id="369" r:id="rId18"/>
    <p:sldId id="370" r:id="rId19"/>
    <p:sldId id="373" r:id="rId20"/>
    <p:sldId id="384" r:id="rId21"/>
    <p:sldId id="385" r:id="rId22"/>
    <p:sldId id="349" r:id="rId23"/>
    <p:sldId id="350" r:id="rId24"/>
    <p:sldId id="351" r:id="rId25"/>
    <p:sldId id="352" r:id="rId26"/>
    <p:sldId id="354" r:id="rId27"/>
    <p:sldId id="353" r:id="rId28"/>
    <p:sldId id="356" r:id="rId29"/>
    <p:sldId id="358" r:id="rId30"/>
    <p:sldId id="359" r:id="rId31"/>
    <p:sldId id="357" r:id="rId32"/>
    <p:sldId id="361" r:id="rId33"/>
    <p:sldId id="360" r:id="rId34"/>
    <p:sldId id="365" r:id="rId35"/>
    <p:sldId id="379" r:id="rId36"/>
    <p:sldId id="288" r:id="rId37"/>
    <p:sldId id="259" r:id="rId38"/>
    <p:sldId id="260" r:id="rId39"/>
    <p:sldId id="263" r:id="rId40"/>
    <p:sldId id="264" r:id="rId41"/>
    <p:sldId id="261" r:id="rId42"/>
    <p:sldId id="258" r:id="rId43"/>
    <p:sldId id="265" r:id="rId44"/>
    <p:sldId id="266" r:id="rId45"/>
    <p:sldId id="268" r:id="rId46"/>
    <p:sldId id="269" r:id="rId47"/>
    <p:sldId id="272" r:id="rId48"/>
    <p:sldId id="292" r:id="rId49"/>
    <p:sldId id="271" r:id="rId50"/>
    <p:sldId id="267" r:id="rId51"/>
    <p:sldId id="273" r:id="rId52"/>
    <p:sldId id="274" r:id="rId53"/>
    <p:sldId id="276" r:id="rId54"/>
    <p:sldId id="277" r:id="rId55"/>
    <p:sldId id="389" r:id="rId56"/>
    <p:sldId id="280" r:id="rId57"/>
    <p:sldId id="301" r:id="rId58"/>
    <p:sldId id="281" r:id="rId59"/>
    <p:sldId id="282" r:id="rId60"/>
    <p:sldId id="366" r:id="rId61"/>
    <p:sldId id="279" r:id="rId62"/>
    <p:sldId id="284" r:id="rId63"/>
    <p:sldId id="285" r:id="rId64"/>
    <p:sldId id="287" r:id="rId65"/>
    <p:sldId id="286" r:id="rId66"/>
    <p:sldId id="289" r:id="rId67"/>
    <p:sldId id="322" r:id="rId68"/>
    <p:sldId id="290" r:id="rId69"/>
    <p:sldId id="380" r:id="rId70"/>
    <p:sldId id="309" r:id="rId71"/>
    <p:sldId id="317" r:id="rId72"/>
    <p:sldId id="318" r:id="rId73"/>
    <p:sldId id="310" r:id="rId74"/>
    <p:sldId id="312" r:id="rId75"/>
    <p:sldId id="311" r:id="rId76"/>
    <p:sldId id="313" r:id="rId77"/>
    <p:sldId id="314" r:id="rId78"/>
    <p:sldId id="316" r:id="rId79"/>
    <p:sldId id="315" r:id="rId80"/>
    <p:sldId id="319" r:id="rId81"/>
    <p:sldId id="381" r:id="rId82"/>
    <p:sldId id="283" r:id="rId83"/>
    <p:sldId id="303" r:id="rId84"/>
    <p:sldId id="304" r:id="rId85"/>
    <p:sldId id="302" r:id="rId86"/>
    <p:sldId id="305" r:id="rId87"/>
    <p:sldId id="306" r:id="rId88"/>
    <p:sldId id="364" r:id="rId89"/>
    <p:sldId id="388" r:id="rId90"/>
    <p:sldId id="363" r:id="rId91"/>
    <p:sldId id="387" r:id="rId92"/>
    <p:sldId id="386" r:id="rId93"/>
    <p:sldId id="390" r:id="rId94"/>
    <p:sldId id="355" r:id="rId95"/>
    <p:sldId id="362" r:id="rId96"/>
    <p:sldId id="382" r:id="rId97"/>
    <p:sldId id="371" r:id="rId98"/>
    <p:sldId id="372" r:id="rId99"/>
    <p:sldId id="374" r:id="rId100"/>
    <p:sldId id="383"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77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63" autoAdjust="0"/>
    <p:restoredTop sz="94660"/>
  </p:normalViewPr>
  <p:slideViewPr>
    <p:cSldViewPr snapToGrid="0">
      <p:cViewPr varScale="1">
        <p:scale>
          <a:sx n="81" d="100"/>
          <a:sy n="81" d="100"/>
        </p:scale>
        <p:origin x="14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C79A4-0E8F-4DD8-AB92-0D970A7C89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2F963D-5214-4950-9B5C-EB07EABA63D2}">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フードセーフティーカルチャーの成立秘話</a:t>
          </a:r>
          <a:endParaRPr lang="en-US" dirty="0">
            <a:latin typeface="BIZ UDゴシック" panose="020B0400000000000000" pitchFamily="49" charset="-128"/>
            <a:ea typeface="BIZ UDゴシック" panose="020B0400000000000000" pitchFamily="49" charset="-128"/>
          </a:endParaRPr>
        </a:p>
      </dgm:t>
    </dgm:pt>
    <dgm:pt modelId="{E8E34181-4CCC-46AC-822F-6F0ED611D7F5}" type="parTrans" cxnId="{144B9019-1B46-4A05-AF19-953DDD1F5122}">
      <dgm:prSet/>
      <dgm:spPr/>
      <dgm:t>
        <a:bodyPr/>
        <a:lstStyle/>
        <a:p>
          <a:endParaRPr lang="en-US"/>
        </a:p>
      </dgm:t>
    </dgm:pt>
    <dgm:pt modelId="{C835D436-292D-4291-89F0-5E343400FB8C}" type="sibTrans" cxnId="{144B9019-1B46-4A05-AF19-953DDD1F5122}">
      <dgm:prSet/>
      <dgm:spPr/>
      <dgm:t>
        <a:bodyPr/>
        <a:lstStyle/>
        <a:p>
          <a:endParaRPr lang="en-US"/>
        </a:p>
      </dgm:t>
    </dgm:pt>
    <dgm:pt modelId="{520FC988-8506-406C-A700-CF40B617AE8A}">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a:t>
          </a:r>
          <a:r>
            <a:rPr kumimoji="1" lang="ja-JP" altLang="en-US" dirty="0">
              <a:latin typeface="BIZ UDゴシック" panose="020B0400000000000000" pitchFamily="49" charset="-128"/>
              <a:ea typeface="BIZ UDゴシック" panose="020B0400000000000000" pitchFamily="49" charset="-128"/>
            </a:rPr>
            <a:t>特質</a:t>
          </a:r>
          <a:endParaRPr lang="en-US" dirty="0">
            <a:latin typeface="BIZ UDゴシック" panose="020B0400000000000000" pitchFamily="49" charset="-128"/>
            <a:ea typeface="BIZ UDゴシック" panose="020B0400000000000000" pitchFamily="49" charset="-128"/>
          </a:endParaRPr>
        </a:p>
      </dgm:t>
    </dgm:pt>
    <dgm:pt modelId="{B02D07D7-8201-4E44-9B33-EF6BA4165B9D}" type="parTrans" cxnId="{E301E10F-538D-4156-9A2A-0E2FB9FE5242}">
      <dgm:prSet/>
      <dgm:spPr/>
      <dgm:t>
        <a:bodyPr/>
        <a:lstStyle/>
        <a:p>
          <a:endParaRPr lang="en-US"/>
        </a:p>
      </dgm:t>
    </dgm:pt>
    <dgm:pt modelId="{10C8FC94-FA6D-401C-8DF1-F363BD694053}" type="sibTrans" cxnId="{E301E10F-538D-4156-9A2A-0E2FB9FE5242}">
      <dgm:prSet/>
      <dgm:spPr/>
      <dgm:t>
        <a:bodyPr/>
        <a:lstStyle/>
        <a:p>
          <a:endParaRPr lang="en-US"/>
        </a:p>
      </dgm:t>
    </dgm:pt>
    <dgm:pt modelId="{314480AE-2572-4DF6-B320-6DBA59F1AAF2}">
      <dgm:prSet/>
      <dgm:spPr/>
      <dgm:t>
        <a:bodyPr/>
        <a:lstStyle/>
        <a:p>
          <a:r>
            <a:rPr kumimoji="1" lang="ja-JP">
              <a:latin typeface="BIZ UDゴシック" panose="020B0400000000000000" pitchFamily="49" charset="-128"/>
              <a:ea typeface="BIZ UDゴシック" panose="020B0400000000000000" pitchFamily="49" charset="-128"/>
            </a:rPr>
            <a:t>これから　どうやっていくのか</a:t>
          </a:r>
          <a:endParaRPr lang="en-US">
            <a:latin typeface="BIZ UDゴシック" panose="020B0400000000000000" pitchFamily="49" charset="-128"/>
            <a:ea typeface="BIZ UDゴシック" panose="020B0400000000000000" pitchFamily="49" charset="-128"/>
          </a:endParaRPr>
        </a:p>
      </dgm:t>
    </dgm:pt>
    <dgm:pt modelId="{D5893E05-024D-4C02-BDB1-507DEF76DFD0}" type="parTrans" cxnId="{B15C61A0-C651-4B47-AD1C-D3D265F97F85}">
      <dgm:prSet/>
      <dgm:spPr/>
      <dgm:t>
        <a:bodyPr/>
        <a:lstStyle/>
        <a:p>
          <a:endParaRPr lang="en-US"/>
        </a:p>
      </dgm:t>
    </dgm:pt>
    <dgm:pt modelId="{6840E171-49CB-4EC4-9B49-5523F8E46548}" type="sibTrans" cxnId="{B15C61A0-C651-4B47-AD1C-D3D265F97F85}">
      <dgm:prSet/>
      <dgm:spPr/>
      <dgm:t>
        <a:bodyPr/>
        <a:lstStyle/>
        <a:p>
          <a:endParaRPr lang="en-US"/>
        </a:p>
      </dgm:t>
    </dgm:pt>
    <dgm:pt modelId="{56B1777A-2E31-487C-8D46-1063889F9F93}" type="pres">
      <dgm:prSet presAssocID="{0A2C79A4-0E8F-4DD8-AB92-0D970A7C89F1}" presName="hierChild1" presStyleCnt="0">
        <dgm:presLayoutVars>
          <dgm:chPref val="1"/>
          <dgm:dir/>
          <dgm:animOne val="branch"/>
          <dgm:animLvl val="lvl"/>
          <dgm:resizeHandles/>
        </dgm:presLayoutVars>
      </dgm:prSet>
      <dgm:spPr/>
    </dgm:pt>
    <dgm:pt modelId="{E3230439-66D9-4DAD-87A0-3B2A9D2D7274}" type="pres">
      <dgm:prSet presAssocID="{B92F963D-5214-4950-9B5C-EB07EABA63D2}" presName="hierRoot1" presStyleCnt="0"/>
      <dgm:spPr/>
    </dgm:pt>
    <dgm:pt modelId="{DDB9D7C1-823E-429A-952F-483AF66432C1}" type="pres">
      <dgm:prSet presAssocID="{B92F963D-5214-4950-9B5C-EB07EABA63D2}" presName="composite" presStyleCnt="0"/>
      <dgm:spPr/>
    </dgm:pt>
    <dgm:pt modelId="{2967926D-6C90-4B19-A870-86DCFD14337C}" type="pres">
      <dgm:prSet presAssocID="{B92F963D-5214-4950-9B5C-EB07EABA63D2}" presName="background" presStyleLbl="node0" presStyleIdx="0" presStyleCnt="3"/>
      <dgm:spPr/>
    </dgm:pt>
    <dgm:pt modelId="{65EEAB17-E991-4C36-9BEE-D4892FA21630}" type="pres">
      <dgm:prSet presAssocID="{B92F963D-5214-4950-9B5C-EB07EABA63D2}" presName="text" presStyleLbl="fgAcc0" presStyleIdx="0" presStyleCnt="3">
        <dgm:presLayoutVars>
          <dgm:chPref val="3"/>
        </dgm:presLayoutVars>
      </dgm:prSet>
      <dgm:spPr/>
    </dgm:pt>
    <dgm:pt modelId="{EF9CB848-2639-44A4-869E-1ED4673907C6}" type="pres">
      <dgm:prSet presAssocID="{B92F963D-5214-4950-9B5C-EB07EABA63D2}" presName="hierChild2" presStyleCnt="0"/>
      <dgm:spPr/>
    </dgm:pt>
    <dgm:pt modelId="{C3261F06-ADBE-48C6-A9D0-CA48A94FBF8A}" type="pres">
      <dgm:prSet presAssocID="{520FC988-8506-406C-A700-CF40B617AE8A}" presName="hierRoot1" presStyleCnt="0"/>
      <dgm:spPr/>
    </dgm:pt>
    <dgm:pt modelId="{99F5B9FD-47A5-4C9B-AE8B-81B2A5B44070}" type="pres">
      <dgm:prSet presAssocID="{520FC988-8506-406C-A700-CF40B617AE8A}" presName="composite" presStyleCnt="0"/>
      <dgm:spPr/>
    </dgm:pt>
    <dgm:pt modelId="{118A07D0-A4EB-4847-80EB-F1645411A553}" type="pres">
      <dgm:prSet presAssocID="{520FC988-8506-406C-A700-CF40B617AE8A}" presName="background" presStyleLbl="node0" presStyleIdx="1" presStyleCnt="3"/>
      <dgm:spPr/>
    </dgm:pt>
    <dgm:pt modelId="{C3B28F96-6ED1-4676-A9FA-EA49E4E1012E}" type="pres">
      <dgm:prSet presAssocID="{520FC988-8506-406C-A700-CF40B617AE8A}" presName="text" presStyleLbl="fgAcc0" presStyleIdx="1" presStyleCnt="3" custLinFactNeighborX="12673" custLinFactNeighborY="68">
        <dgm:presLayoutVars>
          <dgm:chPref val="3"/>
        </dgm:presLayoutVars>
      </dgm:prSet>
      <dgm:spPr/>
    </dgm:pt>
    <dgm:pt modelId="{201BF3ED-EB66-4058-92FC-95330BB18945}" type="pres">
      <dgm:prSet presAssocID="{520FC988-8506-406C-A700-CF40B617AE8A}" presName="hierChild2" presStyleCnt="0"/>
      <dgm:spPr/>
    </dgm:pt>
    <dgm:pt modelId="{C147207C-8A07-4431-AF54-9139B14DB314}" type="pres">
      <dgm:prSet presAssocID="{314480AE-2572-4DF6-B320-6DBA59F1AAF2}" presName="hierRoot1" presStyleCnt="0"/>
      <dgm:spPr/>
    </dgm:pt>
    <dgm:pt modelId="{3FF89C18-EC8F-4936-AF15-60E5C21FF58B}" type="pres">
      <dgm:prSet presAssocID="{314480AE-2572-4DF6-B320-6DBA59F1AAF2}" presName="composite" presStyleCnt="0"/>
      <dgm:spPr/>
    </dgm:pt>
    <dgm:pt modelId="{233149FC-DE07-4EC5-A990-9C6431DCB6E6}" type="pres">
      <dgm:prSet presAssocID="{314480AE-2572-4DF6-B320-6DBA59F1AAF2}" presName="background" presStyleLbl="node0" presStyleIdx="2" presStyleCnt="3"/>
      <dgm:spPr/>
    </dgm:pt>
    <dgm:pt modelId="{7E20B32A-F9F9-4F6F-B551-60B666F92D40}" type="pres">
      <dgm:prSet presAssocID="{314480AE-2572-4DF6-B320-6DBA59F1AAF2}" presName="text" presStyleLbl="fgAcc0" presStyleIdx="2" presStyleCnt="3" custScaleX="91070" custLinFactNeighborX="26135" custLinFactNeighborY="68">
        <dgm:presLayoutVars>
          <dgm:chPref val="3"/>
        </dgm:presLayoutVars>
      </dgm:prSet>
      <dgm:spPr/>
    </dgm:pt>
    <dgm:pt modelId="{A7F131CD-7943-427C-AB36-02609636BFEB}" type="pres">
      <dgm:prSet presAssocID="{314480AE-2572-4DF6-B320-6DBA59F1AAF2}" presName="hierChild2" presStyleCnt="0"/>
      <dgm:spPr/>
    </dgm:pt>
  </dgm:ptLst>
  <dgm:cxnLst>
    <dgm:cxn modelId="{E301E10F-538D-4156-9A2A-0E2FB9FE5242}" srcId="{0A2C79A4-0E8F-4DD8-AB92-0D970A7C89F1}" destId="{520FC988-8506-406C-A700-CF40B617AE8A}" srcOrd="1" destOrd="0" parTransId="{B02D07D7-8201-4E44-9B33-EF6BA4165B9D}" sibTransId="{10C8FC94-FA6D-401C-8DF1-F363BD694053}"/>
    <dgm:cxn modelId="{144B9019-1B46-4A05-AF19-953DDD1F5122}" srcId="{0A2C79A4-0E8F-4DD8-AB92-0D970A7C89F1}" destId="{B92F963D-5214-4950-9B5C-EB07EABA63D2}" srcOrd="0" destOrd="0" parTransId="{E8E34181-4CCC-46AC-822F-6F0ED611D7F5}" sibTransId="{C835D436-292D-4291-89F0-5E343400FB8C}"/>
    <dgm:cxn modelId="{09D3C258-12CB-4109-AB52-D205F3613235}" type="presOf" srcId="{B92F963D-5214-4950-9B5C-EB07EABA63D2}" destId="{65EEAB17-E991-4C36-9BEE-D4892FA21630}" srcOrd="0" destOrd="0" presId="urn:microsoft.com/office/officeart/2005/8/layout/hierarchy1"/>
    <dgm:cxn modelId="{CB414F7F-DB2C-493C-998B-9E235BBAD9F4}" type="presOf" srcId="{0A2C79A4-0E8F-4DD8-AB92-0D970A7C89F1}" destId="{56B1777A-2E31-487C-8D46-1063889F9F93}" srcOrd="0" destOrd="0" presId="urn:microsoft.com/office/officeart/2005/8/layout/hierarchy1"/>
    <dgm:cxn modelId="{B15C61A0-C651-4B47-AD1C-D3D265F97F85}" srcId="{0A2C79A4-0E8F-4DD8-AB92-0D970A7C89F1}" destId="{314480AE-2572-4DF6-B320-6DBA59F1AAF2}" srcOrd="2" destOrd="0" parTransId="{D5893E05-024D-4C02-BDB1-507DEF76DFD0}" sibTransId="{6840E171-49CB-4EC4-9B49-5523F8E46548}"/>
    <dgm:cxn modelId="{70E8E5D5-6850-49AD-B507-80823DD3C6DB}" type="presOf" srcId="{314480AE-2572-4DF6-B320-6DBA59F1AAF2}" destId="{7E20B32A-F9F9-4F6F-B551-60B666F92D40}" srcOrd="0" destOrd="0" presId="urn:microsoft.com/office/officeart/2005/8/layout/hierarchy1"/>
    <dgm:cxn modelId="{887D50DA-67DD-4B22-B157-AB2858AE7BFC}" type="presOf" srcId="{520FC988-8506-406C-A700-CF40B617AE8A}" destId="{C3B28F96-6ED1-4676-A9FA-EA49E4E1012E}" srcOrd="0" destOrd="0" presId="urn:microsoft.com/office/officeart/2005/8/layout/hierarchy1"/>
    <dgm:cxn modelId="{04538838-60FD-452B-911E-45E8E0D1E9E6}" type="presParOf" srcId="{56B1777A-2E31-487C-8D46-1063889F9F93}" destId="{E3230439-66D9-4DAD-87A0-3B2A9D2D7274}" srcOrd="0" destOrd="0" presId="urn:microsoft.com/office/officeart/2005/8/layout/hierarchy1"/>
    <dgm:cxn modelId="{17859739-DC8B-442A-88AF-98331E938C4A}" type="presParOf" srcId="{E3230439-66D9-4DAD-87A0-3B2A9D2D7274}" destId="{DDB9D7C1-823E-429A-952F-483AF66432C1}" srcOrd="0" destOrd="0" presId="urn:microsoft.com/office/officeart/2005/8/layout/hierarchy1"/>
    <dgm:cxn modelId="{80BC2247-995C-4945-8AB4-771D6C57A620}" type="presParOf" srcId="{DDB9D7C1-823E-429A-952F-483AF66432C1}" destId="{2967926D-6C90-4B19-A870-86DCFD14337C}" srcOrd="0" destOrd="0" presId="urn:microsoft.com/office/officeart/2005/8/layout/hierarchy1"/>
    <dgm:cxn modelId="{D642537F-127B-47F7-99DC-F157B58C8E1F}" type="presParOf" srcId="{DDB9D7C1-823E-429A-952F-483AF66432C1}" destId="{65EEAB17-E991-4C36-9BEE-D4892FA21630}" srcOrd="1" destOrd="0" presId="urn:microsoft.com/office/officeart/2005/8/layout/hierarchy1"/>
    <dgm:cxn modelId="{5B8AA219-CF84-46E7-88FE-B03DF9013BF4}" type="presParOf" srcId="{E3230439-66D9-4DAD-87A0-3B2A9D2D7274}" destId="{EF9CB848-2639-44A4-869E-1ED4673907C6}" srcOrd="1" destOrd="0" presId="urn:microsoft.com/office/officeart/2005/8/layout/hierarchy1"/>
    <dgm:cxn modelId="{60C2D606-F9D1-4C0E-BFE9-895181C6AD1B}" type="presParOf" srcId="{56B1777A-2E31-487C-8D46-1063889F9F93}" destId="{C3261F06-ADBE-48C6-A9D0-CA48A94FBF8A}" srcOrd="1" destOrd="0" presId="urn:microsoft.com/office/officeart/2005/8/layout/hierarchy1"/>
    <dgm:cxn modelId="{6CA57621-0CC8-4E3A-ADA8-E37804BCF61A}" type="presParOf" srcId="{C3261F06-ADBE-48C6-A9D0-CA48A94FBF8A}" destId="{99F5B9FD-47A5-4C9B-AE8B-81B2A5B44070}" srcOrd="0" destOrd="0" presId="urn:microsoft.com/office/officeart/2005/8/layout/hierarchy1"/>
    <dgm:cxn modelId="{D4E67FC2-F5EB-4663-ADBA-D64CD2A2C765}" type="presParOf" srcId="{99F5B9FD-47A5-4C9B-AE8B-81B2A5B44070}" destId="{118A07D0-A4EB-4847-80EB-F1645411A553}" srcOrd="0" destOrd="0" presId="urn:microsoft.com/office/officeart/2005/8/layout/hierarchy1"/>
    <dgm:cxn modelId="{404170B2-4596-473F-8B8A-181BB1340094}" type="presParOf" srcId="{99F5B9FD-47A5-4C9B-AE8B-81B2A5B44070}" destId="{C3B28F96-6ED1-4676-A9FA-EA49E4E1012E}" srcOrd="1" destOrd="0" presId="urn:microsoft.com/office/officeart/2005/8/layout/hierarchy1"/>
    <dgm:cxn modelId="{6483C6E9-70C7-43F4-9347-44BC12A0FC14}" type="presParOf" srcId="{C3261F06-ADBE-48C6-A9D0-CA48A94FBF8A}" destId="{201BF3ED-EB66-4058-92FC-95330BB18945}" srcOrd="1" destOrd="0" presId="urn:microsoft.com/office/officeart/2005/8/layout/hierarchy1"/>
    <dgm:cxn modelId="{7F01AE19-B6D8-4826-8333-44810C823756}" type="presParOf" srcId="{56B1777A-2E31-487C-8D46-1063889F9F93}" destId="{C147207C-8A07-4431-AF54-9139B14DB314}" srcOrd="2" destOrd="0" presId="urn:microsoft.com/office/officeart/2005/8/layout/hierarchy1"/>
    <dgm:cxn modelId="{199724F5-6356-426D-BA2B-56A01CC0997E}" type="presParOf" srcId="{C147207C-8A07-4431-AF54-9139B14DB314}" destId="{3FF89C18-EC8F-4936-AF15-60E5C21FF58B}" srcOrd="0" destOrd="0" presId="urn:microsoft.com/office/officeart/2005/8/layout/hierarchy1"/>
    <dgm:cxn modelId="{A0BFF297-9FE4-46C0-BA20-FC27BF0DE238}" type="presParOf" srcId="{3FF89C18-EC8F-4936-AF15-60E5C21FF58B}" destId="{233149FC-DE07-4EC5-A990-9C6431DCB6E6}" srcOrd="0" destOrd="0" presId="urn:microsoft.com/office/officeart/2005/8/layout/hierarchy1"/>
    <dgm:cxn modelId="{B738440F-5958-42C7-ADAC-1C98BCF592C1}" type="presParOf" srcId="{3FF89C18-EC8F-4936-AF15-60E5C21FF58B}" destId="{7E20B32A-F9F9-4F6F-B551-60B666F92D40}" srcOrd="1" destOrd="0" presId="urn:microsoft.com/office/officeart/2005/8/layout/hierarchy1"/>
    <dgm:cxn modelId="{4E16D2CA-7C3C-4D14-8254-DBE946428A10}" type="presParOf" srcId="{C147207C-8A07-4431-AF54-9139B14DB314}" destId="{A7F131CD-7943-427C-AB36-02609636BFE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2C79A4-0E8F-4DD8-AB92-0D970A7C89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2F963D-5214-4950-9B5C-EB07EABA63D2}">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フードセーフティーカルチャーの成立秘話</a:t>
          </a:r>
          <a:endParaRPr lang="en-US" dirty="0">
            <a:latin typeface="BIZ UDゴシック" panose="020B0400000000000000" pitchFamily="49" charset="-128"/>
            <a:ea typeface="BIZ UDゴシック" panose="020B0400000000000000" pitchFamily="49" charset="-128"/>
          </a:endParaRPr>
        </a:p>
      </dgm:t>
    </dgm:pt>
    <dgm:pt modelId="{E8E34181-4CCC-46AC-822F-6F0ED611D7F5}" type="parTrans" cxnId="{144B9019-1B46-4A05-AF19-953DDD1F5122}">
      <dgm:prSet/>
      <dgm:spPr/>
      <dgm:t>
        <a:bodyPr/>
        <a:lstStyle/>
        <a:p>
          <a:endParaRPr lang="en-US"/>
        </a:p>
      </dgm:t>
    </dgm:pt>
    <dgm:pt modelId="{C835D436-292D-4291-89F0-5E343400FB8C}" type="sibTrans" cxnId="{144B9019-1B46-4A05-AF19-953DDD1F5122}">
      <dgm:prSet/>
      <dgm:spPr/>
      <dgm:t>
        <a:bodyPr/>
        <a:lstStyle/>
        <a:p>
          <a:endParaRPr lang="en-US"/>
        </a:p>
      </dgm:t>
    </dgm:pt>
    <dgm:pt modelId="{520FC988-8506-406C-A700-CF40B617AE8A}">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a:t>
          </a:r>
          <a:r>
            <a:rPr kumimoji="1" lang="ja-JP" altLang="en-US" dirty="0">
              <a:latin typeface="BIZ UDゴシック" panose="020B0400000000000000" pitchFamily="49" charset="-128"/>
              <a:ea typeface="BIZ UDゴシック" panose="020B0400000000000000" pitchFamily="49" charset="-128"/>
            </a:rPr>
            <a:t>特質</a:t>
          </a:r>
          <a:endParaRPr lang="en-US" dirty="0">
            <a:latin typeface="BIZ UDゴシック" panose="020B0400000000000000" pitchFamily="49" charset="-128"/>
            <a:ea typeface="BIZ UDゴシック" panose="020B0400000000000000" pitchFamily="49" charset="-128"/>
          </a:endParaRPr>
        </a:p>
      </dgm:t>
    </dgm:pt>
    <dgm:pt modelId="{B02D07D7-8201-4E44-9B33-EF6BA4165B9D}" type="parTrans" cxnId="{E301E10F-538D-4156-9A2A-0E2FB9FE5242}">
      <dgm:prSet/>
      <dgm:spPr/>
      <dgm:t>
        <a:bodyPr/>
        <a:lstStyle/>
        <a:p>
          <a:endParaRPr lang="en-US"/>
        </a:p>
      </dgm:t>
    </dgm:pt>
    <dgm:pt modelId="{10C8FC94-FA6D-401C-8DF1-F363BD694053}" type="sibTrans" cxnId="{E301E10F-538D-4156-9A2A-0E2FB9FE5242}">
      <dgm:prSet/>
      <dgm:spPr/>
      <dgm:t>
        <a:bodyPr/>
        <a:lstStyle/>
        <a:p>
          <a:endParaRPr lang="en-US"/>
        </a:p>
      </dgm:t>
    </dgm:pt>
    <dgm:pt modelId="{314480AE-2572-4DF6-B320-6DBA59F1AAF2}">
      <dgm:prSet/>
      <dgm:spPr/>
      <dgm:t>
        <a:bodyPr/>
        <a:lstStyle/>
        <a:p>
          <a:r>
            <a:rPr kumimoji="1" lang="ja-JP">
              <a:latin typeface="BIZ UDゴシック" panose="020B0400000000000000" pitchFamily="49" charset="-128"/>
              <a:ea typeface="BIZ UDゴシック" panose="020B0400000000000000" pitchFamily="49" charset="-128"/>
            </a:rPr>
            <a:t>これから　どうやっていくのか</a:t>
          </a:r>
          <a:endParaRPr lang="en-US">
            <a:latin typeface="BIZ UDゴシック" panose="020B0400000000000000" pitchFamily="49" charset="-128"/>
            <a:ea typeface="BIZ UDゴシック" panose="020B0400000000000000" pitchFamily="49" charset="-128"/>
          </a:endParaRPr>
        </a:p>
      </dgm:t>
    </dgm:pt>
    <dgm:pt modelId="{D5893E05-024D-4C02-BDB1-507DEF76DFD0}" type="parTrans" cxnId="{B15C61A0-C651-4B47-AD1C-D3D265F97F85}">
      <dgm:prSet/>
      <dgm:spPr/>
      <dgm:t>
        <a:bodyPr/>
        <a:lstStyle/>
        <a:p>
          <a:endParaRPr lang="en-US"/>
        </a:p>
      </dgm:t>
    </dgm:pt>
    <dgm:pt modelId="{6840E171-49CB-4EC4-9B49-5523F8E46548}" type="sibTrans" cxnId="{B15C61A0-C651-4B47-AD1C-D3D265F97F85}">
      <dgm:prSet/>
      <dgm:spPr/>
      <dgm:t>
        <a:bodyPr/>
        <a:lstStyle/>
        <a:p>
          <a:endParaRPr lang="en-US"/>
        </a:p>
      </dgm:t>
    </dgm:pt>
    <dgm:pt modelId="{56B1777A-2E31-487C-8D46-1063889F9F93}" type="pres">
      <dgm:prSet presAssocID="{0A2C79A4-0E8F-4DD8-AB92-0D970A7C89F1}" presName="hierChild1" presStyleCnt="0">
        <dgm:presLayoutVars>
          <dgm:chPref val="1"/>
          <dgm:dir/>
          <dgm:animOne val="branch"/>
          <dgm:animLvl val="lvl"/>
          <dgm:resizeHandles/>
        </dgm:presLayoutVars>
      </dgm:prSet>
      <dgm:spPr/>
    </dgm:pt>
    <dgm:pt modelId="{E3230439-66D9-4DAD-87A0-3B2A9D2D7274}" type="pres">
      <dgm:prSet presAssocID="{B92F963D-5214-4950-9B5C-EB07EABA63D2}" presName="hierRoot1" presStyleCnt="0"/>
      <dgm:spPr/>
    </dgm:pt>
    <dgm:pt modelId="{DDB9D7C1-823E-429A-952F-483AF66432C1}" type="pres">
      <dgm:prSet presAssocID="{B92F963D-5214-4950-9B5C-EB07EABA63D2}" presName="composite" presStyleCnt="0"/>
      <dgm:spPr/>
    </dgm:pt>
    <dgm:pt modelId="{2967926D-6C90-4B19-A870-86DCFD14337C}" type="pres">
      <dgm:prSet presAssocID="{B92F963D-5214-4950-9B5C-EB07EABA63D2}" presName="background" presStyleLbl="node0" presStyleIdx="0" presStyleCnt="3"/>
      <dgm:spPr/>
    </dgm:pt>
    <dgm:pt modelId="{65EEAB17-E991-4C36-9BEE-D4892FA21630}" type="pres">
      <dgm:prSet presAssocID="{B92F963D-5214-4950-9B5C-EB07EABA63D2}" presName="text" presStyleLbl="fgAcc0" presStyleIdx="0" presStyleCnt="3">
        <dgm:presLayoutVars>
          <dgm:chPref val="3"/>
        </dgm:presLayoutVars>
      </dgm:prSet>
      <dgm:spPr/>
    </dgm:pt>
    <dgm:pt modelId="{EF9CB848-2639-44A4-869E-1ED4673907C6}" type="pres">
      <dgm:prSet presAssocID="{B92F963D-5214-4950-9B5C-EB07EABA63D2}" presName="hierChild2" presStyleCnt="0"/>
      <dgm:spPr/>
    </dgm:pt>
    <dgm:pt modelId="{C3261F06-ADBE-48C6-A9D0-CA48A94FBF8A}" type="pres">
      <dgm:prSet presAssocID="{520FC988-8506-406C-A700-CF40B617AE8A}" presName="hierRoot1" presStyleCnt="0"/>
      <dgm:spPr/>
    </dgm:pt>
    <dgm:pt modelId="{99F5B9FD-47A5-4C9B-AE8B-81B2A5B44070}" type="pres">
      <dgm:prSet presAssocID="{520FC988-8506-406C-A700-CF40B617AE8A}" presName="composite" presStyleCnt="0"/>
      <dgm:spPr/>
    </dgm:pt>
    <dgm:pt modelId="{118A07D0-A4EB-4847-80EB-F1645411A553}" type="pres">
      <dgm:prSet presAssocID="{520FC988-8506-406C-A700-CF40B617AE8A}" presName="background" presStyleLbl="node0" presStyleIdx="1" presStyleCnt="3"/>
      <dgm:spPr/>
    </dgm:pt>
    <dgm:pt modelId="{C3B28F96-6ED1-4676-A9FA-EA49E4E1012E}" type="pres">
      <dgm:prSet presAssocID="{520FC988-8506-406C-A700-CF40B617AE8A}" presName="text" presStyleLbl="fgAcc0" presStyleIdx="1" presStyleCnt="3" custLinFactNeighborX="12673" custLinFactNeighborY="68">
        <dgm:presLayoutVars>
          <dgm:chPref val="3"/>
        </dgm:presLayoutVars>
      </dgm:prSet>
      <dgm:spPr/>
    </dgm:pt>
    <dgm:pt modelId="{201BF3ED-EB66-4058-92FC-95330BB18945}" type="pres">
      <dgm:prSet presAssocID="{520FC988-8506-406C-A700-CF40B617AE8A}" presName="hierChild2" presStyleCnt="0"/>
      <dgm:spPr/>
    </dgm:pt>
    <dgm:pt modelId="{C147207C-8A07-4431-AF54-9139B14DB314}" type="pres">
      <dgm:prSet presAssocID="{314480AE-2572-4DF6-B320-6DBA59F1AAF2}" presName="hierRoot1" presStyleCnt="0"/>
      <dgm:spPr/>
    </dgm:pt>
    <dgm:pt modelId="{3FF89C18-EC8F-4936-AF15-60E5C21FF58B}" type="pres">
      <dgm:prSet presAssocID="{314480AE-2572-4DF6-B320-6DBA59F1AAF2}" presName="composite" presStyleCnt="0"/>
      <dgm:spPr/>
    </dgm:pt>
    <dgm:pt modelId="{233149FC-DE07-4EC5-A990-9C6431DCB6E6}" type="pres">
      <dgm:prSet presAssocID="{314480AE-2572-4DF6-B320-6DBA59F1AAF2}" presName="background" presStyleLbl="node0" presStyleIdx="2" presStyleCnt="3"/>
      <dgm:spPr/>
    </dgm:pt>
    <dgm:pt modelId="{7E20B32A-F9F9-4F6F-B551-60B666F92D40}" type="pres">
      <dgm:prSet presAssocID="{314480AE-2572-4DF6-B320-6DBA59F1AAF2}" presName="text" presStyleLbl="fgAcc0" presStyleIdx="2" presStyleCnt="3" custScaleX="91070" custLinFactNeighborX="26135" custLinFactNeighborY="68">
        <dgm:presLayoutVars>
          <dgm:chPref val="3"/>
        </dgm:presLayoutVars>
      </dgm:prSet>
      <dgm:spPr/>
    </dgm:pt>
    <dgm:pt modelId="{A7F131CD-7943-427C-AB36-02609636BFEB}" type="pres">
      <dgm:prSet presAssocID="{314480AE-2572-4DF6-B320-6DBA59F1AAF2}" presName="hierChild2" presStyleCnt="0"/>
      <dgm:spPr/>
    </dgm:pt>
  </dgm:ptLst>
  <dgm:cxnLst>
    <dgm:cxn modelId="{E301E10F-538D-4156-9A2A-0E2FB9FE5242}" srcId="{0A2C79A4-0E8F-4DD8-AB92-0D970A7C89F1}" destId="{520FC988-8506-406C-A700-CF40B617AE8A}" srcOrd="1" destOrd="0" parTransId="{B02D07D7-8201-4E44-9B33-EF6BA4165B9D}" sibTransId="{10C8FC94-FA6D-401C-8DF1-F363BD694053}"/>
    <dgm:cxn modelId="{144B9019-1B46-4A05-AF19-953DDD1F5122}" srcId="{0A2C79A4-0E8F-4DD8-AB92-0D970A7C89F1}" destId="{B92F963D-5214-4950-9B5C-EB07EABA63D2}" srcOrd="0" destOrd="0" parTransId="{E8E34181-4CCC-46AC-822F-6F0ED611D7F5}" sibTransId="{C835D436-292D-4291-89F0-5E343400FB8C}"/>
    <dgm:cxn modelId="{09D3C258-12CB-4109-AB52-D205F3613235}" type="presOf" srcId="{B92F963D-5214-4950-9B5C-EB07EABA63D2}" destId="{65EEAB17-E991-4C36-9BEE-D4892FA21630}" srcOrd="0" destOrd="0" presId="urn:microsoft.com/office/officeart/2005/8/layout/hierarchy1"/>
    <dgm:cxn modelId="{CB414F7F-DB2C-493C-998B-9E235BBAD9F4}" type="presOf" srcId="{0A2C79A4-0E8F-4DD8-AB92-0D970A7C89F1}" destId="{56B1777A-2E31-487C-8D46-1063889F9F93}" srcOrd="0" destOrd="0" presId="urn:microsoft.com/office/officeart/2005/8/layout/hierarchy1"/>
    <dgm:cxn modelId="{B15C61A0-C651-4B47-AD1C-D3D265F97F85}" srcId="{0A2C79A4-0E8F-4DD8-AB92-0D970A7C89F1}" destId="{314480AE-2572-4DF6-B320-6DBA59F1AAF2}" srcOrd="2" destOrd="0" parTransId="{D5893E05-024D-4C02-BDB1-507DEF76DFD0}" sibTransId="{6840E171-49CB-4EC4-9B49-5523F8E46548}"/>
    <dgm:cxn modelId="{70E8E5D5-6850-49AD-B507-80823DD3C6DB}" type="presOf" srcId="{314480AE-2572-4DF6-B320-6DBA59F1AAF2}" destId="{7E20B32A-F9F9-4F6F-B551-60B666F92D40}" srcOrd="0" destOrd="0" presId="urn:microsoft.com/office/officeart/2005/8/layout/hierarchy1"/>
    <dgm:cxn modelId="{887D50DA-67DD-4B22-B157-AB2858AE7BFC}" type="presOf" srcId="{520FC988-8506-406C-A700-CF40B617AE8A}" destId="{C3B28F96-6ED1-4676-A9FA-EA49E4E1012E}" srcOrd="0" destOrd="0" presId="urn:microsoft.com/office/officeart/2005/8/layout/hierarchy1"/>
    <dgm:cxn modelId="{04538838-60FD-452B-911E-45E8E0D1E9E6}" type="presParOf" srcId="{56B1777A-2E31-487C-8D46-1063889F9F93}" destId="{E3230439-66D9-4DAD-87A0-3B2A9D2D7274}" srcOrd="0" destOrd="0" presId="urn:microsoft.com/office/officeart/2005/8/layout/hierarchy1"/>
    <dgm:cxn modelId="{17859739-DC8B-442A-88AF-98331E938C4A}" type="presParOf" srcId="{E3230439-66D9-4DAD-87A0-3B2A9D2D7274}" destId="{DDB9D7C1-823E-429A-952F-483AF66432C1}" srcOrd="0" destOrd="0" presId="urn:microsoft.com/office/officeart/2005/8/layout/hierarchy1"/>
    <dgm:cxn modelId="{80BC2247-995C-4945-8AB4-771D6C57A620}" type="presParOf" srcId="{DDB9D7C1-823E-429A-952F-483AF66432C1}" destId="{2967926D-6C90-4B19-A870-86DCFD14337C}" srcOrd="0" destOrd="0" presId="urn:microsoft.com/office/officeart/2005/8/layout/hierarchy1"/>
    <dgm:cxn modelId="{D642537F-127B-47F7-99DC-F157B58C8E1F}" type="presParOf" srcId="{DDB9D7C1-823E-429A-952F-483AF66432C1}" destId="{65EEAB17-E991-4C36-9BEE-D4892FA21630}" srcOrd="1" destOrd="0" presId="urn:microsoft.com/office/officeart/2005/8/layout/hierarchy1"/>
    <dgm:cxn modelId="{5B8AA219-CF84-46E7-88FE-B03DF9013BF4}" type="presParOf" srcId="{E3230439-66D9-4DAD-87A0-3B2A9D2D7274}" destId="{EF9CB848-2639-44A4-869E-1ED4673907C6}" srcOrd="1" destOrd="0" presId="urn:microsoft.com/office/officeart/2005/8/layout/hierarchy1"/>
    <dgm:cxn modelId="{60C2D606-F9D1-4C0E-BFE9-895181C6AD1B}" type="presParOf" srcId="{56B1777A-2E31-487C-8D46-1063889F9F93}" destId="{C3261F06-ADBE-48C6-A9D0-CA48A94FBF8A}" srcOrd="1" destOrd="0" presId="urn:microsoft.com/office/officeart/2005/8/layout/hierarchy1"/>
    <dgm:cxn modelId="{6CA57621-0CC8-4E3A-ADA8-E37804BCF61A}" type="presParOf" srcId="{C3261F06-ADBE-48C6-A9D0-CA48A94FBF8A}" destId="{99F5B9FD-47A5-4C9B-AE8B-81B2A5B44070}" srcOrd="0" destOrd="0" presId="urn:microsoft.com/office/officeart/2005/8/layout/hierarchy1"/>
    <dgm:cxn modelId="{D4E67FC2-F5EB-4663-ADBA-D64CD2A2C765}" type="presParOf" srcId="{99F5B9FD-47A5-4C9B-AE8B-81B2A5B44070}" destId="{118A07D0-A4EB-4847-80EB-F1645411A553}" srcOrd="0" destOrd="0" presId="urn:microsoft.com/office/officeart/2005/8/layout/hierarchy1"/>
    <dgm:cxn modelId="{404170B2-4596-473F-8B8A-181BB1340094}" type="presParOf" srcId="{99F5B9FD-47A5-4C9B-AE8B-81B2A5B44070}" destId="{C3B28F96-6ED1-4676-A9FA-EA49E4E1012E}" srcOrd="1" destOrd="0" presId="urn:microsoft.com/office/officeart/2005/8/layout/hierarchy1"/>
    <dgm:cxn modelId="{6483C6E9-70C7-43F4-9347-44BC12A0FC14}" type="presParOf" srcId="{C3261F06-ADBE-48C6-A9D0-CA48A94FBF8A}" destId="{201BF3ED-EB66-4058-92FC-95330BB18945}" srcOrd="1" destOrd="0" presId="urn:microsoft.com/office/officeart/2005/8/layout/hierarchy1"/>
    <dgm:cxn modelId="{7F01AE19-B6D8-4826-8333-44810C823756}" type="presParOf" srcId="{56B1777A-2E31-487C-8D46-1063889F9F93}" destId="{C147207C-8A07-4431-AF54-9139B14DB314}" srcOrd="2" destOrd="0" presId="urn:microsoft.com/office/officeart/2005/8/layout/hierarchy1"/>
    <dgm:cxn modelId="{199724F5-6356-426D-BA2B-56A01CC0997E}" type="presParOf" srcId="{C147207C-8A07-4431-AF54-9139B14DB314}" destId="{3FF89C18-EC8F-4936-AF15-60E5C21FF58B}" srcOrd="0" destOrd="0" presId="urn:microsoft.com/office/officeart/2005/8/layout/hierarchy1"/>
    <dgm:cxn modelId="{A0BFF297-9FE4-46C0-BA20-FC27BF0DE238}" type="presParOf" srcId="{3FF89C18-EC8F-4936-AF15-60E5C21FF58B}" destId="{233149FC-DE07-4EC5-A990-9C6431DCB6E6}" srcOrd="0" destOrd="0" presId="urn:microsoft.com/office/officeart/2005/8/layout/hierarchy1"/>
    <dgm:cxn modelId="{B738440F-5958-42C7-ADAC-1C98BCF592C1}" type="presParOf" srcId="{3FF89C18-EC8F-4936-AF15-60E5C21FF58B}" destId="{7E20B32A-F9F9-4F6F-B551-60B666F92D40}" srcOrd="1" destOrd="0" presId="urn:microsoft.com/office/officeart/2005/8/layout/hierarchy1"/>
    <dgm:cxn modelId="{4E16D2CA-7C3C-4D14-8254-DBE946428A10}" type="presParOf" srcId="{C147207C-8A07-4431-AF54-9139B14DB314}" destId="{A7F131CD-7943-427C-AB36-02609636BFE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2C79A4-0E8F-4DD8-AB92-0D970A7C89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2F963D-5214-4950-9B5C-EB07EABA63D2}">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フードセーフティーカルチャーの成立秘話</a:t>
          </a:r>
          <a:endParaRPr lang="en-US" dirty="0">
            <a:latin typeface="BIZ UDゴシック" panose="020B0400000000000000" pitchFamily="49" charset="-128"/>
            <a:ea typeface="BIZ UDゴシック" panose="020B0400000000000000" pitchFamily="49" charset="-128"/>
          </a:endParaRPr>
        </a:p>
      </dgm:t>
    </dgm:pt>
    <dgm:pt modelId="{E8E34181-4CCC-46AC-822F-6F0ED611D7F5}" type="parTrans" cxnId="{144B9019-1B46-4A05-AF19-953DDD1F5122}">
      <dgm:prSet/>
      <dgm:spPr/>
      <dgm:t>
        <a:bodyPr/>
        <a:lstStyle/>
        <a:p>
          <a:endParaRPr lang="en-US"/>
        </a:p>
      </dgm:t>
    </dgm:pt>
    <dgm:pt modelId="{C835D436-292D-4291-89F0-5E343400FB8C}" type="sibTrans" cxnId="{144B9019-1B46-4A05-AF19-953DDD1F5122}">
      <dgm:prSet/>
      <dgm:spPr/>
      <dgm:t>
        <a:bodyPr/>
        <a:lstStyle/>
        <a:p>
          <a:endParaRPr lang="en-US"/>
        </a:p>
      </dgm:t>
    </dgm:pt>
    <dgm:pt modelId="{520FC988-8506-406C-A700-CF40B617AE8A}">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a:t>
          </a:r>
          <a:r>
            <a:rPr kumimoji="1" lang="ja-JP" altLang="en-US" dirty="0">
              <a:latin typeface="BIZ UDゴシック" panose="020B0400000000000000" pitchFamily="49" charset="-128"/>
              <a:ea typeface="BIZ UDゴシック" panose="020B0400000000000000" pitchFamily="49" charset="-128"/>
            </a:rPr>
            <a:t>特質</a:t>
          </a:r>
          <a:endParaRPr lang="en-US" dirty="0">
            <a:latin typeface="BIZ UDゴシック" panose="020B0400000000000000" pitchFamily="49" charset="-128"/>
            <a:ea typeface="BIZ UDゴシック" panose="020B0400000000000000" pitchFamily="49" charset="-128"/>
          </a:endParaRPr>
        </a:p>
      </dgm:t>
    </dgm:pt>
    <dgm:pt modelId="{B02D07D7-8201-4E44-9B33-EF6BA4165B9D}" type="parTrans" cxnId="{E301E10F-538D-4156-9A2A-0E2FB9FE5242}">
      <dgm:prSet/>
      <dgm:spPr/>
      <dgm:t>
        <a:bodyPr/>
        <a:lstStyle/>
        <a:p>
          <a:endParaRPr lang="en-US"/>
        </a:p>
      </dgm:t>
    </dgm:pt>
    <dgm:pt modelId="{10C8FC94-FA6D-401C-8DF1-F363BD694053}" type="sibTrans" cxnId="{E301E10F-538D-4156-9A2A-0E2FB9FE5242}">
      <dgm:prSet/>
      <dgm:spPr/>
      <dgm:t>
        <a:bodyPr/>
        <a:lstStyle/>
        <a:p>
          <a:endParaRPr lang="en-US"/>
        </a:p>
      </dgm:t>
    </dgm:pt>
    <dgm:pt modelId="{314480AE-2572-4DF6-B320-6DBA59F1AAF2}">
      <dgm:prSet/>
      <dgm:spPr/>
      <dgm:t>
        <a:bodyPr/>
        <a:lstStyle/>
        <a:p>
          <a:r>
            <a:rPr kumimoji="1" lang="ja-JP">
              <a:latin typeface="BIZ UDゴシック" panose="020B0400000000000000" pitchFamily="49" charset="-128"/>
              <a:ea typeface="BIZ UDゴシック" panose="020B0400000000000000" pitchFamily="49" charset="-128"/>
            </a:rPr>
            <a:t>これから　どうやっていくのか</a:t>
          </a:r>
          <a:endParaRPr lang="en-US">
            <a:latin typeface="BIZ UDゴシック" panose="020B0400000000000000" pitchFamily="49" charset="-128"/>
            <a:ea typeface="BIZ UDゴシック" panose="020B0400000000000000" pitchFamily="49" charset="-128"/>
          </a:endParaRPr>
        </a:p>
      </dgm:t>
    </dgm:pt>
    <dgm:pt modelId="{D5893E05-024D-4C02-BDB1-507DEF76DFD0}" type="parTrans" cxnId="{B15C61A0-C651-4B47-AD1C-D3D265F97F85}">
      <dgm:prSet/>
      <dgm:spPr/>
      <dgm:t>
        <a:bodyPr/>
        <a:lstStyle/>
        <a:p>
          <a:endParaRPr lang="en-US"/>
        </a:p>
      </dgm:t>
    </dgm:pt>
    <dgm:pt modelId="{6840E171-49CB-4EC4-9B49-5523F8E46548}" type="sibTrans" cxnId="{B15C61A0-C651-4B47-AD1C-D3D265F97F85}">
      <dgm:prSet/>
      <dgm:spPr/>
      <dgm:t>
        <a:bodyPr/>
        <a:lstStyle/>
        <a:p>
          <a:endParaRPr lang="en-US"/>
        </a:p>
      </dgm:t>
    </dgm:pt>
    <dgm:pt modelId="{56B1777A-2E31-487C-8D46-1063889F9F93}" type="pres">
      <dgm:prSet presAssocID="{0A2C79A4-0E8F-4DD8-AB92-0D970A7C89F1}" presName="hierChild1" presStyleCnt="0">
        <dgm:presLayoutVars>
          <dgm:chPref val="1"/>
          <dgm:dir/>
          <dgm:animOne val="branch"/>
          <dgm:animLvl val="lvl"/>
          <dgm:resizeHandles/>
        </dgm:presLayoutVars>
      </dgm:prSet>
      <dgm:spPr/>
    </dgm:pt>
    <dgm:pt modelId="{E3230439-66D9-4DAD-87A0-3B2A9D2D7274}" type="pres">
      <dgm:prSet presAssocID="{B92F963D-5214-4950-9B5C-EB07EABA63D2}" presName="hierRoot1" presStyleCnt="0"/>
      <dgm:spPr/>
    </dgm:pt>
    <dgm:pt modelId="{DDB9D7C1-823E-429A-952F-483AF66432C1}" type="pres">
      <dgm:prSet presAssocID="{B92F963D-5214-4950-9B5C-EB07EABA63D2}" presName="composite" presStyleCnt="0"/>
      <dgm:spPr/>
    </dgm:pt>
    <dgm:pt modelId="{2967926D-6C90-4B19-A870-86DCFD14337C}" type="pres">
      <dgm:prSet presAssocID="{B92F963D-5214-4950-9B5C-EB07EABA63D2}" presName="background" presStyleLbl="node0" presStyleIdx="0" presStyleCnt="3"/>
      <dgm:spPr/>
    </dgm:pt>
    <dgm:pt modelId="{65EEAB17-E991-4C36-9BEE-D4892FA21630}" type="pres">
      <dgm:prSet presAssocID="{B92F963D-5214-4950-9B5C-EB07EABA63D2}" presName="text" presStyleLbl="fgAcc0" presStyleIdx="0" presStyleCnt="3">
        <dgm:presLayoutVars>
          <dgm:chPref val="3"/>
        </dgm:presLayoutVars>
      </dgm:prSet>
      <dgm:spPr/>
    </dgm:pt>
    <dgm:pt modelId="{EF9CB848-2639-44A4-869E-1ED4673907C6}" type="pres">
      <dgm:prSet presAssocID="{B92F963D-5214-4950-9B5C-EB07EABA63D2}" presName="hierChild2" presStyleCnt="0"/>
      <dgm:spPr/>
    </dgm:pt>
    <dgm:pt modelId="{C3261F06-ADBE-48C6-A9D0-CA48A94FBF8A}" type="pres">
      <dgm:prSet presAssocID="{520FC988-8506-406C-A700-CF40B617AE8A}" presName="hierRoot1" presStyleCnt="0"/>
      <dgm:spPr/>
    </dgm:pt>
    <dgm:pt modelId="{99F5B9FD-47A5-4C9B-AE8B-81B2A5B44070}" type="pres">
      <dgm:prSet presAssocID="{520FC988-8506-406C-A700-CF40B617AE8A}" presName="composite" presStyleCnt="0"/>
      <dgm:spPr/>
    </dgm:pt>
    <dgm:pt modelId="{118A07D0-A4EB-4847-80EB-F1645411A553}" type="pres">
      <dgm:prSet presAssocID="{520FC988-8506-406C-A700-CF40B617AE8A}" presName="background" presStyleLbl="node0" presStyleIdx="1" presStyleCnt="3"/>
      <dgm:spPr/>
    </dgm:pt>
    <dgm:pt modelId="{C3B28F96-6ED1-4676-A9FA-EA49E4E1012E}" type="pres">
      <dgm:prSet presAssocID="{520FC988-8506-406C-A700-CF40B617AE8A}" presName="text" presStyleLbl="fgAcc0" presStyleIdx="1" presStyleCnt="3" custLinFactNeighborX="12673" custLinFactNeighborY="68">
        <dgm:presLayoutVars>
          <dgm:chPref val="3"/>
        </dgm:presLayoutVars>
      </dgm:prSet>
      <dgm:spPr/>
    </dgm:pt>
    <dgm:pt modelId="{201BF3ED-EB66-4058-92FC-95330BB18945}" type="pres">
      <dgm:prSet presAssocID="{520FC988-8506-406C-A700-CF40B617AE8A}" presName="hierChild2" presStyleCnt="0"/>
      <dgm:spPr/>
    </dgm:pt>
    <dgm:pt modelId="{C147207C-8A07-4431-AF54-9139B14DB314}" type="pres">
      <dgm:prSet presAssocID="{314480AE-2572-4DF6-B320-6DBA59F1AAF2}" presName="hierRoot1" presStyleCnt="0"/>
      <dgm:spPr/>
    </dgm:pt>
    <dgm:pt modelId="{3FF89C18-EC8F-4936-AF15-60E5C21FF58B}" type="pres">
      <dgm:prSet presAssocID="{314480AE-2572-4DF6-B320-6DBA59F1AAF2}" presName="composite" presStyleCnt="0"/>
      <dgm:spPr/>
    </dgm:pt>
    <dgm:pt modelId="{233149FC-DE07-4EC5-A990-9C6431DCB6E6}" type="pres">
      <dgm:prSet presAssocID="{314480AE-2572-4DF6-B320-6DBA59F1AAF2}" presName="background" presStyleLbl="node0" presStyleIdx="2" presStyleCnt="3"/>
      <dgm:spPr/>
    </dgm:pt>
    <dgm:pt modelId="{7E20B32A-F9F9-4F6F-B551-60B666F92D40}" type="pres">
      <dgm:prSet presAssocID="{314480AE-2572-4DF6-B320-6DBA59F1AAF2}" presName="text" presStyleLbl="fgAcc0" presStyleIdx="2" presStyleCnt="3" custScaleX="91070" custLinFactNeighborX="26135" custLinFactNeighborY="68">
        <dgm:presLayoutVars>
          <dgm:chPref val="3"/>
        </dgm:presLayoutVars>
      </dgm:prSet>
      <dgm:spPr/>
    </dgm:pt>
    <dgm:pt modelId="{A7F131CD-7943-427C-AB36-02609636BFEB}" type="pres">
      <dgm:prSet presAssocID="{314480AE-2572-4DF6-B320-6DBA59F1AAF2}" presName="hierChild2" presStyleCnt="0"/>
      <dgm:spPr/>
    </dgm:pt>
  </dgm:ptLst>
  <dgm:cxnLst>
    <dgm:cxn modelId="{E301E10F-538D-4156-9A2A-0E2FB9FE5242}" srcId="{0A2C79A4-0E8F-4DD8-AB92-0D970A7C89F1}" destId="{520FC988-8506-406C-A700-CF40B617AE8A}" srcOrd="1" destOrd="0" parTransId="{B02D07D7-8201-4E44-9B33-EF6BA4165B9D}" sibTransId="{10C8FC94-FA6D-401C-8DF1-F363BD694053}"/>
    <dgm:cxn modelId="{144B9019-1B46-4A05-AF19-953DDD1F5122}" srcId="{0A2C79A4-0E8F-4DD8-AB92-0D970A7C89F1}" destId="{B92F963D-5214-4950-9B5C-EB07EABA63D2}" srcOrd="0" destOrd="0" parTransId="{E8E34181-4CCC-46AC-822F-6F0ED611D7F5}" sibTransId="{C835D436-292D-4291-89F0-5E343400FB8C}"/>
    <dgm:cxn modelId="{09D3C258-12CB-4109-AB52-D205F3613235}" type="presOf" srcId="{B92F963D-5214-4950-9B5C-EB07EABA63D2}" destId="{65EEAB17-E991-4C36-9BEE-D4892FA21630}" srcOrd="0" destOrd="0" presId="urn:microsoft.com/office/officeart/2005/8/layout/hierarchy1"/>
    <dgm:cxn modelId="{CB414F7F-DB2C-493C-998B-9E235BBAD9F4}" type="presOf" srcId="{0A2C79A4-0E8F-4DD8-AB92-0D970A7C89F1}" destId="{56B1777A-2E31-487C-8D46-1063889F9F93}" srcOrd="0" destOrd="0" presId="urn:microsoft.com/office/officeart/2005/8/layout/hierarchy1"/>
    <dgm:cxn modelId="{B15C61A0-C651-4B47-AD1C-D3D265F97F85}" srcId="{0A2C79A4-0E8F-4DD8-AB92-0D970A7C89F1}" destId="{314480AE-2572-4DF6-B320-6DBA59F1AAF2}" srcOrd="2" destOrd="0" parTransId="{D5893E05-024D-4C02-BDB1-507DEF76DFD0}" sibTransId="{6840E171-49CB-4EC4-9B49-5523F8E46548}"/>
    <dgm:cxn modelId="{70E8E5D5-6850-49AD-B507-80823DD3C6DB}" type="presOf" srcId="{314480AE-2572-4DF6-B320-6DBA59F1AAF2}" destId="{7E20B32A-F9F9-4F6F-B551-60B666F92D40}" srcOrd="0" destOrd="0" presId="urn:microsoft.com/office/officeart/2005/8/layout/hierarchy1"/>
    <dgm:cxn modelId="{887D50DA-67DD-4B22-B157-AB2858AE7BFC}" type="presOf" srcId="{520FC988-8506-406C-A700-CF40B617AE8A}" destId="{C3B28F96-6ED1-4676-A9FA-EA49E4E1012E}" srcOrd="0" destOrd="0" presId="urn:microsoft.com/office/officeart/2005/8/layout/hierarchy1"/>
    <dgm:cxn modelId="{04538838-60FD-452B-911E-45E8E0D1E9E6}" type="presParOf" srcId="{56B1777A-2E31-487C-8D46-1063889F9F93}" destId="{E3230439-66D9-4DAD-87A0-3B2A9D2D7274}" srcOrd="0" destOrd="0" presId="urn:microsoft.com/office/officeart/2005/8/layout/hierarchy1"/>
    <dgm:cxn modelId="{17859739-DC8B-442A-88AF-98331E938C4A}" type="presParOf" srcId="{E3230439-66D9-4DAD-87A0-3B2A9D2D7274}" destId="{DDB9D7C1-823E-429A-952F-483AF66432C1}" srcOrd="0" destOrd="0" presId="urn:microsoft.com/office/officeart/2005/8/layout/hierarchy1"/>
    <dgm:cxn modelId="{80BC2247-995C-4945-8AB4-771D6C57A620}" type="presParOf" srcId="{DDB9D7C1-823E-429A-952F-483AF66432C1}" destId="{2967926D-6C90-4B19-A870-86DCFD14337C}" srcOrd="0" destOrd="0" presId="urn:microsoft.com/office/officeart/2005/8/layout/hierarchy1"/>
    <dgm:cxn modelId="{D642537F-127B-47F7-99DC-F157B58C8E1F}" type="presParOf" srcId="{DDB9D7C1-823E-429A-952F-483AF66432C1}" destId="{65EEAB17-E991-4C36-9BEE-D4892FA21630}" srcOrd="1" destOrd="0" presId="urn:microsoft.com/office/officeart/2005/8/layout/hierarchy1"/>
    <dgm:cxn modelId="{5B8AA219-CF84-46E7-88FE-B03DF9013BF4}" type="presParOf" srcId="{E3230439-66D9-4DAD-87A0-3B2A9D2D7274}" destId="{EF9CB848-2639-44A4-869E-1ED4673907C6}" srcOrd="1" destOrd="0" presId="urn:microsoft.com/office/officeart/2005/8/layout/hierarchy1"/>
    <dgm:cxn modelId="{60C2D606-F9D1-4C0E-BFE9-895181C6AD1B}" type="presParOf" srcId="{56B1777A-2E31-487C-8D46-1063889F9F93}" destId="{C3261F06-ADBE-48C6-A9D0-CA48A94FBF8A}" srcOrd="1" destOrd="0" presId="urn:microsoft.com/office/officeart/2005/8/layout/hierarchy1"/>
    <dgm:cxn modelId="{6CA57621-0CC8-4E3A-ADA8-E37804BCF61A}" type="presParOf" srcId="{C3261F06-ADBE-48C6-A9D0-CA48A94FBF8A}" destId="{99F5B9FD-47A5-4C9B-AE8B-81B2A5B44070}" srcOrd="0" destOrd="0" presId="urn:microsoft.com/office/officeart/2005/8/layout/hierarchy1"/>
    <dgm:cxn modelId="{D4E67FC2-F5EB-4663-ADBA-D64CD2A2C765}" type="presParOf" srcId="{99F5B9FD-47A5-4C9B-AE8B-81B2A5B44070}" destId="{118A07D0-A4EB-4847-80EB-F1645411A553}" srcOrd="0" destOrd="0" presId="urn:microsoft.com/office/officeart/2005/8/layout/hierarchy1"/>
    <dgm:cxn modelId="{404170B2-4596-473F-8B8A-181BB1340094}" type="presParOf" srcId="{99F5B9FD-47A5-4C9B-AE8B-81B2A5B44070}" destId="{C3B28F96-6ED1-4676-A9FA-EA49E4E1012E}" srcOrd="1" destOrd="0" presId="urn:microsoft.com/office/officeart/2005/8/layout/hierarchy1"/>
    <dgm:cxn modelId="{6483C6E9-70C7-43F4-9347-44BC12A0FC14}" type="presParOf" srcId="{C3261F06-ADBE-48C6-A9D0-CA48A94FBF8A}" destId="{201BF3ED-EB66-4058-92FC-95330BB18945}" srcOrd="1" destOrd="0" presId="urn:microsoft.com/office/officeart/2005/8/layout/hierarchy1"/>
    <dgm:cxn modelId="{7F01AE19-B6D8-4826-8333-44810C823756}" type="presParOf" srcId="{56B1777A-2E31-487C-8D46-1063889F9F93}" destId="{C147207C-8A07-4431-AF54-9139B14DB314}" srcOrd="2" destOrd="0" presId="urn:microsoft.com/office/officeart/2005/8/layout/hierarchy1"/>
    <dgm:cxn modelId="{199724F5-6356-426D-BA2B-56A01CC0997E}" type="presParOf" srcId="{C147207C-8A07-4431-AF54-9139B14DB314}" destId="{3FF89C18-EC8F-4936-AF15-60E5C21FF58B}" srcOrd="0" destOrd="0" presId="urn:microsoft.com/office/officeart/2005/8/layout/hierarchy1"/>
    <dgm:cxn modelId="{A0BFF297-9FE4-46C0-BA20-FC27BF0DE238}" type="presParOf" srcId="{3FF89C18-EC8F-4936-AF15-60E5C21FF58B}" destId="{233149FC-DE07-4EC5-A990-9C6431DCB6E6}" srcOrd="0" destOrd="0" presId="urn:microsoft.com/office/officeart/2005/8/layout/hierarchy1"/>
    <dgm:cxn modelId="{B738440F-5958-42C7-ADAC-1C98BCF592C1}" type="presParOf" srcId="{3FF89C18-EC8F-4936-AF15-60E5C21FF58B}" destId="{7E20B32A-F9F9-4F6F-B551-60B666F92D40}" srcOrd="1" destOrd="0" presId="urn:microsoft.com/office/officeart/2005/8/layout/hierarchy1"/>
    <dgm:cxn modelId="{4E16D2CA-7C3C-4D14-8254-DBE946428A10}" type="presParOf" srcId="{C147207C-8A07-4431-AF54-9139B14DB314}" destId="{A7F131CD-7943-427C-AB36-02609636BFE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C79A4-0E8F-4DD8-AB92-0D970A7C89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2F963D-5214-4950-9B5C-EB07EABA63D2}">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フードセーフティーカルチャーの成立秘話</a:t>
          </a:r>
          <a:endParaRPr lang="en-US" dirty="0">
            <a:latin typeface="BIZ UDゴシック" panose="020B0400000000000000" pitchFamily="49" charset="-128"/>
            <a:ea typeface="BIZ UDゴシック" panose="020B0400000000000000" pitchFamily="49" charset="-128"/>
          </a:endParaRPr>
        </a:p>
      </dgm:t>
    </dgm:pt>
    <dgm:pt modelId="{E8E34181-4CCC-46AC-822F-6F0ED611D7F5}" type="parTrans" cxnId="{144B9019-1B46-4A05-AF19-953DDD1F5122}">
      <dgm:prSet/>
      <dgm:spPr/>
      <dgm:t>
        <a:bodyPr/>
        <a:lstStyle/>
        <a:p>
          <a:endParaRPr lang="en-US"/>
        </a:p>
      </dgm:t>
    </dgm:pt>
    <dgm:pt modelId="{C835D436-292D-4291-89F0-5E343400FB8C}" type="sibTrans" cxnId="{144B9019-1B46-4A05-AF19-953DDD1F5122}">
      <dgm:prSet/>
      <dgm:spPr/>
      <dgm:t>
        <a:bodyPr/>
        <a:lstStyle/>
        <a:p>
          <a:endParaRPr lang="en-US"/>
        </a:p>
      </dgm:t>
    </dgm:pt>
    <dgm:pt modelId="{520FC988-8506-406C-A700-CF40B617AE8A}">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a:t>
          </a:r>
          <a:r>
            <a:rPr kumimoji="1" lang="ja-JP" altLang="en-US" dirty="0">
              <a:latin typeface="BIZ UDゴシック" panose="020B0400000000000000" pitchFamily="49" charset="-128"/>
              <a:ea typeface="BIZ UDゴシック" panose="020B0400000000000000" pitchFamily="49" charset="-128"/>
            </a:rPr>
            <a:t>特質</a:t>
          </a:r>
          <a:endParaRPr lang="en-US" dirty="0">
            <a:latin typeface="BIZ UDゴシック" panose="020B0400000000000000" pitchFamily="49" charset="-128"/>
            <a:ea typeface="BIZ UDゴシック" panose="020B0400000000000000" pitchFamily="49" charset="-128"/>
          </a:endParaRPr>
        </a:p>
      </dgm:t>
    </dgm:pt>
    <dgm:pt modelId="{B02D07D7-8201-4E44-9B33-EF6BA4165B9D}" type="parTrans" cxnId="{E301E10F-538D-4156-9A2A-0E2FB9FE5242}">
      <dgm:prSet/>
      <dgm:spPr/>
      <dgm:t>
        <a:bodyPr/>
        <a:lstStyle/>
        <a:p>
          <a:endParaRPr lang="en-US"/>
        </a:p>
      </dgm:t>
    </dgm:pt>
    <dgm:pt modelId="{10C8FC94-FA6D-401C-8DF1-F363BD694053}" type="sibTrans" cxnId="{E301E10F-538D-4156-9A2A-0E2FB9FE5242}">
      <dgm:prSet/>
      <dgm:spPr/>
      <dgm:t>
        <a:bodyPr/>
        <a:lstStyle/>
        <a:p>
          <a:endParaRPr lang="en-US"/>
        </a:p>
      </dgm:t>
    </dgm:pt>
    <dgm:pt modelId="{314480AE-2572-4DF6-B320-6DBA59F1AAF2}">
      <dgm:prSet/>
      <dgm:spPr/>
      <dgm:t>
        <a:bodyPr/>
        <a:lstStyle/>
        <a:p>
          <a:r>
            <a:rPr kumimoji="1" lang="ja-JP">
              <a:latin typeface="BIZ UDゴシック" panose="020B0400000000000000" pitchFamily="49" charset="-128"/>
              <a:ea typeface="BIZ UDゴシック" panose="020B0400000000000000" pitchFamily="49" charset="-128"/>
            </a:rPr>
            <a:t>これから　どうやっていくのか</a:t>
          </a:r>
          <a:endParaRPr lang="en-US">
            <a:latin typeface="BIZ UDゴシック" panose="020B0400000000000000" pitchFamily="49" charset="-128"/>
            <a:ea typeface="BIZ UDゴシック" panose="020B0400000000000000" pitchFamily="49" charset="-128"/>
          </a:endParaRPr>
        </a:p>
      </dgm:t>
    </dgm:pt>
    <dgm:pt modelId="{D5893E05-024D-4C02-BDB1-507DEF76DFD0}" type="parTrans" cxnId="{B15C61A0-C651-4B47-AD1C-D3D265F97F85}">
      <dgm:prSet/>
      <dgm:spPr/>
      <dgm:t>
        <a:bodyPr/>
        <a:lstStyle/>
        <a:p>
          <a:endParaRPr lang="en-US"/>
        </a:p>
      </dgm:t>
    </dgm:pt>
    <dgm:pt modelId="{6840E171-49CB-4EC4-9B49-5523F8E46548}" type="sibTrans" cxnId="{B15C61A0-C651-4B47-AD1C-D3D265F97F85}">
      <dgm:prSet/>
      <dgm:spPr/>
      <dgm:t>
        <a:bodyPr/>
        <a:lstStyle/>
        <a:p>
          <a:endParaRPr lang="en-US"/>
        </a:p>
      </dgm:t>
    </dgm:pt>
    <dgm:pt modelId="{56B1777A-2E31-487C-8D46-1063889F9F93}" type="pres">
      <dgm:prSet presAssocID="{0A2C79A4-0E8F-4DD8-AB92-0D970A7C89F1}" presName="hierChild1" presStyleCnt="0">
        <dgm:presLayoutVars>
          <dgm:chPref val="1"/>
          <dgm:dir/>
          <dgm:animOne val="branch"/>
          <dgm:animLvl val="lvl"/>
          <dgm:resizeHandles/>
        </dgm:presLayoutVars>
      </dgm:prSet>
      <dgm:spPr/>
    </dgm:pt>
    <dgm:pt modelId="{E3230439-66D9-4DAD-87A0-3B2A9D2D7274}" type="pres">
      <dgm:prSet presAssocID="{B92F963D-5214-4950-9B5C-EB07EABA63D2}" presName="hierRoot1" presStyleCnt="0"/>
      <dgm:spPr/>
    </dgm:pt>
    <dgm:pt modelId="{DDB9D7C1-823E-429A-952F-483AF66432C1}" type="pres">
      <dgm:prSet presAssocID="{B92F963D-5214-4950-9B5C-EB07EABA63D2}" presName="composite" presStyleCnt="0"/>
      <dgm:spPr/>
    </dgm:pt>
    <dgm:pt modelId="{2967926D-6C90-4B19-A870-86DCFD14337C}" type="pres">
      <dgm:prSet presAssocID="{B92F963D-5214-4950-9B5C-EB07EABA63D2}" presName="background" presStyleLbl="node0" presStyleIdx="0" presStyleCnt="3"/>
      <dgm:spPr/>
    </dgm:pt>
    <dgm:pt modelId="{65EEAB17-E991-4C36-9BEE-D4892FA21630}" type="pres">
      <dgm:prSet presAssocID="{B92F963D-5214-4950-9B5C-EB07EABA63D2}" presName="text" presStyleLbl="fgAcc0" presStyleIdx="0" presStyleCnt="3">
        <dgm:presLayoutVars>
          <dgm:chPref val="3"/>
        </dgm:presLayoutVars>
      </dgm:prSet>
      <dgm:spPr/>
    </dgm:pt>
    <dgm:pt modelId="{EF9CB848-2639-44A4-869E-1ED4673907C6}" type="pres">
      <dgm:prSet presAssocID="{B92F963D-5214-4950-9B5C-EB07EABA63D2}" presName="hierChild2" presStyleCnt="0"/>
      <dgm:spPr/>
    </dgm:pt>
    <dgm:pt modelId="{C3261F06-ADBE-48C6-A9D0-CA48A94FBF8A}" type="pres">
      <dgm:prSet presAssocID="{520FC988-8506-406C-A700-CF40B617AE8A}" presName="hierRoot1" presStyleCnt="0"/>
      <dgm:spPr/>
    </dgm:pt>
    <dgm:pt modelId="{99F5B9FD-47A5-4C9B-AE8B-81B2A5B44070}" type="pres">
      <dgm:prSet presAssocID="{520FC988-8506-406C-A700-CF40B617AE8A}" presName="composite" presStyleCnt="0"/>
      <dgm:spPr/>
    </dgm:pt>
    <dgm:pt modelId="{118A07D0-A4EB-4847-80EB-F1645411A553}" type="pres">
      <dgm:prSet presAssocID="{520FC988-8506-406C-A700-CF40B617AE8A}" presName="background" presStyleLbl="node0" presStyleIdx="1" presStyleCnt="3"/>
      <dgm:spPr/>
    </dgm:pt>
    <dgm:pt modelId="{C3B28F96-6ED1-4676-A9FA-EA49E4E1012E}" type="pres">
      <dgm:prSet presAssocID="{520FC988-8506-406C-A700-CF40B617AE8A}" presName="text" presStyleLbl="fgAcc0" presStyleIdx="1" presStyleCnt="3" custLinFactNeighborX="12673" custLinFactNeighborY="68">
        <dgm:presLayoutVars>
          <dgm:chPref val="3"/>
        </dgm:presLayoutVars>
      </dgm:prSet>
      <dgm:spPr/>
    </dgm:pt>
    <dgm:pt modelId="{201BF3ED-EB66-4058-92FC-95330BB18945}" type="pres">
      <dgm:prSet presAssocID="{520FC988-8506-406C-A700-CF40B617AE8A}" presName="hierChild2" presStyleCnt="0"/>
      <dgm:spPr/>
    </dgm:pt>
    <dgm:pt modelId="{C147207C-8A07-4431-AF54-9139B14DB314}" type="pres">
      <dgm:prSet presAssocID="{314480AE-2572-4DF6-B320-6DBA59F1AAF2}" presName="hierRoot1" presStyleCnt="0"/>
      <dgm:spPr/>
    </dgm:pt>
    <dgm:pt modelId="{3FF89C18-EC8F-4936-AF15-60E5C21FF58B}" type="pres">
      <dgm:prSet presAssocID="{314480AE-2572-4DF6-B320-6DBA59F1AAF2}" presName="composite" presStyleCnt="0"/>
      <dgm:spPr/>
    </dgm:pt>
    <dgm:pt modelId="{233149FC-DE07-4EC5-A990-9C6431DCB6E6}" type="pres">
      <dgm:prSet presAssocID="{314480AE-2572-4DF6-B320-6DBA59F1AAF2}" presName="background" presStyleLbl="node0" presStyleIdx="2" presStyleCnt="3"/>
      <dgm:spPr/>
    </dgm:pt>
    <dgm:pt modelId="{7E20B32A-F9F9-4F6F-B551-60B666F92D40}" type="pres">
      <dgm:prSet presAssocID="{314480AE-2572-4DF6-B320-6DBA59F1AAF2}" presName="text" presStyleLbl="fgAcc0" presStyleIdx="2" presStyleCnt="3" custScaleX="91070" custLinFactNeighborX="26135" custLinFactNeighborY="68">
        <dgm:presLayoutVars>
          <dgm:chPref val="3"/>
        </dgm:presLayoutVars>
      </dgm:prSet>
      <dgm:spPr/>
    </dgm:pt>
    <dgm:pt modelId="{A7F131CD-7943-427C-AB36-02609636BFEB}" type="pres">
      <dgm:prSet presAssocID="{314480AE-2572-4DF6-B320-6DBA59F1AAF2}" presName="hierChild2" presStyleCnt="0"/>
      <dgm:spPr/>
    </dgm:pt>
  </dgm:ptLst>
  <dgm:cxnLst>
    <dgm:cxn modelId="{E301E10F-538D-4156-9A2A-0E2FB9FE5242}" srcId="{0A2C79A4-0E8F-4DD8-AB92-0D970A7C89F1}" destId="{520FC988-8506-406C-A700-CF40B617AE8A}" srcOrd="1" destOrd="0" parTransId="{B02D07D7-8201-4E44-9B33-EF6BA4165B9D}" sibTransId="{10C8FC94-FA6D-401C-8DF1-F363BD694053}"/>
    <dgm:cxn modelId="{144B9019-1B46-4A05-AF19-953DDD1F5122}" srcId="{0A2C79A4-0E8F-4DD8-AB92-0D970A7C89F1}" destId="{B92F963D-5214-4950-9B5C-EB07EABA63D2}" srcOrd="0" destOrd="0" parTransId="{E8E34181-4CCC-46AC-822F-6F0ED611D7F5}" sibTransId="{C835D436-292D-4291-89F0-5E343400FB8C}"/>
    <dgm:cxn modelId="{09D3C258-12CB-4109-AB52-D205F3613235}" type="presOf" srcId="{B92F963D-5214-4950-9B5C-EB07EABA63D2}" destId="{65EEAB17-E991-4C36-9BEE-D4892FA21630}" srcOrd="0" destOrd="0" presId="urn:microsoft.com/office/officeart/2005/8/layout/hierarchy1"/>
    <dgm:cxn modelId="{CB414F7F-DB2C-493C-998B-9E235BBAD9F4}" type="presOf" srcId="{0A2C79A4-0E8F-4DD8-AB92-0D970A7C89F1}" destId="{56B1777A-2E31-487C-8D46-1063889F9F93}" srcOrd="0" destOrd="0" presId="urn:microsoft.com/office/officeart/2005/8/layout/hierarchy1"/>
    <dgm:cxn modelId="{B15C61A0-C651-4B47-AD1C-D3D265F97F85}" srcId="{0A2C79A4-0E8F-4DD8-AB92-0D970A7C89F1}" destId="{314480AE-2572-4DF6-B320-6DBA59F1AAF2}" srcOrd="2" destOrd="0" parTransId="{D5893E05-024D-4C02-BDB1-507DEF76DFD0}" sibTransId="{6840E171-49CB-4EC4-9B49-5523F8E46548}"/>
    <dgm:cxn modelId="{70E8E5D5-6850-49AD-B507-80823DD3C6DB}" type="presOf" srcId="{314480AE-2572-4DF6-B320-6DBA59F1AAF2}" destId="{7E20B32A-F9F9-4F6F-B551-60B666F92D40}" srcOrd="0" destOrd="0" presId="urn:microsoft.com/office/officeart/2005/8/layout/hierarchy1"/>
    <dgm:cxn modelId="{887D50DA-67DD-4B22-B157-AB2858AE7BFC}" type="presOf" srcId="{520FC988-8506-406C-A700-CF40B617AE8A}" destId="{C3B28F96-6ED1-4676-A9FA-EA49E4E1012E}" srcOrd="0" destOrd="0" presId="urn:microsoft.com/office/officeart/2005/8/layout/hierarchy1"/>
    <dgm:cxn modelId="{04538838-60FD-452B-911E-45E8E0D1E9E6}" type="presParOf" srcId="{56B1777A-2E31-487C-8D46-1063889F9F93}" destId="{E3230439-66D9-4DAD-87A0-3B2A9D2D7274}" srcOrd="0" destOrd="0" presId="urn:microsoft.com/office/officeart/2005/8/layout/hierarchy1"/>
    <dgm:cxn modelId="{17859739-DC8B-442A-88AF-98331E938C4A}" type="presParOf" srcId="{E3230439-66D9-4DAD-87A0-3B2A9D2D7274}" destId="{DDB9D7C1-823E-429A-952F-483AF66432C1}" srcOrd="0" destOrd="0" presId="urn:microsoft.com/office/officeart/2005/8/layout/hierarchy1"/>
    <dgm:cxn modelId="{80BC2247-995C-4945-8AB4-771D6C57A620}" type="presParOf" srcId="{DDB9D7C1-823E-429A-952F-483AF66432C1}" destId="{2967926D-6C90-4B19-A870-86DCFD14337C}" srcOrd="0" destOrd="0" presId="urn:microsoft.com/office/officeart/2005/8/layout/hierarchy1"/>
    <dgm:cxn modelId="{D642537F-127B-47F7-99DC-F157B58C8E1F}" type="presParOf" srcId="{DDB9D7C1-823E-429A-952F-483AF66432C1}" destId="{65EEAB17-E991-4C36-9BEE-D4892FA21630}" srcOrd="1" destOrd="0" presId="urn:microsoft.com/office/officeart/2005/8/layout/hierarchy1"/>
    <dgm:cxn modelId="{5B8AA219-CF84-46E7-88FE-B03DF9013BF4}" type="presParOf" srcId="{E3230439-66D9-4DAD-87A0-3B2A9D2D7274}" destId="{EF9CB848-2639-44A4-869E-1ED4673907C6}" srcOrd="1" destOrd="0" presId="urn:microsoft.com/office/officeart/2005/8/layout/hierarchy1"/>
    <dgm:cxn modelId="{60C2D606-F9D1-4C0E-BFE9-895181C6AD1B}" type="presParOf" srcId="{56B1777A-2E31-487C-8D46-1063889F9F93}" destId="{C3261F06-ADBE-48C6-A9D0-CA48A94FBF8A}" srcOrd="1" destOrd="0" presId="urn:microsoft.com/office/officeart/2005/8/layout/hierarchy1"/>
    <dgm:cxn modelId="{6CA57621-0CC8-4E3A-ADA8-E37804BCF61A}" type="presParOf" srcId="{C3261F06-ADBE-48C6-A9D0-CA48A94FBF8A}" destId="{99F5B9FD-47A5-4C9B-AE8B-81B2A5B44070}" srcOrd="0" destOrd="0" presId="urn:microsoft.com/office/officeart/2005/8/layout/hierarchy1"/>
    <dgm:cxn modelId="{D4E67FC2-F5EB-4663-ADBA-D64CD2A2C765}" type="presParOf" srcId="{99F5B9FD-47A5-4C9B-AE8B-81B2A5B44070}" destId="{118A07D0-A4EB-4847-80EB-F1645411A553}" srcOrd="0" destOrd="0" presId="urn:microsoft.com/office/officeart/2005/8/layout/hierarchy1"/>
    <dgm:cxn modelId="{404170B2-4596-473F-8B8A-181BB1340094}" type="presParOf" srcId="{99F5B9FD-47A5-4C9B-AE8B-81B2A5B44070}" destId="{C3B28F96-6ED1-4676-A9FA-EA49E4E1012E}" srcOrd="1" destOrd="0" presId="urn:microsoft.com/office/officeart/2005/8/layout/hierarchy1"/>
    <dgm:cxn modelId="{6483C6E9-70C7-43F4-9347-44BC12A0FC14}" type="presParOf" srcId="{C3261F06-ADBE-48C6-A9D0-CA48A94FBF8A}" destId="{201BF3ED-EB66-4058-92FC-95330BB18945}" srcOrd="1" destOrd="0" presId="urn:microsoft.com/office/officeart/2005/8/layout/hierarchy1"/>
    <dgm:cxn modelId="{7F01AE19-B6D8-4826-8333-44810C823756}" type="presParOf" srcId="{56B1777A-2E31-487C-8D46-1063889F9F93}" destId="{C147207C-8A07-4431-AF54-9139B14DB314}" srcOrd="2" destOrd="0" presId="urn:microsoft.com/office/officeart/2005/8/layout/hierarchy1"/>
    <dgm:cxn modelId="{199724F5-6356-426D-BA2B-56A01CC0997E}" type="presParOf" srcId="{C147207C-8A07-4431-AF54-9139B14DB314}" destId="{3FF89C18-EC8F-4936-AF15-60E5C21FF58B}" srcOrd="0" destOrd="0" presId="urn:microsoft.com/office/officeart/2005/8/layout/hierarchy1"/>
    <dgm:cxn modelId="{A0BFF297-9FE4-46C0-BA20-FC27BF0DE238}" type="presParOf" srcId="{3FF89C18-EC8F-4936-AF15-60E5C21FF58B}" destId="{233149FC-DE07-4EC5-A990-9C6431DCB6E6}" srcOrd="0" destOrd="0" presId="urn:microsoft.com/office/officeart/2005/8/layout/hierarchy1"/>
    <dgm:cxn modelId="{B738440F-5958-42C7-ADAC-1C98BCF592C1}" type="presParOf" srcId="{3FF89C18-EC8F-4936-AF15-60E5C21FF58B}" destId="{7E20B32A-F9F9-4F6F-B551-60B666F92D40}" srcOrd="1" destOrd="0" presId="urn:microsoft.com/office/officeart/2005/8/layout/hierarchy1"/>
    <dgm:cxn modelId="{4E16D2CA-7C3C-4D14-8254-DBE946428A10}" type="presParOf" srcId="{C147207C-8A07-4431-AF54-9139B14DB314}" destId="{A7F131CD-7943-427C-AB36-02609636BFEB}"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2C79A4-0E8F-4DD8-AB92-0D970A7C89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2F963D-5214-4950-9B5C-EB07EABA63D2}">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フードセーフティーカルチャーの成立秘話</a:t>
          </a:r>
          <a:endParaRPr lang="en-US" dirty="0">
            <a:latin typeface="BIZ UDゴシック" panose="020B0400000000000000" pitchFamily="49" charset="-128"/>
            <a:ea typeface="BIZ UDゴシック" panose="020B0400000000000000" pitchFamily="49" charset="-128"/>
          </a:endParaRPr>
        </a:p>
      </dgm:t>
    </dgm:pt>
    <dgm:pt modelId="{E8E34181-4CCC-46AC-822F-6F0ED611D7F5}" type="parTrans" cxnId="{144B9019-1B46-4A05-AF19-953DDD1F5122}">
      <dgm:prSet/>
      <dgm:spPr/>
      <dgm:t>
        <a:bodyPr/>
        <a:lstStyle/>
        <a:p>
          <a:endParaRPr lang="en-US"/>
        </a:p>
      </dgm:t>
    </dgm:pt>
    <dgm:pt modelId="{C835D436-292D-4291-89F0-5E343400FB8C}" type="sibTrans" cxnId="{144B9019-1B46-4A05-AF19-953DDD1F5122}">
      <dgm:prSet/>
      <dgm:spPr/>
      <dgm:t>
        <a:bodyPr/>
        <a:lstStyle/>
        <a:p>
          <a:endParaRPr lang="en-US"/>
        </a:p>
      </dgm:t>
    </dgm:pt>
    <dgm:pt modelId="{520FC988-8506-406C-A700-CF40B617AE8A}">
      <dgm:prSet/>
      <dgm:spPr/>
      <dgm:t>
        <a:bodyPr/>
        <a:lstStyle/>
        <a:p>
          <a:r>
            <a:rPr kumimoji="1" lang="ja-JP" dirty="0">
              <a:latin typeface="BIZ UDゴシック" panose="020B0400000000000000" pitchFamily="49" charset="-128"/>
              <a:ea typeface="BIZ UDゴシック" panose="020B0400000000000000" pitchFamily="49" charset="-128"/>
            </a:rPr>
            <a:t>フードセーフティーカルチャーの</a:t>
          </a:r>
          <a:r>
            <a:rPr kumimoji="1" lang="ja-JP" altLang="en-US" dirty="0">
              <a:latin typeface="BIZ UDゴシック" panose="020B0400000000000000" pitchFamily="49" charset="-128"/>
              <a:ea typeface="BIZ UDゴシック" panose="020B0400000000000000" pitchFamily="49" charset="-128"/>
            </a:rPr>
            <a:t>特質</a:t>
          </a:r>
          <a:endParaRPr lang="en-US" dirty="0">
            <a:latin typeface="BIZ UDゴシック" panose="020B0400000000000000" pitchFamily="49" charset="-128"/>
            <a:ea typeface="BIZ UDゴシック" panose="020B0400000000000000" pitchFamily="49" charset="-128"/>
          </a:endParaRPr>
        </a:p>
      </dgm:t>
    </dgm:pt>
    <dgm:pt modelId="{B02D07D7-8201-4E44-9B33-EF6BA4165B9D}" type="parTrans" cxnId="{E301E10F-538D-4156-9A2A-0E2FB9FE5242}">
      <dgm:prSet/>
      <dgm:spPr/>
      <dgm:t>
        <a:bodyPr/>
        <a:lstStyle/>
        <a:p>
          <a:endParaRPr lang="en-US"/>
        </a:p>
      </dgm:t>
    </dgm:pt>
    <dgm:pt modelId="{10C8FC94-FA6D-401C-8DF1-F363BD694053}" type="sibTrans" cxnId="{E301E10F-538D-4156-9A2A-0E2FB9FE5242}">
      <dgm:prSet/>
      <dgm:spPr/>
      <dgm:t>
        <a:bodyPr/>
        <a:lstStyle/>
        <a:p>
          <a:endParaRPr lang="en-US"/>
        </a:p>
      </dgm:t>
    </dgm:pt>
    <dgm:pt modelId="{314480AE-2572-4DF6-B320-6DBA59F1AAF2}">
      <dgm:prSet/>
      <dgm:spPr/>
      <dgm:t>
        <a:bodyPr/>
        <a:lstStyle/>
        <a:p>
          <a:r>
            <a:rPr kumimoji="1" lang="ja-JP">
              <a:latin typeface="BIZ UDゴシック" panose="020B0400000000000000" pitchFamily="49" charset="-128"/>
              <a:ea typeface="BIZ UDゴシック" panose="020B0400000000000000" pitchFamily="49" charset="-128"/>
            </a:rPr>
            <a:t>これから　どうやっていくのか</a:t>
          </a:r>
          <a:endParaRPr lang="en-US">
            <a:latin typeface="BIZ UDゴシック" panose="020B0400000000000000" pitchFamily="49" charset="-128"/>
            <a:ea typeface="BIZ UDゴシック" panose="020B0400000000000000" pitchFamily="49" charset="-128"/>
          </a:endParaRPr>
        </a:p>
      </dgm:t>
    </dgm:pt>
    <dgm:pt modelId="{D5893E05-024D-4C02-BDB1-507DEF76DFD0}" type="parTrans" cxnId="{B15C61A0-C651-4B47-AD1C-D3D265F97F85}">
      <dgm:prSet/>
      <dgm:spPr/>
      <dgm:t>
        <a:bodyPr/>
        <a:lstStyle/>
        <a:p>
          <a:endParaRPr lang="en-US"/>
        </a:p>
      </dgm:t>
    </dgm:pt>
    <dgm:pt modelId="{6840E171-49CB-4EC4-9B49-5523F8E46548}" type="sibTrans" cxnId="{B15C61A0-C651-4B47-AD1C-D3D265F97F85}">
      <dgm:prSet/>
      <dgm:spPr/>
      <dgm:t>
        <a:bodyPr/>
        <a:lstStyle/>
        <a:p>
          <a:endParaRPr lang="en-US"/>
        </a:p>
      </dgm:t>
    </dgm:pt>
    <dgm:pt modelId="{56B1777A-2E31-487C-8D46-1063889F9F93}" type="pres">
      <dgm:prSet presAssocID="{0A2C79A4-0E8F-4DD8-AB92-0D970A7C89F1}" presName="hierChild1" presStyleCnt="0">
        <dgm:presLayoutVars>
          <dgm:chPref val="1"/>
          <dgm:dir/>
          <dgm:animOne val="branch"/>
          <dgm:animLvl val="lvl"/>
          <dgm:resizeHandles/>
        </dgm:presLayoutVars>
      </dgm:prSet>
      <dgm:spPr/>
    </dgm:pt>
    <dgm:pt modelId="{E3230439-66D9-4DAD-87A0-3B2A9D2D7274}" type="pres">
      <dgm:prSet presAssocID="{B92F963D-5214-4950-9B5C-EB07EABA63D2}" presName="hierRoot1" presStyleCnt="0"/>
      <dgm:spPr/>
    </dgm:pt>
    <dgm:pt modelId="{DDB9D7C1-823E-429A-952F-483AF66432C1}" type="pres">
      <dgm:prSet presAssocID="{B92F963D-5214-4950-9B5C-EB07EABA63D2}" presName="composite" presStyleCnt="0"/>
      <dgm:spPr/>
    </dgm:pt>
    <dgm:pt modelId="{2967926D-6C90-4B19-A870-86DCFD14337C}" type="pres">
      <dgm:prSet presAssocID="{B92F963D-5214-4950-9B5C-EB07EABA63D2}" presName="background" presStyleLbl="node0" presStyleIdx="0" presStyleCnt="3"/>
      <dgm:spPr/>
    </dgm:pt>
    <dgm:pt modelId="{65EEAB17-E991-4C36-9BEE-D4892FA21630}" type="pres">
      <dgm:prSet presAssocID="{B92F963D-5214-4950-9B5C-EB07EABA63D2}" presName="text" presStyleLbl="fgAcc0" presStyleIdx="0" presStyleCnt="3">
        <dgm:presLayoutVars>
          <dgm:chPref val="3"/>
        </dgm:presLayoutVars>
      </dgm:prSet>
      <dgm:spPr/>
    </dgm:pt>
    <dgm:pt modelId="{EF9CB848-2639-44A4-869E-1ED4673907C6}" type="pres">
      <dgm:prSet presAssocID="{B92F963D-5214-4950-9B5C-EB07EABA63D2}" presName="hierChild2" presStyleCnt="0"/>
      <dgm:spPr/>
    </dgm:pt>
    <dgm:pt modelId="{C3261F06-ADBE-48C6-A9D0-CA48A94FBF8A}" type="pres">
      <dgm:prSet presAssocID="{520FC988-8506-406C-A700-CF40B617AE8A}" presName="hierRoot1" presStyleCnt="0"/>
      <dgm:spPr/>
    </dgm:pt>
    <dgm:pt modelId="{99F5B9FD-47A5-4C9B-AE8B-81B2A5B44070}" type="pres">
      <dgm:prSet presAssocID="{520FC988-8506-406C-A700-CF40B617AE8A}" presName="composite" presStyleCnt="0"/>
      <dgm:spPr/>
    </dgm:pt>
    <dgm:pt modelId="{118A07D0-A4EB-4847-80EB-F1645411A553}" type="pres">
      <dgm:prSet presAssocID="{520FC988-8506-406C-A700-CF40B617AE8A}" presName="background" presStyleLbl="node0" presStyleIdx="1" presStyleCnt="3"/>
      <dgm:spPr/>
    </dgm:pt>
    <dgm:pt modelId="{C3B28F96-6ED1-4676-A9FA-EA49E4E1012E}" type="pres">
      <dgm:prSet presAssocID="{520FC988-8506-406C-A700-CF40B617AE8A}" presName="text" presStyleLbl="fgAcc0" presStyleIdx="1" presStyleCnt="3" custLinFactNeighborX="12673" custLinFactNeighborY="68">
        <dgm:presLayoutVars>
          <dgm:chPref val="3"/>
        </dgm:presLayoutVars>
      </dgm:prSet>
      <dgm:spPr/>
    </dgm:pt>
    <dgm:pt modelId="{201BF3ED-EB66-4058-92FC-95330BB18945}" type="pres">
      <dgm:prSet presAssocID="{520FC988-8506-406C-A700-CF40B617AE8A}" presName="hierChild2" presStyleCnt="0"/>
      <dgm:spPr/>
    </dgm:pt>
    <dgm:pt modelId="{C147207C-8A07-4431-AF54-9139B14DB314}" type="pres">
      <dgm:prSet presAssocID="{314480AE-2572-4DF6-B320-6DBA59F1AAF2}" presName="hierRoot1" presStyleCnt="0"/>
      <dgm:spPr/>
    </dgm:pt>
    <dgm:pt modelId="{3FF89C18-EC8F-4936-AF15-60E5C21FF58B}" type="pres">
      <dgm:prSet presAssocID="{314480AE-2572-4DF6-B320-6DBA59F1AAF2}" presName="composite" presStyleCnt="0"/>
      <dgm:spPr/>
    </dgm:pt>
    <dgm:pt modelId="{233149FC-DE07-4EC5-A990-9C6431DCB6E6}" type="pres">
      <dgm:prSet presAssocID="{314480AE-2572-4DF6-B320-6DBA59F1AAF2}" presName="background" presStyleLbl="node0" presStyleIdx="2" presStyleCnt="3"/>
      <dgm:spPr/>
    </dgm:pt>
    <dgm:pt modelId="{7E20B32A-F9F9-4F6F-B551-60B666F92D40}" type="pres">
      <dgm:prSet presAssocID="{314480AE-2572-4DF6-B320-6DBA59F1AAF2}" presName="text" presStyleLbl="fgAcc0" presStyleIdx="2" presStyleCnt="3" custScaleX="91070" custLinFactNeighborX="26135" custLinFactNeighborY="68">
        <dgm:presLayoutVars>
          <dgm:chPref val="3"/>
        </dgm:presLayoutVars>
      </dgm:prSet>
      <dgm:spPr/>
    </dgm:pt>
    <dgm:pt modelId="{A7F131CD-7943-427C-AB36-02609636BFEB}" type="pres">
      <dgm:prSet presAssocID="{314480AE-2572-4DF6-B320-6DBA59F1AAF2}" presName="hierChild2" presStyleCnt="0"/>
      <dgm:spPr/>
    </dgm:pt>
  </dgm:ptLst>
  <dgm:cxnLst>
    <dgm:cxn modelId="{E301E10F-538D-4156-9A2A-0E2FB9FE5242}" srcId="{0A2C79A4-0E8F-4DD8-AB92-0D970A7C89F1}" destId="{520FC988-8506-406C-A700-CF40B617AE8A}" srcOrd="1" destOrd="0" parTransId="{B02D07D7-8201-4E44-9B33-EF6BA4165B9D}" sibTransId="{10C8FC94-FA6D-401C-8DF1-F363BD694053}"/>
    <dgm:cxn modelId="{144B9019-1B46-4A05-AF19-953DDD1F5122}" srcId="{0A2C79A4-0E8F-4DD8-AB92-0D970A7C89F1}" destId="{B92F963D-5214-4950-9B5C-EB07EABA63D2}" srcOrd="0" destOrd="0" parTransId="{E8E34181-4CCC-46AC-822F-6F0ED611D7F5}" sibTransId="{C835D436-292D-4291-89F0-5E343400FB8C}"/>
    <dgm:cxn modelId="{09D3C258-12CB-4109-AB52-D205F3613235}" type="presOf" srcId="{B92F963D-5214-4950-9B5C-EB07EABA63D2}" destId="{65EEAB17-E991-4C36-9BEE-D4892FA21630}" srcOrd="0" destOrd="0" presId="urn:microsoft.com/office/officeart/2005/8/layout/hierarchy1"/>
    <dgm:cxn modelId="{CB414F7F-DB2C-493C-998B-9E235BBAD9F4}" type="presOf" srcId="{0A2C79A4-0E8F-4DD8-AB92-0D970A7C89F1}" destId="{56B1777A-2E31-487C-8D46-1063889F9F93}" srcOrd="0" destOrd="0" presId="urn:microsoft.com/office/officeart/2005/8/layout/hierarchy1"/>
    <dgm:cxn modelId="{B15C61A0-C651-4B47-AD1C-D3D265F97F85}" srcId="{0A2C79A4-0E8F-4DD8-AB92-0D970A7C89F1}" destId="{314480AE-2572-4DF6-B320-6DBA59F1AAF2}" srcOrd="2" destOrd="0" parTransId="{D5893E05-024D-4C02-BDB1-507DEF76DFD0}" sibTransId="{6840E171-49CB-4EC4-9B49-5523F8E46548}"/>
    <dgm:cxn modelId="{70E8E5D5-6850-49AD-B507-80823DD3C6DB}" type="presOf" srcId="{314480AE-2572-4DF6-B320-6DBA59F1AAF2}" destId="{7E20B32A-F9F9-4F6F-B551-60B666F92D40}" srcOrd="0" destOrd="0" presId="urn:microsoft.com/office/officeart/2005/8/layout/hierarchy1"/>
    <dgm:cxn modelId="{887D50DA-67DD-4B22-B157-AB2858AE7BFC}" type="presOf" srcId="{520FC988-8506-406C-A700-CF40B617AE8A}" destId="{C3B28F96-6ED1-4676-A9FA-EA49E4E1012E}" srcOrd="0" destOrd="0" presId="urn:microsoft.com/office/officeart/2005/8/layout/hierarchy1"/>
    <dgm:cxn modelId="{04538838-60FD-452B-911E-45E8E0D1E9E6}" type="presParOf" srcId="{56B1777A-2E31-487C-8D46-1063889F9F93}" destId="{E3230439-66D9-4DAD-87A0-3B2A9D2D7274}" srcOrd="0" destOrd="0" presId="urn:microsoft.com/office/officeart/2005/8/layout/hierarchy1"/>
    <dgm:cxn modelId="{17859739-DC8B-442A-88AF-98331E938C4A}" type="presParOf" srcId="{E3230439-66D9-4DAD-87A0-3B2A9D2D7274}" destId="{DDB9D7C1-823E-429A-952F-483AF66432C1}" srcOrd="0" destOrd="0" presId="urn:microsoft.com/office/officeart/2005/8/layout/hierarchy1"/>
    <dgm:cxn modelId="{80BC2247-995C-4945-8AB4-771D6C57A620}" type="presParOf" srcId="{DDB9D7C1-823E-429A-952F-483AF66432C1}" destId="{2967926D-6C90-4B19-A870-86DCFD14337C}" srcOrd="0" destOrd="0" presId="urn:microsoft.com/office/officeart/2005/8/layout/hierarchy1"/>
    <dgm:cxn modelId="{D642537F-127B-47F7-99DC-F157B58C8E1F}" type="presParOf" srcId="{DDB9D7C1-823E-429A-952F-483AF66432C1}" destId="{65EEAB17-E991-4C36-9BEE-D4892FA21630}" srcOrd="1" destOrd="0" presId="urn:microsoft.com/office/officeart/2005/8/layout/hierarchy1"/>
    <dgm:cxn modelId="{5B8AA219-CF84-46E7-88FE-B03DF9013BF4}" type="presParOf" srcId="{E3230439-66D9-4DAD-87A0-3B2A9D2D7274}" destId="{EF9CB848-2639-44A4-869E-1ED4673907C6}" srcOrd="1" destOrd="0" presId="urn:microsoft.com/office/officeart/2005/8/layout/hierarchy1"/>
    <dgm:cxn modelId="{60C2D606-F9D1-4C0E-BFE9-895181C6AD1B}" type="presParOf" srcId="{56B1777A-2E31-487C-8D46-1063889F9F93}" destId="{C3261F06-ADBE-48C6-A9D0-CA48A94FBF8A}" srcOrd="1" destOrd="0" presId="urn:microsoft.com/office/officeart/2005/8/layout/hierarchy1"/>
    <dgm:cxn modelId="{6CA57621-0CC8-4E3A-ADA8-E37804BCF61A}" type="presParOf" srcId="{C3261F06-ADBE-48C6-A9D0-CA48A94FBF8A}" destId="{99F5B9FD-47A5-4C9B-AE8B-81B2A5B44070}" srcOrd="0" destOrd="0" presId="urn:microsoft.com/office/officeart/2005/8/layout/hierarchy1"/>
    <dgm:cxn modelId="{D4E67FC2-F5EB-4663-ADBA-D64CD2A2C765}" type="presParOf" srcId="{99F5B9FD-47A5-4C9B-AE8B-81B2A5B44070}" destId="{118A07D0-A4EB-4847-80EB-F1645411A553}" srcOrd="0" destOrd="0" presId="urn:microsoft.com/office/officeart/2005/8/layout/hierarchy1"/>
    <dgm:cxn modelId="{404170B2-4596-473F-8B8A-181BB1340094}" type="presParOf" srcId="{99F5B9FD-47A5-4C9B-AE8B-81B2A5B44070}" destId="{C3B28F96-6ED1-4676-A9FA-EA49E4E1012E}" srcOrd="1" destOrd="0" presId="urn:microsoft.com/office/officeart/2005/8/layout/hierarchy1"/>
    <dgm:cxn modelId="{6483C6E9-70C7-43F4-9347-44BC12A0FC14}" type="presParOf" srcId="{C3261F06-ADBE-48C6-A9D0-CA48A94FBF8A}" destId="{201BF3ED-EB66-4058-92FC-95330BB18945}" srcOrd="1" destOrd="0" presId="urn:microsoft.com/office/officeart/2005/8/layout/hierarchy1"/>
    <dgm:cxn modelId="{7F01AE19-B6D8-4826-8333-44810C823756}" type="presParOf" srcId="{56B1777A-2E31-487C-8D46-1063889F9F93}" destId="{C147207C-8A07-4431-AF54-9139B14DB314}" srcOrd="2" destOrd="0" presId="urn:microsoft.com/office/officeart/2005/8/layout/hierarchy1"/>
    <dgm:cxn modelId="{199724F5-6356-426D-BA2B-56A01CC0997E}" type="presParOf" srcId="{C147207C-8A07-4431-AF54-9139B14DB314}" destId="{3FF89C18-EC8F-4936-AF15-60E5C21FF58B}" srcOrd="0" destOrd="0" presId="urn:microsoft.com/office/officeart/2005/8/layout/hierarchy1"/>
    <dgm:cxn modelId="{A0BFF297-9FE4-46C0-BA20-FC27BF0DE238}" type="presParOf" srcId="{3FF89C18-EC8F-4936-AF15-60E5C21FF58B}" destId="{233149FC-DE07-4EC5-A990-9C6431DCB6E6}" srcOrd="0" destOrd="0" presId="urn:microsoft.com/office/officeart/2005/8/layout/hierarchy1"/>
    <dgm:cxn modelId="{B738440F-5958-42C7-ADAC-1C98BCF592C1}" type="presParOf" srcId="{3FF89C18-EC8F-4936-AF15-60E5C21FF58B}" destId="{7E20B32A-F9F9-4F6F-B551-60B666F92D40}" srcOrd="1" destOrd="0" presId="urn:microsoft.com/office/officeart/2005/8/layout/hierarchy1"/>
    <dgm:cxn modelId="{4E16D2CA-7C3C-4D14-8254-DBE946428A10}" type="presParOf" srcId="{C147207C-8A07-4431-AF54-9139B14DB314}" destId="{A7F131CD-7943-427C-AB36-02609636BFEB}"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7926D-6C90-4B19-A870-86DCFD14337C}">
      <dsp:nvSpPr>
        <dsp:cNvPr id="0" name=""/>
        <dsp:cNvSpPr/>
      </dsp:nvSpPr>
      <dsp:spPr>
        <a:xfrm>
          <a:off x="3016" y="100063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EAB17-E991-4C36-9BEE-D4892FA21630}">
      <dsp:nvSpPr>
        <dsp:cNvPr id="0" name=""/>
        <dsp:cNvSpPr/>
      </dsp:nvSpPr>
      <dsp:spPr>
        <a:xfrm>
          <a:off x="262960" y="1247584"/>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フードセーフティーカルチャーの成立秘話</a:t>
          </a:r>
          <a:endParaRPr lang="en-US" sz="2000" kern="1200" dirty="0">
            <a:latin typeface="BIZ UDゴシック" panose="020B0400000000000000" pitchFamily="49" charset="-128"/>
            <a:ea typeface="BIZ UDゴシック" panose="020B0400000000000000" pitchFamily="49" charset="-128"/>
          </a:endParaRPr>
        </a:p>
      </dsp:txBody>
      <dsp:txXfrm>
        <a:off x="306471" y="1291095"/>
        <a:ext cx="2252466" cy="1398553"/>
      </dsp:txXfrm>
    </dsp:sp>
    <dsp:sp modelId="{118A07D0-A4EB-4847-80EB-F1645411A553}">
      <dsp:nvSpPr>
        <dsp:cNvPr id="0" name=""/>
        <dsp:cNvSpPr/>
      </dsp:nvSpPr>
      <dsp:spPr>
        <a:xfrm>
          <a:off x="3158875" y="100164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8F96-6ED1-4676-A9FA-EA49E4E1012E}">
      <dsp:nvSpPr>
        <dsp:cNvPr id="0" name=""/>
        <dsp:cNvSpPr/>
      </dsp:nvSpPr>
      <dsp:spPr>
        <a:xfrm>
          <a:off x="3418818" y="1248595"/>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a:t>
          </a:r>
          <a:r>
            <a:rPr kumimoji="1" lang="ja-JP" altLang="en-US" sz="2000" kern="1200" dirty="0">
              <a:latin typeface="BIZ UDゴシック" panose="020B0400000000000000" pitchFamily="49" charset="-128"/>
              <a:ea typeface="BIZ UDゴシック" panose="020B0400000000000000" pitchFamily="49" charset="-128"/>
            </a:rPr>
            <a:t>特質</a:t>
          </a:r>
          <a:endParaRPr lang="en-US" sz="2000" kern="1200" dirty="0">
            <a:latin typeface="BIZ UDゴシック" panose="020B0400000000000000" pitchFamily="49" charset="-128"/>
            <a:ea typeface="BIZ UDゴシック" panose="020B0400000000000000" pitchFamily="49" charset="-128"/>
          </a:endParaRPr>
        </a:p>
      </dsp:txBody>
      <dsp:txXfrm>
        <a:off x="3462329" y="1292106"/>
        <a:ext cx="2252466" cy="1398553"/>
      </dsp:txXfrm>
    </dsp:sp>
    <dsp:sp modelId="{233149FC-DE07-4EC5-A990-9C6431DCB6E6}">
      <dsp:nvSpPr>
        <dsp:cNvPr id="0" name=""/>
        <dsp:cNvSpPr/>
      </dsp:nvSpPr>
      <dsp:spPr>
        <a:xfrm>
          <a:off x="5724784" y="1001648"/>
          <a:ext cx="2130572"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32A-F9F9-4F6F-B551-60B666F92D40}">
      <dsp:nvSpPr>
        <dsp:cNvPr id="0" name=""/>
        <dsp:cNvSpPr/>
      </dsp:nvSpPr>
      <dsp:spPr>
        <a:xfrm>
          <a:off x="5984727" y="1248595"/>
          <a:ext cx="2130572"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a:latin typeface="BIZ UDゴシック" panose="020B0400000000000000" pitchFamily="49" charset="-128"/>
              <a:ea typeface="BIZ UDゴシック" panose="020B0400000000000000" pitchFamily="49" charset="-128"/>
            </a:rPr>
            <a:t>これから　どうやっていくのか</a:t>
          </a:r>
          <a:endParaRPr lang="en-US" sz="2000" kern="1200">
            <a:latin typeface="BIZ UDゴシック" panose="020B0400000000000000" pitchFamily="49" charset="-128"/>
            <a:ea typeface="BIZ UDゴシック" panose="020B0400000000000000" pitchFamily="49" charset="-128"/>
          </a:endParaRPr>
        </a:p>
      </dsp:txBody>
      <dsp:txXfrm>
        <a:off x="6028238" y="1292106"/>
        <a:ext cx="2043550" cy="1398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7926D-6C90-4B19-A870-86DCFD14337C}">
      <dsp:nvSpPr>
        <dsp:cNvPr id="0" name=""/>
        <dsp:cNvSpPr/>
      </dsp:nvSpPr>
      <dsp:spPr>
        <a:xfrm>
          <a:off x="3016" y="100063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EAB17-E991-4C36-9BEE-D4892FA21630}">
      <dsp:nvSpPr>
        <dsp:cNvPr id="0" name=""/>
        <dsp:cNvSpPr/>
      </dsp:nvSpPr>
      <dsp:spPr>
        <a:xfrm>
          <a:off x="262960" y="1247584"/>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フードセーフティーカルチャーの成立秘話</a:t>
          </a:r>
          <a:endParaRPr lang="en-US" sz="2000" kern="1200" dirty="0">
            <a:latin typeface="BIZ UDゴシック" panose="020B0400000000000000" pitchFamily="49" charset="-128"/>
            <a:ea typeface="BIZ UDゴシック" panose="020B0400000000000000" pitchFamily="49" charset="-128"/>
          </a:endParaRPr>
        </a:p>
      </dsp:txBody>
      <dsp:txXfrm>
        <a:off x="306471" y="1291095"/>
        <a:ext cx="2252466" cy="1398553"/>
      </dsp:txXfrm>
    </dsp:sp>
    <dsp:sp modelId="{118A07D0-A4EB-4847-80EB-F1645411A553}">
      <dsp:nvSpPr>
        <dsp:cNvPr id="0" name=""/>
        <dsp:cNvSpPr/>
      </dsp:nvSpPr>
      <dsp:spPr>
        <a:xfrm>
          <a:off x="3158875" y="100164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8F96-6ED1-4676-A9FA-EA49E4E1012E}">
      <dsp:nvSpPr>
        <dsp:cNvPr id="0" name=""/>
        <dsp:cNvSpPr/>
      </dsp:nvSpPr>
      <dsp:spPr>
        <a:xfrm>
          <a:off x="3418818" y="1248595"/>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a:t>
          </a:r>
          <a:r>
            <a:rPr kumimoji="1" lang="ja-JP" altLang="en-US" sz="2000" kern="1200" dirty="0">
              <a:latin typeface="BIZ UDゴシック" panose="020B0400000000000000" pitchFamily="49" charset="-128"/>
              <a:ea typeface="BIZ UDゴシック" panose="020B0400000000000000" pitchFamily="49" charset="-128"/>
            </a:rPr>
            <a:t>特質</a:t>
          </a:r>
          <a:endParaRPr lang="en-US" sz="2000" kern="1200" dirty="0">
            <a:latin typeface="BIZ UDゴシック" panose="020B0400000000000000" pitchFamily="49" charset="-128"/>
            <a:ea typeface="BIZ UDゴシック" panose="020B0400000000000000" pitchFamily="49" charset="-128"/>
          </a:endParaRPr>
        </a:p>
      </dsp:txBody>
      <dsp:txXfrm>
        <a:off x="3462329" y="1292106"/>
        <a:ext cx="2252466" cy="1398553"/>
      </dsp:txXfrm>
    </dsp:sp>
    <dsp:sp modelId="{233149FC-DE07-4EC5-A990-9C6431DCB6E6}">
      <dsp:nvSpPr>
        <dsp:cNvPr id="0" name=""/>
        <dsp:cNvSpPr/>
      </dsp:nvSpPr>
      <dsp:spPr>
        <a:xfrm>
          <a:off x="5724784" y="1001648"/>
          <a:ext cx="2130572"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32A-F9F9-4F6F-B551-60B666F92D40}">
      <dsp:nvSpPr>
        <dsp:cNvPr id="0" name=""/>
        <dsp:cNvSpPr/>
      </dsp:nvSpPr>
      <dsp:spPr>
        <a:xfrm>
          <a:off x="5984727" y="1248595"/>
          <a:ext cx="2130572"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a:latin typeface="BIZ UDゴシック" panose="020B0400000000000000" pitchFamily="49" charset="-128"/>
              <a:ea typeface="BIZ UDゴシック" panose="020B0400000000000000" pitchFamily="49" charset="-128"/>
            </a:rPr>
            <a:t>これから　どうやっていくのか</a:t>
          </a:r>
          <a:endParaRPr lang="en-US" sz="2000" kern="1200">
            <a:latin typeface="BIZ UDゴシック" panose="020B0400000000000000" pitchFamily="49" charset="-128"/>
            <a:ea typeface="BIZ UDゴシック" panose="020B0400000000000000" pitchFamily="49" charset="-128"/>
          </a:endParaRPr>
        </a:p>
      </dsp:txBody>
      <dsp:txXfrm>
        <a:off x="6028238" y="1292106"/>
        <a:ext cx="2043550" cy="1398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7926D-6C90-4B19-A870-86DCFD14337C}">
      <dsp:nvSpPr>
        <dsp:cNvPr id="0" name=""/>
        <dsp:cNvSpPr/>
      </dsp:nvSpPr>
      <dsp:spPr>
        <a:xfrm>
          <a:off x="3016" y="100063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EAB17-E991-4C36-9BEE-D4892FA21630}">
      <dsp:nvSpPr>
        <dsp:cNvPr id="0" name=""/>
        <dsp:cNvSpPr/>
      </dsp:nvSpPr>
      <dsp:spPr>
        <a:xfrm>
          <a:off x="262960" y="1247584"/>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フードセーフティーカルチャーの成立秘話</a:t>
          </a:r>
          <a:endParaRPr lang="en-US" sz="2000" kern="1200" dirty="0">
            <a:latin typeface="BIZ UDゴシック" panose="020B0400000000000000" pitchFamily="49" charset="-128"/>
            <a:ea typeface="BIZ UDゴシック" panose="020B0400000000000000" pitchFamily="49" charset="-128"/>
          </a:endParaRPr>
        </a:p>
      </dsp:txBody>
      <dsp:txXfrm>
        <a:off x="306471" y="1291095"/>
        <a:ext cx="2252466" cy="1398553"/>
      </dsp:txXfrm>
    </dsp:sp>
    <dsp:sp modelId="{118A07D0-A4EB-4847-80EB-F1645411A553}">
      <dsp:nvSpPr>
        <dsp:cNvPr id="0" name=""/>
        <dsp:cNvSpPr/>
      </dsp:nvSpPr>
      <dsp:spPr>
        <a:xfrm>
          <a:off x="3158875" y="100164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8F96-6ED1-4676-A9FA-EA49E4E1012E}">
      <dsp:nvSpPr>
        <dsp:cNvPr id="0" name=""/>
        <dsp:cNvSpPr/>
      </dsp:nvSpPr>
      <dsp:spPr>
        <a:xfrm>
          <a:off x="3418818" y="1248595"/>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a:t>
          </a:r>
          <a:r>
            <a:rPr kumimoji="1" lang="ja-JP" altLang="en-US" sz="2000" kern="1200" dirty="0">
              <a:latin typeface="BIZ UDゴシック" panose="020B0400000000000000" pitchFamily="49" charset="-128"/>
              <a:ea typeface="BIZ UDゴシック" panose="020B0400000000000000" pitchFamily="49" charset="-128"/>
            </a:rPr>
            <a:t>特質</a:t>
          </a:r>
          <a:endParaRPr lang="en-US" sz="2000" kern="1200" dirty="0">
            <a:latin typeface="BIZ UDゴシック" panose="020B0400000000000000" pitchFamily="49" charset="-128"/>
            <a:ea typeface="BIZ UDゴシック" panose="020B0400000000000000" pitchFamily="49" charset="-128"/>
          </a:endParaRPr>
        </a:p>
      </dsp:txBody>
      <dsp:txXfrm>
        <a:off x="3462329" y="1292106"/>
        <a:ext cx="2252466" cy="1398553"/>
      </dsp:txXfrm>
    </dsp:sp>
    <dsp:sp modelId="{233149FC-DE07-4EC5-A990-9C6431DCB6E6}">
      <dsp:nvSpPr>
        <dsp:cNvPr id="0" name=""/>
        <dsp:cNvSpPr/>
      </dsp:nvSpPr>
      <dsp:spPr>
        <a:xfrm>
          <a:off x="5724784" y="1001648"/>
          <a:ext cx="2130572"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32A-F9F9-4F6F-B551-60B666F92D40}">
      <dsp:nvSpPr>
        <dsp:cNvPr id="0" name=""/>
        <dsp:cNvSpPr/>
      </dsp:nvSpPr>
      <dsp:spPr>
        <a:xfrm>
          <a:off x="5984727" y="1248595"/>
          <a:ext cx="2130572"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a:latin typeface="BIZ UDゴシック" panose="020B0400000000000000" pitchFamily="49" charset="-128"/>
              <a:ea typeface="BIZ UDゴシック" panose="020B0400000000000000" pitchFamily="49" charset="-128"/>
            </a:rPr>
            <a:t>これから　どうやっていくのか</a:t>
          </a:r>
          <a:endParaRPr lang="en-US" sz="2000" kern="1200">
            <a:latin typeface="BIZ UDゴシック" panose="020B0400000000000000" pitchFamily="49" charset="-128"/>
            <a:ea typeface="BIZ UDゴシック" panose="020B0400000000000000" pitchFamily="49" charset="-128"/>
          </a:endParaRPr>
        </a:p>
      </dsp:txBody>
      <dsp:txXfrm>
        <a:off x="6028238" y="1292106"/>
        <a:ext cx="2043550" cy="1398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7926D-6C90-4B19-A870-86DCFD14337C}">
      <dsp:nvSpPr>
        <dsp:cNvPr id="0" name=""/>
        <dsp:cNvSpPr/>
      </dsp:nvSpPr>
      <dsp:spPr>
        <a:xfrm>
          <a:off x="3016" y="100063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EAB17-E991-4C36-9BEE-D4892FA21630}">
      <dsp:nvSpPr>
        <dsp:cNvPr id="0" name=""/>
        <dsp:cNvSpPr/>
      </dsp:nvSpPr>
      <dsp:spPr>
        <a:xfrm>
          <a:off x="262960" y="1247584"/>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フードセーフティーカルチャーの成立秘話</a:t>
          </a:r>
          <a:endParaRPr lang="en-US" sz="2000" kern="1200" dirty="0">
            <a:latin typeface="BIZ UDゴシック" panose="020B0400000000000000" pitchFamily="49" charset="-128"/>
            <a:ea typeface="BIZ UDゴシック" panose="020B0400000000000000" pitchFamily="49" charset="-128"/>
          </a:endParaRPr>
        </a:p>
      </dsp:txBody>
      <dsp:txXfrm>
        <a:off x="306471" y="1291095"/>
        <a:ext cx="2252466" cy="1398553"/>
      </dsp:txXfrm>
    </dsp:sp>
    <dsp:sp modelId="{118A07D0-A4EB-4847-80EB-F1645411A553}">
      <dsp:nvSpPr>
        <dsp:cNvPr id="0" name=""/>
        <dsp:cNvSpPr/>
      </dsp:nvSpPr>
      <dsp:spPr>
        <a:xfrm>
          <a:off x="3158875" y="100164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8F96-6ED1-4676-A9FA-EA49E4E1012E}">
      <dsp:nvSpPr>
        <dsp:cNvPr id="0" name=""/>
        <dsp:cNvSpPr/>
      </dsp:nvSpPr>
      <dsp:spPr>
        <a:xfrm>
          <a:off x="3418818" y="1248595"/>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a:t>
          </a:r>
          <a:r>
            <a:rPr kumimoji="1" lang="ja-JP" altLang="en-US" sz="2000" kern="1200" dirty="0">
              <a:latin typeface="BIZ UDゴシック" panose="020B0400000000000000" pitchFamily="49" charset="-128"/>
              <a:ea typeface="BIZ UDゴシック" panose="020B0400000000000000" pitchFamily="49" charset="-128"/>
            </a:rPr>
            <a:t>特質</a:t>
          </a:r>
          <a:endParaRPr lang="en-US" sz="2000" kern="1200" dirty="0">
            <a:latin typeface="BIZ UDゴシック" panose="020B0400000000000000" pitchFamily="49" charset="-128"/>
            <a:ea typeface="BIZ UDゴシック" panose="020B0400000000000000" pitchFamily="49" charset="-128"/>
          </a:endParaRPr>
        </a:p>
      </dsp:txBody>
      <dsp:txXfrm>
        <a:off x="3462329" y="1292106"/>
        <a:ext cx="2252466" cy="1398553"/>
      </dsp:txXfrm>
    </dsp:sp>
    <dsp:sp modelId="{233149FC-DE07-4EC5-A990-9C6431DCB6E6}">
      <dsp:nvSpPr>
        <dsp:cNvPr id="0" name=""/>
        <dsp:cNvSpPr/>
      </dsp:nvSpPr>
      <dsp:spPr>
        <a:xfrm>
          <a:off x="5724784" y="1001648"/>
          <a:ext cx="2130572"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32A-F9F9-4F6F-B551-60B666F92D40}">
      <dsp:nvSpPr>
        <dsp:cNvPr id="0" name=""/>
        <dsp:cNvSpPr/>
      </dsp:nvSpPr>
      <dsp:spPr>
        <a:xfrm>
          <a:off x="5984727" y="1248595"/>
          <a:ext cx="2130572"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a:latin typeface="BIZ UDゴシック" panose="020B0400000000000000" pitchFamily="49" charset="-128"/>
              <a:ea typeface="BIZ UDゴシック" panose="020B0400000000000000" pitchFamily="49" charset="-128"/>
            </a:rPr>
            <a:t>これから　どうやっていくのか</a:t>
          </a:r>
          <a:endParaRPr lang="en-US" sz="2000" kern="1200">
            <a:latin typeface="BIZ UDゴシック" panose="020B0400000000000000" pitchFamily="49" charset="-128"/>
            <a:ea typeface="BIZ UDゴシック" panose="020B0400000000000000" pitchFamily="49" charset="-128"/>
          </a:endParaRPr>
        </a:p>
      </dsp:txBody>
      <dsp:txXfrm>
        <a:off x="6028238" y="1292106"/>
        <a:ext cx="2043550" cy="13985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7926D-6C90-4B19-A870-86DCFD14337C}">
      <dsp:nvSpPr>
        <dsp:cNvPr id="0" name=""/>
        <dsp:cNvSpPr/>
      </dsp:nvSpPr>
      <dsp:spPr>
        <a:xfrm>
          <a:off x="3016" y="100063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EAB17-E991-4C36-9BEE-D4892FA21630}">
      <dsp:nvSpPr>
        <dsp:cNvPr id="0" name=""/>
        <dsp:cNvSpPr/>
      </dsp:nvSpPr>
      <dsp:spPr>
        <a:xfrm>
          <a:off x="262960" y="1247584"/>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フードセーフティーカルチャーの成立秘話</a:t>
          </a:r>
          <a:endParaRPr lang="en-US" sz="2000" kern="1200" dirty="0">
            <a:latin typeface="BIZ UDゴシック" panose="020B0400000000000000" pitchFamily="49" charset="-128"/>
            <a:ea typeface="BIZ UDゴシック" panose="020B0400000000000000" pitchFamily="49" charset="-128"/>
          </a:endParaRPr>
        </a:p>
      </dsp:txBody>
      <dsp:txXfrm>
        <a:off x="306471" y="1291095"/>
        <a:ext cx="2252466" cy="1398553"/>
      </dsp:txXfrm>
    </dsp:sp>
    <dsp:sp modelId="{118A07D0-A4EB-4847-80EB-F1645411A553}">
      <dsp:nvSpPr>
        <dsp:cNvPr id="0" name=""/>
        <dsp:cNvSpPr/>
      </dsp:nvSpPr>
      <dsp:spPr>
        <a:xfrm>
          <a:off x="3158875" y="1001648"/>
          <a:ext cx="2339488"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8F96-6ED1-4676-A9FA-EA49E4E1012E}">
      <dsp:nvSpPr>
        <dsp:cNvPr id="0" name=""/>
        <dsp:cNvSpPr/>
      </dsp:nvSpPr>
      <dsp:spPr>
        <a:xfrm>
          <a:off x="3418818" y="1248595"/>
          <a:ext cx="2339488"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フードセーフティーカルチャーの</a:t>
          </a:r>
          <a:r>
            <a:rPr kumimoji="1" lang="ja-JP" altLang="en-US" sz="2000" kern="1200" dirty="0">
              <a:latin typeface="BIZ UDゴシック" panose="020B0400000000000000" pitchFamily="49" charset="-128"/>
              <a:ea typeface="BIZ UDゴシック" panose="020B0400000000000000" pitchFamily="49" charset="-128"/>
            </a:rPr>
            <a:t>特質</a:t>
          </a:r>
          <a:endParaRPr lang="en-US" sz="2000" kern="1200" dirty="0">
            <a:latin typeface="BIZ UDゴシック" panose="020B0400000000000000" pitchFamily="49" charset="-128"/>
            <a:ea typeface="BIZ UDゴシック" panose="020B0400000000000000" pitchFamily="49" charset="-128"/>
          </a:endParaRPr>
        </a:p>
      </dsp:txBody>
      <dsp:txXfrm>
        <a:off x="3462329" y="1292106"/>
        <a:ext cx="2252466" cy="1398553"/>
      </dsp:txXfrm>
    </dsp:sp>
    <dsp:sp modelId="{233149FC-DE07-4EC5-A990-9C6431DCB6E6}">
      <dsp:nvSpPr>
        <dsp:cNvPr id="0" name=""/>
        <dsp:cNvSpPr/>
      </dsp:nvSpPr>
      <dsp:spPr>
        <a:xfrm>
          <a:off x="5724784" y="1001648"/>
          <a:ext cx="2130572" cy="1485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32A-F9F9-4F6F-B551-60B666F92D40}">
      <dsp:nvSpPr>
        <dsp:cNvPr id="0" name=""/>
        <dsp:cNvSpPr/>
      </dsp:nvSpPr>
      <dsp:spPr>
        <a:xfrm>
          <a:off x="5984727" y="1248595"/>
          <a:ext cx="2130572" cy="148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a:latin typeface="BIZ UDゴシック" panose="020B0400000000000000" pitchFamily="49" charset="-128"/>
              <a:ea typeface="BIZ UDゴシック" panose="020B0400000000000000" pitchFamily="49" charset="-128"/>
            </a:rPr>
            <a:t>これから　どうやっていくのか</a:t>
          </a:r>
          <a:endParaRPr lang="en-US" sz="2000" kern="1200">
            <a:latin typeface="BIZ UDゴシック" panose="020B0400000000000000" pitchFamily="49" charset="-128"/>
            <a:ea typeface="BIZ UDゴシック" panose="020B0400000000000000" pitchFamily="49" charset="-128"/>
          </a:endParaRPr>
        </a:p>
      </dsp:txBody>
      <dsp:txXfrm>
        <a:off x="6028238" y="1292106"/>
        <a:ext cx="2043550" cy="13985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5390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381862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293558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30611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372773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151382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2953528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379706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260067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1014044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515093-2C64-4D0A-8BF0-76BAC6BA4498}" type="datetimeFigureOut">
              <a:rPr kumimoji="1" lang="ja-JP" altLang="en-US" smtClean="0"/>
              <a:t>2023/11/9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218079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15093-2C64-4D0A-8BF0-76BAC6BA4498}" type="datetimeFigureOut">
              <a:rPr kumimoji="1" lang="ja-JP" altLang="en-US" smtClean="0"/>
              <a:t>2023/11/9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861689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tatista.com/statistics/1263440/oil-and-gas-production-sites-accidents-and-casualties-russia/"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s://www.cdc.gov/mmwr/volumes/72/ss/ss7208a1.htm" TargetMode="Externa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ja.wikipedia.org/wiki/%E4%BA%BA%E9%96%93" TargetMode="External"/><Relationship Id="rId7" Type="http://schemas.openxmlformats.org/officeDocument/2006/relationships/image" Target="../media/image36.png"/><Relationship Id="rId2" Type="http://schemas.openxmlformats.org/officeDocument/2006/relationships/hyperlink" Target="https://ja.wikipedia.org/wiki/%E3%83%A9%E3%83%86%E3%83%B3%E8%AA%9E" TargetMode="External"/><Relationship Id="rId1" Type="http://schemas.openxmlformats.org/officeDocument/2006/relationships/slideLayout" Target="../slideLayouts/slideLayout2.xml"/><Relationship Id="rId6" Type="http://schemas.openxmlformats.org/officeDocument/2006/relationships/hyperlink" Target="https://ja.wikipedia.org/wiki/%E8%BA%AB%E4%BD%93%E5%8C%96" TargetMode="External"/><Relationship Id="rId5" Type="http://schemas.openxmlformats.org/officeDocument/2006/relationships/hyperlink" Target="https://ja.wikipedia.org/wiki/%E7%B5%84%E7%B9%94_(%E7%A4%BE%E4%BC%9A%E7%A7%91%E5%AD%A6)" TargetMode="External"/><Relationship Id="rId4" Type="http://schemas.openxmlformats.org/officeDocument/2006/relationships/hyperlink" Target="https://ja.wikipedia.org/wiki/%E7%A4%BE%E4%BC%9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a:xfrm>
            <a:off x="444954" y="1967266"/>
            <a:ext cx="2624329" cy="2547257"/>
          </a:xfrm>
          <a:noFill/>
        </p:spPr>
        <p:txBody>
          <a:bodyPr vert="horz" lIns="91440" tIns="45720" rIns="91440" bIns="45720" rtlCol="0" anchor="ctr">
            <a:normAutofit/>
          </a:bodyPr>
          <a:lstStyle/>
          <a:p>
            <a:pPr algn="ctr"/>
            <a:r>
              <a:rPr kumimoji="1" lang="ja-JP" altLang="en-US" sz="3600" kern="1200" dirty="0">
                <a:solidFill>
                  <a:srgbClr val="FFFFFF"/>
                </a:solidFill>
                <a:latin typeface="BIZ UDゴシック" panose="020B0400000000000000" pitchFamily="49" charset="-128"/>
                <a:ea typeface="BIZ UDゴシック" panose="020B0400000000000000" pitchFamily="49" charset="-128"/>
              </a:rPr>
              <a:t>フード　　セーフティー　　カルチャー</a:t>
            </a:r>
          </a:p>
        </p:txBody>
      </p:sp>
      <p:pic>
        <p:nvPicPr>
          <p:cNvPr id="1026" name="Picture 2" descr="落とし穴イラスト｜無料イラスト・フリー素材なら「イラストAC」">
            <a:extLst>
              <a:ext uri="{FF2B5EF4-FFF2-40B4-BE49-F238E27FC236}">
                <a16:creationId xmlns:a16="http://schemas.microsoft.com/office/drawing/2014/main" id="{B121A16D-6F29-F1DE-0DAC-01B397B209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17019" y="1280560"/>
            <a:ext cx="5729175" cy="429688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93BFB5C-2F2A-EB46-0F1E-92C53B67710A}"/>
              </a:ext>
            </a:extLst>
          </p:cNvPr>
          <p:cNvSpPr txBox="1"/>
          <p:nvPr/>
        </p:nvSpPr>
        <p:spPr>
          <a:xfrm>
            <a:off x="1607086" y="5148811"/>
            <a:ext cx="5929828" cy="1444178"/>
          </a:xfrm>
          <a:prstGeom prst="rect">
            <a:avLst/>
          </a:prstGeom>
          <a:noFill/>
        </p:spPr>
        <p:txBody>
          <a:bodyPr wrap="none" rtlCol="0">
            <a:spAutoFit/>
          </a:bodyPr>
          <a:lstStyle/>
          <a:p>
            <a:pPr algn="ctr">
              <a:lnSpc>
                <a:spcPct val="150000"/>
              </a:lnSpc>
            </a:pPr>
            <a:r>
              <a:rPr kumimoji="1" lang="ja-JP" altLang="en-US" sz="3200" dirty="0">
                <a:latin typeface="BIZ UDゴシック" panose="020B0400000000000000" pitchFamily="49" charset="-128"/>
                <a:ea typeface="BIZ UDゴシック" panose="020B0400000000000000" pitchFamily="49" charset="-128"/>
              </a:rPr>
              <a:t>食品品質プロフェッショナルズ</a:t>
            </a:r>
            <a:endParaRPr kumimoji="1" lang="en-US" altLang="ja-JP" sz="3200" dirty="0">
              <a:latin typeface="BIZ UDゴシック" panose="020B0400000000000000" pitchFamily="49" charset="-128"/>
              <a:ea typeface="BIZ UDゴシック" panose="020B0400000000000000" pitchFamily="49" charset="-128"/>
            </a:endParaRPr>
          </a:p>
          <a:p>
            <a:pPr algn="ctr">
              <a:lnSpc>
                <a:spcPct val="150000"/>
              </a:lnSpc>
            </a:pPr>
            <a:r>
              <a:rPr kumimoji="1" lang="ja-JP" altLang="en-US" sz="3200" dirty="0">
                <a:latin typeface="BIZ UDゴシック" panose="020B0400000000000000" pitchFamily="49" charset="-128"/>
                <a:ea typeface="BIZ UDゴシック" panose="020B0400000000000000" pitchFamily="49" charset="-128"/>
              </a:rPr>
              <a:t>広田鉄磨</a:t>
            </a:r>
          </a:p>
        </p:txBody>
      </p:sp>
    </p:spTree>
    <p:extLst>
      <p:ext uri="{BB962C8B-B14F-4D97-AF65-F5344CB8AC3E}">
        <p14:creationId xmlns:p14="http://schemas.microsoft.com/office/powerpoint/2010/main" val="363623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30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2" name="Picture 10" descr="なぜソ連の社会主義は失敗したのか：衰退と崩壊の要因は何か - ロシア・ビヨンド">
            <a:extLst>
              <a:ext uri="{FF2B5EF4-FFF2-40B4-BE49-F238E27FC236}">
                <a16:creationId xmlns:a16="http://schemas.microsoft.com/office/drawing/2014/main" id="{718BE83C-3AB9-1306-40AF-52815818B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50" r="653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5BD9296-94F6-5D9A-5F55-A08AE8286379}"/>
              </a:ext>
            </a:extLst>
          </p:cNvPr>
          <p:cNvSpPr txBox="1"/>
          <p:nvPr/>
        </p:nvSpPr>
        <p:spPr>
          <a:xfrm>
            <a:off x="3928188" y="251926"/>
            <a:ext cx="4339650" cy="646331"/>
          </a:xfrm>
          <a:prstGeom prst="rect">
            <a:avLst/>
          </a:prstGeom>
          <a:solidFill>
            <a:schemeClr val="bg1">
              <a:lumMod val="85000"/>
            </a:schemeClr>
          </a:solidFill>
        </p:spPr>
        <p:txBody>
          <a:bodyPr wrap="none" rtlCol="0">
            <a:spAutoFit/>
          </a:bodyPr>
          <a:lstStyle/>
          <a:p>
            <a:r>
              <a:rPr kumimoji="1" lang="en-US" altLang="ja-JP" sz="3600" dirty="0">
                <a:latin typeface="BIZ UDゴシック" panose="020B0400000000000000" pitchFamily="49" charset="-128"/>
                <a:ea typeface="BIZ UDゴシック" panose="020B0400000000000000" pitchFamily="49" charset="-128"/>
              </a:rPr>
              <a:t>1992</a:t>
            </a:r>
            <a:r>
              <a:rPr kumimoji="1" lang="ja-JP" altLang="en-US" sz="3600" dirty="0">
                <a:latin typeface="BIZ UDゴシック" panose="020B0400000000000000" pitchFamily="49" charset="-128"/>
                <a:ea typeface="BIZ UDゴシック" panose="020B0400000000000000" pitchFamily="49" charset="-128"/>
              </a:rPr>
              <a:t>年ソビエト崩壊</a:t>
            </a:r>
          </a:p>
        </p:txBody>
      </p:sp>
    </p:spTree>
    <p:extLst>
      <p:ext uri="{BB962C8B-B14F-4D97-AF65-F5344CB8AC3E}">
        <p14:creationId xmlns:p14="http://schemas.microsoft.com/office/powerpoint/2010/main" val="12897611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a:xfrm>
            <a:off x="444954" y="1967266"/>
            <a:ext cx="2624329" cy="2547257"/>
          </a:xfrm>
          <a:noFill/>
        </p:spPr>
        <p:txBody>
          <a:bodyPr vert="horz" lIns="91440" tIns="45720" rIns="91440" bIns="45720" rtlCol="0" anchor="ctr">
            <a:normAutofit/>
          </a:bodyPr>
          <a:lstStyle/>
          <a:p>
            <a:pPr algn="ctr"/>
            <a:r>
              <a:rPr kumimoji="1" lang="ja-JP" altLang="en-US" sz="1800" kern="1200" dirty="0">
                <a:solidFill>
                  <a:srgbClr val="FFFFFF"/>
                </a:solidFill>
                <a:latin typeface="BIZ UDゴシック" panose="020B0400000000000000" pitchFamily="49" charset="-128"/>
                <a:ea typeface="BIZ UDゴシック" panose="020B0400000000000000" pitchFamily="49" charset="-128"/>
              </a:rPr>
              <a:t>フードセーフティー　カルチャー</a:t>
            </a:r>
          </a:p>
        </p:txBody>
      </p:sp>
      <p:pic>
        <p:nvPicPr>
          <p:cNvPr id="1026" name="Picture 2" descr="落とし穴イラスト｜無料イラスト・フリー素材なら「イラストAC」">
            <a:extLst>
              <a:ext uri="{FF2B5EF4-FFF2-40B4-BE49-F238E27FC236}">
                <a16:creationId xmlns:a16="http://schemas.microsoft.com/office/drawing/2014/main" id="{B121A16D-6F29-F1DE-0DAC-01B397B209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07411" y="1092454"/>
            <a:ext cx="5729175" cy="429688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3334A668-3209-E831-5DD3-6E90D298917A}"/>
              </a:ext>
            </a:extLst>
          </p:cNvPr>
          <p:cNvSpPr/>
          <p:nvPr/>
        </p:nvSpPr>
        <p:spPr>
          <a:xfrm>
            <a:off x="3228392" y="3814728"/>
            <a:ext cx="998375" cy="943884"/>
          </a:xfrm>
          <a:prstGeom prst="rect">
            <a:avLst/>
          </a:prstGeom>
          <a:solidFill>
            <a:schemeClr val="tx1">
              <a:lumMod val="85000"/>
              <a:lumOff val="15000"/>
              <a:alpha val="90000"/>
            </a:schemeClr>
          </a:solidFill>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5E265348-688B-0C26-A30B-5F0EEC8D4E19}"/>
              </a:ext>
            </a:extLst>
          </p:cNvPr>
          <p:cNvPicPr>
            <a:picLocks noChangeAspect="1"/>
          </p:cNvPicPr>
          <p:nvPr/>
        </p:nvPicPr>
        <p:blipFill>
          <a:blip r:embed="rId3"/>
          <a:stretch>
            <a:fillRect/>
          </a:stretch>
        </p:blipFill>
        <p:spPr>
          <a:xfrm>
            <a:off x="2632334" y="914401"/>
            <a:ext cx="1855690" cy="2900327"/>
          </a:xfrm>
          <a:prstGeom prst="rect">
            <a:avLst/>
          </a:prstGeom>
        </p:spPr>
      </p:pic>
      <p:sp>
        <p:nvSpPr>
          <p:cNvPr id="10" name="正方形/長方形 9">
            <a:extLst>
              <a:ext uri="{FF2B5EF4-FFF2-40B4-BE49-F238E27FC236}">
                <a16:creationId xmlns:a16="http://schemas.microsoft.com/office/drawing/2014/main" id="{CBEA09DE-5102-024E-9AA0-75B55E625E52}"/>
              </a:ext>
            </a:extLst>
          </p:cNvPr>
          <p:cNvSpPr/>
          <p:nvPr/>
        </p:nvSpPr>
        <p:spPr>
          <a:xfrm>
            <a:off x="1278294" y="830424"/>
            <a:ext cx="6410130" cy="192958"/>
          </a:xfrm>
          <a:prstGeom prst="rect">
            <a:avLst/>
          </a:prstGeom>
          <a:solidFill>
            <a:srgbClr val="91777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25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5F3727-351C-3E1C-A217-D62EAED996C9}"/>
              </a:ext>
            </a:extLst>
          </p:cNvPr>
          <p:cNvSpPr txBox="1"/>
          <p:nvPr/>
        </p:nvSpPr>
        <p:spPr>
          <a:xfrm>
            <a:off x="2294315" y="1091682"/>
            <a:ext cx="1723549" cy="369332"/>
          </a:xfrm>
          <a:prstGeom prst="rect">
            <a:avLst/>
          </a:prstGeom>
          <a:noFill/>
          <a:ln w="76200" cmpd="tri">
            <a:solidFill>
              <a:schemeClr val="tx1"/>
            </a:solidFill>
          </a:ln>
        </p:spPr>
        <p:txBody>
          <a:bodyPr wrap="none" rtlCol="0">
            <a:spAutoFit/>
          </a:bodyPr>
          <a:lstStyle/>
          <a:p>
            <a:r>
              <a:rPr kumimoji="1" lang="ja-JP" altLang="en-US" sz="1200" dirty="0"/>
              <a:t>（人命）</a:t>
            </a:r>
            <a:r>
              <a:rPr kumimoji="1" lang="ja-JP" altLang="en-US" dirty="0"/>
              <a:t>安全文化</a:t>
            </a:r>
          </a:p>
        </p:txBody>
      </p:sp>
      <p:cxnSp>
        <p:nvCxnSpPr>
          <p:cNvPr id="4" name="直線矢印コネクタ 3">
            <a:extLst>
              <a:ext uri="{FF2B5EF4-FFF2-40B4-BE49-F238E27FC236}">
                <a16:creationId xmlns:a16="http://schemas.microsoft.com/office/drawing/2014/main" id="{949BF527-4215-FD3E-CDF8-C02E89D9A39D}"/>
              </a:ext>
            </a:extLst>
          </p:cNvPr>
          <p:cNvCxnSpPr>
            <a:cxnSpLocks/>
          </p:cNvCxnSpPr>
          <p:nvPr/>
        </p:nvCxnSpPr>
        <p:spPr>
          <a:xfrm>
            <a:off x="3194561" y="1461404"/>
            <a:ext cx="0" cy="419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866DEC36-FFD5-566B-F6FA-8B23CD61CF59}"/>
              </a:ext>
            </a:extLst>
          </p:cNvPr>
          <p:cNvSpPr txBox="1"/>
          <p:nvPr/>
        </p:nvSpPr>
        <p:spPr>
          <a:xfrm>
            <a:off x="372578" y="4271474"/>
            <a:ext cx="1569660" cy="369332"/>
          </a:xfrm>
          <a:prstGeom prst="rect">
            <a:avLst/>
          </a:prstGeom>
          <a:noFill/>
          <a:ln w="28575">
            <a:solidFill>
              <a:schemeClr val="tx1"/>
            </a:solidFill>
          </a:ln>
        </p:spPr>
        <p:txBody>
          <a:bodyPr wrap="none" rtlCol="0">
            <a:spAutoFit/>
          </a:bodyPr>
          <a:lstStyle/>
          <a:p>
            <a:r>
              <a:rPr kumimoji="1" lang="ja-JP" altLang="en-US" dirty="0"/>
              <a:t>油田・製油所</a:t>
            </a:r>
          </a:p>
        </p:txBody>
      </p:sp>
      <p:sp>
        <p:nvSpPr>
          <p:cNvPr id="6" name="テキスト ボックス 5">
            <a:extLst>
              <a:ext uri="{FF2B5EF4-FFF2-40B4-BE49-F238E27FC236}">
                <a16:creationId xmlns:a16="http://schemas.microsoft.com/office/drawing/2014/main" id="{E9570A87-61F6-4FE7-4A20-D691E98A0144}"/>
              </a:ext>
            </a:extLst>
          </p:cNvPr>
          <p:cNvSpPr txBox="1"/>
          <p:nvPr/>
        </p:nvSpPr>
        <p:spPr>
          <a:xfrm>
            <a:off x="2432814" y="1707404"/>
            <a:ext cx="646331" cy="369332"/>
          </a:xfrm>
          <a:prstGeom prst="rect">
            <a:avLst/>
          </a:prstGeom>
          <a:noFill/>
          <a:ln w="28575">
            <a:solidFill>
              <a:schemeClr val="tx1"/>
            </a:solidFill>
          </a:ln>
        </p:spPr>
        <p:txBody>
          <a:bodyPr wrap="none" rtlCol="0">
            <a:spAutoFit/>
          </a:bodyPr>
          <a:lstStyle/>
          <a:p>
            <a:r>
              <a:rPr kumimoji="1" lang="ja-JP" altLang="en-US" dirty="0"/>
              <a:t>原発</a:t>
            </a:r>
          </a:p>
        </p:txBody>
      </p:sp>
      <p:sp>
        <p:nvSpPr>
          <p:cNvPr id="7" name="テキスト ボックス 6">
            <a:extLst>
              <a:ext uri="{FF2B5EF4-FFF2-40B4-BE49-F238E27FC236}">
                <a16:creationId xmlns:a16="http://schemas.microsoft.com/office/drawing/2014/main" id="{8BF477CC-2735-1760-3F56-BCE2EE2122D8}"/>
              </a:ext>
            </a:extLst>
          </p:cNvPr>
          <p:cNvSpPr txBox="1"/>
          <p:nvPr/>
        </p:nvSpPr>
        <p:spPr>
          <a:xfrm>
            <a:off x="373772" y="4770260"/>
            <a:ext cx="1569660" cy="369332"/>
          </a:xfrm>
          <a:prstGeom prst="rect">
            <a:avLst/>
          </a:prstGeom>
          <a:noFill/>
          <a:ln w="28575">
            <a:solidFill>
              <a:schemeClr val="tx1"/>
            </a:solidFill>
          </a:ln>
        </p:spPr>
        <p:txBody>
          <a:bodyPr wrap="none" rtlCol="0">
            <a:spAutoFit/>
          </a:bodyPr>
          <a:lstStyle/>
          <a:p>
            <a:r>
              <a:rPr kumimoji="1" lang="ja-JP" altLang="en-US" dirty="0"/>
              <a:t>運輸特に航空</a:t>
            </a:r>
          </a:p>
        </p:txBody>
      </p:sp>
      <p:sp>
        <p:nvSpPr>
          <p:cNvPr id="8" name="テキスト ボックス 7">
            <a:extLst>
              <a:ext uri="{FF2B5EF4-FFF2-40B4-BE49-F238E27FC236}">
                <a16:creationId xmlns:a16="http://schemas.microsoft.com/office/drawing/2014/main" id="{7287703F-FE4E-5F9B-EEE9-1125C08397E7}"/>
              </a:ext>
            </a:extLst>
          </p:cNvPr>
          <p:cNvSpPr txBox="1"/>
          <p:nvPr/>
        </p:nvSpPr>
        <p:spPr>
          <a:xfrm>
            <a:off x="372578" y="5238366"/>
            <a:ext cx="1107996" cy="369332"/>
          </a:xfrm>
          <a:prstGeom prst="rect">
            <a:avLst/>
          </a:prstGeom>
          <a:noFill/>
          <a:ln w="28575">
            <a:solidFill>
              <a:schemeClr val="tx1"/>
            </a:solidFill>
          </a:ln>
        </p:spPr>
        <p:txBody>
          <a:bodyPr wrap="none" rtlCol="0">
            <a:spAutoFit/>
          </a:bodyPr>
          <a:lstStyle/>
          <a:p>
            <a:r>
              <a:rPr kumimoji="1" lang="ja-JP" altLang="en-US" dirty="0"/>
              <a:t>医療事故</a:t>
            </a:r>
          </a:p>
        </p:txBody>
      </p:sp>
      <p:cxnSp>
        <p:nvCxnSpPr>
          <p:cNvPr id="11" name="直線矢印コネクタ 10">
            <a:extLst>
              <a:ext uri="{FF2B5EF4-FFF2-40B4-BE49-F238E27FC236}">
                <a16:creationId xmlns:a16="http://schemas.microsoft.com/office/drawing/2014/main" id="{3C9AE930-3C94-301F-7379-27C4E2443D05}"/>
              </a:ext>
            </a:extLst>
          </p:cNvPr>
          <p:cNvCxnSpPr>
            <a:cxnSpLocks/>
          </p:cNvCxnSpPr>
          <p:nvPr/>
        </p:nvCxnSpPr>
        <p:spPr>
          <a:xfrm flipH="1">
            <a:off x="1203649" y="2958772"/>
            <a:ext cx="1999862" cy="123144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D4CEE40-A6B1-6561-C22F-382E09623EDC}"/>
              </a:ext>
            </a:extLst>
          </p:cNvPr>
          <p:cNvCxnSpPr>
            <a:cxnSpLocks/>
          </p:cNvCxnSpPr>
          <p:nvPr/>
        </p:nvCxnSpPr>
        <p:spPr>
          <a:xfrm>
            <a:off x="3203511" y="3515303"/>
            <a:ext cx="2745929" cy="172616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140A52A-E9DB-D0D1-FFEB-2F63780BE95F}"/>
              </a:ext>
            </a:extLst>
          </p:cNvPr>
          <p:cNvSpPr txBox="1"/>
          <p:nvPr/>
        </p:nvSpPr>
        <p:spPr>
          <a:xfrm>
            <a:off x="5424745" y="5238366"/>
            <a:ext cx="1107996" cy="369332"/>
          </a:xfrm>
          <a:prstGeom prst="rect">
            <a:avLst/>
          </a:prstGeom>
          <a:noFill/>
          <a:ln w="28575">
            <a:solidFill>
              <a:schemeClr val="tx1"/>
            </a:solidFill>
          </a:ln>
        </p:spPr>
        <p:txBody>
          <a:bodyPr wrap="none" rtlCol="0">
            <a:spAutoFit/>
          </a:bodyPr>
          <a:lstStyle/>
          <a:p>
            <a:r>
              <a:rPr kumimoji="1" lang="ja-JP" altLang="en-US" dirty="0"/>
              <a:t>食品安全</a:t>
            </a:r>
          </a:p>
        </p:txBody>
      </p:sp>
      <p:sp>
        <p:nvSpPr>
          <p:cNvPr id="17" name="テキスト ボックス 16">
            <a:extLst>
              <a:ext uri="{FF2B5EF4-FFF2-40B4-BE49-F238E27FC236}">
                <a16:creationId xmlns:a16="http://schemas.microsoft.com/office/drawing/2014/main" id="{D093F8A8-A6C7-2E77-C2B0-B087B11EDB6D}"/>
              </a:ext>
            </a:extLst>
          </p:cNvPr>
          <p:cNvSpPr txBox="1"/>
          <p:nvPr/>
        </p:nvSpPr>
        <p:spPr>
          <a:xfrm>
            <a:off x="5268305" y="5875928"/>
            <a:ext cx="1569660" cy="369332"/>
          </a:xfrm>
          <a:prstGeom prst="rect">
            <a:avLst/>
          </a:prstGeom>
          <a:noFill/>
          <a:ln w="76200" cmpd="tri">
            <a:solidFill>
              <a:schemeClr val="tx1"/>
            </a:solidFill>
          </a:ln>
        </p:spPr>
        <p:txBody>
          <a:bodyPr wrap="none" rtlCol="0">
            <a:spAutoFit/>
          </a:bodyPr>
          <a:lstStyle/>
          <a:p>
            <a:r>
              <a:rPr kumimoji="1" lang="ja-JP" altLang="en-US" dirty="0"/>
              <a:t>食品安全文化</a:t>
            </a:r>
          </a:p>
        </p:txBody>
      </p:sp>
      <p:sp>
        <p:nvSpPr>
          <p:cNvPr id="18" name="テキスト ボックス 17">
            <a:extLst>
              <a:ext uri="{FF2B5EF4-FFF2-40B4-BE49-F238E27FC236}">
                <a16:creationId xmlns:a16="http://schemas.microsoft.com/office/drawing/2014/main" id="{DA49730C-0D37-ECF7-8A06-4F8EB9645184}"/>
              </a:ext>
            </a:extLst>
          </p:cNvPr>
          <p:cNvSpPr txBox="1"/>
          <p:nvPr/>
        </p:nvSpPr>
        <p:spPr>
          <a:xfrm>
            <a:off x="1274019" y="2589440"/>
            <a:ext cx="1569660" cy="369332"/>
          </a:xfrm>
          <a:prstGeom prst="rect">
            <a:avLst/>
          </a:prstGeom>
          <a:noFill/>
          <a:ln w="28575">
            <a:solidFill>
              <a:schemeClr val="tx1"/>
            </a:solidFill>
          </a:ln>
        </p:spPr>
        <p:txBody>
          <a:bodyPr wrap="none" rtlCol="0">
            <a:spAutoFit/>
          </a:bodyPr>
          <a:lstStyle/>
          <a:p>
            <a:r>
              <a:rPr kumimoji="1" lang="ja-JP" altLang="en-US" dirty="0"/>
              <a:t>化学プラント</a:t>
            </a:r>
          </a:p>
        </p:txBody>
      </p:sp>
      <p:pic>
        <p:nvPicPr>
          <p:cNvPr id="9" name="図 8">
            <a:extLst>
              <a:ext uri="{FF2B5EF4-FFF2-40B4-BE49-F238E27FC236}">
                <a16:creationId xmlns:a16="http://schemas.microsoft.com/office/drawing/2014/main" id="{F98F283C-6A58-25A5-62B7-E17B298EAC34}"/>
              </a:ext>
            </a:extLst>
          </p:cNvPr>
          <p:cNvPicPr>
            <a:picLocks noChangeAspect="1"/>
          </p:cNvPicPr>
          <p:nvPr/>
        </p:nvPicPr>
        <p:blipFill>
          <a:blip r:embed="rId2"/>
          <a:stretch>
            <a:fillRect/>
          </a:stretch>
        </p:blipFill>
        <p:spPr>
          <a:xfrm>
            <a:off x="1516458" y="5238366"/>
            <a:ext cx="2695214" cy="1516058"/>
          </a:xfrm>
          <a:prstGeom prst="rect">
            <a:avLst/>
          </a:prstGeom>
          <a:effectLst>
            <a:softEdge rad="31750"/>
          </a:effectLst>
        </p:spPr>
      </p:pic>
    </p:spTree>
    <p:extLst>
      <p:ext uri="{BB962C8B-B14F-4D97-AF65-F5344CB8AC3E}">
        <p14:creationId xmlns:p14="http://schemas.microsoft.com/office/powerpoint/2010/main" val="386148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771602-4669-15BD-1B82-10D52CE70636}"/>
              </a:ext>
            </a:extLst>
          </p:cNvPr>
          <p:cNvPicPr>
            <a:picLocks noChangeAspect="1"/>
          </p:cNvPicPr>
          <p:nvPr/>
        </p:nvPicPr>
        <p:blipFill>
          <a:blip r:embed="rId2"/>
          <a:stretch>
            <a:fillRect/>
          </a:stretch>
        </p:blipFill>
        <p:spPr>
          <a:xfrm>
            <a:off x="106293" y="1009440"/>
            <a:ext cx="8931414" cy="4839119"/>
          </a:xfrm>
          <a:prstGeom prst="rect">
            <a:avLst/>
          </a:prstGeom>
        </p:spPr>
      </p:pic>
      <p:sp>
        <p:nvSpPr>
          <p:cNvPr id="4" name="乗算記号 3">
            <a:extLst>
              <a:ext uri="{FF2B5EF4-FFF2-40B4-BE49-F238E27FC236}">
                <a16:creationId xmlns:a16="http://schemas.microsoft.com/office/drawing/2014/main" id="{916CDFA5-1AD5-F33D-FDEE-D39693B0AAB8}"/>
              </a:ext>
            </a:extLst>
          </p:cNvPr>
          <p:cNvSpPr/>
          <p:nvPr/>
        </p:nvSpPr>
        <p:spPr>
          <a:xfrm>
            <a:off x="3656" y="3428999"/>
            <a:ext cx="373224" cy="39655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乗算記号 4">
            <a:extLst>
              <a:ext uri="{FF2B5EF4-FFF2-40B4-BE49-F238E27FC236}">
                <a16:creationId xmlns:a16="http://schemas.microsoft.com/office/drawing/2014/main" id="{A2F7554B-8D9D-9F97-0F95-074219B43BEC}"/>
              </a:ext>
            </a:extLst>
          </p:cNvPr>
          <p:cNvSpPr/>
          <p:nvPr/>
        </p:nvSpPr>
        <p:spPr>
          <a:xfrm>
            <a:off x="0" y="2153129"/>
            <a:ext cx="373224" cy="39655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乗算記号 5">
            <a:extLst>
              <a:ext uri="{FF2B5EF4-FFF2-40B4-BE49-F238E27FC236}">
                <a16:creationId xmlns:a16="http://schemas.microsoft.com/office/drawing/2014/main" id="{BDC154C1-773C-CC3F-865F-91DC4161A2B3}"/>
              </a:ext>
            </a:extLst>
          </p:cNvPr>
          <p:cNvSpPr/>
          <p:nvPr/>
        </p:nvSpPr>
        <p:spPr>
          <a:xfrm>
            <a:off x="0" y="4000844"/>
            <a:ext cx="373224" cy="39655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乗算記号 6">
            <a:extLst>
              <a:ext uri="{FF2B5EF4-FFF2-40B4-BE49-F238E27FC236}">
                <a16:creationId xmlns:a16="http://schemas.microsoft.com/office/drawing/2014/main" id="{FED9BAE5-E266-569C-95A1-E97B3646DBB9}"/>
              </a:ext>
            </a:extLst>
          </p:cNvPr>
          <p:cNvSpPr/>
          <p:nvPr/>
        </p:nvSpPr>
        <p:spPr>
          <a:xfrm>
            <a:off x="-80319" y="4868411"/>
            <a:ext cx="373224" cy="39655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DF3FFAB-5755-CF10-A205-8820CA915AAF}"/>
              </a:ext>
            </a:extLst>
          </p:cNvPr>
          <p:cNvSpPr txBox="1"/>
          <p:nvPr/>
        </p:nvSpPr>
        <p:spPr>
          <a:xfrm>
            <a:off x="1453197" y="6251511"/>
            <a:ext cx="6750566"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2023.10</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GFSI</a:t>
            </a:r>
            <a:r>
              <a:rPr kumimoji="1" lang="ja-JP" altLang="en-US" sz="1600" dirty="0">
                <a:latin typeface="BIZ UDゴシック" panose="020B0400000000000000" pitchFamily="49" charset="-128"/>
                <a:ea typeface="BIZ UDゴシック" panose="020B0400000000000000" pitchFamily="49" charset="-128"/>
              </a:rPr>
              <a:t>日本主催 </a:t>
            </a:r>
            <a:r>
              <a:rPr kumimoji="1" lang="en-US" altLang="ja-JP" sz="1600" dirty="0">
                <a:latin typeface="BIZ UDゴシック" panose="020B0400000000000000" pitchFamily="49" charset="-128"/>
                <a:ea typeface="BIZ UDゴシック" panose="020B0400000000000000" pitchFamily="49" charset="-128"/>
              </a:rPr>
              <a:t>Japan</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Food Safety Day </a:t>
            </a:r>
            <a:r>
              <a:rPr kumimoji="1" lang="ja-JP" altLang="en-US" sz="1600" dirty="0">
                <a:latin typeface="BIZ UDゴシック" panose="020B0400000000000000" pitchFamily="49" charset="-128"/>
                <a:ea typeface="BIZ UDゴシック" panose="020B0400000000000000" pitchFamily="49" charset="-128"/>
              </a:rPr>
              <a:t>岡田綾子氏</a:t>
            </a:r>
            <a:r>
              <a:rPr kumimoji="1" lang="en-US" altLang="ja-JP" sz="1600" dirty="0">
                <a:latin typeface="BIZ UDゴシック" panose="020B0400000000000000" pitchFamily="49" charset="-128"/>
                <a:ea typeface="BIZ UDゴシック" panose="020B0400000000000000" pitchFamily="49" charset="-128"/>
              </a:rPr>
              <a:t>PPT</a:t>
            </a:r>
            <a:r>
              <a:rPr kumimoji="1" lang="ja-JP" altLang="en-US" sz="1600" dirty="0">
                <a:latin typeface="BIZ UDゴシック" panose="020B0400000000000000" pitchFamily="49" charset="-128"/>
                <a:ea typeface="BIZ UDゴシック" panose="020B0400000000000000" pitchFamily="49" charset="-128"/>
              </a:rPr>
              <a:t>より改変</a:t>
            </a:r>
          </a:p>
        </p:txBody>
      </p:sp>
    </p:spTree>
    <p:extLst>
      <p:ext uri="{BB962C8B-B14F-4D97-AF65-F5344CB8AC3E}">
        <p14:creationId xmlns:p14="http://schemas.microsoft.com/office/powerpoint/2010/main" val="296162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smoke billowing over Manhattan from the Twin Towers">
            <a:extLst>
              <a:ext uri="{FF2B5EF4-FFF2-40B4-BE49-F238E27FC236}">
                <a16:creationId xmlns:a16="http://schemas.microsoft.com/office/drawing/2014/main" id="{F4FA2DF4-B469-3F63-1491-A8EB2DB90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0"/>
            <a:ext cx="9318172" cy="698862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3C784D8-D983-27EB-80D9-B471705BC221}"/>
              </a:ext>
            </a:extLst>
          </p:cNvPr>
          <p:cNvSpPr txBox="1"/>
          <p:nvPr/>
        </p:nvSpPr>
        <p:spPr>
          <a:xfrm>
            <a:off x="7147249" y="597159"/>
            <a:ext cx="1223412" cy="707886"/>
          </a:xfrm>
          <a:prstGeom prst="rect">
            <a:avLst/>
          </a:prstGeom>
          <a:solidFill>
            <a:schemeClr val="bg2"/>
          </a:solidFill>
        </p:spPr>
        <p:txBody>
          <a:bodyPr wrap="none" rtlCol="0">
            <a:spAutoFit/>
          </a:bodyPr>
          <a:lstStyle/>
          <a:p>
            <a:r>
              <a:rPr kumimoji="1" lang="en-US" altLang="ja-JP" sz="4000" dirty="0"/>
              <a:t>2001</a:t>
            </a:r>
            <a:endParaRPr kumimoji="1" lang="ja-JP" altLang="en-US" sz="4000" dirty="0"/>
          </a:p>
        </p:txBody>
      </p:sp>
    </p:spTree>
    <p:extLst>
      <p:ext uri="{BB962C8B-B14F-4D97-AF65-F5344CB8AC3E}">
        <p14:creationId xmlns:p14="http://schemas.microsoft.com/office/powerpoint/2010/main" val="267910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1C4424-9225-F07B-042F-B7EE9FE8E14D}"/>
              </a:ext>
            </a:extLst>
          </p:cNvPr>
          <p:cNvPicPr>
            <a:picLocks noChangeAspect="1"/>
          </p:cNvPicPr>
          <p:nvPr/>
        </p:nvPicPr>
        <p:blipFill>
          <a:blip r:embed="rId2"/>
          <a:stretch>
            <a:fillRect/>
          </a:stretch>
        </p:blipFill>
        <p:spPr>
          <a:xfrm>
            <a:off x="0" y="1532928"/>
            <a:ext cx="9144000" cy="3792144"/>
          </a:xfrm>
          <a:prstGeom prst="rect">
            <a:avLst/>
          </a:prstGeom>
        </p:spPr>
      </p:pic>
    </p:spTree>
    <p:extLst>
      <p:ext uri="{BB962C8B-B14F-4D97-AF65-F5344CB8AC3E}">
        <p14:creationId xmlns:p14="http://schemas.microsoft.com/office/powerpoint/2010/main" val="354091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AF8C7B-B672-BD5F-6330-26DF4D1BFF8D}"/>
              </a:ext>
            </a:extLst>
          </p:cNvPr>
          <p:cNvPicPr>
            <a:picLocks noChangeAspect="1"/>
          </p:cNvPicPr>
          <p:nvPr/>
        </p:nvPicPr>
        <p:blipFill>
          <a:blip r:embed="rId2"/>
          <a:stretch>
            <a:fillRect/>
          </a:stretch>
        </p:blipFill>
        <p:spPr>
          <a:xfrm>
            <a:off x="2449646" y="411218"/>
            <a:ext cx="4244708" cy="6035563"/>
          </a:xfrm>
          <a:prstGeom prst="rect">
            <a:avLst/>
          </a:prstGeom>
        </p:spPr>
      </p:pic>
      <p:sp>
        <p:nvSpPr>
          <p:cNvPr id="4" name="テキスト ボックス 3">
            <a:extLst>
              <a:ext uri="{FF2B5EF4-FFF2-40B4-BE49-F238E27FC236}">
                <a16:creationId xmlns:a16="http://schemas.microsoft.com/office/drawing/2014/main" id="{759CC5E3-EF4D-6299-59CE-57BADEF03BC4}"/>
              </a:ext>
            </a:extLst>
          </p:cNvPr>
          <p:cNvSpPr txBox="1"/>
          <p:nvPr/>
        </p:nvSpPr>
        <p:spPr>
          <a:xfrm>
            <a:off x="7147249" y="597159"/>
            <a:ext cx="1223412" cy="707886"/>
          </a:xfrm>
          <a:prstGeom prst="rect">
            <a:avLst/>
          </a:prstGeom>
          <a:solidFill>
            <a:schemeClr val="bg2"/>
          </a:solidFill>
        </p:spPr>
        <p:txBody>
          <a:bodyPr wrap="none" rtlCol="0">
            <a:spAutoFit/>
          </a:bodyPr>
          <a:lstStyle/>
          <a:p>
            <a:r>
              <a:rPr kumimoji="1" lang="en-US" altLang="ja-JP" sz="4000" dirty="0"/>
              <a:t>2012</a:t>
            </a:r>
            <a:endParaRPr kumimoji="1" lang="ja-JP" altLang="en-US" sz="4000" dirty="0"/>
          </a:p>
        </p:txBody>
      </p:sp>
    </p:spTree>
    <p:extLst>
      <p:ext uri="{BB962C8B-B14F-4D97-AF65-F5344CB8AC3E}">
        <p14:creationId xmlns:p14="http://schemas.microsoft.com/office/powerpoint/2010/main" val="230503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2444CD-9443-FDA1-D134-76E12C04BFC0}"/>
              </a:ext>
            </a:extLst>
          </p:cNvPr>
          <p:cNvPicPr>
            <a:picLocks noChangeAspect="1"/>
          </p:cNvPicPr>
          <p:nvPr/>
        </p:nvPicPr>
        <p:blipFill>
          <a:blip r:embed="rId2"/>
          <a:stretch>
            <a:fillRect/>
          </a:stretch>
        </p:blipFill>
        <p:spPr>
          <a:xfrm>
            <a:off x="1973355" y="144495"/>
            <a:ext cx="5197290" cy="6569009"/>
          </a:xfrm>
          <a:prstGeom prst="rect">
            <a:avLst/>
          </a:prstGeom>
        </p:spPr>
      </p:pic>
    </p:spTree>
    <p:extLst>
      <p:ext uri="{BB962C8B-B14F-4D97-AF65-F5344CB8AC3E}">
        <p14:creationId xmlns:p14="http://schemas.microsoft.com/office/powerpoint/2010/main" val="342032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16FD39-4469-7EA9-6F18-E96407FA3FBA}"/>
              </a:ext>
            </a:extLst>
          </p:cNvPr>
          <p:cNvPicPr>
            <a:picLocks noChangeAspect="1"/>
          </p:cNvPicPr>
          <p:nvPr/>
        </p:nvPicPr>
        <p:blipFill>
          <a:blip r:embed="rId2"/>
          <a:stretch>
            <a:fillRect/>
          </a:stretch>
        </p:blipFill>
        <p:spPr>
          <a:xfrm>
            <a:off x="0" y="2053815"/>
            <a:ext cx="9144000" cy="2750369"/>
          </a:xfrm>
          <a:prstGeom prst="rect">
            <a:avLst/>
          </a:prstGeom>
        </p:spPr>
      </p:pic>
      <p:sp>
        <p:nvSpPr>
          <p:cNvPr id="4" name="テキスト ボックス 3">
            <a:extLst>
              <a:ext uri="{FF2B5EF4-FFF2-40B4-BE49-F238E27FC236}">
                <a16:creationId xmlns:a16="http://schemas.microsoft.com/office/drawing/2014/main" id="{B1105226-0532-D0F7-1854-529537F5E5E7}"/>
              </a:ext>
            </a:extLst>
          </p:cNvPr>
          <p:cNvSpPr txBox="1"/>
          <p:nvPr/>
        </p:nvSpPr>
        <p:spPr>
          <a:xfrm>
            <a:off x="811763" y="5449078"/>
            <a:ext cx="7340471"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この時点で　文化を下位概念に置き換えようという意図が進んでいる</a:t>
            </a:r>
          </a:p>
        </p:txBody>
      </p:sp>
    </p:spTree>
    <p:extLst>
      <p:ext uri="{BB962C8B-B14F-4D97-AF65-F5344CB8AC3E}">
        <p14:creationId xmlns:p14="http://schemas.microsoft.com/office/powerpoint/2010/main" val="136193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917CD7-E314-D465-4096-523CC3CA0E4C}"/>
              </a:ext>
            </a:extLst>
          </p:cNvPr>
          <p:cNvPicPr>
            <a:picLocks noChangeAspect="1"/>
          </p:cNvPicPr>
          <p:nvPr/>
        </p:nvPicPr>
        <p:blipFill>
          <a:blip r:embed="rId2"/>
          <a:stretch>
            <a:fillRect/>
          </a:stretch>
        </p:blipFill>
        <p:spPr>
          <a:xfrm>
            <a:off x="1268442" y="507745"/>
            <a:ext cx="6607113" cy="5349704"/>
          </a:xfrm>
          <a:prstGeom prst="rect">
            <a:avLst/>
          </a:prstGeom>
        </p:spPr>
      </p:pic>
      <p:sp>
        <p:nvSpPr>
          <p:cNvPr id="4" name="テキスト ボックス 3">
            <a:extLst>
              <a:ext uri="{FF2B5EF4-FFF2-40B4-BE49-F238E27FC236}">
                <a16:creationId xmlns:a16="http://schemas.microsoft.com/office/drawing/2014/main" id="{A7B2D52A-93D0-4067-4C16-07A06106C124}"/>
              </a:ext>
            </a:extLst>
          </p:cNvPr>
          <p:cNvSpPr txBox="1"/>
          <p:nvPr/>
        </p:nvSpPr>
        <p:spPr>
          <a:xfrm>
            <a:off x="1709677" y="5980923"/>
            <a:ext cx="5724644"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この時点で　評価（点数付け）の意図が始まっている</a:t>
            </a:r>
          </a:p>
        </p:txBody>
      </p:sp>
    </p:spTree>
    <p:extLst>
      <p:ext uri="{BB962C8B-B14F-4D97-AF65-F5344CB8AC3E}">
        <p14:creationId xmlns:p14="http://schemas.microsoft.com/office/powerpoint/2010/main" val="265683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A5D63D-52B3-7ED7-1B89-895312C2E120}"/>
              </a:ext>
            </a:extLst>
          </p:cNvPr>
          <p:cNvPicPr>
            <a:picLocks noChangeAspect="1"/>
          </p:cNvPicPr>
          <p:nvPr/>
        </p:nvPicPr>
        <p:blipFill>
          <a:blip r:embed="rId2"/>
          <a:stretch>
            <a:fillRect/>
          </a:stretch>
        </p:blipFill>
        <p:spPr>
          <a:xfrm>
            <a:off x="0" y="2093289"/>
            <a:ext cx="9144000" cy="2671422"/>
          </a:xfrm>
          <a:prstGeom prst="rect">
            <a:avLst/>
          </a:prstGeom>
        </p:spPr>
      </p:pic>
      <p:sp>
        <p:nvSpPr>
          <p:cNvPr id="4" name="正方形/長方形 3">
            <a:extLst>
              <a:ext uri="{FF2B5EF4-FFF2-40B4-BE49-F238E27FC236}">
                <a16:creationId xmlns:a16="http://schemas.microsoft.com/office/drawing/2014/main" id="{426C53CE-A685-B04C-93C5-D010EAB5077F}"/>
              </a:ext>
            </a:extLst>
          </p:cNvPr>
          <p:cNvSpPr/>
          <p:nvPr/>
        </p:nvSpPr>
        <p:spPr>
          <a:xfrm>
            <a:off x="0" y="2640563"/>
            <a:ext cx="9144000" cy="6344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126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6000">
              <a:schemeClr val="bg1"/>
            </a:gs>
            <a:gs pos="0">
              <a:schemeClr val="accent1">
                <a:tint val="66000"/>
                <a:satMod val="160000"/>
              </a:schemeClr>
            </a:gs>
            <a:gs pos="34000">
              <a:schemeClr val="bg1"/>
            </a:gs>
            <a:gs pos="0">
              <a:schemeClr val="bg1"/>
            </a:gs>
            <a:gs pos="3000">
              <a:srgbClr val="002060"/>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タイトル 1">
            <a:extLst>
              <a:ext uri="{FF2B5EF4-FFF2-40B4-BE49-F238E27FC236}">
                <a16:creationId xmlns:a16="http://schemas.microsoft.com/office/drawing/2014/main" id="{11021C55-EB90-8432-8E86-54E2AFEE5E3F}"/>
              </a:ext>
            </a:extLst>
          </p:cNvPr>
          <p:cNvSpPr>
            <a:spLocks noGrp="1"/>
          </p:cNvSpPr>
          <p:nvPr>
            <p:ph type="title"/>
          </p:nvPr>
        </p:nvSpPr>
        <p:spPr>
          <a:xfrm>
            <a:off x="857250" y="990599"/>
            <a:ext cx="7429500" cy="685800"/>
          </a:xfrm>
        </p:spPr>
        <p:txBody>
          <a:bodyPr anchor="t">
            <a:normAutofit fontScale="90000"/>
          </a:bodyPr>
          <a:lstStyle/>
          <a:p>
            <a:r>
              <a:rPr kumimoji="1" lang="ja-JP" altLang="en-US" sz="3500" dirty="0">
                <a:latin typeface="BIZ UDゴシック" panose="020B0400000000000000" pitchFamily="49" charset="-128"/>
                <a:ea typeface="BIZ UDゴシック" panose="020B0400000000000000" pitchFamily="49" charset="-128"/>
              </a:rPr>
              <a:t>目次：フードセーフティーカルチャー</a:t>
            </a:r>
          </a:p>
        </p:txBody>
      </p:sp>
      <p:graphicFrame>
        <p:nvGraphicFramePr>
          <p:cNvPr id="5" name="コンテンツ プレースホルダー 2">
            <a:extLst>
              <a:ext uri="{FF2B5EF4-FFF2-40B4-BE49-F238E27FC236}">
                <a16:creationId xmlns:a16="http://schemas.microsoft.com/office/drawing/2014/main" id="{A4F082A8-37E5-D4D4-2DEB-93D130EEC824}"/>
              </a:ext>
            </a:extLst>
          </p:cNvPr>
          <p:cNvGraphicFramePr>
            <a:graphicFrameLocks noGrp="1"/>
          </p:cNvGraphicFramePr>
          <p:nvPr>
            <p:ph idx="1"/>
            <p:extLst>
              <p:ext uri="{D42A27DB-BD31-4B8C-83A1-F6EECF244321}">
                <p14:modId xmlns:p14="http://schemas.microsoft.com/office/powerpoint/2010/main" val="1737364594"/>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7E965FEC-DF3A-A99D-3602-D93C7164D526}"/>
              </a:ext>
            </a:extLst>
          </p:cNvPr>
          <p:cNvPicPr>
            <a:picLocks noChangeAspect="1"/>
          </p:cNvPicPr>
          <p:nvPr/>
        </p:nvPicPr>
        <p:blipFill>
          <a:blip r:embed="rId7"/>
          <a:stretch>
            <a:fillRect/>
          </a:stretch>
        </p:blipFill>
        <p:spPr>
          <a:xfrm flipH="1">
            <a:off x="514348" y="2313991"/>
            <a:ext cx="1396480" cy="773590"/>
          </a:xfrm>
          <a:prstGeom prst="rect">
            <a:avLst/>
          </a:prstGeom>
        </p:spPr>
      </p:pic>
    </p:spTree>
    <p:extLst>
      <p:ext uri="{BB962C8B-B14F-4D97-AF65-F5344CB8AC3E}">
        <p14:creationId xmlns:p14="http://schemas.microsoft.com/office/powerpoint/2010/main" val="2578560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007961-52CC-FA78-3BBA-3BEF2B8482E5}"/>
              </a:ext>
            </a:extLst>
          </p:cNvPr>
          <p:cNvPicPr>
            <a:picLocks noChangeAspect="1"/>
          </p:cNvPicPr>
          <p:nvPr/>
        </p:nvPicPr>
        <p:blipFill>
          <a:blip r:embed="rId2"/>
          <a:stretch>
            <a:fillRect/>
          </a:stretch>
        </p:blipFill>
        <p:spPr>
          <a:xfrm>
            <a:off x="1966943" y="149290"/>
            <a:ext cx="5072523" cy="6559420"/>
          </a:xfrm>
          <a:prstGeom prst="rect">
            <a:avLst/>
          </a:prstGeom>
        </p:spPr>
      </p:pic>
    </p:spTree>
    <p:extLst>
      <p:ext uri="{BB962C8B-B14F-4D97-AF65-F5344CB8AC3E}">
        <p14:creationId xmlns:p14="http://schemas.microsoft.com/office/powerpoint/2010/main" val="608383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CC1C22F-006F-B24A-9D55-CADBE1653AEB}"/>
              </a:ext>
            </a:extLst>
          </p:cNvPr>
          <p:cNvPicPr>
            <a:picLocks noChangeAspect="1"/>
          </p:cNvPicPr>
          <p:nvPr/>
        </p:nvPicPr>
        <p:blipFill>
          <a:blip r:embed="rId2"/>
          <a:stretch>
            <a:fillRect/>
          </a:stretch>
        </p:blipFill>
        <p:spPr>
          <a:xfrm>
            <a:off x="873246" y="4761244"/>
            <a:ext cx="8073714" cy="2096755"/>
          </a:xfrm>
          <a:prstGeom prst="rect">
            <a:avLst/>
          </a:prstGeom>
        </p:spPr>
      </p:pic>
      <p:pic>
        <p:nvPicPr>
          <p:cNvPr id="5" name="図 4">
            <a:extLst>
              <a:ext uri="{FF2B5EF4-FFF2-40B4-BE49-F238E27FC236}">
                <a16:creationId xmlns:a16="http://schemas.microsoft.com/office/drawing/2014/main" id="{235A5E21-085A-9829-5A6E-1D6026A2BDF0}"/>
              </a:ext>
            </a:extLst>
          </p:cNvPr>
          <p:cNvPicPr>
            <a:picLocks noChangeAspect="1"/>
          </p:cNvPicPr>
          <p:nvPr/>
        </p:nvPicPr>
        <p:blipFill>
          <a:blip r:embed="rId3"/>
          <a:stretch>
            <a:fillRect/>
          </a:stretch>
        </p:blipFill>
        <p:spPr>
          <a:xfrm>
            <a:off x="383424" y="135215"/>
            <a:ext cx="7482282" cy="4788397"/>
          </a:xfrm>
          <a:prstGeom prst="rect">
            <a:avLst/>
          </a:prstGeom>
        </p:spPr>
      </p:pic>
    </p:spTree>
    <p:extLst>
      <p:ext uri="{BB962C8B-B14F-4D97-AF65-F5344CB8AC3E}">
        <p14:creationId xmlns:p14="http://schemas.microsoft.com/office/powerpoint/2010/main" val="291213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BADECE-5875-F998-0347-2BB2032D37BD}"/>
              </a:ext>
            </a:extLst>
          </p:cNvPr>
          <p:cNvPicPr>
            <a:picLocks noChangeAspect="1"/>
          </p:cNvPicPr>
          <p:nvPr/>
        </p:nvPicPr>
        <p:blipFill>
          <a:blip r:embed="rId2"/>
          <a:stretch>
            <a:fillRect/>
          </a:stretch>
        </p:blipFill>
        <p:spPr>
          <a:xfrm>
            <a:off x="0" y="1759636"/>
            <a:ext cx="9144000" cy="3338727"/>
          </a:xfrm>
          <a:prstGeom prst="rect">
            <a:avLst/>
          </a:prstGeom>
        </p:spPr>
      </p:pic>
      <p:sp>
        <p:nvSpPr>
          <p:cNvPr id="2" name="正方形/長方形 1">
            <a:extLst>
              <a:ext uri="{FF2B5EF4-FFF2-40B4-BE49-F238E27FC236}">
                <a16:creationId xmlns:a16="http://schemas.microsoft.com/office/drawing/2014/main" id="{EF6D6360-402B-AF96-E96B-27061E36B10B}"/>
              </a:ext>
            </a:extLst>
          </p:cNvPr>
          <p:cNvSpPr/>
          <p:nvPr/>
        </p:nvSpPr>
        <p:spPr>
          <a:xfrm>
            <a:off x="2034073" y="4991878"/>
            <a:ext cx="653143" cy="251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884936A-69AC-FD05-1D57-78C7B51D4E3B}"/>
              </a:ext>
            </a:extLst>
          </p:cNvPr>
          <p:cNvSpPr txBox="1"/>
          <p:nvPr/>
        </p:nvSpPr>
        <p:spPr>
          <a:xfrm>
            <a:off x="7147249" y="597159"/>
            <a:ext cx="1223412" cy="707886"/>
          </a:xfrm>
          <a:prstGeom prst="rect">
            <a:avLst/>
          </a:prstGeom>
          <a:solidFill>
            <a:schemeClr val="bg2"/>
          </a:solidFill>
        </p:spPr>
        <p:txBody>
          <a:bodyPr wrap="none" rtlCol="0">
            <a:spAutoFit/>
          </a:bodyPr>
          <a:lstStyle/>
          <a:p>
            <a:r>
              <a:rPr kumimoji="1" lang="en-US" altLang="ja-JP" sz="4000" dirty="0"/>
              <a:t>2020</a:t>
            </a:r>
            <a:endParaRPr kumimoji="1" lang="ja-JP" altLang="en-US" sz="4000" dirty="0"/>
          </a:p>
        </p:txBody>
      </p:sp>
    </p:spTree>
    <p:extLst>
      <p:ext uri="{BB962C8B-B14F-4D97-AF65-F5344CB8AC3E}">
        <p14:creationId xmlns:p14="http://schemas.microsoft.com/office/powerpoint/2010/main" val="1140100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9583D4-DFA8-1F8E-C363-84F0E924B5DD}"/>
              </a:ext>
            </a:extLst>
          </p:cNvPr>
          <p:cNvPicPr>
            <a:picLocks noChangeAspect="1"/>
          </p:cNvPicPr>
          <p:nvPr/>
        </p:nvPicPr>
        <p:blipFill>
          <a:blip r:embed="rId2"/>
          <a:stretch>
            <a:fillRect/>
          </a:stretch>
        </p:blipFill>
        <p:spPr>
          <a:xfrm>
            <a:off x="-15549" y="1291092"/>
            <a:ext cx="8954276" cy="4839119"/>
          </a:xfrm>
          <a:prstGeom prst="rect">
            <a:avLst/>
          </a:prstGeom>
        </p:spPr>
      </p:pic>
      <p:sp>
        <p:nvSpPr>
          <p:cNvPr id="4" name="正方形/長方形 3">
            <a:extLst>
              <a:ext uri="{FF2B5EF4-FFF2-40B4-BE49-F238E27FC236}">
                <a16:creationId xmlns:a16="http://schemas.microsoft.com/office/drawing/2014/main" id="{7948644B-0C5F-93DC-7986-79FFC1CEA93E}"/>
              </a:ext>
            </a:extLst>
          </p:cNvPr>
          <p:cNvSpPr/>
          <p:nvPr/>
        </p:nvSpPr>
        <p:spPr>
          <a:xfrm>
            <a:off x="205273" y="4935893"/>
            <a:ext cx="1698172" cy="1315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34F7D15-6E81-035D-4CA2-768FDD3D031F}"/>
              </a:ext>
            </a:extLst>
          </p:cNvPr>
          <p:cNvSpPr txBox="1"/>
          <p:nvPr/>
        </p:nvSpPr>
        <p:spPr>
          <a:xfrm>
            <a:off x="1453197" y="6251511"/>
            <a:ext cx="6750566" cy="338554"/>
          </a:xfrm>
          <a:prstGeom prst="rect">
            <a:avLst/>
          </a:prstGeom>
          <a:noFill/>
        </p:spPr>
        <p:txBody>
          <a:bodyPr wrap="none" rtlCol="0">
            <a:spAutoFit/>
          </a:bodyPr>
          <a:lstStyle/>
          <a:p>
            <a:r>
              <a:rPr kumimoji="1" lang="en-US" altLang="ja-JP" sz="1600" dirty="0">
                <a:latin typeface="BIZ UDゴシック" panose="020B0400000000000000" pitchFamily="49" charset="-128"/>
                <a:ea typeface="BIZ UDゴシック" panose="020B0400000000000000" pitchFamily="49" charset="-128"/>
              </a:rPr>
              <a:t>2023.10</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GFSI</a:t>
            </a:r>
            <a:r>
              <a:rPr kumimoji="1" lang="ja-JP" altLang="en-US" sz="1600" dirty="0">
                <a:latin typeface="BIZ UDゴシック" panose="020B0400000000000000" pitchFamily="49" charset="-128"/>
                <a:ea typeface="BIZ UDゴシック" panose="020B0400000000000000" pitchFamily="49" charset="-128"/>
              </a:rPr>
              <a:t>日本主催 </a:t>
            </a:r>
            <a:r>
              <a:rPr kumimoji="1" lang="en-US" altLang="ja-JP" sz="1600" dirty="0">
                <a:latin typeface="BIZ UDゴシック" panose="020B0400000000000000" pitchFamily="49" charset="-128"/>
                <a:ea typeface="BIZ UDゴシック" panose="020B0400000000000000" pitchFamily="49" charset="-128"/>
              </a:rPr>
              <a:t>Japan</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Food Safety Day </a:t>
            </a:r>
            <a:r>
              <a:rPr kumimoji="1" lang="ja-JP" altLang="en-US" sz="1600" dirty="0">
                <a:latin typeface="BIZ UDゴシック" panose="020B0400000000000000" pitchFamily="49" charset="-128"/>
                <a:ea typeface="BIZ UDゴシック" panose="020B0400000000000000" pitchFamily="49" charset="-128"/>
              </a:rPr>
              <a:t>岡田綾子氏</a:t>
            </a:r>
            <a:r>
              <a:rPr kumimoji="1" lang="en-US" altLang="ja-JP" sz="1600" dirty="0">
                <a:latin typeface="BIZ UDゴシック" panose="020B0400000000000000" pitchFamily="49" charset="-128"/>
                <a:ea typeface="BIZ UDゴシック" panose="020B0400000000000000" pitchFamily="49" charset="-128"/>
              </a:rPr>
              <a:t>PPT</a:t>
            </a:r>
            <a:r>
              <a:rPr kumimoji="1" lang="ja-JP" altLang="en-US" sz="1600" dirty="0">
                <a:latin typeface="BIZ UDゴシック" panose="020B0400000000000000" pitchFamily="49" charset="-128"/>
                <a:ea typeface="BIZ UDゴシック" panose="020B0400000000000000" pitchFamily="49" charset="-128"/>
              </a:rPr>
              <a:t>より改変</a:t>
            </a:r>
          </a:p>
        </p:txBody>
      </p:sp>
      <p:sp>
        <p:nvSpPr>
          <p:cNvPr id="6" name="テキスト ボックス 5">
            <a:extLst>
              <a:ext uri="{FF2B5EF4-FFF2-40B4-BE49-F238E27FC236}">
                <a16:creationId xmlns:a16="http://schemas.microsoft.com/office/drawing/2014/main" id="{CA0BCB97-8860-6632-EF10-E4F3C0EC03A8}"/>
              </a:ext>
            </a:extLst>
          </p:cNvPr>
          <p:cNvSpPr txBox="1"/>
          <p:nvPr/>
        </p:nvSpPr>
        <p:spPr>
          <a:xfrm>
            <a:off x="7147248" y="380720"/>
            <a:ext cx="1223412" cy="707886"/>
          </a:xfrm>
          <a:prstGeom prst="rect">
            <a:avLst/>
          </a:prstGeom>
          <a:solidFill>
            <a:schemeClr val="bg2"/>
          </a:solidFill>
        </p:spPr>
        <p:txBody>
          <a:bodyPr wrap="none" rtlCol="0">
            <a:spAutoFit/>
          </a:bodyPr>
          <a:lstStyle/>
          <a:p>
            <a:r>
              <a:rPr kumimoji="1" lang="en-US" altLang="ja-JP" sz="4000" dirty="0"/>
              <a:t>2020</a:t>
            </a:r>
            <a:endParaRPr kumimoji="1" lang="ja-JP" altLang="en-US" sz="4000" dirty="0"/>
          </a:p>
        </p:txBody>
      </p:sp>
      <p:sp>
        <p:nvSpPr>
          <p:cNvPr id="7" name="正方形/長方形 6">
            <a:extLst>
              <a:ext uri="{FF2B5EF4-FFF2-40B4-BE49-F238E27FC236}">
                <a16:creationId xmlns:a16="http://schemas.microsoft.com/office/drawing/2014/main" id="{F297520B-3635-6501-EA82-20CB94954745}"/>
              </a:ext>
            </a:extLst>
          </p:cNvPr>
          <p:cNvSpPr/>
          <p:nvPr/>
        </p:nvSpPr>
        <p:spPr>
          <a:xfrm>
            <a:off x="205273" y="4842588"/>
            <a:ext cx="951723" cy="205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3271EFD-EF32-2393-DED6-CA8761F76BE8}"/>
              </a:ext>
            </a:extLst>
          </p:cNvPr>
          <p:cNvSpPr/>
          <p:nvPr/>
        </p:nvSpPr>
        <p:spPr>
          <a:xfrm>
            <a:off x="7214941" y="6046238"/>
            <a:ext cx="951723" cy="205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768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71A872-F0CE-853F-55C3-79921DFCB60A}"/>
              </a:ext>
            </a:extLst>
          </p:cNvPr>
          <p:cNvPicPr>
            <a:picLocks noChangeAspect="1"/>
          </p:cNvPicPr>
          <p:nvPr/>
        </p:nvPicPr>
        <p:blipFill>
          <a:blip r:embed="rId2"/>
          <a:stretch>
            <a:fillRect/>
          </a:stretch>
        </p:blipFill>
        <p:spPr>
          <a:xfrm>
            <a:off x="1874286" y="209271"/>
            <a:ext cx="5395428" cy="6439458"/>
          </a:xfrm>
          <a:prstGeom prst="rect">
            <a:avLst/>
          </a:prstGeom>
        </p:spPr>
      </p:pic>
      <p:sp>
        <p:nvSpPr>
          <p:cNvPr id="4" name="正方形/長方形 3">
            <a:extLst>
              <a:ext uri="{FF2B5EF4-FFF2-40B4-BE49-F238E27FC236}">
                <a16:creationId xmlns:a16="http://schemas.microsoft.com/office/drawing/2014/main" id="{8CE2BA55-C459-B31C-993B-4E4EB4BA74DC}"/>
              </a:ext>
            </a:extLst>
          </p:cNvPr>
          <p:cNvSpPr/>
          <p:nvPr/>
        </p:nvSpPr>
        <p:spPr>
          <a:xfrm>
            <a:off x="1874287" y="1492898"/>
            <a:ext cx="5395428" cy="7371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4725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6BA5A7-A7D5-C611-D9E9-80AE42681EA8}"/>
              </a:ext>
            </a:extLst>
          </p:cNvPr>
          <p:cNvPicPr>
            <a:picLocks noChangeAspect="1"/>
          </p:cNvPicPr>
          <p:nvPr/>
        </p:nvPicPr>
        <p:blipFill>
          <a:blip r:embed="rId2"/>
          <a:stretch>
            <a:fillRect/>
          </a:stretch>
        </p:blipFill>
        <p:spPr>
          <a:xfrm>
            <a:off x="258706" y="1234250"/>
            <a:ext cx="8626588" cy="4389500"/>
          </a:xfrm>
          <a:prstGeom prst="rect">
            <a:avLst/>
          </a:prstGeom>
        </p:spPr>
      </p:pic>
    </p:spTree>
    <p:extLst>
      <p:ext uri="{BB962C8B-B14F-4D97-AF65-F5344CB8AC3E}">
        <p14:creationId xmlns:p14="http://schemas.microsoft.com/office/powerpoint/2010/main" val="3784485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ABCBFC-7FA9-51E3-7467-653B85FC2AD9}"/>
              </a:ext>
            </a:extLst>
          </p:cNvPr>
          <p:cNvPicPr>
            <a:picLocks noChangeAspect="1"/>
          </p:cNvPicPr>
          <p:nvPr/>
        </p:nvPicPr>
        <p:blipFill>
          <a:blip r:embed="rId2"/>
          <a:stretch>
            <a:fillRect/>
          </a:stretch>
        </p:blipFill>
        <p:spPr>
          <a:xfrm>
            <a:off x="2052736" y="145464"/>
            <a:ext cx="5057070" cy="6591238"/>
          </a:xfrm>
          <a:prstGeom prst="rect">
            <a:avLst/>
          </a:prstGeom>
        </p:spPr>
      </p:pic>
      <p:sp>
        <p:nvSpPr>
          <p:cNvPr id="2" name="テキスト ボックス 1">
            <a:extLst>
              <a:ext uri="{FF2B5EF4-FFF2-40B4-BE49-F238E27FC236}">
                <a16:creationId xmlns:a16="http://schemas.microsoft.com/office/drawing/2014/main" id="{38DD551F-3B59-36E3-22A6-8963782F03D8}"/>
              </a:ext>
            </a:extLst>
          </p:cNvPr>
          <p:cNvSpPr txBox="1"/>
          <p:nvPr/>
        </p:nvSpPr>
        <p:spPr>
          <a:xfrm>
            <a:off x="7147249" y="597159"/>
            <a:ext cx="1223412" cy="707886"/>
          </a:xfrm>
          <a:prstGeom prst="rect">
            <a:avLst/>
          </a:prstGeom>
          <a:solidFill>
            <a:schemeClr val="bg2"/>
          </a:solidFill>
        </p:spPr>
        <p:txBody>
          <a:bodyPr wrap="none" rtlCol="0">
            <a:spAutoFit/>
          </a:bodyPr>
          <a:lstStyle/>
          <a:p>
            <a:r>
              <a:rPr kumimoji="1" lang="en-US" altLang="ja-JP" sz="4000" dirty="0"/>
              <a:t>2020</a:t>
            </a:r>
            <a:endParaRPr kumimoji="1" lang="ja-JP" altLang="en-US" sz="4000" dirty="0"/>
          </a:p>
        </p:txBody>
      </p:sp>
    </p:spTree>
    <p:extLst>
      <p:ext uri="{BB962C8B-B14F-4D97-AF65-F5344CB8AC3E}">
        <p14:creationId xmlns:p14="http://schemas.microsoft.com/office/powerpoint/2010/main" val="4255952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006794-F553-5B75-FE20-EF1C59CEA561}"/>
              </a:ext>
            </a:extLst>
          </p:cNvPr>
          <p:cNvPicPr>
            <a:picLocks noChangeAspect="1"/>
          </p:cNvPicPr>
          <p:nvPr/>
        </p:nvPicPr>
        <p:blipFill>
          <a:blip r:embed="rId2"/>
          <a:stretch>
            <a:fillRect/>
          </a:stretch>
        </p:blipFill>
        <p:spPr>
          <a:xfrm>
            <a:off x="0" y="751609"/>
            <a:ext cx="9144000" cy="5354781"/>
          </a:xfrm>
          <a:prstGeom prst="rect">
            <a:avLst/>
          </a:prstGeom>
        </p:spPr>
      </p:pic>
    </p:spTree>
    <p:extLst>
      <p:ext uri="{BB962C8B-B14F-4D97-AF65-F5344CB8AC3E}">
        <p14:creationId xmlns:p14="http://schemas.microsoft.com/office/powerpoint/2010/main" val="533298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セーフティーカルチャーは</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原発では　ソビエトへのとどめとして有効に　機能した</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しかし　化学プラント、油田・製油所、航空運輸、医療事故では？</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食品防御→食品偽装→食品安全では？</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9698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9197D8-ABA5-F29F-4EC6-77205B10086A}"/>
              </a:ext>
            </a:extLst>
          </p:cNvPr>
          <p:cNvPicPr>
            <a:picLocks noChangeAspect="1"/>
          </p:cNvPicPr>
          <p:nvPr/>
        </p:nvPicPr>
        <p:blipFill>
          <a:blip r:embed="rId2"/>
          <a:stretch>
            <a:fillRect/>
          </a:stretch>
        </p:blipFill>
        <p:spPr>
          <a:xfrm>
            <a:off x="597159" y="636433"/>
            <a:ext cx="7949682" cy="848362"/>
          </a:xfrm>
          <a:prstGeom prst="rect">
            <a:avLst/>
          </a:prstGeom>
        </p:spPr>
      </p:pic>
      <p:sp>
        <p:nvSpPr>
          <p:cNvPr id="5" name="テキスト ボックス 4">
            <a:extLst>
              <a:ext uri="{FF2B5EF4-FFF2-40B4-BE49-F238E27FC236}">
                <a16:creationId xmlns:a16="http://schemas.microsoft.com/office/drawing/2014/main" id="{5171C6BF-6F25-E01D-F6AE-9781101C6E68}"/>
              </a:ext>
            </a:extLst>
          </p:cNvPr>
          <p:cNvSpPr txBox="1"/>
          <p:nvPr/>
        </p:nvSpPr>
        <p:spPr>
          <a:xfrm>
            <a:off x="597159" y="267101"/>
            <a:ext cx="8313576" cy="369332"/>
          </a:xfrm>
          <a:prstGeom prst="rect">
            <a:avLst/>
          </a:prstGeom>
          <a:noFill/>
        </p:spPr>
        <p:txBody>
          <a:bodyPr wrap="square">
            <a:spAutoFit/>
          </a:bodyPr>
          <a:lstStyle/>
          <a:p>
            <a:r>
              <a:rPr lang="en-US" altLang="ja-JP" dirty="0">
                <a:hlinkClick r:id="rId3"/>
              </a:rPr>
              <a:t>Oil and gas production accidents &amp; casualties Russia 2020 | Statista</a:t>
            </a:r>
            <a:endParaRPr lang="ja-JP" altLang="en-US" dirty="0"/>
          </a:p>
        </p:txBody>
      </p:sp>
      <p:pic>
        <p:nvPicPr>
          <p:cNvPr id="7" name="図 6">
            <a:extLst>
              <a:ext uri="{FF2B5EF4-FFF2-40B4-BE49-F238E27FC236}">
                <a16:creationId xmlns:a16="http://schemas.microsoft.com/office/drawing/2014/main" id="{625C840E-4732-2E15-E7DC-6780076E5C45}"/>
              </a:ext>
            </a:extLst>
          </p:cNvPr>
          <p:cNvPicPr>
            <a:picLocks noChangeAspect="1"/>
          </p:cNvPicPr>
          <p:nvPr/>
        </p:nvPicPr>
        <p:blipFill>
          <a:blip r:embed="rId4"/>
          <a:stretch>
            <a:fillRect/>
          </a:stretch>
        </p:blipFill>
        <p:spPr>
          <a:xfrm>
            <a:off x="1018172" y="1592233"/>
            <a:ext cx="6819542" cy="4956559"/>
          </a:xfrm>
          <a:prstGeom prst="rect">
            <a:avLst/>
          </a:prstGeom>
        </p:spPr>
      </p:pic>
    </p:spTree>
    <p:extLst>
      <p:ext uri="{BB962C8B-B14F-4D97-AF65-F5344CB8AC3E}">
        <p14:creationId xmlns:p14="http://schemas.microsoft.com/office/powerpoint/2010/main" val="292423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5A971-1A06-CE3F-B043-2C70269B737B}"/>
              </a:ext>
            </a:extLst>
          </p:cNvPr>
          <p:cNvSpPr>
            <a:spLocks noGrp="1"/>
          </p:cNvSpPr>
          <p:nvPr>
            <p:ph type="title"/>
          </p:nvPr>
        </p:nvSpPr>
        <p:spPr>
          <a:xfrm>
            <a:off x="628650" y="4254836"/>
            <a:ext cx="7886700" cy="1325563"/>
          </a:xfrm>
          <a:ln w="38100">
            <a:solidFill>
              <a:schemeClr val="tx1"/>
            </a:solidFill>
          </a:ln>
          <a:scene3d>
            <a:camera prst="obliqueTopLeft"/>
            <a:lightRig rig="threePt" dir="t"/>
          </a:scene3d>
          <a:sp3d>
            <a:bevelT w="139700" prst="cross"/>
          </a:sp3d>
        </p:spPr>
        <p:txBody>
          <a:bodyPr/>
          <a:lstStyle/>
          <a:p>
            <a:pPr algn="ctr"/>
            <a:r>
              <a:rPr lang="ja-JP" altLang="en-US" dirty="0">
                <a:latin typeface="BIZ UDゴシック" panose="020B0400000000000000" pitchFamily="49" charset="-128"/>
                <a:ea typeface="BIZ UDゴシック" panose="020B0400000000000000" pitchFamily="49" charset="-128"/>
              </a:rPr>
              <a:t>誰が言い出したのか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タイトル 1">
            <a:extLst>
              <a:ext uri="{FF2B5EF4-FFF2-40B4-BE49-F238E27FC236}">
                <a16:creationId xmlns:a16="http://schemas.microsoft.com/office/drawing/2014/main" id="{E5B43C56-8679-5D5C-62F1-E553363E5DD7}"/>
              </a:ext>
            </a:extLst>
          </p:cNvPr>
          <p:cNvSpPr txBox="1">
            <a:spLocks/>
          </p:cNvSpPr>
          <p:nvPr/>
        </p:nvSpPr>
        <p:spPr>
          <a:xfrm>
            <a:off x="628650" y="614819"/>
            <a:ext cx="7886700" cy="1325563"/>
          </a:xfrm>
          <a:prstGeom prst="rect">
            <a:avLst/>
          </a:prstGeom>
          <a:ln w="38100">
            <a:solidFill>
              <a:schemeClr val="tx1"/>
            </a:solidFill>
          </a:ln>
          <a:scene3d>
            <a:camera prst="obliqueTopLeft"/>
            <a:lightRig rig="threePt" dir="t"/>
          </a:scene3d>
          <a:sp3d>
            <a:bevelT w="139700" prst="cross"/>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BIZ UDゴシック" panose="020B0400000000000000" pitchFamily="49" charset="-128"/>
                <a:ea typeface="BIZ UDゴシック" panose="020B0400000000000000" pitchFamily="49" charset="-128"/>
              </a:rPr>
              <a:t>セーフティーカルチャー</a:t>
            </a:r>
          </a:p>
        </p:txBody>
      </p:sp>
    </p:spTree>
    <p:extLst>
      <p:ext uri="{BB962C8B-B14F-4D97-AF65-F5344CB8AC3E}">
        <p14:creationId xmlns:p14="http://schemas.microsoft.com/office/powerpoint/2010/main" val="39679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60D1A-F736-AC80-621F-C2E5E2BC0A99}"/>
              </a:ext>
            </a:extLst>
          </p:cNvPr>
          <p:cNvPicPr>
            <a:picLocks noChangeAspect="1"/>
          </p:cNvPicPr>
          <p:nvPr/>
        </p:nvPicPr>
        <p:blipFill>
          <a:blip r:embed="rId2"/>
          <a:stretch>
            <a:fillRect/>
          </a:stretch>
        </p:blipFill>
        <p:spPr>
          <a:xfrm>
            <a:off x="251925" y="1572711"/>
            <a:ext cx="8350897" cy="450463"/>
          </a:xfrm>
          <a:prstGeom prst="rect">
            <a:avLst/>
          </a:prstGeom>
        </p:spPr>
      </p:pic>
      <p:pic>
        <p:nvPicPr>
          <p:cNvPr id="5" name="図 4">
            <a:extLst>
              <a:ext uri="{FF2B5EF4-FFF2-40B4-BE49-F238E27FC236}">
                <a16:creationId xmlns:a16="http://schemas.microsoft.com/office/drawing/2014/main" id="{C054B164-1B91-5D06-9CE2-44730B26586B}"/>
              </a:ext>
            </a:extLst>
          </p:cNvPr>
          <p:cNvPicPr>
            <a:picLocks noChangeAspect="1"/>
          </p:cNvPicPr>
          <p:nvPr/>
        </p:nvPicPr>
        <p:blipFill>
          <a:blip r:embed="rId3"/>
          <a:stretch>
            <a:fillRect/>
          </a:stretch>
        </p:blipFill>
        <p:spPr>
          <a:xfrm>
            <a:off x="503853" y="2165839"/>
            <a:ext cx="7369179" cy="4549534"/>
          </a:xfrm>
          <a:prstGeom prst="rect">
            <a:avLst/>
          </a:prstGeom>
        </p:spPr>
      </p:pic>
      <p:pic>
        <p:nvPicPr>
          <p:cNvPr id="7" name="図 6">
            <a:extLst>
              <a:ext uri="{FF2B5EF4-FFF2-40B4-BE49-F238E27FC236}">
                <a16:creationId xmlns:a16="http://schemas.microsoft.com/office/drawing/2014/main" id="{E422C048-A127-91FD-BFA1-AA0AC09009D0}"/>
              </a:ext>
            </a:extLst>
          </p:cNvPr>
          <p:cNvPicPr>
            <a:picLocks noChangeAspect="1"/>
          </p:cNvPicPr>
          <p:nvPr/>
        </p:nvPicPr>
        <p:blipFill>
          <a:blip r:embed="rId4"/>
          <a:stretch>
            <a:fillRect/>
          </a:stretch>
        </p:blipFill>
        <p:spPr>
          <a:xfrm>
            <a:off x="251925" y="767049"/>
            <a:ext cx="5159187" cy="662997"/>
          </a:xfrm>
          <a:prstGeom prst="rect">
            <a:avLst/>
          </a:prstGeom>
        </p:spPr>
      </p:pic>
      <p:sp>
        <p:nvSpPr>
          <p:cNvPr id="9" name="テキスト ボックス 8">
            <a:extLst>
              <a:ext uri="{FF2B5EF4-FFF2-40B4-BE49-F238E27FC236}">
                <a16:creationId xmlns:a16="http://schemas.microsoft.com/office/drawing/2014/main" id="{B55490EC-7365-0AB3-0AF6-6E028982D3EA}"/>
              </a:ext>
            </a:extLst>
          </p:cNvPr>
          <p:cNvSpPr txBox="1"/>
          <p:nvPr/>
        </p:nvSpPr>
        <p:spPr>
          <a:xfrm>
            <a:off x="297575" y="180819"/>
            <a:ext cx="7642415" cy="461665"/>
          </a:xfrm>
          <a:prstGeom prst="rect">
            <a:avLst/>
          </a:prstGeom>
          <a:noFill/>
        </p:spPr>
        <p:txBody>
          <a:bodyPr wrap="square">
            <a:spAutoFit/>
          </a:bodyPr>
          <a:lstStyle/>
          <a:p>
            <a:r>
              <a:rPr lang="en-US" altLang="ja-JP" sz="1200" dirty="0">
                <a:hlinkClick r:id="rId5"/>
              </a:rPr>
              <a:t>Fatalities in Oil and Gas Extraction Database, an Industry-Specific Worker Fatality Surveillance System — United States, 2014–2019 | MMWR (cdc.gov)</a:t>
            </a:r>
            <a:endParaRPr lang="ja-JP" altLang="en-US" sz="1200" dirty="0"/>
          </a:p>
        </p:txBody>
      </p:sp>
    </p:spTree>
    <p:extLst>
      <p:ext uri="{BB962C8B-B14F-4D97-AF65-F5344CB8AC3E}">
        <p14:creationId xmlns:p14="http://schemas.microsoft.com/office/powerpoint/2010/main" val="19798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D22221-51D8-E663-B98C-987312AD9CC8}"/>
              </a:ext>
            </a:extLst>
          </p:cNvPr>
          <p:cNvPicPr>
            <a:picLocks noChangeAspect="1"/>
          </p:cNvPicPr>
          <p:nvPr/>
        </p:nvPicPr>
        <p:blipFill>
          <a:blip r:embed="rId2"/>
          <a:stretch>
            <a:fillRect/>
          </a:stretch>
        </p:blipFill>
        <p:spPr>
          <a:xfrm>
            <a:off x="456843" y="76495"/>
            <a:ext cx="8230313" cy="6340389"/>
          </a:xfrm>
          <a:prstGeom prst="rect">
            <a:avLst/>
          </a:prstGeom>
        </p:spPr>
      </p:pic>
      <p:pic>
        <p:nvPicPr>
          <p:cNvPr id="5" name="図 4">
            <a:extLst>
              <a:ext uri="{FF2B5EF4-FFF2-40B4-BE49-F238E27FC236}">
                <a16:creationId xmlns:a16="http://schemas.microsoft.com/office/drawing/2014/main" id="{B9C5BF69-3BE4-D06D-BBBA-D6756C163850}"/>
              </a:ext>
            </a:extLst>
          </p:cNvPr>
          <p:cNvPicPr>
            <a:picLocks noChangeAspect="1"/>
          </p:cNvPicPr>
          <p:nvPr/>
        </p:nvPicPr>
        <p:blipFill>
          <a:blip r:embed="rId3"/>
          <a:stretch>
            <a:fillRect/>
          </a:stretch>
        </p:blipFill>
        <p:spPr>
          <a:xfrm>
            <a:off x="5831633" y="6340389"/>
            <a:ext cx="2453951" cy="489412"/>
          </a:xfrm>
          <a:prstGeom prst="rect">
            <a:avLst/>
          </a:prstGeom>
        </p:spPr>
      </p:pic>
      <p:sp>
        <p:nvSpPr>
          <p:cNvPr id="4" name="テキスト ボックス 3">
            <a:extLst>
              <a:ext uri="{FF2B5EF4-FFF2-40B4-BE49-F238E27FC236}">
                <a16:creationId xmlns:a16="http://schemas.microsoft.com/office/drawing/2014/main" id="{845B9394-9618-AA55-A217-C2D13814D8FC}"/>
              </a:ext>
            </a:extLst>
          </p:cNvPr>
          <p:cNvSpPr txBox="1"/>
          <p:nvPr/>
        </p:nvSpPr>
        <p:spPr>
          <a:xfrm>
            <a:off x="2286000" y="3246690"/>
            <a:ext cx="4572000" cy="369332"/>
          </a:xfrm>
          <a:prstGeom prst="rect">
            <a:avLst/>
          </a:prstGeom>
          <a:noFill/>
        </p:spPr>
        <p:txBody>
          <a:bodyPr wrap="square">
            <a:spAutoFit/>
          </a:bodyPr>
          <a:lstStyle/>
          <a:p>
            <a:r>
              <a:rPr lang="ja-JP" altLang="en-US" b="0" i="0" dirty="0">
                <a:solidFill>
                  <a:srgbClr val="000000"/>
                </a:solidFill>
                <a:effectLst/>
                <a:latin typeface="MS Pゴシック"/>
              </a:rPr>
              <a:t>クレオ大阪</a:t>
            </a:r>
            <a:endParaRPr lang="ja-JP" altLang="en-US" dirty="0"/>
          </a:p>
        </p:txBody>
      </p:sp>
    </p:spTree>
    <p:extLst>
      <p:ext uri="{BB962C8B-B14F-4D97-AF65-F5344CB8AC3E}">
        <p14:creationId xmlns:p14="http://schemas.microsoft.com/office/powerpoint/2010/main" val="3466514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セーフティーカルチャーは</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xfrm>
            <a:off x="628650" y="1862948"/>
            <a:ext cx="7886700" cy="4351338"/>
          </a:xfrm>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アメリカ主導であることは明白である</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アメリカが提供する機材・施設が事件の背景にある場合は 盛り上がらない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アメリカの方での死者数が多い場合には　盛り上がらない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正確な死者数把握が困難な分野では　盛り上がらない</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157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a:xfrm>
            <a:off x="628650" y="355796"/>
            <a:ext cx="8086142" cy="1221078"/>
          </a:xfrm>
        </p:spPr>
        <p:txBody>
          <a:bodyPr>
            <a:normAutofit/>
          </a:bodyPr>
          <a:lstStyle/>
          <a:p>
            <a:r>
              <a:rPr kumimoji="1" lang="ja-JP" altLang="en-US" sz="3600" dirty="0">
                <a:latin typeface="BIZ UDゴシック" panose="020B0400000000000000" pitchFamily="49" charset="-128"/>
                <a:ea typeface="BIZ UDゴシック" panose="020B0400000000000000" pitchFamily="49" charset="-128"/>
              </a:rPr>
              <a:t>そしてフードセーフティーカルチャー</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そして今回は　</a:t>
            </a:r>
            <a:r>
              <a:rPr lang="en-US" altLang="ja-JP" dirty="0">
                <a:latin typeface="BIZ UDゴシック" panose="020B0400000000000000" pitchFamily="49" charset="-128"/>
                <a:ea typeface="BIZ UDゴシック" panose="020B0400000000000000" pitchFamily="49" charset="-128"/>
              </a:rPr>
              <a:t>EU </a:t>
            </a:r>
            <a:r>
              <a:rPr lang="ja-JP" altLang="en-US" dirty="0">
                <a:latin typeface="BIZ UDゴシック" panose="020B0400000000000000" pitchFamily="49" charset="-128"/>
                <a:ea typeface="BIZ UDゴシック" panose="020B0400000000000000" pitchFamily="49" charset="-128"/>
              </a:rPr>
              <a:t>を</a:t>
            </a:r>
            <a:r>
              <a:rPr lang="en-US" altLang="ja-JP" dirty="0">
                <a:latin typeface="BIZ UDゴシック" panose="020B0400000000000000" pitchFamily="49" charset="-128"/>
                <a:ea typeface="BIZ UDゴシック" panose="020B0400000000000000" pitchFamily="49" charset="-128"/>
              </a:rPr>
              <a:t>2020.2</a:t>
            </a:r>
            <a:r>
              <a:rPr lang="ja-JP" altLang="en-US" dirty="0">
                <a:latin typeface="BIZ UDゴシック" panose="020B0400000000000000" pitchFamily="49" charset="-128"/>
                <a:ea typeface="BIZ UDゴシック" panose="020B0400000000000000" pitchFamily="49" charset="-128"/>
              </a:rPr>
              <a:t>に離脱した　　　イギリスが　規格つくり　認証作りで積極的に参画してきている</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p:txBody>
      </p:sp>
      <p:grpSp>
        <p:nvGrpSpPr>
          <p:cNvPr id="6" name="グループ化 5">
            <a:extLst>
              <a:ext uri="{FF2B5EF4-FFF2-40B4-BE49-F238E27FC236}">
                <a16:creationId xmlns:a16="http://schemas.microsoft.com/office/drawing/2014/main" id="{4776FEF8-4D23-0A4C-3644-178BCF558E13}"/>
              </a:ext>
            </a:extLst>
          </p:cNvPr>
          <p:cNvGrpSpPr/>
          <p:nvPr/>
        </p:nvGrpSpPr>
        <p:grpSpPr>
          <a:xfrm>
            <a:off x="2649894" y="3937518"/>
            <a:ext cx="4136571" cy="1726164"/>
            <a:chOff x="2649894" y="3937518"/>
            <a:chExt cx="4136571" cy="1726164"/>
          </a:xfrm>
        </p:grpSpPr>
        <p:sp>
          <p:nvSpPr>
            <p:cNvPr id="4" name="星: 5 pt 3">
              <a:extLst>
                <a:ext uri="{FF2B5EF4-FFF2-40B4-BE49-F238E27FC236}">
                  <a16:creationId xmlns:a16="http://schemas.microsoft.com/office/drawing/2014/main" id="{998F6BC9-84EA-E257-5230-77188972C2FF}"/>
                </a:ext>
              </a:extLst>
            </p:cNvPr>
            <p:cNvSpPr/>
            <p:nvPr/>
          </p:nvSpPr>
          <p:spPr>
            <a:xfrm>
              <a:off x="2649894" y="3937518"/>
              <a:ext cx="1922106" cy="1726164"/>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星: 5 pt 4">
              <a:extLst>
                <a:ext uri="{FF2B5EF4-FFF2-40B4-BE49-F238E27FC236}">
                  <a16:creationId xmlns:a16="http://schemas.microsoft.com/office/drawing/2014/main" id="{6F6B2322-8DE6-F38B-1FBB-73B372A0D9E7}"/>
                </a:ext>
              </a:extLst>
            </p:cNvPr>
            <p:cNvSpPr/>
            <p:nvPr/>
          </p:nvSpPr>
          <p:spPr>
            <a:xfrm>
              <a:off x="4864359" y="3937518"/>
              <a:ext cx="1922106" cy="1726164"/>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8928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食品防御・偽装では</a:t>
            </a:r>
            <a:r>
              <a:rPr lang="en-US" altLang="ja-JP" dirty="0">
                <a:latin typeface="BIZ UDゴシック" panose="020B0400000000000000" pitchFamily="49" charset="-128"/>
                <a:ea typeface="BIZ UDゴシック" panose="020B0400000000000000" pitchFamily="49" charset="-128"/>
              </a:rPr>
              <a:t>PAS96</a:t>
            </a:r>
            <a:r>
              <a:rPr lang="ja-JP" altLang="en-US" dirty="0">
                <a:latin typeface="BIZ UDゴシック" panose="020B0400000000000000" pitchFamily="49" charset="-128"/>
                <a:ea typeface="BIZ UDゴシック" panose="020B0400000000000000" pitchFamily="49" charset="-128"/>
              </a:rPr>
              <a:t>（規格）を作っておきながら　次第に脇に追いやられた</a:t>
            </a:r>
            <a:endParaRPr lang="en-US" altLang="ja-JP" dirty="0">
              <a:latin typeface="BIZ UDゴシック" panose="020B0400000000000000" pitchFamily="49" charset="-128"/>
              <a:ea typeface="BIZ UDゴシック" panose="020B0400000000000000" pitchFamily="49" charset="-128"/>
            </a:endParaRPr>
          </a:p>
          <a:p>
            <a:r>
              <a:rPr lang="en-US" altLang="ja-JP" dirty="0">
                <a:latin typeface="BIZ UDゴシック" panose="020B0400000000000000" pitchFamily="49" charset="-128"/>
                <a:ea typeface="BIZ UDゴシック" panose="020B0400000000000000" pitchFamily="49" charset="-128"/>
              </a:rPr>
              <a:t>PAS320</a:t>
            </a:r>
            <a:r>
              <a:rPr lang="ja-JP" altLang="en-US" dirty="0">
                <a:latin typeface="BIZ UDゴシック" panose="020B0400000000000000" pitchFamily="49" charset="-128"/>
                <a:ea typeface="BIZ UDゴシック" panose="020B0400000000000000" pitchFamily="49" charset="-128"/>
              </a:rPr>
              <a:t>（規格）だけでは　世の中は動かない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それなら認証まで抱き合わせでと</a:t>
            </a:r>
            <a:r>
              <a:rPr lang="en-US" altLang="ja-JP" dirty="0">
                <a:latin typeface="BIZ UDゴシック" panose="020B0400000000000000" pitchFamily="49" charset="-128"/>
                <a:ea typeface="BIZ UDゴシック" panose="020B0400000000000000" pitchFamily="49" charset="-128"/>
              </a:rPr>
              <a:t>BRCGS Food Safety Culture Excellence </a:t>
            </a:r>
            <a:r>
              <a:rPr lang="ja-JP" altLang="en-US" dirty="0">
                <a:latin typeface="BIZ UDゴシック" panose="020B0400000000000000" pitchFamily="49" charset="-128"/>
                <a:ea typeface="BIZ UDゴシック" panose="020B0400000000000000" pitchFamily="49" charset="-128"/>
              </a:rPr>
              <a:t>を組み合わせた</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p:txBody>
      </p:sp>
      <p:sp>
        <p:nvSpPr>
          <p:cNvPr id="8" name="タイトル 1">
            <a:extLst>
              <a:ext uri="{FF2B5EF4-FFF2-40B4-BE49-F238E27FC236}">
                <a16:creationId xmlns:a16="http://schemas.microsoft.com/office/drawing/2014/main" id="{5E77A0B0-2B75-5EFB-9C14-F2F538C553A0}"/>
              </a:ext>
            </a:extLst>
          </p:cNvPr>
          <p:cNvSpPr txBox="1">
            <a:spLocks/>
          </p:cNvSpPr>
          <p:nvPr/>
        </p:nvSpPr>
        <p:spPr>
          <a:xfrm>
            <a:off x="628650" y="355796"/>
            <a:ext cx="8086142" cy="1221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latin typeface="BIZ UDゴシック" panose="020B0400000000000000" pitchFamily="49" charset="-128"/>
                <a:ea typeface="BIZ UDゴシック" panose="020B0400000000000000" pitchFamily="49" charset="-128"/>
              </a:rPr>
              <a:t>そしてフードセーフティーカルチャー</a:t>
            </a:r>
            <a:endParaRPr lang="ja-JP" alt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644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96000">
              <a:schemeClr val="bg1"/>
            </a:gs>
            <a:gs pos="0">
              <a:schemeClr val="accent1">
                <a:tint val="66000"/>
                <a:satMod val="160000"/>
              </a:schemeClr>
            </a:gs>
            <a:gs pos="34000">
              <a:schemeClr val="bg1"/>
            </a:gs>
            <a:gs pos="0">
              <a:schemeClr val="bg1"/>
            </a:gs>
            <a:gs pos="3000">
              <a:srgbClr val="002060"/>
            </a:gs>
          </a:gsLst>
          <a:lin ang="162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021C55-EB90-8432-8E86-54E2AFEE5E3F}"/>
              </a:ext>
            </a:extLst>
          </p:cNvPr>
          <p:cNvSpPr>
            <a:spLocks noGrp="1"/>
          </p:cNvSpPr>
          <p:nvPr>
            <p:ph type="title"/>
          </p:nvPr>
        </p:nvSpPr>
        <p:spPr>
          <a:xfrm>
            <a:off x="857250" y="990599"/>
            <a:ext cx="7429500" cy="685800"/>
          </a:xfrm>
        </p:spPr>
        <p:txBody>
          <a:bodyPr anchor="t">
            <a:normAutofit fontScale="90000"/>
          </a:bodyPr>
          <a:lstStyle/>
          <a:p>
            <a:r>
              <a:rPr kumimoji="1" lang="ja-JP" altLang="en-US" sz="3500" dirty="0">
                <a:latin typeface="BIZ UDゴシック" panose="020B0400000000000000" pitchFamily="49" charset="-128"/>
                <a:ea typeface="BIZ UDゴシック" panose="020B0400000000000000" pitchFamily="49" charset="-128"/>
              </a:rPr>
              <a:t>目次：フードセーフティーカルチャー</a:t>
            </a:r>
          </a:p>
        </p:txBody>
      </p:sp>
      <p:graphicFrame>
        <p:nvGraphicFramePr>
          <p:cNvPr id="5" name="コンテンツ プレースホルダー 2">
            <a:extLst>
              <a:ext uri="{FF2B5EF4-FFF2-40B4-BE49-F238E27FC236}">
                <a16:creationId xmlns:a16="http://schemas.microsoft.com/office/drawing/2014/main" id="{A4F082A8-37E5-D4D4-2DEB-93D130EEC824}"/>
              </a:ext>
            </a:extLst>
          </p:cNvPr>
          <p:cNvGraphicFramePr>
            <a:graphicFrameLocks noGrp="1"/>
          </p:cNvGraphicFramePr>
          <p:nvPr>
            <p:ph idx="1"/>
            <p:extLst>
              <p:ext uri="{D42A27DB-BD31-4B8C-83A1-F6EECF244321}">
                <p14:modId xmlns:p14="http://schemas.microsoft.com/office/powerpoint/2010/main" val="1562522244"/>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7E965FEC-DF3A-A99D-3602-D93C7164D526}"/>
              </a:ext>
            </a:extLst>
          </p:cNvPr>
          <p:cNvPicPr>
            <a:picLocks noChangeAspect="1"/>
          </p:cNvPicPr>
          <p:nvPr/>
        </p:nvPicPr>
        <p:blipFill>
          <a:blip r:embed="rId7"/>
          <a:stretch>
            <a:fillRect/>
          </a:stretch>
        </p:blipFill>
        <p:spPr>
          <a:xfrm flipH="1">
            <a:off x="3668095" y="2341983"/>
            <a:ext cx="1396480" cy="773590"/>
          </a:xfrm>
          <a:prstGeom prst="rect">
            <a:avLst/>
          </a:prstGeom>
        </p:spPr>
      </p:pic>
    </p:spTree>
    <p:extLst>
      <p:ext uri="{BB962C8B-B14F-4D97-AF65-F5344CB8AC3E}">
        <p14:creationId xmlns:p14="http://schemas.microsoft.com/office/powerpoint/2010/main" val="236437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F470D3-87EC-B72D-8B9F-F50123029D17}"/>
              </a:ext>
            </a:extLst>
          </p:cNvPr>
          <p:cNvPicPr>
            <a:picLocks noChangeAspect="1"/>
          </p:cNvPicPr>
          <p:nvPr/>
        </p:nvPicPr>
        <p:blipFill rotWithShape="1">
          <a:blip r:embed="rId2"/>
          <a:srcRect/>
          <a:stretch/>
        </p:blipFill>
        <p:spPr>
          <a:xfrm>
            <a:off x="20" y="0"/>
            <a:ext cx="9143980"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D805A971-1A06-CE3F-B043-2C70269B737B}"/>
              </a:ext>
            </a:extLst>
          </p:cNvPr>
          <p:cNvSpPr>
            <a:spLocks noGrp="1"/>
          </p:cNvSpPr>
          <p:nvPr>
            <p:ph type="title"/>
          </p:nvPr>
        </p:nvSpPr>
        <p:spPr>
          <a:xfrm>
            <a:off x="303414" y="3091928"/>
            <a:ext cx="6808922" cy="2387600"/>
          </a:xfrm>
          <a:scene3d>
            <a:camera prst="obliqueTopLeft"/>
            <a:lightRig rig="threePt" dir="t"/>
          </a:scene3d>
        </p:spPr>
        <p:txBody>
          <a:bodyPr vert="horz" lIns="91440" tIns="45720" rIns="91440" bIns="45720" rtlCol="0" anchor="b">
            <a:normAutofit/>
          </a:bodyPr>
          <a:lstStyle/>
          <a:p>
            <a:r>
              <a:rPr kumimoji="1" lang="ja-JP" altLang="en-US" sz="5700" dirty="0">
                <a:latin typeface="BIZ UDゴシック" panose="020B0400000000000000" pitchFamily="49" charset="-128"/>
                <a:ea typeface="BIZ UDゴシック" panose="020B0400000000000000" pitchFamily="49" charset="-128"/>
              </a:rPr>
              <a:t>フードセーフティーカルチャ</a:t>
            </a:r>
            <a:r>
              <a:rPr kumimoji="1" lang="en-US" altLang="ja-JP" sz="5700" dirty="0">
                <a:latin typeface="BIZ UDゴシック" panose="020B0400000000000000" pitchFamily="49" charset="-128"/>
                <a:ea typeface="BIZ UDゴシック" panose="020B0400000000000000" pitchFamily="49" charset="-128"/>
              </a:rPr>
              <a:t>―</a:t>
            </a:r>
            <a:r>
              <a:rPr lang="ja-JP" altLang="en-US" sz="5700" dirty="0">
                <a:latin typeface="BIZ UDゴシック" panose="020B0400000000000000" pitchFamily="49" charset="-128"/>
                <a:ea typeface="BIZ UDゴシック" panose="020B0400000000000000" pitchFamily="49" charset="-128"/>
              </a:rPr>
              <a:t>の特質</a:t>
            </a:r>
            <a:endParaRPr kumimoji="1" lang="ja-JP" altLang="en-US" sz="5700" dirty="0">
              <a:latin typeface="BIZ UDゴシック" panose="020B0400000000000000" pitchFamily="49" charset="-128"/>
              <a:ea typeface="BIZ UDゴシック" panose="020B0400000000000000" pitchFamily="49" charset="-128"/>
            </a:endParaRP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76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a:xfrm>
            <a:off x="628650" y="336846"/>
            <a:ext cx="7886700" cy="1325563"/>
          </a:xfrm>
        </p:spPr>
        <p:txBody>
          <a:bodyPr/>
          <a:lstStyle/>
          <a:p>
            <a:r>
              <a:rPr kumimoji="1" lang="ja-JP" altLang="en-US" dirty="0">
                <a:latin typeface="BIZ UDゴシック" panose="020B0400000000000000" pitchFamily="49" charset="-128"/>
                <a:ea typeface="BIZ UDゴシック" panose="020B0400000000000000" pitchFamily="49" charset="-128"/>
              </a:rPr>
              <a:t>カルチャ</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とは</a:t>
            </a:r>
          </a:p>
        </p:txBody>
      </p:sp>
      <p:sp>
        <p:nvSpPr>
          <p:cNvPr id="3" name="コンテンツ プレースホルダー 2">
            <a:extLst>
              <a:ext uri="{FF2B5EF4-FFF2-40B4-BE49-F238E27FC236}">
                <a16:creationId xmlns:a16="http://schemas.microsoft.com/office/drawing/2014/main" id="{93F582FA-8F42-08FC-5F6C-C5A26A7E9CDF}"/>
              </a:ext>
            </a:extLst>
          </p:cNvPr>
          <p:cNvSpPr>
            <a:spLocks noGrp="1"/>
          </p:cNvSpPr>
          <p:nvPr>
            <p:ph idx="1"/>
          </p:nvPr>
        </p:nvSpPr>
        <p:spPr>
          <a:ln w="38100">
            <a:solidFill>
              <a:schemeClr val="tx1"/>
            </a:solidFill>
          </a:ln>
        </p:spPr>
        <p:txBody>
          <a:bodyPr>
            <a:normAutofit/>
          </a:bodyPr>
          <a:lstStyle/>
          <a:p>
            <a:pPr>
              <a:lnSpc>
                <a:spcPct val="150000"/>
              </a:lnSpc>
            </a:pPr>
            <a:r>
              <a:rPr lang="ja-JP" altLang="en-US" sz="2000" b="0" i="0" dirty="0">
                <a:solidFill>
                  <a:srgbClr val="333333"/>
                </a:solidFill>
                <a:effectLst/>
                <a:latin typeface="BIZ UDゴシック" panose="020B0400000000000000" pitchFamily="49" charset="-128"/>
                <a:ea typeface="BIZ UDゴシック" panose="020B0400000000000000" pitchFamily="49" charset="-128"/>
              </a:rPr>
              <a:t>「文化」は，最も広くとらえると，人間が自然とのかかわりや風土の中で生まれ育ち身に付けていく</a:t>
            </a:r>
            <a:r>
              <a:rPr lang="ja-JP" altLang="en-US" sz="2000" b="0" i="0" dirty="0">
                <a:solidFill>
                  <a:srgbClr val="333333"/>
                </a:solidFill>
                <a:effectLst/>
                <a:highlight>
                  <a:srgbClr val="C0C0C0"/>
                </a:highlight>
                <a:latin typeface="BIZ UDゴシック" panose="020B0400000000000000" pitchFamily="49" charset="-128"/>
                <a:ea typeface="BIZ UDゴシック" panose="020B0400000000000000" pitchFamily="49" charset="-128"/>
              </a:rPr>
              <a:t>立ち居振る舞いや，衣食住をはじめとした暮らし，生活様式，価値観</a:t>
            </a:r>
            <a:r>
              <a:rPr lang="ja-JP" altLang="en-US" sz="2000" b="0" i="0" dirty="0">
                <a:solidFill>
                  <a:srgbClr val="333333"/>
                </a:solidFill>
                <a:effectLst/>
                <a:latin typeface="BIZ UDゴシック" panose="020B0400000000000000" pitchFamily="49" charset="-128"/>
                <a:ea typeface="BIZ UDゴシック" panose="020B0400000000000000" pitchFamily="49" charset="-128"/>
              </a:rPr>
              <a:t>など，</a:t>
            </a:r>
            <a:r>
              <a:rPr lang="ja-JP" altLang="en-US" sz="2000" b="0" i="0" dirty="0">
                <a:solidFill>
                  <a:srgbClr val="333333"/>
                </a:solidFill>
                <a:effectLst/>
                <a:highlight>
                  <a:srgbClr val="C0C0C0"/>
                </a:highlight>
                <a:latin typeface="BIZ UDゴシック" panose="020B0400000000000000" pitchFamily="49" charset="-128"/>
                <a:ea typeface="BIZ UDゴシック" panose="020B0400000000000000" pitchFamily="49" charset="-128"/>
              </a:rPr>
              <a:t>人間と人間の生活にかかわることの総体</a:t>
            </a:r>
            <a:r>
              <a:rPr lang="ja-JP" altLang="en-US" sz="2000" b="0" i="0" dirty="0">
                <a:solidFill>
                  <a:srgbClr val="333333"/>
                </a:solidFill>
                <a:effectLst/>
                <a:latin typeface="BIZ UDゴシック" panose="020B0400000000000000" pitchFamily="49" charset="-128"/>
                <a:ea typeface="BIZ UDゴシック" panose="020B0400000000000000" pitchFamily="49" charset="-128"/>
              </a:rPr>
              <a:t>を意味しますが，本審議会では，主として「人間が理想を実現していくための精神の活動及びその成果」の側面から文化を考えました。</a:t>
            </a:r>
            <a:br>
              <a:rPr lang="ja-JP" altLang="en-US" sz="2000" dirty="0">
                <a:latin typeface="BIZ UDゴシック" panose="020B0400000000000000" pitchFamily="49" charset="-128"/>
                <a:ea typeface="BIZ UDゴシック" panose="020B0400000000000000" pitchFamily="49" charset="-128"/>
              </a:rPr>
            </a:br>
            <a:r>
              <a:rPr lang="ja-JP" altLang="en-US" sz="2000" b="0" i="0" dirty="0">
                <a:solidFill>
                  <a:srgbClr val="333333"/>
                </a:solidFill>
                <a:effectLst/>
                <a:latin typeface="BIZ UDゴシック" panose="020B0400000000000000" pitchFamily="49" charset="-128"/>
                <a:ea typeface="BIZ UDゴシック" panose="020B0400000000000000" pitchFamily="49" charset="-128"/>
              </a:rPr>
              <a:t>そして，このような文化の機能や役割について，人間にとって文化の持つ意味を確認した上で，変化する社会や経済，科学技術や情報化の進展，グローバル化との関係において考えました。</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D531433-826C-F76E-7BF4-05DE52A601AC}"/>
              </a:ext>
            </a:extLst>
          </p:cNvPr>
          <p:cNvSpPr txBox="1"/>
          <p:nvPr/>
        </p:nvSpPr>
        <p:spPr>
          <a:xfrm rot="19906354">
            <a:off x="6566658" y="766297"/>
            <a:ext cx="1261884" cy="523220"/>
          </a:xfrm>
          <a:prstGeom prst="rect">
            <a:avLst/>
          </a:prstGeom>
          <a:solidFill>
            <a:srgbClr val="FFFF00"/>
          </a:solidFill>
          <a:ln>
            <a:solidFill>
              <a:schemeClr val="tx1"/>
            </a:solidFill>
          </a:ln>
          <a:scene3d>
            <a:camera prst="orthographicFront"/>
            <a:lightRig rig="threePt" dir="t"/>
          </a:scene3d>
          <a:sp3d>
            <a:bevelT prst="relaxedInset"/>
          </a:sp3d>
        </p:spPr>
        <p:txBody>
          <a:bodyPr wrap="none" rtlCol="0">
            <a:spAutoFit/>
          </a:bodyPr>
          <a:lstStyle/>
          <a:p>
            <a:r>
              <a:rPr kumimoji="1" lang="ja-JP" altLang="en-US" sz="2800" dirty="0">
                <a:highlight>
                  <a:srgbClr val="FFFF00"/>
                </a:highlight>
                <a:latin typeface="BIZ UDゴシック" panose="020B0400000000000000" pitchFamily="49" charset="-128"/>
                <a:ea typeface="BIZ UDゴシック" panose="020B0400000000000000" pitchFamily="49" charset="-128"/>
              </a:rPr>
              <a:t>文化庁</a:t>
            </a:r>
          </a:p>
        </p:txBody>
      </p:sp>
    </p:spTree>
    <p:extLst>
      <p:ext uri="{BB962C8B-B14F-4D97-AF65-F5344CB8AC3E}">
        <p14:creationId xmlns:p14="http://schemas.microsoft.com/office/powerpoint/2010/main" val="604687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カルチャ</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とは</a:t>
            </a:r>
          </a:p>
        </p:txBody>
      </p:sp>
      <p:sp>
        <p:nvSpPr>
          <p:cNvPr id="3" name="コンテンツ プレースホルダー 2">
            <a:extLst>
              <a:ext uri="{FF2B5EF4-FFF2-40B4-BE49-F238E27FC236}">
                <a16:creationId xmlns:a16="http://schemas.microsoft.com/office/drawing/2014/main" id="{93F582FA-8F42-08FC-5F6C-C5A26A7E9CDF}"/>
              </a:ext>
            </a:extLst>
          </p:cNvPr>
          <p:cNvSpPr>
            <a:spLocks noGrp="1"/>
          </p:cNvSpPr>
          <p:nvPr>
            <p:ph idx="1"/>
          </p:nvPr>
        </p:nvSpPr>
        <p:spPr>
          <a:ln w="38100">
            <a:solidFill>
              <a:schemeClr val="tx1"/>
            </a:solidFill>
          </a:ln>
        </p:spPr>
        <p:txBody>
          <a:bodyPr>
            <a:noAutofit/>
          </a:bodyPr>
          <a:lstStyle/>
          <a:p>
            <a:pPr>
              <a:lnSpc>
                <a:spcPct val="150000"/>
              </a:lnSpc>
            </a:pPr>
            <a:r>
              <a:rPr lang="ja-JP" altLang="en-US" sz="2000" b="1" i="0" dirty="0">
                <a:solidFill>
                  <a:srgbClr val="202122"/>
                </a:solidFill>
                <a:effectLst/>
                <a:latin typeface="BIZ UDゴシック" panose="020B0400000000000000" pitchFamily="49" charset="-128"/>
                <a:ea typeface="BIZ UDゴシック" panose="020B0400000000000000" pitchFamily="49" charset="-128"/>
              </a:rPr>
              <a:t>文化</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（ぶんか、</a:t>
            </a:r>
            <a:r>
              <a:rPr lang="ja-JP" altLang="en-US" sz="2000" b="0" i="0" u="none" strike="noStrike" dirty="0">
                <a:solidFill>
                  <a:srgbClr val="3366CC"/>
                </a:solidFill>
                <a:effectLst/>
                <a:latin typeface="BIZ UDゴシック" panose="020B0400000000000000" pitchFamily="49" charset="-128"/>
                <a:ea typeface="BIZ UDゴシック" panose="020B0400000000000000" pitchFamily="49" charset="-128"/>
                <a:hlinkClick r:id="rId2" tooltip="ラテン語"/>
              </a:rPr>
              <a:t>ラテン語</a:t>
            </a:r>
            <a:r>
              <a:rPr lang="en-US" altLang="ja-JP" sz="2000" b="0" i="0" dirty="0">
                <a:solidFill>
                  <a:srgbClr val="202122"/>
                </a:solidFill>
                <a:effectLst/>
                <a:latin typeface="BIZ UDゴシック" panose="020B0400000000000000" pitchFamily="49" charset="-128"/>
                <a:ea typeface="BIZ UDゴシック" panose="020B0400000000000000" pitchFamily="49" charset="-128"/>
              </a:rPr>
              <a:t>: </a:t>
            </a:r>
            <a:r>
              <a:rPr lang="en-US" altLang="ja-JP" sz="2000" b="0" i="0" dirty="0" err="1">
                <a:solidFill>
                  <a:srgbClr val="202122"/>
                </a:solidFill>
                <a:effectLst/>
                <a:latin typeface="BIZ UDゴシック" panose="020B0400000000000000" pitchFamily="49" charset="-128"/>
                <a:ea typeface="BIZ UDゴシック" panose="020B0400000000000000" pitchFamily="49" charset="-128"/>
              </a:rPr>
              <a:t>cultura</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）には、いくつかの定義が存在するが、総じていうと</a:t>
            </a:r>
            <a:r>
              <a:rPr lang="ja-JP" altLang="en-US" sz="2000" b="0" i="0" u="none" strike="noStrike" dirty="0">
                <a:solidFill>
                  <a:srgbClr val="3366CC"/>
                </a:solidFill>
                <a:effectLst/>
                <a:latin typeface="BIZ UDゴシック" panose="020B0400000000000000" pitchFamily="49" charset="-128"/>
                <a:ea typeface="BIZ UDゴシック" panose="020B0400000000000000" pitchFamily="49" charset="-128"/>
                <a:hlinkClick r:id="rId3" tooltip="人間"/>
              </a:rPr>
              <a:t>人間</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が</a:t>
            </a:r>
            <a:r>
              <a:rPr lang="ja-JP" altLang="en-US" sz="2000" b="0" i="0" u="none" strike="noStrike" dirty="0">
                <a:solidFill>
                  <a:srgbClr val="3366CC"/>
                </a:solidFill>
                <a:effectLst/>
                <a:latin typeface="BIZ UDゴシック" panose="020B0400000000000000" pitchFamily="49" charset="-128"/>
                <a:ea typeface="BIZ UDゴシック" panose="020B0400000000000000" pitchFamily="49" charset="-128"/>
                <a:hlinkClick r:id="rId4" tooltip="社会"/>
              </a:rPr>
              <a:t>社会</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の構成員として獲得する多数の振る舞いの全体のことである。</a:t>
            </a:r>
            <a:r>
              <a:rPr lang="ja-JP" altLang="en-US" sz="2000" b="0" i="0" u="none" strike="noStrike" dirty="0">
                <a:solidFill>
                  <a:srgbClr val="3366CC"/>
                </a:solidFill>
                <a:effectLst/>
                <a:latin typeface="BIZ UDゴシック" panose="020B0400000000000000" pitchFamily="49" charset="-128"/>
                <a:ea typeface="BIZ UDゴシック" panose="020B0400000000000000" pitchFamily="49" charset="-128"/>
                <a:hlinkClick r:id="rId5" tooltip="組織 (社会科学)"/>
              </a:rPr>
              <a:t>社会組織</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（年齢別グループ、地域社会、血縁組織などを含む）ごとに固有の文化があるとされ、組織の成員になるということは、その文化を身につける（</a:t>
            </a:r>
            <a:r>
              <a:rPr lang="ja-JP" altLang="en-US" sz="2000" b="0" i="0" u="none" strike="noStrike" dirty="0">
                <a:solidFill>
                  <a:srgbClr val="3366CC"/>
                </a:solidFill>
                <a:effectLst/>
                <a:latin typeface="BIZ UDゴシック" panose="020B0400000000000000" pitchFamily="49" charset="-128"/>
                <a:ea typeface="BIZ UDゴシック" panose="020B0400000000000000" pitchFamily="49" charset="-128"/>
                <a:hlinkClick r:id="rId6" tooltip="身体化"/>
              </a:rPr>
              <a:t>身体化</a:t>
            </a:r>
            <a:r>
              <a:rPr lang="ja-JP" altLang="en-US" sz="2000" b="0" i="0" dirty="0">
                <a:solidFill>
                  <a:srgbClr val="202122"/>
                </a:solidFill>
                <a:effectLst/>
                <a:latin typeface="BIZ UDゴシック" panose="020B0400000000000000" pitchFamily="49" charset="-128"/>
                <a:ea typeface="BIZ UDゴシック" panose="020B0400000000000000" pitchFamily="49" charset="-128"/>
              </a:rPr>
              <a:t>）ということでもある。人は同時に複数の組織に所属することが可能であり、異なる組織に共通する文化が存在することもある。</a:t>
            </a:r>
            <a:r>
              <a:rPr lang="ja-JP" altLang="en-US" sz="2000" b="0" i="0" dirty="0">
                <a:solidFill>
                  <a:srgbClr val="333333"/>
                </a:solidFill>
                <a:effectLst/>
                <a:latin typeface="BIZ UDゴシック" panose="020B0400000000000000" pitchFamily="49" charset="-128"/>
                <a:ea typeface="BIZ UDゴシック" panose="020B0400000000000000" pitchFamily="49" charset="-128"/>
              </a:rPr>
              <a:t>。</a:t>
            </a:r>
            <a:endParaRPr kumimoji="1" lang="ja-JP" altLang="en-US" sz="200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7BD71EEE-70F4-C450-B9E5-9A6140AE70D9}"/>
              </a:ext>
            </a:extLst>
          </p:cNvPr>
          <p:cNvPicPr>
            <a:picLocks noChangeAspect="1"/>
          </p:cNvPicPr>
          <p:nvPr/>
        </p:nvPicPr>
        <p:blipFill>
          <a:blip r:embed="rId7"/>
          <a:stretch>
            <a:fillRect/>
          </a:stretch>
        </p:blipFill>
        <p:spPr>
          <a:xfrm rot="20104168">
            <a:off x="5203445" y="724437"/>
            <a:ext cx="2560542" cy="518205"/>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372894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a:scene3d>
            <a:camera prst="orthographicFront"/>
            <a:lightRig rig="threePt" dir="t"/>
          </a:scene3d>
          <a:sp3d>
            <a:bevelT/>
          </a:sp3d>
        </p:spPr>
        <p:txBody>
          <a:bodyPr/>
          <a:lstStyle/>
          <a:p>
            <a:r>
              <a:rPr kumimoji="1" lang="ja-JP" altLang="en-US" dirty="0">
                <a:latin typeface="BIZ UDゴシック" panose="020B0400000000000000" pitchFamily="49" charset="-128"/>
                <a:ea typeface="BIZ UDゴシック" panose="020B0400000000000000" pitchFamily="49" charset="-128"/>
              </a:rPr>
              <a:t>カルチャ</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とは</a:t>
            </a:r>
          </a:p>
        </p:txBody>
      </p:sp>
      <p:sp>
        <p:nvSpPr>
          <p:cNvPr id="3" name="コンテンツ プレースホルダー 2">
            <a:extLst>
              <a:ext uri="{FF2B5EF4-FFF2-40B4-BE49-F238E27FC236}">
                <a16:creationId xmlns:a16="http://schemas.microsoft.com/office/drawing/2014/main" id="{93F582FA-8F42-08FC-5F6C-C5A26A7E9CDF}"/>
              </a:ext>
            </a:extLst>
          </p:cNvPr>
          <p:cNvSpPr>
            <a:spLocks noGrp="1"/>
          </p:cNvSpPr>
          <p:nvPr>
            <p:ph idx="1"/>
          </p:nvPr>
        </p:nvSpPr>
        <p:spPr>
          <a:ln w="38100">
            <a:solidFill>
              <a:schemeClr val="tx1"/>
            </a:solidFill>
          </a:ln>
        </p:spPr>
        <p:txBody>
          <a:bodyPr>
            <a:normAutofit/>
          </a:bodyPr>
          <a:lstStyle/>
          <a:p>
            <a:pPr>
              <a:lnSpc>
                <a:spcPct val="150000"/>
              </a:lnSpc>
            </a:pPr>
            <a:r>
              <a:rPr lang="ja-JP" altLang="en-US" sz="2400" b="0" i="0" dirty="0">
                <a:solidFill>
                  <a:srgbClr val="333333"/>
                </a:solidFill>
                <a:effectLst/>
                <a:latin typeface="BIZ UDゴシック" panose="020B0400000000000000" pitchFamily="49" charset="-128"/>
                <a:ea typeface="BIZ UDゴシック" panose="020B0400000000000000" pitchFamily="49" charset="-128"/>
              </a:rPr>
              <a:t>広辞苑によると、文化とは、「人間が自然に手を加えて形成してきた物と心の両面の成果」、「西洋では、人間の精神的生活に関わるものを文化と呼ぶ」とあります。文化という言葉は、人間が自然との触れ合いの中で、形づくられた思考や行動様式、そして人間のもつ創造力といった広い意味があるようです。</a:t>
            </a:r>
            <a:endParaRPr kumimoji="1" lang="ja-JP" altLang="en-US" sz="2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D531433-826C-F76E-7BF4-05DE52A601AC}"/>
              </a:ext>
            </a:extLst>
          </p:cNvPr>
          <p:cNvSpPr txBox="1"/>
          <p:nvPr/>
        </p:nvSpPr>
        <p:spPr>
          <a:xfrm rot="19906354">
            <a:off x="6566658" y="766297"/>
            <a:ext cx="1261884" cy="523220"/>
          </a:xfrm>
          <a:prstGeom prst="rect">
            <a:avLst/>
          </a:prstGeom>
          <a:solidFill>
            <a:srgbClr val="FFFF00"/>
          </a:solidFill>
          <a:ln>
            <a:solidFill>
              <a:schemeClr val="tx1"/>
            </a:solidFill>
          </a:ln>
          <a:scene3d>
            <a:camera prst="orthographicFront"/>
            <a:lightRig rig="threePt" dir="t"/>
          </a:scene3d>
          <a:sp3d>
            <a:bevelT/>
          </a:sp3d>
        </p:spPr>
        <p:txBody>
          <a:bodyPr wrap="none" rtlCol="0">
            <a:spAutoFit/>
          </a:bodyPr>
          <a:lstStyle/>
          <a:p>
            <a:r>
              <a:rPr kumimoji="1" lang="ja-JP" altLang="en-US" sz="2800" dirty="0">
                <a:highlight>
                  <a:srgbClr val="FFFF00"/>
                </a:highlight>
                <a:latin typeface="BIZ UDゴシック" panose="020B0400000000000000" pitchFamily="49" charset="-128"/>
                <a:ea typeface="BIZ UDゴシック" panose="020B0400000000000000" pitchFamily="49" charset="-128"/>
              </a:rPr>
              <a:t>広辞苑</a:t>
            </a:r>
          </a:p>
        </p:txBody>
      </p:sp>
    </p:spTree>
    <p:extLst>
      <p:ext uri="{BB962C8B-B14F-4D97-AF65-F5344CB8AC3E}">
        <p14:creationId xmlns:p14="http://schemas.microsoft.com/office/powerpoint/2010/main" val="100500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5F3727-351C-3E1C-A217-D62EAED996C9}"/>
              </a:ext>
            </a:extLst>
          </p:cNvPr>
          <p:cNvSpPr txBox="1"/>
          <p:nvPr/>
        </p:nvSpPr>
        <p:spPr>
          <a:xfrm>
            <a:off x="2294315" y="1091682"/>
            <a:ext cx="1723549" cy="369332"/>
          </a:xfrm>
          <a:prstGeom prst="rect">
            <a:avLst/>
          </a:prstGeom>
          <a:noFill/>
          <a:ln w="76200" cmpd="tri">
            <a:solidFill>
              <a:schemeClr val="tx1"/>
            </a:solidFill>
          </a:ln>
        </p:spPr>
        <p:txBody>
          <a:bodyPr wrap="none" rtlCol="0">
            <a:spAutoFit/>
          </a:bodyPr>
          <a:lstStyle/>
          <a:p>
            <a:r>
              <a:rPr kumimoji="1" lang="ja-JP" altLang="en-US" sz="1200" dirty="0"/>
              <a:t>（人命）</a:t>
            </a:r>
            <a:r>
              <a:rPr kumimoji="1" lang="ja-JP" altLang="en-US" dirty="0"/>
              <a:t>安全文化</a:t>
            </a:r>
          </a:p>
        </p:txBody>
      </p:sp>
      <p:cxnSp>
        <p:nvCxnSpPr>
          <p:cNvPr id="4" name="直線矢印コネクタ 3">
            <a:extLst>
              <a:ext uri="{FF2B5EF4-FFF2-40B4-BE49-F238E27FC236}">
                <a16:creationId xmlns:a16="http://schemas.microsoft.com/office/drawing/2014/main" id="{949BF527-4215-FD3E-CDF8-C02E89D9A39D}"/>
              </a:ext>
            </a:extLst>
          </p:cNvPr>
          <p:cNvCxnSpPr>
            <a:cxnSpLocks/>
          </p:cNvCxnSpPr>
          <p:nvPr/>
        </p:nvCxnSpPr>
        <p:spPr>
          <a:xfrm>
            <a:off x="3194561" y="1461404"/>
            <a:ext cx="0" cy="419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866DEC36-FFD5-566B-F6FA-8B23CD61CF59}"/>
              </a:ext>
            </a:extLst>
          </p:cNvPr>
          <p:cNvSpPr txBox="1"/>
          <p:nvPr/>
        </p:nvSpPr>
        <p:spPr>
          <a:xfrm>
            <a:off x="372578" y="4271474"/>
            <a:ext cx="1569660" cy="369332"/>
          </a:xfrm>
          <a:prstGeom prst="rect">
            <a:avLst/>
          </a:prstGeom>
          <a:noFill/>
          <a:ln w="28575">
            <a:solidFill>
              <a:schemeClr val="tx1"/>
            </a:solidFill>
          </a:ln>
        </p:spPr>
        <p:txBody>
          <a:bodyPr wrap="none" rtlCol="0">
            <a:spAutoFit/>
          </a:bodyPr>
          <a:lstStyle/>
          <a:p>
            <a:r>
              <a:rPr kumimoji="1" lang="ja-JP" altLang="en-US" dirty="0"/>
              <a:t>油田・製油所</a:t>
            </a:r>
          </a:p>
        </p:txBody>
      </p:sp>
      <p:sp>
        <p:nvSpPr>
          <p:cNvPr id="6" name="テキスト ボックス 5">
            <a:extLst>
              <a:ext uri="{FF2B5EF4-FFF2-40B4-BE49-F238E27FC236}">
                <a16:creationId xmlns:a16="http://schemas.microsoft.com/office/drawing/2014/main" id="{E9570A87-61F6-4FE7-4A20-D691E98A0144}"/>
              </a:ext>
            </a:extLst>
          </p:cNvPr>
          <p:cNvSpPr txBox="1"/>
          <p:nvPr/>
        </p:nvSpPr>
        <p:spPr>
          <a:xfrm>
            <a:off x="2432814" y="1707404"/>
            <a:ext cx="646331" cy="369332"/>
          </a:xfrm>
          <a:prstGeom prst="rect">
            <a:avLst/>
          </a:prstGeom>
          <a:noFill/>
          <a:ln w="28575">
            <a:solidFill>
              <a:schemeClr val="tx1"/>
            </a:solidFill>
          </a:ln>
        </p:spPr>
        <p:txBody>
          <a:bodyPr wrap="none" rtlCol="0">
            <a:spAutoFit/>
          </a:bodyPr>
          <a:lstStyle/>
          <a:p>
            <a:r>
              <a:rPr kumimoji="1" lang="ja-JP" altLang="en-US" dirty="0"/>
              <a:t>原発</a:t>
            </a:r>
          </a:p>
        </p:txBody>
      </p:sp>
      <p:sp>
        <p:nvSpPr>
          <p:cNvPr id="7" name="テキスト ボックス 6">
            <a:extLst>
              <a:ext uri="{FF2B5EF4-FFF2-40B4-BE49-F238E27FC236}">
                <a16:creationId xmlns:a16="http://schemas.microsoft.com/office/drawing/2014/main" id="{8BF477CC-2735-1760-3F56-BCE2EE2122D8}"/>
              </a:ext>
            </a:extLst>
          </p:cNvPr>
          <p:cNvSpPr txBox="1"/>
          <p:nvPr/>
        </p:nvSpPr>
        <p:spPr>
          <a:xfrm>
            <a:off x="373772" y="4770260"/>
            <a:ext cx="2031325" cy="369332"/>
          </a:xfrm>
          <a:prstGeom prst="rect">
            <a:avLst/>
          </a:prstGeom>
          <a:noFill/>
          <a:ln w="28575">
            <a:solidFill>
              <a:schemeClr val="tx1"/>
            </a:solidFill>
          </a:ln>
        </p:spPr>
        <p:txBody>
          <a:bodyPr wrap="none" rtlCol="0">
            <a:spAutoFit/>
          </a:bodyPr>
          <a:lstStyle/>
          <a:p>
            <a:r>
              <a:rPr kumimoji="1" lang="ja-JP" altLang="en-US" dirty="0"/>
              <a:t>運輸特に航空運輸</a:t>
            </a:r>
          </a:p>
        </p:txBody>
      </p:sp>
      <p:sp>
        <p:nvSpPr>
          <p:cNvPr id="8" name="テキスト ボックス 7">
            <a:extLst>
              <a:ext uri="{FF2B5EF4-FFF2-40B4-BE49-F238E27FC236}">
                <a16:creationId xmlns:a16="http://schemas.microsoft.com/office/drawing/2014/main" id="{7287703F-FE4E-5F9B-EEE9-1125C08397E7}"/>
              </a:ext>
            </a:extLst>
          </p:cNvPr>
          <p:cNvSpPr txBox="1"/>
          <p:nvPr/>
        </p:nvSpPr>
        <p:spPr>
          <a:xfrm>
            <a:off x="372578" y="5238366"/>
            <a:ext cx="1107996" cy="369332"/>
          </a:xfrm>
          <a:prstGeom prst="rect">
            <a:avLst/>
          </a:prstGeom>
          <a:noFill/>
          <a:ln w="28575">
            <a:solidFill>
              <a:schemeClr val="tx1"/>
            </a:solidFill>
          </a:ln>
        </p:spPr>
        <p:txBody>
          <a:bodyPr wrap="none" rtlCol="0">
            <a:spAutoFit/>
          </a:bodyPr>
          <a:lstStyle/>
          <a:p>
            <a:r>
              <a:rPr kumimoji="1" lang="ja-JP" altLang="en-US" dirty="0"/>
              <a:t>医療事故</a:t>
            </a:r>
          </a:p>
        </p:txBody>
      </p:sp>
      <p:cxnSp>
        <p:nvCxnSpPr>
          <p:cNvPr id="11" name="直線矢印コネクタ 10">
            <a:extLst>
              <a:ext uri="{FF2B5EF4-FFF2-40B4-BE49-F238E27FC236}">
                <a16:creationId xmlns:a16="http://schemas.microsoft.com/office/drawing/2014/main" id="{3C9AE930-3C94-301F-7379-27C4E2443D05}"/>
              </a:ext>
            </a:extLst>
          </p:cNvPr>
          <p:cNvCxnSpPr>
            <a:cxnSpLocks/>
          </p:cNvCxnSpPr>
          <p:nvPr/>
        </p:nvCxnSpPr>
        <p:spPr>
          <a:xfrm flipH="1">
            <a:off x="1203649" y="2958772"/>
            <a:ext cx="1999862" cy="123144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D4CEE40-A6B1-6561-C22F-382E09623EDC}"/>
              </a:ext>
            </a:extLst>
          </p:cNvPr>
          <p:cNvCxnSpPr>
            <a:cxnSpLocks/>
          </p:cNvCxnSpPr>
          <p:nvPr/>
        </p:nvCxnSpPr>
        <p:spPr>
          <a:xfrm>
            <a:off x="3203511" y="3515303"/>
            <a:ext cx="2745929" cy="172616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140A52A-E9DB-D0D1-FFEB-2F63780BE95F}"/>
              </a:ext>
            </a:extLst>
          </p:cNvPr>
          <p:cNvSpPr txBox="1"/>
          <p:nvPr/>
        </p:nvSpPr>
        <p:spPr>
          <a:xfrm>
            <a:off x="5424745" y="5238366"/>
            <a:ext cx="1107996" cy="369332"/>
          </a:xfrm>
          <a:prstGeom prst="rect">
            <a:avLst/>
          </a:prstGeom>
          <a:noFill/>
          <a:ln w="28575">
            <a:solidFill>
              <a:schemeClr val="tx1"/>
            </a:solidFill>
          </a:ln>
        </p:spPr>
        <p:txBody>
          <a:bodyPr wrap="none" rtlCol="0">
            <a:spAutoFit/>
          </a:bodyPr>
          <a:lstStyle/>
          <a:p>
            <a:r>
              <a:rPr kumimoji="1" lang="ja-JP" altLang="en-US" dirty="0"/>
              <a:t>食品安全</a:t>
            </a:r>
          </a:p>
        </p:txBody>
      </p:sp>
      <p:sp>
        <p:nvSpPr>
          <p:cNvPr id="17" name="テキスト ボックス 16">
            <a:extLst>
              <a:ext uri="{FF2B5EF4-FFF2-40B4-BE49-F238E27FC236}">
                <a16:creationId xmlns:a16="http://schemas.microsoft.com/office/drawing/2014/main" id="{D093F8A8-A6C7-2E77-C2B0-B087B11EDB6D}"/>
              </a:ext>
            </a:extLst>
          </p:cNvPr>
          <p:cNvSpPr txBox="1"/>
          <p:nvPr/>
        </p:nvSpPr>
        <p:spPr>
          <a:xfrm>
            <a:off x="5268305" y="5875928"/>
            <a:ext cx="1569660" cy="369332"/>
          </a:xfrm>
          <a:prstGeom prst="rect">
            <a:avLst/>
          </a:prstGeom>
          <a:noFill/>
          <a:ln w="76200" cmpd="tri">
            <a:solidFill>
              <a:schemeClr val="tx1"/>
            </a:solidFill>
          </a:ln>
        </p:spPr>
        <p:txBody>
          <a:bodyPr wrap="none" rtlCol="0">
            <a:spAutoFit/>
          </a:bodyPr>
          <a:lstStyle/>
          <a:p>
            <a:r>
              <a:rPr kumimoji="1" lang="ja-JP" altLang="en-US" dirty="0"/>
              <a:t>食品安全文化</a:t>
            </a:r>
          </a:p>
        </p:txBody>
      </p:sp>
      <p:sp>
        <p:nvSpPr>
          <p:cNvPr id="18" name="テキスト ボックス 17">
            <a:extLst>
              <a:ext uri="{FF2B5EF4-FFF2-40B4-BE49-F238E27FC236}">
                <a16:creationId xmlns:a16="http://schemas.microsoft.com/office/drawing/2014/main" id="{DA49730C-0D37-ECF7-8A06-4F8EB9645184}"/>
              </a:ext>
            </a:extLst>
          </p:cNvPr>
          <p:cNvSpPr txBox="1"/>
          <p:nvPr/>
        </p:nvSpPr>
        <p:spPr>
          <a:xfrm>
            <a:off x="1274019" y="2589440"/>
            <a:ext cx="1569660" cy="369332"/>
          </a:xfrm>
          <a:prstGeom prst="rect">
            <a:avLst/>
          </a:prstGeom>
          <a:noFill/>
          <a:ln w="28575">
            <a:solidFill>
              <a:schemeClr val="tx1"/>
            </a:solidFill>
          </a:ln>
        </p:spPr>
        <p:txBody>
          <a:bodyPr wrap="none" rtlCol="0">
            <a:spAutoFit/>
          </a:bodyPr>
          <a:lstStyle/>
          <a:p>
            <a:r>
              <a:rPr kumimoji="1" lang="ja-JP" altLang="en-US" dirty="0"/>
              <a:t>化学プラント</a:t>
            </a:r>
          </a:p>
        </p:txBody>
      </p:sp>
      <p:pic>
        <p:nvPicPr>
          <p:cNvPr id="2050" name="Picture 2">
            <a:extLst>
              <a:ext uri="{FF2B5EF4-FFF2-40B4-BE49-F238E27FC236}">
                <a16:creationId xmlns:a16="http://schemas.microsoft.com/office/drawing/2014/main" id="{58D1A122-0EB1-7165-FE6A-2566D4C66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144" y="2562518"/>
            <a:ext cx="1907671" cy="286051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393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47B1AC-0B87-F692-74D0-93A6C2C41915}"/>
              </a:ext>
            </a:extLst>
          </p:cNvPr>
          <p:cNvSpPr>
            <a:spLocks noGrp="1"/>
          </p:cNvSpPr>
          <p:nvPr>
            <p:ph idx="1"/>
          </p:nvPr>
        </p:nvSpPr>
        <p:spPr>
          <a:ln w="38100">
            <a:solidFill>
              <a:schemeClr val="tx1"/>
            </a:solidFill>
          </a:ln>
        </p:spPr>
        <p:txBody>
          <a:bodyPr/>
          <a:lstStyle/>
          <a:p>
            <a:pPr>
              <a:lnSpc>
                <a:spcPct val="150000"/>
              </a:lnSpc>
            </a:pPr>
            <a:r>
              <a:rPr kumimoji="1" lang="ja-JP" altLang="en-US" dirty="0">
                <a:latin typeface="BIZ UDゴシック" panose="020B0400000000000000" pitchFamily="49" charset="-128"/>
                <a:ea typeface="BIZ UDゴシック" panose="020B0400000000000000" pitchFamily="49" charset="-128"/>
              </a:rPr>
              <a:t>定義の不明確なものの評価はできない</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pPr>
            <a:r>
              <a:rPr lang="ja-JP" altLang="en-US" dirty="0">
                <a:latin typeface="BIZ UDゴシック" panose="020B0400000000000000" pitchFamily="49" charset="-128"/>
                <a:ea typeface="BIZ UDゴシック" panose="020B0400000000000000" pitchFamily="49" charset="-128"/>
              </a:rPr>
              <a:t>それでも　評価をしようとするものがあれば　　　　</a:t>
            </a:r>
            <a:endParaRPr lang="en-US" altLang="ja-JP" dirty="0">
              <a:latin typeface="BIZ UDゴシック" panose="020B0400000000000000" pitchFamily="49" charset="-128"/>
              <a:ea typeface="BIZ UDゴシック" panose="020B0400000000000000" pitchFamily="49" charset="-128"/>
            </a:endParaRPr>
          </a:p>
          <a:p>
            <a:pPr marL="0" indent="0">
              <a:lnSpc>
                <a:spcPct val="150000"/>
              </a:lnSpc>
              <a:buNone/>
            </a:pPr>
            <a:r>
              <a:rPr lang="ja-JP" altLang="en-US" sz="2400" dirty="0">
                <a:latin typeface="BIZ UDゴシック" panose="020B0400000000000000" pitchFamily="49" charset="-128"/>
                <a:ea typeface="BIZ UDゴシック" panose="020B0400000000000000" pitchFamily="49" charset="-128"/>
              </a:rPr>
              <a:t>　　それは自分勝手な尺度を採用しているのでは？</a:t>
            </a:r>
            <a:endParaRPr kumimoji="1" lang="ja-JP" altLang="en-US" sz="2400" dirty="0">
              <a:latin typeface="BIZ UDゴシック" panose="020B0400000000000000" pitchFamily="49" charset="-128"/>
              <a:ea typeface="BIZ UDゴシック" panose="020B0400000000000000" pitchFamily="49" charset="-128"/>
            </a:endParaRPr>
          </a:p>
        </p:txBody>
      </p:sp>
      <p:sp>
        <p:nvSpPr>
          <p:cNvPr id="6" name="タイトル 1">
            <a:extLst>
              <a:ext uri="{FF2B5EF4-FFF2-40B4-BE49-F238E27FC236}">
                <a16:creationId xmlns:a16="http://schemas.microsoft.com/office/drawing/2014/main" id="{1D37F64A-3B7A-69ED-4C7E-95A5AD7317BC}"/>
              </a:ext>
            </a:extLst>
          </p:cNvPr>
          <p:cNvSpPr>
            <a:spLocks noGrp="1"/>
          </p:cNvSpPr>
          <p:nvPr>
            <p:ph type="title"/>
          </p:nvPr>
        </p:nvSpPr>
        <p:spPr>
          <a:xfrm>
            <a:off x="628650" y="365126"/>
            <a:ext cx="7886700" cy="1325563"/>
          </a:xfrm>
          <a:scene3d>
            <a:camera prst="orthographicFront"/>
            <a:lightRig rig="threePt" dir="t"/>
          </a:scene3d>
          <a:sp3d>
            <a:bevelT/>
          </a:sp3d>
        </p:spPr>
        <p:txBody>
          <a:bodyPr/>
          <a:lstStyle/>
          <a:p>
            <a:r>
              <a:rPr kumimoji="1" lang="ja-JP" altLang="en-US" dirty="0">
                <a:latin typeface="BIZ UDゴシック" panose="020B0400000000000000" pitchFamily="49" charset="-128"/>
                <a:ea typeface="BIZ UDゴシック" panose="020B0400000000000000" pitchFamily="49" charset="-128"/>
              </a:rPr>
              <a:t>カルチャ</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とは</a:t>
            </a:r>
          </a:p>
        </p:txBody>
      </p:sp>
    </p:spTree>
    <p:extLst>
      <p:ext uri="{BB962C8B-B14F-4D97-AF65-F5344CB8AC3E}">
        <p14:creationId xmlns:p14="http://schemas.microsoft.com/office/powerpoint/2010/main" val="1766278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8DEFB-1D9E-35E4-1996-F75E70E9D986}"/>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例えば・・・</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93F582FA-8F42-08FC-5F6C-C5A26A7E9CDF}"/>
              </a:ext>
            </a:extLst>
          </p:cNvPr>
          <p:cNvSpPr>
            <a:spLocks noGrp="1"/>
          </p:cNvSpPr>
          <p:nvPr>
            <p:ph idx="1"/>
          </p:nvPr>
        </p:nvSpPr>
        <p:spPr>
          <a:ln w="38100">
            <a:solidFill>
              <a:schemeClr val="tx1"/>
            </a:solidFill>
          </a:ln>
        </p:spPr>
        <p:txBody>
          <a:bodyPr>
            <a:noAutofit/>
          </a:bodyPr>
          <a:lstStyle/>
          <a:p>
            <a:pPr>
              <a:lnSpc>
                <a:spcPct val="150000"/>
              </a:lnSpc>
            </a:pPr>
            <a:r>
              <a:rPr kumimoji="1" lang="ja-JP" altLang="en-US" sz="2000" dirty="0">
                <a:latin typeface="BIZ UDゴシック" panose="020B0400000000000000" pitchFamily="49" charset="-128"/>
                <a:ea typeface="BIZ UDゴシック" panose="020B0400000000000000" pitchFamily="49" charset="-128"/>
              </a:rPr>
              <a:t>ニューヨークの文化は　パリの文化に比べて　劣っている　　　といえる人がいるのか</a:t>
            </a:r>
            <a:endParaRPr kumimoji="1" lang="en-US" altLang="ja-JP" sz="2000" dirty="0">
              <a:latin typeface="BIZ UDゴシック" panose="020B0400000000000000" pitchFamily="49" charset="-128"/>
              <a:ea typeface="BIZ UDゴシック" panose="020B0400000000000000" pitchFamily="49" charset="-128"/>
            </a:endParaRPr>
          </a:p>
          <a:p>
            <a:pPr>
              <a:lnSpc>
                <a:spcPct val="150000"/>
              </a:lnSpc>
            </a:pPr>
            <a:r>
              <a:rPr lang="ja-JP" altLang="en-US" sz="2000" dirty="0">
                <a:latin typeface="BIZ UDゴシック" panose="020B0400000000000000" pitchFamily="49" charset="-128"/>
                <a:ea typeface="BIZ UDゴシック" panose="020B0400000000000000" pitchFamily="49" charset="-128"/>
              </a:rPr>
              <a:t>もし　ニューヨークのほうが　劣っているように感じるというなら　　その人個人の価値観という尺度の上での話であって　　　人類にとっての共通価値観といった尺度上ではない</a:t>
            </a:r>
            <a:endParaRPr lang="en-US" altLang="ja-JP" sz="2000" dirty="0">
              <a:latin typeface="BIZ UDゴシック" panose="020B0400000000000000" pitchFamily="49" charset="-128"/>
              <a:ea typeface="BIZ UDゴシック" panose="020B0400000000000000" pitchFamily="49" charset="-128"/>
            </a:endParaRPr>
          </a:p>
          <a:p>
            <a:pPr>
              <a:lnSpc>
                <a:spcPct val="150000"/>
              </a:lnSpc>
            </a:pPr>
            <a:r>
              <a:rPr kumimoji="1" lang="ja-JP" altLang="en-US" sz="2000" dirty="0">
                <a:latin typeface="BIZ UDゴシック" panose="020B0400000000000000" pitchFamily="49" charset="-128"/>
                <a:ea typeface="BIZ UDゴシック" panose="020B0400000000000000" pitchFamily="49" charset="-128"/>
              </a:rPr>
              <a:t>それはなによりも　</a:t>
            </a:r>
            <a:r>
              <a:rPr kumimoji="1" lang="ja-JP" altLang="en-US" sz="2000" dirty="0">
                <a:highlight>
                  <a:srgbClr val="C0C0C0"/>
                </a:highlight>
                <a:latin typeface="BIZ UDゴシック" panose="020B0400000000000000" pitchFamily="49" charset="-128"/>
                <a:ea typeface="BIZ UDゴシック" panose="020B0400000000000000" pitchFamily="49" charset="-128"/>
              </a:rPr>
              <a:t>文化を測る共通の尺度</a:t>
            </a:r>
            <a:r>
              <a:rPr kumimoji="1" lang="ja-JP" altLang="en-US" sz="2000" dirty="0">
                <a:latin typeface="BIZ UDゴシック" panose="020B0400000000000000" pitchFamily="49" charset="-128"/>
                <a:ea typeface="BIZ UDゴシック" panose="020B0400000000000000" pitchFamily="49" charset="-128"/>
              </a:rPr>
              <a:t>が存在しないからで</a:t>
            </a:r>
            <a:endParaRPr kumimoji="1" lang="en-US" altLang="ja-JP" sz="2000" dirty="0">
              <a:latin typeface="BIZ UDゴシック" panose="020B0400000000000000" pitchFamily="49" charset="-128"/>
              <a:ea typeface="BIZ UDゴシック" panose="020B0400000000000000" pitchFamily="49" charset="-128"/>
            </a:endParaRPr>
          </a:p>
          <a:p>
            <a:pPr>
              <a:lnSpc>
                <a:spcPct val="150000"/>
              </a:lnSpc>
            </a:pPr>
            <a:r>
              <a:rPr lang="ja-JP" altLang="en-US" sz="2000" dirty="0">
                <a:latin typeface="BIZ UDゴシック" panose="020B0400000000000000" pitchFamily="49" charset="-128"/>
                <a:ea typeface="BIZ UDゴシック" panose="020B0400000000000000" pitchFamily="49" charset="-128"/>
              </a:rPr>
              <a:t>その点は　文明とはまったく違う（石器の使用、青銅器の使用、鉄器の使用　といった　ほぼ絶対的な　尺度が存在する）</a:t>
            </a: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58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normAutofit fontScale="90000"/>
          </a:bodyPr>
          <a:lstStyle/>
          <a:p>
            <a:pPr algn="ctr"/>
            <a:r>
              <a:rPr kumimoji="1" lang="ja-JP" altLang="en-US" dirty="0">
                <a:latin typeface="BIZ UDゴシック" panose="020B0400000000000000" pitchFamily="49" charset="-128"/>
                <a:ea typeface="BIZ UDゴシック" panose="020B0400000000000000" pitchFamily="49" charset="-128"/>
              </a:rPr>
              <a:t>では</a:t>
            </a:r>
            <a:r>
              <a:rPr lang="ja-JP" altLang="en-US" dirty="0">
                <a:latin typeface="BIZ UDゴシック" panose="020B0400000000000000" pitchFamily="49" charset="-128"/>
                <a:ea typeface="BIZ UDゴシック" panose="020B0400000000000000" pitchFamily="49" charset="-128"/>
              </a:rPr>
              <a:t>二つの</a:t>
            </a:r>
            <a:r>
              <a:rPr kumimoji="1" lang="ja-JP" altLang="en-US" dirty="0">
                <a:latin typeface="BIZ UDゴシック" panose="020B0400000000000000" pitchFamily="49" charset="-128"/>
                <a:ea typeface="BIZ UDゴシック" panose="020B0400000000000000" pitchFamily="49" charset="-128"/>
              </a:rPr>
              <a:t>土地のカルチャーの　違いを語るのではなく・・・</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r>
              <a:rPr kumimoji="1" lang="ja-JP" altLang="en-US" dirty="0">
                <a:latin typeface="BIZ UDゴシック" panose="020B0400000000000000" pitchFamily="49" charset="-128"/>
                <a:ea typeface="BIZ UDゴシック" panose="020B0400000000000000" pitchFamily="49" charset="-128"/>
              </a:rPr>
              <a:t>京都文化ってなんなの～？</a:t>
            </a:r>
          </a:p>
        </p:txBody>
      </p:sp>
      <p:pic>
        <p:nvPicPr>
          <p:cNvPr id="1026" name="Picture 2" descr="人一倍」が二倍でないのはなぜ 日本語が変化した歴史をチコちゃんが紹介 – Sirabee">
            <a:extLst>
              <a:ext uri="{FF2B5EF4-FFF2-40B4-BE49-F238E27FC236}">
                <a16:creationId xmlns:a16="http://schemas.microsoft.com/office/drawing/2014/main" id="{BE30BC02-16A3-90F3-FAA9-14F226C23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518" y="2623926"/>
            <a:ext cx="5005634" cy="33362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10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lang="ja-JP" altLang="en-US" dirty="0">
                <a:latin typeface="BIZ UDゴシック" panose="020B0400000000000000" pitchFamily="49" charset="-128"/>
                <a:ea typeface="BIZ UDゴシック" panose="020B0400000000000000" pitchFamily="49" charset="-128"/>
              </a:rPr>
              <a:t>寺の数が多い？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4D9A42DB-5B8C-A6F5-3308-214AA3F055A2}"/>
              </a:ext>
            </a:extLst>
          </p:cNvPr>
          <p:cNvPicPr>
            <a:picLocks noChangeAspect="1"/>
          </p:cNvPicPr>
          <p:nvPr/>
        </p:nvPicPr>
        <p:blipFill>
          <a:blip r:embed="rId2"/>
          <a:stretch>
            <a:fillRect/>
          </a:stretch>
        </p:blipFill>
        <p:spPr>
          <a:xfrm>
            <a:off x="4986778" y="1825625"/>
            <a:ext cx="3528571" cy="770567"/>
          </a:xfrm>
          <a:prstGeom prst="rect">
            <a:avLst/>
          </a:prstGeom>
        </p:spPr>
      </p:pic>
      <p:pic>
        <p:nvPicPr>
          <p:cNvPr id="7" name="図 6">
            <a:extLst>
              <a:ext uri="{FF2B5EF4-FFF2-40B4-BE49-F238E27FC236}">
                <a16:creationId xmlns:a16="http://schemas.microsoft.com/office/drawing/2014/main" id="{317ACF44-5BF2-CDDC-9287-898531A934ED}"/>
              </a:ext>
            </a:extLst>
          </p:cNvPr>
          <p:cNvPicPr>
            <a:picLocks noChangeAspect="1"/>
          </p:cNvPicPr>
          <p:nvPr/>
        </p:nvPicPr>
        <p:blipFill>
          <a:blip r:embed="rId3"/>
          <a:stretch>
            <a:fillRect/>
          </a:stretch>
        </p:blipFill>
        <p:spPr>
          <a:xfrm>
            <a:off x="939594" y="2688678"/>
            <a:ext cx="7361558" cy="807790"/>
          </a:xfrm>
          <a:prstGeom prst="rect">
            <a:avLst/>
          </a:prstGeom>
        </p:spPr>
      </p:pic>
      <p:pic>
        <p:nvPicPr>
          <p:cNvPr id="9" name="図 8">
            <a:extLst>
              <a:ext uri="{FF2B5EF4-FFF2-40B4-BE49-F238E27FC236}">
                <a16:creationId xmlns:a16="http://schemas.microsoft.com/office/drawing/2014/main" id="{5D8CFC50-C79E-A697-41F3-CF24C27BE885}"/>
              </a:ext>
            </a:extLst>
          </p:cNvPr>
          <p:cNvPicPr>
            <a:picLocks noChangeAspect="1"/>
          </p:cNvPicPr>
          <p:nvPr/>
        </p:nvPicPr>
        <p:blipFill>
          <a:blip r:embed="rId4"/>
          <a:stretch>
            <a:fillRect/>
          </a:stretch>
        </p:blipFill>
        <p:spPr>
          <a:xfrm>
            <a:off x="853118" y="3597399"/>
            <a:ext cx="7399661" cy="807790"/>
          </a:xfrm>
          <a:prstGeom prst="rect">
            <a:avLst/>
          </a:prstGeom>
        </p:spPr>
      </p:pic>
      <p:pic>
        <p:nvPicPr>
          <p:cNvPr id="11" name="図 10">
            <a:extLst>
              <a:ext uri="{FF2B5EF4-FFF2-40B4-BE49-F238E27FC236}">
                <a16:creationId xmlns:a16="http://schemas.microsoft.com/office/drawing/2014/main" id="{56F31467-51F0-633C-8569-631C2400517E}"/>
              </a:ext>
            </a:extLst>
          </p:cNvPr>
          <p:cNvPicPr>
            <a:picLocks noChangeAspect="1"/>
          </p:cNvPicPr>
          <p:nvPr/>
        </p:nvPicPr>
        <p:blipFill>
          <a:blip r:embed="rId5"/>
          <a:stretch>
            <a:fillRect/>
          </a:stretch>
        </p:blipFill>
        <p:spPr>
          <a:xfrm>
            <a:off x="853118" y="4279457"/>
            <a:ext cx="7399661" cy="1592821"/>
          </a:xfrm>
          <a:prstGeom prst="rect">
            <a:avLst/>
          </a:prstGeom>
        </p:spPr>
      </p:pic>
    </p:spTree>
    <p:extLst>
      <p:ext uri="{BB962C8B-B14F-4D97-AF65-F5344CB8AC3E}">
        <p14:creationId xmlns:p14="http://schemas.microsoft.com/office/powerpoint/2010/main" val="301109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kumimoji="1" lang="ja-JP" altLang="en-US" dirty="0">
                <a:latin typeface="BIZ UDゴシック" panose="020B0400000000000000" pitchFamily="49" charset="-128"/>
                <a:ea typeface="BIZ UDゴシック" panose="020B0400000000000000" pitchFamily="49" charset="-128"/>
              </a:rPr>
              <a:t>人口当たりの寺の数</a:t>
            </a:r>
            <a:endParaRPr kumimoji="1"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4D9A42DB-5B8C-A6F5-3308-214AA3F055A2}"/>
              </a:ext>
            </a:extLst>
          </p:cNvPr>
          <p:cNvPicPr>
            <a:picLocks noChangeAspect="1"/>
          </p:cNvPicPr>
          <p:nvPr/>
        </p:nvPicPr>
        <p:blipFill>
          <a:blip r:embed="rId2"/>
          <a:stretch>
            <a:fillRect/>
          </a:stretch>
        </p:blipFill>
        <p:spPr>
          <a:xfrm>
            <a:off x="4685121" y="1883266"/>
            <a:ext cx="3688825" cy="805564"/>
          </a:xfrm>
          <a:prstGeom prst="rect">
            <a:avLst/>
          </a:prstGeom>
        </p:spPr>
      </p:pic>
      <p:pic>
        <p:nvPicPr>
          <p:cNvPr id="6" name="図 5">
            <a:extLst>
              <a:ext uri="{FF2B5EF4-FFF2-40B4-BE49-F238E27FC236}">
                <a16:creationId xmlns:a16="http://schemas.microsoft.com/office/drawing/2014/main" id="{D0C376B3-E95C-1F99-5805-0CF5D573F9CD}"/>
              </a:ext>
            </a:extLst>
          </p:cNvPr>
          <p:cNvPicPr>
            <a:picLocks noChangeAspect="1"/>
          </p:cNvPicPr>
          <p:nvPr/>
        </p:nvPicPr>
        <p:blipFill>
          <a:blip r:embed="rId3"/>
          <a:stretch>
            <a:fillRect/>
          </a:stretch>
        </p:blipFill>
        <p:spPr>
          <a:xfrm>
            <a:off x="726689" y="3216366"/>
            <a:ext cx="7392041" cy="784928"/>
          </a:xfrm>
          <a:prstGeom prst="rect">
            <a:avLst/>
          </a:prstGeom>
        </p:spPr>
      </p:pic>
      <p:pic>
        <p:nvPicPr>
          <p:cNvPr id="10" name="図 9">
            <a:extLst>
              <a:ext uri="{FF2B5EF4-FFF2-40B4-BE49-F238E27FC236}">
                <a16:creationId xmlns:a16="http://schemas.microsoft.com/office/drawing/2014/main" id="{42D1434A-4EDC-3CAE-6938-2659DE22405B}"/>
              </a:ext>
            </a:extLst>
          </p:cNvPr>
          <p:cNvPicPr>
            <a:picLocks noChangeAspect="1"/>
          </p:cNvPicPr>
          <p:nvPr/>
        </p:nvPicPr>
        <p:blipFill>
          <a:blip r:embed="rId4"/>
          <a:stretch>
            <a:fillRect/>
          </a:stretch>
        </p:blipFill>
        <p:spPr>
          <a:xfrm>
            <a:off x="868359" y="5139131"/>
            <a:ext cx="7399661" cy="807790"/>
          </a:xfrm>
          <a:prstGeom prst="rect">
            <a:avLst/>
          </a:prstGeom>
        </p:spPr>
      </p:pic>
      <p:sp>
        <p:nvSpPr>
          <p:cNvPr id="4" name="フローチャート: 組合せ 3">
            <a:extLst>
              <a:ext uri="{FF2B5EF4-FFF2-40B4-BE49-F238E27FC236}">
                <a16:creationId xmlns:a16="http://schemas.microsoft.com/office/drawing/2014/main" id="{7786172F-0678-E0DF-C338-A1A1A0BC1D7D}"/>
              </a:ext>
            </a:extLst>
          </p:cNvPr>
          <p:cNvSpPr/>
          <p:nvPr/>
        </p:nvSpPr>
        <p:spPr>
          <a:xfrm>
            <a:off x="3051110" y="4245429"/>
            <a:ext cx="2976466" cy="663660"/>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4070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lang="ja-JP" altLang="en-US" dirty="0">
                <a:latin typeface="BIZ UDゴシック" panose="020B0400000000000000" pitchFamily="49" charset="-128"/>
                <a:ea typeface="BIZ UDゴシック" panose="020B0400000000000000" pitchFamily="49" charset="-128"/>
              </a:rPr>
              <a:t>書道教室が多い？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137766" y="1912189"/>
            <a:ext cx="3377584" cy="292291"/>
          </a:xfrm>
          <a:prstGeom prst="rect">
            <a:avLst/>
          </a:prstGeom>
        </p:spPr>
      </p:pic>
      <p:pic>
        <p:nvPicPr>
          <p:cNvPr id="9" name="図 8">
            <a:extLst>
              <a:ext uri="{FF2B5EF4-FFF2-40B4-BE49-F238E27FC236}">
                <a16:creationId xmlns:a16="http://schemas.microsoft.com/office/drawing/2014/main" id="{E8C6D2D5-3B4A-4BE6-77F0-979469BDD5C7}"/>
              </a:ext>
            </a:extLst>
          </p:cNvPr>
          <p:cNvPicPr>
            <a:picLocks noChangeAspect="1"/>
          </p:cNvPicPr>
          <p:nvPr/>
        </p:nvPicPr>
        <p:blipFill>
          <a:blip r:embed="rId3"/>
          <a:stretch>
            <a:fillRect/>
          </a:stretch>
        </p:blipFill>
        <p:spPr>
          <a:xfrm>
            <a:off x="1814881" y="2489357"/>
            <a:ext cx="5368343" cy="3421581"/>
          </a:xfrm>
          <a:prstGeom prst="rect">
            <a:avLst/>
          </a:prstGeom>
          <a:effectLst>
            <a:softEdge rad="31750"/>
          </a:effectLst>
        </p:spPr>
      </p:pic>
    </p:spTree>
    <p:extLst>
      <p:ext uri="{BB962C8B-B14F-4D97-AF65-F5344CB8AC3E}">
        <p14:creationId xmlns:p14="http://schemas.microsoft.com/office/powerpoint/2010/main" val="84382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lang="ja-JP" altLang="en-US" dirty="0">
                <a:latin typeface="BIZ UDゴシック" panose="020B0400000000000000" pitchFamily="49" charset="-128"/>
                <a:ea typeface="BIZ UDゴシック" panose="020B0400000000000000" pitchFamily="49" charset="-128"/>
              </a:rPr>
              <a:t>生け花・茶道教室が多い？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071620" y="1921428"/>
            <a:ext cx="3377584" cy="292291"/>
          </a:xfrm>
          <a:prstGeom prst="rect">
            <a:avLst/>
          </a:prstGeom>
        </p:spPr>
      </p:pic>
      <p:pic>
        <p:nvPicPr>
          <p:cNvPr id="5" name="図 4">
            <a:extLst>
              <a:ext uri="{FF2B5EF4-FFF2-40B4-BE49-F238E27FC236}">
                <a16:creationId xmlns:a16="http://schemas.microsoft.com/office/drawing/2014/main" id="{27B37034-C6D4-A9E1-3A75-8B414A682AAE}"/>
              </a:ext>
            </a:extLst>
          </p:cNvPr>
          <p:cNvPicPr>
            <a:picLocks noChangeAspect="1"/>
          </p:cNvPicPr>
          <p:nvPr/>
        </p:nvPicPr>
        <p:blipFill>
          <a:blip r:embed="rId3"/>
          <a:stretch>
            <a:fillRect/>
          </a:stretch>
        </p:blipFill>
        <p:spPr>
          <a:xfrm>
            <a:off x="1648462" y="2601814"/>
            <a:ext cx="5677392" cy="3177815"/>
          </a:xfrm>
          <a:prstGeom prst="rect">
            <a:avLst/>
          </a:prstGeom>
          <a:effectLst>
            <a:softEdge rad="31750"/>
          </a:effectLst>
        </p:spPr>
      </p:pic>
    </p:spTree>
    <p:extLst>
      <p:ext uri="{BB962C8B-B14F-4D97-AF65-F5344CB8AC3E}">
        <p14:creationId xmlns:p14="http://schemas.microsoft.com/office/powerpoint/2010/main" val="824380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kumimoji="1" lang="ja-JP" altLang="en-US" dirty="0">
                <a:latin typeface="BIZ UDゴシック" panose="020B0400000000000000" pitchFamily="49" charset="-128"/>
                <a:ea typeface="BIZ UDゴシック" panose="020B0400000000000000" pitchFamily="49" charset="-128"/>
              </a:rPr>
              <a:t>和食屋が多い？</a:t>
            </a: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071620" y="1921428"/>
            <a:ext cx="3377584" cy="292291"/>
          </a:xfrm>
          <a:prstGeom prst="rect">
            <a:avLst/>
          </a:prstGeom>
        </p:spPr>
      </p:pic>
      <p:pic>
        <p:nvPicPr>
          <p:cNvPr id="5" name="図 4">
            <a:extLst>
              <a:ext uri="{FF2B5EF4-FFF2-40B4-BE49-F238E27FC236}">
                <a16:creationId xmlns:a16="http://schemas.microsoft.com/office/drawing/2014/main" id="{B2C5AB9E-5F02-54DC-02DE-88873615CE0B}"/>
              </a:ext>
            </a:extLst>
          </p:cNvPr>
          <p:cNvPicPr>
            <a:picLocks noChangeAspect="1"/>
          </p:cNvPicPr>
          <p:nvPr/>
        </p:nvPicPr>
        <p:blipFill>
          <a:blip r:embed="rId3"/>
          <a:stretch>
            <a:fillRect/>
          </a:stretch>
        </p:blipFill>
        <p:spPr>
          <a:xfrm>
            <a:off x="2148630" y="2603681"/>
            <a:ext cx="4846740" cy="3254022"/>
          </a:xfrm>
          <a:prstGeom prst="rect">
            <a:avLst/>
          </a:prstGeom>
          <a:effectLst>
            <a:softEdge rad="31750"/>
          </a:effectLst>
        </p:spPr>
      </p:pic>
      <p:sp>
        <p:nvSpPr>
          <p:cNvPr id="8" name="テキスト ボックス 7">
            <a:extLst>
              <a:ext uri="{FF2B5EF4-FFF2-40B4-BE49-F238E27FC236}">
                <a16:creationId xmlns:a16="http://schemas.microsoft.com/office/drawing/2014/main" id="{237E9E53-000A-86A3-ECD3-5D7C34DAC4E5}"/>
              </a:ext>
            </a:extLst>
          </p:cNvPr>
          <p:cNvSpPr txBox="1"/>
          <p:nvPr/>
        </p:nvSpPr>
        <p:spPr>
          <a:xfrm rot="19739518">
            <a:off x="6249971" y="3826009"/>
            <a:ext cx="1917513" cy="369332"/>
          </a:xfrm>
          <a:prstGeom prst="rect">
            <a:avLst/>
          </a:prstGeom>
          <a:solidFill>
            <a:srgbClr val="FFFF00"/>
          </a:solid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東京に次いで</a:t>
            </a:r>
            <a:r>
              <a:rPr kumimoji="1" lang="en-US" altLang="ja-JP" dirty="0">
                <a:latin typeface="BIZ UDゴシック" panose="020B0400000000000000" pitchFamily="49" charset="-128"/>
                <a:ea typeface="BIZ UDゴシック" panose="020B0400000000000000" pitchFamily="49" charset="-128"/>
              </a:rPr>
              <a:t>2</a:t>
            </a:r>
            <a:r>
              <a:rPr kumimoji="1" lang="ja-JP" altLang="en-US" dirty="0">
                <a:latin typeface="BIZ UDゴシック" panose="020B0400000000000000" pitchFamily="49" charset="-128"/>
                <a:ea typeface="BIZ UDゴシック" panose="020B0400000000000000" pitchFamily="49" charset="-128"/>
              </a:rPr>
              <a:t>位</a:t>
            </a:r>
          </a:p>
        </p:txBody>
      </p:sp>
      <p:sp>
        <p:nvSpPr>
          <p:cNvPr id="9" name="タイトル 1">
            <a:extLst>
              <a:ext uri="{FF2B5EF4-FFF2-40B4-BE49-F238E27FC236}">
                <a16:creationId xmlns:a16="http://schemas.microsoft.com/office/drawing/2014/main" id="{35029743-B87B-4AF0-D1C1-D814F6A26B58}"/>
              </a:ext>
            </a:extLst>
          </p:cNvPr>
          <p:cNvSpPr txBox="1">
            <a:spLocks/>
          </p:cNvSpPr>
          <p:nvPr/>
        </p:nvSpPr>
        <p:spPr>
          <a:xfrm>
            <a:off x="697075" y="40088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ゴシック" panose="020B0400000000000000" pitchFamily="49" charset="-128"/>
                <a:ea typeface="BIZ UDゴシック" panose="020B0400000000000000" pitchFamily="49" charset="-128"/>
              </a:rPr>
              <a:t>京都文化の特徴って？</a:t>
            </a:r>
          </a:p>
        </p:txBody>
      </p:sp>
    </p:spTree>
    <p:extLst>
      <p:ext uri="{BB962C8B-B14F-4D97-AF65-F5344CB8AC3E}">
        <p14:creationId xmlns:p14="http://schemas.microsoft.com/office/powerpoint/2010/main" val="2420065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lang="ja-JP" altLang="en-US" dirty="0">
                <a:latin typeface="BIZ UDゴシック" panose="020B0400000000000000" pitchFamily="49" charset="-128"/>
                <a:ea typeface="BIZ UDゴシック" panose="020B0400000000000000" pitchFamily="49" charset="-128"/>
              </a:rPr>
              <a:t>パン屋が多い？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071620" y="1921428"/>
            <a:ext cx="3377584" cy="292291"/>
          </a:xfrm>
          <a:prstGeom prst="rect">
            <a:avLst/>
          </a:prstGeom>
        </p:spPr>
      </p:pic>
      <p:pic>
        <p:nvPicPr>
          <p:cNvPr id="6" name="図 5">
            <a:extLst>
              <a:ext uri="{FF2B5EF4-FFF2-40B4-BE49-F238E27FC236}">
                <a16:creationId xmlns:a16="http://schemas.microsoft.com/office/drawing/2014/main" id="{82EB8B82-CA03-DC43-D5BE-AD80F09DF96F}"/>
              </a:ext>
            </a:extLst>
          </p:cNvPr>
          <p:cNvPicPr>
            <a:picLocks noChangeAspect="1"/>
          </p:cNvPicPr>
          <p:nvPr/>
        </p:nvPicPr>
        <p:blipFill>
          <a:blip r:embed="rId3"/>
          <a:stretch>
            <a:fillRect/>
          </a:stretch>
        </p:blipFill>
        <p:spPr>
          <a:xfrm>
            <a:off x="1730681" y="2480272"/>
            <a:ext cx="5820189" cy="3357176"/>
          </a:xfrm>
          <a:prstGeom prst="rect">
            <a:avLst/>
          </a:prstGeom>
          <a:effectLst>
            <a:softEdge rad="31750"/>
          </a:effectLst>
        </p:spPr>
      </p:pic>
      <p:sp>
        <p:nvSpPr>
          <p:cNvPr id="4" name="テキスト ボックス 3">
            <a:extLst>
              <a:ext uri="{FF2B5EF4-FFF2-40B4-BE49-F238E27FC236}">
                <a16:creationId xmlns:a16="http://schemas.microsoft.com/office/drawing/2014/main" id="{EFC70B33-B3D5-34D8-E088-9D92183BDE97}"/>
              </a:ext>
            </a:extLst>
          </p:cNvPr>
          <p:cNvSpPr txBox="1"/>
          <p:nvPr/>
        </p:nvSpPr>
        <p:spPr>
          <a:xfrm>
            <a:off x="2355534" y="6307429"/>
            <a:ext cx="4570482"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数では二番だが　一人当たり購入費は一番</a:t>
            </a:r>
          </a:p>
        </p:txBody>
      </p:sp>
    </p:spTree>
    <p:extLst>
      <p:ext uri="{BB962C8B-B14F-4D97-AF65-F5344CB8AC3E}">
        <p14:creationId xmlns:p14="http://schemas.microsoft.com/office/powerpoint/2010/main" val="37286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r>
              <a:rPr lang="ja-JP" altLang="en-US" dirty="0">
                <a:latin typeface="BIZ UDゴシック" panose="020B0400000000000000" pitchFamily="49" charset="-128"/>
                <a:ea typeface="BIZ UDゴシック" panose="020B0400000000000000" pitchFamily="49" charset="-128"/>
              </a:rPr>
              <a:t>寺社が多いというわけでもない</a:t>
            </a:r>
            <a:endParaRPr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書道・生け花・</a:t>
            </a:r>
            <a:r>
              <a:rPr lang="ja-JP" altLang="en-US" dirty="0">
                <a:latin typeface="BIZ UDゴシック" panose="020B0400000000000000" pitchFamily="49" charset="-128"/>
                <a:ea typeface="BIZ UDゴシック" panose="020B0400000000000000" pitchFamily="49" charset="-128"/>
              </a:rPr>
              <a:t>茶道が盛んというものでもない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人口の割に和食屋はとても多い、しかし都会である割には外食費比率は低い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パンをよく食べる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カップ麺は嫌い</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3FE91519-25E9-1F58-0925-67A433DC6967}"/>
              </a:ext>
            </a:extLst>
          </p:cNvPr>
          <p:cNvPicPr>
            <a:picLocks noChangeAspect="1"/>
          </p:cNvPicPr>
          <p:nvPr/>
        </p:nvPicPr>
        <p:blipFill>
          <a:blip r:embed="rId2"/>
          <a:stretch>
            <a:fillRect/>
          </a:stretch>
        </p:blipFill>
        <p:spPr>
          <a:xfrm>
            <a:off x="5804282" y="3548678"/>
            <a:ext cx="2604136" cy="1634320"/>
          </a:xfrm>
          <a:prstGeom prst="rect">
            <a:avLst/>
          </a:prstGeom>
        </p:spPr>
      </p:pic>
      <p:pic>
        <p:nvPicPr>
          <p:cNvPr id="8" name="図 7">
            <a:extLst>
              <a:ext uri="{FF2B5EF4-FFF2-40B4-BE49-F238E27FC236}">
                <a16:creationId xmlns:a16="http://schemas.microsoft.com/office/drawing/2014/main" id="{524537D3-BA6D-A818-1EF4-C1736332B626}"/>
              </a:ext>
            </a:extLst>
          </p:cNvPr>
          <p:cNvPicPr>
            <a:picLocks noChangeAspect="1"/>
          </p:cNvPicPr>
          <p:nvPr/>
        </p:nvPicPr>
        <p:blipFill>
          <a:blip r:embed="rId3"/>
          <a:stretch>
            <a:fillRect/>
          </a:stretch>
        </p:blipFill>
        <p:spPr>
          <a:xfrm>
            <a:off x="2554664" y="5069896"/>
            <a:ext cx="5960686" cy="1107067"/>
          </a:xfrm>
          <a:prstGeom prst="rect">
            <a:avLst/>
          </a:prstGeom>
        </p:spPr>
      </p:pic>
      <p:pic>
        <p:nvPicPr>
          <p:cNvPr id="11" name="図 10">
            <a:extLst>
              <a:ext uri="{FF2B5EF4-FFF2-40B4-BE49-F238E27FC236}">
                <a16:creationId xmlns:a16="http://schemas.microsoft.com/office/drawing/2014/main" id="{39651770-20F7-6FDF-4573-AF53ACD5CC6D}"/>
              </a:ext>
            </a:extLst>
          </p:cNvPr>
          <p:cNvPicPr>
            <a:picLocks noChangeAspect="1"/>
          </p:cNvPicPr>
          <p:nvPr/>
        </p:nvPicPr>
        <p:blipFill>
          <a:blip r:embed="rId4"/>
          <a:stretch>
            <a:fillRect/>
          </a:stretch>
        </p:blipFill>
        <p:spPr>
          <a:xfrm rot="19795108">
            <a:off x="6430410" y="5506756"/>
            <a:ext cx="1920406" cy="800169"/>
          </a:xfrm>
          <a:prstGeom prst="rect">
            <a:avLst/>
          </a:prstGeom>
        </p:spPr>
      </p:pic>
      <p:sp>
        <p:nvSpPr>
          <p:cNvPr id="7" name="タイトル 1">
            <a:extLst>
              <a:ext uri="{FF2B5EF4-FFF2-40B4-BE49-F238E27FC236}">
                <a16:creationId xmlns:a16="http://schemas.microsoft.com/office/drawing/2014/main" id="{9E831B2B-9EEE-11F2-5CB5-136E2F2A11EA}"/>
              </a:ext>
            </a:extLst>
          </p:cNvPr>
          <p:cNvSpPr txBox="1">
            <a:spLocks/>
          </p:cNvSpPr>
          <p:nvPr/>
        </p:nvSpPr>
        <p:spPr>
          <a:xfrm>
            <a:off x="762389" y="34239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ゴシック" panose="020B0400000000000000" pitchFamily="49" charset="-128"/>
                <a:ea typeface="BIZ UDゴシック" panose="020B0400000000000000" pitchFamily="49" charset="-128"/>
              </a:rPr>
              <a:t>京都文化の特徴って？</a:t>
            </a:r>
          </a:p>
        </p:txBody>
      </p:sp>
    </p:spTree>
    <p:extLst>
      <p:ext uri="{BB962C8B-B14F-4D97-AF65-F5344CB8AC3E}">
        <p14:creationId xmlns:p14="http://schemas.microsoft.com/office/powerpoint/2010/main" val="266508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爆発したチェルノブイリ原発４号炉">
            <a:extLst>
              <a:ext uri="{FF2B5EF4-FFF2-40B4-BE49-F238E27FC236}">
                <a16:creationId xmlns:a16="http://schemas.microsoft.com/office/drawing/2014/main" id="{70366741-0AC1-38BD-9D40-8512C8167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7" r="-1"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C8EF82C9-5876-6591-F301-CD554170E45E}"/>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kumimoji="1" lang="ja-JP" altLang="en-US" sz="4200" dirty="0">
                <a:solidFill>
                  <a:schemeClr val="bg1"/>
                </a:solidFill>
                <a:latin typeface="BIZ UDゴシック" panose="020B0400000000000000" pitchFamily="49" charset="-128"/>
                <a:ea typeface="BIZ UDゴシック" panose="020B0400000000000000" pitchFamily="49" charset="-128"/>
              </a:rPr>
              <a:t>発端は</a:t>
            </a:r>
          </a:p>
        </p:txBody>
      </p:sp>
      <p:sp>
        <p:nvSpPr>
          <p:cNvPr id="3" name="コンテンツ プレースホルダー 2">
            <a:extLst>
              <a:ext uri="{FF2B5EF4-FFF2-40B4-BE49-F238E27FC236}">
                <a16:creationId xmlns:a16="http://schemas.microsoft.com/office/drawing/2014/main" id="{DCFD8E5E-D3D0-04CD-33A6-DC68B814DD97}"/>
              </a:ext>
            </a:extLst>
          </p:cNvPr>
          <p:cNvSpPr>
            <a:spLocks noGrp="1"/>
          </p:cNvSpPr>
          <p:nvPr>
            <p:ph idx="1"/>
          </p:nvPr>
        </p:nvSpPr>
        <p:spPr>
          <a:xfrm>
            <a:off x="358485" y="4872922"/>
            <a:ext cx="3635017" cy="557641"/>
          </a:xfrm>
        </p:spPr>
        <p:txBody>
          <a:bodyPr vert="horz" lIns="91440" tIns="45720" rIns="91440" bIns="45720" rtlCol="0">
            <a:normAutofit/>
          </a:bodyPr>
          <a:lstStyle/>
          <a:p>
            <a:pPr marL="0" indent="0">
              <a:buNone/>
            </a:pPr>
            <a:r>
              <a:rPr kumimoji="1" lang="en-US" altLang="ja-JP" sz="2400" dirty="0">
                <a:solidFill>
                  <a:schemeClr val="bg1"/>
                </a:solidFill>
                <a:latin typeface="BIZ UDゴシック" panose="020B0400000000000000" pitchFamily="49" charset="-128"/>
                <a:ea typeface="BIZ UDゴシック" panose="020B0400000000000000" pitchFamily="49" charset="-128"/>
              </a:rPr>
              <a:t>1986</a:t>
            </a:r>
            <a:r>
              <a:rPr kumimoji="1" lang="ja-JP" altLang="en-US" sz="2400" dirty="0">
                <a:solidFill>
                  <a:schemeClr val="bg1"/>
                </a:solidFill>
                <a:latin typeface="BIZ UDゴシック" panose="020B0400000000000000" pitchFamily="49" charset="-128"/>
                <a:ea typeface="BIZ UDゴシック" panose="020B0400000000000000" pitchFamily="49" charset="-128"/>
              </a:rPr>
              <a:t>年　チェルノブイリ</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正方形/長方形 3">
            <a:extLst>
              <a:ext uri="{FF2B5EF4-FFF2-40B4-BE49-F238E27FC236}">
                <a16:creationId xmlns:a16="http://schemas.microsoft.com/office/drawing/2014/main" id="{F5AD8FB2-B222-CEC3-C8EB-7957E456BCF8}"/>
              </a:ext>
            </a:extLst>
          </p:cNvPr>
          <p:cNvSpPr/>
          <p:nvPr/>
        </p:nvSpPr>
        <p:spPr>
          <a:xfrm>
            <a:off x="167951" y="541176"/>
            <a:ext cx="989045" cy="4758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9365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lang="ja-JP" altLang="en-US" dirty="0">
                <a:latin typeface="BIZ UDゴシック" panose="020B0400000000000000" pitchFamily="49" charset="-128"/>
                <a:ea typeface="BIZ UDゴシック" panose="020B0400000000000000" pitchFamily="49" charset="-128"/>
              </a:rPr>
              <a:t>美人が多い？</a:t>
            </a: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C88CD96F-E706-279D-6308-51AF8C2D4B91}"/>
              </a:ext>
            </a:extLst>
          </p:cNvPr>
          <p:cNvPicPr>
            <a:picLocks noChangeAspect="1"/>
          </p:cNvPicPr>
          <p:nvPr/>
        </p:nvPicPr>
        <p:blipFill>
          <a:blip r:embed="rId2"/>
          <a:stretch>
            <a:fillRect/>
          </a:stretch>
        </p:blipFill>
        <p:spPr>
          <a:xfrm>
            <a:off x="5148976" y="1918470"/>
            <a:ext cx="3042918" cy="1118066"/>
          </a:xfrm>
          <a:prstGeom prst="rect">
            <a:avLst/>
          </a:prstGeom>
        </p:spPr>
      </p:pic>
      <p:pic>
        <p:nvPicPr>
          <p:cNvPr id="9" name="図 8">
            <a:extLst>
              <a:ext uri="{FF2B5EF4-FFF2-40B4-BE49-F238E27FC236}">
                <a16:creationId xmlns:a16="http://schemas.microsoft.com/office/drawing/2014/main" id="{5D1DC151-614E-7920-168A-8B4A4F3B3723}"/>
              </a:ext>
            </a:extLst>
          </p:cNvPr>
          <p:cNvPicPr>
            <a:picLocks noChangeAspect="1"/>
          </p:cNvPicPr>
          <p:nvPr/>
        </p:nvPicPr>
        <p:blipFill>
          <a:blip r:embed="rId3"/>
          <a:stretch>
            <a:fillRect/>
          </a:stretch>
        </p:blipFill>
        <p:spPr>
          <a:xfrm>
            <a:off x="1527141" y="2742317"/>
            <a:ext cx="5185875" cy="3262711"/>
          </a:xfrm>
          <a:prstGeom prst="rect">
            <a:avLst/>
          </a:prstGeom>
        </p:spPr>
      </p:pic>
    </p:spTree>
    <p:extLst>
      <p:ext uri="{BB962C8B-B14F-4D97-AF65-F5344CB8AC3E}">
        <p14:creationId xmlns:p14="http://schemas.microsoft.com/office/powerpoint/2010/main" val="1768152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 遊び篇</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lnSpcReduction="10000"/>
          </a:bodyPr>
          <a:lstStyle/>
          <a:p>
            <a:r>
              <a:rPr lang="ja-JP" altLang="en-US" dirty="0">
                <a:latin typeface="BIZ UDゴシック" panose="020B0400000000000000" pitchFamily="49" charset="-128"/>
                <a:ea typeface="BIZ UDゴシック" panose="020B0400000000000000" pitchFamily="49" charset="-128"/>
              </a:rPr>
              <a:t>芸者・舞妓は多い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しかし　美人は少ない（笑）</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しかし　「京の水に磨かれる」＝カルチャ</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に染まると　美人に見える</a:t>
            </a: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346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wipe(left)">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京都文化の特徴って？</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r>
              <a:rPr kumimoji="1" lang="ja-JP" altLang="en-US" dirty="0">
                <a:latin typeface="BIZ UDゴシック" panose="020B0400000000000000" pitchFamily="49" charset="-128"/>
                <a:ea typeface="BIZ UDゴシック" panose="020B0400000000000000" pitchFamily="49" charset="-128"/>
              </a:rPr>
              <a:t>で　こんな京都が　なぜ　「はんなり」「奥ゆかしい」などと表現されるのか</a:t>
            </a:r>
            <a:endParaRPr kumimoji="1"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それは</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sz="2400" b="1" i="0" dirty="0">
                <a:solidFill>
                  <a:srgbClr val="333333"/>
                </a:solidFill>
                <a:effectLst/>
                <a:latin typeface="BIZ UDゴシック" panose="020B0400000000000000" pitchFamily="49" charset="-128"/>
                <a:ea typeface="BIZ UDゴシック" panose="020B0400000000000000" pitchFamily="49" charset="-128"/>
              </a:rPr>
              <a:t>「よろしいなぁ」「いけずな人やなぁ」</a:t>
            </a:r>
          </a:p>
          <a:p>
            <a:pPr marL="0" indent="0">
              <a:buNone/>
            </a:pPr>
            <a:r>
              <a:rPr lang="ja-JP" altLang="en-US" sz="2400" b="1" i="0" dirty="0">
                <a:solidFill>
                  <a:srgbClr val="333333"/>
                </a:solidFill>
                <a:effectLst/>
                <a:latin typeface="BIZ UDゴシック" panose="020B0400000000000000" pitchFamily="49" charset="-128"/>
                <a:ea typeface="BIZ UDゴシック" panose="020B0400000000000000" pitchFamily="49" charset="-128"/>
              </a:rPr>
              <a:t>「おおきに」「かんにんして」「よういわんわぁ」「イキリやなぁ」「どないしはったん？」「ぶぶ漬けおあがりますか？」</a:t>
            </a: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8158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sz="4400" dirty="0">
                <a:latin typeface="BIZ UDゴシック" panose="020B0400000000000000" pitchFamily="49" charset="-128"/>
                <a:ea typeface="BIZ UDゴシック" panose="020B0400000000000000" pitchFamily="49" charset="-128"/>
              </a:rPr>
              <a:t>はんなりこそが　ぶんかどす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92500"/>
          </a:bodyPr>
          <a:lstStyle/>
          <a:p>
            <a:pPr marL="0" indent="0">
              <a:buNone/>
            </a:pPr>
            <a:r>
              <a:rPr lang="ja-JP" altLang="en-US" dirty="0">
                <a:latin typeface="BIZ UDゴシック" panose="020B0400000000000000" pitchFamily="49" charset="-128"/>
                <a:ea typeface="BIZ UDゴシック" panose="020B0400000000000000" pitchFamily="49" charset="-128"/>
              </a:rPr>
              <a:t>長い年月　権力者の栄枯盛衰　政権の交替を見続けてきた京都の人々には　生き延びるためには　目立たず、事を荒立てず、角を立てずに物事を処理する文化が根付いた</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建物は目立たず、一見してわかるような贅沢は慎み、　　　着物には金かけても　周囲に溶け込む柄を選んだ</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言い換えると　長い不幸の歴史の上に成立した文化、よそ者が入っていっても　変わるわけがない</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9952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sz="4400" dirty="0">
                <a:latin typeface="BIZ UDゴシック" panose="020B0400000000000000" pitchFamily="49" charset="-128"/>
                <a:ea typeface="BIZ UDゴシック" panose="020B0400000000000000" pitchFamily="49" charset="-128"/>
              </a:rPr>
              <a:t>はんなりこそが　ぶんかどす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92500" lnSpcReduction="10000"/>
          </a:bodyPr>
          <a:lstStyle/>
          <a:p>
            <a:pPr marL="0" indent="0">
              <a:buNone/>
            </a:pPr>
            <a:r>
              <a:rPr lang="ja-JP" altLang="en-US" dirty="0">
                <a:latin typeface="BIZ UDゴシック" panose="020B0400000000000000" pitchFamily="49" charset="-128"/>
                <a:ea typeface="BIZ UDゴシック" panose="020B0400000000000000" pitchFamily="49" charset="-128"/>
              </a:rPr>
              <a:t>こちとら　三代続いた江戸っ子でえ！</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最近　敦賀からこしてきはったんどす</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b="1" dirty="0">
              <a:latin typeface="BIZ UDゴシック" panose="020B0400000000000000" pitchFamily="49" charset="-128"/>
              <a:ea typeface="BIZ UDゴシック" panose="020B0400000000000000" pitchFamily="49" charset="-128"/>
            </a:endParaRPr>
          </a:p>
          <a:p>
            <a:pPr marL="0" indent="0">
              <a:buNone/>
            </a:pPr>
            <a:r>
              <a:rPr lang="ja-JP" altLang="en-US" i="0" dirty="0">
                <a:solidFill>
                  <a:srgbClr val="000000"/>
                </a:solidFill>
                <a:effectLst/>
                <a:latin typeface="BIZ UDゴシック" panose="020B0400000000000000" pitchFamily="49" charset="-128"/>
                <a:ea typeface="BIZ UDゴシック" panose="020B0400000000000000" pitchFamily="49" charset="-128"/>
              </a:rPr>
              <a:t>「先の戦」と言えば、太平洋戦争ではなく応仁の乱のこと</a:t>
            </a:r>
            <a:r>
              <a:rPr lang="en-US" altLang="ja-JP" i="0" dirty="0">
                <a:solidFill>
                  <a:srgbClr val="000000"/>
                </a:solidFill>
                <a:effectLst/>
                <a:latin typeface="BIZ UDゴシック" panose="020B0400000000000000" pitchFamily="49" charset="-128"/>
                <a:ea typeface="BIZ UDゴシック" panose="020B0400000000000000" pitchFamily="49" charset="-128"/>
              </a:rPr>
              <a:t>…</a:t>
            </a:r>
            <a:r>
              <a:rPr lang="ja-JP" altLang="en-US" i="0" dirty="0">
                <a:solidFill>
                  <a:srgbClr val="000000"/>
                </a:solidFill>
                <a:effectLst/>
                <a:latin typeface="BIZ UDゴシック" panose="020B0400000000000000" pitchFamily="49" charset="-128"/>
                <a:ea typeface="BIZ UDゴシック" panose="020B0400000000000000" pitchFamily="49" charset="-128"/>
              </a:rPr>
              <a:t>　</a:t>
            </a:r>
            <a:endParaRPr lang="en-US" altLang="ja-JP" i="0" dirty="0">
              <a:solidFill>
                <a:srgbClr val="000000"/>
              </a:solidFill>
              <a:effectLst/>
              <a:latin typeface="BIZ UDゴシック" panose="020B0400000000000000" pitchFamily="49" charset="-128"/>
              <a:ea typeface="BIZ UDゴシック" panose="020B0400000000000000" pitchFamily="49" charset="-128"/>
            </a:endParaRPr>
          </a:p>
          <a:p>
            <a:pPr marL="0" indent="0">
              <a:buNone/>
            </a:pPr>
            <a:r>
              <a:rPr lang="ja-JP" altLang="en-US" i="0" dirty="0">
                <a:solidFill>
                  <a:srgbClr val="000000"/>
                </a:solidFill>
                <a:effectLst/>
                <a:latin typeface="BIZ UDゴシック" panose="020B0400000000000000" pitchFamily="49" charset="-128"/>
                <a:ea typeface="BIZ UDゴシック" panose="020B0400000000000000" pitchFamily="49" charset="-128"/>
              </a:rPr>
              <a:t>               </a:t>
            </a:r>
            <a:r>
              <a:rPr lang="ja-JP" altLang="en-US" sz="2200" i="0" dirty="0">
                <a:solidFill>
                  <a:srgbClr val="000000"/>
                </a:solidFill>
                <a:effectLst/>
                <a:latin typeface="BIZ UDゴシック" panose="020B0400000000000000" pitchFamily="49" charset="-128"/>
                <a:ea typeface="BIZ UDゴシック" panose="020B0400000000000000" pitchFamily="49" charset="-128"/>
              </a:rPr>
              <a:t>私が聴いたのでは鳥羽伏見の戦い</a:t>
            </a:r>
            <a:endParaRPr lang="en-US" altLang="ja-JP" sz="2200" i="0" dirty="0">
              <a:solidFill>
                <a:srgbClr val="000000"/>
              </a:solidFill>
              <a:effectLst/>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637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left)">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left)">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a:extLst>
              <a:ext uri="{FF2B5EF4-FFF2-40B4-BE49-F238E27FC236}">
                <a16:creationId xmlns:a16="http://schemas.microsoft.com/office/drawing/2014/main" id="{CDF529C4-D0B8-CD44-9997-1A554FD0A2B4}"/>
              </a:ext>
            </a:extLst>
          </p:cNvPr>
          <p:cNvPicPr>
            <a:picLocks noChangeAspect="1"/>
          </p:cNvPicPr>
          <p:nvPr/>
        </p:nvPicPr>
        <p:blipFill rotWithShape="1">
          <a:blip r:embed="rId2"/>
          <a:srcRect l="10555" r="10557"/>
          <a:stretch/>
        </p:blipFill>
        <p:spPr>
          <a:xfrm>
            <a:off x="20" y="10"/>
            <a:ext cx="3733018" cy="6857990"/>
          </a:xfrm>
          <a:prstGeom prst="rect">
            <a:avLst/>
          </a:prstGeom>
        </p:spPr>
      </p:pic>
      <p:pic>
        <p:nvPicPr>
          <p:cNvPr id="5" name="図 4">
            <a:extLst>
              <a:ext uri="{FF2B5EF4-FFF2-40B4-BE49-F238E27FC236}">
                <a16:creationId xmlns:a16="http://schemas.microsoft.com/office/drawing/2014/main" id="{E6972AAB-AB52-3543-6F16-1756D3DC372B}"/>
              </a:ext>
            </a:extLst>
          </p:cNvPr>
          <p:cNvPicPr>
            <a:picLocks noChangeAspect="1"/>
          </p:cNvPicPr>
          <p:nvPr/>
        </p:nvPicPr>
        <p:blipFill rotWithShape="1">
          <a:blip r:embed="rId3"/>
          <a:srcRect l="32053" r="48420" b="1"/>
          <a:stretch/>
        </p:blipFill>
        <p:spPr>
          <a:xfrm>
            <a:off x="3733018" y="74655"/>
            <a:ext cx="5410962" cy="6857990"/>
          </a:xfrm>
          <a:prstGeom prst="rect">
            <a:avLst/>
          </a:prstGeom>
        </p:spPr>
      </p:pic>
      <p:sp>
        <p:nvSpPr>
          <p:cNvPr id="19" name="Rectangle 18">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4218905"/>
            <a:ext cx="421939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180" y="3876005"/>
            <a:ext cx="3636169"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テキスト ボックス 2">
            <a:extLst>
              <a:ext uri="{FF2B5EF4-FFF2-40B4-BE49-F238E27FC236}">
                <a16:creationId xmlns:a16="http://schemas.microsoft.com/office/drawing/2014/main" id="{20E8DDBF-4FEB-47E2-68C3-F55D9C3E1D2A}"/>
              </a:ext>
            </a:extLst>
          </p:cNvPr>
          <p:cNvSpPr txBox="1"/>
          <p:nvPr/>
        </p:nvSpPr>
        <p:spPr>
          <a:xfrm>
            <a:off x="4823353" y="4697298"/>
            <a:ext cx="3780026" cy="1435608"/>
          </a:xfrm>
          <a:prstGeom prst="rect">
            <a:avLst/>
          </a:prstGeom>
        </p:spPr>
        <p:txBody>
          <a:bodyPr vert="horz" lIns="91440" tIns="45720" rIns="91440" bIns="45720" rtlCol="0" anchor="ctr">
            <a:normAutofit/>
          </a:bodyPr>
          <a:lstStyle/>
          <a:p>
            <a:pPr indent="-228600" algn="ctr" defTabSz="914400">
              <a:lnSpc>
                <a:spcPct val="90000"/>
              </a:lnSpc>
              <a:spcBef>
                <a:spcPct val="0"/>
              </a:spcBef>
              <a:spcAft>
                <a:spcPts val="600"/>
              </a:spcAft>
              <a:buFont typeface="Arial" panose="020B0604020202020204" pitchFamily="34" charset="0"/>
              <a:buChar char="•"/>
            </a:pPr>
            <a:r>
              <a:rPr lang="ja-JP" altLang="en-US" sz="1500" b="0" i="0">
                <a:effectLst/>
              </a:rPr>
              <a:t>応仁元</a:t>
            </a:r>
            <a:r>
              <a:rPr lang="en-US" altLang="ja-JP" sz="1500" b="0" i="0">
                <a:effectLst/>
              </a:rPr>
              <a:t>(1467)</a:t>
            </a:r>
            <a:r>
              <a:rPr lang="ja-JP" altLang="en-US" sz="1500" b="0" i="0">
                <a:effectLst/>
              </a:rPr>
              <a:t>年から文明</a:t>
            </a:r>
            <a:r>
              <a:rPr lang="en-US" altLang="ja-JP" sz="1500" b="0" i="0">
                <a:effectLst/>
              </a:rPr>
              <a:t>9(1477)</a:t>
            </a:r>
            <a:r>
              <a:rPr lang="ja-JP" altLang="en-US" sz="1500" b="0" i="0">
                <a:effectLst/>
              </a:rPr>
              <a:t>年までの</a:t>
            </a:r>
            <a:r>
              <a:rPr lang="en-US" altLang="ja-JP" sz="1500" b="0" i="0">
                <a:effectLst/>
              </a:rPr>
              <a:t>11</a:t>
            </a:r>
            <a:r>
              <a:rPr lang="ja-JP" altLang="en-US" sz="1500" b="0" i="0">
                <a:effectLst/>
              </a:rPr>
              <a:t>年間，管領細川勝元</a:t>
            </a:r>
            <a:r>
              <a:rPr lang="en-US" altLang="ja-JP" sz="1500" b="0" i="0">
                <a:effectLst/>
              </a:rPr>
              <a:t>(</a:t>
            </a:r>
            <a:r>
              <a:rPr lang="ja-JP" altLang="en-US" sz="1500" b="0" i="0">
                <a:effectLst/>
              </a:rPr>
              <a:t>ほそかわかつもと</a:t>
            </a:r>
            <a:r>
              <a:rPr lang="en-US" altLang="ja-JP" sz="1500" b="0" i="0">
                <a:effectLst/>
              </a:rPr>
              <a:t>)</a:t>
            </a:r>
            <a:r>
              <a:rPr lang="ja-JP" altLang="en-US" sz="1500" b="0" i="0">
                <a:effectLst/>
              </a:rPr>
              <a:t>の東軍と山名宗全</a:t>
            </a:r>
            <a:r>
              <a:rPr lang="en-US" altLang="ja-JP" sz="1500" b="0" i="0">
                <a:effectLst/>
              </a:rPr>
              <a:t>(</a:t>
            </a:r>
            <a:r>
              <a:rPr lang="ja-JP" altLang="en-US" sz="1500" b="0" i="0">
                <a:effectLst/>
              </a:rPr>
              <a:t>やまなそうぜん，持豊</a:t>
            </a:r>
            <a:r>
              <a:rPr lang="en-US" altLang="ja-JP" sz="1500" b="0" i="0">
                <a:effectLst/>
              </a:rPr>
              <a:t>&lt;</a:t>
            </a:r>
            <a:r>
              <a:rPr lang="ja-JP" altLang="en-US" sz="1500" b="0" i="0">
                <a:effectLst/>
              </a:rPr>
              <a:t>もちとよ</a:t>
            </a:r>
            <a:r>
              <a:rPr lang="en-US" altLang="ja-JP" sz="1500" b="0" i="0">
                <a:effectLst/>
              </a:rPr>
              <a:t>&gt;)</a:t>
            </a:r>
            <a:r>
              <a:rPr lang="ja-JP" altLang="en-US" sz="1500" b="0" i="0">
                <a:effectLst/>
              </a:rPr>
              <a:t>の西軍が戦った内乱。 京都が主戦場となりました。 始まった年号だけをとり応仁の乱ともいいます。</a:t>
            </a:r>
            <a:endParaRPr lang="en-US" altLang="ja-JP" sz="1500"/>
          </a:p>
        </p:txBody>
      </p:sp>
    </p:spTree>
    <p:extLst>
      <p:ext uri="{BB962C8B-B14F-4D97-AF65-F5344CB8AC3E}">
        <p14:creationId xmlns:p14="http://schemas.microsoft.com/office/powerpoint/2010/main" val="2252665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sz="4400" dirty="0">
                <a:latin typeface="BIZ UDゴシック" panose="020B0400000000000000" pitchFamily="49" charset="-128"/>
                <a:ea typeface="BIZ UDゴシック" panose="020B0400000000000000" pitchFamily="49" charset="-128"/>
              </a:rPr>
              <a:t>はんなりこそが</a:t>
            </a:r>
            <a:r>
              <a:rPr lang="ja-JP" altLang="en-US" dirty="0">
                <a:latin typeface="BIZ UDゴシック" panose="020B0400000000000000" pitchFamily="49" charset="-128"/>
                <a:ea typeface="BIZ UDゴシック" panose="020B0400000000000000" pitchFamily="49" charset="-128"/>
              </a:rPr>
              <a:t>　</a:t>
            </a:r>
            <a:r>
              <a:rPr lang="ja-JP" altLang="en-US" sz="4400" dirty="0">
                <a:latin typeface="BIZ UDゴシック" panose="020B0400000000000000" pitchFamily="49" charset="-128"/>
                <a:ea typeface="BIZ UDゴシック" panose="020B0400000000000000" pitchFamily="49" charset="-128"/>
              </a:rPr>
              <a:t>ぶんかどす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pPr marL="0" indent="0">
              <a:buNone/>
            </a:pPr>
            <a:r>
              <a:rPr lang="ja-JP" altLang="en-US" dirty="0">
                <a:latin typeface="BIZ UDゴシック" panose="020B0400000000000000" pitchFamily="49" charset="-128"/>
                <a:ea typeface="BIZ UDゴシック" panose="020B0400000000000000" pitchFamily="49" charset="-128"/>
              </a:rPr>
              <a:t>京都で市街戦にでもならなければ　それは　遠いどっかで起きていること・・・無関心・冷淡</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京都市街は　通り　と　条の　重なるところだけ・・・その外は妖怪の住むところ・・・差別　</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6514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Shape 1032">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京都の妖怪イラストマップ | Yuka Kamogawa">
            <a:extLst>
              <a:ext uri="{FF2B5EF4-FFF2-40B4-BE49-F238E27FC236}">
                <a16:creationId xmlns:a16="http://schemas.microsoft.com/office/drawing/2014/main" id="{7B35E88C-5DF2-1C02-0E9E-821E697212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222"/>
          <a:stretch/>
        </p:blipFill>
        <p:spPr bwMode="auto">
          <a:xfrm>
            <a:off x="835819" y="10"/>
            <a:ext cx="7472362"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63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sz="4400" dirty="0">
                <a:latin typeface="BIZ UDゴシック" panose="020B0400000000000000" pitchFamily="49" charset="-128"/>
                <a:ea typeface="BIZ UDゴシック" panose="020B0400000000000000" pitchFamily="49" charset="-128"/>
              </a:rPr>
              <a:t>はんなりこそ</a:t>
            </a:r>
            <a:r>
              <a:rPr lang="ja-JP" altLang="en-US" dirty="0">
                <a:latin typeface="BIZ UDゴシック" panose="020B0400000000000000" pitchFamily="49" charset="-128"/>
                <a:ea typeface="BIZ UDゴシック" panose="020B0400000000000000" pitchFamily="49" charset="-128"/>
              </a:rPr>
              <a:t>が</a:t>
            </a:r>
            <a:r>
              <a:rPr lang="ja-JP" altLang="en-US" sz="4400" dirty="0">
                <a:latin typeface="BIZ UDゴシック" panose="020B0400000000000000" pitchFamily="49" charset="-128"/>
                <a:ea typeface="BIZ UDゴシック" panose="020B0400000000000000" pitchFamily="49" charset="-128"/>
              </a:rPr>
              <a:t>　ぶんかどす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a:solidFill>
              <a:schemeClr val="tx1"/>
            </a:solidFill>
          </a:ln>
        </p:spPr>
        <p:txBody>
          <a:bodyPr>
            <a:normAutofit/>
          </a:bodyPr>
          <a:lstStyle/>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595BA1E2-BA31-274B-20CA-4E8B5CB279AF}"/>
              </a:ext>
            </a:extLst>
          </p:cNvPr>
          <p:cNvPicPr>
            <a:picLocks noChangeAspect="1"/>
          </p:cNvPicPr>
          <p:nvPr/>
        </p:nvPicPr>
        <p:blipFill>
          <a:blip r:embed="rId2"/>
          <a:stretch>
            <a:fillRect/>
          </a:stretch>
        </p:blipFill>
        <p:spPr>
          <a:xfrm>
            <a:off x="392068" y="1690689"/>
            <a:ext cx="8359864" cy="4839119"/>
          </a:xfrm>
          <a:prstGeom prst="rect">
            <a:avLst/>
          </a:prstGeom>
        </p:spPr>
      </p:pic>
      <p:pic>
        <p:nvPicPr>
          <p:cNvPr id="5" name="図 4">
            <a:extLst>
              <a:ext uri="{FF2B5EF4-FFF2-40B4-BE49-F238E27FC236}">
                <a16:creationId xmlns:a16="http://schemas.microsoft.com/office/drawing/2014/main" id="{C4485058-9E7F-2901-4AD8-64B05689CB20}"/>
              </a:ext>
            </a:extLst>
          </p:cNvPr>
          <p:cNvPicPr>
            <a:picLocks noChangeAspect="1"/>
          </p:cNvPicPr>
          <p:nvPr/>
        </p:nvPicPr>
        <p:blipFill>
          <a:blip r:embed="rId3"/>
          <a:stretch>
            <a:fillRect/>
          </a:stretch>
        </p:blipFill>
        <p:spPr>
          <a:xfrm>
            <a:off x="5043340" y="2889551"/>
            <a:ext cx="989814" cy="1078897"/>
          </a:xfrm>
          <a:prstGeom prst="rect">
            <a:avLst/>
          </a:prstGeom>
        </p:spPr>
      </p:pic>
    </p:spTree>
    <p:extLst>
      <p:ext uri="{BB962C8B-B14F-4D97-AF65-F5344CB8AC3E}">
        <p14:creationId xmlns:p14="http://schemas.microsoft.com/office/powerpoint/2010/main" val="4135730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sz="4400" dirty="0">
                <a:latin typeface="BIZ UDゴシック" panose="020B0400000000000000" pitchFamily="49" charset="-128"/>
                <a:ea typeface="BIZ UDゴシック" panose="020B0400000000000000" pitchFamily="49" charset="-128"/>
              </a:rPr>
              <a:t>はんなりこそが　ぶんかどす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a:solidFill>
              <a:schemeClr val="tx1"/>
            </a:solidFill>
          </a:ln>
        </p:spPr>
        <p:txBody>
          <a:bodyPr>
            <a:normAutofit/>
          </a:bodyPr>
          <a:lstStyle/>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D69AF32C-D983-6548-8E61-638534E4A872}"/>
              </a:ext>
            </a:extLst>
          </p:cNvPr>
          <p:cNvPicPr>
            <a:picLocks noChangeAspect="1"/>
          </p:cNvPicPr>
          <p:nvPr/>
        </p:nvPicPr>
        <p:blipFill>
          <a:blip r:embed="rId2"/>
          <a:stretch>
            <a:fillRect/>
          </a:stretch>
        </p:blipFill>
        <p:spPr>
          <a:xfrm>
            <a:off x="628650" y="1552337"/>
            <a:ext cx="8062863" cy="4982978"/>
          </a:xfrm>
          <a:prstGeom prst="rect">
            <a:avLst/>
          </a:prstGeom>
        </p:spPr>
      </p:pic>
    </p:spTree>
    <p:extLst>
      <p:ext uri="{BB962C8B-B14F-4D97-AF65-F5344CB8AC3E}">
        <p14:creationId xmlns:p14="http://schemas.microsoft.com/office/powerpoint/2010/main" val="261242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2056" name="Rectangle 2055">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50" name="Picture 2" descr="チェルノブイリ原発事故から32年、今、どうなっているのか？ | Business Insider Japan">
            <a:extLst>
              <a:ext uri="{FF2B5EF4-FFF2-40B4-BE49-F238E27FC236}">
                <a16:creationId xmlns:a16="http://schemas.microsoft.com/office/drawing/2014/main" id="{804B4E15-F673-F249-4890-D5B2AF452205}"/>
              </a:ext>
            </a:extLst>
          </p:cNvPr>
          <p:cNvPicPr>
            <a:picLocks noChangeAspect="1" noChangeArrowheads="1"/>
          </p:cNvPicPr>
          <p:nvPr/>
        </p:nvPicPr>
        <p:blipFill rotWithShape="1">
          <a:blip r:embed="rId2">
            <a:alphaModFix amt="59000"/>
            <a:extLst>
              <a:ext uri="{28A0092B-C50C-407E-A947-70E740481C1C}">
                <a14:useLocalDpi xmlns:a14="http://schemas.microsoft.com/office/drawing/2010/main" val="0"/>
              </a:ext>
            </a:extLst>
          </a:blip>
          <a:srcRect l="2282" r="5447" b="1"/>
          <a:stretch/>
        </p:blipFill>
        <p:spPr bwMode="auto">
          <a:xfrm>
            <a:off x="20" y="-7624"/>
            <a:ext cx="9143980" cy="688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43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文化は模倣できるのか？</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pPr marL="0" indent="0">
              <a:buNone/>
            </a:pPr>
            <a:r>
              <a:rPr lang="ja-JP" altLang="en-US" dirty="0">
                <a:latin typeface="BIZ UDゴシック" panose="020B0400000000000000" pitchFamily="49" charset="-128"/>
                <a:ea typeface="BIZ UDゴシック" panose="020B0400000000000000" pitchFamily="49" charset="-128"/>
              </a:rPr>
              <a:t>京都の何を真似したら　奈良は京都に変貌するのか。変貌したからといって　どんなメリットがあるのか</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言い換えると　長い不幸の歴史の上に成立した文化、見えるものだけ真似して変わるわけがない</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806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文化は規制できるのか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62500" lnSpcReduction="20000"/>
          </a:bodyPr>
          <a:lstStyle/>
          <a:p>
            <a:pPr marL="0" indent="0">
              <a:buNone/>
            </a:pPr>
            <a:r>
              <a:rPr lang="ja-JP" altLang="en-US" sz="3800" b="1" dirty="0">
                <a:latin typeface="BIZ UDゴシック" panose="020B0400000000000000" pitchFamily="49" charset="-128"/>
                <a:ea typeface="BIZ UDゴシック" panose="020B0400000000000000" pitchFamily="49" charset="-128"/>
              </a:rPr>
              <a:t>京都景観条例</a:t>
            </a:r>
            <a:endParaRPr lang="en-US" altLang="ja-JP" sz="3800" b="1" dirty="0">
              <a:latin typeface="BIZ UDゴシック" panose="020B0400000000000000" pitchFamily="49" charset="-128"/>
              <a:ea typeface="BIZ UDゴシック" panose="020B0400000000000000" pitchFamily="49" charset="-128"/>
            </a:endParaRP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京都市の景観条例には、新築物件のスタイルに関する細かい規定が設けられています。</a:t>
            </a: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例えば市街地の景観地区では、屋根材として使う日本瓦や平板瓦はいぶし銀でなければなりません。また、金属板などの屋根材は光沢のない濃い灰色か黒を選ぶ必要があります。</a:t>
            </a: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ほかにも、屋根の勾配の角度、壁面の色や材質、塔屋の長さに至るまで、細かくルールが決められています。</a:t>
            </a: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景観条例とはつまり「古都の町並みが残るエリアには京都らしい和風の建物しか建てられない」というルールなのです。</a:t>
            </a: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現在京都市で施行されている景観条例には美観地区や美観形成地区、景観計画区域などいくつかの分類があります。歴史遺産型美観地区、歴史的景観保全修景地区、伝統的建造分保存地区などに該当する祇園エリアや下鴨・上賀茂エリア、嵯峨野エリアなどは景観条例が特に厳しく設定されています。</a:t>
            </a:r>
          </a:p>
          <a:p>
            <a:pPr algn="l"/>
            <a:r>
              <a:rPr lang="ja-JP" altLang="en-US" b="0" i="0" dirty="0">
                <a:solidFill>
                  <a:srgbClr val="333333"/>
                </a:solidFill>
                <a:effectLst/>
                <a:latin typeface="BIZ UDゴシック" panose="020B0400000000000000" pitchFamily="49" charset="-128"/>
                <a:ea typeface="BIZ UDゴシック" panose="020B0400000000000000" pitchFamily="49" charset="-128"/>
              </a:rPr>
              <a:t>住宅を建てる場所によって規制の内容が多少変わってくるので、事前に条例を確認することが大切です。</a:t>
            </a: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98867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文化は規制できるのか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55000" lnSpcReduction="20000"/>
          </a:bodyPr>
          <a:lstStyle/>
          <a:p>
            <a:pPr marL="0" indent="0">
              <a:buNone/>
            </a:pPr>
            <a:r>
              <a:rPr lang="ja-JP" altLang="en-US" sz="3600" b="1" dirty="0">
                <a:latin typeface="BIZ UDゴシック" panose="020B0400000000000000" pitchFamily="49" charset="-128"/>
                <a:ea typeface="BIZ UDゴシック" panose="020B0400000000000000" pitchFamily="49" charset="-128"/>
              </a:rPr>
              <a:t>京都景観条例</a:t>
            </a:r>
            <a:endParaRPr lang="en-US" altLang="ja-JP" sz="3600" b="1"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r>
              <a:rPr lang="ja-JP" altLang="en-US" sz="2900" b="1" dirty="0">
                <a:effectLst/>
                <a:latin typeface="BIZ UDゴシック" panose="020B0400000000000000" pitchFamily="49" charset="-128"/>
                <a:ea typeface="BIZ UDゴシック" panose="020B0400000000000000" pitchFamily="49" charset="-128"/>
              </a:rPr>
              <a:t>壁の色や材質</a:t>
            </a:r>
            <a:endParaRPr lang="ja-JP" altLang="en-US" sz="2900" b="0" dirty="0">
              <a:effectLst/>
              <a:latin typeface="BIZ UDゴシック" panose="020B0400000000000000" pitchFamily="49" charset="-128"/>
              <a:ea typeface="BIZ UDゴシック" panose="020B0400000000000000" pitchFamily="49" charset="-128"/>
            </a:endParaRPr>
          </a:p>
          <a:p>
            <a:r>
              <a:rPr lang="ja-JP" altLang="en-US" sz="2900" dirty="0">
                <a:effectLst/>
                <a:latin typeface="BIZ UDゴシック" panose="020B0400000000000000" pitchFamily="49" charset="-128"/>
                <a:ea typeface="BIZ UDゴシック" panose="020B0400000000000000" pitchFamily="49" charset="-128"/>
              </a:rPr>
              <a:t>京都市で住宅や店舗を建てるときには壁の色や材質に十分注意しましょう。</a:t>
            </a:r>
          </a:p>
          <a:p>
            <a:r>
              <a:rPr lang="ja-JP" altLang="en-US" sz="2900" dirty="0">
                <a:effectLst/>
                <a:latin typeface="BIZ UDゴシック" panose="020B0400000000000000" pitchFamily="49" charset="-128"/>
                <a:ea typeface="BIZ UDゴシック" panose="020B0400000000000000" pitchFamily="49" charset="-128"/>
              </a:rPr>
              <a:t>真っ赤や真っ黄色など、古き良き町並みの美観を損なうような派手な色を建物の壁に選ぶことはできません。赤系やオレンジ系、黄色系や黄緑系、緑系の明るい色は避け、町並みになじむ落ち着いた風合いの壁を選びましょう。</a:t>
            </a:r>
            <a:br>
              <a:rPr lang="ja-JP" altLang="en-US" sz="2900" dirty="0">
                <a:effectLst/>
                <a:latin typeface="BIZ UDゴシック" panose="020B0400000000000000" pitchFamily="49" charset="-128"/>
                <a:ea typeface="BIZ UDゴシック" panose="020B0400000000000000" pitchFamily="49" charset="-128"/>
              </a:rPr>
            </a:br>
            <a:endParaRPr lang="ja-JP" altLang="en-US" sz="2900" dirty="0">
              <a:effectLst/>
              <a:latin typeface="BIZ UDゴシック" panose="020B0400000000000000" pitchFamily="49" charset="-128"/>
              <a:ea typeface="BIZ UDゴシック" panose="020B0400000000000000" pitchFamily="49" charset="-128"/>
            </a:endParaRPr>
          </a:p>
          <a:p>
            <a:r>
              <a:rPr lang="ja-JP" altLang="en-US" sz="2900" b="1" dirty="0">
                <a:effectLst/>
                <a:latin typeface="BIZ UDゴシック" panose="020B0400000000000000" pitchFamily="49" charset="-128"/>
                <a:ea typeface="BIZ UDゴシック" panose="020B0400000000000000" pitchFamily="49" charset="-128"/>
              </a:rPr>
              <a:t>・屋根</a:t>
            </a:r>
            <a:endParaRPr lang="ja-JP" altLang="en-US" sz="2900" b="0" dirty="0">
              <a:effectLst/>
              <a:latin typeface="BIZ UDゴシック" panose="020B0400000000000000" pitchFamily="49" charset="-128"/>
              <a:ea typeface="BIZ UDゴシック" panose="020B0400000000000000" pitchFamily="49" charset="-128"/>
            </a:endParaRPr>
          </a:p>
          <a:p>
            <a:r>
              <a:rPr lang="ja-JP" altLang="en-US" sz="2900" dirty="0">
                <a:effectLst/>
                <a:latin typeface="BIZ UDゴシック" panose="020B0400000000000000" pitchFamily="49" charset="-128"/>
                <a:ea typeface="BIZ UDゴシック" panose="020B0400000000000000" pitchFamily="49" charset="-128"/>
              </a:rPr>
              <a:t>京都市では屋根のスタイルにも一定のルールが適用されます。</a:t>
            </a:r>
          </a:p>
          <a:p>
            <a:r>
              <a:rPr lang="ja-JP" altLang="en-US" sz="2900" dirty="0">
                <a:effectLst/>
                <a:latin typeface="BIZ UDゴシック" panose="020B0400000000000000" pitchFamily="49" charset="-128"/>
                <a:ea typeface="BIZ UDゴシック" panose="020B0400000000000000" pitchFamily="49" charset="-128"/>
              </a:rPr>
              <a:t>屋根に瓦を使うときにはその色合いをいぶし銀にするよう定められています。銅板以外の金属板などで屋根を作るときには、光沢のない濃い灰色か黒、濃い茶色といった色合いに仕上げなければなりません。</a:t>
            </a:r>
          </a:p>
          <a:p>
            <a:r>
              <a:rPr lang="ja-JP" altLang="en-US" sz="2900" dirty="0">
                <a:effectLst/>
                <a:latin typeface="BIZ UDゴシック" panose="020B0400000000000000" pitchFamily="49" charset="-128"/>
                <a:ea typeface="BIZ UDゴシック" panose="020B0400000000000000" pitchFamily="49" charset="-128"/>
              </a:rPr>
              <a:t>また、屋根の形や勾配なども詳しく規定されています。市街地では基本的に、切妻屋根と呼ばれるスタイルのみが認められています。また、屋根の勾配の角度、軒や庇のサイズやデザインにも基準があります。</a:t>
            </a:r>
            <a:br>
              <a:rPr lang="ja-JP" altLang="en-US" sz="2900" dirty="0">
                <a:effectLst/>
                <a:latin typeface="BIZ UDゴシック" panose="020B0400000000000000" pitchFamily="49" charset="-128"/>
                <a:ea typeface="BIZ UDゴシック" panose="020B0400000000000000" pitchFamily="49" charset="-128"/>
              </a:rPr>
            </a:br>
            <a:endParaRPr lang="en-US" altLang="ja-JP" sz="2900"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04340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文化は規制できるのか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40000" lnSpcReduction="20000"/>
          </a:bodyPr>
          <a:lstStyle/>
          <a:p>
            <a:pPr marL="0" indent="0">
              <a:buNone/>
            </a:pPr>
            <a:r>
              <a:rPr lang="ja-JP" altLang="en-US" sz="5000" b="1" dirty="0">
                <a:latin typeface="BIZ UDゴシック" panose="020B0400000000000000" pitchFamily="49" charset="-128"/>
                <a:ea typeface="BIZ UDゴシック" panose="020B0400000000000000" pitchFamily="49" charset="-128"/>
              </a:rPr>
              <a:t>京都景観条例</a:t>
            </a:r>
            <a:endParaRPr lang="en-US" altLang="ja-JP" sz="5000" b="1"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algn="l"/>
            <a:r>
              <a:rPr lang="ja-JP" altLang="en-US" sz="3800" b="1" i="0" dirty="0">
                <a:solidFill>
                  <a:srgbClr val="333333"/>
                </a:solidFill>
                <a:effectLst/>
                <a:latin typeface="BIZ UDゴシック" panose="020B0400000000000000" pitchFamily="49" charset="-128"/>
                <a:ea typeface="BIZ UDゴシック" panose="020B0400000000000000" pitchFamily="49" charset="-128"/>
              </a:rPr>
              <a:t>建物の高さ</a:t>
            </a: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algn="l"/>
            <a:r>
              <a:rPr lang="ja-JP" altLang="en-US" sz="3800" b="0" i="0" dirty="0">
                <a:solidFill>
                  <a:srgbClr val="333333"/>
                </a:solidFill>
                <a:effectLst/>
                <a:latin typeface="BIZ UDゴシック" panose="020B0400000000000000" pitchFamily="49" charset="-128"/>
                <a:ea typeface="BIZ UDゴシック" panose="020B0400000000000000" pitchFamily="49" charset="-128"/>
              </a:rPr>
              <a:t>京都市には建物の高さ制限もあり、一定以上の高さのマンションやビルを建てることはできません。</a:t>
            </a:r>
          </a:p>
          <a:p>
            <a:pPr algn="l"/>
            <a:r>
              <a:rPr lang="ja-JP" altLang="en-US" sz="3800" b="0" i="0" dirty="0">
                <a:solidFill>
                  <a:srgbClr val="333333"/>
                </a:solidFill>
                <a:effectLst/>
                <a:latin typeface="BIZ UDゴシック" panose="020B0400000000000000" pitchFamily="49" charset="-128"/>
                <a:ea typeface="BIZ UDゴシック" panose="020B0400000000000000" pitchFamily="49" charset="-128"/>
              </a:rPr>
              <a:t>市街地では建物の高さを最大で</a:t>
            </a:r>
            <a:r>
              <a:rPr lang="en-US" altLang="ja-JP" sz="3800" b="0" i="0" dirty="0">
                <a:solidFill>
                  <a:srgbClr val="333333"/>
                </a:solidFill>
                <a:effectLst/>
                <a:latin typeface="BIZ UDゴシック" panose="020B0400000000000000" pitchFamily="49" charset="-128"/>
                <a:ea typeface="BIZ UDゴシック" panose="020B0400000000000000" pitchFamily="49" charset="-128"/>
              </a:rPr>
              <a:t>31m</a:t>
            </a:r>
            <a:r>
              <a:rPr lang="ja-JP" altLang="en-US" sz="3800" b="0" i="0" dirty="0">
                <a:solidFill>
                  <a:srgbClr val="333333"/>
                </a:solidFill>
                <a:effectLst/>
                <a:latin typeface="BIZ UDゴシック" panose="020B0400000000000000" pitchFamily="49" charset="-128"/>
                <a:ea typeface="BIZ UDゴシック" panose="020B0400000000000000" pitchFamily="49" charset="-128"/>
              </a:rPr>
              <a:t>までとするよう決められています。</a:t>
            </a:r>
            <a:r>
              <a:rPr lang="en-US" altLang="ja-JP" sz="3800" b="0" i="0" dirty="0">
                <a:solidFill>
                  <a:srgbClr val="333333"/>
                </a:solidFill>
                <a:effectLst/>
                <a:latin typeface="BIZ UDゴシック" panose="020B0400000000000000" pitchFamily="49" charset="-128"/>
                <a:ea typeface="BIZ UDゴシック" panose="020B0400000000000000" pitchFamily="49" charset="-128"/>
              </a:rPr>
              <a:t>31m</a:t>
            </a:r>
            <a:r>
              <a:rPr lang="ja-JP" altLang="en-US" sz="3800" b="0" i="0" dirty="0">
                <a:solidFill>
                  <a:srgbClr val="333333"/>
                </a:solidFill>
                <a:effectLst/>
                <a:latin typeface="BIZ UDゴシック" panose="020B0400000000000000" pitchFamily="49" charset="-128"/>
                <a:ea typeface="BIZ UDゴシック" panose="020B0400000000000000" pitchFamily="49" charset="-128"/>
              </a:rPr>
              <a:t>というと</a:t>
            </a:r>
            <a:r>
              <a:rPr lang="en-US" altLang="ja-JP" sz="3800" b="0" i="0" dirty="0">
                <a:solidFill>
                  <a:srgbClr val="333333"/>
                </a:solidFill>
                <a:effectLst/>
                <a:latin typeface="BIZ UDゴシック" panose="020B0400000000000000" pitchFamily="49" charset="-128"/>
                <a:ea typeface="BIZ UDゴシック" panose="020B0400000000000000" pitchFamily="49" charset="-128"/>
              </a:rPr>
              <a:t>10</a:t>
            </a:r>
            <a:r>
              <a:rPr lang="ja-JP" altLang="en-US" sz="3800" b="0" i="0" dirty="0">
                <a:solidFill>
                  <a:srgbClr val="333333"/>
                </a:solidFill>
                <a:effectLst/>
                <a:latin typeface="BIZ UDゴシック" panose="020B0400000000000000" pitchFamily="49" charset="-128"/>
                <a:ea typeface="BIZ UDゴシック" panose="020B0400000000000000" pitchFamily="49" charset="-128"/>
              </a:rPr>
              <a:t>階建てに相当する高さです。この規制があるために、京都市街にタワーマンションや超高層オフィスビルが存在しないのです。</a:t>
            </a:r>
          </a:p>
          <a:p>
            <a:pPr algn="l"/>
            <a:r>
              <a:rPr lang="ja-JP" altLang="en-US" sz="3800" b="0" i="0" dirty="0">
                <a:solidFill>
                  <a:srgbClr val="333333"/>
                </a:solidFill>
                <a:effectLst/>
                <a:latin typeface="BIZ UDゴシック" panose="020B0400000000000000" pitchFamily="49" charset="-128"/>
                <a:ea typeface="BIZ UDゴシック" panose="020B0400000000000000" pitchFamily="49" charset="-128"/>
              </a:rPr>
              <a:t>また、一部エリアで建物の高さ規制が</a:t>
            </a:r>
            <a:r>
              <a:rPr lang="en-US" altLang="ja-JP" sz="3800" b="0" i="0" dirty="0">
                <a:solidFill>
                  <a:srgbClr val="333333"/>
                </a:solidFill>
                <a:effectLst/>
                <a:latin typeface="BIZ UDゴシック" panose="020B0400000000000000" pitchFamily="49" charset="-128"/>
                <a:ea typeface="BIZ UDゴシック" panose="020B0400000000000000" pitchFamily="49" charset="-128"/>
              </a:rPr>
              <a:t>15m</a:t>
            </a:r>
            <a:r>
              <a:rPr lang="ja-JP" altLang="en-US" sz="3800" b="0" i="0" dirty="0">
                <a:solidFill>
                  <a:srgbClr val="333333"/>
                </a:solidFill>
                <a:effectLst/>
                <a:latin typeface="BIZ UDゴシック" panose="020B0400000000000000" pitchFamily="49" charset="-128"/>
                <a:ea typeface="BIZ UDゴシック" panose="020B0400000000000000" pitchFamily="49" charset="-128"/>
              </a:rPr>
              <a:t>にまで制限されています。</a:t>
            </a:r>
          </a:p>
          <a:p>
            <a:pPr marL="0" indent="0" algn="l">
              <a:buNone/>
            </a:pPr>
            <a:br>
              <a:rPr lang="ja-JP" altLang="en-US" sz="3800" b="0" i="0" dirty="0">
                <a:solidFill>
                  <a:srgbClr val="333333"/>
                </a:solidFill>
                <a:effectLst/>
                <a:latin typeface="BIZ UDゴシック" panose="020B0400000000000000" pitchFamily="49" charset="-128"/>
                <a:ea typeface="BIZ UDゴシック" panose="020B0400000000000000" pitchFamily="49" charset="-128"/>
              </a:rPr>
            </a:b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algn="l"/>
            <a:r>
              <a:rPr lang="ja-JP" altLang="en-US" sz="3800" b="1" i="0" dirty="0">
                <a:solidFill>
                  <a:srgbClr val="333333"/>
                </a:solidFill>
                <a:effectLst/>
                <a:latin typeface="BIZ UDゴシック" panose="020B0400000000000000" pitchFamily="49" charset="-128"/>
                <a:ea typeface="BIZ UDゴシック" panose="020B0400000000000000" pitchFamily="49" charset="-128"/>
              </a:rPr>
              <a:t>看板や広告</a:t>
            </a: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algn="l"/>
            <a:r>
              <a:rPr lang="ja-JP" altLang="en-US" sz="3800" b="0" i="0" dirty="0">
                <a:solidFill>
                  <a:srgbClr val="333333"/>
                </a:solidFill>
                <a:effectLst/>
                <a:latin typeface="BIZ UDゴシック" panose="020B0400000000000000" pitchFamily="49" charset="-128"/>
                <a:ea typeface="BIZ UDゴシック" panose="020B0400000000000000" pitchFamily="49" charset="-128"/>
              </a:rPr>
              <a:t>店舗を建てたいときや、住宅の一部を店舗や事務所にしたいときには、看板や屋外広告の規制も確認しておきましょう。</a:t>
            </a:r>
          </a:p>
          <a:p>
            <a:pPr algn="l"/>
            <a:r>
              <a:rPr lang="ja-JP" altLang="en-US" sz="3800" b="0" i="0" dirty="0">
                <a:solidFill>
                  <a:srgbClr val="333333"/>
                </a:solidFill>
                <a:effectLst/>
                <a:latin typeface="BIZ UDゴシック" panose="020B0400000000000000" pitchFamily="49" charset="-128"/>
                <a:ea typeface="BIZ UDゴシック" panose="020B0400000000000000" pitchFamily="49" charset="-128"/>
              </a:rPr>
              <a:t>京都市の景観条例では、京都の景観に合う看板や歴史に見合う品のある広告のみが掲示可能となっています。けばけばしい広告や派手な色の看板は規制の対象となってしまうので気をつけましょう。</a:t>
            </a: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4112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文化は規制できるのか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pPr marL="0" indent="0">
              <a:buNone/>
            </a:pPr>
            <a:r>
              <a:rPr lang="ja-JP" altLang="en-US" sz="2000" b="1" dirty="0">
                <a:latin typeface="BIZ UDゴシック" panose="020B0400000000000000" pitchFamily="49" charset="-128"/>
                <a:ea typeface="BIZ UDゴシック" panose="020B0400000000000000" pitchFamily="49" charset="-128"/>
              </a:rPr>
              <a:t>京都景観条例</a:t>
            </a:r>
            <a:endParaRPr lang="en-US" altLang="ja-JP" sz="2000" b="1"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lgn="l">
              <a:buNone/>
            </a:pP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CB8B2406-B60E-08AD-C8A7-7F29E9E2ACD4}"/>
              </a:ext>
            </a:extLst>
          </p:cNvPr>
          <p:cNvPicPr>
            <a:picLocks noChangeAspect="1"/>
          </p:cNvPicPr>
          <p:nvPr/>
        </p:nvPicPr>
        <p:blipFill>
          <a:blip r:embed="rId2"/>
          <a:stretch>
            <a:fillRect/>
          </a:stretch>
        </p:blipFill>
        <p:spPr>
          <a:xfrm>
            <a:off x="2777444" y="2481941"/>
            <a:ext cx="2464176" cy="3236285"/>
          </a:xfrm>
          <a:prstGeom prst="rect">
            <a:avLst/>
          </a:prstGeom>
          <a:effectLst>
            <a:softEdge rad="63500"/>
          </a:effectLst>
        </p:spPr>
      </p:pic>
      <p:pic>
        <p:nvPicPr>
          <p:cNvPr id="7" name="図 6">
            <a:extLst>
              <a:ext uri="{FF2B5EF4-FFF2-40B4-BE49-F238E27FC236}">
                <a16:creationId xmlns:a16="http://schemas.microsoft.com/office/drawing/2014/main" id="{1A29AEA2-EA91-5507-2AE3-F264230A361A}"/>
              </a:ext>
            </a:extLst>
          </p:cNvPr>
          <p:cNvPicPr>
            <a:picLocks noChangeAspect="1"/>
          </p:cNvPicPr>
          <p:nvPr/>
        </p:nvPicPr>
        <p:blipFill>
          <a:blip r:embed="rId3"/>
          <a:stretch>
            <a:fillRect/>
          </a:stretch>
        </p:blipFill>
        <p:spPr>
          <a:xfrm>
            <a:off x="5320468" y="1979637"/>
            <a:ext cx="2530780" cy="2168718"/>
          </a:xfrm>
          <a:prstGeom prst="rect">
            <a:avLst/>
          </a:prstGeom>
          <a:effectLst>
            <a:softEdge rad="63500"/>
          </a:effectLst>
        </p:spPr>
      </p:pic>
      <p:pic>
        <p:nvPicPr>
          <p:cNvPr id="1026" name="Picture 2" descr="祇園京都ラーメン 祇園のど真ん中のラーメン屋">
            <a:extLst>
              <a:ext uri="{FF2B5EF4-FFF2-40B4-BE49-F238E27FC236}">
                <a16:creationId xmlns:a16="http://schemas.microsoft.com/office/drawing/2014/main" id="{E9A73D1D-7910-DE3B-DFCB-173E4CC41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315" y="4272752"/>
            <a:ext cx="2373085" cy="177981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0" name="Picture 2" descr="京都タワーを徹底解説！みどころは？グルメ、ショッピング、夜景を楽しむ！京都観光のスタート地点｜るるぶ&amp;more.">
            <a:extLst>
              <a:ext uri="{FF2B5EF4-FFF2-40B4-BE49-F238E27FC236}">
                <a16:creationId xmlns:a16="http://schemas.microsoft.com/office/drawing/2014/main" id="{9F901D32-6917-5BC7-9321-AEA78D8A1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53" y="2481941"/>
            <a:ext cx="1999343" cy="313508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文化は規制できるのか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条例は単なる住民の（暗黙の・不文律の）意思の反映ではないか</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条例よりは　住民の（暗黙の・不文律の）意思こそが　 景観を規制しているのではないか</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lgn="l">
              <a:buNone/>
            </a:pP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59105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5A971-1A06-CE3F-B043-2C70269B737B}"/>
              </a:ext>
            </a:extLst>
          </p:cNvPr>
          <p:cNvSpPr>
            <a:spLocks noGrp="1"/>
          </p:cNvSpPr>
          <p:nvPr>
            <p:ph type="title"/>
          </p:nvPr>
        </p:nvSpPr>
        <p:spPr>
          <a:xfrm>
            <a:off x="628650" y="2520497"/>
            <a:ext cx="7886700" cy="1325563"/>
          </a:xfrm>
          <a:ln w="38100">
            <a:solidFill>
              <a:schemeClr val="tx1"/>
            </a:solidFill>
          </a:ln>
        </p:spPr>
        <p:txBody>
          <a:bodyPr/>
          <a:lstStyle/>
          <a:p>
            <a:pPr algn="ctr"/>
            <a:r>
              <a:rPr kumimoji="1" lang="ja-JP" altLang="en-US" dirty="0">
                <a:latin typeface="BIZ UDゴシック" panose="020B0400000000000000" pitchFamily="49" charset="-128"/>
                <a:ea typeface="BIZ UDゴシック" panose="020B0400000000000000" pitchFamily="49" charset="-128"/>
              </a:rPr>
              <a:t>カルチャ</a:t>
            </a:r>
            <a:r>
              <a:rPr kumimoji="1"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は採点できるのか</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54284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normAutofit/>
          </a:bodyPr>
          <a:lstStyle/>
          <a:p>
            <a:r>
              <a:rPr lang="ja-JP" altLang="en-US" sz="4000">
                <a:latin typeface="BIZ UDゴシック" panose="020B0400000000000000" pitchFamily="49" charset="-128"/>
                <a:ea typeface="BIZ UDゴシック" panose="020B0400000000000000" pitchFamily="49" charset="-128"/>
              </a:rPr>
              <a:t>文化は採点（評価）できる</a:t>
            </a:r>
            <a:r>
              <a:rPr lang="ja-JP" altLang="en-US" sz="4000" dirty="0">
                <a:latin typeface="BIZ UDゴシック" panose="020B0400000000000000" pitchFamily="49" charset="-128"/>
                <a:ea typeface="BIZ UDゴシック" panose="020B0400000000000000" pitchFamily="49" charset="-128"/>
              </a:rPr>
              <a:t>のか</a:t>
            </a:r>
            <a:endParaRPr kumimoji="1" lang="ja-JP" altLang="en-US" sz="40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92500" lnSpcReduction="10000"/>
          </a:bodyPr>
          <a:lstStyle/>
          <a:p>
            <a:r>
              <a:rPr lang="ja-JP" altLang="en-US" dirty="0">
                <a:latin typeface="BIZ UDゴシック" panose="020B0400000000000000" pitchFamily="49" charset="-128"/>
                <a:ea typeface="BIZ UDゴシック" panose="020B0400000000000000" pitchFamily="49" charset="-128"/>
              </a:rPr>
              <a:t>観光への協力度とか　市民の観光客へのフレンドリーさ　とか　ポジティブ指標で　測れるものではなく</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そこに滞在しないと分からない　なじんでみないと分からない　ネガティブな側面も込みでないと　評価できない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ネガティブな側面は　指標化が苦しい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女性登用率・採用率、障碍者雇用率（ポジティブ）</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なにが　女性や障碍者の採用を妨げているかの　指標化はできない</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lgn="l">
              <a:buNone/>
            </a:pPr>
            <a:endParaRPr lang="ja-JP" altLang="en-US" sz="3800" b="0" i="0" dirty="0">
              <a:solidFill>
                <a:srgbClr val="333333"/>
              </a:solidFill>
              <a:effectLst/>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72690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29E93-3999-B2A4-5D61-DD9F53E73A6F}"/>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街を採点する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BBBB1E2-22A1-C277-3AC6-32E5E62E3256}"/>
              </a:ext>
            </a:extLst>
          </p:cNvPr>
          <p:cNvSpPr>
            <a:spLocks noGrp="1"/>
          </p:cNvSpPr>
          <p:nvPr>
            <p:ph idx="1"/>
          </p:nvPr>
        </p:nvSpPr>
        <p:spPr>
          <a:ln w="38100">
            <a:solidFill>
              <a:schemeClr val="tx1"/>
            </a:solidFill>
          </a:ln>
        </p:spPr>
        <p:txBody>
          <a:bodyPr>
            <a:normAutofit fontScale="92500" lnSpcReduction="10000"/>
          </a:bodyPr>
          <a:lstStyle/>
          <a:p>
            <a:r>
              <a:rPr kumimoji="1" lang="ja-JP" altLang="en-US" dirty="0">
                <a:latin typeface="BIZ UDゴシック" panose="020B0400000000000000" pitchFamily="49" charset="-128"/>
                <a:ea typeface="BIZ UDゴシック" panose="020B0400000000000000" pitchFamily="49" charset="-128"/>
              </a:rPr>
              <a:t>住みやすい街　</a:t>
            </a:r>
            <a:r>
              <a:rPr kumimoji="1" lang="en-US" altLang="ja-JP" dirty="0">
                <a:latin typeface="BIZ UDゴシック" panose="020B0400000000000000" pitchFamily="49" charset="-128"/>
                <a:ea typeface="BIZ UDゴシック" panose="020B0400000000000000" pitchFamily="49" charset="-128"/>
              </a:rPr>
              <a:t>No.1</a:t>
            </a:r>
          </a:p>
          <a:p>
            <a:r>
              <a:rPr lang="ja-JP" altLang="en-US" dirty="0">
                <a:latin typeface="BIZ UDゴシック" panose="020B0400000000000000" pitchFamily="49" charset="-128"/>
                <a:ea typeface="BIZ UDゴシック" panose="020B0400000000000000" pitchFamily="49" charset="-128"/>
              </a:rPr>
              <a:t>子育てのしやすい街　</a:t>
            </a:r>
            <a:r>
              <a:rPr lang="en-US" altLang="ja-JP" dirty="0">
                <a:latin typeface="BIZ UDゴシック" panose="020B0400000000000000" pitchFamily="49" charset="-128"/>
                <a:ea typeface="BIZ UDゴシック" panose="020B0400000000000000" pitchFamily="49" charset="-128"/>
              </a:rPr>
              <a:t>No.1</a:t>
            </a:r>
          </a:p>
          <a:p>
            <a:r>
              <a:rPr kumimoji="1" lang="ja-JP" altLang="en-US" dirty="0">
                <a:latin typeface="BIZ UDゴシック" panose="020B0400000000000000" pitchFamily="49" charset="-128"/>
                <a:ea typeface="BIZ UDゴシック" panose="020B0400000000000000" pitchFamily="49" charset="-128"/>
              </a:rPr>
              <a:t>安全な街　</a:t>
            </a:r>
            <a:r>
              <a:rPr kumimoji="1" lang="en-US" altLang="ja-JP" dirty="0">
                <a:latin typeface="BIZ UDゴシック" panose="020B0400000000000000" pitchFamily="49" charset="-128"/>
                <a:ea typeface="BIZ UDゴシック" panose="020B0400000000000000" pitchFamily="49" charset="-128"/>
              </a:rPr>
              <a:t>No.1</a:t>
            </a:r>
            <a:r>
              <a:rPr kumimoji="1" lang="ja-JP" altLang="en-US" dirty="0">
                <a:latin typeface="BIZ UDゴシック" panose="020B0400000000000000" pitchFamily="49" charset="-128"/>
                <a:ea typeface="BIZ UDゴシック" panose="020B0400000000000000" pitchFamily="49" charset="-128"/>
              </a:rPr>
              <a:t>　などはあるが</a:t>
            </a:r>
            <a:endParaRPr kumimoji="1" lang="en-US" altLang="ja-JP" dirty="0">
              <a:latin typeface="BIZ UDゴシック" panose="020B0400000000000000" pitchFamily="49" charset="-128"/>
              <a:ea typeface="BIZ UDゴシック" panose="020B0400000000000000" pitchFamily="49" charset="-128"/>
            </a:endParaRPr>
          </a:p>
          <a:p>
            <a:pPr marL="0" indent="0">
              <a:buNone/>
            </a:pPr>
            <a:r>
              <a:rPr kumimoji="1" lang="ja-JP" altLang="en-US" dirty="0">
                <a:latin typeface="BIZ UDゴシック" panose="020B0400000000000000" pitchFamily="49" charset="-128"/>
                <a:ea typeface="BIZ UDゴシック" panose="020B0400000000000000" pitchFamily="49" charset="-128"/>
              </a:rPr>
              <a:t>すべて　ポジティブ</a:t>
            </a:r>
            <a:r>
              <a:rPr lang="ja-JP" altLang="en-US" dirty="0">
                <a:latin typeface="BIZ UDゴシック" panose="020B0400000000000000" pitchFamily="49" charset="-128"/>
                <a:ea typeface="BIZ UDゴシック" panose="020B0400000000000000" pitchFamily="49" charset="-128"/>
              </a:rPr>
              <a:t>な</a:t>
            </a:r>
            <a:r>
              <a:rPr kumimoji="1" lang="ja-JP" altLang="en-US" dirty="0">
                <a:latin typeface="BIZ UDゴシック" panose="020B0400000000000000" pitchFamily="49" charset="-128"/>
                <a:ea typeface="BIZ UDゴシック" panose="020B0400000000000000" pitchFamily="49" charset="-128"/>
              </a:rPr>
              <a:t>側面</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カルチャ</a:t>
            </a:r>
            <a:r>
              <a:rPr lang="en-US" altLang="ja-JP" dirty="0">
                <a:solidFill>
                  <a:schemeClr val="accent1">
                    <a:lumMod val="50000"/>
                  </a:schemeClr>
                </a:solidFill>
                <a:latin typeface="BIZ UDゴシック" panose="020B0400000000000000" pitchFamily="49" charset="-128"/>
                <a:ea typeface="BIZ UDゴシック" panose="020B0400000000000000" pitchFamily="49" charset="-128"/>
              </a:rPr>
              <a:t>―</a:t>
            </a:r>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（文化）の高い街　</a:t>
            </a:r>
            <a:r>
              <a:rPr lang="en-US" altLang="ja-JP" dirty="0">
                <a:solidFill>
                  <a:schemeClr val="accent1">
                    <a:lumMod val="50000"/>
                  </a:schemeClr>
                </a:solidFill>
                <a:latin typeface="BIZ UDゴシック" panose="020B0400000000000000" pitchFamily="49" charset="-128"/>
                <a:ea typeface="BIZ UDゴシック" panose="020B0400000000000000" pitchFamily="49" charset="-128"/>
              </a:rPr>
              <a:t>No.1</a:t>
            </a:r>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など聞いたことがあるか？　</a:t>
            </a:r>
            <a:endParaRPr lang="en-US" altLang="ja-JP" dirty="0">
              <a:solidFill>
                <a:schemeClr val="accent1">
                  <a:lumMod val="50000"/>
                </a:schemeClr>
              </a:solidFill>
              <a:latin typeface="BIZ UDゴシック" panose="020B0400000000000000" pitchFamily="49" charset="-128"/>
              <a:ea typeface="BIZ UDゴシック" panose="020B0400000000000000" pitchFamily="49" charset="-128"/>
            </a:endParaRPr>
          </a:p>
          <a:p>
            <a:r>
              <a:rPr kumimoji="1" lang="ja-JP" altLang="en-US" dirty="0">
                <a:solidFill>
                  <a:schemeClr val="accent1">
                    <a:lumMod val="50000"/>
                  </a:schemeClr>
                </a:solidFill>
                <a:latin typeface="BIZ UDゴシック" panose="020B0400000000000000" pitchFamily="49" charset="-128"/>
                <a:ea typeface="BIZ UDゴシック" panose="020B0400000000000000" pitchFamily="49" charset="-128"/>
              </a:rPr>
              <a:t>暗黙知、暗黙の合意、アンタッチャブル、　　　タブーまで含む不文律を採点はできない</a:t>
            </a:r>
            <a:endParaRPr kumimoji="1" lang="en-US" altLang="ja-JP" dirty="0">
              <a:solidFill>
                <a:schemeClr val="accent1">
                  <a:lumMod val="50000"/>
                </a:schemeClr>
              </a:solidFill>
              <a:latin typeface="BIZ UDゴシック" panose="020B0400000000000000" pitchFamily="49" charset="-128"/>
              <a:ea typeface="BIZ UDゴシック" panose="020B0400000000000000" pitchFamily="49" charset="-128"/>
            </a:endParaRPr>
          </a:p>
          <a:p>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なぜならカルチャーはネガティブな側面を大いに含むから</a:t>
            </a:r>
            <a:endParaRPr lang="en-US" altLang="ja-JP" dirty="0">
              <a:solidFill>
                <a:schemeClr val="accent1">
                  <a:lumMod val="50000"/>
                </a:schemeClr>
              </a:solidFill>
              <a:latin typeface="BIZ UDゴシック" panose="020B0400000000000000" pitchFamily="49" charset="-128"/>
              <a:ea typeface="BIZ UDゴシック" panose="020B0400000000000000" pitchFamily="49" charset="-128"/>
            </a:endParaRPr>
          </a:p>
          <a:p>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142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96000">
              <a:schemeClr val="bg1"/>
            </a:gs>
            <a:gs pos="0">
              <a:schemeClr val="accent1">
                <a:tint val="66000"/>
                <a:satMod val="160000"/>
              </a:schemeClr>
            </a:gs>
            <a:gs pos="34000">
              <a:schemeClr val="bg1"/>
            </a:gs>
            <a:gs pos="0">
              <a:schemeClr val="bg1"/>
            </a:gs>
            <a:gs pos="0">
              <a:srgbClr val="002060"/>
            </a:gs>
          </a:gsLst>
          <a:lin ang="162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021C55-EB90-8432-8E86-54E2AFEE5E3F}"/>
              </a:ext>
            </a:extLst>
          </p:cNvPr>
          <p:cNvSpPr>
            <a:spLocks noGrp="1"/>
          </p:cNvSpPr>
          <p:nvPr>
            <p:ph type="title"/>
          </p:nvPr>
        </p:nvSpPr>
        <p:spPr>
          <a:xfrm>
            <a:off x="857250" y="990599"/>
            <a:ext cx="7429500" cy="685800"/>
          </a:xfrm>
        </p:spPr>
        <p:txBody>
          <a:bodyPr anchor="t">
            <a:normAutofit fontScale="90000"/>
          </a:bodyPr>
          <a:lstStyle/>
          <a:p>
            <a:r>
              <a:rPr kumimoji="1" lang="ja-JP" altLang="en-US" sz="3500" dirty="0">
                <a:latin typeface="BIZ UDゴシック" panose="020B0400000000000000" pitchFamily="49" charset="-128"/>
                <a:ea typeface="BIZ UDゴシック" panose="020B0400000000000000" pitchFamily="49" charset="-128"/>
              </a:rPr>
              <a:t>目次：フードセーフティーカルチャー</a:t>
            </a:r>
          </a:p>
        </p:txBody>
      </p:sp>
      <p:graphicFrame>
        <p:nvGraphicFramePr>
          <p:cNvPr id="5" name="コンテンツ プレースホルダー 2">
            <a:extLst>
              <a:ext uri="{FF2B5EF4-FFF2-40B4-BE49-F238E27FC236}">
                <a16:creationId xmlns:a16="http://schemas.microsoft.com/office/drawing/2014/main" id="{A4F082A8-37E5-D4D4-2DEB-93D130EEC824}"/>
              </a:ext>
            </a:extLst>
          </p:cNvPr>
          <p:cNvGraphicFramePr>
            <a:graphicFrameLocks noGrp="1"/>
          </p:cNvGraphicFramePr>
          <p:nvPr>
            <p:ph idx="1"/>
            <p:extLst>
              <p:ext uri="{D42A27DB-BD31-4B8C-83A1-F6EECF244321}">
                <p14:modId xmlns:p14="http://schemas.microsoft.com/office/powerpoint/2010/main" val="1526929486"/>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7E965FEC-DF3A-A99D-3602-D93C7164D526}"/>
              </a:ext>
            </a:extLst>
          </p:cNvPr>
          <p:cNvPicPr>
            <a:picLocks noChangeAspect="1"/>
          </p:cNvPicPr>
          <p:nvPr/>
        </p:nvPicPr>
        <p:blipFill>
          <a:blip r:embed="rId7"/>
          <a:stretch>
            <a:fillRect/>
          </a:stretch>
        </p:blipFill>
        <p:spPr>
          <a:xfrm>
            <a:off x="2679050" y="2341983"/>
            <a:ext cx="1396480" cy="773590"/>
          </a:xfrm>
          <a:prstGeom prst="rect">
            <a:avLst/>
          </a:prstGeom>
        </p:spPr>
      </p:pic>
      <p:sp>
        <p:nvSpPr>
          <p:cNvPr id="3" name="矢印: 右 2">
            <a:extLst>
              <a:ext uri="{FF2B5EF4-FFF2-40B4-BE49-F238E27FC236}">
                <a16:creationId xmlns:a16="http://schemas.microsoft.com/office/drawing/2014/main" id="{A0DCAF87-3900-8F91-F887-CC60E7FC2448}"/>
              </a:ext>
            </a:extLst>
          </p:cNvPr>
          <p:cNvSpPr/>
          <p:nvPr/>
        </p:nvSpPr>
        <p:spPr>
          <a:xfrm rot="10800000">
            <a:off x="4170784" y="2612571"/>
            <a:ext cx="1054359" cy="429209"/>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98144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F6B28-A32C-971A-429D-2C87FECBD559}"/>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崩壊寸前のソビエトの</a:t>
            </a:r>
          </a:p>
        </p:txBody>
      </p:sp>
      <p:sp>
        <p:nvSpPr>
          <p:cNvPr id="3" name="コンテンツ プレースホルダー 2">
            <a:extLst>
              <a:ext uri="{FF2B5EF4-FFF2-40B4-BE49-F238E27FC236}">
                <a16:creationId xmlns:a16="http://schemas.microsoft.com/office/drawing/2014/main" id="{C73AC7A8-56B1-2F75-B373-AD0B290BD67E}"/>
              </a:ext>
            </a:extLst>
          </p:cNvPr>
          <p:cNvSpPr>
            <a:spLocks noGrp="1"/>
          </p:cNvSpPr>
          <p:nvPr>
            <p:ph idx="1"/>
          </p:nvPr>
        </p:nvSpPr>
        <p:spPr>
          <a:ln w="38100">
            <a:solidFill>
              <a:schemeClr val="tx1"/>
            </a:solidFill>
          </a:ln>
        </p:spPr>
        <p:txBody>
          <a:bodyPr/>
          <a:lstStyle/>
          <a:p>
            <a:r>
              <a:rPr kumimoji="1" lang="ja-JP" altLang="en-US" dirty="0">
                <a:latin typeface="BIZ UDゴシック" panose="020B0400000000000000" pitchFamily="49" charset="-128"/>
                <a:ea typeface="BIZ UDゴシック" panose="020B0400000000000000" pitchFamily="49" charset="-128"/>
              </a:rPr>
              <a:t>上意下達</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反論の許されぬ社会</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民意を反映しない体制</a:t>
            </a: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への</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a:t>
            </a:r>
            <a:r>
              <a:rPr lang="ja-JP" altLang="en-US" sz="2000" dirty="0">
                <a:solidFill>
                  <a:schemeClr val="bg1">
                    <a:lumMod val="50000"/>
                  </a:schemeClr>
                </a:solidFill>
                <a:latin typeface="BIZ UDゴシック" panose="020B0400000000000000" pitchFamily="49" charset="-128"/>
                <a:ea typeface="BIZ UDゴシック" panose="020B0400000000000000" pitchFamily="49" charset="-128"/>
              </a:rPr>
              <a:t>人命</a:t>
            </a:r>
            <a:r>
              <a:rPr lang="ja-JP" altLang="en-US" dirty="0">
                <a:latin typeface="BIZ UDゴシック" panose="020B0400000000000000" pitchFamily="49" charset="-128"/>
                <a:ea typeface="BIZ UDゴシック" panose="020B0400000000000000" pitchFamily="49" charset="-128"/>
              </a:rPr>
              <a:t>安全文化」という概念は　痛烈な一打（とどめ）　として機能</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9184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5A971-1A06-CE3F-B043-2C70269B737B}"/>
              </a:ext>
            </a:extLst>
          </p:cNvPr>
          <p:cNvSpPr>
            <a:spLocks noGrp="1"/>
          </p:cNvSpPr>
          <p:nvPr>
            <p:ph type="title"/>
          </p:nvPr>
        </p:nvSpPr>
        <p:spPr>
          <a:xfrm>
            <a:off x="628650" y="2520497"/>
            <a:ext cx="7886700" cy="1325563"/>
          </a:xfrm>
          <a:ln w="38100">
            <a:solidFill>
              <a:schemeClr val="tx1"/>
            </a:solidFill>
          </a:ln>
        </p:spPr>
        <p:txBody>
          <a:bodyPr>
            <a:normAutofit/>
          </a:bodyPr>
          <a:lstStyle/>
          <a:p>
            <a:pPr algn="ctr"/>
            <a:r>
              <a:rPr kumimoji="1" lang="ja-JP" altLang="en-US" sz="4000" dirty="0">
                <a:latin typeface="BIZ UDゴシック" panose="020B0400000000000000" pitchFamily="49" charset="-128"/>
                <a:ea typeface="BIZ UDゴシック" panose="020B0400000000000000" pitchFamily="49" charset="-128"/>
              </a:rPr>
              <a:t>もう一度　セーフティーカルチャ</a:t>
            </a:r>
            <a:r>
              <a:rPr kumimoji="1"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の振り返り</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47675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C9AD21-855D-B3BE-AFA5-F8CD2FE39672}"/>
              </a:ext>
            </a:extLst>
          </p:cNvPr>
          <p:cNvPicPr>
            <a:picLocks noChangeAspect="1"/>
          </p:cNvPicPr>
          <p:nvPr/>
        </p:nvPicPr>
        <p:blipFill>
          <a:blip r:embed="rId2"/>
          <a:stretch>
            <a:fillRect/>
          </a:stretch>
        </p:blipFill>
        <p:spPr>
          <a:xfrm>
            <a:off x="271211" y="152447"/>
            <a:ext cx="3581710" cy="693480"/>
          </a:xfrm>
          <a:prstGeom prst="rect">
            <a:avLst/>
          </a:prstGeom>
        </p:spPr>
      </p:pic>
      <p:pic>
        <p:nvPicPr>
          <p:cNvPr id="5" name="図 4">
            <a:extLst>
              <a:ext uri="{FF2B5EF4-FFF2-40B4-BE49-F238E27FC236}">
                <a16:creationId xmlns:a16="http://schemas.microsoft.com/office/drawing/2014/main" id="{A4683D3A-7AE0-CCC3-737F-6EB5F2F08239}"/>
              </a:ext>
            </a:extLst>
          </p:cNvPr>
          <p:cNvPicPr>
            <a:picLocks noChangeAspect="1"/>
          </p:cNvPicPr>
          <p:nvPr/>
        </p:nvPicPr>
        <p:blipFill>
          <a:blip r:embed="rId3"/>
          <a:stretch>
            <a:fillRect/>
          </a:stretch>
        </p:blipFill>
        <p:spPr>
          <a:xfrm>
            <a:off x="0" y="1131208"/>
            <a:ext cx="9144000" cy="4595584"/>
          </a:xfrm>
          <a:prstGeom prst="rect">
            <a:avLst/>
          </a:prstGeom>
        </p:spPr>
      </p:pic>
    </p:spTree>
    <p:extLst>
      <p:ext uri="{BB962C8B-B14F-4D97-AF65-F5344CB8AC3E}">
        <p14:creationId xmlns:p14="http://schemas.microsoft.com/office/powerpoint/2010/main" val="3045359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C9AD21-855D-B3BE-AFA5-F8CD2FE39672}"/>
              </a:ext>
            </a:extLst>
          </p:cNvPr>
          <p:cNvPicPr>
            <a:picLocks noChangeAspect="1"/>
          </p:cNvPicPr>
          <p:nvPr/>
        </p:nvPicPr>
        <p:blipFill>
          <a:blip r:embed="rId2"/>
          <a:stretch>
            <a:fillRect/>
          </a:stretch>
        </p:blipFill>
        <p:spPr>
          <a:xfrm>
            <a:off x="271211" y="152447"/>
            <a:ext cx="3581710" cy="693480"/>
          </a:xfrm>
          <a:prstGeom prst="rect">
            <a:avLst/>
          </a:prstGeom>
        </p:spPr>
      </p:pic>
      <p:pic>
        <p:nvPicPr>
          <p:cNvPr id="4" name="図 3">
            <a:extLst>
              <a:ext uri="{FF2B5EF4-FFF2-40B4-BE49-F238E27FC236}">
                <a16:creationId xmlns:a16="http://schemas.microsoft.com/office/drawing/2014/main" id="{489D5688-2A5C-C1DA-DDDA-40DAC28861AB}"/>
              </a:ext>
            </a:extLst>
          </p:cNvPr>
          <p:cNvPicPr>
            <a:picLocks noChangeAspect="1"/>
          </p:cNvPicPr>
          <p:nvPr/>
        </p:nvPicPr>
        <p:blipFill>
          <a:blip r:embed="rId3"/>
          <a:stretch>
            <a:fillRect/>
          </a:stretch>
        </p:blipFill>
        <p:spPr>
          <a:xfrm>
            <a:off x="0" y="2483777"/>
            <a:ext cx="9144000" cy="1890445"/>
          </a:xfrm>
          <a:prstGeom prst="rect">
            <a:avLst/>
          </a:prstGeom>
        </p:spPr>
      </p:pic>
    </p:spTree>
    <p:extLst>
      <p:ext uri="{BB962C8B-B14F-4D97-AF65-F5344CB8AC3E}">
        <p14:creationId xmlns:p14="http://schemas.microsoft.com/office/powerpoint/2010/main" val="3120069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79BB2F-32AD-25AD-887C-AF14947FE54E}"/>
              </a:ext>
            </a:extLst>
          </p:cNvPr>
          <p:cNvPicPr>
            <a:picLocks noChangeAspect="1"/>
          </p:cNvPicPr>
          <p:nvPr/>
        </p:nvPicPr>
        <p:blipFill>
          <a:blip r:embed="rId2"/>
          <a:stretch>
            <a:fillRect/>
          </a:stretch>
        </p:blipFill>
        <p:spPr>
          <a:xfrm>
            <a:off x="417054" y="1249030"/>
            <a:ext cx="7966502" cy="3229663"/>
          </a:xfrm>
          <a:prstGeom prst="rect">
            <a:avLst/>
          </a:prstGeom>
        </p:spPr>
      </p:pic>
    </p:spTree>
    <p:extLst>
      <p:ext uri="{BB962C8B-B14F-4D97-AF65-F5344CB8AC3E}">
        <p14:creationId xmlns:p14="http://schemas.microsoft.com/office/powerpoint/2010/main" val="527734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A94FA9-5A9A-0C24-3218-A3B13D6A397F}"/>
              </a:ext>
            </a:extLst>
          </p:cNvPr>
          <p:cNvPicPr>
            <a:picLocks noChangeAspect="1"/>
          </p:cNvPicPr>
          <p:nvPr/>
        </p:nvPicPr>
        <p:blipFill>
          <a:blip r:embed="rId2"/>
          <a:stretch>
            <a:fillRect/>
          </a:stretch>
        </p:blipFill>
        <p:spPr>
          <a:xfrm>
            <a:off x="1911142" y="219545"/>
            <a:ext cx="5627993" cy="6418910"/>
          </a:xfrm>
          <a:prstGeom prst="rect">
            <a:avLst/>
          </a:prstGeom>
        </p:spPr>
      </p:pic>
      <p:cxnSp>
        <p:nvCxnSpPr>
          <p:cNvPr id="5" name="直線コネクタ 4">
            <a:extLst>
              <a:ext uri="{FF2B5EF4-FFF2-40B4-BE49-F238E27FC236}">
                <a16:creationId xmlns:a16="http://schemas.microsoft.com/office/drawing/2014/main" id="{9DD2BF9A-2F49-E344-F498-20542FA4B22B}"/>
              </a:ext>
            </a:extLst>
          </p:cNvPr>
          <p:cNvCxnSpPr/>
          <p:nvPr/>
        </p:nvCxnSpPr>
        <p:spPr>
          <a:xfrm>
            <a:off x="2808514" y="6372808"/>
            <a:ext cx="28644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8CA76C2C-F32B-DC43-8CA1-AD48C183D4C4}"/>
              </a:ext>
            </a:extLst>
          </p:cNvPr>
          <p:cNvCxnSpPr>
            <a:cxnSpLocks/>
          </p:cNvCxnSpPr>
          <p:nvPr/>
        </p:nvCxnSpPr>
        <p:spPr>
          <a:xfrm>
            <a:off x="2844281" y="4509796"/>
            <a:ext cx="30993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9BFE1F9-E6E1-E827-A247-8C70C8489941}"/>
              </a:ext>
            </a:extLst>
          </p:cNvPr>
          <p:cNvCxnSpPr>
            <a:cxnSpLocks/>
          </p:cNvCxnSpPr>
          <p:nvPr/>
        </p:nvCxnSpPr>
        <p:spPr>
          <a:xfrm>
            <a:off x="2844280" y="1601755"/>
            <a:ext cx="2670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矢印: 下 9">
            <a:extLst>
              <a:ext uri="{FF2B5EF4-FFF2-40B4-BE49-F238E27FC236}">
                <a16:creationId xmlns:a16="http://schemas.microsoft.com/office/drawing/2014/main" id="{1ACEAD57-22B1-8591-8308-82735915B222}"/>
              </a:ext>
            </a:extLst>
          </p:cNvPr>
          <p:cNvSpPr/>
          <p:nvPr/>
        </p:nvSpPr>
        <p:spPr>
          <a:xfrm rot="10800000">
            <a:off x="1248745" y="380360"/>
            <a:ext cx="447869" cy="60972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 name="直線コネクタ 1">
            <a:extLst>
              <a:ext uri="{FF2B5EF4-FFF2-40B4-BE49-F238E27FC236}">
                <a16:creationId xmlns:a16="http://schemas.microsoft.com/office/drawing/2014/main" id="{EE9C0AF9-79F6-F667-4BA5-FF923AA20135}"/>
              </a:ext>
            </a:extLst>
          </p:cNvPr>
          <p:cNvCxnSpPr>
            <a:cxnSpLocks/>
          </p:cNvCxnSpPr>
          <p:nvPr/>
        </p:nvCxnSpPr>
        <p:spPr>
          <a:xfrm>
            <a:off x="2844280" y="5707225"/>
            <a:ext cx="30993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700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24395D-49B2-0077-927F-4B1058393D3E}"/>
              </a:ext>
            </a:extLst>
          </p:cNvPr>
          <p:cNvPicPr>
            <a:picLocks noChangeAspect="1"/>
          </p:cNvPicPr>
          <p:nvPr/>
        </p:nvPicPr>
        <p:blipFill>
          <a:blip r:embed="rId2"/>
          <a:stretch>
            <a:fillRect/>
          </a:stretch>
        </p:blipFill>
        <p:spPr>
          <a:xfrm>
            <a:off x="961053" y="866506"/>
            <a:ext cx="7405935" cy="5571617"/>
          </a:xfrm>
          <a:prstGeom prst="rect">
            <a:avLst/>
          </a:prstGeom>
        </p:spPr>
      </p:pic>
    </p:spTree>
    <p:extLst>
      <p:ext uri="{BB962C8B-B14F-4D97-AF65-F5344CB8AC3E}">
        <p14:creationId xmlns:p14="http://schemas.microsoft.com/office/powerpoint/2010/main" val="2925434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948FC9-EE7A-8FC2-FB75-374233D445A2}"/>
              </a:ext>
            </a:extLst>
          </p:cNvPr>
          <p:cNvSpPr>
            <a:spLocks noGrp="1"/>
          </p:cNvSpPr>
          <p:nvPr>
            <p:ph type="title"/>
          </p:nvPr>
        </p:nvSpPr>
        <p:spPr/>
        <p:txBody>
          <a:bodyPr>
            <a:normAutofit fontScale="90000"/>
          </a:bodyPr>
          <a:lstStyle/>
          <a:p>
            <a:r>
              <a:rPr kumimoji="1" lang="ja-JP" altLang="en-US" sz="3200" dirty="0">
                <a:latin typeface="BIZ UDゴシック" panose="020B0400000000000000" pitchFamily="49" charset="-128"/>
                <a:ea typeface="BIZ UDゴシック" panose="020B0400000000000000" pitchFamily="49" charset="-128"/>
              </a:rPr>
              <a:t>なぜ　</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クイシトゥイム事故　</a:t>
            </a:r>
            <a:r>
              <a:rPr lang="en-US" altLang="ja-JP" sz="3200" i="0" dirty="0">
                <a:solidFill>
                  <a:srgbClr val="534A42"/>
                </a:solidFill>
                <a:effectLst/>
                <a:latin typeface="BIZ UDゴシック" panose="020B0400000000000000" pitchFamily="49" charset="-128"/>
                <a:ea typeface="BIZ UDゴシック" panose="020B0400000000000000" pitchFamily="49" charset="-128"/>
              </a:rPr>
              <a:t>1957</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　</a:t>
            </a:r>
            <a:r>
              <a:rPr lang="ja-JP" altLang="en-US" sz="3200" i="0" dirty="0">
                <a:solidFill>
                  <a:srgbClr val="1A1A1A"/>
                </a:solidFill>
                <a:effectLst/>
                <a:latin typeface="BIZ UDゴシック" panose="020B0400000000000000" pitchFamily="49" charset="-128"/>
                <a:ea typeface="BIZ UDゴシック" panose="020B0400000000000000" pitchFamily="49" charset="-128"/>
              </a:rPr>
              <a:t>は　　セーフティ</a:t>
            </a:r>
            <a:r>
              <a:rPr lang="en-US" altLang="ja-JP" sz="3200" i="0" dirty="0">
                <a:solidFill>
                  <a:srgbClr val="1A1A1A"/>
                </a:solidFill>
                <a:effectLst/>
                <a:latin typeface="BIZ UDゴシック" panose="020B0400000000000000" pitchFamily="49" charset="-128"/>
                <a:ea typeface="BIZ UDゴシック" panose="020B0400000000000000" pitchFamily="49" charset="-128"/>
              </a:rPr>
              <a:t>―</a:t>
            </a:r>
            <a:r>
              <a:rPr lang="ja-JP" altLang="en-US" sz="3200" i="0" dirty="0">
                <a:solidFill>
                  <a:srgbClr val="1A1A1A"/>
                </a:solidFill>
                <a:effectLst/>
                <a:latin typeface="BIZ UDゴシック" panose="020B0400000000000000" pitchFamily="49" charset="-128"/>
                <a:ea typeface="BIZ UDゴシック" panose="020B0400000000000000" pitchFamily="49" charset="-128"/>
              </a:rPr>
              <a:t>カルチャ</a:t>
            </a:r>
            <a:r>
              <a:rPr lang="en-US" altLang="ja-JP" sz="3200" i="0" dirty="0">
                <a:solidFill>
                  <a:srgbClr val="1A1A1A"/>
                </a:solidFill>
                <a:effectLst/>
                <a:latin typeface="BIZ UDゴシック" panose="020B0400000000000000" pitchFamily="49" charset="-128"/>
                <a:ea typeface="BIZ UDゴシック" panose="020B0400000000000000" pitchFamily="49" charset="-128"/>
              </a:rPr>
              <a:t>―</a:t>
            </a:r>
            <a:r>
              <a:rPr lang="ja-JP" altLang="en-US" sz="3200" i="0" dirty="0">
                <a:solidFill>
                  <a:srgbClr val="1A1A1A"/>
                </a:solidFill>
                <a:effectLst/>
                <a:latin typeface="BIZ UDゴシック" panose="020B0400000000000000" pitchFamily="49" charset="-128"/>
                <a:ea typeface="BIZ UDゴシック" panose="020B0400000000000000" pitchFamily="49" charset="-128"/>
              </a:rPr>
              <a:t>の観点から非難されなかったのか</a:t>
            </a:r>
            <a:endParaRPr kumimoji="1" lang="ja-JP" altLang="en-US" sz="3200" dirty="0"/>
          </a:p>
        </p:txBody>
      </p:sp>
      <p:sp>
        <p:nvSpPr>
          <p:cNvPr id="3" name="コンテンツ プレースホルダー 2">
            <a:extLst>
              <a:ext uri="{FF2B5EF4-FFF2-40B4-BE49-F238E27FC236}">
                <a16:creationId xmlns:a16="http://schemas.microsoft.com/office/drawing/2014/main" id="{38E5B39F-C6DF-1098-55AA-89E51EEBE36C}"/>
              </a:ext>
            </a:extLst>
          </p:cNvPr>
          <p:cNvSpPr>
            <a:spLocks noGrp="1"/>
          </p:cNvSpPr>
          <p:nvPr>
            <p:ph idx="1"/>
          </p:nvPr>
        </p:nvSpPr>
        <p:spPr>
          <a:ln w="38100">
            <a:solidFill>
              <a:schemeClr val="tx1"/>
            </a:solidFill>
          </a:ln>
        </p:spPr>
        <p:txBody>
          <a:bodyPr>
            <a:normAutofit fontScale="70000" lnSpcReduction="20000"/>
          </a:bodyPr>
          <a:lstStyle/>
          <a:p>
            <a:pPr>
              <a:lnSpc>
                <a:spcPct val="120000"/>
              </a:lnSpc>
            </a:pPr>
            <a:r>
              <a:rPr kumimoji="1" lang="ja-JP" altLang="en-US" dirty="0">
                <a:latin typeface="BIZ UDゴシック" panose="020B0400000000000000" pitchFamily="49" charset="-128"/>
                <a:ea typeface="BIZ UDゴシック" panose="020B0400000000000000" pitchFamily="49" charset="-128"/>
              </a:rPr>
              <a:t>チェルノブイリと同じく　安全ルールの無視、使いにくいハード</a:t>
            </a:r>
            <a:endParaRPr kumimoji="1" lang="en-US" altLang="ja-JP" dirty="0">
              <a:latin typeface="BIZ UDゴシック" panose="020B0400000000000000" pitchFamily="49" charset="-128"/>
              <a:ea typeface="BIZ UDゴシック" panose="020B0400000000000000" pitchFamily="49" charset="-128"/>
            </a:endParaRPr>
          </a:p>
          <a:p>
            <a:pPr>
              <a:lnSpc>
                <a:spcPct val="120000"/>
              </a:lnSpc>
            </a:pPr>
            <a:endParaRPr lang="en-US" altLang="ja-JP" dirty="0">
              <a:latin typeface="BIZ UDゴシック" panose="020B0400000000000000" pitchFamily="49" charset="-128"/>
              <a:ea typeface="BIZ UDゴシック" panose="020B0400000000000000" pitchFamily="49" charset="-128"/>
            </a:endParaRPr>
          </a:p>
          <a:p>
            <a:pPr>
              <a:lnSpc>
                <a:spcPct val="120000"/>
              </a:lnSpc>
            </a:pPr>
            <a:endParaRPr kumimoji="1" lang="en-US" altLang="ja-JP" dirty="0">
              <a:latin typeface="BIZ UDゴシック" panose="020B0400000000000000" pitchFamily="49" charset="-128"/>
              <a:ea typeface="BIZ UDゴシック" panose="020B0400000000000000" pitchFamily="49" charset="-128"/>
            </a:endParaRPr>
          </a:p>
          <a:p>
            <a:pPr>
              <a:lnSpc>
                <a:spcPct val="120000"/>
              </a:lnSpc>
            </a:pPr>
            <a:r>
              <a:rPr lang="ja-JP" altLang="en-US" i="0" dirty="0">
                <a:solidFill>
                  <a:srgbClr val="202122"/>
                </a:solidFill>
                <a:effectLst/>
                <a:latin typeface="BIZ UDゴシック" panose="020B0400000000000000" pitchFamily="49" charset="-128"/>
                <a:ea typeface="BIZ UDゴシック" panose="020B0400000000000000" pitchFamily="49" charset="-128"/>
              </a:rPr>
              <a:t>スプートニク・ショック</a:t>
            </a:r>
            <a:endParaRPr lang="en-US" altLang="ja-JP" i="0" dirty="0">
              <a:solidFill>
                <a:srgbClr val="202122"/>
              </a:solidFill>
              <a:effectLst/>
              <a:latin typeface="BIZ UDゴシック" panose="020B0400000000000000" pitchFamily="49" charset="-128"/>
              <a:ea typeface="BIZ UDゴシック" panose="020B0400000000000000" pitchFamily="49" charset="-128"/>
            </a:endParaRPr>
          </a:p>
          <a:p>
            <a:pPr>
              <a:lnSpc>
                <a:spcPct val="120000"/>
              </a:lnSpc>
            </a:pPr>
            <a:r>
              <a:rPr lang="ja-JP" altLang="en-US" sz="2100" b="0" i="0" dirty="0">
                <a:solidFill>
                  <a:srgbClr val="000000"/>
                </a:solidFill>
                <a:effectLst/>
                <a:latin typeface="BIZ UDゴシック" panose="020B0400000000000000" pitchFamily="49" charset="-128"/>
                <a:ea typeface="BIZ UDゴシック" panose="020B0400000000000000" pitchFamily="49" charset="-128"/>
              </a:rPr>
              <a:t>ソビエト連邦が世界初の人工衛星であるスプートニク</a:t>
            </a:r>
            <a:r>
              <a:rPr lang="en-US" altLang="ja-JP" sz="2100" b="0" i="0" dirty="0">
                <a:solidFill>
                  <a:srgbClr val="000000"/>
                </a:solidFill>
                <a:effectLst/>
                <a:latin typeface="BIZ UDゴシック" panose="020B0400000000000000" pitchFamily="49" charset="-128"/>
                <a:ea typeface="BIZ UDゴシック" panose="020B0400000000000000" pitchFamily="49" charset="-128"/>
              </a:rPr>
              <a:t>1</a:t>
            </a:r>
            <a:r>
              <a:rPr lang="ja-JP" altLang="en-US" sz="2100" b="0" i="0" dirty="0">
                <a:solidFill>
                  <a:srgbClr val="000000"/>
                </a:solidFill>
                <a:effectLst/>
                <a:latin typeface="BIZ UDゴシック" panose="020B0400000000000000" pitchFamily="49" charset="-128"/>
                <a:ea typeface="BIZ UDゴシック" panose="020B0400000000000000" pitchFamily="49" charset="-128"/>
              </a:rPr>
              <a:t>号を打ち上げ</a:t>
            </a:r>
            <a:endParaRPr lang="en-US" altLang="ja-JP" sz="2100" b="0" i="0" dirty="0">
              <a:solidFill>
                <a:srgbClr val="000000"/>
              </a:solidFill>
              <a:effectLst/>
              <a:latin typeface="BIZ UDゴシック" panose="020B0400000000000000" pitchFamily="49" charset="-128"/>
              <a:ea typeface="BIZ UDゴシック" panose="020B0400000000000000" pitchFamily="49" charset="-128"/>
            </a:endParaRPr>
          </a:p>
          <a:p>
            <a:pPr>
              <a:lnSpc>
                <a:spcPct val="120000"/>
              </a:lnSpc>
            </a:pPr>
            <a:r>
              <a:rPr lang="ja-JP" altLang="en-US" sz="2100" b="0" i="0" dirty="0">
                <a:solidFill>
                  <a:srgbClr val="000000"/>
                </a:solidFill>
                <a:effectLst/>
                <a:latin typeface="BIZ UDゴシック" panose="020B0400000000000000" pitchFamily="49" charset="-128"/>
                <a:ea typeface="BIZ UDゴシック" panose="020B0400000000000000" pitchFamily="49" charset="-128"/>
              </a:rPr>
              <a:t>ソ連がライカ犬を乗せた人工衛星スプートニク</a:t>
            </a:r>
            <a:r>
              <a:rPr lang="en-US" altLang="ja-JP" sz="2100" b="0" i="0" dirty="0">
                <a:solidFill>
                  <a:srgbClr val="000000"/>
                </a:solidFill>
                <a:effectLst/>
                <a:latin typeface="BIZ UDゴシック" panose="020B0400000000000000" pitchFamily="49" charset="-128"/>
                <a:ea typeface="BIZ UDゴシック" panose="020B0400000000000000" pitchFamily="49" charset="-128"/>
              </a:rPr>
              <a:t>2</a:t>
            </a:r>
            <a:r>
              <a:rPr lang="ja-JP" altLang="en-US" sz="2100" b="0" i="0" dirty="0">
                <a:solidFill>
                  <a:srgbClr val="000000"/>
                </a:solidFill>
                <a:effectLst/>
                <a:latin typeface="BIZ UDゴシック" panose="020B0400000000000000" pitchFamily="49" charset="-128"/>
                <a:ea typeface="BIZ UDゴシック" panose="020B0400000000000000" pitchFamily="49" charset="-128"/>
              </a:rPr>
              <a:t>号を打上げ</a:t>
            </a:r>
            <a:endParaRPr lang="en-US" altLang="ja-JP" sz="2100" dirty="0">
              <a:solidFill>
                <a:srgbClr val="000000"/>
              </a:solidFill>
              <a:latin typeface="BIZ UDゴシック" panose="020B0400000000000000" pitchFamily="49" charset="-128"/>
              <a:ea typeface="BIZ UDゴシック" panose="020B0400000000000000" pitchFamily="49" charset="-128"/>
            </a:endParaRPr>
          </a:p>
          <a:p>
            <a:pPr>
              <a:lnSpc>
                <a:spcPct val="120000"/>
              </a:lnSpc>
            </a:pPr>
            <a:r>
              <a:rPr lang="ja-JP" altLang="en-US" b="0" i="0" dirty="0">
                <a:solidFill>
                  <a:srgbClr val="000000"/>
                </a:solidFill>
                <a:effectLst/>
                <a:latin typeface="BIZ UDゴシック" panose="020B0400000000000000" pitchFamily="49" charset="-128"/>
                <a:ea typeface="BIZ UDゴシック" panose="020B0400000000000000" pitchFamily="49" charset="-128"/>
              </a:rPr>
              <a:t>アメリカが大陸間弾道ミサイル（</a:t>
            </a:r>
            <a:r>
              <a:rPr lang="en-US" altLang="ja-JP" b="0" i="0" dirty="0">
                <a:solidFill>
                  <a:srgbClr val="000000"/>
                </a:solidFill>
                <a:effectLst/>
                <a:latin typeface="BIZ UDゴシック" panose="020B0400000000000000" pitchFamily="49" charset="-128"/>
                <a:ea typeface="BIZ UDゴシック" panose="020B0400000000000000" pitchFamily="49" charset="-128"/>
              </a:rPr>
              <a:t>ICBM</a:t>
            </a:r>
            <a:r>
              <a:rPr lang="ja-JP" altLang="en-US" dirty="0">
                <a:solidFill>
                  <a:srgbClr val="000000"/>
                </a:solidFill>
                <a:latin typeface="BIZ UDゴシック" panose="020B0400000000000000" pitchFamily="49" charset="-128"/>
                <a:ea typeface="BIZ UDゴシック" panose="020B0400000000000000" pitchFamily="49" charset="-128"/>
              </a:rPr>
              <a:t>）　　　</a:t>
            </a:r>
            <a:r>
              <a:rPr lang="ja-JP" altLang="en-US" b="0" i="0" dirty="0">
                <a:solidFill>
                  <a:srgbClr val="000000"/>
                </a:solidFill>
                <a:effectLst/>
                <a:latin typeface="BIZ UDゴシック" panose="020B0400000000000000" pitchFamily="49" charset="-128"/>
                <a:ea typeface="BIZ UDゴシック" panose="020B0400000000000000" pitchFamily="49" charset="-128"/>
              </a:rPr>
              <a:t>「アトラス」の発射実験に成功</a:t>
            </a:r>
            <a:endParaRPr lang="en-US" altLang="ja-JP" b="0" i="0" dirty="0">
              <a:solidFill>
                <a:srgbClr val="000000"/>
              </a:solidFill>
              <a:effectLst/>
              <a:latin typeface="BIZ UDゴシック" panose="020B0400000000000000" pitchFamily="49" charset="-128"/>
              <a:ea typeface="BIZ UDゴシック" panose="020B0400000000000000" pitchFamily="49" charset="-128"/>
            </a:endParaRPr>
          </a:p>
          <a:p>
            <a:pPr>
              <a:lnSpc>
                <a:spcPct val="120000"/>
              </a:lnSpc>
            </a:pPr>
            <a:r>
              <a:rPr kumimoji="1" lang="ja-JP" altLang="en-US" dirty="0">
                <a:solidFill>
                  <a:srgbClr val="000000"/>
                </a:solidFill>
                <a:latin typeface="BIZ UDゴシック" panose="020B0400000000000000" pitchFamily="49" charset="-128"/>
                <a:ea typeface="BIZ UDゴシック" panose="020B0400000000000000" pitchFamily="49" charset="-128"/>
              </a:rPr>
              <a:t>つまり　冷戦下であって　アメリカにとってソ連は強大な敵であった・・・アンタッチャブルな存在</a:t>
            </a:r>
            <a:endParaRPr kumimoji="1" lang="en-US" altLang="ja-JP" dirty="0">
              <a:solidFill>
                <a:srgbClr val="00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364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500"/>
                                        <p:tgtEl>
                                          <p:spTgt spid="3">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500"/>
                                        <p:tgtEl>
                                          <p:spTgt spid="3">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left)">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948FC9-EE7A-8FC2-FB75-374233D445A2}"/>
              </a:ext>
            </a:extLst>
          </p:cNvPr>
          <p:cNvSpPr>
            <a:spLocks noGrp="1"/>
          </p:cNvSpPr>
          <p:nvPr>
            <p:ph type="title"/>
          </p:nvPr>
        </p:nvSpPr>
        <p:spPr/>
        <p:txBody>
          <a:bodyPr>
            <a:normAutofit fontScale="90000"/>
          </a:bodyPr>
          <a:lstStyle/>
          <a:p>
            <a:r>
              <a:rPr kumimoji="1" lang="ja-JP" altLang="en-US" sz="3200" dirty="0">
                <a:latin typeface="BIZ UDゴシック" panose="020B0400000000000000" pitchFamily="49" charset="-128"/>
                <a:ea typeface="BIZ UDゴシック" panose="020B0400000000000000" pitchFamily="49" charset="-128"/>
              </a:rPr>
              <a:t>なぜ　</a:t>
            </a:r>
            <a:r>
              <a:rPr kumimoji="1" lang="ja-JP" altLang="en-US" sz="3200" dirty="0">
                <a:solidFill>
                  <a:srgbClr val="534A42"/>
                </a:solidFill>
                <a:latin typeface="BIZ UDゴシック" panose="020B0400000000000000" pitchFamily="49" charset="-128"/>
                <a:ea typeface="BIZ UDゴシック" panose="020B0400000000000000" pitchFamily="49" charset="-128"/>
              </a:rPr>
              <a:t>チェルノブイリ</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事故　</a:t>
            </a:r>
            <a:r>
              <a:rPr lang="en-US" altLang="ja-JP" sz="3200" i="0" dirty="0">
                <a:solidFill>
                  <a:srgbClr val="534A42"/>
                </a:solidFill>
                <a:effectLst/>
                <a:latin typeface="BIZ UDゴシック" panose="020B0400000000000000" pitchFamily="49" charset="-128"/>
                <a:ea typeface="BIZ UDゴシック" panose="020B0400000000000000" pitchFamily="49" charset="-128"/>
              </a:rPr>
              <a:t>1986</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　</a:t>
            </a:r>
            <a:r>
              <a:rPr lang="ja-JP" altLang="en-US" sz="3200" i="0" dirty="0">
                <a:solidFill>
                  <a:srgbClr val="1A1A1A"/>
                </a:solidFill>
                <a:effectLst/>
                <a:latin typeface="BIZ UDゴシック" panose="020B0400000000000000" pitchFamily="49" charset="-128"/>
                <a:ea typeface="BIZ UDゴシック" panose="020B0400000000000000" pitchFamily="49" charset="-128"/>
              </a:rPr>
              <a:t>は　　セーフティーカルチャーの観点から非難されたのか</a:t>
            </a:r>
            <a:endParaRPr kumimoji="1" lang="ja-JP" altLang="en-US" sz="3200" dirty="0"/>
          </a:p>
        </p:txBody>
      </p:sp>
      <p:sp>
        <p:nvSpPr>
          <p:cNvPr id="3" name="コンテンツ プレースホルダー 2">
            <a:extLst>
              <a:ext uri="{FF2B5EF4-FFF2-40B4-BE49-F238E27FC236}">
                <a16:creationId xmlns:a16="http://schemas.microsoft.com/office/drawing/2014/main" id="{38E5B39F-C6DF-1098-55AA-89E51EEBE36C}"/>
              </a:ext>
            </a:extLst>
          </p:cNvPr>
          <p:cNvSpPr>
            <a:spLocks noGrp="1"/>
          </p:cNvSpPr>
          <p:nvPr>
            <p:ph idx="1"/>
          </p:nvPr>
        </p:nvSpPr>
        <p:spPr>
          <a:ln w="38100">
            <a:solidFill>
              <a:schemeClr val="tx1"/>
            </a:solidFill>
          </a:ln>
        </p:spPr>
        <p:txBody>
          <a:bodyPr>
            <a:normAutofit/>
          </a:bodyPr>
          <a:lstStyle/>
          <a:p>
            <a:pPr>
              <a:lnSpc>
                <a:spcPct val="100000"/>
              </a:lnSpc>
            </a:pPr>
            <a:r>
              <a:rPr kumimoji="1" lang="ja-JP" altLang="en-US" sz="2000" dirty="0">
                <a:latin typeface="BIZ UDゴシック" panose="020B0400000000000000" pitchFamily="49" charset="-128"/>
                <a:ea typeface="BIZ UDゴシック" panose="020B0400000000000000" pitchFamily="49" charset="-128"/>
              </a:rPr>
              <a:t>同じく　安全ルールの無視、使いにくいハード</a:t>
            </a:r>
            <a:endParaRPr kumimoji="1" lang="en-US" altLang="ja-JP" sz="2000" dirty="0">
              <a:latin typeface="BIZ UDゴシック" panose="020B0400000000000000" pitchFamily="49" charset="-128"/>
              <a:ea typeface="BIZ UDゴシック" panose="020B0400000000000000" pitchFamily="49" charset="-128"/>
            </a:endParaRPr>
          </a:p>
          <a:p>
            <a:pPr>
              <a:lnSpc>
                <a:spcPct val="100000"/>
              </a:lnSpc>
            </a:pPr>
            <a:endParaRPr lang="en-US" altLang="ja-JP" sz="2000" dirty="0">
              <a:latin typeface="BIZ UDゴシック" panose="020B0400000000000000" pitchFamily="49" charset="-128"/>
              <a:ea typeface="BIZ UDゴシック" panose="020B0400000000000000" pitchFamily="49" charset="-128"/>
            </a:endParaRPr>
          </a:p>
          <a:p>
            <a:pPr>
              <a:lnSpc>
                <a:spcPct val="100000"/>
              </a:lnSpc>
            </a:pPr>
            <a:endParaRPr kumimoji="1" lang="en-US" altLang="ja-JP" sz="2000" dirty="0">
              <a:latin typeface="BIZ UDゴシック" panose="020B0400000000000000" pitchFamily="49" charset="-128"/>
              <a:ea typeface="BIZ UDゴシック" panose="020B0400000000000000" pitchFamily="49" charset="-128"/>
            </a:endParaRPr>
          </a:p>
          <a:p>
            <a:pPr>
              <a:lnSpc>
                <a:spcPct val="100000"/>
              </a:lnSpc>
            </a:pPr>
            <a:r>
              <a:rPr lang="ja-JP" altLang="en-US" sz="2000" dirty="0">
                <a:solidFill>
                  <a:srgbClr val="202122"/>
                </a:solidFill>
                <a:latin typeface="BIZ UDゴシック" panose="020B0400000000000000" pitchFamily="49" charset="-128"/>
                <a:ea typeface="BIZ UDゴシック" panose="020B0400000000000000" pitchFamily="49" charset="-128"/>
              </a:rPr>
              <a:t>ロナルド・レーガン</a:t>
            </a:r>
            <a:endParaRPr lang="en-US" altLang="ja-JP" sz="2000" dirty="0">
              <a:solidFill>
                <a:srgbClr val="202122"/>
              </a:solidFill>
              <a:latin typeface="BIZ UDゴシック" panose="020B0400000000000000" pitchFamily="49" charset="-128"/>
              <a:ea typeface="BIZ UDゴシック" panose="020B0400000000000000" pitchFamily="49" charset="-128"/>
            </a:endParaRPr>
          </a:p>
          <a:p>
            <a:pPr>
              <a:lnSpc>
                <a:spcPct val="100000"/>
              </a:lnSpc>
            </a:pPr>
            <a:r>
              <a:rPr lang="ja-JP" altLang="en-US" sz="2000" i="0" dirty="0">
                <a:solidFill>
                  <a:srgbClr val="202122"/>
                </a:solidFill>
                <a:effectLst/>
                <a:latin typeface="BIZ UDゴシック" panose="020B0400000000000000" pitchFamily="49" charset="-128"/>
                <a:ea typeface="BIZ UDゴシック" panose="020B0400000000000000" pitchFamily="49" charset="-128"/>
              </a:rPr>
              <a:t>力による平和</a:t>
            </a:r>
            <a:endParaRPr lang="en-US" altLang="ja-JP" sz="2000" i="0" dirty="0">
              <a:solidFill>
                <a:srgbClr val="202122"/>
              </a:solidFill>
              <a:effectLst/>
              <a:latin typeface="BIZ UDゴシック" panose="020B0400000000000000" pitchFamily="49" charset="-128"/>
              <a:ea typeface="BIZ UDゴシック" panose="020B0400000000000000" pitchFamily="49" charset="-128"/>
            </a:endParaRPr>
          </a:p>
          <a:p>
            <a:pPr>
              <a:lnSpc>
                <a:spcPct val="100000"/>
              </a:lnSpc>
            </a:pPr>
            <a:r>
              <a:rPr lang="ja-JP" altLang="en-US" sz="2000" i="0" dirty="0">
                <a:solidFill>
                  <a:srgbClr val="202122"/>
                </a:solidFill>
                <a:effectLst/>
                <a:latin typeface="BIZ UDゴシック" panose="020B0400000000000000" pitchFamily="49" charset="-128"/>
                <a:ea typeface="BIZ UDゴシック" panose="020B0400000000000000" pitchFamily="49" charset="-128"/>
              </a:rPr>
              <a:t>反共主義</a:t>
            </a:r>
            <a:endParaRPr lang="en-US" altLang="ja-JP" sz="2000" i="0" dirty="0">
              <a:solidFill>
                <a:srgbClr val="202122"/>
              </a:solidFill>
              <a:effectLst/>
              <a:latin typeface="BIZ UDゴシック" panose="020B0400000000000000" pitchFamily="49" charset="-128"/>
              <a:ea typeface="BIZ UDゴシック" panose="020B0400000000000000" pitchFamily="49" charset="-128"/>
            </a:endParaRPr>
          </a:p>
          <a:p>
            <a:pPr>
              <a:lnSpc>
                <a:spcPct val="100000"/>
              </a:lnSpc>
            </a:pPr>
            <a:r>
              <a:rPr lang="ja-JP" altLang="en-US" sz="2000" i="0" dirty="0">
                <a:solidFill>
                  <a:srgbClr val="202122"/>
                </a:solidFill>
                <a:effectLst/>
                <a:latin typeface="BIZ UDゴシック" panose="020B0400000000000000" pitchFamily="49" charset="-128"/>
                <a:ea typeface="BIZ UDゴシック" panose="020B0400000000000000" pitchFamily="49" charset="-128"/>
              </a:rPr>
              <a:t>ミハイル・ゴルバチョフ</a:t>
            </a:r>
            <a:endParaRPr lang="en-US" altLang="ja-JP" sz="2000" i="0" dirty="0">
              <a:solidFill>
                <a:srgbClr val="202122"/>
              </a:solidFill>
              <a:effectLst/>
              <a:latin typeface="BIZ UDゴシック" panose="020B0400000000000000" pitchFamily="49" charset="-128"/>
              <a:ea typeface="BIZ UDゴシック" panose="020B0400000000000000" pitchFamily="49" charset="-128"/>
            </a:endParaRPr>
          </a:p>
          <a:p>
            <a:pPr>
              <a:lnSpc>
                <a:spcPct val="100000"/>
              </a:lnSpc>
            </a:pPr>
            <a:r>
              <a:rPr lang="ja-JP" altLang="en-US" sz="2000" dirty="0">
                <a:solidFill>
                  <a:srgbClr val="202122"/>
                </a:solidFill>
                <a:latin typeface="BIZ UDゴシック" panose="020B0400000000000000" pitchFamily="49" charset="-128"/>
                <a:ea typeface="BIZ UDゴシック" panose="020B0400000000000000" pitchFamily="49" charset="-128"/>
              </a:rPr>
              <a:t>崩壊寸前のソビエト経済</a:t>
            </a:r>
            <a:endParaRPr lang="en-US" altLang="ja-JP" sz="2000" dirty="0">
              <a:solidFill>
                <a:srgbClr val="202122"/>
              </a:solidFill>
              <a:latin typeface="BIZ UDゴシック" panose="020B0400000000000000" pitchFamily="49" charset="-128"/>
              <a:ea typeface="BIZ UDゴシック" panose="020B0400000000000000" pitchFamily="49" charset="-128"/>
            </a:endParaRPr>
          </a:p>
          <a:p>
            <a:pPr>
              <a:lnSpc>
                <a:spcPct val="100000"/>
              </a:lnSpc>
            </a:pPr>
            <a:r>
              <a:rPr lang="ja-JP" altLang="en-US" sz="2000" dirty="0">
                <a:solidFill>
                  <a:srgbClr val="202122"/>
                </a:solidFill>
                <a:latin typeface="BIZ UDゴシック" panose="020B0400000000000000" pitchFamily="49" charset="-128"/>
                <a:ea typeface="BIZ UDゴシック" panose="020B0400000000000000" pitchFamily="49" charset="-128"/>
              </a:rPr>
              <a:t>そして　実際に</a:t>
            </a:r>
            <a:r>
              <a:rPr lang="en-US" altLang="ja-JP" sz="2000" dirty="0">
                <a:solidFill>
                  <a:srgbClr val="202122"/>
                </a:solidFill>
                <a:latin typeface="BIZ UDゴシック" panose="020B0400000000000000" pitchFamily="49" charset="-128"/>
                <a:ea typeface="BIZ UDゴシック" panose="020B0400000000000000" pitchFamily="49" charset="-128"/>
              </a:rPr>
              <a:t>1991</a:t>
            </a:r>
            <a:r>
              <a:rPr lang="ja-JP" altLang="en-US" sz="2000" dirty="0">
                <a:solidFill>
                  <a:srgbClr val="202122"/>
                </a:solidFill>
                <a:latin typeface="BIZ UDゴシック" panose="020B0400000000000000" pitchFamily="49" charset="-128"/>
                <a:ea typeface="BIZ UDゴシック" panose="020B0400000000000000" pitchFamily="49" charset="-128"/>
              </a:rPr>
              <a:t>年　ソビエト崩壊</a:t>
            </a:r>
            <a:endParaRPr lang="en-US" altLang="ja-JP" sz="2000" dirty="0">
              <a:solidFill>
                <a:srgbClr val="202122"/>
              </a:solidFill>
              <a:latin typeface="BIZ UDゴシック" panose="020B0400000000000000" pitchFamily="49" charset="-128"/>
              <a:ea typeface="BIZ UDゴシック" panose="020B0400000000000000" pitchFamily="49" charset="-128"/>
            </a:endParaRPr>
          </a:p>
          <a:p>
            <a:endParaRPr lang="en-US" altLang="ja-JP" b="1" i="0" dirty="0">
              <a:solidFill>
                <a:srgbClr val="202122"/>
              </a:solidFill>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3495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500"/>
                                        <p:tgtEl>
                                          <p:spTgt spid="3">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500"/>
                                        <p:tgtEl>
                                          <p:spTgt spid="3">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left)">
                                      <p:cBhvr>
                                        <p:cTn id="19" dur="500"/>
                                        <p:tgtEl>
                                          <p:spTgt spid="3">
                                            <p:txEl>
                                              <p:pRg st="7" end="7"/>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left)">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948FC9-EE7A-8FC2-FB75-374233D445A2}"/>
              </a:ext>
            </a:extLst>
          </p:cNvPr>
          <p:cNvSpPr>
            <a:spLocks noGrp="1"/>
          </p:cNvSpPr>
          <p:nvPr>
            <p:ph type="title"/>
          </p:nvPr>
        </p:nvSpPr>
        <p:spPr/>
        <p:txBody>
          <a:bodyPr>
            <a:normAutofit fontScale="90000"/>
          </a:bodyPr>
          <a:lstStyle/>
          <a:p>
            <a:r>
              <a:rPr kumimoji="1" lang="ja-JP" altLang="en-US" sz="3200" dirty="0">
                <a:latin typeface="BIZ UDゴシック" panose="020B0400000000000000" pitchFamily="49" charset="-128"/>
                <a:ea typeface="BIZ UDゴシック" panose="020B0400000000000000" pitchFamily="49" charset="-128"/>
              </a:rPr>
              <a:t>なぜ　</a:t>
            </a:r>
            <a:r>
              <a:rPr lang="ja-JP" altLang="en-US" sz="3200" dirty="0">
                <a:solidFill>
                  <a:srgbClr val="534A42"/>
                </a:solidFill>
                <a:latin typeface="BIZ UDゴシック" panose="020B0400000000000000" pitchFamily="49" charset="-128"/>
                <a:ea typeface="BIZ UDゴシック" panose="020B0400000000000000" pitchFamily="49" charset="-128"/>
              </a:rPr>
              <a:t>福島第一原発</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事故　　</a:t>
            </a:r>
            <a:r>
              <a:rPr lang="en-US" altLang="ja-JP" sz="3200" i="0" dirty="0">
                <a:solidFill>
                  <a:srgbClr val="534A42"/>
                </a:solidFill>
                <a:effectLst/>
                <a:latin typeface="BIZ UDゴシック" panose="020B0400000000000000" pitchFamily="49" charset="-128"/>
                <a:ea typeface="BIZ UDゴシック" panose="020B0400000000000000" pitchFamily="49" charset="-128"/>
              </a:rPr>
              <a:t>2011</a:t>
            </a:r>
            <a:r>
              <a:rPr lang="ja-JP" altLang="en-US" sz="3200" i="0" dirty="0">
                <a:solidFill>
                  <a:srgbClr val="534A42"/>
                </a:solidFill>
                <a:effectLst/>
                <a:latin typeface="BIZ UDゴシック" panose="020B0400000000000000" pitchFamily="49" charset="-128"/>
                <a:ea typeface="BIZ UDゴシック" panose="020B0400000000000000" pitchFamily="49" charset="-128"/>
              </a:rPr>
              <a:t>　</a:t>
            </a:r>
            <a:r>
              <a:rPr lang="ja-JP" altLang="en-US" sz="3200" dirty="0">
                <a:solidFill>
                  <a:srgbClr val="1A1A1A"/>
                </a:solidFill>
                <a:latin typeface="BIZ UDゴシック" panose="020B0400000000000000" pitchFamily="49" charset="-128"/>
                <a:ea typeface="BIZ UDゴシック" panose="020B0400000000000000" pitchFamily="49" charset="-128"/>
              </a:rPr>
              <a:t>の　　　</a:t>
            </a:r>
            <a:r>
              <a:rPr lang="ja-JP" altLang="en-US" sz="3200" i="0" dirty="0">
                <a:solidFill>
                  <a:srgbClr val="1A1A1A"/>
                </a:solidFill>
                <a:effectLst/>
                <a:latin typeface="BIZ UDゴシック" panose="020B0400000000000000" pitchFamily="49" charset="-128"/>
                <a:ea typeface="BIZ UDゴシック" panose="020B0400000000000000" pitchFamily="49" charset="-128"/>
              </a:rPr>
              <a:t>原子炉設計は　セーフティーカルチャーの　観点から非難されなかったのか</a:t>
            </a:r>
            <a:endParaRPr kumimoji="1" lang="ja-JP" altLang="en-US" sz="3200" dirty="0"/>
          </a:p>
        </p:txBody>
      </p:sp>
      <p:sp>
        <p:nvSpPr>
          <p:cNvPr id="3" name="コンテンツ プレースホルダー 2">
            <a:extLst>
              <a:ext uri="{FF2B5EF4-FFF2-40B4-BE49-F238E27FC236}">
                <a16:creationId xmlns:a16="http://schemas.microsoft.com/office/drawing/2014/main" id="{38E5B39F-C6DF-1098-55AA-89E51EEBE36C}"/>
              </a:ext>
            </a:extLst>
          </p:cNvPr>
          <p:cNvSpPr>
            <a:spLocks noGrp="1"/>
          </p:cNvSpPr>
          <p:nvPr>
            <p:ph idx="1"/>
          </p:nvPr>
        </p:nvSpPr>
        <p:spPr>
          <a:ln w="38100">
            <a:solidFill>
              <a:schemeClr val="tx1"/>
            </a:solidFill>
          </a:ln>
        </p:spPr>
        <p:txBody>
          <a:bodyPr>
            <a:normAutofit fontScale="62500" lnSpcReduction="20000"/>
          </a:bodyPr>
          <a:lstStyle/>
          <a:p>
            <a:pPr>
              <a:lnSpc>
                <a:spcPct val="120000"/>
              </a:lnSpc>
            </a:pPr>
            <a:r>
              <a:rPr kumimoji="1" lang="ja-JP" altLang="en-US" dirty="0">
                <a:latin typeface="BIZ UDゴシック" panose="020B0400000000000000" pitchFamily="49" charset="-128"/>
                <a:ea typeface="BIZ UDゴシック" panose="020B0400000000000000" pitchFamily="49" charset="-128"/>
              </a:rPr>
              <a:t>予測の無視、いざ津波がおきた</a:t>
            </a:r>
            <a:r>
              <a:rPr lang="ja-JP" altLang="en-US" dirty="0">
                <a:latin typeface="BIZ UDゴシック" panose="020B0400000000000000" pitchFamily="49" charset="-128"/>
                <a:ea typeface="BIZ UDゴシック" panose="020B0400000000000000" pitchFamily="49" charset="-128"/>
              </a:rPr>
              <a:t>のち</a:t>
            </a:r>
            <a:r>
              <a:rPr kumimoji="1" lang="ja-JP" altLang="en-US" dirty="0">
                <a:latin typeface="BIZ UDゴシック" panose="020B0400000000000000" pitchFamily="49" charset="-128"/>
                <a:ea typeface="BIZ UDゴシック" panose="020B0400000000000000" pitchFamily="49" charset="-128"/>
              </a:rPr>
              <a:t>には制御できない装置群</a:t>
            </a:r>
            <a:endParaRPr kumimoji="1" lang="en-US" altLang="ja-JP" dirty="0">
              <a:latin typeface="BIZ UDゴシック" panose="020B0400000000000000" pitchFamily="49" charset="-128"/>
              <a:ea typeface="BIZ UDゴシック" panose="020B0400000000000000" pitchFamily="49" charset="-128"/>
            </a:endParaRPr>
          </a:p>
          <a:p>
            <a:pPr>
              <a:lnSpc>
                <a:spcPct val="120000"/>
              </a:lnSpc>
            </a:pPr>
            <a:endParaRPr lang="en-US" altLang="ja-JP" dirty="0">
              <a:latin typeface="BIZ UDゴシック" panose="020B0400000000000000" pitchFamily="49" charset="-128"/>
              <a:ea typeface="BIZ UDゴシック" panose="020B0400000000000000" pitchFamily="49" charset="-128"/>
            </a:endParaRPr>
          </a:p>
          <a:p>
            <a:pPr>
              <a:lnSpc>
                <a:spcPct val="120000"/>
              </a:lnSpc>
            </a:pPr>
            <a:endParaRPr kumimoji="1" lang="en-US" altLang="ja-JP" dirty="0">
              <a:latin typeface="BIZ UDゴシック" panose="020B0400000000000000" pitchFamily="49" charset="-128"/>
              <a:ea typeface="BIZ UDゴシック" panose="020B0400000000000000" pitchFamily="49" charset="-128"/>
            </a:endParaRPr>
          </a:p>
          <a:p>
            <a:pPr>
              <a:lnSpc>
                <a:spcPct val="120000"/>
              </a:lnSpc>
            </a:pPr>
            <a:r>
              <a:rPr lang="ja-JP" altLang="en-US" dirty="0">
                <a:solidFill>
                  <a:srgbClr val="202122"/>
                </a:solidFill>
                <a:latin typeface="BIZ UDゴシック" panose="020B0400000000000000" pitchFamily="49" charset="-128"/>
                <a:ea typeface="BIZ UDゴシック" panose="020B0400000000000000" pitchFamily="49" charset="-128"/>
              </a:rPr>
              <a:t>建設の始まった　</a:t>
            </a:r>
            <a:r>
              <a:rPr lang="en-US" altLang="ja-JP" dirty="0">
                <a:solidFill>
                  <a:srgbClr val="202122"/>
                </a:solidFill>
                <a:latin typeface="BIZ UDゴシック" panose="020B0400000000000000" pitchFamily="49" charset="-128"/>
                <a:ea typeface="BIZ UDゴシック" panose="020B0400000000000000" pitchFamily="49" charset="-128"/>
              </a:rPr>
              <a:t>1971</a:t>
            </a:r>
            <a:r>
              <a:rPr lang="ja-JP" altLang="en-US" dirty="0">
                <a:solidFill>
                  <a:srgbClr val="202122"/>
                </a:solidFill>
                <a:latin typeface="BIZ UDゴシック" panose="020B0400000000000000" pitchFamily="49" charset="-128"/>
                <a:ea typeface="BIZ UDゴシック" panose="020B0400000000000000" pitchFamily="49" charset="-128"/>
              </a:rPr>
              <a:t>年は　リチャード・ニクソン</a:t>
            </a:r>
            <a:endParaRPr lang="en-US" altLang="ja-JP" dirty="0">
              <a:solidFill>
                <a:srgbClr val="202122"/>
              </a:solidFill>
              <a:latin typeface="BIZ UDゴシック" panose="020B0400000000000000" pitchFamily="49" charset="-128"/>
              <a:ea typeface="BIZ UDゴシック" panose="020B0400000000000000" pitchFamily="49" charset="-128"/>
            </a:endParaRPr>
          </a:p>
          <a:p>
            <a:pPr>
              <a:lnSpc>
                <a:spcPct val="120000"/>
              </a:lnSpc>
            </a:pPr>
            <a:r>
              <a:rPr lang="ja-JP" altLang="en-US" dirty="0">
                <a:solidFill>
                  <a:srgbClr val="202122"/>
                </a:solidFill>
                <a:latin typeface="BIZ UDゴシック" panose="020B0400000000000000" pitchFamily="49" charset="-128"/>
                <a:ea typeface="BIZ UDゴシック" panose="020B0400000000000000" pitchFamily="49" charset="-128"/>
              </a:rPr>
              <a:t>ドル兌換制停止　→　ニクソンショック</a:t>
            </a:r>
            <a:endParaRPr lang="en-US" altLang="ja-JP" i="0" dirty="0">
              <a:solidFill>
                <a:srgbClr val="202122"/>
              </a:solidFill>
              <a:effectLst/>
              <a:latin typeface="BIZ UDゴシック" panose="020B0400000000000000" pitchFamily="49" charset="-128"/>
              <a:ea typeface="BIZ UDゴシック" panose="020B0400000000000000" pitchFamily="49" charset="-128"/>
            </a:endParaRPr>
          </a:p>
          <a:p>
            <a:pPr>
              <a:lnSpc>
                <a:spcPct val="120000"/>
              </a:lnSpc>
            </a:pPr>
            <a:r>
              <a:rPr lang="ja-JP" altLang="en-US" dirty="0">
                <a:solidFill>
                  <a:srgbClr val="202122"/>
                </a:solidFill>
                <a:latin typeface="BIZ UDゴシック" panose="020B0400000000000000" pitchFamily="49" charset="-128"/>
                <a:ea typeface="BIZ UDゴシック" panose="020B0400000000000000" pitchFamily="49" charset="-128"/>
              </a:rPr>
              <a:t>力の外交</a:t>
            </a:r>
            <a:endParaRPr lang="en-US" altLang="ja-JP" dirty="0">
              <a:solidFill>
                <a:srgbClr val="202122"/>
              </a:solidFill>
              <a:latin typeface="BIZ UDゴシック" panose="020B0400000000000000" pitchFamily="49" charset="-128"/>
              <a:ea typeface="BIZ UDゴシック" panose="020B0400000000000000" pitchFamily="49" charset="-128"/>
            </a:endParaRPr>
          </a:p>
          <a:p>
            <a:pPr>
              <a:lnSpc>
                <a:spcPct val="120000"/>
              </a:lnSpc>
            </a:pPr>
            <a:r>
              <a:rPr lang="ja-JP" altLang="en-US" dirty="0">
                <a:solidFill>
                  <a:srgbClr val="202122"/>
                </a:solidFill>
                <a:latin typeface="BIZ UDゴシック" panose="020B0400000000000000" pitchFamily="49" charset="-128"/>
                <a:ea typeface="BIZ UDゴシック" panose="020B0400000000000000" pitchFamily="49" charset="-128"/>
              </a:rPr>
              <a:t>原子力産業の海外進出支援</a:t>
            </a:r>
            <a:endParaRPr lang="en-US" altLang="ja-JP" i="0" dirty="0">
              <a:solidFill>
                <a:srgbClr val="202122"/>
              </a:solidFill>
              <a:effectLst/>
              <a:latin typeface="BIZ UDゴシック" panose="020B0400000000000000" pitchFamily="49" charset="-128"/>
              <a:ea typeface="BIZ UDゴシック" panose="020B0400000000000000" pitchFamily="49" charset="-128"/>
            </a:endParaRPr>
          </a:p>
          <a:p>
            <a:pPr>
              <a:lnSpc>
                <a:spcPct val="120000"/>
              </a:lnSpc>
            </a:pPr>
            <a:r>
              <a:rPr lang="en-US" altLang="ja-JP" i="0" dirty="0">
                <a:solidFill>
                  <a:srgbClr val="202122"/>
                </a:solidFill>
                <a:effectLst/>
                <a:latin typeface="BIZ UDゴシック" panose="020B0400000000000000" pitchFamily="49" charset="-128"/>
                <a:ea typeface="BIZ UDゴシック" panose="020B0400000000000000" pitchFamily="49" charset="-128"/>
              </a:rPr>
              <a:t>2011</a:t>
            </a:r>
            <a:r>
              <a:rPr lang="ja-JP" altLang="en-US" dirty="0">
                <a:solidFill>
                  <a:srgbClr val="202122"/>
                </a:solidFill>
                <a:latin typeface="BIZ UDゴシック" panose="020B0400000000000000" pitchFamily="49" charset="-128"/>
                <a:ea typeface="BIZ UDゴシック" panose="020B0400000000000000" pitchFamily="49" charset="-128"/>
              </a:rPr>
              <a:t>年　バラク・オバマ、そのころには　ムスリムという新たな敵</a:t>
            </a:r>
            <a:endParaRPr lang="en-US" altLang="ja-JP" i="0" dirty="0">
              <a:solidFill>
                <a:srgbClr val="202122"/>
              </a:solidFill>
              <a:effectLst/>
              <a:latin typeface="BIZ UDゴシック" panose="020B0400000000000000" pitchFamily="49" charset="-128"/>
              <a:ea typeface="BIZ UDゴシック" panose="020B0400000000000000" pitchFamily="49" charset="-128"/>
            </a:endParaRPr>
          </a:p>
          <a:p>
            <a:pPr>
              <a:lnSpc>
                <a:spcPct val="120000"/>
              </a:lnSpc>
            </a:pPr>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第一次オイルショック、強烈な円安時期</a:t>
            </a:r>
            <a:endParaRPr lang="en-US" altLang="ja-JP" i="0" dirty="0">
              <a:solidFill>
                <a:schemeClr val="accent1">
                  <a:lumMod val="50000"/>
                </a:schemeClr>
              </a:solidFill>
              <a:effectLst/>
              <a:latin typeface="BIZ UDゴシック" panose="020B0400000000000000" pitchFamily="49" charset="-128"/>
              <a:ea typeface="BIZ UDゴシック" panose="020B0400000000000000" pitchFamily="49" charset="-128"/>
            </a:endParaRPr>
          </a:p>
          <a:p>
            <a:pPr>
              <a:lnSpc>
                <a:spcPct val="120000"/>
              </a:lnSpc>
            </a:pPr>
            <a:r>
              <a:rPr lang="ja-JP" altLang="en-US" dirty="0">
                <a:solidFill>
                  <a:schemeClr val="accent1">
                    <a:lumMod val="50000"/>
                  </a:schemeClr>
                </a:solidFill>
                <a:latin typeface="BIZ UDゴシック" panose="020B0400000000000000" pitchFamily="49" charset="-128"/>
                <a:ea typeface="BIZ UDゴシック" panose="020B0400000000000000" pitchFamily="49" charset="-128"/>
              </a:rPr>
              <a:t>急速に伸びる電力需要</a:t>
            </a:r>
            <a:endParaRPr lang="en-US" altLang="ja-JP" dirty="0">
              <a:solidFill>
                <a:schemeClr val="accent1">
                  <a:lumMod val="50000"/>
                </a:schemeClr>
              </a:solidFill>
              <a:latin typeface="BIZ UDゴシック" panose="020B0400000000000000" pitchFamily="49" charset="-128"/>
              <a:ea typeface="BIZ UDゴシック" panose="020B0400000000000000" pitchFamily="49" charset="-128"/>
            </a:endParaRPr>
          </a:p>
          <a:p>
            <a:pPr>
              <a:lnSpc>
                <a:spcPct val="120000"/>
              </a:lnSpc>
            </a:pPr>
            <a:endParaRPr lang="en-US" altLang="ja-JP" b="1" i="0" dirty="0">
              <a:solidFill>
                <a:srgbClr val="202122"/>
              </a:solidFill>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113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500"/>
                                        <p:tgtEl>
                                          <p:spTgt spid="3">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500"/>
                                        <p:tgtEl>
                                          <p:spTgt spid="3">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left)">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wipe(left)">
                                      <p:cBhvr>
                                        <p:cTn id="24" dur="500"/>
                                        <p:tgtEl>
                                          <p:spTgt spid="3">
                                            <p:txEl>
                                              <p:pRg st="8" end="8"/>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left)">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6ADF1B-93D1-1A6C-1FFC-34401AE4C813}"/>
              </a:ext>
            </a:extLst>
          </p:cNvPr>
          <p:cNvPicPr>
            <a:picLocks noChangeAspect="1"/>
          </p:cNvPicPr>
          <p:nvPr/>
        </p:nvPicPr>
        <p:blipFill>
          <a:blip r:embed="rId2"/>
          <a:stretch>
            <a:fillRect/>
          </a:stretch>
        </p:blipFill>
        <p:spPr>
          <a:xfrm>
            <a:off x="261257" y="174377"/>
            <a:ext cx="6294883" cy="3316751"/>
          </a:xfrm>
          <a:prstGeom prst="rect">
            <a:avLst/>
          </a:prstGeom>
        </p:spPr>
      </p:pic>
      <p:pic>
        <p:nvPicPr>
          <p:cNvPr id="2050" name="Picture 2" descr="図解】メルトダウンが起こった福島第1原発の1～3号機 写真1枚 国際ニュース：AFPBB News">
            <a:extLst>
              <a:ext uri="{FF2B5EF4-FFF2-40B4-BE49-F238E27FC236}">
                <a16:creationId xmlns:a16="http://schemas.microsoft.com/office/drawing/2014/main" id="{C9FD4D61-223E-8107-FFF7-98863E4AA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878" y="3714050"/>
            <a:ext cx="3797203" cy="296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300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特集】ベルリンの壁崩壊、AFPが捉えた歴史的瞬間 写真68枚 国際ニュース：AFPBB News">
            <a:extLst>
              <a:ext uri="{FF2B5EF4-FFF2-40B4-BE49-F238E27FC236}">
                <a16:creationId xmlns:a16="http://schemas.microsoft.com/office/drawing/2014/main" id="{6D1749C3-3675-CD1A-C109-DB62FBB24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71" r="1180"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676599F5-8F41-18E5-CA55-4DB29F21FC5C}"/>
              </a:ext>
            </a:extLst>
          </p:cNvPr>
          <p:cNvSpPr txBox="1"/>
          <p:nvPr/>
        </p:nvSpPr>
        <p:spPr>
          <a:xfrm>
            <a:off x="3673664" y="317914"/>
            <a:ext cx="5032147" cy="646331"/>
          </a:xfrm>
          <a:prstGeom prst="rect">
            <a:avLst/>
          </a:prstGeom>
          <a:solidFill>
            <a:schemeClr val="bg1">
              <a:lumMod val="85000"/>
            </a:schemeClr>
          </a:solidFill>
        </p:spPr>
        <p:txBody>
          <a:bodyPr wrap="none" rtlCol="0">
            <a:spAutoFit/>
          </a:bodyPr>
          <a:lstStyle/>
          <a:p>
            <a:r>
              <a:rPr kumimoji="1" lang="en-US" altLang="ja-JP" sz="3600" dirty="0">
                <a:latin typeface="BIZ UDゴシック" panose="020B0400000000000000" pitchFamily="49" charset="-128"/>
                <a:ea typeface="BIZ UDゴシック" panose="020B0400000000000000" pitchFamily="49" charset="-128"/>
              </a:rPr>
              <a:t>1989 </a:t>
            </a:r>
            <a:r>
              <a:rPr kumimoji="1" lang="ja-JP" altLang="en-US" sz="3600" dirty="0">
                <a:latin typeface="BIZ UDゴシック" panose="020B0400000000000000" pitchFamily="49" charset="-128"/>
                <a:ea typeface="BIZ UDゴシック" panose="020B0400000000000000" pitchFamily="49" charset="-128"/>
              </a:rPr>
              <a:t>ベルリンの壁崩壊</a:t>
            </a:r>
          </a:p>
        </p:txBody>
      </p:sp>
    </p:spTree>
    <p:extLst>
      <p:ext uri="{BB962C8B-B14F-4D97-AF65-F5344CB8AC3E}">
        <p14:creationId xmlns:p14="http://schemas.microsoft.com/office/powerpoint/2010/main" val="2630039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29E93-3999-B2A4-5D61-DD9F53E73A6F}"/>
              </a:ext>
            </a:extLst>
          </p:cNvPr>
          <p:cNvSpPr>
            <a:spLocks noGrp="1"/>
          </p:cNvSpPr>
          <p:nvPr>
            <p:ph type="title"/>
          </p:nvPr>
        </p:nvSpPr>
        <p:spPr>
          <a:xfrm>
            <a:off x="628650" y="365126"/>
            <a:ext cx="7886700" cy="1325563"/>
          </a:xfrm>
        </p:spPr>
        <p:txBody>
          <a:bodyPr/>
          <a:lstStyle/>
          <a:p>
            <a:r>
              <a:rPr kumimoji="1" lang="ja-JP" altLang="en-US" dirty="0">
                <a:latin typeface="BIZ UDゴシック" panose="020B0400000000000000" pitchFamily="49" charset="-128"/>
                <a:ea typeface="BIZ UDゴシック" panose="020B0400000000000000" pitchFamily="49" charset="-128"/>
              </a:rPr>
              <a:t>セーフティーカルチャーは</a:t>
            </a:r>
          </a:p>
        </p:txBody>
      </p:sp>
      <p:sp>
        <p:nvSpPr>
          <p:cNvPr id="3" name="コンテンツ プレースホルダー 2">
            <a:extLst>
              <a:ext uri="{FF2B5EF4-FFF2-40B4-BE49-F238E27FC236}">
                <a16:creationId xmlns:a16="http://schemas.microsoft.com/office/drawing/2014/main" id="{7BBBB1E2-22A1-C277-3AC6-32E5E62E3256}"/>
              </a:ext>
            </a:extLst>
          </p:cNvPr>
          <p:cNvSpPr>
            <a:spLocks noGrp="1"/>
          </p:cNvSpPr>
          <p:nvPr>
            <p:ph idx="1"/>
          </p:nvPr>
        </p:nvSpPr>
        <p:spPr>
          <a:ln w="38100">
            <a:solidFill>
              <a:schemeClr val="tx1"/>
            </a:solidFill>
          </a:ln>
        </p:spPr>
        <p:txBody>
          <a:bodyPr>
            <a:normAutofit/>
          </a:bodyPr>
          <a:lstStyle/>
          <a:p>
            <a:pPr>
              <a:lnSpc>
                <a:spcPct val="100000"/>
              </a:lnSpc>
            </a:pPr>
            <a:r>
              <a:rPr lang="ja-JP" altLang="en-US" dirty="0">
                <a:latin typeface="BIZ UDゴシック" panose="020B0400000000000000" pitchFamily="49" charset="-128"/>
                <a:ea typeface="BIZ UDゴシック" panose="020B0400000000000000" pitchFamily="49" charset="-128"/>
              </a:rPr>
              <a:t>アメリカに敵対する集団へのプロパガンダ的な攻撃ツール、思想爆弾として開発された</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セーフティーカルチャーは自由な批判精神の横溢する　自由主義の中にしか生まれない。そのカルチャーが生まれようもない　全体主義　（共産主義）をたたくための　比較広告　であった</a:t>
            </a:r>
            <a:endParaRPr lang="en-US" altLang="ja-JP" dirty="0">
              <a:latin typeface="BIZ UDゴシック" panose="020B0400000000000000" pitchFamily="49" charset="-128"/>
              <a:ea typeface="BIZ UDゴシック" panose="020B0400000000000000" pitchFamily="49" charset="-128"/>
            </a:endParaRPr>
          </a:p>
          <a:p>
            <a:pPr>
              <a:lnSpc>
                <a:spcPct val="100000"/>
              </a:lnSpc>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81217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96000">
              <a:schemeClr val="bg1"/>
            </a:gs>
            <a:gs pos="0">
              <a:schemeClr val="accent1">
                <a:tint val="66000"/>
                <a:satMod val="160000"/>
              </a:schemeClr>
            </a:gs>
            <a:gs pos="34000">
              <a:schemeClr val="bg1"/>
            </a:gs>
            <a:gs pos="0">
              <a:schemeClr val="bg1"/>
            </a:gs>
            <a:gs pos="0">
              <a:srgbClr val="002060"/>
            </a:gs>
          </a:gsLst>
          <a:lin ang="162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021C55-EB90-8432-8E86-54E2AFEE5E3F}"/>
              </a:ext>
            </a:extLst>
          </p:cNvPr>
          <p:cNvSpPr>
            <a:spLocks noGrp="1"/>
          </p:cNvSpPr>
          <p:nvPr>
            <p:ph type="title"/>
          </p:nvPr>
        </p:nvSpPr>
        <p:spPr>
          <a:xfrm>
            <a:off x="857250" y="990599"/>
            <a:ext cx="7429500" cy="685800"/>
          </a:xfrm>
        </p:spPr>
        <p:txBody>
          <a:bodyPr anchor="t">
            <a:normAutofit fontScale="90000"/>
          </a:bodyPr>
          <a:lstStyle/>
          <a:p>
            <a:r>
              <a:rPr kumimoji="1" lang="ja-JP" altLang="en-US" sz="3500" dirty="0">
                <a:latin typeface="BIZ UDゴシック" panose="020B0400000000000000" pitchFamily="49" charset="-128"/>
                <a:ea typeface="BIZ UDゴシック" panose="020B0400000000000000" pitchFamily="49" charset="-128"/>
              </a:rPr>
              <a:t>目次：フードセーフティーカルチャー</a:t>
            </a:r>
          </a:p>
        </p:txBody>
      </p:sp>
      <p:graphicFrame>
        <p:nvGraphicFramePr>
          <p:cNvPr id="5" name="コンテンツ プレースホルダー 2">
            <a:extLst>
              <a:ext uri="{FF2B5EF4-FFF2-40B4-BE49-F238E27FC236}">
                <a16:creationId xmlns:a16="http://schemas.microsoft.com/office/drawing/2014/main" id="{A4F082A8-37E5-D4D4-2DEB-93D130EEC824}"/>
              </a:ext>
            </a:extLst>
          </p:cNvPr>
          <p:cNvGraphicFramePr>
            <a:graphicFrameLocks noGrp="1"/>
          </p:cNvGraphicFramePr>
          <p:nvPr>
            <p:ph idx="1"/>
            <p:extLst>
              <p:ext uri="{D42A27DB-BD31-4B8C-83A1-F6EECF244321}">
                <p14:modId xmlns:p14="http://schemas.microsoft.com/office/powerpoint/2010/main" val="1650511865"/>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7E965FEC-DF3A-A99D-3602-D93C7164D526}"/>
              </a:ext>
            </a:extLst>
          </p:cNvPr>
          <p:cNvPicPr>
            <a:picLocks noChangeAspect="1"/>
          </p:cNvPicPr>
          <p:nvPr/>
        </p:nvPicPr>
        <p:blipFill>
          <a:blip r:embed="rId7"/>
          <a:stretch>
            <a:fillRect/>
          </a:stretch>
        </p:blipFill>
        <p:spPr>
          <a:xfrm flipH="1">
            <a:off x="3089597" y="2379306"/>
            <a:ext cx="1396480" cy="773590"/>
          </a:xfrm>
          <a:prstGeom prst="rect">
            <a:avLst/>
          </a:prstGeom>
        </p:spPr>
      </p:pic>
      <p:sp>
        <p:nvSpPr>
          <p:cNvPr id="3" name="矢印: 右 2">
            <a:extLst>
              <a:ext uri="{FF2B5EF4-FFF2-40B4-BE49-F238E27FC236}">
                <a16:creationId xmlns:a16="http://schemas.microsoft.com/office/drawing/2014/main" id="{0C8E3A92-CA3A-3E0F-59D3-B72875C45B44}"/>
              </a:ext>
            </a:extLst>
          </p:cNvPr>
          <p:cNvSpPr/>
          <p:nvPr/>
        </p:nvSpPr>
        <p:spPr>
          <a:xfrm rot="10800000" flipH="1">
            <a:off x="1960592" y="2551496"/>
            <a:ext cx="1054359" cy="429209"/>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2226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9561BC-B0AE-9FDF-2D16-6D4ED6D1DA3D}"/>
              </a:ext>
            </a:extLst>
          </p:cNvPr>
          <p:cNvPicPr>
            <a:picLocks noChangeAspect="1"/>
          </p:cNvPicPr>
          <p:nvPr/>
        </p:nvPicPr>
        <p:blipFill>
          <a:blip r:embed="rId2"/>
          <a:stretch>
            <a:fillRect/>
          </a:stretch>
        </p:blipFill>
        <p:spPr>
          <a:xfrm>
            <a:off x="0" y="1936611"/>
            <a:ext cx="9144000" cy="2984777"/>
          </a:xfrm>
          <a:prstGeom prst="rect">
            <a:avLst/>
          </a:prstGeom>
        </p:spPr>
      </p:pic>
    </p:spTree>
    <p:extLst>
      <p:ext uri="{BB962C8B-B14F-4D97-AF65-F5344CB8AC3E}">
        <p14:creationId xmlns:p14="http://schemas.microsoft.com/office/powerpoint/2010/main" val="1966083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F350CCC-F471-6D3B-9C30-D9AB9060490F}"/>
              </a:ext>
            </a:extLst>
          </p:cNvPr>
          <p:cNvPicPr>
            <a:picLocks noChangeAspect="1"/>
          </p:cNvPicPr>
          <p:nvPr/>
        </p:nvPicPr>
        <p:blipFill>
          <a:blip r:embed="rId2"/>
          <a:stretch>
            <a:fillRect/>
          </a:stretch>
        </p:blipFill>
        <p:spPr>
          <a:xfrm>
            <a:off x="1205399" y="90302"/>
            <a:ext cx="6652726" cy="6333050"/>
          </a:xfrm>
          <a:prstGeom prst="rect">
            <a:avLst/>
          </a:prstGeom>
        </p:spPr>
      </p:pic>
    </p:spTree>
    <p:extLst>
      <p:ext uri="{BB962C8B-B14F-4D97-AF65-F5344CB8AC3E}">
        <p14:creationId xmlns:p14="http://schemas.microsoft.com/office/powerpoint/2010/main" val="393250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308C588-568A-345A-4F38-0BBA166076FE}"/>
              </a:ext>
            </a:extLst>
          </p:cNvPr>
          <p:cNvPicPr>
            <a:picLocks noChangeAspect="1"/>
          </p:cNvPicPr>
          <p:nvPr/>
        </p:nvPicPr>
        <p:blipFill>
          <a:blip r:embed="rId2"/>
          <a:stretch>
            <a:fillRect/>
          </a:stretch>
        </p:blipFill>
        <p:spPr>
          <a:xfrm>
            <a:off x="361217" y="1412458"/>
            <a:ext cx="8421566" cy="4540472"/>
          </a:xfrm>
          <a:prstGeom prst="rect">
            <a:avLst/>
          </a:prstGeom>
        </p:spPr>
      </p:pic>
    </p:spTree>
    <p:extLst>
      <p:ext uri="{BB962C8B-B14F-4D97-AF65-F5344CB8AC3E}">
        <p14:creationId xmlns:p14="http://schemas.microsoft.com/office/powerpoint/2010/main" val="38539168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5E40BE-2DA2-12A3-9170-C7770D6E9D2A}"/>
              </a:ext>
            </a:extLst>
          </p:cNvPr>
          <p:cNvPicPr>
            <a:picLocks noChangeAspect="1"/>
          </p:cNvPicPr>
          <p:nvPr/>
        </p:nvPicPr>
        <p:blipFill>
          <a:blip r:embed="rId2"/>
          <a:stretch>
            <a:fillRect/>
          </a:stretch>
        </p:blipFill>
        <p:spPr>
          <a:xfrm>
            <a:off x="0" y="841075"/>
            <a:ext cx="9144000" cy="5175849"/>
          </a:xfrm>
          <a:prstGeom prst="rect">
            <a:avLst/>
          </a:prstGeom>
        </p:spPr>
      </p:pic>
    </p:spTree>
    <p:extLst>
      <p:ext uri="{BB962C8B-B14F-4D97-AF65-F5344CB8AC3E}">
        <p14:creationId xmlns:p14="http://schemas.microsoft.com/office/powerpoint/2010/main" val="35119045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6A680-0225-12EA-62C8-387C9B5512B9}"/>
              </a:ext>
            </a:extLst>
          </p:cNvPr>
          <p:cNvPicPr>
            <a:picLocks noChangeAspect="1"/>
          </p:cNvPicPr>
          <p:nvPr/>
        </p:nvPicPr>
        <p:blipFill>
          <a:blip r:embed="rId2"/>
          <a:stretch>
            <a:fillRect/>
          </a:stretch>
        </p:blipFill>
        <p:spPr>
          <a:xfrm>
            <a:off x="0" y="1372117"/>
            <a:ext cx="9144000" cy="4113766"/>
          </a:xfrm>
          <a:prstGeom prst="rect">
            <a:avLst/>
          </a:prstGeom>
        </p:spPr>
      </p:pic>
    </p:spTree>
    <p:extLst>
      <p:ext uri="{BB962C8B-B14F-4D97-AF65-F5344CB8AC3E}">
        <p14:creationId xmlns:p14="http://schemas.microsoft.com/office/powerpoint/2010/main" val="3266446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1FFC74-39F1-2526-68BA-D7100B3498F1}"/>
              </a:ext>
            </a:extLst>
          </p:cNvPr>
          <p:cNvPicPr>
            <a:picLocks noChangeAspect="1"/>
          </p:cNvPicPr>
          <p:nvPr/>
        </p:nvPicPr>
        <p:blipFill>
          <a:blip r:embed="rId2"/>
          <a:stretch>
            <a:fillRect/>
          </a:stretch>
        </p:blipFill>
        <p:spPr>
          <a:xfrm>
            <a:off x="0" y="1330157"/>
            <a:ext cx="9144000" cy="4197685"/>
          </a:xfrm>
          <a:prstGeom prst="rect">
            <a:avLst/>
          </a:prstGeom>
        </p:spPr>
      </p:pic>
    </p:spTree>
    <p:extLst>
      <p:ext uri="{BB962C8B-B14F-4D97-AF65-F5344CB8AC3E}">
        <p14:creationId xmlns:p14="http://schemas.microsoft.com/office/powerpoint/2010/main" val="991690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1029879" y="886120"/>
            <a:ext cx="7268065" cy="535442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台形 2">
            <a:extLst>
              <a:ext uri="{FF2B5EF4-FFF2-40B4-BE49-F238E27FC236}">
                <a16:creationId xmlns:a16="http://schemas.microsoft.com/office/drawing/2014/main" id="{BDAD9C6B-172E-D9A5-9A1C-D408E73BDDC1}"/>
              </a:ext>
            </a:extLst>
          </p:cNvPr>
          <p:cNvSpPr/>
          <p:nvPr/>
        </p:nvSpPr>
        <p:spPr>
          <a:xfrm>
            <a:off x="937967" y="2873274"/>
            <a:ext cx="7451889" cy="3337089"/>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台形 3">
            <a:extLst>
              <a:ext uri="{FF2B5EF4-FFF2-40B4-BE49-F238E27FC236}">
                <a16:creationId xmlns:a16="http://schemas.microsoft.com/office/drawing/2014/main" id="{57EAFC47-C047-CCAC-F9DB-35880F0747FE}"/>
              </a:ext>
            </a:extLst>
          </p:cNvPr>
          <p:cNvSpPr/>
          <p:nvPr/>
        </p:nvSpPr>
        <p:spPr>
          <a:xfrm>
            <a:off x="937966" y="4493212"/>
            <a:ext cx="7451890" cy="1734532"/>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4421170" y="1917511"/>
            <a:ext cx="650450" cy="369332"/>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2827361" y="4849149"/>
            <a:ext cx="4228119" cy="923330"/>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システム、体系、規格、ルール、規則、規範、イベント</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決起集会、親睦会、反省会）、・・運動、</a:t>
            </a:r>
          </a:p>
        </p:txBody>
      </p:sp>
      <p:sp>
        <p:nvSpPr>
          <p:cNvPr id="10" name="楕円 9">
            <a:extLst>
              <a:ext uri="{FF2B5EF4-FFF2-40B4-BE49-F238E27FC236}">
                <a16:creationId xmlns:a16="http://schemas.microsoft.com/office/drawing/2014/main" id="{8FF2256A-9378-0DBA-A068-8B7D32739F53}"/>
              </a:ext>
            </a:extLst>
          </p:cNvPr>
          <p:cNvSpPr/>
          <p:nvPr/>
        </p:nvSpPr>
        <p:spPr>
          <a:xfrm>
            <a:off x="125324" y="4920154"/>
            <a:ext cx="790073" cy="669866"/>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CF993D4-6915-1BBA-B0CF-9FCA133665B6}"/>
              </a:ext>
            </a:extLst>
          </p:cNvPr>
          <p:cNvSpPr/>
          <p:nvPr/>
        </p:nvSpPr>
        <p:spPr>
          <a:xfrm>
            <a:off x="211935" y="309406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E3A91F5D-7FBD-B8ED-E326-DB6273E0CF55}"/>
              </a:ext>
            </a:extLst>
          </p:cNvPr>
          <p:cNvSpPr/>
          <p:nvPr/>
        </p:nvSpPr>
        <p:spPr>
          <a:xfrm>
            <a:off x="1326399" y="3078911"/>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080F7D56-2BE3-2F67-9305-8096DFCDF11E}"/>
              </a:ext>
            </a:extLst>
          </p:cNvPr>
          <p:cNvSpPr/>
          <p:nvPr/>
        </p:nvSpPr>
        <p:spPr>
          <a:xfrm>
            <a:off x="2156916" y="3080241"/>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3084064" y="3015884"/>
            <a:ext cx="3324661" cy="1477328"/>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6771829" y="3157317"/>
            <a:ext cx="2262158"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他にも　慣習・習慣</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気風、不文律</a:t>
            </a:r>
          </a:p>
        </p:txBody>
      </p:sp>
      <p:sp>
        <p:nvSpPr>
          <p:cNvPr id="9" name="楕円 8">
            <a:extLst>
              <a:ext uri="{FF2B5EF4-FFF2-40B4-BE49-F238E27FC236}">
                <a16:creationId xmlns:a16="http://schemas.microsoft.com/office/drawing/2014/main" id="{544C003E-7A9D-6220-85D4-D7B98DE810AD}"/>
              </a:ext>
            </a:extLst>
          </p:cNvPr>
          <p:cNvSpPr/>
          <p:nvPr/>
        </p:nvSpPr>
        <p:spPr>
          <a:xfrm>
            <a:off x="1026003" y="4920154"/>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90D862D-F27C-4EC7-B7C1-E79E171A4CC0}"/>
              </a:ext>
            </a:extLst>
          </p:cNvPr>
          <p:cNvGrpSpPr/>
          <p:nvPr/>
        </p:nvGrpSpPr>
        <p:grpSpPr>
          <a:xfrm>
            <a:off x="151055" y="310605"/>
            <a:ext cx="3330042" cy="2163119"/>
            <a:chOff x="151055" y="310605"/>
            <a:chExt cx="3330042" cy="2163119"/>
          </a:xfrm>
        </p:grpSpPr>
        <p:sp>
          <p:nvSpPr>
            <p:cNvPr id="25" name="楕円 24">
              <a:extLst>
                <a:ext uri="{FF2B5EF4-FFF2-40B4-BE49-F238E27FC236}">
                  <a16:creationId xmlns:a16="http://schemas.microsoft.com/office/drawing/2014/main" id="{63CEFF7D-8569-CE21-EFB6-587C397F0362}"/>
                </a:ext>
              </a:extLst>
            </p:cNvPr>
            <p:cNvSpPr/>
            <p:nvPr/>
          </p:nvSpPr>
          <p:spPr>
            <a:xfrm>
              <a:off x="151055" y="310605"/>
              <a:ext cx="3330042" cy="2163119"/>
            </a:xfrm>
            <a:prstGeom prst="ellipse">
              <a:avLst/>
            </a:prstGeom>
            <a:solidFill>
              <a:schemeClr val="accent1">
                <a:lumMod val="60000"/>
                <a:lumOff val="4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5CD8CF3C-7811-6493-E48C-9B1BE409E814}"/>
                </a:ext>
              </a:extLst>
            </p:cNvPr>
            <p:cNvSpPr/>
            <p:nvPr/>
          </p:nvSpPr>
          <p:spPr>
            <a:xfrm>
              <a:off x="630966" y="64763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a:extLst>
                <a:ext uri="{FF2B5EF4-FFF2-40B4-BE49-F238E27FC236}">
                  <a16:creationId xmlns:a16="http://schemas.microsoft.com/office/drawing/2014/main" id="{1F7D06BF-087B-873F-E58E-3D36AE433FEC}"/>
                </a:ext>
              </a:extLst>
            </p:cNvPr>
            <p:cNvSpPr/>
            <p:nvPr/>
          </p:nvSpPr>
          <p:spPr>
            <a:xfrm>
              <a:off x="2553940" y="1085521"/>
              <a:ext cx="790073" cy="669866"/>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643775CF-F95D-2AF9-56B9-033140819E01}"/>
                </a:ext>
              </a:extLst>
            </p:cNvPr>
            <p:cNvSpPr/>
            <p:nvPr/>
          </p:nvSpPr>
          <p:spPr>
            <a:xfrm>
              <a:off x="1512951" y="62215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3C274D9C-9C56-8C63-9388-0A819B02ABDD}"/>
                </a:ext>
              </a:extLst>
            </p:cNvPr>
            <p:cNvSpPr/>
            <p:nvPr/>
          </p:nvSpPr>
          <p:spPr>
            <a:xfrm>
              <a:off x="632511" y="1457272"/>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02358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48BBABD-7737-D770-C807-A44019554C38}"/>
              </a:ext>
            </a:extLst>
          </p:cNvPr>
          <p:cNvSpPr/>
          <p:nvPr/>
        </p:nvSpPr>
        <p:spPr>
          <a:xfrm>
            <a:off x="3657599" y="2490881"/>
            <a:ext cx="5374433" cy="14527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BDD151A-30D1-382D-EC69-7D6C58E1EF1F}"/>
              </a:ext>
            </a:extLst>
          </p:cNvPr>
          <p:cNvSpPr/>
          <p:nvPr/>
        </p:nvSpPr>
        <p:spPr>
          <a:xfrm>
            <a:off x="3657600" y="3943639"/>
            <a:ext cx="5374433" cy="270587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C1EA26A-4244-1662-3391-3B5D9E9BA1F9}"/>
              </a:ext>
            </a:extLst>
          </p:cNvPr>
          <p:cNvSpPr txBox="1"/>
          <p:nvPr/>
        </p:nvSpPr>
        <p:spPr>
          <a:xfrm>
            <a:off x="5241242" y="5027062"/>
            <a:ext cx="1107996"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市中警護</a:t>
            </a:r>
          </a:p>
        </p:txBody>
      </p:sp>
      <p:sp>
        <p:nvSpPr>
          <p:cNvPr id="5" name="テキスト ボックス 4">
            <a:extLst>
              <a:ext uri="{FF2B5EF4-FFF2-40B4-BE49-F238E27FC236}">
                <a16:creationId xmlns:a16="http://schemas.microsoft.com/office/drawing/2014/main" id="{D8A488E2-CA20-9194-B514-A6E54DA4C9DD}"/>
              </a:ext>
            </a:extLst>
          </p:cNvPr>
          <p:cNvSpPr txBox="1"/>
          <p:nvPr/>
        </p:nvSpPr>
        <p:spPr>
          <a:xfrm>
            <a:off x="4716739" y="2874211"/>
            <a:ext cx="1800493"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反（尊王）攘夷</a:t>
            </a:r>
          </a:p>
        </p:txBody>
      </p:sp>
      <p:sp>
        <p:nvSpPr>
          <p:cNvPr id="6" name="テキスト ボックス 5">
            <a:extLst>
              <a:ext uri="{FF2B5EF4-FFF2-40B4-BE49-F238E27FC236}">
                <a16:creationId xmlns:a16="http://schemas.microsoft.com/office/drawing/2014/main" id="{70BFB538-DAA0-ABEA-1F91-354F1643602B}"/>
              </a:ext>
            </a:extLst>
          </p:cNvPr>
          <p:cNvSpPr txBox="1"/>
          <p:nvPr/>
        </p:nvSpPr>
        <p:spPr>
          <a:xfrm>
            <a:off x="3657600" y="4808180"/>
            <a:ext cx="1338828"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京都所司代</a:t>
            </a:r>
          </a:p>
        </p:txBody>
      </p:sp>
      <p:sp>
        <p:nvSpPr>
          <p:cNvPr id="8" name="テキスト ボックス 7">
            <a:extLst>
              <a:ext uri="{FF2B5EF4-FFF2-40B4-BE49-F238E27FC236}">
                <a16:creationId xmlns:a16="http://schemas.microsoft.com/office/drawing/2014/main" id="{1FCAED74-ED7D-4EA4-BAAA-93E49B63A394}"/>
              </a:ext>
            </a:extLst>
          </p:cNvPr>
          <p:cNvSpPr txBox="1"/>
          <p:nvPr/>
        </p:nvSpPr>
        <p:spPr>
          <a:xfrm>
            <a:off x="5822632" y="3653601"/>
            <a:ext cx="1569660"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試衛館</a:t>
            </a:r>
            <a:r>
              <a:rPr kumimoji="1" lang="en-US" altLang="ja-JP" dirty="0">
                <a:latin typeface="BIZ UDゴシック" panose="020B0400000000000000" pitchFamily="49" charset="-128"/>
                <a:ea typeface="BIZ UDゴシック" panose="020B0400000000000000" pitchFamily="49" charset="-128"/>
              </a:rPr>
              <a:t>OB</a:t>
            </a:r>
            <a:r>
              <a:rPr kumimoji="1" lang="ja-JP" altLang="en-US" dirty="0">
                <a:latin typeface="BIZ UDゴシック" panose="020B0400000000000000" pitchFamily="49" charset="-128"/>
                <a:ea typeface="BIZ UDゴシック" panose="020B0400000000000000" pitchFamily="49" charset="-128"/>
              </a:rPr>
              <a:t>気質</a:t>
            </a:r>
          </a:p>
        </p:txBody>
      </p:sp>
      <p:sp>
        <p:nvSpPr>
          <p:cNvPr id="11" name="楕円 10">
            <a:extLst>
              <a:ext uri="{FF2B5EF4-FFF2-40B4-BE49-F238E27FC236}">
                <a16:creationId xmlns:a16="http://schemas.microsoft.com/office/drawing/2014/main" id="{5B6A1BBB-4281-C845-D8B8-43BFCB5C90EC}"/>
              </a:ext>
            </a:extLst>
          </p:cNvPr>
          <p:cNvSpPr/>
          <p:nvPr/>
        </p:nvSpPr>
        <p:spPr>
          <a:xfrm>
            <a:off x="814671" y="4992846"/>
            <a:ext cx="790073" cy="669866"/>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07EBF05C-A255-EC77-F737-6D44FE5662D6}"/>
              </a:ext>
            </a:extLst>
          </p:cNvPr>
          <p:cNvSpPr/>
          <p:nvPr/>
        </p:nvSpPr>
        <p:spPr>
          <a:xfrm>
            <a:off x="1920595" y="4992846"/>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E714CB3-BAD8-E1A7-82BE-AA87C908111B}"/>
              </a:ext>
            </a:extLst>
          </p:cNvPr>
          <p:cNvSpPr/>
          <p:nvPr/>
        </p:nvSpPr>
        <p:spPr>
          <a:xfrm>
            <a:off x="1579257" y="3157511"/>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EA3B44A-A13E-A1AF-BFEF-4FBB602BF70B}"/>
              </a:ext>
            </a:extLst>
          </p:cNvPr>
          <p:cNvSpPr/>
          <p:nvPr/>
        </p:nvSpPr>
        <p:spPr>
          <a:xfrm>
            <a:off x="2315631" y="3161021"/>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E3780838-33DA-78F8-4AF0-6757802D1C1B}"/>
              </a:ext>
            </a:extLst>
          </p:cNvPr>
          <p:cNvSpPr/>
          <p:nvPr/>
        </p:nvSpPr>
        <p:spPr>
          <a:xfrm>
            <a:off x="371242" y="3133270"/>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413910DE-E29C-A70D-E097-45C455B62538}"/>
              </a:ext>
            </a:extLst>
          </p:cNvPr>
          <p:cNvGrpSpPr/>
          <p:nvPr/>
        </p:nvGrpSpPr>
        <p:grpSpPr>
          <a:xfrm>
            <a:off x="151055" y="310605"/>
            <a:ext cx="3330042" cy="2163119"/>
            <a:chOff x="151055" y="310605"/>
            <a:chExt cx="3330042" cy="2163119"/>
          </a:xfrm>
        </p:grpSpPr>
        <p:sp>
          <p:nvSpPr>
            <p:cNvPr id="18" name="楕円 17">
              <a:extLst>
                <a:ext uri="{FF2B5EF4-FFF2-40B4-BE49-F238E27FC236}">
                  <a16:creationId xmlns:a16="http://schemas.microsoft.com/office/drawing/2014/main" id="{1F369900-790A-C812-4B44-24E1682E0B44}"/>
                </a:ext>
              </a:extLst>
            </p:cNvPr>
            <p:cNvSpPr/>
            <p:nvPr/>
          </p:nvSpPr>
          <p:spPr>
            <a:xfrm>
              <a:off x="151055" y="310605"/>
              <a:ext cx="3330042" cy="2163119"/>
            </a:xfrm>
            <a:prstGeom prst="ellipse">
              <a:avLst/>
            </a:prstGeom>
            <a:solidFill>
              <a:schemeClr val="accent1">
                <a:lumMod val="60000"/>
                <a:lumOff val="4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5420C369-C4ED-C13C-D881-1D579CD92194}"/>
                </a:ext>
              </a:extLst>
            </p:cNvPr>
            <p:cNvSpPr/>
            <p:nvPr/>
          </p:nvSpPr>
          <p:spPr>
            <a:xfrm>
              <a:off x="630966" y="64763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0AFCB74E-20E2-56E1-FE50-166DD778B29D}"/>
                </a:ext>
              </a:extLst>
            </p:cNvPr>
            <p:cNvSpPr/>
            <p:nvPr/>
          </p:nvSpPr>
          <p:spPr>
            <a:xfrm>
              <a:off x="2553940" y="1085521"/>
              <a:ext cx="790073" cy="669866"/>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56E3B5B-F693-11E3-E4AF-D5525419CD36}"/>
                </a:ext>
              </a:extLst>
            </p:cNvPr>
            <p:cNvSpPr/>
            <p:nvPr/>
          </p:nvSpPr>
          <p:spPr>
            <a:xfrm>
              <a:off x="1512951" y="62215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B75E7BC7-6EB7-9C7B-C144-E26DE040745B}"/>
                </a:ext>
              </a:extLst>
            </p:cNvPr>
            <p:cNvSpPr/>
            <p:nvPr/>
          </p:nvSpPr>
          <p:spPr>
            <a:xfrm>
              <a:off x="632511" y="1457272"/>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a:extLst>
              <a:ext uri="{FF2B5EF4-FFF2-40B4-BE49-F238E27FC236}">
                <a16:creationId xmlns:a16="http://schemas.microsoft.com/office/drawing/2014/main" id="{857FC75C-8A11-8F38-267D-4251FBA3FC36}"/>
              </a:ext>
            </a:extLst>
          </p:cNvPr>
          <p:cNvPicPr>
            <a:picLocks noChangeAspect="1"/>
          </p:cNvPicPr>
          <p:nvPr/>
        </p:nvPicPr>
        <p:blipFill>
          <a:blip r:embed="rId2"/>
          <a:stretch>
            <a:fillRect/>
          </a:stretch>
        </p:blipFill>
        <p:spPr>
          <a:xfrm>
            <a:off x="6005798" y="5485821"/>
            <a:ext cx="3014137" cy="1074269"/>
          </a:xfrm>
          <a:prstGeom prst="rect">
            <a:avLst/>
          </a:prstGeom>
        </p:spPr>
      </p:pic>
      <p:sp>
        <p:nvSpPr>
          <p:cNvPr id="25" name="テキスト ボックス 24">
            <a:extLst>
              <a:ext uri="{FF2B5EF4-FFF2-40B4-BE49-F238E27FC236}">
                <a16:creationId xmlns:a16="http://schemas.microsoft.com/office/drawing/2014/main" id="{353929FD-B9AE-3995-9B7D-59485783AF75}"/>
              </a:ext>
            </a:extLst>
          </p:cNvPr>
          <p:cNvSpPr txBox="1"/>
          <p:nvPr/>
        </p:nvSpPr>
        <p:spPr>
          <a:xfrm>
            <a:off x="7221333" y="5123681"/>
            <a:ext cx="1107996"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局中法度</a:t>
            </a:r>
          </a:p>
        </p:txBody>
      </p:sp>
      <p:sp>
        <p:nvSpPr>
          <p:cNvPr id="26" name="テキスト ボックス 25">
            <a:extLst>
              <a:ext uri="{FF2B5EF4-FFF2-40B4-BE49-F238E27FC236}">
                <a16:creationId xmlns:a16="http://schemas.microsoft.com/office/drawing/2014/main" id="{5F8D5542-14A9-843F-24D7-A0AF9FE9CC29}"/>
              </a:ext>
            </a:extLst>
          </p:cNvPr>
          <p:cNvSpPr txBox="1"/>
          <p:nvPr/>
        </p:nvSpPr>
        <p:spPr>
          <a:xfrm>
            <a:off x="4162741" y="3805442"/>
            <a:ext cx="1107996"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討ち入り</a:t>
            </a:r>
          </a:p>
        </p:txBody>
      </p:sp>
      <p:pic>
        <p:nvPicPr>
          <p:cNvPr id="28" name="図 27">
            <a:extLst>
              <a:ext uri="{FF2B5EF4-FFF2-40B4-BE49-F238E27FC236}">
                <a16:creationId xmlns:a16="http://schemas.microsoft.com/office/drawing/2014/main" id="{68F68D0A-9491-5DB4-72E7-3B3AEF17C5E7}"/>
              </a:ext>
            </a:extLst>
          </p:cNvPr>
          <p:cNvPicPr>
            <a:picLocks noChangeAspect="1"/>
          </p:cNvPicPr>
          <p:nvPr/>
        </p:nvPicPr>
        <p:blipFill>
          <a:blip r:embed="rId3"/>
          <a:stretch>
            <a:fillRect/>
          </a:stretch>
        </p:blipFill>
        <p:spPr>
          <a:xfrm>
            <a:off x="5964862" y="247037"/>
            <a:ext cx="3096008" cy="2220143"/>
          </a:xfrm>
          <a:prstGeom prst="rect">
            <a:avLst/>
          </a:prstGeom>
        </p:spPr>
      </p:pic>
    </p:spTree>
    <p:extLst>
      <p:ext uri="{BB962C8B-B14F-4D97-AF65-F5344CB8AC3E}">
        <p14:creationId xmlns:p14="http://schemas.microsoft.com/office/powerpoint/2010/main" val="3938985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2BBD2-9534-F510-43F8-F160A341796C}"/>
              </a:ext>
            </a:extLst>
          </p:cNvPr>
          <p:cNvSpPr>
            <a:spLocks noGrp="1"/>
          </p:cNvSpPr>
          <p:nvPr>
            <p:ph type="title"/>
          </p:nvPr>
        </p:nvSpPr>
        <p:spPr>
          <a:xfrm>
            <a:off x="522514" y="374553"/>
            <a:ext cx="7992836" cy="1361037"/>
          </a:xfrm>
        </p:spPr>
        <p:txBody>
          <a:bodyPr>
            <a:normAutofit/>
          </a:bodyPr>
          <a:lstStyle/>
          <a:p>
            <a:r>
              <a:rPr kumimoji="1" lang="en-US" altLang="ja-JP" sz="3200" dirty="0">
                <a:latin typeface="BIZ UDゴシック" panose="020B0400000000000000" pitchFamily="49" charset="-128"/>
                <a:ea typeface="BIZ UDゴシック" panose="020B0400000000000000" pitchFamily="49" charset="-128"/>
              </a:rPr>
              <a:t>1991</a:t>
            </a:r>
            <a:r>
              <a:rPr lang="ja-JP" altLang="en-US" sz="3200" dirty="0">
                <a:latin typeface="BIZ UDゴシック" panose="020B0400000000000000" pitchFamily="49" charset="-128"/>
                <a:ea typeface="BIZ UDゴシック" panose="020B0400000000000000" pitchFamily="49" charset="-128"/>
              </a:rPr>
              <a:t> </a:t>
            </a:r>
            <a:r>
              <a:rPr kumimoji="1" lang="en-US" altLang="ja-JP" sz="3200" dirty="0">
                <a:latin typeface="BIZ UDゴシック" panose="020B0400000000000000" pitchFamily="49" charset="-128"/>
                <a:ea typeface="BIZ UDゴシック" panose="020B0400000000000000" pitchFamily="49" charset="-128"/>
              </a:rPr>
              <a:t>IAEA</a:t>
            </a:r>
            <a:r>
              <a:rPr kumimoji="1" lang="ja-JP" altLang="en-US" sz="3200" dirty="0">
                <a:latin typeface="BIZ UDゴシック" panose="020B0400000000000000" pitchFamily="49" charset="-128"/>
                <a:ea typeface="BIZ UDゴシック" panose="020B0400000000000000" pitchFamily="49" charset="-128"/>
              </a:rPr>
              <a:t>報告書のなかで安全文化定義</a:t>
            </a:r>
          </a:p>
        </p:txBody>
      </p:sp>
      <p:sp>
        <p:nvSpPr>
          <p:cNvPr id="3" name="コンテンツ プレースホルダー 2">
            <a:extLst>
              <a:ext uri="{FF2B5EF4-FFF2-40B4-BE49-F238E27FC236}">
                <a16:creationId xmlns:a16="http://schemas.microsoft.com/office/drawing/2014/main" id="{9AEB0AA9-4E4A-95B3-005C-84171F90C478}"/>
              </a:ext>
            </a:extLst>
          </p:cNvPr>
          <p:cNvSpPr>
            <a:spLocks noGrp="1"/>
          </p:cNvSpPr>
          <p:nvPr>
            <p:ph idx="1"/>
          </p:nvPr>
        </p:nvSpPr>
        <p:spPr/>
        <p:txBody>
          <a:bodyPr/>
          <a:lstStyle/>
          <a:p>
            <a:r>
              <a:rPr lang="en-US" altLang="ja-JP" dirty="0">
                <a:solidFill>
                  <a:schemeClr val="bg1">
                    <a:lumMod val="50000"/>
                  </a:schemeClr>
                </a:solidFill>
                <a:latin typeface="BIZ UDゴシック" panose="020B0400000000000000" pitchFamily="49" charset="-128"/>
                <a:ea typeface="BIZ UDゴシック" panose="020B0400000000000000" pitchFamily="49" charset="-128"/>
              </a:rPr>
              <a:t> </a:t>
            </a:r>
            <a:r>
              <a:rPr lang="ja-JP" altLang="en-US" sz="1400" dirty="0">
                <a:solidFill>
                  <a:schemeClr val="bg1">
                    <a:lumMod val="50000"/>
                  </a:schemeClr>
                </a:solidFill>
                <a:latin typeface="BIZ UDゴシック" panose="020B0400000000000000" pitchFamily="49" charset="-128"/>
                <a:ea typeface="BIZ UDゴシック" panose="020B0400000000000000" pitchFamily="49" charset="-128"/>
              </a:rPr>
              <a:t>原子力発電所の安全問題がその重要性に相応な注目を最優先事項として確立する組織と個人の特徴と態度の集合体</a:t>
            </a:r>
            <a:endParaRPr kumimoji="1" lang="ja-JP" altLang="en-US" sz="1400" dirty="0">
              <a:solidFill>
                <a:schemeClr val="bg1">
                  <a:lumMod val="50000"/>
                </a:schemeClr>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B1C5DC55-7BD0-E1AB-7880-987BEA5E630A}"/>
              </a:ext>
            </a:extLst>
          </p:cNvPr>
          <p:cNvPicPr>
            <a:picLocks noChangeAspect="1"/>
          </p:cNvPicPr>
          <p:nvPr/>
        </p:nvPicPr>
        <p:blipFill>
          <a:blip r:embed="rId2"/>
          <a:stretch>
            <a:fillRect/>
          </a:stretch>
        </p:blipFill>
        <p:spPr>
          <a:xfrm>
            <a:off x="628650" y="2969365"/>
            <a:ext cx="2642451" cy="3855148"/>
          </a:xfrm>
          <a:prstGeom prst="rect">
            <a:avLst/>
          </a:prstGeom>
        </p:spPr>
      </p:pic>
      <p:pic>
        <p:nvPicPr>
          <p:cNvPr id="7" name="図 6">
            <a:extLst>
              <a:ext uri="{FF2B5EF4-FFF2-40B4-BE49-F238E27FC236}">
                <a16:creationId xmlns:a16="http://schemas.microsoft.com/office/drawing/2014/main" id="{47495A76-1298-D71E-B827-AE010BF52568}"/>
              </a:ext>
            </a:extLst>
          </p:cNvPr>
          <p:cNvPicPr>
            <a:picLocks noChangeAspect="1"/>
          </p:cNvPicPr>
          <p:nvPr/>
        </p:nvPicPr>
        <p:blipFill>
          <a:blip r:embed="rId3"/>
          <a:stretch>
            <a:fillRect/>
          </a:stretch>
        </p:blipFill>
        <p:spPr>
          <a:xfrm>
            <a:off x="522514" y="1421417"/>
            <a:ext cx="8621486" cy="1457913"/>
          </a:xfrm>
          <a:prstGeom prst="rect">
            <a:avLst/>
          </a:prstGeom>
        </p:spPr>
      </p:pic>
    </p:spTree>
    <p:extLst>
      <p:ext uri="{BB962C8B-B14F-4D97-AF65-F5344CB8AC3E}">
        <p14:creationId xmlns:p14="http://schemas.microsoft.com/office/powerpoint/2010/main" val="437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1029879" y="886120"/>
            <a:ext cx="7268065" cy="535442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台形 2">
            <a:extLst>
              <a:ext uri="{FF2B5EF4-FFF2-40B4-BE49-F238E27FC236}">
                <a16:creationId xmlns:a16="http://schemas.microsoft.com/office/drawing/2014/main" id="{BDAD9C6B-172E-D9A5-9A1C-D408E73BDDC1}"/>
              </a:ext>
            </a:extLst>
          </p:cNvPr>
          <p:cNvSpPr/>
          <p:nvPr/>
        </p:nvSpPr>
        <p:spPr>
          <a:xfrm>
            <a:off x="937968" y="2903455"/>
            <a:ext cx="7451889" cy="3337089"/>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台形 3">
            <a:extLst>
              <a:ext uri="{FF2B5EF4-FFF2-40B4-BE49-F238E27FC236}">
                <a16:creationId xmlns:a16="http://schemas.microsoft.com/office/drawing/2014/main" id="{57EAFC47-C047-CCAC-F9DB-35880F0747FE}"/>
              </a:ext>
            </a:extLst>
          </p:cNvPr>
          <p:cNvSpPr/>
          <p:nvPr/>
        </p:nvSpPr>
        <p:spPr>
          <a:xfrm>
            <a:off x="937966" y="4493212"/>
            <a:ext cx="7451890" cy="1734532"/>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4421170" y="1917511"/>
            <a:ext cx="650450" cy="369332"/>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2827361" y="4849149"/>
            <a:ext cx="4228119" cy="923330"/>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システム、体系、規格、ルール、規則、規範、イベント</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決起集会、親睦会、反省会）、・・運動、</a:t>
            </a:r>
          </a:p>
        </p:txBody>
      </p:sp>
      <p:sp>
        <p:nvSpPr>
          <p:cNvPr id="8" name="矢印: 下 7">
            <a:extLst>
              <a:ext uri="{FF2B5EF4-FFF2-40B4-BE49-F238E27FC236}">
                <a16:creationId xmlns:a16="http://schemas.microsoft.com/office/drawing/2014/main" id="{391BF135-5018-6435-0CA2-8DF6390FAF0A}"/>
              </a:ext>
            </a:extLst>
          </p:cNvPr>
          <p:cNvSpPr/>
          <p:nvPr/>
        </p:nvSpPr>
        <p:spPr>
          <a:xfrm rot="10800000">
            <a:off x="375892" y="3435401"/>
            <a:ext cx="516115" cy="2811543"/>
          </a:xfrm>
          <a:prstGeom prst="downArrow">
            <a:avLst/>
          </a:prstGeom>
          <a:gradFill flip="none" rotWithShape="1">
            <a:gsLst>
              <a:gs pos="40000">
                <a:schemeClr val="bg1"/>
              </a:gs>
              <a:gs pos="0">
                <a:schemeClr val="accent1">
                  <a:tint val="66000"/>
                  <a:satMod val="160000"/>
                </a:schemeClr>
              </a:gs>
              <a:gs pos="0">
                <a:schemeClr val="bg1"/>
              </a:gs>
              <a:gs pos="99000">
                <a:srgbClr val="00B0F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9" name="テキスト ボックス 8">
            <a:extLst>
              <a:ext uri="{FF2B5EF4-FFF2-40B4-BE49-F238E27FC236}">
                <a16:creationId xmlns:a16="http://schemas.microsoft.com/office/drawing/2014/main" id="{30271B28-C127-F8A6-9462-45CF25397503}"/>
              </a:ext>
            </a:extLst>
          </p:cNvPr>
          <p:cNvSpPr txBox="1"/>
          <p:nvPr/>
        </p:nvSpPr>
        <p:spPr>
          <a:xfrm>
            <a:off x="937966" y="3801877"/>
            <a:ext cx="1415772" cy="584775"/>
          </a:xfrm>
          <a:prstGeom prst="rect">
            <a:avLst/>
          </a:prstGeom>
          <a:noFill/>
        </p:spPr>
        <p:txBody>
          <a:bodyPr wrap="none" rtlCol="0">
            <a:spAutoFit/>
          </a:bodyPr>
          <a:lstStyle/>
          <a:p>
            <a:r>
              <a:rPr kumimoji="1" lang="ja-JP" altLang="en-US" sz="1600" b="1" dirty="0">
                <a:latin typeface="BIZ UDゴシック" panose="020B0400000000000000" pitchFamily="49" charset="-128"/>
                <a:ea typeface="BIZ UDゴシック" panose="020B0400000000000000" pitchFamily="49" charset="-128"/>
              </a:rPr>
              <a:t>計測の限界</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指標化の限界</a:t>
            </a:r>
          </a:p>
        </p:txBody>
      </p:sp>
      <p:sp>
        <p:nvSpPr>
          <p:cNvPr id="10" name="矢印: 下 9">
            <a:extLst>
              <a:ext uri="{FF2B5EF4-FFF2-40B4-BE49-F238E27FC236}">
                <a16:creationId xmlns:a16="http://schemas.microsoft.com/office/drawing/2014/main" id="{EDD13450-F20C-3E74-24B4-01167B724F2A}"/>
              </a:ext>
            </a:extLst>
          </p:cNvPr>
          <p:cNvSpPr/>
          <p:nvPr/>
        </p:nvSpPr>
        <p:spPr>
          <a:xfrm rot="10800000">
            <a:off x="368952" y="611056"/>
            <a:ext cx="516115" cy="2811543"/>
          </a:xfrm>
          <a:prstGeom prst="downArrow">
            <a:avLst/>
          </a:prstGeom>
          <a:gradFill flip="none" rotWithShape="1">
            <a:gsLst>
              <a:gs pos="96000">
                <a:schemeClr val="bg1"/>
              </a:gs>
              <a:gs pos="0">
                <a:schemeClr val="accent1">
                  <a:tint val="66000"/>
                  <a:satMod val="160000"/>
                </a:schemeClr>
              </a:gs>
              <a:gs pos="16000">
                <a:srgbClr val="FF0000"/>
              </a:gs>
              <a:gs pos="44000">
                <a:schemeClr val="bg1"/>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1" name="テキスト ボックス 10">
            <a:extLst>
              <a:ext uri="{FF2B5EF4-FFF2-40B4-BE49-F238E27FC236}">
                <a16:creationId xmlns:a16="http://schemas.microsoft.com/office/drawing/2014/main" id="{2D81B714-EBE2-B149-4FEF-D96B439CBE7C}"/>
              </a:ext>
            </a:extLst>
          </p:cNvPr>
          <p:cNvSpPr txBox="1"/>
          <p:nvPr/>
        </p:nvSpPr>
        <p:spPr>
          <a:xfrm>
            <a:off x="976979" y="1613118"/>
            <a:ext cx="2031325" cy="1077218"/>
          </a:xfrm>
          <a:prstGeom prst="rect">
            <a:avLst/>
          </a:prstGeom>
          <a:noFill/>
        </p:spPr>
        <p:txBody>
          <a:bodyPr wrap="none" rtlCol="0">
            <a:spAutoFit/>
          </a:bodyPr>
          <a:lstStyle/>
          <a:p>
            <a:r>
              <a:rPr kumimoji="1" lang="ja-JP" altLang="en-US" sz="1600" b="1" dirty="0">
                <a:latin typeface="BIZ UDゴシック" panose="020B0400000000000000" pitchFamily="49" charset="-128"/>
                <a:ea typeface="BIZ UDゴシック" panose="020B0400000000000000" pitchFamily="49" charset="-128"/>
              </a:rPr>
              <a:t>ここから上は　</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せいぜいサーベイで</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単数あるいは複数の</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側面の調査</a:t>
            </a:r>
            <a:endParaRPr kumimoji="1" lang="en-US" altLang="ja-JP" sz="16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2183E7B7-06D4-A386-D3D2-D2F2B043BF36}"/>
              </a:ext>
            </a:extLst>
          </p:cNvPr>
          <p:cNvSpPr txBox="1"/>
          <p:nvPr/>
        </p:nvSpPr>
        <p:spPr>
          <a:xfrm>
            <a:off x="3084064" y="3015884"/>
            <a:ext cx="3324661" cy="1477328"/>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40E67FC6-345A-635B-1C97-21501BD177AD}"/>
              </a:ext>
            </a:extLst>
          </p:cNvPr>
          <p:cNvSpPr txBox="1"/>
          <p:nvPr/>
        </p:nvSpPr>
        <p:spPr>
          <a:xfrm>
            <a:off x="6771829" y="3157317"/>
            <a:ext cx="2262158"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他にも　慣習・習慣</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気風、不文律</a:t>
            </a:r>
          </a:p>
        </p:txBody>
      </p:sp>
    </p:spTree>
    <p:extLst>
      <p:ext uri="{BB962C8B-B14F-4D97-AF65-F5344CB8AC3E}">
        <p14:creationId xmlns:p14="http://schemas.microsoft.com/office/powerpoint/2010/main" val="1611078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1029879" y="886120"/>
            <a:ext cx="7268065" cy="535442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台形 2">
            <a:extLst>
              <a:ext uri="{FF2B5EF4-FFF2-40B4-BE49-F238E27FC236}">
                <a16:creationId xmlns:a16="http://schemas.microsoft.com/office/drawing/2014/main" id="{BDAD9C6B-172E-D9A5-9A1C-D408E73BDDC1}"/>
              </a:ext>
            </a:extLst>
          </p:cNvPr>
          <p:cNvSpPr/>
          <p:nvPr/>
        </p:nvSpPr>
        <p:spPr>
          <a:xfrm>
            <a:off x="937967" y="2873274"/>
            <a:ext cx="7451889" cy="3337089"/>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台形 3">
            <a:extLst>
              <a:ext uri="{FF2B5EF4-FFF2-40B4-BE49-F238E27FC236}">
                <a16:creationId xmlns:a16="http://schemas.microsoft.com/office/drawing/2014/main" id="{57EAFC47-C047-CCAC-F9DB-35880F0747FE}"/>
              </a:ext>
            </a:extLst>
          </p:cNvPr>
          <p:cNvSpPr/>
          <p:nvPr/>
        </p:nvSpPr>
        <p:spPr>
          <a:xfrm>
            <a:off x="937966" y="4493212"/>
            <a:ext cx="7451890" cy="1734532"/>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4421170" y="1917511"/>
            <a:ext cx="650450" cy="369332"/>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2827361" y="4849149"/>
            <a:ext cx="4228119" cy="923330"/>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システム、体系、規格、ルール、規則、規範、イベント</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決起集会、親睦会、反省会）、・・運動、</a:t>
            </a:r>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3084064" y="3015884"/>
            <a:ext cx="3324661" cy="1477328"/>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6771829" y="3157317"/>
            <a:ext cx="2262158"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他にも　慣習・習慣</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気風、不文律</a:t>
            </a:r>
          </a:p>
        </p:txBody>
      </p:sp>
      <p:sp>
        <p:nvSpPr>
          <p:cNvPr id="9" name="矢印: 上下 8">
            <a:extLst>
              <a:ext uri="{FF2B5EF4-FFF2-40B4-BE49-F238E27FC236}">
                <a16:creationId xmlns:a16="http://schemas.microsoft.com/office/drawing/2014/main" id="{EF3B124D-D4F9-D1F1-AB30-AD7A05E7C6CE}"/>
              </a:ext>
            </a:extLst>
          </p:cNvPr>
          <p:cNvSpPr/>
          <p:nvPr/>
        </p:nvSpPr>
        <p:spPr>
          <a:xfrm>
            <a:off x="229535" y="1147664"/>
            <a:ext cx="688328" cy="4624815"/>
          </a:xfrm>
          <a:prstGeom prst="upDownArrow">
            <a:avLst/>
          </a:prstGeom>
          <a:gradFill>
            <a:gsLst>
              <a:gs pos="0">
                <a:schemeClr val="accent6"/>
              </a:gs>
              <a:gs pos="100000">
                <a:srgbClr val="FF0000"/>
              </a:gs>
              <a:gs pos="49000">
                <a:srgbClr val="FFFF00"/>
              </a:gs>
            </a:gsLst>
            <a:lin ang="162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71F8614-3B1D-3FB7-DAD2-56F5EDEC3658}"/>
              </a:ext>
            </a:extLst>
          </p:cNvPr>
          <p:cNvSpPr txBox="1"/>
          <p:nvPr/>
        </p:nvSpPr>
        <p:spPr>
          <a:xfrm>
            <a:off x="917864" y="946769"/>
            <a:ext cx="1107996"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長寿命</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改変不能</a:t>
            </a:r>
            <a:endParaRPr kumimoji="1" lang="en-US" altLang="ja-JP"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7A5ADE43-02D3-295D-66EA-792551F7E116}"/>
              </a:ext>
            </a:extLst>
          </p:cNvPr>
          <p:cNvSpPr txBox="1"/>
          <p:nvPr/>
        </p:nvSpPr>
        <p:spPr>
          <a:xfrm>
            <a:off x="807426" y="4664483"/>
            <a:ext cx="1107996"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短寿命</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改変容易</a:t>
            </a:r>
            <a:endParaRPr kumimoji="1"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45383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1C3E361-09C8-81B1-B728-B4231185A612}"/>
              </a:ext>
            </a:extLst>
          </p:cNvPr>
          <p:cNvPicPr>
            <a:picLocks noChangeAspect="1"/>
          </p:cNvPicPr>
          <p:nvPr/>
        </p:nvPicPr>
        <p:blipFill>
          <a:blip r:embed="rId2"/>
          <a:stretch>
            <a:fillRect/>
          </a:stretch>
        </p:blipFill>
        <p:spPr>
          <a:xfrm>
            <a:off x="340622" y="1763487"/>
            <a:ext cx="8462755" cy="4432040"/>
          </a:xfrm>
          <a:prstGeom prst="rect">
            <a:avLst/>
          </a:prstGeom>
        </p:spPr>
      </p:pic>
      <p:sp>
        <p:nvSpPr>
          <p:cNvPr id="4" name="テキスト ボックス 3">
            <a:extLst>
              <a:ext uri="{FF2B5EF4-FFF2-40B4-BE49-F238E27FC236}">
                <a16:creationId xmlns:a16="http://schemas.microsoft.com/office/drawing/2014/main" id="{22166E3C-6722-ABED-194C-61CD0B616633}"/>
              </a:ext>
            </a:extLst>
          </p:cNvPr>
          <p:cNvSpPr txBox="1"/>
          <p:nvPr/>
        </p:nvSpPr>
        <p:spPr>
          <a:xfrm>
            <a:off x="2500604" y="849086"/>
            <a:ext cx="4570482"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真ん中の階層（不文律）にはいっただけで</a:t>
            </a:r>
          </a:p>
        </p:txBody>
      </p:sp>
      <p:sp>
        <p:nvSpPr>
          <p:cNvPr id="5" name="テキスト ボックス 4">
            <a:extLst>
              <a:ext uri="{FF2B5EF4-FFF2-40B4-BE49-F238E27FC236}">
                <a16:creationId xmlns:a16="http://schemas.microsoft.com/office/drawing/2014/main" id="{113B81DD-585B-ED7C-6CEE-96A00C725C30}"/>
              </a:ext>
            </a:extLst>
          </p:cNvPr>
          <p:cNvSpPr txBox="1"/>
          <p:nvPr/>
        </p:nvSpPr>
        <p:spPr>
          <a:xfrm>
            <a:off x="2286000" y="3108191"/>
            <a:ext cx="4572000" cy="646331"/>
          </a:xfrm>
          <a:prstGeom prst="rect">
            <a:avLst/>
          </a:prstGeom>
          <a:noFill/>
        </p:spPr>
        <p:txBody>
          <a:bodyPr wrap="square">
            <a:spAutoFit/>
          </a:bodyPr>
          <a:lstStyle/>
          <a:p>
            <a:r>
              <a:rPr lang="ja-JP" altLang="en-US" dirty="0">
                <a:latin typeface="BIZ UDゴシック" panose="020B0400000000000000" pitchFamily="49" charset="-128"/>
                <a:ea typeface="BIZ UDゴシック" panose="020B0400000000000000" pitchFamily="49" charset="-128"/>
              </a:rPr>
              <a:t>正確な死者数把握が困難な分野では　盛り上がらない</a:t>
            </a:r>
            <a:endParaRPr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248976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1029879" y="886120"/>
            <a:ext cx="7268065" cy="535442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台形 2">
            <a:extLst>
              <a:ext uri="{FF2B5EF4-FFF2-40B4-BE49-F238E27FC236}">
                <a16:creationId xmlns:a16="http://schemas.microsoft.com/office/drawing/2014/main" id="{BDAD9C6B-172E-D9A5-9A1C-D408E73BDDC1}"/>
              </a:ext>
            </a:extLst>
          </p:cNvPr>
          <p:cNvSpPr/>
          <p:nvPr/>
        </p:nvSpPr>
        <p:spPr>
          <a:xfrm>
            <a:off x="937967" y="2873274"/>
            <a:ext cx="7451889" cy="3337089"/>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台形 3">
            <a:extLst>
              <a:ext uri="{FF2B5EF4-FFF2-40B4-BE49-F238E27FC236}">
                <a16:creationId xmlns:a16="http://schemas.microsoft.com/office/drawing/2014/main" id="{57EAFC47-C047-CCAC-F9DB-35880F0747FE}"/>
              </a:ext>
            </a:extLst>
          </p:cNvPr>
          <p:cNvSpPr/>
          <p:nvPr/>
        </p:nvSpPr>
        <p:spPr>
          <a:xfrm>
            <a:off x="937966" y="4493212"/>
            <a:ext cx="7451890" cy="1734532"/>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4421170" y="1917511"/>
            <a:ext cx="650450" cy="369332"/>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2827361" y="4849149"/>
            <a:ext cx="4228119" cy="923330"/>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システム、体系、規格、ルール、規則、規範、イベント</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決起集会、親睦会、反省会）、・・運動、</a:t>
            </a:r>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3084064" y="3015884"/>
            <a:ext cx="3324661" cy="1477328"/>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6771829" y="3157317"/>
            <a:ext cx="2262158"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他にも　慣習・習慣</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気風、不文律</a:t>
            </a:r>
          </a:p>
        </p:txBody>
      </p:sp>
      <p:sp>
        <p:nvSpPr>
          <p:cNvPr id="9" name="矢印: 上下 8">
            <a:extLst>
              <a:ext uri="{FF2B5EF4-FFF2-40B4-BE49-F238E27FC236}">
                <a16:creationId xmlns:a16="http://schemas.microsoft.com/office/drawing/2014/main" id="{EF3B124D-D4F9-D1F1-AB30-AD7A05E7C6CE}"/>
              </a:ext>
            </a:extLst>
          </p:cNvPr>
          <p:cNvSpPr/>
          <p:nvPr/>
        </p:nvSpPr>
        <p:spPr>
          <a:xfrm>
            <a:off x="229535" y="1147664"/>
            <a:ext cx="688328" cy="4624815"/>
          </a:xfrm>
          <a:prstGeom prst="upDownArrow">
            <a:avLst/>
          </a:prstGeom>
          <a:gradFill>
            <a:gsLst>
              <a:gs pos="0">
                <a:schemeClr val="accent6"/>
              </a:gs>
              <a:gs pos="100000">
                <a:srgbClr val="FF0000"/>
              </a:gs>
              <a:gs pos="49000">
                <a:srgbClr val="FFFF00"/>
              </a:gs>
            </a:gsLst>
            <a:lin ang="162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71F8614-3B1D-3FB7-DAD2-56F5EDEC3658}"/>
              </a:ext>
            </a:extLst>
          </p:cNvPr>
          <p:cNvSpPr txBox="1"/>
          <p:nvPr/>
        </p:nvSpPr>
        <p:spPr>
          <a:xfrm>
            <a:off x="917864" y="946769"/>
            <a:ext cx="2031325"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文書化ほぼ不可能</a:t>
            </a:r>
            <a:endParaRPr kumimoji="1" lang="en-US" altLang="ja-JP"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7A5ADE43-02D3-295D-66EA-792551F7E116}"/>
              </a:ext>
            </a:extLst>
          </p:cNvPr>
          <p:cNvSpPr txBox="1"/>
          <p:nvPr/>
        </p:nvSpPr>
        <p:spPr>
          <a:xfrm>
            <a:off x="937965" y="4795011"/>
            <a:ext cx="1338828"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文書化容易</a:t>
            </a:r>
            <a:endParaRPr kumimoji="1" lang="en-US" altLang="ja-JP"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65928B8B-2F59-AD91-7869-327F22E7C5A2}"/>
              </a:ext>
            </a:extLst>
          </p:cNvPr>
          <p:cNvSpPr txBox="1"/>
          <p:nvPr/>
        </p:nvSpPr>
        <p:spPr>
          <a:xfrm>
            <a:off x="937965" y="3133017"/>
            <a:ext cx="1338828"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文書化困難</a:t>
            </a:r>
            <a:endParaRPr kumimoji="1"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060037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6DFE308-B77B-80C1-D37A-B6EBE0250366}"/>
              </a:ext>
            </a:extLst>
          </p:cNvPr>
          <p:cNvSpPr txBox="1"/>
          <p:nvPr/>
        </p:nvSpPr>
        <p:spPr>
          <a:xfrm>
            <a:off x="344078" y="867266"/>
            <a:ext cx="8455843" cy="5262979"/>
          </a:xfrm>
          <a:prstGeom prst="rect">
            <a:avLst/>
          </a:prstGeom>
          <a:noFill/>
        </p:spPr>
        <p:txBody>
          <a:bodyPr wrap="square">
            <a:spAutoFit/>
          </a:bodyPr>
          <a:lstStyle/>
          <a:p>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en-US"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Ｑ</a:t>
            </a:r>
            <a:r>
              <a:rPr lang="en-US"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1</a:t>
            </a:r>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これまでの食文化の話題においては、安全はどのような位置づけでしたか？</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Ｑ</a:t>
            </a:r>
            <a:r>
              <a:rPr lang="en-US"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a:t>
            </a:r>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日本の企業の食品安全文化は、各企業の概念として承継され根付いていると思います。</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400050" indent="153035"/>
            <a:r>
              <a:rPr lang="ja-JP" altLang="ja-JP" sz="12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しかし、今更、自称コンサルタントタント等によって、食品安全文化について現場を錯綜あせていると聞く事もあり、その点について正しく理解するために良いアドバイスをお願いします。</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日本料理の飲食店を経営するものです。修業時代には、食品を取り扱うまでは、今でいう一般衛生管理に相当する作業のみをさせれました。</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459105" indent="-459105"/>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この流れは今でも生きております。</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HACCP</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などいらない世界です。</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459105" indent="-459105"/>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今敢えて、外国でやっているから、日本もといわずに、日本では昔からやっているといってください。インバウンドの旅行者の信頼を得られるのではないのでしょうか</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R="762000"/>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R="762000"/>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4</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取引先の要請で</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に取り組んでおりますが、認証機関の審査において、食の安全文化の取り組みをチェックするとのことですが、質問が漠然としており、これまでの要求事項で十分に判断できるのではないでしょうか。</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459105" indent="-459105"/>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2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459105" indent="-459105"/>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「安全文化」「食品安全文化」「文化」という言葉の意味について</a:t>
            </a:r>
          </a:p>
          <a:p>
            <a:pPr indent="457200"/>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・言葉の定義やイメージが、話す人によってバラバラ。</a:t>
            </a:r>
          </a:p>
          <a:p>
            <a:pPr marL="552450" indent="-152400"/>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・そもそも、欧米で言う「文化」と、日本で使う「文化」という言葉は、同じニュアンスで使っているのか？</a:t>
            </a:r>
          </a:p>
          <a:p>
            <a:pPr marL="552450" indent="-152400"/>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・「食品安全文化」は「食品安全を最優先と認識する企業の（現場の）風土」と捉えることでよいと思うが、この説明はどこかに明記されているか？</a:t>
            </a:r>
          </a:p>
          <a:p>
            <a:pPr marL="552450" indent="-152400"/>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安全文化」がチェルノブイリ原発事故をきっかけに成熟してきた概念である、という説明は理解した。ただ、これは「労働安全」の分野が近いように感じた。「食品安全」と同列に論じることに違和感を覚える。</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HACCP</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制度化や食品安全基本法が施行されている日本では、原発事故で成熟してきた安全文化ほど複雑に考える必要はないと思う。</a:t>
            </a:r>
          </a:p>
          <a:p>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2939448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34355CC-37DB-8859-63F3-DA0FAE4ECF8D}"/>
              </a:ext>
            </a:extLst>
          </p:cNvPr>
          <p:cNvSpPr txBox="1"/>
          <p:nvPr/>
        </p:nvSpPr>
        <p:spPr>
          <a:xfrm>
            <a:off x="367645" y="1429354"/>
            <a:ext cx="8041063" cy="3416320"/>
          </a:xfrm>
          <a:prstGeom prst="rect">
            <a:avLst/>
          </a:prstGeom>
          <a:noFill/>
        </p:spPr>
        <p:txBody>
          <a:bodyPr wrap="square">
            <a:spAutoFit/>
          </a:bodyPr>
          <a:lstStyle/>
          <a:p>
            <a:pPr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Ｑ６　目標の立て方、評価の仕方について</a:t>
            </a:r>
          </a:p>
          <a:p>
            <a:pPr marL="552450" indent="-1524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や</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PAS320</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で食品安全文化を謳っているので、食品安全文化も</a:t>
            </a:r>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PDCA</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を回す考え方になるのでは？と推察する。</a:t>
            </a:r>
          </a:p>
          <a:p>
            <a:pPr marL="5334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その場合、食品安全文化の目標はどのように据えればよいか。また、どのように評価（定量評価？定性評価？）できるか。</a:t>
            </a:r>
          </a:p>
          <a:p>
            <a:pPr marL="552450" indent="-1524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・文化の醸成度合いとしてチェックリストやスコアシートは利用できる　ようだが、「チェックリストやスコアシートで高得点」＝「文化が定着している」と評価するのは、心理的には納得しにくい（仕組みの上では理解できるが）。</a:t>
            </a:r>
          </a:p>
          <a:p>
            <a:pPr marL="476250" indent="-762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・ゴール（目標？）はどう設定すればよいか。 「食品安全方針」を不変の　目標に位置付ければ十分と考えるが、（取り組みがマンネリ化、形骸化しないように）継続的にレベルアップできるような可変的な目標を立てた方がよいのか？</a:t>
            </a:r>
          </a:p>
          <a:p>
            <a:pPr algn="just"/>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53035"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Ｑ７ 「食品安全文化」と「品質文化」の区別について</a:t>
            </a:r>
          </a:p>
          <a:p>
            <a:pPr marL="552450" indent="-1524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・「食品安全文化」と「品質文化」は分けて考えるべきか？</a:t>
            </a:r>
          </a:p>
          <a:p>
            <a:pPr marL="552450" indent="-152400" algn="just"/>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（分けること　にメリット・デメリットがあるのかどうかもわかりませんが、「品質文化」も一緒に考えると、教育・訓練等の取り組みが複雑化しそうなイメージはあります）</a:t>
            </a:r>
          </a:p>
          <a:p>
            <a:pPr marL="533400" algn="just"/>
            <a:r>
              <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に徐々に品質の要素が入りつつあるので、「食品安全」と「品質」を明確に分けて考えることが徐々に難しくなるイメージもあります。</a:t>
            </a:r>
          </a:p>
        </p:txBody>
      </p:sp>
    </p:spTree>
    <p:extLst>
      <p:ext uri="{BB962C8B-B14F-4D97-AF65-F5344CB8AC3E}">
        <p14:creationId xmlns:p14="http://schemas.microsoft.com/office/powerpoint/2010/main" val="2355990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96000">
              <a:schemeClr val="bg1"/>
            </a:gs>
            <a:gs pos="0">
              <a:schemeClr val="accent1">
                <a:tint val="66000"/>
                <a:satMod val="160000"/>
              </a:schemeClr>
            </a:gs>
            <a:gs pos="34000">
              <a:schemeClr val="bg1"/>
            </a:gs>
            <a:gs pos="0">
              <a:schemeClr val="bg1"/>
            </a:gs>
            <a:gs pos="0">
              <a:srgbClr val="00206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021C55-EB90-8432-8E86-54E2AFEE5E3F}"/>
              </a:ext>
            </a:extLst>
          </p:cNvPr>
          <p:cNvSpPr>
            <a:spLocks noGrp="1"/>
          </p:cNvSpPr>
          <p:nvPr>
            <p:ph type="title"/>
          </p:nvPr>
        </p:nvSpPr>
        <p:spPr>
          <a:xfrm>
            <a:off x="857250" y="990599"/>
            <a:ext cx="7429500" cy="685800"/>
          </a:xfrm>
        </p:spPr>
        <p:txBody>
          <a:bodyPr anchor="t">
            <a:normAutofit fontScale="90000"/>
          </a:bodyPr>
          <a:lstStyle/>
          <a:p>
            <a:r>
              <a:rPr kumimoji="1" lang="ja-JP" altLang="en-US" sz="3500" dirty="0">
                <a:latin typeface="BIZ UDゴシック" panose="020B0400000000000000" pitchFamily="49" charset="-128"/>
                <a:ea typeface="BIZ UDゴシック" panose="020B0400000000000000" pitchFamily="49" charset="-128"/>
              </a:rPr>
              <a:t>目次：フードセーフティーカルチャー</a:t>
            </a:r>
          </a:p>
        </p:txBody>
      </p:sp>
      <p:graphicFrame>
        <p:nvGraphicFramePr>
          <p:cNvPr id="5" name="コンテンツ プレースホルダー 2">
            <a:extLst>
              <a:ext uri="{FF2B5EF4-FFF2-40B4-BE49-F238E27FC236}">
                <a16:creationId xmlns:a16="http://schemas.microsoft.com/office/drawing/2014/main" id="{A4F082A8-37E5-D4D4-2DEB-93D130EEC824}"/>
              </a:ext>
            </a:extLst>
          </p:cNvPr>
          <p:cNvGraphicFramePr>
            <a:graphicFrameLocks noGrp="1"/>
          </p:cNvGraphicFramePr>
          <p:nvPr>
            <p:ph idx="1"/>
            <p:extLst>
              <p:ext uri="{D42A27DB-BD31-4B8C-83A1-F6EECF244321}">
                <p14:modId xmlns:p14="http://schemas.microsoft.com/office/powerpoint/2010/main" val="3607804945"/>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7E965FEC-DF3A-A99D-3602-D93C7164D526}"/>
              </a:ext>
            </a:extLst>
          </p:cNvPr>
          <p:cNvPicPr>
            <a:picLocks noChangeAspect="1"/>
          </p:cNvPicPr>
          <p:nvPr/>
        </p:nvPicPr>
        <p:blipFill>
          <a:blip r:embed="rId7"/>
          <a:stretch>
            <a:fillRect/>
          </a:stretch>
        </p:blipFill>
        <p:spPr>
          <a:xfrm flipH="1">
            <a:off x="6289997" y="2379306"/>
            <a:ext cx="1396480" cy="773590"/>
          </a:xfrm>
          <a:prstGeom prst="rect">
            <a:avLst/>
          </a:prstGeom>
        </p:spPr>
      </p:pic>
    </p:spTree>
    <p:extLst>
      <p:ext uri="{BB962C8B-B14F-4D97-AF65-F5344CB8AC3E}">
        <p14:creationId xmlns:p14="http://schemas.microsoft.com/office/powerpoint/2010/main" val="41243569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5A971-1A06-CE3F-B043-2C70269B737B}"/>
              </a:ext>
            </a:extLst>
          </p:cNvPr>
          <p:cNvSpPr>
            <a:spLocks noGrp="1"/>
          </p:cNvSpPr>
          <p:nvPr>
            <p:ph type="title"/>
          </p:nvPr>
        </p:nvSpPr>
        <p:spPr>
          <a:xfrm>
            <a:off x="628650" y="2520497"/>
            <a:ext cx="7886700" cy="1325563"/>
          </a:xfrm>
          <a:ln w="38100">
            <a:solidFill>
              <a:schemeClr val="tx1"/>
            </a:solidFill>
          </a:ln>
        </p:spPr>
        <p:txBody>
          <a:bodyPr/>
          <a:lstStyle/>
          <a:p>
            <a:pPr algn="ctr"/>
            <a:r>
              <a:rPr kumimoji="1" lang="ja-JP" altLang="en-US" dirty="0">
                <a:latin typeface="BIZ UDゴシック" panose="020B0400000000000000" pitchFamily="49" charset="-128"/>
                <a:ea typeface="BIZ UDゴシック" panose="020B0400000000000000" pitchFamily="49" charset="-128"/>
              </a:rPr>
              <a:t>これからどうやっていくのか</a:t>
            </a:r>
          </a:p>
        </p:txBody>
      </p:sp>
    </p:spTree>
    <p:extLst>
      <p:ext uri="{BB962C8B-B14F-4D97-AF65-F5344CB8AC3E}">
        <p14:creationId xmlns:p14="http://schemas.microsoft.com/office/powerpoint/2010/main" val="2076358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29E93-3999-B2A4-5D61-DD9F53E73A6F}"/>
              </a:ext>
            </a:extLst>
          </p:cNvPr>
          <p:cNvSpPr>
            <a:spLocks noGrp="1"/>
          </p:cNvSpPr>
          <p:nvPr>
            <p:ph type="title"/>
          </p:nvPr>
        </p:nvSpPr>
        <p:spPr>
          <a:xfrm>
            <a:off x="628650" y="365126"/>
            <a:ext cx="7886700" cy="1325563"/>
          </a:xfrm>
        </p:spPr>
        <p:txBody>
          <a:bodyPr/>
          <a:lstStyle/>
          <a:p>
            <a:r>
              <a:rPr lang="ja-JP" altLang="en-US" dirty="0">
                <a:latin typeface="BIZ UDゴシック" panose="020B0400000000000000" pitchFamily="49" charset="-128"/>
                <a:ea typeface="BIZ UDゴシック" panose="020B0400000000000000" pitchFamily="49" charset="-128"/>
              </a:rPr>
              <a:t>採点できないものを</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BBBB1E2-22A1-C277-3AC6-32E5E62E3256}"/>
              </a:ext>
            </a:extLst>
          </p:cNvPr>
          <p:cNvSpPr>
            <a:spLocks noGrp="1"/>
          </p:cNvSpPr>
          <p:nvPr>
            <p:ph idx="1"/>
          </p:nvPr>
        </p:nvSpPr>
        <p:spPr>
          <a:ln w="38100">
            <a:solidFill>
              <a:schemeClr val="tx1"/>
            </a:solidFill>
          </a:ln>
        </p:spPr>
        <p:txBody>
          <a:bodyPr>
            <a:normAutofit/>
          </a:bodyPr>
          <a:lstStyle/>
          <a:p>
            <a:pPr>
              <a:lnSpc>
                <a:spcPct val="100000"/>
              </a:lnSpc>
            </a:pPr>
            <a:r>
              <a:rPr kumimoji="1" lang="ja-JP" altLang="en-US" dirty="0">
                <a:latin typeface="BIZ UDゴシック" panose="020B0400000000000000" pitchFamily="49" charset="-128"/>
                <a:ea typeface="BIZ UDゴシック" panose="020B0400000000000000" pitchFamily="49" charset="-128"/>
              </a:rPr>
              <a:t>無理やりに点数付けて何の意味があるのか？</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下位概念をいくつクローズアップしてみても　　　　上位概念の全体像は見えない</a:t>
            </a:r>
            <a:endParaRPr lang="en-US" altLang="ja-JP" dirty="0">
              <a:latin typeface="BIZ UDゴシック" panose="020B0400000000000000" pitchFamily="49" charset="-128"/>
              <a:ea typeface="BIZ UDゴシック" panose="020B0400000000000000" pitchFamily="49" charset="-128"/>
            </a:endParaRPr>
          </a:p>
          <a:p>
            <a:pPr>
              <a:lnSpc>
                <a:spcPct val="100000"/>
              </a:lnSpc>
            </a:pPr>
            <a:r>
              <a:rPr kumimoji="1" lang="ja-JP" altLang="en-US" dirty="0">
                <a:latin typeface="BIZ UDゴシック" panose="020B0400000000000000" pitchFamily="49" charset="-128"/>
                <a:ea typeface="BIZ UDゴシック" panose="020B0400000000000000" pitchFamily="49" charset="-128"/>
              </a:rPr>
              <a:t>下位概念の評価で良い点数を取ったのであるから　上位概念の総合点も良いに違いないなどと　類推するのはミスリーディング</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913728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29E93-3999-B2A4-5D61-DD9F53E73A6F}"/>
              </a:ext>
            </a:extLst>
          </p:cNvPr>
          <p:cNvSpPr>
            <a:spLocks noGrp="1"/>
          </p:cNvSpPr>
          <p:nvPr>
            <p:ph type="title"/>
          </p:nvPr>
        </p:nvSpPr>
        <p:spPr>
          <a:xfrm>
            <a:off x="628650" y="365126"/>
            <a:ext cx="7886700" cy="1325563"/>
          </a:xfrm>
        </p:spPr>
        <p:txBody>
          <a:bodyPr>
            <a:normAutofit/>
          </a:bodyPr>
          <a:lstStyle/>
          <a:p>
            <a:r>
              <a:rPr kumimoji="1" lang="ja-JP" altLang="en-US" sz="4000" dirty="0">
                <a:latin typeface="BIZ UDゴシック" panose="020B0400000000000000" pitchFamily="49" charset="-128"/>
                <a:ea typeface="BIZ UDゴシック" panose="020B0400000000000000" pitchFamily="49" charset="-128"/>
              </a:rPr>
              <a:t>どうしてもカルチャ</a:t>
            </a:r>
            <a:r>
              <a:rPr kumimoji="1"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の存在を</a:t>
            </a:r>
            <a:endParaRPr kumimoji="1" lang="ja-JP" altLang="en-US" sz="40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BBBB1E2-22A1-C277-3AC6-32E5E62E3256}"/>
              </a:ext>
            </a:extLst>
          </p:cNvPr>
          <p:cNvSpPr>
            <a:spLocks noGrp="1"/>
          </p:cNvSpPr>
          <p:nvPr>
            <p:ph idx="1"/>
          </p:nvPr>
        </p:nvSpPr>
        <p:spPr>
          <a:ln w="38100">
            <a:solidFill>
              <a:schemeClr val="tx1"/>
            </a:solidFill>
          </a:ln>
        </p:spPr>
        <p:txBody>
          <a:bodyPr>
            <a:normAutofit/>
          </a:bodyPr>
          <a:lstStyle/>
          <a:p>
            <a:pPr>
              <a:lnSpc>
                <a:spcPct val="100000"/>
              </a:lnSpc>
            </a:pPr>
            <a:r>
              <a:rPr kumimoji="1" lang="ja-JP" altLang="en-US" dirty="0">
                <a:latin typeface="BIZ UDゴシック" panose="020B0400000000000000" pitchFamily="49" charset="-128"/>
                <a:ea typeface="BIZ UDゴシック" panose="020B0400000000000000" pitchFamily="49" charset="-128"/>
              </a:rPr>
              <a:t>謳いあげたいのであれば　</a:t>
            </a:r>
            <a:r>
              <a:rPr kumimoji="1" lang="en-US" altLang="ja-JP" dirty="0">
                <a:latin typeface="BIZ UDゴシック" panose="020B0400000000000000" pitchFamily="49" charset="-128"/>
                <a:ea typeface="BIZ UDゴシック" panose="020B0400000000000000" pitchFamily="49" charset="-128"/>
              </a:rPr>
              <a:t>BRCGS</a:t>
            </a:r>
            <a:r>
              <a:rPr kumimoji="1" lang="ja-JP" altLang="en-US" dirty="0">
                <a:latin typeface="BIZ UDゴシック" panose="020B0400000000000000" pitchFamily="49" charset="-128"/>
                <a:ea typeface="BIZ UDゴシック" panose="020B0400000000000000" pitchFamily="49" charset="-128"/>
              </a:rPr>
              <a:t>方式などに　依拠せず　自分なりの評価を</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r>
              <a:rPr kumimoji="1" lang="ja-JP" altLang="en-US" dirty="0">
                <a:latin typeface="BIZ UDゴシック" panose="020B0400000000000000" pitchFamily="49" charset="-128"/>
                <a:ea typeface="BIZ UDゴシック" panose="020B0400000000000000" pitchFamily="49" charset="-128"/>
              </a:rPr>
              <a:t>あくまで部分像であることを明確にして</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r>
              <a:rPr kumimoji="1" lang="ja-JP" altLang="en-US" dirty="0">
                <a:latin typeface="BIZ UDゴシック" panose="020B0400000000000000" pitchFamily="49" charset="-128"/>
                <a:ea typeface="BIZ UDゴシック" panose="020B0400000000000000" pitchFamily="49" charset="-128"/>
              </a:rPr>
              <a:t>こういう評価をしたと　審査員に宣言を</a:t>
            </a:r>
          </a:p>
        </p:txBody>
      </p:sp>
    </p:spTree>
    <p:extLst>
      <p:ext uri="{BB962C8B-B14F-4D97-AF65-F5344CB8AC3E}">
        <p14:creationId xmlns:p14="http://schemas.microsoft.com/office/powerpoint/2010/main" val="17730219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1529</TotalTime>
  <Words>3871</Words>
  <Application>Microsoft Office PowerPoint</Application>
  <PresentationFormat>画面に合わせる (4:3)</PresentationFormat>
  <Paragraphs>438</Paragraphs>
  <Slides>100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100</vt:i4>
      </vt:variant>
    </vt:vector>
  </HeadingPairs>
  <TitlesOfParts>
    <vt:vector size="107" baseType="lpstr">
      <vt:lpstr>BIZ UDゴシック</vt:lpstr>
      <vt:lpstr>MS Pゴシック</vt:lpstr>
      <vt:lpstr>YuGothic</vt:lpstr>
      <vt:lpstr>Arial</vt:lpstr>
      <vt:lpstr>Calibri</vt:lpstr>
      <vt:lpstr>Calibri Light</vt:lpstr>
      <vt:lpstr>Office テーマ</vt:lpstr>
      <vt:lpstr>フード　　セーフティー　　カルチャー</vt:lpstr>
      <vt:lpstr>目次：フードセーフティーカルチャー</vt:lpstr>
      <vt:lpstr>誰が言い出したのか</vt:lpstr>
      <vt:lpstr>PowerPoint プレゼンテーション</vt:lpstr>
      <vt:lpstr>発端は</vt:lpstr>
      <vt:lpstr>PowerPoint プレゼンテーション</vt:lpstr>
      <vt:lpstr>崩壊寸前のソビエトの</vt:lpstr>
      <vt:lpstr>PowerPoint プレゼンテーション</vt:lpstr>
      <vt:lpstr>1991 IAEA報告書のなかで安全文化定義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セーフティーカルチャーは</vt:lpstr>
      <vt:lpstr>PowerPoint プレゼンテーション</vt:lpstr>
      <vt:lpstr>PowerPoint プレゼンテーション</vt:lpstr>
      <vt:lpstr>PowerPoint プレゼンテーション</vt:lpstr>
      <vt:lpstr>セーフティーカルチャーは</vt:lpstr>
      <vt:lpstr>そしてフードセーフティーカルチャー</vt:lpstr>
      <vt:lpstr>PowerPoint プレゼンテーション</vt:lpstr>
      <vt:lpstr>目次：フードセーフティーカルチャー</vt:lpstr>
      <vt:lpstr>フードセーフティーカルチャ―の特質</vt:lpstr>
      <vt:lpstr>カルチャ―とは</vt:lpstr>
      <vt:lpstr>カルチャ―とは</vt:lpstr>
      <vt:lpstr>カルチャ―とは</vt:lpstr>
      <vt:lpstr>カルチャ―とは</vt:lpstr>
      <vt:lpstr>例えば・・・</vt:lpstr>
      <vt:lpstr>では二つの土地のカルチャーの　違いを語るのではなく・・・</vt:lpstr>
      <vt:lpstr>京都文化の特徴って？</vt:lpstr>
      <vt:lpstr>京都文化の特徴って？</vt:lpstr>
      <vt:lpstr>京都文化の特徴って？</vt:lpstr>
      <vt:lpstr>京都文化の特徴って？</vt:lpstr>
      <vt:lpstr>PowerPoint プレゼンテーション</vt:lpstr>
      <vt:lpstr>京都文化の特徴って？</vt:lpstr>
      <vt:lpstr>PowerPoint プレゼンテーション</vt:lpstr>
      <vt:lpstr>京都文化の特徴って？</vt:lpstr>
      <vt:lpstr>京都文化の特徴って？ 遊び篇</vt:lpstr>
      <vt:lpstr>京都文化の特徴って？</vt:lpstr>
      <vt:lpstr>はんなりこそが　ぶんかどす</vt:lpstr>
      <vt:lpstr>はんなりこそが　ぶんかどす</vt:lpstr>
      <vt:lpstr>PowerPoint プレゼンテーション</vt:lpstr>
      <vt:lpstr>はんなりこそが　ぶんかどす</vt:lpstr>
      <vt:lpstr>PowerPoint プレゼンテーション</vt:lpstr>
      <vt:lpstr>はんなりこそが　ぶんかどす</vt:lpstr>
      <vt:lpstr>はんなりこそが　ぶんかどす</vt:lpstr>
      <vt:lpstr>文化は模倣できるのか？</vt:lpstr>
      <vt:lpstr>文化は規制できるのか</vt:lpstr>
      <vt:lpstr>文化は規制できるのか</vt:lpstr>
      <vt:lpstr>文化は規制できるのか</vt:lpstr>
      <vt:lpstr>文化は規制できるのか</vt:lpstr>
      <vt:lpstr>文化は規制できるのか</vt:lpstr>
      <vt:lpstr>カルチャ―は採点できるのか</vt:lpstr>
      <vt:lpstr>文化は採点（評価）できるのか</vt:lpstr>
      <vt:lpstr>街を採点する</vt:lpstr>
      <vt:lpstr>目次：フードセーフティーカルチャー</vt:lpstr>
      <vt:lpstr>もう一度　セーフティーカルチャ―の振り返り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なぜ　クイシトゥイム事故　1957　は　　セーフティ―カルチャ―の観点から非難されなかったのか</vt:lpstr>
      <vt:lpstr>なぜ　チェルノブイリ事故　1986　は　　セーフティーカルチャーの観点から非難されたのか</vt:lpstr>
      <vt:lpstr>なぜ　福島第一原発事故　　2011　の　　　原子炉設計は　セーフティーカルチャーの　観点から非難されなかったのか</vt:lpstr>
      <vt:lpstr>PowerPoint プレゼンテーション</vt:lpstr>
      <vt:lpstr>セーフティーカルチャーは</vt:lpstr>
      <vt:lpstr>目次：フードセーフティーカルチャー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目次：フードセーフティーカルチャー</vt:lpstr>
      <vt:lpstr>これからどうやっていくのか</vt:lpstr>
      <vt:lpstr>採点できないものを</vt:lpstr>
      <vt:lpstr>どうしてもカルチャ―の存在を</vt:lpstr>
      <vt:lpstr>フードセーフティー　カルチャー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鉄磨 広田</dc:creator>
  <cp:lastModifiedBy>鉄磨 広田</cp:lastModifiedBy>
  <cp:revision>41</cp:revision>
  <dcterms:created xsi:type="dcterms:W3CDTF">2023-09-16T04:30:13Z</dcterms:created>
  <dcterms:modified xsi:type="dcterms:W3CDTF">2023-11-09T06:05:31Z</dcterms:modified>
</cp:coreProperties>
</file>