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422" r:id="rId4"/>
    <p:sldId id="264" r:id="rId5"/>
    <p:sldId id="423" r:id="rId6"/>
    <p:sldId id="266" r:id="rId7"/>
    <p:sldId id="269" r:id="rId8"/>
    <p:sldId id="270" r:id="rId9"/>
    <p:sldId id="267" r:id="rId10"/>
    <p:sldId id="271" r:id="rId11"/>
    <p:sldId id="275" r:id="rId12"/>
    <p:sldId id="284" r:id="rId13"/>
    <p:sldId id="278" r:id="rId14"/>
    <p:sldId id="286" r:id="rId15"/>
    <p:sldId id="276" r:id="rId16"/>
    <p:sldId id="277" r:id="rId17"/>
    <p:sldId id="279" r:id="rId18"/>
    <p:sldId id="280" r:id="rId19"/>
    <p:sldId id="258" r:id="rId20"/>
    <p:sldId id="292" r:id="rId21"/>
    <p:sldId id="293" r:id="rId22"/>
    <p:sldId id="294" r:id="rId23"/>
    <p:sldId id="295" r:id="rId24"/>
    <p:sldId id="399" r:id="rId25"/>
    <p:sldId id="401" r:id="rId26"/>
    <p:sldId id="405" r:id="rId27"/>
    <p:sldId id="402" r:id="rId28"/>
    <p:sldId id="406" r:id="rId29"/>
    <p:sldId id="403" r:id="rId30"/>
    <p:sldId id="404" r:id="rId31"/>
    <p:sldId id="407" r:id="rId32"/>
    <p:sldId id="408" r:id="rId33"/>
    <p:sldId id="413" r:id="rId34"/>
    <p:sldId id="414" r:id="rId35"/>
    <p:sldId id="411" r:id="rId36"/>
    <p:sldId id="410" r:id="rId37"/>
    <p:sldId id="412" r:id="rId38"/>
    <p:sldId id="416" r:id="rId39"/>
    <p:sldId id="409" r:id="rId40"/>
    <p:sldId id="417" r:id="rId41"/>
    <p:sldId id="418" r:id="rId42"/>
    <p:sldId id="419" r:id="rId43"/>
    <p:sldId id="420" r:id="rId44"/>
    <p:sldId id="421" r:id="rId45"/>
    <p:sldId id="259" r:id="rId46"/>
    <p:sldId id="260" r:id="rId47"/>
    <p:sldId id="261" r:id="rId48"/>
    <p:sldId id="263" r:id="rId49"/>
    <p:sldId id="262" r:id="rId50"/>
    <p:sldId id="272" r:id="rId51"/>
    <p:sldId id="273" r:id="rId52"/>
    <p:sldId id="288" r:id="rId53"/>
    <p:sldId id="287" r:id="rId54"/>
    <p:sldId id="289" r:id="rId55"/>
    <p:sldId id="290" r:id="rId56"/>
    <p:sldId id="265" r:id="rId57"/>
    <p:sldId id="268" r:id="rId58"/>
    <p:sldId id="274" r:id="rId59"/>
    <p:sldId id="283" r:id="rId60"/>
    <p:sldId id="281" r:id="rId61"/>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71941" autoAdjust="0"/>
  </p:normalViewPr>
  <p:slideViewPr>
    <p:cSldViewPr>
      <p:cViewPr varScale="1">
        <p:scale>
          <a:sx n="58" d="100"/>
          <a:sy n="58" d="100"/>
        </p:scale>
        <p:origin x="710" y="34"/>
      </p:cViewPr>
      <p:guideLst>
        <p:guide orient="horz" pos="2160"/>
        <p:guide pos="2880"/>
      </p:guideLst>
    </p:cSldViewPr>
  </p:slideViewPr>
  <p:outlineViewPr>
    <p:cViewPr>
      <p:scale>
        <a:sx n="33" d="100"/>
        <a:sy n="33" d="100"/>
      </p:scale>
      <p:origin x="0" y="-42090"/>
    </p:cViewPr>
  </p:outlineViewPr>
  <p:notesTextViewPr>
    <p:cViewPr>
      <p:scale>
        <a:sx n="100" d="100"/>
        <a:sy n="100" d="100"/>
      </p:scale>
      <p:origin x="0" y="0"/>
    </p:cViewPr>
  </p:notesTextViewPr>
  <p:notesViewPr>
    <p:cSldViewPr>
      <p:cViewPr varScale="1">
        <p:scale>
          <a:sx n="53" d="100"/>
          <a:sy n="53" d="100"/>
        </p:scale>
        <p:origin x="292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91E2322A-0CA9-49F1-BB72-166A7E792AE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ja-JP" altLang="en-US"/>
          </a:p>
        </p:txBody>
      </p:sp>
      <p:sp>
        <p:nvSpPr>
          <p:cNvPr id="3" name="日付プレースホルダ 2">
            <a:extLst>
              <a:ext uri="{FF2B5EF4-FFF2-40B4-BE49-F238E27FC236}">
                <a16:creationId xmlns:a16="http://schemas.microsoft.com/office/drawing/2014/main" id="{B4633940-96F2-40B4-B8DB-66760D1CC8F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87E3E4FA-80E9-4D8C-8DB2-A31834D9D475}" type="datetimeFigureOut">
              <a:rPr lang="ja-JP" altLang="en-US"/>
              <a:pPr>
                <a:defRPr/>
              </a:pPr>
              <a:t>2023/12/16</a:t>
            </a:fld>
            <a:endParaRPr lang="ja-JP" altLang="en-US"/>
          </a:p>
        </p:txBody>
      </p:sp>
      <p:sp>
        <p:nvSpPr>
          <p:cNvPr id="4" name="スライド イメージ プレースホルダ 3">
            <a:extLst>
              <a:ext uri="{FF2B5EF4-FFF2-40B4-BE49-F238E27FC236}">
                <a16:creationId xmlns:a16="http://schemas.microsoft.com/office/drawing/2014/main" id="{E1392F40-F840-497C-8C55-D0B9828F000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a:extLst>
              <a:ext uri="{FF2B5EF4-FFF2-40B4-BE49-F238E27FC236}">
                <a16:creationId xmlns:a16="http://schemas.microsoft.com/office/drawing/2014/main" id="{36ED52C9-6493-4EF4-B7D8-7A60B8F889D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5A521D83-5A6E-4E19-A444-5F5BF2FEFF0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ja-JP" altLang="en-US"/>
          </a:p>
        </p:txBody>
      </p:sp>
      <p:sp>
        <p:nvSpPr>
          <p:cNvPr id="7" name="スライド番号プレースホルダ 6">
            <a:extLst>
              <a:ext uri="{FF2B5EF4-FFF2-40B4-BE49-F238E27FC236}">
                <a16:creationId xmlns:a16="http://schemas.microsoft.com/office/drawing/2014/main" id="{5533C7D7-BB27-4297-9940-06F6DE6ECF7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32970DA-7C6C-4215-9448-F08C1B619F35}"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albee.co.jp/info/information_121121.html" TargetMode="External"/><Relationship Id="rId7" Type="http://schemas.openxmlformats.org/officeDocument/2006/relationships/hyperlink" Target="https://www.calbee.co.jp/info/information_130131.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calbee.co.jp/info/information_121227.html" TargetMode="External"/><Relationship Id="rId5" Type="http://schemas.openxmlformats.org/officeDocument/2006/relationships/hyperlink" Target="https://www.calbee.co.jp/info/information_121213.html" TargetMode="External"/><Relationship Id="rId4" Type="http://schemas.openxmlformats.org/officeDocument/2006/relationships/hyperlink" Target="https://www.calbee.co.jp/info/information_121129.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8" Type="http://schemas.openxmlformats.org/officeDocument/2006/relationships/hyperlink" Target="http://www.itmedia.co.jp/business/articles/1803/01/news082.html" TargetMode="External"/><Relationship Id="rId3" Type="http://schemas.openxmlformats.org/officeDocument/2006/relationships/hyperlink" Target="http://www.itmedia.co.jp/business/articles/1607/15/news092.html" TargetMode="External"/><Relationship Id="rId7" Type="http://schemas.openxmlformats.org/officeDocument/2006/relationships/hyperlink" Target="http://www.sej.co.jp/info/20160913.html"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www.itmedia.co.jp/business/articles/1608/26/news089.html" TargetMode="External"/><Relationship Id="rId11" Type="http://schemas.openxmlformats.org/officeDocument/2006/relationships/hyperlink" Target="http://www.itmedia.co.jp/business/articles/1802/20/news110.html" TargetMode="External"/><Relationship Id="rId5" Type="http://schemas.openxmlformats.org/officeDocument/2006/relationships/hyperlink" Target="http://www.itmedia.co.jp/business/articles/1605/12/news092.html" TargetMode="External"/><Relationship Id="rId10" Type="http://schemas.openxmlformats.org/officeDocument/2006/relationships/hyperlink" Target="http://www.itmedia.co.jp/business/articles/1802/02/news106.html" TargetMode="External"/><Relationship Id="rId4" Type="http://schemas.openxmlformats.org/officeDocument/2006/relationships/hyperlink" Target="http://www.itmedia.co.jp/business/articles/1606/17/news135.html" TargetMode="External"/><Relationship Id="rId9" Type="http://schemas.openxmlformats.org/officeDocument/2006/relationships/hyperlink" Target="http://www.itmedia.co.jp/business/articles/1801/29/news104.html"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meg-snow.com/news/2015/pdf/20150411-1014.pdf"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twitter.com/search?q=http://nlab.itmedia.co.jp/nl/articles/1504/12/news014.html"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aquarium.co.jp/"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www.aquarium.co.jp/img_cms/info/info_file_1496189345.pdf" TargetMode="External"/><Relationship Id="rId4" Type="http://schemas.openxmlformats.org/officeDocument/2006/relationships/hyperlink" Target="http://www.aquarium.co.jp/img_cms/info/info_file_1496106457.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3.nhk.or.jp/news/?utm_int=all_header_logo_news"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mainichi.jp/articles/20170502/k00/00e/020/250000c" TargetMode="External"/><Relationship Id="rId3" Type="http://schemas.openxmlformats.org/officeDocument/2006/relationships/hyperlink" Target="https://feedback.promotionalads.yahoo.co.jp/fdbk?p=eMRBn4YJPyi0HcCOI_Mu5.zMX6554al42BcATCdqUHUFmMLGunNIt5pZgxXvUeOVsyKuqF2vJU6e&amp;a1=Eg.R_A8LN2FEbvC34y8AC6d2ZsFVf365Hq6W.yDKnKBxQCiXrXQvVJmhPw0JSW.zv2RtauYxF_G4&amp;c=jA9zOIYHMDWUulrjzD7h4k.4JycmG3NNAVaVXhU4VG3v6w--" TargetMode="External"/><Relationship Id="rId7" Type="http://schemas.openxmlformats.org/officeDocument/2006/relationships/hyperlink" Target="https://mainichi.jp/topic/" TargetMode="External"/><Relationship Id="rId12" Type="http://schemas.openxmlformats.org/officeDocument/2006/relationships/hyperlink" Target="https://mainichi.jp/articles/20161103/k00/00m/040/027000c"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mainichi.jp/flash/" TargetMode="External"/><Relationship Id="rId11" Type="http://schemas.openxmlformats.org/officeDocument/2006/relationships/hyperlink" Target="https://mainichi.jp/articles/20170316/k00/00m/020/073000c" TargetMode="External"/><Relationship Id="rId5" Type="http://schemas.openxmlformats.org/officeDocument/2006/relationships/hyperlink" Target="https://mainichi.jp/shakai/" TargetMode="External"/><Relationship Id="rId10" Type="http://schemas.openxmlformats.org/officeDocument/2006/relationships/hyperlink" Target="https://mainichi.jp/articles/20170519/ddl/k37/040/456000c" TargetMode="External"/><Relationship Id="rId4" Type="http://schemas.openxmlformats.org/officeDocument/2006/relationships/hyperlink" Target="https://mainichi.jp/ch160509113i/%E4%BA%80%E7%94%B0%E8%A3%BD%E8%8F%93" TargetMode="External"/><Relationship Id="rId9" Type="http://schemas.openxmlformats.org/officeDocument/2006/relationships/hyperlink" Target="https://mainichi.jp/articles/20161221/k00/00e/040/281000c"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kagome.co.jp/company/news/research/" TargetMode="External"/><Relationship Id="rId13" Type="http://schemas.openxmlformats.org/officeDocument/2006/relationships/hyperlink" Target="http://www.kagome.co.jp/company/news/2017/" TargetMode="External"/><Relationship Id="rId18" Type="http://schemas.openxmlformats.org/officeDocument/2006/relationships/hyperlink" Target="http://www.kagome.co.jp/company/news/2012/" TargetMode="External"/><Relationship Id="rId3" Type="http://schemas.openxmlformats.org/officeDocument/2006/relationships/hyperlink" Target="http://www.kagome.co.jp/" TargetMode="External"/><Relationship Id="rId21" Type="http://schemas.openxmlformats.org/officeDocument/2006/relationships/hyperlink" Target="http://www.kagome.co.jp/company/news/2009/" TargetMode="External"/><Relationship Id="rId7" Type="http://schemas.openxmlformats.org/officeDocument/2006/relationships/hyperlink" Target="http://www.kagome.co.jp/company/news/campaign/" TargetMode="External"/><Relationship Id="rId12" Type="http://schemas.openxmlformats.org/officeDocument/2006/relationships/hyperlink" Target="http://www.kagome.co.jp/company/news/2018/" TargetMode="External"/><Relationship Id="rId17" Type="http://schemas.openxmlformats.org/officeDocument/2006/relationships/hyperlink" Target="http://www.kagome.co.jp/company/news/2013/" TargetMode="External"/><Relationship Id="rId2" Type="http://schemas.openxmlformats.org/officeDocument/2006/relationships/slide" Target="../slides/slide8.xml"/><Relationship Id="rId16" Type="http://schemas.openxmlformats.org/officeDocument/2006/relationships/hyperlink" Target="http://www.kagome.co.jp/company/news/2014/" TargetMode="External"/><Relationship Id="rId20" Type="http://schemas.openxmlformats.org/officeDocument/2006/relationships/hyperlink" Target="http://www.kagome.co.jp/company/news/2010/" TargetMode="External"/><Relationship Id="rId1" Type="http://schemas.openxmlformats.org/officeDocument/2006/relationships/notesMaster" Target="../notesMasters/notesMaster1.xml"/><Relationship Id="rId6" Type="http://schemas.openxmlformats.org/officeDocument/2006/relationships/hyperlink" Target="http://www.kagome.co.jp/company/news/product/" TargetMode="External"/><Relationship Id="rId11" Type="http://schemas.openxmlformats.org/officeDocument/2006/relationships/hyperlink" Target="http://www.kagome.co.jp/company/news/other/" TargetMode="External"/><Relationship Id="rId24" Type="http://schemas.openxmlformats.org/officeDocument/2006/relationships/hyperlink" Target="http://www.kagome.co.jp/company/news/2006/" TargetMode="External"/><Relationship Id="rId5" Type="http://schemas.openxmlformats.org/officeDocument/2006/relationships/hyperlink" Target="http://www.kagome.co.jp/company/news/" TargetMode="External"/><Relationship Id="rId15" Type="http://schemas.openxmlformats.org/officeDocument/2006/relationships/hyperlink" Target="http://www.kagome.co.jp/company/news/2015/" TargetMode="External"/><Relationship Id="rId23" Type="http://schemas.openxmlformats.org/officeDocument/2006/relationships/hyperlink" Target="http://www.kagome.co.jp/company/news/2007/" TargetMode="External"/><Relationship Id="rId10" Type="http://schemas.openxmlformats.org/officeDocument/2006/relationships/hyperlink" Target="http://www.kagome.co.jp/company/news/project/" TargetMode="External"/><Relationship Id="rId19" Type="http://schemas.openxmlformats.org/officeDocument/2006/relationships/hyperlink" Target="http://www.kagome.co.jp/company/news/2011/" TargetMode="External"/><Relationship Id="rId4" Type="http://schemas.openxmlformats.org/officeDocument/2006/relationships/hyperlink" Target="http://www.kagome.co.jp/library/company/news/2016/img/160627001.pdf" TargetMode="External"/><Relationship Id="rId9" Type="http://schemas.openxmlformats.org/officeDocument/2006/relationships/hyperlink" Target="http://www.kagome.co.jp/company/news/ir/" TargetMode="External"/><Relationship Id="rId14" Type="http://schemas.openxmlformats.org/officeDocument/2006/relationships/hyperlink" Target="http://www.kagome.co.jp/company/news/2016/" TargetMode="External"/><Relationship Id="rId22" Type="http://schemas.openxmlformats.org/officeDocument/2006/relationships/hyperlink" Target="http://www.kagome.co.jp/company/news/200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1</a:t>
            </a:fld>
            <a:endParaRPr lang="ja-JP" altLang="en-US"/>
          </a:p>
        </p:txBody>
      </p:sp>
    </p:spTree>
    <p:extLst>
      <p:ext uri="{BB962C8B-B14F-4D97-AF65-F5344CB8AC3E}">
        <p14:creationId xmlns:p14="http://schemas.microsoft.com/office/powerpoint/2010/main" val="325571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32500" lnSpcReduction="20000"/>
          </a:bodyPr>
          <a:lstStyle/>
          <a:p>
            <a:r>
              <a:rPr lang="en-US" altLang="ja-JP" b="1" dirty="0"/>
              <a:t>2012</a:t>
            </a:r>
            <a:r>
              <a:rPr lang="ja-JP" altLang="en-US" b="1" dirty="0"/>
              <a:t>年</a:t>
            </a:r>
            <a:r>
              <a:rPr lang="en-US" altLang="ja-JP" b="1" dirty="0"/>
              <a:t>11</a:t>
            </a:r>
            <a:r>
              <a:rPr lang="ja-JP" altLang="en-US" b="1" dirty="0"/>
              <a:t>月　</a:t>
            </a:r>
            <a:r>
              <a:rPr lang="en-US" altLang="ja-JP" b="1" dirty="0"/>
              <a:t>『</a:t>
            </a:r>
            <a:r>
              <a:rPr lang="ja-JP" altLang="en-US" b="1" dirty="0"/>
              <a:t>堅あげポテト</a:t>
            </a:r>
            <a:r>
              <a:rPr lang="en-US" altLang="ja-JP" b="1" dirty="0"/>
              <a:t>』</a:t>
            </a:r>
            <a:r>
              <a:rPr lang="ja-JP" altLang="en-US" b="1" dirty="0"/>
              <a:t>商品回収に関するお詫びとお知らせ </a:t>
            </a:r>
            <a:br>
              <a:rPr lang="ja-JP" altLang="en-US" dirty="0"/>
            </a:br>
            <a:br>
              <a:rPr lang="ja-JP" altLang="en-US" dirty="0"/>
            </a:br>
            <a:r>
              <a:rPr lang="ja-JP" altLang="en-US" dirty="0"/>
              <a:t>カルビー株式会社</a:t>
            </a:r>
          </a:p>
          <a:p>
            <a:br>
              <a:rPr lang="ja-JP" altLang="en-US" dirty="0"/>
            </a:br>
            <a:r>
              <a:rPr lang="ja-JP" altLang="en-US" dirty="0"/>
              <a:t>平素は弊社商品に格別のご高配を賜り、厚く御礼申し上げます。</a:t>
            </a:r>
            <a:br>
              <a:rPr lang="ja-JP" altLang="en-US" dirty="0"/>
            </a:br>
            <a:br>
              <a:rPr lang="ja-JP" altLang="en-US" dirty="0"/>
            </a:br>
            <a:r>
              <a:rPr lang="ja-JP" altLang="en-US" dirty="0"/>
              <a:t>このたび、弊社商品</a:t>
            </a:r>
            <a:r>
              <a:rPr lang="en-US" altLang="ja-JP" dirty="0"/>
              <a:t>『</a:t>
            </a:r>
            <a:r>
              <a:rPr lang="ja-JP" altLang="en-US" dirty="0"/>
              <a:t>堅あげポテト 関西だしじょう</a:t>
            </a:r>
            <a:r>
              <a:rPr lang="ja-JP" altLang="en-US" dirty="0" err="1"/>
              <a:t>ゆ</a:t>
            </a:r>
            <a:r>
              <a:rPr lang="en-US" altLang="ja-JP" dirty="0"/>
              <a:t>』</a:t>
            </a:r>
            <a:r>
              <a:rPr lang="ja-JP" altLang="en-US" dirty="0"/>
              <a:t>に、ガラス片が混入している可能性があることが判明いたしました。これは生産設備の保護カバーの一部が破損し混入したものと考えられます。つきましては、下記対象商品を回収させていただきます。</a:t>
            </a:r>
            <a:br>
              <a:rPr lang="ja-JP" altLang="en-US" dirty="0"/>
            </a:br>
            <a:br>
              <a:rPr lang="ja-JP" altLang="en-US" dirty="0"/>
            </a:br>
            <a:r>
              <a:rPr lang="ja-JP" altLang="en-US" dirty="0"/>
              <a:t>お客様のお手元に回収対象の商品がございましたら、大変お手数ではございますが下記送付先に料金着払いにてお送りいただきますようお願いいたします。後日、商品代金をお送りさせていただきます。</a:t>
            </a:r>
            <a:br>
              <a:rPr lang="ja-JP" altLang="en-US" dirty="0"/>
            </a:br>
            <a:br>
              <a:rPr lang="ja-JP" altLang="en-US" dirty="0"/>
            </a:br>
            <a:r>
              <a:rPr lang="ja-JP" altLang="en-US" dirty="0"/>
              <a:t>お客様ならびに関係各位には、大変ご迷惑をおかけいたしますことを深くお詫びするとともに、ご理解とご協力を賜りますようお願い申し上げます。 </a:t>
            </a:r>
          </a:p>
          <a:p>
            <a:br>
              <a:rPr lang="ja-JP" altLang="en-US" dirty="0"/>
            </a:br>
            <a:r>
              <a:rPr lang="en-US" altLang="ja-JP" b="1" dirty="0"/>
              <a:t>【</a:t>
            </a:r>
            <a:r>
              <a:rPr lang="ja-JP" altLang="en-US" b="1" dirty="0"/>
              <a:t>回収対象商品</a:t>
            </a:r>
            <a:r>
              <a:rPr lang="en-US" altLang="ja-JP" b="1" dirty="0"/>
              <a:t>】</a:t>
            </a:r>
            <a:br>
              <a:rPr lang="ja-JP" altLang="en-US" dirty="0"/>
            </a:br>
            <a:br>
              <a:rPr lang="ja-JP" altLang="en-US" dirty="0"/>
            </a:br>
            <a:r>
              <a:rPr lang="en-US" altLang="ja-JP" dirty="0"/>
              <a:t>※</a:t>
            </a:r>
            <a:r>
              <a:rPr lang="ja-JP" altLang="en-US" dirty="0"/>
              <a:t>製造所固有記号が「ｂ」で、かつライン記号の最初の２文字が「ＰＫ」のみが対象商品になります。 </a:t>
            </a:r>
            <a:br>
              <a:rPr lang="ja-JP" altLang="en-US" dirty="0"/>
            </a:br>
            <a:r>
              <a:rPr lang="ja-JP" altLang="en-US" dirty="0"/>
              <a:t>　　●パッケージ裏面右上をご確認ください。</a:t>
            </a:r>
            <a:br>
              <a:rPr lang="ja-JP" altLang="en-US" dirty="0"/>
            </a:br>
            <a:r>
              <a:rPr lang="ja-JP" altLang="en-US" dirty="0"/>
              <a:t>　　●ライン記号で最初の２文字が「ＰＫ」以外の商品もございますが、対象外になります。 </a:t>
            </a:r>
            <a:br>
              <a:rPr lang="ja-JP" altLang="en-US" dirty="0"/>
            </a:br>
            <a:br>
              <a:rPr lang="ja-JP" altLang="en-US" dirty="0"/>
            </a:br>
            <a:br>
              <a:rPr lang="ja-JP" altLang="en-US" dirty="0"/>
            </a:br>
            <a:r>
              <a:rPr lang="ja-JP" altLang="en-US" dirty="0"/>
              <a:t>　　　　　　　　 　</a:t>
            </a:r>
            <a:br>
              <a:rPr lang="ja-JP" altLang="en-US" dirty="0"/>
            </a:br>
            <a:r>
              <a:rPr lang="en-US" altLang="ja-JP" dirty="0"/>
              <a:t>※</a:t>
            </a:r>
            <a:r>
              <a:rPr lang="ja-JP" altLang="en-US" dirty="0"/>
              <a:t>右記の製造所固有記号の商品は対象外になります。（Ｃ，ＮＵ，Ｙ，Ｇ，Ｍ） </a:t>
            </a:r>
            <a:br>
              <a:rPr lang="ja-JP" altLang="en-US" dirty="0"/>
            </a:br>
            <a:r>
              <a:rPr lang="en-US" altLang="ja-JP" dirty="0"/>
              <a:t>※</a:t>
            </a:r>
            <a:r>
              <a:rPr lang="ja-JP" altLang="en-US" dirty="0"/>
              <a:t>製造日　　　　２０１２年７月２０日～２０１２年１１月１７日 </a:t>
            </a:r>
            <a:br>
              <a:rPr lang="ja-JP" altLang="en-US" dirty="0"/>
            </a:br>
            <a:r>
              <a:rPr lang="en-US" altLang="ja-JP" dirty="0"/>
              <a:t>※</a:t>
            </a:r>
            <a:r>
              <a:rPr lang="ja-JP" altLang="en-US" dirty="0"/>
              <a:t>賞味期限　　　２０１２年１１月２０日～２０１３年３月１７日 </a:t>
            </a:r>
            <a:br>
              <a:rPr lang="ja-JP" altLang="en-US" dirty="0"/>
            </a:br>
            <a:r>
              <a:rPr lang="ja-JP" altLang="en-US" dirty="0"/>
              <a:t>　　●製造日・賞味期限はパッケージ表面右上をご確認ください。</a:t>
            </a:r>
            <a:br>
              <a:rPr lang="ja-JP" altLang="en-US" dirty="0"/>
            </a:br>
            <a:br>
              <a:rPr lang="ja-JP" altLang="en-US" dirty="0"/>
            </a:br>
            <a:br>
              <a:rPr lang="ja-JP" altLang="en-US" dirty="0"/>
            </a:br>
            <a:r>
              <a:rPr lang="ja-JP" altLang="en-US" dirty="0"/>
              <a:t>・商品名：</a:t>
            </a:r>
            <a:r>
              <a:rPr lang="en-US" altLang="ja-JP" dirty="0"/>
              <a:t>『80g</a:t>
            </a:r>
            <a:r>
              <a:rPr lang="ja-JP" altLang="en-US" dirty="0"/>
              <a:t>　堅あげポテト　</a:t>
            </a:r>
            <a:r>
              <a:rPr lang="ja-JP" altLang="en-US" dirty="0" err="1"/>
              <a:t>う</a:t>
            </a:r>
            <a:r>
              <a:rPr lang="ja-JP" altLang="en-US" dirty="0"/>
              <a:t>すしお味</a:t>
            </a:r>
            <a:r>
              <a:rPr lang="en-US" altLang="ja-JP" dirty="0"/>
              <a:t>』</a:t>
            </a:r>
            <a:br>
              <a:rPr lang="en-US" altLang="ja-JP" dirty="0"/>
            </a:br>
            <a:r>
              <a:rPr lang="ja-JP" altLang="en-US" dirty="0"/>
              <a:t>・</a:t>
            </a:r>
            <a:r>
              <a:rPr lang="en-US" altLang="ja-JP" dirty="0"/>
              <a:t>JAN</a:t>
            </a:r>
            <a:r>
              <a:rPr lang="ja-JP" altLang="en-US" dirty="0"/>
              <a:t>コード：</a:t>
            </a:r>
            <a:r>
              <a:rPr lang="en-US" altLang="ja-JP" dirty="0"/>
              <a:t>4901330563226 </a:t>
            </a:r>
            <a:br>
              <a:rPr lang="en-US" altLang="ja-JP" dirty="0"/>
            </a:br>
            <a:r>
              <a:rPr lang="ja-JP" altLang="en-US" dirty="0"/>
              <a:t>・商品名：</a:t>
            </a:r>
            <a:r>
              <a:rPr lang="en-US" altLang="ja-JP" dirty="0"/>
              <a:t>『65g</a:t>
            </a:r>
            <a:r>
              <a:rPr lang="ja-JP" altLang="en-US" dirty="0"/>
              <a:t>　堅あげポテト　</a:t>
            </a:r>
            <a:r>
              <a:rPr lang="ja-JP" altLang="en-US" dirty="0" err="1"/>
              <a:t>う</a:t>
            </a:r>
            <a:r>
              <a:rPr lang="ja-JP" altLang="en-US" dirty="0"/>
              <a:t>すしお味</a:t>
            </a:r>
            <a:r>
              <a:rPr lang="en-US" altLang="ja-JP" dirty="0"/>
              <a:t>』</a:t>
            </a:r>
            <a:br>
              <a:rPr lang="en-US" altLang="ja-JP" dirty="0"/>
            </a:br>
            <a:r>
              <a:rPr lang="ja-JP" altLang="en-US" dirty="0"/>
              <a:t>・</a:t>
            </a:r>
            <a:r>
              <a:rPr lang="en-US" altLang="ja-JP" dirty="0"/>
              <a:t>JAN</a:t>
            </a:r>
            <a:r>
              <a:rPr lang="ja-JP" altLang="en-US" dirty="0"/>
              <a:t>コード：</a:t>
            </a:r>
            <a:r>
              <a:rPr lang="en-US" altLang="ja-JP" dirty="0"/>
              <a:t>4901330563240</a:t>
            </a:r>
            <a:br>
              <a:rPr lang="en-US" altLang="ja-JP" dirty="0"/>
            </a:br>
            <a:br>
              <a:rPr lang="en-US" altLang="ja-JP" dirty="0"/>
            </a:br>
            <a:br>
              <a:rPr lang="en-US" altLang="ja-JP" dirty="0"/>
            </a:br>
            <a:r>
              <a:rPr lang="ja-JP" altLang="en-US" dirty="0"/>
              <a:t>・商品名：</a:t>
            </a:r>
            <a:r>
              <a:rPr lang="en-US" altLang="ja-JP" dirty="0"/>
              <a:t>『70g</a:t>
            </a:r>
            <a:r>
              <a:rPr lang="ja-JP" altLang="en-US" dirty="0"/>
              <a:t>　堅あげポテト　ブラックペッパー</a:t>
            </a:r>
            <a:r>
              <a:rPr lang="en-US" altLang="ja-JP" dirty="0"/>
              <a:t>』</a:t>
            </a:r>
            <a:br>
              <a:rPr lang="en-US" altLang="ja-JP" dirty="0"/>
            </a:br>
            <a:r>
              <a:rPr lang="ja-JP" altLang="en-US" dirty="0"/>
              <a:t>・</a:t>
            </a:r>
            <a:r>
              <a:rPr lang="en-US" altLang="ja-JP" dirty="0"/>
              <a:t>JAN</a:t>
            </a:r>
            <a:r>
              <a:rPr lang="ja-JP" altLang="en-US" dirty="0"/>
              <a:t>コード：</a:t>
            </a:r>
            <a:r>
              <a:rPr lang="en-US" altLang="ja-JP" dirty="0"/>
              <a:t>4901330560737 </a:t>
            </a:r>
            <a:br>
              <a:rPr lang="en-US" altLang="ja-JP" dirty="0"/>
            </a:br>
            <a:br>
              <a:rPr lang="en-US" altLang="ja-JP" dirty="0"/>
            </a:br>
            <a:r>
              <a:rPr lang="ja-JP" altLang="en-US" dirty="0"/>
              <a:t>・商品名：</a:t>
            </a:r>
            <a:r>
              <a:rPr lang="en-US" altLang="ja-JP" dirty="0"/>
              <a:t>『65g</a:t>
            </a:r>
            <a:r>
              <a:rPr lang="ja-JP" altLang="en-US" dirty="0"/>
              <a:t>　堅あげポテト　ブラックペッパー</a:t>
            </a:r>
            <a:r>
              <a:rPr lang="en-US" altLang="ja-JP" dirty="0"/>
              <a:t>』</a:t>
            </a:r>
            <a:br>
              <a:rPr lang="en-US" altLang="ja-JP" dirty="0"/>
            </a:br>
            <a:r>
              <a:rPr lang="ja-JP" altLang="en-US" dirty="0"/>
              <a:t>・</a:t>
            </a:r>
            <a:r>
              <a:rPr lang="en-US" altLang="ja-JP" dirty="0"/>
              <a:t>JAN</a:t>
            </a:r>
            <a:r>
              <a:rPr lang="ja-JP" altLang="en-US" dirty="0"/>
              <a:t>コード：</a:t>
            </a:r>
            <a:r>
              <a:rPr lang="en-US" altLang="ja-JP" dirty="0"/>
              <a:t>4901330563257 </a:t>
            </a:r>
            <a:br>
              <a:rPr lang="en-US" altLang="ja-JP" dirty="0"/>
            </a:br>
            <a:br>
              <a:rPr lang="en-US" altLang="ja-JP" dirty="0"/>
            </a:br>
            <a:r>
              <a:rPr lang="ja-JP" altLang="en-US" dirty="0"/>
              <a:t>・商品名：</a:t>
            </a:r>
            <a:r>
              <a:rPr lang="en-US" altLang="ja-JP" dirty="0"/>
              <a:t>『80g</a:t>
            </a:r>
            <a:r>
              <a:rPr lang="ja-JP" altLang="en-US" dirty="0"/>
              <a:t>　堅あげポテト　のり味</a:t>
            </a:r>
            <a:r>
              <a:rPr lang="en-US" altLang="ja-JP" dirty="0"/>
              <a:t>』</a:t>
            </a:r>
            <a:br>
              <a:rPr lang="en-US" altLang="ja-JP" dirty="0"/>
            </a:br>
            <a:r>
              <a:rPr lang="ja-JP" altLang="en-US" dirty="0"/>
              <a:t>・</a:t>
            </a:r>
            <a:r>
              <a:rPr lang="en-US" altLang="ja-JP" dirty="0"/>
              <a:t>JAN</a:t>
            </a:r>
            <a:r>
              <a:rPr lang="ja-JP" altLang="en-US" dirty="0"/>
              <a:t>コード：</a:t>
            </a:r>
            <a:r>
              <a:rPr lang="en-US" altLang="ja-JP" dirty="0"/>
              <a:t>4901330563233 </a:t>
            </a:r>
            <a:br>
              <a:rPr lang="en-US" altLang="ja-JP" dirty="0"/>
            </a:br>
            <a:br>
              <a:rPr lang="en-US" altLang="ja-JP" dirty="0"/>
            </a:br>
            <a:br>
              <a:rPr lang="en-US" altLang="ja-JP" dirty="0"/>
            </a:br>
            <a:br>
              <a:rPr lang="en-US" altLang="ja-JP" dirty="0"/>
            </a:br>
            <a:r>
              <a:rPr lang="ja-JP" altLang="en-US" dirty="0"/>
              <a:t>・商品名：</a:t>
            </a:r>
            <a:r>
              <a:rPr lang="en-US" altLang="ja-JP" dirty="0"/>
              <a:t>『65g</a:t>
            </a:r>
            <a:r>
              <a:rPr lang="ja-JP" altLang="en-US" dirty="0"/>
              <a:t>　堅あげポテト　のり味</a:t>
            </a:r>
            <a:r>
              <a:rPr lang="en-US" altLang="ja-JP" dirty="0"/>
              <a:t>』</a:t>
            </a:r>
            <a:br>
              <a:rPr lang="en-US" altLang="ja-JP" dirty="0"/>
            </a:br>
            <a:r>
              <a:rPr lang="ja-JP" altLang="en-US" dirty="0"/>
              <a:t>・</a:t>
            </a:r>
            <a:r>
              <a:rPr lang="en-US" altLang="ja-JP" dirty="0"/>
              <a:t>JAN</a:t>
            </a:r>
            <a:r>
              <a:rPr lang="ja-JP" altLang="en-US" dirty="0"/>
              <a:t>コード：</a:t>
            </a:r>
            <a:r>
              <a:rPr lang="en-US" altLang="ja-JP" dirty="0"/>
              <a:t>4901330563264 </a:t>
            </a:r>
            <a:br>
              <a:rPr lang="en-US" altLang="ja-JP" dirty="0"/>
            </a:br>
            <a:r>
              <a:rPr lang="ja-JP" altLang="en-US" dirty="0"/>
              <a:t>・商品名：</a:t>
            </a:r>
            <a:r>
              <a:rPr lang="en-US" altLang="ja-JP" dirty="0"/>
              <a:t>『80g</a:t>
            </a:r>
            <a:r>
              <a:rPr lang="ja-JP" altLang="en-US" dirty="0"/>
              <a:t>　堅あげポテト　関西だしじょう</a:t>
            </a:r>
            <a:r>
              <a:rPr lang="ja-JP" altLang="en-US" dirty="0" err="1"/>
              <a:t>ゆ</a:t>
            </a:r>
            <a:r>
              <a:rPr lang="en-US" altLang="ja-JP" dirty="0"/>
              <a:t>』</a:t>
            </a:r>
            <a:br>
              <a:rPr lang="en-US" altLang="ja-JP" dirty="0"/>
            </a:br>
            <a:r>
              <a:rPr lang="ja-JP" altLang="en-US" dirty="0"/>
              <a:t>・</a:t>
            </a:r>
            <a:r>
              <a:rPr lang="en-US" altLang="ja-JP" dirty="0"/>
              <a:t>JAN</a:t>
            </a:r>
            <a:r>
              <a:rPr lang="ja-JP" altLang="en-US" dirty="0"/>
              <a:t>コード：</a:t>
            </a:r>
            <a:r>
              <a:rPr lang="en-US" altLang="ja-JP" dirty="0"/>
              <a:t>4901330563684</a:t>
            </a:r>
            <a:r>
              <a:rPr lang="ja-JP" altLang="en-US" dirty="0"/>
              <a:t>　</a:t>
            </a:r>
            <a:br>
              <a:rPr lang="ja-JP" altLang="en-US" dirty="0"/>
            </a:br>
            <a:r>
              <a:rPr lang="ja-JP" altLang="en-US" dirty="0"/>
              <a:t>・商品名：</a:t>
            </a:r>
            <a:r>
              <a:rPr lang="en-US" altLang="ja-JP" dirty="0"/>
              <a:t>『65g</a:t>
            </a:r>
            <a:r>
              <a:rPr lang="ja-JP" altLang="en-US" dirty="0"/>
              <a:t>　堅あげポテト　関西だしじょう</a:t>
            </a:r>
            <a:r>
              <a:rPr lang="ja-JP" altLang="en-US" dirty="0" err="1"/>
              <a:t>ゆ</a:t>
            </a:r>
            <a:r>
              <a:rPr lang="en-US" altLang="ja-JP" dirty="0"/>
              <a:t>』</a:t>
            </a:r>
            <a:br>
              <a:rPr lang="en-US" altLang="ja-JP" dirty="0"/>
            </a:br>
            <a:r>
              <a:rPr lang="ja-JP" altLang="en-US" dirty="0"/>
              <a:t>・</a:t>
            </a:r>
            <a:r>
              <a:rPr lang="en-US" altLang="ja-JP" dirty="0"/>
              <a:t>JAN</a:t>
            </a:r>
            <a:r>
              <a:rPr lang="ja-JP" altLang="en-US" dirty="0"/>
              <a:t>コード：</a:t>
            </a:r>
            <a:r>
              <a:rPr lang="en-US" altLang="ja-JP" dirty="0"/>
              <a:t>4901330563455 </a:t>
            </a:r>
            <a:br>
              <a:rPr lang="en-US" altLang="ja-JP" dirty="0"/>
            </a:br>
            <a:br>
              <a:rPr lang="en-US" altLang="ja-JP" dirty="0"/>
            </a:br>
            <a:r>
              <a:rPr lang="ja-JP" altLang="en-US" dirty="0"/>
              <a:t>・商品名：</a:t>
            </a:r>
            <a:r>
              <a:rPr lang="en-US" altLang="ja-JP" dirty="0"/>
              <a:t>『63g</a:t>
            </a:r>
            <a:r>
              <a:rPr lang="ja-JP" altLang="en-US" dirty="0"/>
              <a:t>　堅あげポテト　ゆずこしょう味</a:t>
            </a:r>
            <a:r>
              <a:rPr lang="en-US" altLang="ja-JP" dirty="0"/>
              <a:t>』</a:t>
            </a:r>
            <a:br>
              <a:rPr lang="en-US" altLang="ja-JP" dirty="0"/>
            </a:br>
            <a:r>
              <a:rPr lang="ja-JP" altLang="en-US" dirty="0"/>
              <a:t>・</a:t>
            </a:r>
            <a:r>
              <a:rPr lang="en-US" altLang="ja-JP" dirty="0"/>
              <a:t>JAN</a:t>
            </a:r>
            <a:r>
              <a:rPr lang="ja-JP" altLang="en-US" dirty="0"/>
              <a:t>コード：</a:t>
            </a:r>
            <a:r>
              <a:rPr lang="en-US" altLang="ja-JP" dirty="0"/>
              <a:t>4901330563493 </a:t>
            </a:r>
            <a:br>
              <a:rPr lang="en-US" altLang="ja-JP" dirty="0"/>
            </a:br>
            <a:r>
              <a:rPr lang="en-US" altLang="ja-JP" b="1" dirty="0"/>
              <a:t>【</a:t>
            </a:r>
            <a:r>
              <a:rPr lang="ja-JP" altLang="en-US" b="1" dirty="0"/>
              <a:t>商品回収に関するお知らせ</a:t>
            </a:r>
            <a:r>
              <a:rPr lang="en-US" altLang="ja-JP" b="1" dirty="0"/>
              <a:t>】</a:t>
            </a:r>
            <a:br>
              <a:rPr lang="ja-JP" altLang="en-US" dirty="0"/>
            </a:br>
            <a:r>
              <a:rPr lang="ja-JP" altLang="en-US" dirty="0"/>
              <a:t>〒</a:t>
            </a:r>
            <a:r>
              <a:rPr lang="en-US" altLang="ja-JP" dirty="0"/>
              <a:t>520-3233</a:t>
            </a:r>
            <a:br>
              <a:rPr lang="en-US" altLang="ja-JP" dirty="0"/>
            </a:br>
            <a:r>
              <a:rPr lang="ja-JP" altLang="en-US" dirty="0"/>
              <a:t>滋賀県湖南市柑子袋</a:t>
            </a:r>
            <a:r>
              <a:rPr lang="en-US" altLang="ja-JP" dirty="0"/>
              <a:t>558</a:t>
            </a:r>
            <a:r>
              <a:rPr lang="ja-JP" altLang="en-US" dirty="0"/>
              <a:t>番地</a:t>
            </a:r>
            <a:br>
              <a:rPr lang="ja-JP" altLang="en-US" dirty="0"/>
            </a:br>
            <a:r>
              <a:rPr lang="ja-JP" altLang="en-US" dirty="0"/>
              <a:t>カルビー株式会社　湖南工場　あて</a:t>
            </a:r>
            <a:br>
              <a:rPr lang="ja-JP" altLang="en-US" dirty="0"/>
            </a:br>
            <a:r>
              <a:rPr lang="ja-JP" altLang="en-US" dirty="0"/>
              <a:t>（お客様の郵便番号・ご住所・お名前・お電話番号を必ずお書き添えくださいますようお願いいたします。</a:t>
            </a:r>
            <a:br>
              <a:rPr lang="ja-JP" altLang="en-US" dirty="0"/>
            </a:br>
            <a:r>
              <a:rPr lang="ja-JP" altLang="en-US" dirty="0"/>
              <a:t>また、ご連絡いただいたお客様の個人情報は、本件についてのみに使用し、その他の目的に使用することは一切ございません）</a:t>
            </a:r>
            <a:br>
              <a:rPr lang="ja-JP" altLang="en-US" dirty="0"/>
            </a:br>
            <a:r>
              <a:rPr lang="en-US" altLang="ja-JP" dirty="0"/>
              <a:t>※ </a:t>
            </a:r>
            <a:r>
              <a:rPr lang="ja-JP" altLang="en-US" dirty="0"/>
              <a:t>着払いの配送は、郵便局、宅配便、いずれの業者様でもかまいません。 業者様がご用意の着払い伝票をご使用ください。 </a:t>
            </a:r>
            <a:br>
              <a:rPr lang="ja-JP" altLang="en-US" dirty="0"/>
            </a:br>
            <a:endParaRPr lang="ja-JP" altLang="en-US" dirty="0"/>
          </a:p>
          <a:p>
            <a:r>
              <a:rPr lang="en-US" altLang="ja-JP" b="1" dirty="0"/>
              <a:t>【</a:t>
            </a:r>
            <a:r>
              <a:rPr lang="ja-JP" altLang="en-US" b="1" dirty="0"/>
              <a:t>お問合せ先</a:t>
            </a:r>
            <a:r>
              <a:rPr lang="en-US" altLang="ja-JP" b="1" dirty="0"/>
              <a:t>】</a:t>
            </a:r>
            <a:br>
              <a:rPr lang="ja-JP" altLang="en-US" dirty="0"/>
            </a:br>
            <a:r>
              <a:rPr lang="ja-JP" altLang="en-US" dirty="0"/>
              <a:t>カルビー株式会社　お客様相談室</a:t>
            </a:r>
            <a:br>
              <a:rPr lang="ja-JP" altLang="en-US" dirty="0"/>
            </a:br>
            <a:r>
              <a:rPr lang="ja-JP" altLang="en-US" dirty="0"/>
              <a:t>電話番号 </a:t>
            </a:r>
            <a:r>
              <a:rPr lang="en-US" altLang="ja-JP" dirty="0"/>
              <a:t>0120-55-8570</a:t>
            </a:r>
            <a:br>
              <a:rPr lang="en-US" altLang="ja-JP" dirty="0"/>
            </a:br>
            <a:r>
              <a:rPr lang="en-US" altLang="ja-JP" dirty="0"/>
              <a:t>(</a:t>
            </a:r>
            <a:r>
              <a:rPr lang="ja-JP" altLang="en-US" dirty="0"/>
              <a:t>受付時間</a:t>
            </a:r>
            <a:r>
              <a:rPr lang="en-US" altLang="ja-JP" dirty="0"/>
              <a:t>:</a:t>
            </a:r>
            <a:r>
              <a:rPr lang="ja-JP" altLang="en-US" dirty="0"/>
              <a:t>祝日を除く 月曜から土曜日 </a:t>
            </a:r>
            <a:r>
              <a:rPr lang="en-US" altLang="ja-JP" dirty="0"/>
              <a:t>9</a:t>
            </a:r>
            <a:r>
              <a:rPr lang="ja-JP" altLang="en-US" dirty="0"/>
              <a:t>時～</a:t>
            </a:r>
            <a:r>
              <a:rPr lang="en-US" altLang="ja-JP" dirty="0"/>
              <a:t>17</a:t>
            </a:r>
            <a:r>
              <a:rPr lang="ja-JP" altLang="en-US" dirty="0"/>
              <a:t>時</a:t>
            </a:r>
            <a:r>
              <a:rPr lang="en-US" altLang="ja-JP" dirty="0"/>
              <a:t>)</a:t>
            </a:r>
            <a:br>
              <a:rPr lang="en-US" altLang="ja-JP" dirty="0"/>
            </a:br>
            <a:endParaRPr lang="en-US" altLang="ja-JP" dirty="0"/>
          </a:p>
          <a:p>
            <a:br>
              <a:rPr lang="ja-JP" altLang="en-US" dirty="0"/>
            </a:br>
            <a:r>
              <a:rPr lang="ja-JP" altLang="en-US" u="sng" dirty="0">
                <a:hlinkClick r:id="rId3"/>
              </a:rPr>
              <a:t>⇒</a:t>
            </a:r>
            <a:r>
              <a:rPr lang="en-US" altLang="ja-JP" u="sng" dirty="0">
                <a:hlinkClick r:id="rId3"/>
              </a:rPr>
              <a:t>『</a:t>
            </a:r>
            <a:r>
              <a:rPr lang="ja-JP" altLang="en-US" u="sng" dirty="0">
                <a:hlinkClick r:id="rId3"/>
              </a:rPr>
              <a:t>堅あげポテト</a:t>
            </a:r>
            <a:r>
              <a:rPr lang="en-US" altLang="ja-JP" u="sng" dirty="0">
                <a:hlinkClick r:id="rId3"/>
              </a:rPr>
              <a:t>』</a:t>
            </a:r>
            <a:r>
              <a:rPr lang="ja-JP" altLang="en-US" u="sng" dirty="0">
                <a:hlinkClick r:id="rId3"/>
              </a:rPr>
              <a:t>商品回収に関するお詫びとお知らせ　第</a:t>
            </a:r>
            <a:r>
              <a:rPr lang="en-US" altLang="ja-JP" u="sng" dirty="0">
                <a:hlinkClick r:id="rId3"/>
              </a:rPr>
              <a:t>2</a:t>
            </a:r>
            <a:r>
              <a:rPr lang="ja-JP" altLang="en-US" u="sng" dirty="0">
                <a:hlinkClick r:id="rId3"/>
              </a:rPr>
              <a:t>報</a:t>
            </a:r>
            <a:br>
              <a:rPr lang="ja-JP" altLang="en-US" dirty="0"/>
            </a:br>
            <a:r>
              <a:rPr lang="ja-JP" altLang="en-US" u="sng" dirty="0">
                <a:hlinkClick r:id="rId4"/>
              </a:rPr>
              <a:t>⇒</a:t>
            </a:r>
            <a:r>
              <a:rPr lang="en-US" altLang="ja-JP" u="sng" dirty="0">
                <a:hlinkClick r:id="rId4"/>
              </a:rPr>
              <a:t>『</a:t>
            </a:r>
            <a:r>
              <a:rPr lang="ja-JP" altLang="en-US" u="sng" dirty="0">
                <a:hlinkClick r:id="rId4"/>
              </a:rPr>
              <a:t>堅あげポテト</a:t>
            </a:r>
            <a:r>
              <a:rPr lang="en-US" altLang="ja-JP" u="sng" dirty="0">
                <a:hlinkClick r:id="rId4"/>
              </a:rPr>
              <a:t>』</a:t>
            </a:r>
            <a:r>
              <a:rPr lang="ja-JP" altLang="en-US" u="sng" dirty="0">
                <a:hlinkClick r:id="rId4"/>
              </a:rPr>
              <a:t>商品回収に関するお詫びとお知らせ　第</a:t>
            </a:r>
            <a:r>
              <a:rPr lang="en-US" altLang="ja-JP" u="sng" dirty="0">
                <a:hlinkClick r:id="rId4"/>
              </a:rPr>
              <a:t>3</a:t>
            </a:r>
            <a:r>
              <a:rPr lang="ja-JP" altLang="en-US" u="sng" dirty="0">
                <a:hlinkClick r:id="rId4"/>
              </a:rPr>
              <a:t>報</a:t>
            </a:r>
            <a:br>
              <a:rPr lang="ja-JP" altLang="en-US" dirty="0"/>
            </a:br>
            <a:r>
              <a:rPr lang="ja-JP" altLang="en-US" u="sng" dirty="0">
                <a:hlinkClick r:id="rId5"/>
              </a:rPr>
              <a:t>⇒</a:t>
            </a:r>
            <a:r>
              <a:rPr lang="en-US" altLang="ja-JP" u="sng" dirty="0">
                <a:hlinkClick r:id="rId5"/>
              </a:rPr>
              <a:t>『</a:t>
            </a:r>
            <a:r>
              <a:rPr lang="ja-JP" altLang="en-US" u="sng" dirty="0">
                <a:hlinkClick r:id="rId5"/>
              </a:rPr>
              <a:t>堅あげポテト</a:t>
            </a:r>
            <a:r>
              <a:rPr lang="en-US" altLang="ja-JP" u="sng" dirty="0">
                <a:hlinkClick r:id="rId5"/>
              </a:rPr>
              <a:t>』</a:t>
            </a:r>
            <a:r>
              <a:rPr lang="ja-JP" altLang="en-US" u="sng" dirty="0">
                <a:hlinkClick r:id="rId5"/>
              </a:rPr>
              <a:t>商品回収に関するお詫びとお知らせ　第</a:t>
            </a:r>
            <a:r>
              <a:rPr lang="en-US" altLang="ja-JP" u="sng" dirty="0">
                <a:hlinkClick r:id="rId5"/>
              </a:rPr>
              <a:t>4</a:t>
            </a:r>
            <a:r>
              <a:rPr lang="ja-JP" altLang="en-US" u="sng" dirty="0">
                <a:hlinkClick r:id="rId5"/>
              </a:rPr>
              <a:t>報</a:t>
            </a:r>
            <a:br>
              <a:rPr lang="ja-JP" altLang="en-US" dirty="0"/>
            </a:br>
            <a:r>
              <a:rPr lang="ja-JP" altLang="en-US" u="sng" dirty="0">
                <a:hlinkClick r:id="rId6"/>
              </a:rPr>
              <a:t>⇒</a:t>
            </a:r>
            <a:r>
              <a:rPr lang="en-US" altLang="ja-JP" u="sng" dirty="0">
                <a:hlinkClick r:id="rId6"/>
              </a:rPr>
              <a:t>『</a:t>
            </a:r>
            <a:r>
              <a:rPr lang="ja-JP" altLang="en-US" u="sng" dirty="0">
                <a:hlinkClick r:id="rId6"/>
              </a:rPr>
              <a:t>堅あげポテト</a:t>
            </a:r>
            <a:r>
              <a:rPr lang="en-US" altLang="ja-JP" u="sng" dirty="0">
                <a:hlinkClick r:id="rId6"/>
              </a:rPr>
              <a:t>』</a:t>
            </a:r>
            <a:r>
              <a:rPr lang="ja-JP" altLang="en-US" u="sng" dirty="0">
                <a:hlinkClick r:id="rId6"/>
              </a:rPr>
              <a:t>商品回収に関するお詫びとお知らせ　第</a:t>
            </a:r>
            <a:r>
              <a:rPr lang="en-US" altLang="ja-JP" u="sng" dirty="0">
                <a:hlinkClick r:id="rId6"/>
              </a:rPr>
              <a:t>5</a:t>
            </a:r>
            <a:r>
              <a:rPr lang="ja-JP" altLang="en-US" u="sng" dirty="0">
                <a:hlinkClick r:id="rId6"/>
              </a:rPr>
              <a:t>報</a:t>
            </a:r>
            <a:br>
              <a:rPr lang="ja-JP" altLang="en-US" dirty="0"/>
            </a:br>
            <a:r>
              <a:rPr lang="ja-JP" altLang="en-US" u="sng" dirty="0">
                <a:hlinkClick r:id="rId7"/>
              </a:rPr>
              <a:t>⇒</a:t>
            </a:r>
            <a:r>
              <a:rPr lang="en-US" altLang="ja-JP" u="sng" dirty="0">
                <a:hlinkClick r:id="rId7"/>
              </a:rPr>
              <a:t>『</a:t>
            </a:r>
            <a:r>
              <a:rPr lang="ja-JP" altLang="en-US" u="sng" dirty="0">
                <a:hlinkClick r:id="rId7"/>
              </a:rPr>
              <a:t>堅あげポテト</a:t>
            </a:r>
            <a:r>
              <a:rPr lang="en-US" altLang="ja-JP" u="sng" dirty="0">
                <a:hlinkClick r:id="rId7"/>
              </a:rPr>
              <a:t>』</a:t>
            </a:r>
            <a:r>
              <a:rPr lang="ja-JP" altLang="en-US" u="sng" dirty="0">
                <a:hlinkClick r:id="rId7"/>
              </a:rPr>
              <a:t>商品回収に関するお詫びとお知らせ　第</a:t>
            </a:r>
            <a:r>
              <a:rPr lang="en-US" altLang="ja-JP" u="sng" dirty="0">
                <a:hlinkClick r:id="rId7"/>
              </a:rPr>
              <a:t>6</a:t>
            </a:r>
            <a:r>
              <a:rPr lang="ja-JP" altLang="en-US" u="sng" dirty="0">
                <a:hlinkClick r:id="rId7"/>
              </a:rPr>
              <a:t>報</a:t>
            </a:r>
            <a:endParaRPr kumimoji="1" lang="ja-JP" altLang="en-US" dirty="0"/>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10</a:t>
            </a:fld>
            <a:endParaRPr lang="ja-JP" altLang="en-US"/>
          </a:p>
        </p:txBody>
      </p:sp>
    </p:spTree>
    <p:extLst>
      <p:ext uri="{BB962C8B-B14F-4D97-AF65-F5344CB8AC3E}">
        <p14:creationId xmlns:p14="http://schemas.microsoft.com/office/powerpoint/2010/main" val="732577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11</a:t>
            </a:fld>
            <a:endParaRPr lang="ja-JP" altLang="en-US"/>
          </a:p>
        </p:txBody>
      </p:sp>
    </p:spTree>
    <p:extLst>
      <p:ext uri="{BB962C8B-B14F-4D97-AF65-F5344CB8AC3E}">
        <p14:creationId xmlns:p14="http://schemas.microsoft.com/office/powerpoint/2010/main" val="192107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12</a:t>
            </a:fld>
            <a:endParaRPr lang="ja-JP" altLang="en-US"/>
          </a:p>
        </p:txBody>
      </p:sp>
    </p:spTree>
    <p:extLst>
      <p:ext uri="{BB962C8B-B14F-4D97-AF65-F5344CB8AC3E}">
        <p14:creationId xmlns:p14="http://schemas.microsoft.com/office/powerpoint/2010/main" val="390141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13</a:t>
            </a:fld>
            <a:endParaRPr lang="ja-JP" altLang="en-US"/>
          </a:p>
        </p:txBody>
      </p:sp>
    </p:spTree>
    <p:extLst>
      <p:ext uri="{BB962C8B-B14F-4D97-AF65-F5344CB8AC3E}">
        <p14:creationId xmlns:p14="http://schemas.microsoft.com/office/powerpoint/2010/main" val="2372149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14</a:t>
            </a:fld>
            <a:endParaRPr lang="ja-JP" altLang="en-US"/>
          </a:p>
        </p:txBody>
      </p:sp>
    </p:spTree>
    <p:extLst>
      <p:ext uri="{BB962C8B-B14F-4D97-AF65-F5344CB8AC3E}">
        <p14:creationId xmlns:p14="http://schemas.microsoft.com/office/powerpoint/2010/main" val="2999810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15</a:t>
            </a:fld>
            <a:endParaRPr lang="ja-JP" altLang="en-US"/>
          </a:p>
        </p:txBody>
      </p:sp>
    </p:spTree>
    <p:extLst>
      <p:ext uri="{BB962C8B-B14F-4D97-AF65-F5344CB8AC3E}">
        <p14:creationId xmlns:p14="http://schemas.microsoft.com/office/powerpoint/2010/main" val="155981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16</a:t>
            </a:fld>
            <a:endParaRPr lang="ja-JP" altLang="en-US"/>
          </a:p>
        </p:txBody>
      </p:sp>
    </p:spTree>
    <p:extLst>
      <p:ext uri="{BB962C8B-B14F-4D97-AF65-F5344CB8AC3E}">
        <p14:creationId xmlns:p14="http://schemas.microsoft.com/office/powerpoint/2010/main" val="3349053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17</a:t>
            </a:fld>
            <a:endParaRPr lang="ja-JP" altLang="en-US"/>
          </a:p>
        </p:txBody>
      </p:sp>
    </p:spTree>
    <p:extLst>
      <p:ext uri="{BB962C8B-B14F-4D97-AF65-F5344CB8AC3E}">
        <p14:creationId xmlns:p14="http://schemas.microsoft.com/office/powerpoint/2010/main" val="2669361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18</a:t>
            </a:fld>
            <a:endParaRPr lang="ja-JP" altLang="en-US"/>
          </a:p>
        </p:txBody>
      </p:sp>
    </p:spTree>
    <p:extLst>
      <p:ext uri="{BB962C8B-B14F-4D97-AF65-F5344CB8AC3E}">
        <p14:creationId xmlns:p14="http://schemas.microsoft.com/office/powerpoint/2010/main" val="1186932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19</a:t>
            </a:fld>
            <a:endParaRPr lang="ja-JP" altLang="en-US"/>
          </a:p>
        </p:txBody>
      </p:sp>
    </p:spTree>
    <p:extLst>
      <p:ext uri="{BB962C8B-B14F-4D97-AF65-F5344CB8AC3E}">
        <p14:creationId xmlns:p14="http://schemas.microsoft.com/office/powerpoint/2010/main" val="94915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2</a:t>
            </a:fld>
            <a:endParaRPr lang="ja-JP" altLang="en-US"/>
          </a:p>
        </p:txBody>
      </p:sp>
    </p:spTree>
    <p:extLst>
      <p:ext uri="{BB962C8B-B14F-4D97-AF65-F5344CB8AC3E}">
        <p14:creationId xmlns:p14="http://schemas.microsoft.com/office/powerpoint/2010/main" val="3204412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20</a:t>
            </a:fld>
            <a:endParaRPr lang="ja-JP" altLang="en-US"/>
          </a:p>
        </p:txBody>
      </p:sp>
    </p:spTree>
    <p:extLst>
      <p:ext uri="{BB962C8B-B14F-4D97-AF65-F5344CB8AC3E}">
        <p14:creationId xmlns:p14="http://schemas.microsoft.com/office/powerpoint/2010/main" val="2568842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21</a:t>
            </a:fld>
            <a:endParaRPr lang="ja-JP" altLang="en-US"/>
          </a:p>
        </p:txBody>
      </p:sp>
    </p:spTree>
    <p:extLst>
      <p:ext uri="{BB962C8B-B14F-4D97-AF65-F5344CB8AC3E}">
        <p14:creationId xmlns:p14="http://schemas.microsoft.com/office/powerpoint/2010/main" val="3554850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22</a:t>
            </a:fld>
            <a:endParaRPr lang="ja-JP" altLang="en-US"/>
          </a:p>
        </p:txBody>
      </p:sp>
    </p:spTree>
    <p:extLst>
      <p:ext uri="{BB962C8B-B14F-4D97-AF65-F5344CB8AC3E}">
        <p14:creationId xmlns:p14="http://schemas.microsoft.com/office/powerpoint/2010/main" val="3720445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23</a:t>
            </a:fld>
            <a:endParaRPr lang="ja-JP" altLang="en-US"/>
          </a:p>
        </p:txBody>
      </p:sp>
    </p:spTree>
    <p:extLst>
      <p:ext uri="{BB962C8B-B14F-4D97-AF65-F5344CB8AC3E}">
        <p14:creationId xmlns:p14="http://schemas.microsoft.com/office/powerpoint/2010/main" val="4240605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1E4BBB2C-E8E1-440A-A08A-02A4B53323C8}"/>
              </a:ext>
            </a:extLst>
          </p:cNvPr>
          <p:cNvSpPr txBox="1">
            <a:spLocks noGrp="1" noChangeArrowheads="1"/>
          </p:cNvSpPr>
          <p:nvPr/>
        </p:nvSpPr>
        <p:spPr bwMode="auto">
          <a:xfrm>
            <a:off x="3816350" y="9371013"/>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047A8BD-EEA4-480C-9B0C-12AD4C6EC862}" type="slidenum">
              <a:rPr lang="en-US" altLang="ja-JP" sz="1200">
                <a:latin typeface="Calibri" panose="020F0502020204030204" pitchFamily="34" charset="0"/>
              </a:rPr>
              <a:pPr algn="r" eaLnBrk="1" hangingPunct="1"/>
              <a:t>24</a:t>
            </a:fld>
            <a:endParaRPr lang="en-US" altLang="ja-JP" sz="1200">
              <a:latin typeface="Calibri" panose="020F0502020204030204" pitchFamily="34" charset="0"/>
            </a:endParaRPr>
          </a:p>
        </p:txBody>
      </p:sp>
      <p:sp>
        <p:nvSpPr>
          <p:cNvPr id="82947" name="Rectangle 2">
            <a:extLst>
              <a:ext uri="{FF2B5EF4-FFF2-40B4-BE49-F238E27FC236}">
                <a16:creationId xmlns:a16="http://schemas.microsoft.com/office/drawing/2014/main" id="{82642908-B194-441F-B663-C5C210A827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a:extLst>
              <a:ext uri="{FF2B5EF4-FFF2-40B4-BE49-F238E27FC236}">
                <a16:creationId xmlns:a16="http://schemas.microsoft.com/office/drawing/2014/main" id="{78085E8E-4392-4F5D-A7D7-83F87556F8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3" tIns="45711" rIns="91423" bIns="45711" numCol="1" anchor="t" anchorCtr="0" compatLnSpc="1">
            <a:prstTxWarp prst="textNoShape">
              <a:avLst/>
            </a:prstTxWarp>
          </a:bodyPr>
          <a:lstStyle/>
          <a:p>
            <a:pPr eaLnBrk="1" hangingPunct="1">
              <a:spcBef>
                <a:spcPct val="0"/>
              </a:spcBef>
            </a:pPr>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25</a:t>
            </a:fld>
            <a:endParaRPr lang="ja-JP" altLang="en-US"/>
          </a:p>
        </p:txBody>
      </p:sp>
    </p:spTree>
    <p:extLst>
      <p:ext uri="{BB962C8B-B14F-4D97-AF65-F5344CB8AC3E}">
        <p14:creationId xmlns:p14="http://schemas.microsoft.com/office/powerpoint/2010/main" val="3584034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26</a:t>
            </a:fld>
            <a:endParaRPr lang="ja-JP" altLang="en-US"/>
          </a:p>
        </p:txBody>
      </p:sp>
    </p:spTree>
    <p:extLst>
      <p:ext uri="{BB962C8B-B14F-4D97-AF65-F5344CB8AC3E}">
        <p14:creationId xmlns:p14="http://schemas.microsoft.com/office/powerpoint/2010/main" val="1592933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27</a:t>
            </a:fld>
            <a:endParaRPr lang="ja-JP" altLang="en-US"/>
          </a:p>
        </p:txBody>
      </p:sp>
    </p:spTree>
    <p:extLst>
      <p:ext uri="{BB962C8B-B14F-4D97-AF65-F5344CB8AC3E}">
        <p14:creationId xmlns:p14="http://schemas.microsoft.com/office/powerpoint/2010/main" val="1426547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28</a:t>
            </a:fld>
            <a:endParaRPr lang="ja-JP" altLang="en-US"/>
          </a:p>
        </p:txBody>
      </p:sp>
    </p:spTree>
    <p:extLst>
      <p:ext uri="{BB962C8B-B14F-4D97-AF65-F5344CB8AC3E}">
        <p14:creationId xmlns:p14="http://schemas.microsoft.com/office/powerpoint/2010/main" val="236318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29</a:t>
            </a:fld>
            <a:endParaRPr lang="ja-JP" altLang="en-US"/>
          </a:p>
        </p:txBody>
      </p:sp>
    </p:spTree>
    <p:extLst>
      <p:ext uri="{BB962C8B-B14F-4D97-AF65-F5344CB8AC3E}">
        <p14:creationId xmlns:p14="http://schemas.microsoft.com/office/powerpoint/2010/main" val="28214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3</a:t>
            </a:fld>
            <a:endParaRPr lang="ja-JP" altLang="en-US"/>
          </a:p>
        </p:txBody>
      </p:sp>
    </p:spTree>
    <p:extLst>
      <p:ext uri="{BB962C8B-B14F-4D97-AF65-F5344CB8AC3E}">
        <p14:creationId xmlns:p14="http://schemas.microsoft.com/office/powerpoint/2010/main" val="3333983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30</a:t>
            </a:fld>
            <a:endParaRPr lang="ja-JP" altLang="en-US"/>
          </a:p>
        </p:txBody>
      </p:sp>
    </p:spTree>
    <p:extLst>
      <p:ext uri="{BB962C8B-B14F-4D97-AF65-F5344CB8AC3E}">
        <p14:creationId xmlns:p14="http://schemas.microsoft.com/office/powerpoint/2010/main" val="3255756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31</a:t>
            </a:fld>
            <a:endParaRPr lang="ja-JP" altLang="en-US"/>
          </a:p>
        </p:txBody>
      </p:sp>
    </p:spTree>
    <p:extLst>
      <p:ext uri="{BB962C8B-B14F-4D97-AF65-F5344CB8AC3E}">
        <p14:creationId xmlns:p14="http://schemas.microsoft.com/office/powerpoint/2010/main" val="1429205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32</a:t>
            </a:fld>
            <a:endParaRPr lang="ja-JP" altLang="en-US"/>
          </a:p>
        </p:txBody>
      </p:sp>
    </p:spTree>
    <p:extLst>
      <p:ext uri="{BB962C8B-B14F-4D97-AF65-F5344CB8AC3E}">
        <p14:creationId xmlns:p14="http://schemas.microsoft.com/office/powerpoint/2010/main" val="2507117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33</a:t>
            </a:fld>
            <a:endParaRPr lang="ja-JP" altLang="en-US"/>
          </a:p>
        </p:txBody>
      </p:sp>
    </p:spTree>
    <p:extLst>
      <p:ext uri="{BB962C8B-B14F-4D97-AF65-F5344CB8AC3E}">
        <p14:creationId xmlns:p14="http://schemas.microsoft.com/office/powerpoint/2010/main" val="872433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34</a:t>
            </a:fld>
            <a:endParaRPr lang="ja-JP" altLang="en-US"/>
          </a:p>
        </p:txBody>
      </p:sp>
    </p:spTree>
    <p:extLst>
      <p:ext uri="{BB962C8B-B14F-4D97-AF65-F5344CB8AC3E}">
        <p14:creationId xmlns:p14="http://schemas.microsoft.com/office/powerpoint/2010/main" val="1887573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35</a:t>
            </a:fld>
            <a:endParaRPr lang="ja-JP" altLang="en-US"/>
          </a:p>
        </p:txBody>
      </p:sp>
    </p:spTree>
    <p:extLst>
      <p:ext uri="{BB962C8B-B14F-4D97-AF65-F5344CB8AC3E}">
        <p14:creationId xmlns:p14="http://schemas.microsoft.com/office/powerpoint/2010/main" val="1041300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36</a:t>
            </a:fld>
            <a:endParaRPr lang="ja-JP" altLang="en-US"/>
          </a:p>
        </p:txBody>
      </p:sp>
    </p:spTree>
    <p:extLst>
      <p:ext uri="{BB962C8B-B14F-4D97-AF65-F5344CB8AC3E}">
        <p14:creationId xmlns:p14="http://schemas.microsoft.com/office/powerpoint/2010/main" val="22051110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37</a:t>
            </a:fld>
            <a:endParaRPr lang="ja-JP" altLang="en-US"/>
          </a:p>
        </p:txBody>
      </p:sp>
    </p:spTree>
    <p:extLst>
      <p:ext uri="{BB962C8B-B14F-4D97-AF65-F5344CB8AC3E}">
        <p14:creationId xmlns:p14="http://schemas.microsoft.com/office/powerpoint/2010/main" val="3930320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38</a:t>
            </a:fld>
            <a:endParaRPr lang="ja-JP" altLang="en-US"/>
          </a:p>
        </p:txBody>
      </p:sp>
    </p:spTree>
    <p:extLst>
      <p:ext uri="{BB962C8B-B14F-4D97-AF65-F5344CB8AC3E}">
        <p14:creationId xmlns:p14="http://schemas.microsoft.com/office/powerpoint/2010/main" val="3658994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39</a:t>
            </a:fld>
            <a:endParaRPr lang="ja-JP" altLang="en-US"/>
          </a:p>
        </p:txBody>
      </p:sp>
    </p:spTree>
    <p:extLst>
      <p:ext uri="{BB962C8B-B14F-4D97-AF65-F5344CB8AC3E}">
        <p14:creationId xmlns:p14="http://schemas.microsoft.com/office/powerpoint/2010/main" val="4018920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4</a:t>
            </a:fld>
            <a:endParaRPr lang="ja-JP" altLang="en-US"/>
          </a:p>
        </p:txBody>
      </p:sp>
    </p:spTree>
    <p:extLst>
      <p:ext uri="{BB962C8B-B14F-4D97-AF65-F5344CB8AC3E}">
        <p14:creationId xmlns:p14="http://schemas.microsoft.com/office/powerpoint/2010/main" val="29676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40</a:t>
            </a:fld>
            <a:endParaRPr lang="ja-JP" altLang="en-US"/>
          </a:p>
        </p:txBody>
      </p:sp>
    </p:spTree>
    <p:extLst>
      <p:ext uri="{BB962C8B-B14F-4D97-AF65-F5344CB8AC3E}">
        <p14:creationId xmlns:p14="http://schemas.microsoft.com/office/powerpoint/2010/main" val="785626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41</a:t>
            </a:fld>
            <a:endParaRPr lang="ja-JP" altLang="en-US"/>
          </a:p>
        </p:txBody>
      </p:sp>
    </p:spTree>
    <p:extLst>
      <p:ext uri="{BB962C8B-B14F-4D97-AF65-F5344CB8AC3E}">
        <p14:creationId xmlns:p14="http://schemas.microsoft.com/office/powerpoint/2010/main" val="3287332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42</a:t>
            </a:fld>
            <a:endParaRPr lang="ja-JP" altLang="en-US"/>
          </a:p>
        </p:txBody>
      </p:sp>
    </p:spTree>
    <p:extLst>
      <p:ext uri="{BB962C8B-B14F-4D97-AF65-F5344CB8AC3E}">
        <p14:creationId xmlns:p14="http://schemas.microsoft.com/office/powerpoint/2010/main" val="3158806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43</a:t>
            </a:fld>
            <a:endParaRPr lang="ja-JP" altLang="en-US"/>
          </a:p>
        </p:txBody>
      </p:sp>
    </p:spTree>
    <p:extLst>
      <p:ext uri="{BB962C8B-B14F-4D97-AF65-F5344CB8AC3E}">
        <p14:creationId xmlns:p14="http://schemas.microsoft.com/office/powerpoint/2010/main" val="2284724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44</a:t>
            </a:fld>
            <a:endParaRPr lang="ja-JP" altLang="en-US"/>
          </a:p>
        </p:txBody>
      </p:sp>
    </p:spTree>
    <p:extLst>
      <p:ext uri="{BB962C8B-B14F-4D97-AF65-F5344CB8AC3E}">
        <p14:creationId xmlns:p14="http://schemas.microsoft.com/office/powerpoint/2010/main" val="2793552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12813" y="4570840"/>
            <a:ext cx="2287587" cy="9098160"/>
          </a:xfrm>
        </p:spPr>
        <p:txBody>
          <a:bodyPr>
            <a:noAutofit/>
          </a:bodyPr>
          <a:lstStyle/>
          <a:p>
            <a:r>
              <a:rPr lang="ja-JP" altLang="en-US" b="1" dirty="0"/>
              <a:t>お詫びと自主回収のお知らせ </a:t>
            </a:r>
          </a:p>
          <a:p>
            <a:r>
              <a:rPr lang="ja-JP" altLang="en-US" dirty="0"/>
              <a:t>平素は、セブン</a:t>
            </a:r>
            <a:r>
              <a:rPr lang="en-US" altLang="ja-JP" dirty="0"/>
              <a:t>‐</a:t>
            </a:r>
            <a:r>
              <a:rPr lang="ja-JP" altLang="en-US" dirty="0"/>
              <a:t>イレブンをご愛顧いただきまして誠にありがとうございます。 </a:t>
            </a:r>
          </a:p>
          <a:p>
            <a:r>
              <a:rPr lang="ja-JP" altLang="en-US" dirty="0"/>
              <a:t>この度、セブン</a:t>
            </a:r>
            <a:r>
              <a:rPr lang="en-US" altLang="ja-JP" dirty="0"/>
              <a:t>‐</a:t>
            </a:r>
            <a:r>
              <a:rPr lang="ja-JP" altLang="en-US" dirty="0"/>
              <a:t>イレブン店舗で販売致しました「セブンプレミアム　麦茶</a:t>
            </a:r>
            <a:r>
              <a:rPr lang="en-US" altLang="ja-JP" dirty="0"/>
              <a:t>1L</a:t>
            </a:r>
            <a:r>
              <a:rPr lang="ja-JP" altLang="en-US" dirty="0"/>
              <a:t>」（紙容器）におきまして、一部商品に本来含まれていない「乳」が含まれていた事が判明致しました。 乳アレルギーをお持ちの方は、当該商品をお召し上がりにならないようにお願い申し上げます。 </a:t>
            </a:r>
          </a:p>
          <a:p>
            <a:r>
              <a:rPr lang="ja-JP" altLang="en-US" dirty="0"/>
              <a:t>現時点では、お客様からの健康被害のお申し出はございませんが、安全性確保の視点から下記商品を自主回収させて頂きます。お客様には多大なご迷惑をおかけ致しますこと、心よりお詫び申し上げます。今後より一層の品質管理の徹底に努めてまいります。お客様のお手元に該当商品がございましたら、大変お手数ではございますが中身をお召し上がりにはならず、商品を下記送付先へ料金着払いでお送りいただきますようお願い申し上げます。後日お品代をお送りさせていただきます。 </a:t>
            </a:r>
          </a:p>
          <a:p>
            <a:r>
              <a:rPr lang="ja-JP" altLang="en-US" dirty="0"/>
              <a:t>記 </a:t>
            </a:r>
          </a:p>
          <a:p>
            <a:r>
              <a:rPr lang="en-US" altLang="ja-JP" dirty="0"/>
              <a:t>1.</a:t>
            </a:r>
            <a:r>
              <a:rPr lang="ja-JP" altLang="en-US" dirty="0"/>
              <a:t>対象商品 商品名：「セブンプレミアム　麦茶　</a:t>
            </a:r>
            <a:r>
              <a:rPr lang="en-US" altLang="ja-JP" dirty="0"/>
              <a:t>1L</a:t>
            </a:r>
            <a:r>
              <a:rPr lang="ja-JP" altLang="en-US" dirty="0"/>
              <a:t>」（紙容器）</a:t>
            </a:r>
            <a:br>
              <a:rPr lang="ja-JP" altLang="en-US" dirty="0"/>
            </a:br>
            <a:r>
              <a:rPr lang="ja-JP" altLang="en-US" dirty="0"/>
              <a:t>賞味期限：</a:t>
            </a:r>
            <a:r>
              <a:rPr lang="en-US" altLang="ja-JP" dirty="0"/>
              <a:t>2017</a:t>
            </a:r>
            <a:r>
              <a:rPr lang="ja-JP" altLang="en-US" dirty="0"/>
              <a:t>年</a:t>
            </a:r>
            <a:r>
              <a:rPr lang="en-US" altLang="ja-JP" dirty="0"/>
              <a:t>8</a:t>
            </a:r>
            <a:r>
              <a:rPr lang="ja-JP" altLang="en-US" dirty="0"/>
              <a:t>月</a:t>
            </a:r>
            <a:r>
              <a:rPr lang="en-US" altLang="ja-JP" dirty="0"/>
              <a:t>4</a:t>
            </a:r>
            <a:r>
              <a:rPr lang="ja-JP" altLang="en-US" dirty="0"/>
              <a:t>日</a:t>
            </a:r>
            <a:br>
              <a:rPr lang="ja-JP" altLang="en-US" dirty="0"/>
            </a:br>
            <a:r>
              <a:rPr lang="ja-JP" altLang="en-US" dirty="0"/>
              <a:t>販売者：　協同乳業株式会社　</a:t>
            </a:r>
            <a:r>
              <a:rPr lang="en-US" altLang="ja-JP" dirty="0"/>
              <a:t>5</a:t>
            </a:r>
            <a:r>
              <a:rPr lang="ja-JP" altLang="en-US" dirty="0"/>
              <a:t>Ａ</a:t>
            </a:r>
            <a:br>
              <a:rPr lang="ja-JP" altLang="en-US" dirty="0"/>
            </a:br>
            <a:r>
              <a:rPr lang="ja-JP" altLang="en-US" dirty="0"/>
              <a:t>販売期間：</a:t>
            </a:r>
            <a:r>
              <a:rPr lang="en-US" altLang="ja-JP" dirty="0"/>
              <a:t>2017</a:t>
            </a:r>
            <a:r>
              <a:rPr lang="ja-JP" altLang="en-US" dirty="0"/>
              <a:t>年</a:t>
            </a:r>
            <a:r>
              <a:rPr lang="en-US" altLang="ja-JP" dirty="0"/>
              <a:t>7</a:t>
            </a:r>
            <a:r>
              <a:rPr lang="ja-JP" altLang="en-US" dirty="0"/>
              <a:t>月</a:t>
            </a:r>
            <a:r>
              <a:rPr lang="en-US" altLang="ja-JP" dirty="0"/>
              <a:t>21</a:t>
            </a:r>
            <a:r>
              <a:rPr lang="ja-JP" altLang="en-US" dirty="0"/>
              <a:t>日（金）～</a:t>
            </a:r>
            <a:r>
              <a:rPr lang="en-US" altLang="ja-JP" dirty="0"/>
              <a:t>24</a:t>
            </a:r>
            <a:r>
              <a:rPr lang="ja-JP" altLang="en-US" dirty="0"/>
              <a:t>日（月）</a:t>
            </a:r>
            <a:br>
              <a:rPr lang="ja-JP" altLang="en-US" dirty="0"/>
            </a:br>
            <a:r>
              <a:rPr lang="ja-JP" altLang="en-US" dirty="0"/>
              <a:t>販売総数：約</a:t>
            </a:r>
            <a:r>
              <a:rPr lang="en-US" altLang="ja-JP" dirty="0"/>
              <a:t>5,400</a:t>
            </a:r>
            <a:r>
              <a:rPr lang="ja-JP" altLang="en-US" dirty="0"/>
              <a:t>本 </a:t>
            </a:r>
          </a:p>
          <a:p>
            <a:r>
              <a:rPr lang="ja-JP" altLang="en-US" dirty="0"/>
              <a:t>＜商品画像＞</a:t>
            </a:r>
            <a:br>
              <a:rPr lang="ja-JP" altLang="en-US" dirty="0"/>
            </a:br>
            <a:endParaRPr lang="ja-JP" altLang="en-US" dirty="0"/>
          </a:p>
          <a:p>
            <a:r>
              <a:rPr lang="en-US" altLang="ja-JP" dirty="0"/>
              <a:t>2.</a:t>
            </a:r>
            <a:r>
              <a:rPr lang="ja-JP" altLang="en-US" dirty="0"/>
              <a:t>販売地域 岡山県、広島県、島根県、鳥取県、山口県、徳島県、香川県、愛媛県、高知県のセブン</a:t>
            </a:r>
            <a:r>
              <a:rPr lang="en-US" altLang="ja-JP" dirty="0"/>
              <a:t>‐</a:t>
            </a:r>
            <a:r>
              <a:rPr lang="ja-JP" altLang="en-US" dirty="0"/>
              <a:t>イレブン店舗　約</a:t>
            </a:r>
            <a:r>
              <a:rPr lang="en-US" altLang="ja-JP" dirty="0"/>
              <a:t>1,600</a:t>
            </a:r>
            <a:r>
              <a:rPr lang="ja-JP" altLang="en-US" dirty="0"/>
              <a:t>店 </a:t>
            </a:r>
            <a:r>
              <a:rPr lang="en-US" altLang="ja-JP" dirty="0"/>
              <a:t>3.</a:t>
            </a:r>
            <a:r>
              <a:rPr lang="ja-JP" altLang="en-US" dirty="0"/>
              <a:t>商品送付先 広島協同乳業株式会社</a:t>
            </a:r>
            <a:br>
              <a:rPr lang="ja-JP" altLang="en-US" dirty="0"/>
            </a:br>
            <a:r>
              <a:rPr lang="ja-JP" altLang="en-US" dirty="0"/>
              <a:t>〒</a:t>
            </a:r>
            <a:r>
              <a:rPr lang="en-US" altLang="ja-JP" dirty="0"/>
              <a:t>731-1523</a:t>
            </a:r>
            <a:r>
              <a:rPr lang="ja-JP" altLang="en-US" dirty="0"/>
              <a:t>　広島県山県郡北広島町南方字中山</a:t>
            </a:r>
            <a:r>
              <a:rPr lang="en-US" altLang="ja-JP" dirty="0"/>
              <a:t>10206-4 4.</a:t>
            </a:r>
            <a:r>
              <a:rPr lang="ja-JP" altLang="en-US" dirty="0"/>
              <a:t>送付方法 〇お品代をお送りするため、郵便番号、ご住所、お名前、お電話番号を必ずお書き添え頂きますようお願い申し上げます。 </a:t>
            </a:r>
            <a:r>
              <a:rPr lang="en-US" altLang="ja-JP" dirty="0"/>
              <a:t>5.</a:t>
            </a:r>
            <a:r>
              <a:rPr lang="ja-JP" altLang="en-US" dirty="0"/>
              <a:t>お問合せ先 協同乳業株式会社　お客様相談室</a:t>
            </a:r>
            <a:br>
              <a:rPr lang="ja-JP" altLang="en-US" dirty="0"/>
            </a:br>
            <a:r>
              <a:rPr lang="ja-JP" altLang="en-US" dirty="0"/>
              <a:t>フリーコール　</a:t>
            </a:r>
            <a:r>
              <a:rPr lang="en-US" altLang="ja-JP" dirty="0"/>
              <a:t>0120-369817</a:t>
            </a:r>
            <a:r>
              <a:rPr lang="ja-JP" altLang="en-US" dirty="0"/>
              <a:t>（</a:t>
            </a:r>
            <a:r>
              <a:rPr lang="en-US" altLang="ja-JP" dirty="0"/>
              <a:t>365</a:t>
            </a:r>
            <a:r>
              <a:rPr lang="ja-JP" altLang="en-US" dirty="0"/>
              <a:t>日全日）</a:t>
            </a:r>
            <a:br>
              <a:rPr lang="ja-JP" altLang="en-US" dirty="0"/>
            </a:br>
            <a:r>
              <a:rPr lang="ja-JP" altLang="en-US" dirty="0"/>
              <a:t>フリーダイヤル　</a:t>
            </a:r>
            <a:r>
              <a:rPr lang="en-US" altLang="ja-JP" dirty="0"/>
              <a:t>0120-186258</a:t>
            </a:r>
            <a:r>
              <a:rPr lang="ja-JP" altLang="en-US" dirty="0"/>
              <a:t>（平日のみ）</a:t>
            </a:r>
            <a:br>
              <a:rPr lang="ja-JP" altLang="en-US" dirty="0"/>
            </a:br>
            <a:r>
              <a:rPr lang="ja-JP" altLang="en-US" dirty="0"/>
              <a:t>受付時間　午前</a:t>
            </a:r>
            <a:r>
              <a:rPr lang="en-US" altLang="ja-JP" dirty="0"/>
              <a:t>9</a:t>
            </a:r>
            <a:r>
              <a:rPr lang="ja-JP" altLang="en-US" dirty="0"/>
              <a:t>時～午後</a:t>
            </a:r>
            <a:r>
              <a:rPr lang="en-US" altLang="ja-JP" dirty="0"/>
              <a:t>5</a:t>
            </a:r>
            <a:r>
              <a:rPr lang="ja-JP" altLang="en-US" dirty="0"/>
              <a:t>時 尚、お客様よりいただきましたこの件に関する個人情報は、本件の</a:t>
            </a:r>
            <a:endParaRPr lang="en-US" altLang="ja-JP" dirty="0"/>
          </a:p>
          <a:p>
            <a:r>
              <a:rPr lang="ja-JP" altLang="en-US" dirty="0"/>
              <a:t>目的以外には一切使用いたしません</a:t>
            </a:r>
            <a:endParaRPr lang="en-US" altLang="ja-JP" dirty="0"/>
          </a:p>
          <a:p>
            <a:endParaRPr lang="en-US" altLang="ja-JP" dirty="0"/>
          </a:p>
          <a:p>
            <a:endParaRPr lang="en-US" altLang="ja-JP" dirty="0"/>
          </a:p>
          <a:p>
            <a:endParaRPr lang="en-US" altLang="ja-JP" dirty="0"/>
          </a:p>
          <a:p>
            <a:endParaRPr lang="en-US" altLang="ja-JP" dirty="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45</a:t>
            </a:fld>
            <a:endParaRPr lang="ja-JP" altLang="en-US"/>
          </a:p>
        </p:txBody>
      </p:sp>
      <p:sp>
        <p:nvSpPr>
          <p:cNvPr id="5" name="テキスト ボックス 4">
            <a:extLst>
              <a:ext uri="{FF2B5EF4-FFF2-40B4-BE49-F238E27FC236}">
                <a16:creationId xmlns:a16="http://schemas.microsoft.com/office/drawing/2014/main" id="{10CC206C-FD10-4545-8371-78A585A04FBD}"/>
              </a:ext>
            </a:extLst>
          </p:cNvPr>
          <p:cNvSpPr txBox="1"/>
          <p:nvPr/>
        </p:nvSpPr>
        <p:spPr>
          <a:xfrm>
            <a:off x="3884613" y="4570840"/>
            <a:ext cx="2287587" cy="13665279"/>
          </a:xfrm>
          <a:prstGeom prst="rect">
            <a:avLst/>
          </a:prstGeom>
          <a:noFill/>
        </p:spPr>
        <p:txBody>
          <a:bodyPr wrap="square" rtlCol="0">
            <a:spAutoFit/>
          </a:bodyPr>
          <a:lstStyle/>
          <a:p>
            <a:r>
              <a:rPr lang="ja-JP" altLang="en-US" dirty="0"/>
              <a:t>よつ葉乳業、</a:t>
            </a:r>
            <a:r>
              <a:rPr lang="en-US" altLang="ja-JP" dirty="0"/>
              <a:t>『</a:t>
            </a:r>
            <a:r>
              <a:rPr lang="ja-JP" altLang="en-US" dirty="0"/>
              <a:t>よつ葉濃いカルシウム</a:t>
            </a:r>
            <a:r>
              <a:rPr lang="en-US" altLang="ja-JP" dirty="0"/>
              <a:t>』</a:t>
            </a:r>
            <a:r>
              <a:rPr lang="ja-JP" altLang="en-US" dirty="0"/>
              <a:t>など４商品を自主回収</a:t>
            </a:r>
          </a:p>
          <a:p>
            <a:r>
              <a:rPr lang="ja-JP" altLang="en-US" dirty="0"/>
              <a:t>　よつ葉乳業（株）（本社：北海道札幌市、有田真社長）はこのほど、カルシウムを強化した</a:t>
            </a:r>
            <a:r>
              <a:rPr lang="en-US" altLang="ja-JP" dirty="0"/>
              <a:t>『</a:t>
            </a:r>
            <a:r>
              <a:rPr lang="ja-JP" altLang="en-US" dirty="0"/>
              <a:t>よつ葉濃いカルシウム</a:t>
            </a:r>
            <a:r>
              <a:rPr lang="en-US" altLang="ja-JP" dirty="0"/>
              <a:t>』</a:t>
            </a:r>
            <a:r>
              <a:rPr lang="ja-JP" altLang="en-US" dirty="0"/>
              <a:t>など牛乳類４商品を対象に、自主回収を開始したと発表した。バナナ果汁が混入したためと説明している。</a:t>
            </a:r>
          </a:p>
          <a:p>
            <a:r>
              <a:rPr lang="ja-JP" altLang="en-US" dirty="0"/>
              <a:t>　自主回収するのは、（１）</a:t>
            </a:r>
            <a:r>
              <a:rPr lang="en-US" altLang="ja-JP" dirty="0"/>
              <a:t>『</a:t>
            </a:r>
            <a:r>
              <a:rPr lang="ja-JP" altLang="en-US" dirty="0"/>
              <a:t>よつ葉低脂肪</a:t>
            </a:r>
            <a:r>
              <a:rPr lang="en-US" altLang="ja-JP" dirty="0"/>
              <a:t>1000ml』</a:t>
            </a:r>
            <a:r>
              <a:rPr lang="ja-JP" altLang="en-US" dirty="0"/>
              <a:t>（賞味期限：２月</a:t>
            </a:r>
            <a:r>
              <a:rPr lang="en-US" altLang="ja-JP" dirty="0"/>
              <a:t>15</a:t>
            </a:r>
            <a:r>
              <a:rPr lang="ja-JP" altLang="en-US" dirty="0"/>
              <a:t>日～</a:t>
            </a:r>
            <a:r>
              <a:rPr lang="en-US" altLang="ja-JP" dirty="0"/>
              <a:t>21</a:t>
            </a:r>
            <a:r>
              <a:rPr lang="ja-JP" altLang="en-US" dirty="0"/>
              <a:t>日）、（２）</a:t>
            </a:r>
            <a:r>
              <a:rPr lang="en-US" altLang="ja-JP" dirty="0"/>
              <a:t>『</a:t>
            </a:r>
            <a:r>
              <a:rPr lang="ja-JP" altLang="en-US" dirty="0"/>
              <a:t>よつ葉濃いカルシウム</a:t>
            </a:r>
            <a:r>
              <a:rPr lang="en-US" altLang="ja-JP" dirty="0"/>
              <a:t>500ml』</a:t>
            </a:r>
            <a:r>
              <a:rPr lang="ja-JP" altLang="en-US" dirty="0"/>
              <a:t>（同：２月</a:t>
            </a:r>
            <a:r>
              <a:rPr lang="en-US" altLang="ja-JP" dirty="0"/>
              <a:t>18</a:t>
            </a:r>
            <a:r>
              <a:rPr lang="ja-JP" altLang="en-US" dirty="0"/>
              <a:t>日・</a:t>
            </a:r>
            <a:r>
              <a:rPr lang="en-US" altLang="ja-JP" dirty="0"/>
              <a:t>20</a:t>
            </a:r>
            <a:r>
              <a:rPr lang="ja-JP" altLang="en-US" dirty="0"/>
              <a:t>日）、（３）</a:t>
            </a:r>
            <a:r>
              <a:rPr lang="en-US" altLang="ja-JP" dirty="0"/>
              <a:t>『</a:t>
            </a:r>
            <a:r>
              <a:rPr lang="ja-JP" altLang="en-US" dirty="0"/>
              <a:t>よつ葉濃いカルシウム</a:t>
            </a:r>
            <a:r>
              <a:rPr lang="en-US" altLang="ja-JP" dirty="0"/>
              <a:t>1000ml』(</a:t>
            </a:r>
            <a:r>
              <a:rPr lang="ja-JP" altLang="en-US" dirty="0"/>
              <a:t>同：２月</a:t>
            </a:r>
            <a:r>
              <a:rPr lang="en-US" altLang="ja-JP" dirty="0"/>
              <a:t>18</a:t>
            </a:r>
            <a:r>
              <a:rPr lang="ja-JP" altLang="en-US" dirty="0"/>
              <a:t>日・</a:t>
            </a:r>
            <a:r>
              <a:rPr lang="en-US" altLang="ja-JP" dirty="0"/>
              <a:t>20</a:t>
            </a:r>
            <a:r>
              <a:rPr lang="ja-JP" altLang="en-US" dirty="0"/>
              <a:t>日</a:t>
            </a:r>
            <a:r>
              <a:rPr lang="en-US" altLang="ja-JP" dirty="0"/>
              <a:t>)</a:t>
            </a:r>
            <a:r>
              <a:rPr lang="ja-JP" altLang="en-US" dirty="0" err="1"/>
              <a:t>、</a:t>
            </a:r>
            <a:r>
              <a:rPr lang="ja-JP" altLang="en-US" dirty="0"/>
              <a:t>（４）</a:t>
            </a:r>
            <a:r>
              <a:rPr lang="en-US" altLang="ja-JP" dirty="0"/>
              <a:t>『</a:t>
            </a:r>
            <a:r>
              <a:rPr lang="ja-JP" altLang="en-US" dirty="0"/>
              <a:t>コープさっぽろ　さわやか低脂肪乳</a:t>
            </a:r>
            <a:r>
              <a:rPr lang="en-US" altLang="ja-JP" dirty="0"/>
              <a:t>1000ml』</a:t>
            </a:r>
            <a:r>
              <a:rPr lang="ja-JP" altLang="en-US" dirty="0"/>
              <a:t>（同：２月</a:t>
            </a:r>
            <a:r>
              <a:rPr lang="en-US" altLang="ja-JP" dirty="0"/>
              <a:t>15</a:t>
            </a:r>
            <a:r>
              <a:rPr lang="ja-JP" altLang="en-US" dirty="0"/>
              <a:t>日～</a:t>
            </a:r>
            <a:r>
              <a:rPr lang="en-US" altLang="ja-JP" dirty="0"/>
              <a:t>21</a:t>
            </a:r>
            <a:r>
              <a:rPr lang="ja-JP" altLang="en-US" dirty="0"/>
              <a:t>日）。</a:t>
            </a:r>
          </a:p>
          <a:p>
            <a:r>
              <a:rPr lang="ja-JP" altLang="en-US" dirty="0"/>
              <a:t>　同社によると、バナナ果汁を含む調合液が、製造ライン配管のなかに残存していたために、誤って混入したという。バナナ果汁の混入は微量で、健康に影響を与える可能性は極めて低いとしている。</a:t>
            </a:r>
          </a:p>
          <a:p>
            <a:r>
              <a:rPr lang="ja-JP" altLang="en-US" dirty="0"/>
              <a:t>　</a:t>
            </a:r>
            <a:r>
              <a:rPr lang="en-US" altLang="ja-JP" dirty="0"/>
              <a:t>『</a:t>
            </a:r>
            <a:r>
              <a:rPr lang="ja-JP" altLang="en-US" dirty="0"/>
              <a:t>よつ葉濃いカルシウム</a:t>
            </a:r>
            <a:r>
              <a:rPr lang="en-US" altLang="ja-JP" dirty="0"/>
              <a:t>』</a:t>
            </a:r>
            <a:r>
              <a:rPr lang="ja-JP" altLang="en-US" dirty="0"/>
              <a:t>は、</a:t>
            </a:r>
            <a:r>
              <a:rPr lang="en-US" altLang="ja-JP" dirty="0"/>
              <a:t>300ml</a:t>
            </a:r>
            <a:r>
              <a:rPr lang="ja-JP" altLang="en-US" dirty="0"/>
              <a:t>当たりにカルシウム</a:t>
            </a:r>
            <a:r>
              <a:rPr lang="en-US" altLang="ja-JP" dirty="0"/>
              <a:t>700mg</a:t>
            </a:r>
            <a:r>
              <a:rPr lang="ja-JP" altLang="en-US" dirty="0"/>
              <a:t>とビタミンＤ５マイクロ</a:t>
            </a:r>
            <a:r>
              <a:rPr lang="ja-JP" altLang="en-US" dirty="0" err="1"/>
              <a:t>ｇ</a:t>
            </a:r>
            <a:r>
              <a:rPr lang="ja-JP" altLang="en-US" dirty="0"/>
              <a:t>を含む健康志向商品。</a:t>
            </a:r>
            <a:r>
              <a:rPr lang="en-US" altLang="ja-JP" dirty="0"/>
              <a:t>『</a:t>
            </a:r>
            <a:r>
              <a:rPr lang="ja-JP" altLang="en-US" dirty="0"/>
              <a:t>よつ葉低脂肪</a:t>
            </a:r>
            <a:r>
              <a:rPr lang="en-US" altLang="ja-JP" dirty="0"/>
              <a:t>』</a:t>
            </a:r>
            <a:r>
              <a:rPr lang="ja-JP" altLang="en-US" dirty="0"/>
              <a:t>は、乳脂肪分を控えながらカルシウムを補給したい人などに向けて訴求している。</a:t>
            </a:r>
            <a:endParaRPr kumimoji="1" lang="ja-JP" altLang="en-US" dirty="0"/>
          </a:p>
        </p:txBody>
      </p:sp>
    </p:spTree>
    <p:extLst>
      <p:ext uri="{BB962C8B-B14F-4D97-AF65-F5344CB8AC3E}">
        <p14:creationId xmlns:p14="http://schemas.microsoft.com/office/powerpoint/2010/main" val="5987655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UHA</a:t>
            </a:r>
            <a:r>
              <a:rPr lang="ja-JP" altLang="en-US" dirty="0"/>
              <a:t>味覚糖は</a:t>
            </a:r>
            <a:r>
              <a:rPr lang="en-US" altLang="ja-JP" dirty="0"/>
              <a:t>12</a:t>
            </a:r>
            <a:r>
              <a:rPr lang="ja-JP" altLang="en-US" dirty="0"/>
              <a:t>月</a:t>
            </a:r>
            <a:r>
              <a:rPr lang="en-US" altLang="ja-JP" dirty="0"/>
              <a:t>7</a:t>
            </a:r>
            <a:r>
              <a:rPr lang="ja-JP" altLang="en-US" dirty="0"/>
              <a:t>日、同社奈良工場で製造した「贅沢コロロ　ショコラグレープ」に、商品には本来含まれるはずのない「乳成分」が、原料のチョコレート（バリーカレボージャパン製造）に含まれていたことが判明し、自主回収する、と発表した。</a:t>
            </a:r>
          </a:p>
          <a:p>
            <a:r>
              <a:rPr lang="ja-JP" altLang="en-US" dirty="0"/>
              <a:t>該当商品は、下記の送付先に郵便番号、住所、名前、電話番号を必ず書き添え、料金着払いで送ると、後日商品代金を返送する。</a:t>
            </a:r>
          </a:p>
          <a:p>
            <a:r>
              <a:rPr lang="ja-JP" altLang="en-US" dirty="0"/>
              <a:t>同社は、今後より一層品質管理を徹底し、再発防止に努めるとしている。</a:t>
            </a:r>
          </a:p>
          <a:p>
            <a:r>
              <a:rPr lang="en-US" altLang="ja-JP" dirty="0"/>
              <a:t>JAN</a:t>
            </a:r>
            <a:r>
              <a:rPr lang="ja-JP" altLang="en-US" dirty="0"/>
              <a:t>コード：</a:t>
            </a:r>
            <a:r>
              <a:rPr lang="en-US" altLang="ja-JP" dirty="0"/>
              <a:t>4902750664586</a:t>
            </a:r>
          </a:p>
          <a:p>
            <a:r>
              <a:rPr lang="en-US" altLang="ja-JP" dirty="0"/>
              <a:t>■</a:t>
            </a:r>
            <a:r>
              <a:rPr lang="ja-JP" altLang="en-US" dirty="0"/>
              <a:t>商品送付先・問い合わせ先</a:t>
            </a:r>
            <a:br>
              <a:rPr lang="ja-JP" altLang="en-US" dirty="0"/>
            </a:br>
            <a:r>
              <a:rPr lang="ja-JP" altLang="en-US" dirty="0"/>
              <a:t>住所：〒</a:t>
            </a:r>
            <a:r>
              <a:rPr lang="en-US" altLang="ja-JP" dirty="0"/>
              <a:t>639-1031</a:t>
            </a:r>
            <a:r>
              <a:rPr lang="ja-JP" altLang="en-US" dirty="0"/>
              <a:t>奈良県大和郡山市今国府町</a:t>
            </a:r>
            <a:r>
              <a:rPr lang="en-US" altLang="ja-JP" dirty="0"/>
              <a:t>137-5</a:t>
            </a:r>
            <a:br>
              <a:rPr lang="en-US" altLang="ja-JP" dirty="0"/>
            </a:br>
            <a:r>
              <a:rPr lang="ja-JP" altLang="en-US" dirty="0"/>
              <a:t>味覚糖　お客様相談センター</a:t>
            </a:r>
            <a:br>
              <a:rPr lang="ja-JP" altLang="en-US" dirty="0"/>
            </a:br>
            <a:r>
              <a:rPr lang="ja-JP" altLang="en-US" dirty="0"/>
              <a:t>フリーダイヤル：</a:t>
            </a:r>
            <a:r>
              <a:rPr lang="en-US" altLang="ja-JP" dirty="0"/>
              <a:t>0120-201-993</a:t>
            </a:r>
            <a:r>
              <a:rPr lang="ja-JP" altLang="en-US" dirty="0" err="1"/>
              <a:t>、</a:t>
            </a:r>
            <a:r>
              <a:rPr lang="en-US" altLang="ja-JP" dirty="0"/>
              <a:t>0120-653-910</a:t>
            </a:r>
            <a:br>
              <a:rPr lang="en-US" altLang="ja-JP" dirty="0"/>
            </a:br>
            <a:r>
              <a:rPr lang="ja-JP" altLang="en-US" dirty="0"/>
              <a:t>受付時間：月～日</a:t>
            </a:r>
            <a:r>
              <a:rPr lang="en-US" altLang="ja-JP" dirty="0"/>
              <a:t>9</a:t>
            </a:r>
            <a:r>
              <a:rPr lang="ja-JP" altLang="en-US" dirty="0"/>
              <a:t>：</a:t>
            </a:r>
            <a:r>
              <a:rPr lang="en-US" altLang="ja-JP" dirty="0"/>
              <a:t>00</a:t>
            </a:r>
            <a:r>
              <a:rPr lang="ja-JP" altLang="en-US" dirty="0"/>
              <a:t>～</a:t>
            </a:r>
            <a:r>
              <a:rPr lang="en-US" altLang="ja-JP" dirty="0"/>
              <a:t>17</a:t>
            </a:r>
            <a:r>
              <a:rPr lang="ja-JP" altLang="en-US" dirty="0"/>
              <a:t>：</a:t>
            </a:r>
            <a:r>
              <a:rPr lang="en-US" altLang="ja-JP" dirty="0"/>
              <a:t>30</a:t>
            </a:r>
          </a:p>
          <a:p>
            <a:endParaRPr kumimoji="1" lang="ja-JP" altLang="en-US" dirty="0"/>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46</a:t>
            </a:fld>
            <a:endParaRPr lang="ja-JP" altLang="en-US"/>
          </a:p>
        </p:txBody>
      </p:sp>
    </p:spTree>
    <p:extLst>
      <p:ext uri="{BB962C8B-B14F-4D97-AF65-F5344CB8AC3E}">
        <p14:creationId xmlns:p14="http://schemas.microsoft.com/office/powerpoint/2010/main" val="15215575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609242" y="4572000"/>
            <a:ext cx="5486400" cy="4114800"/>
          </a:xfrm>
        </p:spPr>
        <p:txBody>
          <a:bodyPr>
            <a:normAutofit fontScale="85000" lnSpcReduction="20000"/>
          </a:bodyPr>
          <a:lstStyle/>
          <a:p>
            <a:r>
              <a:rPr lang="ja-JP" altLang="en-US" b="1" dirty="0"/>
              <a:t>「ハムとポテトのサラダ」に関するお詫びと自主回収のお知らせ </a:t>
            </a:r>
          </a:p>
          <a:p>
            <a:r>
              <a:rPr lang="ja-JP" altLang="en-US" dirty="0"/>
              <a:t>平素は、セブン</a:t>
            </a:r>
            <a:r>
              <a:rPr lang="en-US" altLang="ja-JP" dirty="0"/>
              <a:t>‐</a:t>
            </a:r>
            <a:r>
              <a:rPr lang="ja-JP" altLang="en-US" dirty="0"/>
              <a:t>イレブンをご愛顧いただきまして誠にありがとうございます。 </a:t>
            </a:r>
          </a:p>
          <a:p>
            <a:r>
              <a:rPr lang="ja-JP" altLang="en-US" dirty="0"/>
              <a:t>このたび、茨城県内のセブン</a:t>
            </a:r>
            <a:r>
              <a:rPr lang="en-US" altLang="ja-JP" dirty="0"/>
              <a:t>‐</a:t>
            </a:r>
            <a:r>
              <a:rPr lang="ja-JP" altLang="en-US" dirty="0"/>
              <a:t>イレブン店舗で販売いたしました「ハムとポテトのサラダ」において、特定原材料の「小麦」が表示されていないことが判明いたしました。小麦アレルギーをお持ちのお客様には、健康被害を及ぼす可能性がございます。 </a:t>
            </a:r>
          </a:p>
          <a:p>
            <a:r>
              <a:rPr lang="ja-JP" altLang="en-US" dirty="0"/>
              <a:t>現時点では、お客様からの健康被害のお申し出はございませんが、お客様のお手元に該当商品がございましたら、大変お手数ではございますが、お召し上がりにならず、商品をお近くのセブン</a:t>
            </a:r>
            <a:r>
              <a:rPr lang="en-US" altLang="ja-JP" dirty="0"/>
              <a:t>‐</a:t>
            </a:r>
            <a:r>
              <a:rPr lang="ja-JP" altLang="en-US" dirty="0"/>
              <a:t>イレブン店舗にお持ちいただくか、下記送付先へ料金着払いにてお送りいただきますようお願い申し上げます。 </a:t>
            </a:r>
          </a:p>
          <a:p>
            <a:r>
              <a:rPr lang="ja-JP" altLang="en-US" dirty="0"/>
              <a:t>お客様には多大なご迷惑をおかけいたしますこと、心よりお詫び申し上げます。今後このようなことのないよう、再発防止と品質管理の一層の強化に努めてまいります。 </a:t>
            </a:r>
          </a:p>
          <a:p>
            <a:r>
              <a:rPr lang="ja-JP" altLang="en-US" dirty="0"/>
              <a:t>記 </a:t>
            </a:r>
          </a:p>
          <a:p>
            <a:r>
              <a:rPr lang="en-US" altLang="ja-JP" dirty="0"/>
              <a:t>1.</a:t>
            </a:r>
            <a:r>
              <a:rPr lang="ja-JP" altLang="en-US" dirty="0"/>
              <a:t>対象商品 商品名　　「ハムとポテトのサラダ」価格：</a:t>
            </a:r>
            <a:r>
              <a:rPr lang="en-US" altLang="ja-JP" dirty="0"/>
              <a:t>208</a:t>
            </a:r>
            <a:r>
              <a:rPr lang="ja-JP" altLang="en-US" dirty="0"/>
              <a:t>円（税込）</a:t>
            </a:r>
            <a:br>
              <a:rPr lang="ja-JP" altLang="en-US" dirty="0"/>
            </a:br>
            <a:r>
              <a:rPr lang="ja-JP" altLang="en-US" dirty="0"/>
              <a:t>消費期限　「</a:t>
            </a:r>
            <a:r>
              <a:rPr lang="en-US" altLang="ja-JP" dirty="0"/>
              <a:t>2017</a:t>
            </a:r>
            <a:r>
              <a:rPr lang="ja-JP" altLang="en-US" dirty="0"/>
              <a:t>年</a:t>
            </a:r>
            <a:r>
              <a:rPr lang="en-US" altLang="ja-JP" dirty="0"/>
              <a:t>6</a:t>
            </a:r>
            <a:r>
              <a:rPr lang="ja-JP" altLang="en-US" dirty="0"/>
              <a:t>月</a:t>
            </a:r>
            <a:r>
              <a:rPr lang="en-US" altLang="ja-JP" dirty="0"/>
              <a:t>10</a:t>
            </a:r>
            <a:r>
              <a:rPr lang="ja-JP" altLang="en-US" dirty="0"/>
              <a:t>日 午後</a:t>
            </a:r>
            <a:r>
              <a:rPr lang="en-US" altLang="ja-JP" dirty="0"/>
              <a:t>1</a:t>
            </a:r>
            <a:r>
              <a:rPr lang="ja-JP" altLang="en-US" dirty="0"/>
              <a:t>時」までの商品</a:t>
            </a:r>
            <a:br>
              <a:rPr lang="ja-JP" altLang="en-US" dirty="0"/>
            </a:br>
            <a:r>
              <a:rPr lang="ja-JP" altLang="en-US" dirty="0"/>
              <a:t>製造者　　「美野里デリカ株式会社」</a:t>
            </a:r>
            <a:br>
              <a:rPr lang="ja-JP" altLang="en-US" dirty="0"/>
            </a:br>
            <a:r>
              <a:rPr lang="ja-JP" altLang="en-US" dirty="0"/>
              <a:t>販売期間　</a:t>
            </a:r>
            <a:r>
              <a:rPr lang="en-US" altLang="ja-JP" dirty="0"/>
              <a:t>2017</a:t>
            </a:r>
            <a:r>
              <a:rPr lang="ja-JP" altLang="en-US" dirty="0"/>
              <a:t>年</a:t>
            </a:r>
            <a:r>
              <a:rPr lang="en-US" altLang="ja-JP" dirty="0"/>
              <a:t>5</a:t>
            </a:r>
            <a:r>
              <a:rPr lang="ja-JP" altLang="en-US" dirty="0"/>
              <a:t>月</a:t>
            </a:r>
            <a:r>
              <a:rPr lang="en-US" altLang="ja-JP" dirty="0"/>
              <a:t>23</a:t>
            </a:r>
            <a:r>
              <a:rPr lang="ja-JP" altLang="en-US" dirty="0"/>
              <a:t>日（火）～</a:t>
            </a:r>
            <a:r>
              <a:rPr lang="en-US" altLang="ja-JP" dirty="0"/>
              <a:t>2017</a:t>
            </a:r>
            <a:r>
              <a:rPr lang="ja-JP" altLang="en-US" dirty="0"/>
              <a:t>年</a:t>
            </a:r>
            <a:r>
              <a:rPr lang="en-US" altLang="ja-JP" dirty="0"/>
              <a:t>6</a:t>
            </a:r>
            <a:r>
              <a:rPr lang="ja-JP" altLang="en-US" dirty="0"/>
              <a:t>月</a:t>
            </a:r>
            <a:r>
              <a:rPr lang="en-US" altLang="ja-JP" dirty="0"/>
              <a:t>8</a:t>
            </a:r>
            <a:r>
              <a:rPr lang="ja-JP" altLang="en-US" dirty="0"/>
              <a:t>日（木）</a:t>
            </a:r>
            <a:r>
              <a:rPr lang="en-US" altLang="ja-JP" dirty="0"/>
              <a:t>17</a:t>
            </a:r>
            <a:r>
              <a:rPr lang="ja-JP" altLang="en-US" dirty="0"/>
              <a:t>日間</a:t>
            </a:r>
            <a:br>
              <a:rPr lang="ja-JP" altLang="en-US" dirty="0"/>
            </a:br>
            <a:r>
              <a:rPr lang="ja-JP" altLang="en-US" dirty="0"/>
              <a:t>製造日　　</a:t>
            </a:r>
            <a:r>
              <a:rPr lang="en-US" altLang="ja-JP" dirty="0"/>
              <a:t>2017</a:t>
            </a:r>
            <a:r>
              <a:rPr lang="ja-JP" altLang="en-US" dirty="0"/>
              <a:t>年</a:t>
            </a:r>
            <a:r>
              <a:rPr lang="en-US" altLang="ja-JP" dirty="0"/>
              <a:t>5</a:t>
            </a:r>
            <a:r>
              <a:rPr lang="ja-JP" altLang="en-US" dirty="0"/>
              <a:t>月</a:t>
            </a:r>
            <a:r>
              <a:rPr lang="en-US" altLang="ja-JP" dirty="0"/>
              <a:t>22</a:t>
            </a:r>
            <a:r>
              <a:rPr lang="ja-JP" altLang="en-US" dirty="0"/>
              <a:t>日（月）～</a:t>
            </a:r>
            <a:r>
              <a:rPr lang="en-US" altLang="ja-JP" dirty="0"/>
              <a:t>2017</a:t>
            </a:r>
            <a:r>
              <a:rPr lang="ja-JP" altLang="en-US" dirty="0"/>
              <a:t>年</a:t>
            </a:r>
            <a:r>
              <a:rPr lang="en-US" altLang="ja-JP" dirty="0"/>
              <a:t>6</a:t>
            </a:r>
            <a:r>
              <a:rPr lang="ja-JP" altLang="en-US" dirty="0"/>
              <a:t>月</a:t>
            </a:r>
            <a:r>
              <a:rPr lang="en-US" altLang="ja-JP" dirty="0"/>
              <a:t>8</a:t>
            </a:r>
            <a:r>
              <a:rPr lang="ja-JP" altLang="en-US" dirty="0"/>
              <a:t>日（木）</a:t>
            </a:r>
            <a:br>
              <a:rPr lang="ja-JP" altLang="en-US" dirty="0"/>
            </a:br>
            <a:r>
              <a:rPr lang="ja-JP" altLang="en-US" dirty="0"/>
              <a:t>販売総数　合計 </a:t>
            </a:r>
            <a:r>
              <a:rPr lang="en-US" altLang="ja-JP" dirty="0"/>
              <a:t>25,010</a:t>
            </a:r>
            <a:r>
              <a:rPr lang="ja-JP" altLang="en-US" dirty="0"/>
              <a:t>食 </a:t>
            </a:r>
          </a:p>
          <a:p>
            <a:r>
              <a:rPr lang="ja-JP" altLang="en-US" dirty="0"/>
              <a:t>＜商品画像＞</a:t>
            </a:r>
            <a:br>
              <a:rPr lang="ja-JP" altLang="en-US" dirty="0"/>
            </a:br>
            <a:endParaRPr lang="ja-JP" altLang="en-US" dirty="0"/>
          </a:p>
          <a:p>
            <a:r>
              <a:rPr lang="en-US" altLang="ja-JP" dirty="0"/>
              <a:t>2.</a:t>
            </a:r>
            <a:r>
              <a:rPr lang="ja-JP" altLang="en-US" dirty="0"/>
              <a:t>販売地域 茨城県内のセブン</a:t>
            </a:r>
            <a:r>
              <a:rPr lang="en-US" altLang="ja-JP" dirty="0"/>
              <a:t>‐</a:t>
            </a:r>
            <a:r>
              <a:rPr lang="ja-JP" altLang="en-US" dirty="0"/>
              <a:t>イレブン店舗 </a:t>
            </a:r>
            <a:r>
              <a:rPr lang="en-US" altLang="ja-JP" dirty="0"/>
              <a:t>633</a:t>
            </a:r>
            <a:r>
              <a:rPr lang="ja-JP" altLang="en-US" dirty="0"/>
              <a:t>店舗 </a:t>
            </a:r>
            <a:r>
              <a:rPr lang="en-US" altLang="ja-JP" dirty="0"/>
              <a:t>3.</a:t>
            </a:r>
            <a:r>
              <a:rPr lang="ja-JP" altLang="en-US" dirty="0"/>
              <a:t>返金方法 お近くのセブン</a:t>
            </a:r>
            <a:r>
              <a:rPr lang="en-US" altLang="ja-JP" dirty="0"/>
              <a:t>‐</a:t>
            </a:r>
            <a:r>
              <a:rPr lang="ja-JP" altLang="en-US" dirty="0"/>
              <a:t>イレブン店舗へ該当商品をお持ちいただくか、下記送付先にお送りください。</a:t>
            </a:r>
            <a:br>
              <a:rPr lang="ja-JP" altLang="en-US" dirty="0"/>
            </a:br>
            <a:r>
              <a:rPr lang="ja-JP" altLang="en-US" dirty="0"/>
              <a:t>お品代をお送りするため、郵便番号、ご住所、お名前、お電話番号を必ずお書き添えいただきますようお願い申し上げます。 </a:t>
            </a:r>
            <a:r>
              <a:rPr lang="en-US" altLang="ja-JP" b="1" dirty="0"/>
              <a:t>【</a:t>
            </a:r>
            <a:r>
              <a:rPr lang="ja-JP" altLang="en-US" b="1" dirty="0"/>
              <a:t>商品送付先</a:t>
            </a:r>
            <a:r>
              <a:rPr lang="en-US" altLang="ja-JP" b="1" dirty="0"/>
              <a:t>】</a:t>
            </a:r>
            <a:br>
              <a:rPr lang="ja-JP" altLang="en-US" dirty="0"/>
            </a:br>
            <a:r>
              <a:rPr lang="ja-JP" altLang="en-US" dirty="0"/>
              <a:t>美野里デリカ株式会社</a:t>
            </a:r>
            <a:br>
              <a:rPr lang="ja-JP" altLang="en-US" dirty="0"/>
            </a:br>
            <a:r>
              <a:rPr lang="ja-JP" altLang="en-US" dirty="0"/>
              <a:t>〒</a:t>
            </a:r>
            <a:r>
              <a:rPr lang="en-US" altLang="ja-JP" dirty="0"/>
              <a:t>319-0134 </a:t>
            </a:r>
            <a:r>
              <a:rPr lang="ja-JP" altLang="en-US" dirty="0"/>
              <a:t>茨城県小美玉市納場</a:t>
            </a:r>
            <a:r>
              <a:rPr lang="en-US" altLang="ja-JP" dirty="0"/>
              <a:t>617-1 4.</a:t>
            </a:r>
            <a:r>
              <a:rPr lang="ja-JP" altLang="en-US" dirty="0"/>
              <a:t>お問い合せ先 </a:t>
            </a:r>
            <a:r>
              <a:rPr lang="ja-JP" altLang="en-US" b="1" dirty="0"/>
              <a:t>美野里デリカ株式会社</a:t>
            </a:r>
            <a:br>
              <a:rPr lang="ja-JP" altLang="en-US" dirty="0"/>
            </a:br>
            <a:r>
              <a:rPr lang="en-US" altLang="ja-JP" dirty="0"/>
              <a:t>0120-48-0756 </a:t>
            </a:r>
            <a:r>
              <a:rPr lang="ja-JP" altLang="en-US" dirty="0"/>
              <a:t>（受付時間</a:t>
            </a:r>
            <a:r>
              <a:rPr lang="en-US" altLang="ja-JP" dirty="0"/>
              <a:t>9:00</a:t>
            </a:r>
            <a:r>
              <a:rPr lang="ja-JP" altLang="en-US" dirty="0"/>
              <a:t>～</a:t>
            </a:r>
            <a:r>
              <a:rPr lang="en-US" altLang="ja-JP" dirty="0"/>
              <a:t>17:00</a:t>
            </a:r>
            <a:r>
              <a:rPr lang="ja-JP" altLang="en-US" dirty="0"/>
              <a:t>） 尚、お客様よりいただきました本件に関する個人情報は、本件の目的以外には一切使用いたしません。 </a:t>
            </a:r>
          </a:p>
          <a:p>
            <a:endParaRPr kumimoji="1" lang="ja-JP" altLang="en-US" dirty="0"/>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47</a:t>
            </a:fld>
            <a:endParaRPr lang="ja-JP" altLang="en-US"/>
          </a:p>
        </p:txBody>
      </p:sp>
      <p:sp>
        <p:nvSpPr>
          <p:cNvPr id="5" name="ノート プレースホルダー 2">
            <a:extLst>
              <a:ext uri="{FF2B5EF4-FFF2-40B4-BE49-F238E27FC236}">
                <a16:creationId xmlns:a16="http://schemas.microsoft.com/office/drawing/2014/main" id="{23D21AB9-74CE-4E0A-830A-33871B4A5B63}"/>
              </a:ext>
            </a:extLst>
          </p:cNvPr>
          <p:cNvSpPr txBox="1">
            <a:spLocks/>
          </p:cNvSpPr>
          <p:nvPr/>
        </p:nvSpPr>
        <p:spPr>
          <a:xfrm>
            <a:off x="3212976" y="4696842"/>
            <a:ext cx="5486400" cy="4114800"/>
          </a:xfrm>
          <a:prstGeom prst="rect">
            <a:avLst/>
          </a:prstGeom>
        </p:spPr>
        <p:txBody>
          <a:bodyPr vert="horz" lIns="91440" tIns="45720" rIns="91440" bIns="45720" rtlCol="0">
            <a:normAutofit fontScale="77500" lnSpcReduction="20000"/>
          </a:bodyPr>
          <a:lst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dirty="0"/>
              <a:t>セブン</a:t>
            </a:r>
            <a:r>
              <a:rPr lang="en-US" altLang="ja-JP" dirty="0"/>
              <a:t>‐</a:t>
            </a:r>
            <a:r>
              <a:rPr lang="ja-JP" altLang="en-US" dirty="0"/>
              <a:t>イレブン・ジャパンは</a:t>
            </a:r>
            <a:r>
              <a:rPr lang="en-US" altLang="ja-JP" dirty="0"/>
              <a:t>9</a:t>
            </a:r>
            <a:r>
              <a:rPr lang="ja-JP" altLang="en-US" dirty="0"/>
              <a:t>月</a:t>
            </a:r>
            <a:r>
              <a:rPr lang="en-US" altLang="ja-JP" dirty="0"/>
              <a:t>13</a:t>
            </a:r>
            <a:r>
              <a:rPr lang="ja-JP" altLang="en-US" dirty="0"/>
              <a:t>日、東京都と埼玉県の一部のセブン</a:t>
            </a:r>
            <a:r>
              <a:rPr lang="en-US" altLang="ja-JP" dirty="0"/>
              <a:t>‐</a:t>
            </a:r>
            <a:r>
              <a:rPr lang="ja-JP" altLang="en-US" dirty="0"/>
              <a:t>イレブン店舗で販売したパスタサラダに、アレルギーを引き起こす恐れがある「卵」の表記が抜けていたとして</a:t>
            </a:r>
            <a:r>
              <a:rPr lang="en-US" altLang="ja-JP" dirty="0"/>
              <a:t>24</a:t>
            </a:r>
            <a:r>
              <a:rPr lang="ja-JP" altLang="en-US" dirty="0"/>
              <a:t>万</a:t>
            </a:r>
            <a:r>
              <a:rPr lang="en-US" altLang="ja-JP" dirty="0"/>
              <a:t>1210</a:t>
            </a:r>
            <a:r>
              <a:rPr lang="ja-JP" altLang="en-US" dirty="0"/>
              <a:t>食を回収すると発表した。</a:t>
            </a:r>
          </a:p>
          <a:p>
            <a:r>
              <a:rPr lang="ja-JP" altLang="en-US" dirty="0"/>
              <a:t>　対象商品は「バジルソースで食べる緑の生パスタサラダ」。</a:t>
            </a:r>
            <a:r>
              <a:rPr lang="en-US" altLang="ja-JP" dirty="0"/>
              <a:t>7</a:t>
            </a:r>
            <a:r>
              <a:rPr lang="ja-JP" altLang="en-US" dirty="0"/>
              <a:t>月</a:t>
            </a:r>
            <a:r>
              <a:rPr lang="en-US" altLang="ja-JP" dirty="0"/>
              <a:t>5</a:t>
            </a:r>
            <a:r>
              <a:rPr lang="ja-JP" altLang="en-US" dirty="0"/>
              <a:t>日～</a:t>
            </a:r>
            <a:r>
              <a:rPr lang="en-US" altLang="ja-JP" dirty="0"/>
              <a:t>9</a:t>
            </a:r>
            <a:r>
              <a:rPr lang="ja-JP" altLang="en-US" dirty="0"/>
              <a:t>月</a:t>
            </a:r>
            <a:r>
              <a:rPr lang="en-US" altLang="ja-JP" dirty="0"/>
              <a:t>13</a:t>
            </a:r>
            <a:r>
              <a:rPr lang="ja-JP" altLang="en-US" dirty="0"/>
              <a:t>日に販売したもので、消費期限が「</a:t>
            </a:r>
            <a:r>
              <a:rPr lang="en-US" altLang="ja-JP" dirty="0"/>
              <a:t>2016</a:t>
            </a:r>
            <a:r>
              <a:rPr lang="ja-JP" altLang="en-US" dirty="0"/>
              <a:t>年</a:t>
            </a:r>
            <a:r>
              <a:rPr lang="en-US" altLang="ja-JP" dirty="0"/>
              <a:t>9</a:t>
            </a:r>
            <a:r>
              <a:rPr lang="ja-JP" altLang="en-US" dirty="0"/>
              <a:t>月</a:t>
            </a:r>
            <a:r>
              <a:rPr lang="en-US" altLang="ja-JP" dirty="0"/>
              <a:t>15</a:t>
            </a:r>
            <a:r>
              <a:rPr lang="ja-JP" altLang="en-US" dirty="0"/>
              <a:t>日午後</a:t>
            </a:r>
            <a:r>
              <a:rPr lang="en-US" altLang="ja-JP" dirty="0"/>
              <a:t>4</a:t>
            </a:r>
            <a:r>
              <a:rPr lang="ja-JP" altLang="en-US" dirty="0"/>
              <a:t>時」までのもの。</a:t>
            </a:r>
          </a:p>
          <a:p>
            <a:r>
              <a:rPr lang="ja-JP" altLang="en-US" dirty="0"/>
              <a:t>　同社は「再発防止と品質管理の一層の強化に努める」と謝罪している。</a:t>
            </a:r>
          </a:p>
          <a:p>
            <a:r>
              <a:rPr lang="ja-JP" altLang="en-US" dirty="0"/>
              <a:t>「バジルソースで食べる緑の生パスタサラダ」</a:t>
            </a:r>
          </a:p>
          <a:p>
            <a:r>
              <a:rPr lang="ja-JP" altLang="en-US" dirty="0"/>
              <a:t>ニュースリリース</a:t>
            </a:r>
          </a:p>
          <a:p>
            <a:r>
              <a:rPr lang="en-US" altLang="ja-JP" dirty="0"/>
              <a:t>Copyright © </a:t>
            </a:r>
            <a:r>
              <a:rPr lang="en-US" altLang="ja-JP" dirty="0" err="1"/>
              <a:t>ITmedia</a:t>
            </a:r>
            <a:r>
              <a:rPr lang="en-US" altLang="ja-JP" dirty="0"/>
              <a:t>, Inc. All Rights Reserved.</a:t>
            </a:r>
          </a:p>
          <a:p>
            <a:r>
              <a:rPr lang="en-US" altLang="ja-JP" dirty="0"/>
              <a:t>- PR -</a:t>
            </a:r>
            <a:r>
              <a:rPr lang="ja-JP" altLang="en-US" dirty="0"/>
              <a:t> </a:t>
            </a:r>
          </a:p>
          <a:p>
            <a:r>
              <a:rPr lang="ja-JP" altLang="en-US" b="1" dirty="0"/>
              <a:t>関連記事</a:t>
            </a:r>
          </a:p>
          <a:p>
            <a:r>
              <a:rPr lang="ja-JP" altLang="en-US" b="1" dirty="0">
                <a:hlinkClick r:id="rId3"/>
              </a:rPr>
              <a:t>うどんソースにクモ混入　キッコーマン、約</a:t>
            </a:r>
            <a:r>
              <a:rPr lang="en-US" altLang="ja-JP" b="1" dirty="0">
                <a:hlinkClick r:id="rId3"/>
              </a:rPr>
              <a:t>50</a:t>
            </a:r>
            <a:r>
              <a:rPr lang="ja-JP" altLang="en-US" b="1" dirty="0">
                <a:hlinkClick r:id="rId3"/>
              </a:rPr>
              <a:t>万袋を自主回収</a:t>
            </a:r>
            <a:br>
              <a:rPr lang="ja-JP" altLang="en-US" dirty="0"/>
            </a:br>
            <a:endParaRPr lang="ja-JP" altLang="en-US" dirty="0"/>
          </a:p>
          <a:p>
            <a:r>
              <a:rPr lang="ja-JP" altLang="en-US" b="1" dirty="0">
                <a:hlinkClick r:id="rId4"/>
              </a:rPr>
              <a:t>“油と間違えて”洗剤入りのドーナツ販売　仙台の「アフタヌーンティー・ティールーム」が回収呼び掛け</a:t>
            </a:r>
            <a:br>
              <a:rPr lang="ja-JP" altLang="en-US" dirty="0"/>
            </a:br>
            <a:endParaRPr lang="ja-JP" altLang="en-US" dirty="0"/>
          </a:p>
          <a:p>
            <a:r>
              <a:rPr lang="ja-JP" altLang="en-US" b="1" dirty="0">
                <a:hlinkClick r:id="rId5"/>
              </a:rPr>
              <a:t>「東大美女が隣に座るフライト企画」抗議相次ぎ即日撤回　</a:t>
            </a:r>
            <a:r>
              <a:rPr lang="en-US" altLang="ja-JP" b="1" dirty="0">
                <a:hlinkClick r:id="rId5"/>
              </a:rPr>
              <a:t>HIS</a:t>
            </a:r>
            <a:r>
              <a:rPr lang="ja-JP" altLang="en-US" b="1" dirty="0">
                <a:hlinkClick r:id="rId5"/>
              </a:rPr>
              <a:t>が謝罪</a:t>
            </a:r>
            <a:br>
              <a:rPr lang="ja-JP" altLang="en-US" dirty="0"/>
            </a:br>
            <a:endParaRPr lang="ja-JP" altLang="en-US" dirty="0"/>
          </a:p>
          <a:p>
            <a:r>
              <a:rPr lang="ja-JP" altLang="en-US" b="1" dirty="0">
                <a:hlinkClick r:id="rId6"/>
              </a:rPr>
              <a:t>「ぶなしめじ」に蛍光管の破片混入　</a:t>
            </a:r>
            <a:r>
              <a:rPr lang="en-US" altLang="ja-JP" b="1" dirty="0">
                <a:hlinkClick r:id="rId6"/>
              </a:rPr>
              <a:t>JA</a:t>
            </a:r>
            <a:r>
              <a:rPr lang="ja-JP" altLang="en-US" b="1" dirty="0">
                <a:hlinkClick r:id="rId6"/>
              </a:rPr>
              <a:t>上伊那が</a:t>
            </a:r>
            <a:r>
              <a:rPr lang="en-US" altLang="ja-JP" b="1" dirty="0">
                <a:hlinkClick r:id="rId6"/>
              </a:rPr>
              <a:t>18</a:t>
            </a:r>
            <a:r>
              <a:rPr lang="ja-JP" altLang="en-US" b="1" dirty="0">
                <a:hlinkClick r:id="rId6"/>
              </a:rPr>
              <a:t>万袋を回収</a:t>
            </a:r>
            <a:br>
              <a:rPr lang="ja-JP" altLang="en-US" dirty="0"/>
            </a:br>
            <a:endParaRPr lang="ja-JP" altLang="en-US" dirty="0"/>
          </a:p>
          <a:p>
            <a:r>
              <a:rPr lang="ja-JP" altLang="en-US" b="1" dirty="0"/>
              <a:t>関連リンク</a:t>
            </a:r>
          </a:p>
          <a:p>
            <a:r>
              <a:rPr lang="ja-JP" altLang="en-US" b="1" dirty="0">
                <a:hlinkClick r:id="rId7"/>
              </a:rPr>
              <a:t>ニュースリリース</a:t>
            </a:r>
            <a:endParaRPr lang="ja-JP" altLang="en-US" dirty="0"/>
          </a:p>
          <a:p>
            <a:r>
              <a:rPr lang="ja-JP" altLang="en-US" b="1" dirty="0"/>
              <a:t>今、あなたにオススメ</a:t>
            </a:r>
          </a:p>
          <a:p>
            <a:pPr fontAlgn="t" latinLnBrk="1"/>
            <a:r>
              <a:rPr lang="ja-JP" altLang="en-US" b="1" dirty="0">
                <a:hlinkClick r:id="rId8"/>
              </a:rPr>
              <a:t>セブン、</a:t>
            </a:r>
            <a:r>
              <a:rPr lang="en-US" altLang="ja-JP" b="1" dirty="0">
                <a:hlinkClick r:id="rId8"/>
              </a:rPr>
              <a:t>15</a:t>
            </a:r>
            <a:r>
              <a:rPr lang="ja-JP" altLang="en-US" b="1" dirty="0">
                <a:hlinkClick r:id="rId8"/>
              </a:rPr>
              <a:t>年ぶり制服刷新　佐藤可士和氏が監修</a:t>
            </a:r>
            <a:r>
              <a:rPr lang="ja-JP" altLang="en-US" dirty="0"/>
              <a:t> </a:t>
            </a:r>
          </a:p>
          <a:p>
            <a:pPr fontAlgn="t" latinLnBrk="1"/>
            <a:r>
              <a:rPr lang="ja-JP" altLang="en-US" b="1" dirty="0">
                <a:hlinkClick r:id="rId9"/>
              </a:rPr>
              <a:t>セブン</a:t>
            </a:r>
            <a:r>
              <a:rPr lang="en-US" altLang="ja-JP" b="1" dirty="0">
                <a:hlinkClick r:id="rId9"/>
              </a:rPr>
              <a:t>‐</a:t>
            </a:r>
            <a:r>
              <a:rPr lang="ja-JP" altLang="en-US" b="1" dirty="0">
                <a:hlinkClick r:id="rId9"/>
              </a:rPr>
              <a:t>イレブンと前橋市、地域活性化で連携協定</a:t>
            </a:r>
            <a:r>
              <a:rPr lang="ja-JP" altLang="en-US" dirty="0"/>
              <a:t> </a:t>
            </a:r>
          </a:p>
          <a:p>
            <a:pPr fontAlgn="t" latinLnBrk="1"/>
            <a:r>
              <a:rPr lang="ja-JP" altLang="en-US" b="1" dirty="0">
                <a:hlinkClick r:id="rId10"/>
              </a:rPr>
              <a:t>セブン沖縄進出、総菜工場建設へ新会社設立</a:t>
            </a:r>
            <a:r>
              <a:rPr lang="ja-JP" altLang="en-US" dirty="0"/>
              <a:t> </a:t>
            </a:r>
          </a:p>
          <a:p>
            <a:pPr fontAlgn="t" latinLnBrk="1"/>
            <a:r>
              <a:rPr lang="ja-JP" altLang="en-US" b="1" dirty="0">
                <a:hlinkClick r:id="rId11"/>
              </a:rPr>
              <a:t>今度のコーヒーマシンは</a:t>
            </a:r>
            <a:r>
              <a:rPr lang="en-US" altLang="ja-JP" b="1" dirty="0">
                <a:hlinkClick r:id="rId11"/>
              </a:rPr>
              <a:t>25</a:t>
            </a:r>
            <a:r>
              <a:rPr lang="ja-JP" altLang="en-US" b="1" dirty="0">
                <a:hlinkClick r:id="rId11"/>
              </a:rPr>
              <a:t>秒　ローソンが最速 </a:t>
            </a:r>
            <a:r>
              <a:rPr lang="en-US" altLang="ja-JP" b="1" dirty="0">
                <a:hlinkClick r:id="rId11"/>
              </a:rPr>
              <a:t>(1/2)</a:t>
            </a:r>
            <a:r>
              <a:rPr lang="ja-JP" altLang="en-US" dirty="0"/>
              <a:t> </a:t>
            </a:r>
          </a:p>
          <a:p>
            <a:endParaRPr lang="ja-JP" altLang="en-US" dirty="0"/>
          </a:p>
        </p:txBody>
      </p:sp>
    </p:spTree>
    <p:extLst>
      <p:ext uri="{BB962C8B-B14F-4D97-AF65-F5344CB8AC3E}">
        <p14:creationId xmlns:p14="http://schemas.microsoft.com/office/powerpoint/2010/main" val="7994593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雪印メグミルクは、カップ容器入りデザートを自主回収すると発表した。一部で旧デザインの容器を使用し、原材料と栄養成分の表示が商品内容と異なるため。</a:t>
            </a:r>
          </a:p>
          <a:p>
            <a:r>
              <a:rPr lang="ja-JP" altLang="en-US" dirty="0"/>
              <a:t>　対象となるのは「アジア茶房 濃香あふれるマンゴプリン」（賞味期限</a:t>
            </a:r>
            <a:r>
              <a:rPr lang="en-US" altLang="ja-JP" dirty="0"/>
              <a:t>2015</a:t>
            </a:r>
            <a:r>
              <a:rPr lang="ja-JP" altLang="en-US" dirty="0"/>
              <a:t>年</a:t>
            </a:r>
            <a:r>
              <a:rPr lang="en-US" altLang="ja-JP" dirty="0"/>
              <a:t>6</a:t>
            </a:r>
            <a:r>
              <a:rPr lang="ja-JP" altLang="en-US" dirty="0"/>
              <a:t>月</a:t>
            </a:r>
            <a:r>
              <a:rPr lang="en-US" altLang="ja-JP" dirty="0"/>
              <a:t>3</a:t>
            </a:r>
            <a:r>
              <a:rPr lang="ja-JP" altLang="en-US" dirty="0"/>
              <a:t>日）のうち、</a:t>
            </a:r>
            <a:r>
              <a:rPr lang="en-US" altLang="ja-JP" dirty="0"/>
              <a:t>MEGMILK</a:t>
            </a:r>
            <a:r>
              <a:rPr lang="ja-JP" altLang="en-US" dirty="0"/>
              <a:t>のロゴがあり、「濃香」の文字枠が四角く黄色背景に黒字となっているデザイン。表示欄に、アレルギー物質として表示を奨励されている「ゼラチン」の記載がなく、また「果汁（レモン）」の記載もない。ゼラチンにアレルギーのある人が食べた場合にアレルギー症状を起こす可能性がある。現時点では購入者から健康被害についての申し出はないとしている。</a:t>
            </a:r>
          </a:p>
          <a:p>
            <a:r>
              <a:rPr lang="ja-JP" altLang="en-US" dirty="0"/>
              <a:t>　資材メーカーが生産した容器の一部に、旧デザイン容器が混入したことが原因としている。商品送付先や問い合わせ先は雪印メグミルクの</a:t>
            </a:r>
            <a:r>
              <a:rPr lang="en-US" altLang="ja-JP" dirty="0">
                <a:hlinkClick r:id="rId3"/>
              </a:rPr>
              <a:t>Web</a:t>
            </a:r>
            <a:r>
              <a:rPr lang="ja-JP" altLang="en-US" dirty="0">
                <a:hlinkClick r:id="rId3"/>
              </a:rPr>
              <a:t>サイト</a:t>
            </a:r>
            <a:r>
              <a:rPr lang="ja-JP" altLang="en-US" dirty="0"/>
              <a:t>で確認できる。</a:t>
            </a:r>
          </a:p>
          <a:p>
            <a:r>
              <a:rPr lang="en-US" altLang="ja-JP" dirty="0">
                <a:hlinkClick r:id="rId4"/>
              </a:rPr>
              <a:t>98</a:t>
            </a:r>
            <a:endParaRPr lang="ja-JP" altLang="en-US" dirty="0"/>
          </a:p>
          <a:p>
            <a:pPr fontAlgn="ctr"/>
            <a:r>
              <a:rPr lang="ja-JP" altLang="en-US" dirty="0"/>
              <a:t>この記事が気に入ったら</a:t>
            </a:r>
            <a:br>
              <a:rPr lang="ja-JP" altLang="en-US" dirty="0"/>
            </a:br>
            <a:r>
              <a:rPr lang="ja-JP" altLang="en-US" dirty="0"/>
              <a:t>ねとらぼに「いいね！」しよう</a:t>
            </a:r>
          </a:p>
          <a:p>
            <a:endParaRPr kumimoji="1" lang="ja-JP" altLang="en-US" dirty="0"/>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48</a:t>
            </a:fld>
            <a:endParaRPr lang="ja-JP" altLang="en-US"/>
          </a:p>
        </p:txBody>
      </p:sp>
    </p:spTree>
    <p:extLst>
      <p:ext uri="{BB962C8B-B14F-4D97-AF65-F5344CB8AC3E}">
        <p14:creationId xmlns:p14="http://schemas.microsoft.com/office/powerpoint/2010/main" val="3869943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7500" lnSpcReduction="20000"/>
          </a:bodyPr>
          <a:lstStyle/>
          <a:p>
            <a:r>
              <a:rPr lang="ja-JP" altLang="en-US" dirty="0"/>
              <a:t>参考情報</a:t>
            </a:r>
            <a:r>
              <a:rPr lang="en-US" altLang="ja-JP" dirty="0"/>
              <a:t>】</a:t>
            </a:r>
            <a:r>
              <a:rPr lang="ja-JP" altLang="en-US" dirty="0"/>
              <a:t>発症「乳」「小麦」</a:t>
            </a:r>
            <a:r>
              <a:rPr lang="en-US" altLang="ja-JP" dirty="0"/>
              <a:t>2017</a:t>
            </a:r>
            <a:r>
              <a:rPr lang="ja-JP" altLang="en-US" dirty="0"/>
              <a:t>年</a:t>
            </a:r>
            <a:r>
              <a:rPr lang="en-US" altLang="ja-JP" dirty="0"/>
              <a:t>5</a:t>
            </a:r>
            <a:r>
              <a:rPr lang="ja-JP" altLang="en-US" dirty="0"/>
              <a:t>月</a:t>
            </a:r>
            <a:r>
              <a:rPr lang="en-US" altLang="ja-JP" dirty="0"/>
              <a:t>30</a:t>
            </a:r>
            <a:r>
              <a:rPr lang="ja-JP" altLang="en-US" dirty="0"/>
              <a:t>日</a:t>
            </a:r>
            <a:br>
              <a:rPr lang="ja-JP" altLang="en-US" dirty="0"/>
            </a:br>
            <a:r>
              <a:rPr lang="en-US" altLang="ja-JP" dirty="0"/>
              <a:t>(</a:t>
            </a:r>
            <a:r>
              <a:rPr lang="ja-JP" altLang="en-US" dirty="0"/>
              <a:t>株</a:t>
            </a:r>
            <a:r>
              <a:rPr lang="en-US" altLang="ja-JP" dirty="0"/>
              <a:t>)</a:t>
            </a:r>
            <a:r>
              <a:rPr lang="ja-JP" altLang="en-US" dirty="0"/>
              <a:t>鳥羽水族館が運営する「レストランベイサイド」で提供した、「ワニカレー」について、アレルゲン「乳」「小麦」の表示誤りによる発症事例がありました。</a:t>
            </a:r>
            <a:r>
              <a:rPr lang="en-US" altLang="ja-JP" dirty="0"/>
              <a:t>(</a:t>
            </a:r>
            <a:r>
              <a:rPr lang="ja-JP" altLang="en-US" dirty="0"/>
              <a:t>発症</a:t>
            </a:r>
            <a:r>
              <a:rPr lang="en-US" altLang="ja-JP" dirty="0"/>
              <a:t>)</a:t>
            </a:r>
          </a:p>
          <a:p>
            <a:r>
              <a:rPr lang="en-US" altLang="ja-JP" dirty="0"/>
              <a:t>【</a:t>
            </a:r>
            <a:r>
              <a:rPr lang="ja-JP" altLang="en-US" dirty="0"/>
              <a:t>対象商品</a:t>
            </a:r>
            <a:r>
              <a:rPr lang="en-US" altLang="ja-JP" dirty="0"/>
              <a:t>】</a:t>
            </a:r>
            <a:br>
              <a:rPr lang="en-US" altLang="ja-JP" dirty="0"/>
            </a:br>
            <a:r>
              <a:rPr lang="ja-JP" altLang="en-US" dirty="0"/>
              <a:t>ワニカレー</a:t>
            </a:r>
            <a:br>
              <a:rPr lang="ja-JP" altLang="en-US" dirty="0"/>
            </a:br>
            <a:r>
              <a:rPr lang="ja-JP" altLang="en-US" dirty="0"/>
              <a:t>販売期間：</a:t>
            </a:r>
            <a:r>
              <a:rPr lang="en-US" altLang="ja-JP" dirty="0"/>
              <a:t>2017</a:t>
            </a:r>
            <a:r>
              <a:rPr lang="ja-JP" altLang="en-US" dirty="0"/>
              <a:t>年</a:t>
            </a:r>
            <a:r>
              <a:rPr lang="en-US" altLang="ja-JP" dirty="0"/>
              <a:t>5</a:t>
            </a:r>
            <a:r>
              <a:rPr lang="ja-JP" altLang="en-US" dirty="0"/>
              <a:t>月</a:t>
            </a:r>
            <a:r>
              <a:rPr lang="en-US" altLang="ja-JP" dirty="0"/>
              <a:t>8</a:t>
            </a:r>
            <a:r>
              <a:rPr lang="ja-JP" altLang="en-US" dirty="0"/>
              <a:t>日～</a:t>
            </a:r>
            <a:r>
              <a:rPr lang="en-US" altLang="ja-JP" dirty="0"/>
              <a:t>5</a:t>
            </a:r>
            <a:r>
              <a:rPr lang="ja-JP" altLang="en-US" dirty="0"/>
              <a:t>月</a:t>
            </a:r>
            <a:r>
              <a:rPr lang="en-US" altLang="ja-JP" dirty="0"/>
              <a:t>28</a:t>
            </a:r>
            <a:r>
              <a:rPr lang="ja-JP" altLang="en-US" dirty="0"/>
              <a:t>日</a:t>
            </a:r>
            <a:br>
              <a:rPr lang="ja-JP" altLang="en-US" dirty="0"/>
            </a:br>
            <a:r>
              <a:rPr lang="ja-JP" altLang="en-US" dirty="0"/>
              <a:t>販売数：</a:t>
            </a:r>
            <a:r>
              <a:rPr lang="en-US" altLang="ja-JP" dirty="0"/>
              <a:t>96</a:t>
            </a:r>
            <a:r>
              <a:rPr lang="ja-JP" altLang="en-US" dirty="0"/>
              <a:t>食</a:t>
            </a:r>
            <a:br>
              <a:rPr lang="ja-JP" altLang="en-US" dirty="0"/>
            </a:br>
            <a:r>
              <a:rPr lang="ja-JP" altLang="en-US" dirty="0"/>
              <a:t>販売方法：外食</a:t>
            </a:r>
            <a:r>
              <a:rPr lang="en-US" altLang="ja-JP" dirty="0"/>
              <a:t>(</a:t>
            </a:r>
            <a:r>
              <a:rPr lang="ja-JP" altLang="en-US" dirty="0"/>
              <a:t>レストランで提供</a:t>
            </a:r>
            <a:r>
              <a:rPr lang="en-US" altLang="ja-JP" dirty="0"/>
              <a:t>)</a:t>
            </a:r>
            <a:br>
              <a:rPr lang="en-US" altLang="ja-JP" dirty="0"/>
            </a:br>
            <a:r>
              <a:rPr lang="ja-JP" altLang="en-US" dirty="0"/>
              <a:t>発症日：</a:t>
            </a:r>
            <a:r>
              <a:rPr lang="en-US" altLang="ja-JP" dirty="0"/>
              <a:t>2017</a:t>
            </a:r>
            <a:r>
              <a:rPr lang="ja-JP" altLang="en-US" dirty="0"/>
              <a:t>年</a:t>
            </a:r>
            <a:r>
              <a:rPr lang="en-US" altLang="ja-JP" dirty="0"/>
              <a:t>5</a:t>
            </a:r>
            <a:r>
              <a:rPr lang="ja-JP" altLang="en-US" dirty="0"/>
              <a:t>月</a:t>
            </a:r>
            <a:r>
              <a:rPr lang="en-US" altLang="ja-JP" dirty="0"/>
              <a:t>28</a:t>
            </a:r>
            <a:r>
              <a:rPr lang="ja-JP" altLang="en-US" dirty="0"/>
              <a:t>日</a:t>
            </a:r>
          </a:p>
          <a:p>
            <a:r>
              <a:rPr lang="en-US" altLang="ja-JP" dirty="0"/>
              <a:t>【</a:t>
            </a:r>
            <a:r>
              <a:rPr lang="ja-JP" altLang="en-US" dirty="0"/>
              <a:t>理由</a:t>
            </a:r>
            <a:r>
              <a:rPr lang="en-US" altLang="ja-JP" dirty="0"/>
              <a:t>】</a:t>
            </a:r>
            <a:br>
              <a:rPr lang="en-US" altLang="ja-JP" dirty="0"/>
            </a:br>
            <a:r>
              <a:rPr lang="ja-JP" altLang="en-US" dirty="0"/>
              <a:t>発症した購入者から指摘があり発覚。メニュー表示内容の誤りならびに、当該商品情報の共有不足の為。</a:t>
            </a:r>
            <a:br>
              <a:rPr lang="ja-JP" altLang="en-US" dirty="0"/>
            </a:br>
            <a:r>
              <a:rPr lang="ja-JP" altLang="en-US" dirty="0"/>
              <a:t>＊レストラン内の壁に掲示していたメニューの下に、「アレルギー対応」という言葉と共に、特定原材料</a:t>
            </a:r>
            <a:r>
              <a:rPr lang="en-US" altLang="ja-JP" dirty="0"/>
              <a:t>7</a:t>
            </a:r>
            <a:r>
              <a:rPr lang="ja-JP" altLang="en-US" dirty="0"/>
              <a:t>品目のうち使用していないものに</a:t>
            </a:r>
            <a:r>
              <a:rPr lang="en-US" altLang="ja-JP" dirty="0"/>
              <a:t>×</a:t>
            </a:r>
            <a:r>
              <a:rPr lang="ja-JP" altLang="en-US" dirty="0"/>
              <a:t>印を付けて一覧を示していた。カレールーを変更した際に、「アレルギー対応」という表示と特定原材料</a:t>
            </a:r>
            <a:r>
              <a:rPr lang="en-US" altLang="ja-JP" dirty="0"/>
              <a:t>7</a:t>
            </a:r>
            <a:r>
              <a:rPr lang="ja-JP" altLang="en-US" dirty="0"/>
              <a:t>品目すべて不使用の</a:t>
            </a:r>
            <a:r>
              <a:rPr lang="en-US" altLang="ja-JP" dirty="0"/>
              <a:t>×</a:t>
            </a:r>
            <a:r>
              <a:rPr lang="ja-JP" altLang="en-US" dirty="0"/>
              <a:t>印を消さずに、掲示したままになっていた。</a:t>
            </a:r>
            <a:br>
              <a:rPr lang="ja-JP" altLang="en-US" dirty="0"/>
            </a:br>
            <a:r>
              <a:rPr lang="en-US" altLang="ja-JP" dirty="0"/>
              <a:t>NPO</a:t>
            </a:r>
            <a:r>
              <a:rPr lang="ja-JP" altLang="en-US" dirty="0"/>
              <a:t>法人アトピッ子地球の子ネットワークが鳥羽水族館営業部飲食担当者に電話で確認した。</a:t>
            </a:r>
          </a:p>
          <a:p>
            <a:r>
              <a:rPr lang="en-US" altLang="ja-JP" dirty="0"/>
              <a:t>【</a:t>
            </a:r>
            <a:r>
              <a:rPr lang="ja-JP" altLang="en-US" dirty="0"/>
              <a:t>対応</a:t>
            </a:r>
            <a:r>
              <a:rPr lang="en-US" altLang="ja-JP" dirty="0"/>
              <a:t>】</a:t>
            </a:r>
            <a:br>
              <a:rPr lang="en-US" altLang="ja-JP" dirty="0"/>
            </a:br>
            <a:r>
              <a:rPr lang="ja-JP" altLang="en-US" dirty="0"/>
              <a:t>判明後、発症者本人及び家族へ謝罪。情報を当館内に周知。</a:t>
            </a:r>
            <a:br>
              <a:rPr lang="ja-JP" altLang="en-US" dirty="0"/>
            </a:br>
            <a:r>
              <a:rPr lang="ja-JP" altLang="en-US" dirty="0"/>
              <a:t>「ワニカレー」の成分を確認できるまでの間、販売中止。</a:t>
            </a:r>
            <a:br>
              <a:rPr lang="ja-JP" altLang="en-US" dirty="0"/>
            </a:br>
            <a:r>
              <a:rPr lang="ja-JP" altLang="en-US" dirty="0"/>
              <a:t>「ワニカレー」購入後体調不良の場合、鳥羽水族館営業部飲食まで連絡。</a:t>
            </a:r>
          </a:p>
          <a:p>
            <a:r>
              <a:rPr lang="en-US" altLang="ja-JP" dirty="0"/>
              <a:t>【</a:t>
            </a:r>
            <a:r>
              <a:rPr lang="ja-JP" altLang="en-US" dirty="0"/>
              <a:t>販売者</a:t>
            </a:r>
            <a:r>
              <a:rPr lang="en-US" altLang="ja-JP" dirty="0"/>
              <a:t>】</a:t>
            </a:r>
            <a:br>
              <a:rPr lang="en-US" altLang="ja-JP" dirty="0"/>
            </a:br>
            <a:r>
              <a:rPr lang="en-US" altLang="ja-JP" dirty="0"/>
              <a:t>(</a:t>
            </a:r>
            <a:r>
              <a:rPr lang="ja-JP" altLang="en-US" dirty="0"/>
              <a:t>株</a:t>
            </a:r>
            <a:r>
              <a:rPr lang="en-US" altLang="ja-JP" dirty="0"/>
              <a:t>)</a:t>
            </a:r>
            <a:r>
              <a:rPr lang="ja-JP" altLang="en-US" dirty="0"/>
              <a:t>鳥羽水族館</a:t>
            </a:r>
            <a:r>
              <a:rPr lang="en-US" altLang="ja-JP" dirty="0"/>
              <a:t>(</a:t>
            </a:r>
            <a:r>
              <a:rPr lang="ja-JP" altLang="en-US" dirty="0"/>
              <a:t>三重県鳥羽市</a:t>
            </a:r>
            <a:r>
              <a:rPr lang="en-US" altLang="ja-JP" dirty="0"/>
              <a:t>)</a:t>
            </a:r>
          </a:p>
          <a:p>
            <a:r>
              <a:rPr lang="en-US" altLang="ja-JP" dirty="0"/>
              <a:t>【</a:t>
            </a:r>
            <a:r>
              <a:rPr lang="ja-JP" altLang="en-US" dirty="0"/>
              <a:t>販売場所</a:t>
            </a:r>
            <a:r>
              <a:rPr lang="en-US" altLang="ja-JP" dirty="0"/>
              <a:t>】</a:t>
            </a:r>
            <a:br>
              <a:rPr lang="en-US" altLang="ja-JP" dirty="0"/>
            </a:br>
            <a:r>
              <a:rPr lang="en-US" altLang="ja-JP" dirty="0"/>
              <a:t>(</a:t>
            </a:r>
            <a:r>
              <a:rPr lang="ja-JP" altLang="en-US" dirty="0"/>
              <a:t>株</a:t>
            </a:r>
            <a:r>
              <a:rPr lang="en-US" altLang="ja-JP" dirty="0"/>
              <a:t>)</a:t>
            </a:r>
            <a:r>
              <a:rPr lang="ja-JP" altLang="en-US" dirty="0"/>
              <a:t>鳥羽水族館、鳥羽水族館内「レストランベイサイド」</a:t>
            </a:r>
          </a:p>
          <a:p>
            <a:r>
              <a:rPr lang="en-US" altLang="ja-JP" dirty="0"/>
              <a:t>(</a:t>
            </a:r>
            <a:r>
              <a:rPr lang="ja-JP" altLang="en-US" dirty="0"/>
              <a:t>株</a:t>
            </a:r>
            <a:r>
              <a:rPr lang="en-US" altLang="ja-JP" dirty="0"/>
              <a:t>)</a:t>
            </a:r>
            <a:r>
              <a:rPr lang="ja-JP" altLang="en-US" dirty="0"/>
              <a:t>鳥羽水族館</a:t>
            </a:r>
            <a:br>
              <a:rPr lang="ja-JP" altLang="en-US" dirty="0"/>
            </a:br>
            <a:r>
              <a:rPr lang="en-US" altLang="ja-JP" dirty="0">
                <a:hlinkClick r:id="rId3"/>
              </a:rPr>
              <a:t>http://www.aquarium.co.jp/</a:t>
            </a:r>
            <a:br>
              <a:rPr lang="en-US" altLang="ja-JP" dirty="0"/>
            </a:br>
            <a:r>
              <a:rPr lang="en-US" altLang="ja-JP" dirty="0">
                <a:hlinkClick r:id="rId4"/>
              </a:rPr>
              <a:t>http://www.aquarium.co.jp/img_cms/info/info_file_1496106457.pdf</a:t>
            </a:r>
            <a:r>
              <a:rPr lang="ja-JP" altLang="en-US" dirty="0"/>
              <a:t>　</a:t>
            </a:r>
            <a:r>
              <a:rPr lang="en-US" altLang="ja-JP" dirty="0">
                <a:hlinkClick r:id="rId5"/>
              </a:rPr>
              <a:t>http://www.aquarium.co.jp/img_cms/info/info_file_1496189345.pdf</a:t>
            </a:r>
            <a:br>
              <a:rPr lang="en-US" altLang="ja-JP" dirty="0"/>
            </a:br>
            <a:r>
              <a:rPr lang="ja-JP" altLang="en-US" dirty="0"/>
              <a:t>＊本サイトに掲載されている情報は、掲載時点でのものであり、すでに自主回収等が終了している場合があります。また、掲載情報の元となる</a:t>
            </a:r>
            <a:r>
              <a:rPr lang="en-US" altLang="ja-JP" dirty="0"/>
              <a:t>URL</a:t>
            </a:r>
            <a:r>
              <a:rPr lang="ja-JP" altLang="en-US" dirty="0"/>
              <a:t>はリンク切れとなる場合があります。</a:t>
            </a:r>
          </a:p>
          <a:p>
            <a:r>
              <a:rPr lang="en-US" altLang="ja-JP" dirty="0"/>
              <a:t>2017</a:t>
            </a:r>
            <a:r>
              <a:rPr lang="ja-JP" altLang="en-US" dirty="0"/>
              <a:t>年</a:t>
            </a:r>
            <a:r>
              <a:rPr lang="en-US" altLang="ja-JP" dirty="0"/>
              <a:t>6</a:t>
            </a:r>
            <a:r>
              <a:rPr lang="ja-JP" altLang="en-US" dirty="0"/>
              <a:t>月</a:t>
            </a:r>
            <a:r>
              <a:rPr lang="en-US" altLang="ja-JP" dirty="0"/>
              <a:t>1</a:t>
            </a:r>
            <a:r>
              <a:rPr lang="ja-JP" altLang="en-US" dirty="0"/>
              <a:t>日</a:t>
            </a:r>
            <a:br>
              <a:rPr lang="ja-JP" altLang="en-US" dirty="0"/>
            </a:br>
            <a:r>
              <a:rPr lang="en-US" altLang="ja-JP" dirty="0"/>
              <a:t>NPO</a:t>
            </a:r>
            <a:r>
              <a:rPr lang="ja-JP" altLang="en-US" dirty="0"/>
              <a:t>法人アトピッ子地球の子ネットワーク</a:t>
            </a:r>
          </a:p>
          <a:p>
            <a:endParaRPr kumimoji="1" lang="ja-JP" altLang="en-US" dirty="0"/>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49</a:t>
            </a:fld>
            <a:endParaRPr lang="ja-JP" altLang="en-US"/>
          </a:p>
        </p:txBody>
      </p:sp>
    </p:spTree>
    <p:extLst>
      <p:ext uri="{BB962C8B-B14F-4D97-AF65-F5344CB8AC3E}">
        <p14:creationId xmlns:p14="http://schemas.microsoft.com/office/powerpoint/2010/main" val="1980032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5</a:t>
            </a:fld>
            <a:endParaRPr lang="ja-JP" altLang="en-US"/>
          </a:p>
        </p:txBody>
      </p:sp>
    </p:spTree>
    <p:extLst>
      <p:ext uri="{BB962C8B-B14F-4D97-AF65-F5344CB8AC3E}">
        <p14:creationId xmlns:p14="http://schemas.microsoft.com/office/powerpoint/2010/main" val="9229400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50</a:t>
            </a:fld>
            <a:endParaRPr lang="ja-JP" altLang="en-US"/>
          </a:p>
        </p:txBody>
      </p:sp>
    </p:spTree>
    <p:extLst>
      <p:ext uri="{BB962C8B-B14F-4D97-AF65-F5344CB8AC3E}">
        <p14:creationId xmlns:p14="http://schemas.microsoft.com/office/powerpoint/2010/main" val="41039641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51</a:t>
            </a:fld>
            <a:endParaRPr lang="ja-JP" altLang="en-US"/>
          </a:p>
        </p:txBody>
      </p:sp>
    </p:spTree>
    <p:extLst>
      <p:ext uri="{BB962C8B-B14F-4D97-AF65-F5344CB8AC3E}">
        <p14:creationId xmlns:p14="http://schemas.microsoft.com/office/powerpoint/2010/main" val="5569105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52</a:t>
            </a:fld>
            <a:endParaRPr lang="ja-JP" altLang="en-US"/>
          </a:p>
        </p:txBody>
      </p:sp>
    </p:spTree>
    <p:extLst>
      <p:ext uri="{BB962C8B-B14F-4D97-AF65-F5344CB8AC3E}">
        <p14:creationId xmlns:p14="http://schemas.microsoft.com/office/powerpoint/2010/main" val="22445304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53</a:t>
            </a:fld>
            <a:endParaRPr lang="ja-JP" altLang="en-US"/>
          </a:p>
        </p:txBody>
      </p:sp>
    </p:spTree>
    <p:extLst>
      <p:ext uri="{BB962C8B-B14F-4D97-AF65-F5344CB8AC3E}">
        <p14:creationId xmlns:p14="http://schemas.microsoft.com/office/powerpoint/2010/main" val="2543459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54</a:t>
            </a:fld>
            <a:endParaRPr lang="ja-JP" altLang="en-US"/>
          </a:p>
        </p:txBody>
      </p:sp>
    </p:spTree>
    <p:extLst>
      <p:ext uri="{BB962C8B-B14F-4D97-AF65-F5344CB8AC3E}">
        <p14:creationId xmlns:p14="http://schemas.microsoft.com/office/powerpoint/2010/main" val="25615130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55</a:t>
            </a:fld>
            <a:endParaRPr lang="ja-JP" altLang="en-US"/>
          </a:p>
        </p:txBody>
      </p:sp>
    </p:spTree>
    <p:extLst>
      <p:ext uri="{BB962C8B-B14F-4D97-AF65-F5344CB8AC3E}">
        <p14:creationId xmlns:p14="http://schemas.microsoft.com/office/powerpoint/2010/main" val="21215152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br>
              <a:rPr lang="ja-JP" altLang="en-US" dirty="0"/>
            </a:br>
            <a:r>
              <a:rPr lang="ja-JP" altLang="en-US" b="1" dirty="0"/>
              <a:t>殺虫剤に汚染された卵 ＥＵ域内外１７の国と地域に </a:t>
            </a:r>
          </a:p>
          <a:p>
            <a:br>
              <a:rPr lang="ja-JP" altLang="en-US" dirty="0"/>
            </a:br>
            <a:r>
              <a:rPr lang="ja-JP" altLang="en-US" dirty="0"/>
              <a:t>ヨーロッパでは、オランダなどの養鶏場から出荷された卵が殺虫剤に汚染されていたとして大きな問題となっており、ＥＵ＝ヨーロッパ連合は調査の結果、ＥＵ域内だけでなく香港など合わせて１７の国と地域に出荷されていたと発表しました。</a:t>
            </a:r>
          </a:p>
          <a:p>
            <a:r>
              <a:rPr lang="ja-JP" altLang="en-US" dirty="0"/>
              <a:t>ヨーロッパでは先月、オランダの養鶏場から出荷された卵から「フィプロニル」という殺虫効果のある成分が検出されたことが明らかになり、各国が流通経路の調査などにあたってきました。</a:t>
            </a:r>
          </a:p>
          <a:p>
            <a:r>
              <a:rPr lang="ja-JP" altLang="en-US" dirty="0"/>
              <a:t>ＥＵの執行機関にあたるヨーロッパ委員会は１１日、汚染された卵がＥＵ域内のドイツやフランスのほか、スイスや香港も含め、合わせて１７の国と地域に出荷されていたと発表しました。</a:t>
            </a:r>
          </a:p>
          <a:p>
            <a:r>
              <a:rPr lang="ja-JP" altLang="en-US" dirty="0"/>
              <a:t>出荷された卵の総数などは明らかになっていませんが、ドイツ政府はドイツ国内だけで１０００万個以上が流通した可能性があるとしています。出荷された卵の多くは、すでにビスケットやケーキなどの加工品として流通しているということです。</a:t>
            </a:r>
          </a:p>
          <a:p>
            <a:r>
              <a:rPr lang="ja-JP" altLang="en-US" dirty="0"/>
              <a:t>「フィプロニル」は少量の摂取であれば健康への被害は生じにくく、今のところ被害は確認されていないということですが、大量に摂取すると腎臓や肝臓などに影響を及ぼすおそれが指摘されていて、ＥＵは食品業界での使用を禁止しています。</a:t>
            </a:r>
          </a:p>
          <a:p>
            <a:r>
              <a:rPr lang="ja-JP" altLang="en-US" dirty="0"/>
              <a:t>この問題を受けて、オランダの捜査当局は養鶏場の幹部２人を拘束して詳しいいきさつを調べています。ＥＵは来月、各国の担当閣僚らによる会議を開いて対応を協議することにしています。</a:t>
            </a:r>
          </a:p>
          <a:p>
            <a:r>
              <a:rPr lang="ja-JP" altLang="en-US" dirty="0"/>
              <a:t>（</a:t>
            </a:r>
            <a:r>
              <a:rPr lang="en-US" altLang="ja-JP" u="sng" dirty="0">
                <a:hlinkClick r:id="rId3"/>
              </a:rPr>
              <a:t>NHK News Web</a:t>
            </a:r>
            <a:r>
              <a:rPr lang="ja-JP" altLang="en-US" dirty="0"/>
              <a:t>　</a:t>
            </a:r>
            <a:r>
              <a:rPr lang="en-US" altLang="ja-JP" dirty="0"/>
              <a:t>8</a:t>
            </a:r>
            <a:r>
              <a:rPr lang="ja-JP" altLang="en-US" dirty="0"/>
              <a:t>月</a:t>
            </a:r>
            <a:r>
              <a:rPr lang="en-US" altLang="ja-JP" dirty="0"/>
              <a:t>12</a:t>
            </a:r>
            <a:r>
              <a:rPr lang="ja-JP" altLang="en-US" dirty="0"/>
              <a:t>月号より抜粋）</a:t>
            </a:r>
          </a:p>
          <a:p>
            <a:endParaRPr kumimoji="1" lang="ja-JP" altLang="en-US" dirty="0"/>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56</a:t>
            </a:fld>
            <a:endParaRPr lang="ja-JP" altLang="en-US"/>
          </a:p>
        </p:txBody>
      </p:sp>
    </p:spTree>
    <p:extLst>
      <p:ext uri="{BB962C8B-B14F-4D97-AF65-F5344CB8AC3E}">
        <p14:creationId xmlns:p14="http://schemas.microsoft.com/office/powerpoint/2010/main" val="27861087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47500" lnSpcReduction="20000"/>
          </a:bodyPr>
          <a:lstStyle/>
          <a:p>
            <a:r>
              <a:rPr lang="ja-JP" altLang="en-US" dirty="0"/>
              <a:t>各 位 </a:t>
            </a:r>
          </a:p>
          <a:p>
            <a:r>
              <a:rPr lang="ja-JP" altLang="en-US" dirty="0"/>
              <a:t> </a:t>
            </a:r>
          </a:p>
          <a:p>
            <a:r>
              <a:rPr lang="ja-JP" altLang="en-US" dirty="0"/>
              <a:t>会 社 名 株 式 会 社 鳥 貴 族 代 表 者 名 代表取締役社長  大倉 忠司  （コード番号：</a:t>
            </a:r>
            <a:r>
              <a:rPr lang="en-US" altLang="ja-JP" dirty="0"/>
              <a:t>3193 </a:t>
            </a:r>
            <a:r>
              <a:rPr lang="ja-JP" altLang="en-US" dirty="0"/>
              <a:t>東証第一部） 問 合 わ せ 先 管 理 部 部 長  小畑 博嗣</a:t>
            </a:r>
          </a:p>
          <a:p>
            <a:r>
              <a:rPr lang="ja-JP" altLang="en-US" dirty="0"/>
              <a:t> （ </a:t>
            </a:r>
            <a:r>
              <a:rPr lang="en-US" altLang="ja-JP" dirty="0"/>
              <a:t>TEL. 06-6562-5333 </a:t>
            </a:r>
            <a:r>
              <a:rPr lang="ja-JP" altLang="en-US" dirty="0"/>
              <a:t>） </a:t>
            </a:r>
          </a:p>
          <a:p>
            <a:r>
              <a:rPr lang="ja-JP" altLang="en-US" dirty="0"/>
              <a:t> </a:t>
            </a:r>
          </a:p>
          <a:p>
            <a:r>
              <a:rPr lang="ja-JP" altLang="en-US" dirty="0"/>
              <a:t>お客様への食品添加物アルコール製剤誤提供についてのお詫びとお知らせ </a:t>
            </a:r>
          </a:p>
          <a:p>
            <a:r>
              <a:rPr lang="ja-JP" altLang="en-US" dirty="0"/>
              <a:t> </a:t>
            </a:r>
          </a:p>
          <a:p>
            <a:r>
              <a:rPr lang="ja-JP" altLang="en-US" dirty="0"/>
              <a:t>この度、当社の直営店である「鳥貴族 南柏店」において、食品添加物アルコール製剤をチ ューハイに用いる焼酎と誤って提供してしまうという事案が発生しました。被害に遭われ</a:t>
            </a:r>
            <a:r>
              <a:rPr lang="ja-JP" altLang="en-US" dirty="0" err="1"/>
              <a:t>ま</a:t>
            </a:r>
            <a:r>
              <a:rPr lang="ja-JP" altLang="en-US" dirty="0"/>
              <a:t> したお客様及び関係者の皆様には、多大なご迷惑とご心配をおかけしましたことをお詫び申 し上げます。なお、当該食品添加物アルコール製剤は、人体への影響がないことを確認して おり、現時点においては健康被害等の報告はありません。 </a:t>
            </a:r>
          </a:p>
          <a:p>
            <a:r>
              <a:rPr lang="ja-JP" altLang="en-US" dirty="0"/>
              <a:t> </a:t>
            </a:r>
          </a:p>
          <a:p>
            <a:r>
              <a:rPr lang="ja-JP" altLang="en-US" dirty="0"/>
              <a:t>記 </a:t>
            </a:r>
          </a:p>
          <a:p>
            <a:r>
              <a:rPr lang="ja-JP" altLang="en-US" dirty="0"/>
              <a:t>１．概要 発 生 店 舗 ： 鳥貴族 南柏店 発 生 期 間 ： 平成 </a:t>
            </a:r>
            <a:r>
              <a:rPr lang="en-US" altLang="ja-JP" dirty="0"/>
              <a:t>28 </a:t>
            </a:r>
            <a:r>
              <a:rPr lang="ja-JP" altLang="en-US" dirty="0"/>
              <a:t>年７月 </a:t>
            </a:r>
            <a:r>
              <a:rPr lang="en-US" altLang="ja-JP" dirty="0"/>
              <a:t>19 </a:t>
            </a:r>
            <a:r>
              <a:rPr lang="ja-JP" altLang="en-US" dirty="0"/>
              <a:t>日（火）～平成 </a:t>
            </a:r>
            <a:r>
              <a:rPr lang="en-US" altLang="ja-JP" dirty="0"/>
              <a:t>28 </a:t>
            </a:r>
            <a:r>
              <a:rPr lang="ja-JP" altLang="en-US" dirty="0"/>
              <a:t>年７月 </a:t>
            </a:r>
            <a:r>
              <a:rPr lang="en-US" altLang="ja-JP" dirty="0"/>
              <a:t>23 </a:t>
            </a:r>
            <a:r>
              <a:rPr lang="ja-JP" altLang="en-US" dirty="0"/>
              <a:t>日（土） 対象商品 ： チューハイ（すだち、スイカ、白桃おろし、レモン、ゆずはちみつ、 ピンクグレープフルーツ） 提 供 数 ： </a:t>
            </a:r>
            <a:r>
              <a:rPr lang="en-US" altLang="ja-JP" dirty="0"/>
              <a:t>151 </a:t>
            </a:r>
            <a:r>
              <a:rPr lang="ja-JP" altLang="en-US" dirty="0"/>
              <a:t>杯 誤 提 供 物 ： 食品添加物アルコール製剤 サトウキビから精製された飲料用にも使用されるエタノールを原料と したアルコール製剤。食品由来のエタノール及び食品添加物のみを原 料としており、食品に対しても使用可能なことから、当社においては 手指消毒に使用。 </a:t>
            </a:r>
          </a:p>
          <a:p>
            <a:r>
              <a:rPr lang="ja-JP" altLang="en-US" dirty="0"/>
              <a:t> </a:t>
            </a:r>
          </a:p>
          <a:p>
            <a:r>
              <a:rPr lang="ja-JP" altLang="en-US" dirty="0"/>
              <a:t>２．経緯 平成 </a:t>
            </a:r>
            <a:r>
              <a:rPr lang="en-US" altLang="ja-JP" dirty="0"/>
              <a:t>28 </a:t>
            </a:r>
            <a:r>
              <a:rPr lang="ja-JP" altLang="en-US" dirty="0"/>
              <a:t>年７月 </a:t>
            </a:r>
            <a:r>
              <a:rPr lang="en-US" altLang="ja-JP" dirty="0"/>
              <a:t>19 </a:t>
            </a:r>
            <a:r>
              <a:rPr lang="ja-JP" altLang="en-US" dirty="0"/>
              <a:t>日に当社従業員が、チューハイ提供時に使用するドリンクサーバーへ焼 酎を接続すべきところを誤って食品添加物アルコール製剤を接続し、そのことに気付かず当 該ドリンクサーバーを使用してお客様へ商品を提供しておりました。誤って接続した時点で ドリンクサーバーから抽出されるチューハイに異変が認められたため、ドリンクサーバーに 不具合が生じたとの認識をもち、平成 </a:t>
            </a:r>
            <a:r>
              <a:rPr lang="en-US" altLang="ja-JP" dirty="0"/>
              <a:t>28 </a:t>
            </a:r>
            <a:r>
              <a:rPr lang="ja-JP" altLang="en-US" dirty="0"/>
              <a:t>年７月 </a:t>
            </a:r>
            <a:r>
              <a:rPr lang="en-US" altLang="ja-JP" dirty="0"/>
              <a:t>22 </a:t>
            </a:r>
            <a:r>
              <a:rPr lang="ja-JP" altLang="en-US" dirty="0"/>
              <a:t>日にドリンクサーバーのメンテナンスを 手配したものの、この間も誤った商品を提供しておりました。 平成 </a:t>
            </a:r>
            <a:r>
              <a:rPr lang="en-US" altLang="ja-JP" dirty="0"/>
              <a:t>28 </a:t>
            </a:r>
            <a:r>
              <a:rPr lang="ja-JP" altLang="en-US" dirty="0"/>
              <a:t>年７月 </a:t>
            </a:r>
            <a:r>
              <a:rPr lang="en-US" altLang="ja-JP" dirty="0"/>
              <a:t>23 </a:t>
            </a:r>
            <a:r>
              <a:rPr lang="ja-JP" altLang="en-US" dirty="0"/>
              <a:t>日にメンテナンスを実施するなかで、異変はドリンクサーバーの不具合 によるものではなく、ドリンクサーバーに接続している原液が原因である可能性が高いと判 </a:t>
            </a:r>
            <a:r>
              <a:rPr lang="ja-JP" altLang="en-US" dirty="0" err="1"/>
              <a:t>断した</a:t>
            </a:r>
            <a:r>
              <a:rPr lang="ja-JP" altLang="en-US" dirty="0"/>
              <a:t>ため、当該ドリンクサーバーの使用を中止し、新たな焼酎を開封のうえチューハイの 提供を行いました。 その後、原液の調査を行った結果、当該原液は焼酎ではなく食品添加物アルコール製剤で あったことが確認され、本件が発覚いたしました。なお、管轄の保健所へは報告をいたして おります。 </a:t>
            </a:r>
          </a:p>
          <a:p>
            <a:r>
              <a:rPr lang="ja-JP" altLang="en-US" dirty="0"/>
              <a:t>３．原因 食品添加物アルコール製剤を誤ってドリンクサーバーに接続した原因は、以下のとおりで あります。 ① 焼酎及び食品添加物アルコール製剤は、両方とも透明の液体であり、かつ抽出口が付</a:t>
            </a:r>
            <a:r>
              <a:rPr lang="ja-JP" altLang="en-US" dirty="0" err="1"/>
              <a:t>い</a:t>
            </a:r>
            <a:r>
              <a:rPr lang="ja-JP" altLang="en-US" dirty="0"/>
              <a:t> </a:t>
            </a:r>
            <a:r>
              <a:rPr lang="ja-JP" altLang="en-US" dirty="0" err="1"/>
              <a:t>た</a:t>
            </a:r>
            <a:r>
              <a:rPr lang="ja-JP" altLang="en-US" dirty="0"/>
              <a:t>透明な容器を段ボール製の包材で梱包したもので、形状・サイズが似ていたこと。 ② 厨房内に段ボール製の包材を置いてはならないとの南柏店におけるマニュアルの誤認 識のもと、焼酎及び食品添加物アルコール製剤を梱包している段ボール製の包材を廃棄 し、透明な容器のみの状態で使用していたため、見た目には焼酎との区別がつかなかっ たこと。 ③ 食品添加物アルコール製剤の抽出口部分がドリンクサーバーの接続口部分の口径サイ ズに近似しており、強引に接続することが可能だったこと。 </a:t>
            </a:r>
          </a:p>
          <a:p>
            <a:r>
              <a:rPr lang="ja-JP" altLang="en-US" dirty="0"/>
              <a:t> </a:t>
            </a:r>
          </a:p>
          <a:p>
            <a:r>
              <a:rPr lang="ja-JP" altLang="en-US" dirty="0"/>
              <a:t>本件発覚後、ただちに直営店全店を改めて調査し、同様の誤接続がなされている店舗が</a:t>
            </a:r>
            <a:r>
              <a:rPr lang="ja-JP" altLang="en-US" dirty="0" err="1"/>
              <a:t>な</a:t>
            </a:r>
            <a:r>
              <a:rPr lang="ja-JP" altLang="en-US" dirty="0"/>
              <a:t> </a:t>
            </a:r>
            <a:r>
              <a:rPr lang="ja-JP" altLang="en-US" dirty="0" err="1"/>
              <a:t>い</a:t>
            </a:r>
            <a:r>
              <a:rPr lang="ja-JP" altLang="en-US" dirty="0"/>
              <a:t>ことを確認しております。 </a:t>
            </a:r>
          </a:p>
          <a:p>
            <a:r>
              <a:rPr lang="ja-JP" altLang="en-US" dirty="0"/>
              <a:t> </a:t>
            </a:r>
          </a:p>
          <a:p>
            <a:r>
              <a:rPr lang="ja-JP" altLang="en-US" dirty="0"/>
              <a:t>４．再発防止策 ・ 包材・容器が、一目で焼酎と区別できる規格の食品添加物アルコール製剤を、本日鳥貴 族全店に配送し、一斉入替の手配を行いました。 ・ 焼酎の交換作業に関する詳細な手順書を作成し、全店に周知徹底いたします。 ・ 食品添加物アルコール製剤の保管場所を改めて定め、食材と混同しないよう周知徹底</a:t>
            </a:r>
            <a:r>
              <a:rPr lang="ja-JP" altLang="en-US" dirty="0" err="1"/>
              <a:t>い</a:t>
            </a:r>
            <a:r>
              <a:rPr lang="ja-JP" altLang="en-US" dirty="0"/>
              <a:t> たします。 ・ 自主検査において、これらの再発防止策の実施状況をチェックいたします。 </a:t>
            </a:r>
          </a:p>
          <a:p>
            <a:r>
              <a:rPr lang="ja-JP" altLang="en-US" dirty="0"/>
              <a:t> </a:t>
            </a:r>
          </a:p>
          <a:p>
            <a:r>
              <a:rPr lang="ja-JP" altLang="en-US" dirty="0"/>
              <a:t> </a:t>
            </a:r>
          </a:p>
          <a:p>
            <a:r>
              <a:rPr lang="ja-JP" altLang="en-US" dirty="0"/>
              <a:t>５．今後の対応及びお客様お問合せ窓口 お客様からのお問合せ窓口を設け、被害に遭われたお客様に対して誠心誠意対応させて</a:t>
            </a:r>
            <a:r>
              <a:rPr lang="ja-JP" altLang="en-US" dirty="0" err="1"/>
              <a:t>い</a:t>
            </a:r>
            <a:r>
              <a:rPr lang="ja-JP" altLang="en-US" dirty="0"/>
              <a:t> ただきたく存じます。つきましては、対象商品分の代金を返金させていただきますので、お 心当たりのあるお客様はレシートをご用意のうえ以下のお問合せ窓口までご連絡</a:t>
            </a:r>
            <a:r>
              <a:rPr lang="ja-JP" altLang="en-US" dirty="0" err="1"/>
              <a:t>い</a:t>
            </a:r>
            <a:r>
              <a:rPr lang="ja-JP" altLang="en-US" dirty="0"/>
              <a:t>ただきま すようお願いいたします。また、レシートをお持ちでない場合は、ご来店日時、ご注文商品、 ご来店人数等を伺ったうえで返金させていただきます。 </a:t>
            </a:r>
          </a:p>
          <a:p>
            <a:r>
              <a:rPr lang="ja-JP" altLang="en-US" dirty="0"/>
              <a:t> </a:t>
            </a:r>
          </a:p>
          <a:p>
            <a:r>
              <a:rPr lang="ja-JP" altLang="en-US" dirty="0"/>
              <a:t>≪お客様お問合せ窓口≫ お問合せ窓口：</a:t>
            </a:r>
            <a:r>
              <a:rPr lang="en-US" altLang="ja-JP" dirty="0"/>
              <a:t>050-8881-2798 </a:t>
            </a:r>
            <a:r>
              <a:rPr lang="ja-JP" altLang="en-US" dirty="0"/>
              <a:t>（受付時間：午前 </a:t>
            </a:r>
            <a:r>
              <a:rPr lang="en-US" altLang="ja-JP" dirty="0"/>
              <a:t>10 </a:t>
            </a:r>
            <a:r>
              <a:rPr lang="ja-JP" altLang="en-US" dirty="0"/>
              <a:t>時～午後５時（土曜日、日曜日、祝日を除く）） </a:t>
            </a:r>
          </a:p>
          <a:p>
            <a:r>
              <a:rPr lang="ja-JP" altLang="en-US" dirty="0"/>
              <a:t> </a:t>
            </a:r>
          </a:p>
          <a:p>
            <a:r>
              <a:rPr lang="ja-JP" altLang="en-US" dirty="0"/>
              <a:t> </a:t>
            </a:r>
          </a:p>
          <a:p>
            <a:r>
              <a:rPr lang="ja-JP" altLang="en-US" dirty="0"/>
              <a:t>６</a:t>
            </a:r>
            <a:r>
              <a:rPr lang="en-US" altLang="ja-JP" dirty="0"/>
              <a:t>.</a:t>
            </a:r>
            <a:r>
              <a:rPr lang="ja-JP" altLang="en-US" dirty="0"/>
              <a:t>今後の業績に与える影響について 本件が当社の業績に与える影響は軽微であると考えておりますが、開示すべき事項が今後</a:t>
            </a:r>
            <a:endParaRPr kumimoji="1" lang="ja-JP" altLang="en-US" dirty="0"/>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57</a:t>
            </a:fld>
            <a:endParaRPr lang="ja-JP" altLang="en-US"/>
          </a:p>
        </p:txBody>
      </p:sp>
    </p:spTree>
    <p:extLst>
      <p:ext uri="{BB962C8B-B14F-4D97-AF65-F5344CB8AC3E}">
        <p14:creationId xmlns:p14="http://schemas.microsoft.com/office/powerpoint/2010/main" val="7008675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58</a:t>
            </a:fld>
            <a:endParaRPr lang="ja-JP" altLang="en-US"/>
          </a:p>
        </p:txBody>
      </p:sp>
    </p:spTree>
    <p:extLst>
      <p:ext uri="{BB962C8B-B14F-4D97-AF65-F5344CB8AC3E}">
        <p14:creationId xmlns:p14="http://schemas.microsoft.com/office/powerpoint/2010/main" val="13764954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atinLnBrk="1"/>
            <a:r>
              <a:rPr lang="ja-JP" altLang="en-US" dirty="0"/>
              <a:t>秋田県秋田市広面蓮沼の飲食店で、</a:t>
            </a:r>
            <a:r>
              <a:rPr lang="ja-JP" altLang="en-US" b="1" dirty="0"/>
              <a:t>洗剤</a:t>
            </a:r>
            <a:r>
              <a:rPr lang="ja-JP" altLang="en-US" dirty="0"/>
              <a:t>の入った</a:t>
            </a:r>
            <a:r>
              <a:rPr lang="ja-JP" altLang="en-US" b="1" dirty="0"/>
              <a:t>日本酒</a:t>
            </a:r>
            <a:r>
              <a:rPr lang="ja-JP" altLang="en-US" dirty="0"/>
              <a:t>の瓶を誤って客に出し、飲んだ女性２人が嘔吐などの症状を訴えていたことがわかりました。</a:t>
            </a:r>
          </a:p>
          <a:p>
            <a:pPr latinLnBrk="1"/>
            <a:r>
              <a:rPr lang="ja-JP" altLang="en-US" dirty="0"/>
              <a:t>発表によりますと８月１９日夜、秋田市広面蓮沼にある飲食店「</a:t>
            </a:r>
            <a:r>
              <a:rPr lang="ja-JP" altLang="en-US" b="1" dirty="0"/>
              <a:t>暖や秋田大学病院前店</a:t>
            </a:r>
            <a:r>
              <a:rPr lang="ja-JP" altLang="en-US" dirty="0"/>
              <a:t>」で、従業員がアルカリ洗剤の入った日本酒の瓶を誤って客に提供したということです。</a:t>
            </a:r>
          </a:p>
          <a:p>
            <a:pPr latinLnBrk="1"/>
            <a:r>
              <a:rPr lang="ja-JP" altLang="en-US" dirty="0"/>
              <a:t>２０代の女性客らは注文した日本酒と思い、アルカリ洗剤を飲みました。その後、洗剤を飲んだ女性客らは喉や口の痛み、嘔吐などの症状を訴えたということです。</a:t>
            </a:r>
          </a:p>
          <a:p>
            <a:pPr latinLnBrk="1"/>
            <a:r>
              <a:rPr lang="ja-JP" altLang="en-US" dirty="0"/>
              <a:t>女性客２人は病院に救急搬送され、搬送先の病院で治療を受けたところ、口の中がただれていました。このうち１人は現在も入院して治療を受けている模様。</a:t>
            </a:r>
          </a:p>
          <a:p>
            <a:pPr latinLnBrk="1"/>
            <a:r>
              <a:rPr lang="ja-JP" altLang="en-US" dirty="0"/>
              <a:t>暖や秋田大学病院前店では洗剤を日本酒の空き瓶に小分けにして、冷蔵庫で保管していました。</a:t>
            </a:r>
          </a:p>
          <a:p>
            <a:pPr latinLnBrk="1"/>
            <a:r>
              <a:rPr lang="ja-JP" altLang="en-US" dirty="0"/>
              <a:t>この飲食店を経営する株式会社アトムは取材に対して「お客様に多大なる苦痛とご迷惑をおかけしたことを深くお詫び申し上げます」「同じことがないよう再発防止に向けて指導します」などと謝罪しました。</a:t>
            </a:r>
          </a:p>
          <a:p>
            <a:pPr latinLnBrk="1"/>
            <a:r>
              <a:rPr lang="ja-JP" altLang="en-US" dirty="0"/>
              <a:t>この事故にインターネット上では「日本酒の香りがしないので気付かなかったの？」「洗剤を出すとかすごいな」「この店行った事ある」「洗剤を日本酒の空き瓶に</a:t>
            </a:r>
            <a:r>
              <a:rPr lang="ja-JP" altLang="en-US" dirty="0" err="1"/>
              <a:t>入れた間違えるだろ</a:t>
            </a:r>
            <a:r>
              <a:rPr lang="ja-JP" altLang="en-US" dirty="0"/>
              <a:t>」などと様々な声が多数見られました。</a:t>
            </a:r>
          </a:p>
          <a:p>
            <a:pPr latinLnBrk="1"/>
            <a:r>
              <a:rPr lang="ja-JP" altLang="en-US" dirty="0"/>
              <a:t>暖や秋田大学病院前店は２１日から５日間、営業停止処分となっています。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60</a:t>
            </a:fld>
            <a:endParaRPr lang="ja-JP" altLang="en-US"/>
          </a:p>
        </p:txBody>
      </p:sp>
    </p:spTree>
    <p:extLst>
      <p:ext uri="{BB962C8B-B14F-4D97-AF65-F5344CB8AC3E}">
        <p14:creationId xmlns:p14="http://schemas.microsoft.com/office/powerpoint/2010/main" val="358745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10000"/>
          </a:bodyPr>
          <a:lstStyle/>
          <a:p>
            <a:r>
              <a:rPr lang="en-US" altLang="ja-JP" dirty="0">
                <a:hlinkClick r:id="rId3"/>
              </a:rPr>
              <a:t>PR </a:t>
            </a:r>
            <a:endParaRPr lang="ja-JP" altLang="en-US" dirty="0"/>
          </a:p>
          <a:p>
            <a:r>
              <a:rPr lang="ja-JP" altLang="en-US" b="1" dirty="0">
                <a:hlinkClick r:id="rId4"/>
              </a:rPr>
              <a:t>関連ニュースはこちら</a:t>
            </a:r>
            <a:endParaRPr lang="ja-JP" altLang="en-US" b="1" dirty="0"/>
          </a:p>
          <a:p>
            <a:r>
              <a:rPr lang="ja-JP" altLang="en-US" dirty="0">
                <a:hlinkClick r:id="rId4"/>
              </a:rPr>
              <a:t>亀田製菓</a:t>
            </a:r>
            <a:r>
              <a:rPr lang="ja-JP" altLang="en-US" dirty="0"/>
              <a:t> せんべいに金属片、食べた女児が口内をけが</a:t>
            </a:r>
          </a:p>
          <a:p>
            <a:r>
              <a:rPr lang="ja-JP" altLang="en-US" dirty="0"/>
              <a:t>毎日新聞</a:t>
            </a:r>
            <a:r>
              <a:rPr lang="en-US" altLang="ja-JP" dirty="0"/>
              <a:t>2017</a:t>
            </a:r>
            <a:r>
              <a:rPr lang="ja-JP" altLang="en-US" dirty="0"/>
              <a:t>年</a:t>
            </a:r>
            <a:r>
              <a:rPr lang="en-US" altLang="ja-JP" dirty="0"/>
              <a:t>5</a:t>
            </a:r>
            <a:r>
              <a:rPr lang="ja-JP" altLang="en-US" dirty="0"/>
              <a:t>月</a:t>
            </a:r>
            <a:r>
              <a:rPr lang="en-US" altLang="ja-JP" dirty="0"/>
              <a:t>24</a:t>
            </a:r>
            <a:r>
              <a:rPr lang="ja-JP" altLang="en-US" dirty="0"/>
              <a:t>日 </a:t>
            </a:r>
            <a:r>
              <a:rPr lang="en-US" altLang="ja-JP" dirty="0"/>
              <a:t>15</a:t>
            </a:r>
            <a:r>
              <a:rPr lang="ja-JP" altLang="en-US" dirty="0"/>
              <a:t>時</a:t>
            </a:r>
            <a:r>
              <a:rPr lang="en-US" altLang="ja-JP" dirty="0"/>
              <a:t>59</a:t>
            </a:r>
            <a:r>
              <a:rPr lang="ja-JP" altLang="en-US" dirty="0"/>
              <a:t>分</a:t>
            </a:r>
            <a:r>
              <a:rPr lang="en-US" altLang="ja-JP" dirty="0"/>
              <a:t>(</a:t>
            </a:r>
            <a:r>
              <a:rPr lang="ja-JP" altLang="en-US" dirty="0"/>
              <a:t>最終更新 </a:t>
            </a:r>
            <a:r>
              <a:rPr lang="en-US" altLang="ja-JP" dirty="0"/>
              <a:t>5</a:t>
            </a:r>
            <a:r>
              <a:rPr lang="ja-JP" altLang="en-US" dirty="0"/>
              <a:t>月</a:t>
            </a:r>
            <a:r>
              <a:rPr lang="en-US" altLang="ja-JP" dirty="0"/>
              <a:t>24</a:t>
            </a:r>
            <a:r>
              <a:rPr lang="ja-JP" altLang="en-US" dirty="0"/>
              <a:t>日 </a:t>
            </a:r>
            <a:r>
              <a:rPr lang="en-US" altLang="ja-JP" dirty="0"/>
              <a:t>19</a:t>
            </a:r>
            <a:r>
              <a:rPr lang="ja-JP" altLang="en-US" dirty="0"/>
              <a:t>時</a:t>
            </a:r>
            <a:r>
              <a:rPr lang="en-US" altLang="ja-JP" dirty="0"/>
              <a:t>56</a:t>
            </a:r>
            <a:r>
              <a:rPr lang="ja-JP" altLang="en-US" dirty="0"/>
              <a:t>分</a:t>
            </a:r>
            <a:r>
              <a:rPr lang="en-US" altLang="ja-JP" dirty="0"/>
              <a:t>)</a:t>
            </a:r>
          </a:p>
          <a:p>
            <a:r>
              <a:rPr lang="ja-JP" altLang="en-US" b="1" dirty="0">
                <a:hlinkClick r:id="rId5"/>
              </a:rPr>
              <a:t>社会</a:t>
            </a:r>
            <a:endParaRPr lang="ja-JP" altLang="en-US" b="1" dirty="0"/>
          </a:p>
          <a:p>
            <a:r>
              <a:rPr lang="ja-JP" altLang="en-US" b="1" dirty="0">
                <a:hlinkClick r:id="rId6"/>
              </a:rPr>
              <a:t>速報</a:t>
            </a:r>
            <a:endParaRPr lang="ja-JP" altLang="en-US" b="1" dirty="0"/>
          </a:p>
          <a:p>
            <a:r>
              <a:rPr lang="ja-JP" altLang="en-US" b="1" dirty="0">
                <a:hlinkClick r:id="rId7"/>
              </a:rPr>
              <a:t>話題</a:t>
            </a:r>
            <a:endParaRPr lang="ja-JP" altLang="en-US" b="1" dirty="0"/>
          </a:p>
          <a:p>
            <a:r>
              <a:rPr lang="ja-JP" altLang="en-US" dirty="0"/>
              <a:t>亀田製菓の「ソフトサラダ」（資料写真） </a:t>
            </a:r>
          </a:p>
          <a:p>
            <a:r>
              <a:rPr lang="ja-JP" altLang="en-US" dirty="0"/>
              <a:t>［</a:t>
            </a:r>
            <a:r>
              <a:rPr lang="en-US" altLang="ja-JP" dirty="0"/>
              <a:t>PR</a:t>
            </a:r>
            <a:r>
              <a:rPr lang="ja-JP" altLang="en-US" dirty="0"/>
              <a:t>］</a:t>
            </a:r>
          </a:p>
          <a:p>
            <a:r>
              <a:rPr lang="ja-JP" altLang="en-US" dirty="0"/>
              <a:t>　亀田製菓（新潟市江南区）の主力せんべい「ソフトサラダ」を４月に食べた宮城県大崎市の女子小学生が、混入していた金属片で口の中を切るけがをしていたことが２４日分かった。同社は女児側に謝罪したが、他製品への混入はないとみて同時期に製造された製品の回収を見送った。 </a:t>
            </a:r>
          </a:p>
          <a:p>
            <a:r>
              <a:rPr lang="ja-JP" altLang="en-US" b="1" dirty="0">
                <a:hlinkClick r:id="rId8"/>
              </a:rPr>
              <a:t>＜異物混入　ボルヴィック３７０万本を自主回収＞ </a:t>
            </a:r>
            <a:endParaRPr lang="ja-JP" altLang="en-US" dirty="0"/>
          </a:p>
          <a:p>
            <a:r>
              <a:rPr lang="ja-JP" altLang="en-US" b="1" dirty="0">
                <a:hlinkClick r:id="rId9"/>
              </a:rPr>
              <a:t>＜豚丼に義歯？　提供を中止　川越プリンスホテル＞ </a:t>
            </a:r>
            <a:endParaRPr lang="ja-JP" altLang="en-US" dirty="0"/>
          </a:p>
          <a:p>
            <a:r>
              <a:rPr lang="ja-JP" altLang="en-US" b="1" dirty="0">
                <a:hlinkClick r:id="rId10"/>
              </a:rPr>
              <a:t>＜また給食にくぎ　丸亀の小学校、５年生吐き出す＞ </a:t>
            </a:r>
            <a:endParaRPr lang="ja-JP" altLang="en-US" dirty="0"/>
          </a:p>
          <a:p>
            <a:r>
              <a:rPr lang="ja-JP" altLang="en-US" b="1" dirty="0">
                <a:hlinkClick r:id="rId11"/>
              </a:rPr>
              <a:t>＜ハッピーターン新商品　食物アレルギーに対応＞ </a:t>
            </a:r>
            <a:endParaRPr lang="ja-JP" altLang="en-US" dirty="0"/>
          </a:p>
          <a:p>
            <a:r>
              <a:rPr lang="ja-JP" altLang="en-US" b="1" dirty="0">
                <a:hlinkClick r:id="rId12"/>
              </a:rPr>
              <a:t>＜柿の種　でっかいぞ５０センチ超　世界一でギネス認定＞ </a:t>
            </a:r>
            <a:endParaRPr lang="ja-JP" altLang="en-US" dirty="0"/>
          </a:p>
          <a:p>
            <a:r>
              <a:rPr lang="ja-JP" altLang="en-US" dirty="0"/>
              <a:t>　同社によると女児は４月３日に製品を食べて口の中を切り、直後に母親が同社に連絡。社員が女児宅を訪れ謝罪し、商品と金属片を回収した。金属片は長さ１２．３ミリ、太さ０．３ミリのステンレス製で、製造ラインの配水管内洗浄に使った金属ブラシの一部だった。 </a:t>
            </a:r>
          </a:p>
          <a:p>
            <a:r>
              <a:rPr lang="ja-JP" altLang="en-US" dirty="0"/>
              <a:t>　金属片が混入したせんべいは新潟県阿賀野市の工場で３月１３日に製造されたもの。製造過程で金属を検出する機器を導入しているが、検査をすり抜けたという。既に検出機器の感度を上げたほか、今後は金属ブラシを使わないで配水管内の部品を交換する措置を取るとしている。</a:t>
            </a:r>
            <a:r>
              <a:rPr lang="en-US" altLang="ja-JP" dirty="0"/>
              <a:t>【</a:t>
            </a:r>
            <a:r>
              <a:rPr lang="ja-JP" altLang="en-US" dirty="0"/>
              <a:t>柳沢亮</a:t>
            </a:r>
            <a:r>
              <a:rPr lang="en-US" altLang="ja-JP" dirty="0"/>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6</a:t>
            </a:fld>
            <a:endParaRPr lang="ja-JP" altLang="en-US"/>
          </a:p>
        </p:txBody>
      </p:sp>
    </p:spTree>
    <p:extLst>
      <p:ext uri="{BB962C8B-B14F-4D97-AF65-F5344CB8AC3E}">
        <p14:creationId xmlns:p14="http://schemas.microsoft.com/office/powerpoint/2010/main" val="265794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｜神奈川新聞｜</a:t>
            </a:r>
            <a:r>
              <a:rPr lang="en-US" altLang="ja-JP" dirty="0"/>
              <a:t>; </a:t>
            </a:r>
            <a:r>
              <a:rPr lang="ja-JP" altLang="en-US" dirty="0"/>
              <a:t>公開：</a:t>
            </a:r>
            <a:r>
              <a:rPr lang="en-US" altLang="ja-JP" b="1" dirty="0"/>
              <a:t>2016</a:t>
            </a:r>
            <a:r>
              <a:rPr lang="en-US" altLang="ja-JP" dirty="0"/>
              <a:t>/07/29 14:24 </a:t>
            </a:r>
            <a:r>
              <a:rPr lang="ja-JP" altLang="en-US" dirty="0"/>
              <a:t>更新：</a:t>
            </a:r>
            <a:r>
              <a:rPr lang="en-US" altLang="ja-JP" b="1" dirty="0"/>
              <a:t>2016</a:t>
            </a:r>
            <a:r>
              <a:rPr lang="en-US" altLang="ja-JP" dirty="0"/>
              <a:t>/07/29 14:49. </a:t>
            </a:r>
            <a:r>
              <a:rPr lang="ja-JP" altLang="en-US" dirty="0"/>
              <a:t>京急</a:t>
            </a:r>
            <a:r>
              <a:rPr lang="ja-JP" altLang="en-US" b="1" dirty="0"/>
              <a:t>百貨店</a:t>
            </a:r>
            <a:r>
              <a:rPr lang="ja-JP" altLang="en-US" dirty="0"/>
              <a:t>（</a:t>
            </a:r>
            <a:r>
              <a:rPr lang="ja-JP" altLang="en-US" b="1" dirty="0"/>
              <a:t>横浜市</a:t>
            </a:r>
            <a:r>
              <a:rPr lang="ja-JP" altLang="en-US" dirty="0"/>
              <a:t>港南区）は</a:t>
            </a:r>
            <a:r>
              <a:rPr lang="en-US" altLang="ja-JP" dirty="0"/>
              <a:t>28</a:t>
            </a:r>
            <a:r>
              <a:rPr lang="ja-JP" altLang="en-US" dirty="0"/>
              <a:t>日、地下</a:t>
            </a:r>
            <a:r>
              <a:rPr lang="en-US" altLang="ja-JP" dirty="0"/>
              <a:t>1</a:t>
            </a:r>
            <a:r>
              <a:rPr lang="ja-JP" altLang="en-US" dirty="0"/>
              <a:t>階</a:t>
            </a:r>
            <a:r>
              <a:rPr lang="ja-JP" altLang="en-US" b="1" dirty="0"/>
              <a:t>鮮魚売り場</a:t>
            </a:r>
            <a:r>
              <a:rPr lang="ja-JP" altLang="en-US" dirty="0"/>
              <a:t>「中島水産」で</a:t>
            </a:r>
            <a:r>
              <a:rPr lang="en-US" altLang="ja-JP" b="1" dirty="0"/>
              <a:t>17</a:t>
            </a:r>
            <a:r>
              <a:rPr lang="ja-JP" altLang="en-US" b="1" dirty="0"/>
              <a:t>日</a:t>
            </a:r>
            <a:r>
              <a:rPr lang="ja-JP" altLang="en-US" dirty="0"/>
              <a:t>に</a:t>
            </a:r>
            <a:r>
              <a:rPr lang="ja-JP" altLang="en-US" b="1" dirty="0"/>
              <a:t>販売したサーモン</a:t>
            </a:r>
            <a:r>
              <a:rPr lang="ja-JP" altLang="en-US" dirty="0"/>
              <a:t>の</a:t>
            </a:r>
            <a:r>
              <a:rPr lang="ja-JP" altLang="en-US" b="1" dirty="0"/>
              <a:t>切り身</a:t>
            </a:r>
            <a:r>
              <a:rPr lang="ja-JP" altLang="en-US" dirty="0"/>
              <a:t>に包丁の破片が混入し、購入</a:t>
            </a:r>
            <a:r>
              <a:rPr lang="ja-JP" altLang="en-US" b="1" dirty="0"/>
              <a:t>した</a:t>
            </a:r>
            <a:r>
              <a:rPr lang="ja-JP" altLang="en-US" dirty="0"/>
              <a:t>女性の家族が口の中を切るけがを</a:t>
            </a:r>
            <a:r>
              <a:rPr lang="ja-JP" altLang="en-US" b="1" dirty="0"/>
              <a:t>した</a:t>
            </a:r>
            <a:r>
              <a:rPr lang="ja-JP" altLang="en-US" dirty="0"/>
              <a:t>と発表</a:t>
            </a:r>
            <a:r>
              <a:rPr lang="ja-JP" altLang="en-US" b="1" dirty="0"/>
              <a:t>した</a:t>
            </a:r>
            <a:r>
              <a:rPr lang="ja-JP" altLang="en-US" dirty="0"/>
              <a:t>。 同社によると、破片は長さ</a:t>
            </a:r>
            <a:r>
              <a:rPr lang="en-US" altLang="ja-JP" dirty="0"/>
              <a:t>0</a:t>
            </a:r>
            <a:r>
              <a:rPr lang="ja-JP" altLang="en-US" dirty="0"/>
              <a:t>・</a:t>
            </a:r>
            <a:r>
              <a:rPr lang="en-US" altLang="ja-JP" dirty="0"/>
              <a:t>9</a:t>
            </a:r>
            <a:r>
              <a:rPr lang="ja-JP" altLang="en-US" dirty="0"/>
              <a:t>センチ、幅数ミリで、</a:t>
            </a:r>
            <a:r>
              <a:rPr lang="ja-JP" altLang="en-US" b="1" dirty="0"/>
              <a:t>ノルウェー産サーモントラウト</a:t>
            </a:r>
            <a:r>
              <a:rPr lang="ja-JP" altLang="en-US" dirty="0"/>
              <a:t>の</a:t>
            </a:r>
            <a:r>
              <a:rPr lang="ja-JP" altLang="en-US" b="1" dirty="0"/>
              <a:t>切り身</a:t>
            </a:r>
            <a:r>
              <a:rPr lang="ja-JP" altLang="en-US" dirty="0"/>
              <a:t>に入っていた。女性は同日午後</a:t>
            </a:r>
            <a:r>
              <a:rPr lang="en-US" altLang="ja-JP" dirty="0"/>
              <a:t>4</a:t>
            </a:r>
            <a:r>
              <a:rPr lang="ja-JP" altLang="en-US" dirty="0"/>
              <a:t>時すぎ </a:t>
            </a:r>
            <a:r>
              <a:rPr lang="en-US" altLang="ja-JP" dirty="0"/>
              <a:t>... </a:t>
            </a:r>
            <a:r>
              <a:rPr lang="ja-JP" altLang="en-US" dirty="0"/>
              <a:t>包丁は長さ</a:t>
            </a:r>
            <a:r>
              <a:rPr lang="en-US" altLang="ja-JP" dirty="0"/>
              <a:t>1</a:t>
            </a:r>
            <a:r>
              <a:rPr lang="ja-JP" altLang="en-US" dirty="0"/>
              <a:t>・</a:t>
            </a:r>
            <a:r>
              <a:rPr lang="en-US" altLang="ja-JP" dirty="0"/>
              <a:t>6</a:t>
            </a:r>
            <a:r>
              <a:rPr lang="ja-JP" altLang="en-US" dirty="0"/>
              <a:t>センチ欠けており、同社は女性から長さ</a:t>
            </a:r>
            <a:r>
              <a:rPr lang="en-US" altLang="ja-JP" dirty="0"/>
              <a:t>0</a:t>
            </a:r>
            <a:r>
              <a:rPr lang="ja-JP" altLang="en-US" dirty="0"/>
              <a:t>・</a:t>
            </a:r>
            <a:r>
              <a:rPr lang="en-US" altLang="ja-JP" dirty="0"/>
              <a:t>9</a:t>
            </a:r>
            <a:r>
              <a:rPr lang="ja-JP" altLang="en-US" dirty="0"/>
              <a:t>センチの破片を回収</a:t>
            </a:r>
            <a:r>
              <a:rPr lang="ja-JP" altLang="en-US" b="1" dirty="0"/>
              <a:t>した</a:t>
            </a:r>
            <a:r>
              <a:rPr lang="ja-JP" altLang="en-US" dirty="0"/>
              <a:t>が、残る</a:t>
            </a:r>
            <a:r>
              <a:rPr lang="en-US" altLang="ja-JP" dirty="0"/>
              <a:t>0</a:t>
            </a:r>
            <a:r>
              <a:rPr lang="ja-JP" altLang="en-US" dirty="0"/>
              <a:t>・</a:t>
            </a:r>
            <a:r>
              <a:rPr lang="en-US" altLang="ja-JP" b="1" dirty="0"/>
              <a:t>7</a:t>
            </a:r>
            <a:r>
              <a:rPr lang="ja-JP" altLang="en-US" dirty="0"/>
              <a:t>センチが見つかっていない。</a:t>
            </a:r>
            <a:endParaRPr kumimoji="1" lang="ja-JP" altLang="en-US" dirty="0"/>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7</a:t>
            </a:fld>
            <a:endParaRPr lang="ja-JP" altLang="en-US"/>
          </a:p>
        </p:txBody>
      </p:sp>
    </p:spTree>
    <p:extLst>
      <p:ext uri="{BB962C8B-B14F-4D97-AF65-F5344CB8AC3E}">
        <p14:creationId xmlns:p14="http://schemas.microsoft.com/office/powerpoint/2010/main" val="385704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32500" lnSpcReduction="20000"/>
          </a:bodyPr>
          <a:lstStyle/>
          <a:p>
            <a:r>
              <a:rPr lang="ja-JP" altLang="en-US" dirty="0"/>
              <a:t>カゴメ株式会社（代表取締役社長：寺田直行、以下「当社」）が、主に業務用として販売している「ダイストマト（イタリア産）２５００ｇ」缶の一部商品（以下「当該商品」）について、本日までに、当社が当該商品の製造委託を行っているイタリアの工場の製造工程においてステンレス片が混入し、そのまま出荷していたことが判明いたしました。これは当社のお取引先様からのご指摘を契機に、自主的な調査を行い判明したものです。</a:t>
            </a:r>
            <a:br>
              <a:rPr lang="ja-JP" altLang="en-US" dirty="0"/>
            </a:br>
            <a:br>
              <a:rPr lang="ja-JP" altLang="en-US" dirty="0"/>
            </a:br>
            <a:r>
              <a:rPr lang="ja-JP" altLang="en-US" dirty="0"/>
              <a:t>これまでに本件に関し、お客様から当社に対して健康被害などのお届けはございませんが、お客様の安全に万全を期すために、混入の可能性がある下記の対象商品を自主回収させて頂くことと致しました。</a:t>
            </a:r>
            <a:br>
              <a:rPr lang="ja-JP" altLang="en-US" dirty="0"/>
            </a:br>
            <a:br>
              <a:rPr lang="ja-JP" altLang="en-US" dirty="0"/>
            </a:br>
            <a:r>
              <a:rPr lang="ja-JP" altLang="en-US" dirty="0"/>
              <a:t>本件の発生を受け、ステンレス片の混入の可能性がある在庫については、すでに出荷を停止しており、再発防止として製造工程における安全管理の徹底に努めて参ります。</a:t>
            </a:r>
            <a:br>
              <a:rPr lang="ja-JP" altLang="en-US" dirty="0"/>
            </a:br>
            <a:br>
              <a:rPr lang="ja-JP" altLang="en-US" dirty="0"/>
            </a:br>
            <a:r>
              <a:rPr lang="ja-JP" altLang="en-US" dirty="0"/>
              <a:t>お客様およびお取引様をはじめ、関係者の皆様に多大なご心配とご迷惑をおかけする事態となりましたことを深くお詫び申し上げます。　なお、現時点では本件に起因する当社の業績への影響はございません。</a:t>
            </a:r>
            <a:br>
              <a:rPr lang="ja-JP" altLang="en-US" dirty="0"/>
            </a:br>
            <a:br>
              <a:rPr lang="ja-JP" altLang="en-US" dirty="0"/>
            </a:br>
            <a:br>
              <a:rPr lang="ja-JP" altLang="en-US" dirty="0"/>
            </a:br>
            <a:r>
              <a:rPr lang="ja-JP" altLang="en-US" dirty="0"/>
              <a:t>１　対象商品：　カゴメ　ダイストマト（イタリア産）２５００ｇ</a:t>
            </a:r>
            <a:br>
              <a:rPr lang="ja-JP" altLang="en-US" dirty="0"/>
            </a:br>
            <a:br>
              <a:rPr lang="ja-JP" altLang="en-US" dirty="0"/>
            </a:br>
            <a:br>
              <a:rPr lang="ja-JP" altLang="en-US" dirty="0"/>
            </a:br>
            <a:r>
              <a:rPr lang="en-US" altLang="ja-JP" dirty="0"/>
              <a:t>JAN</a:t>
            </a:r>
            <a:r>
              <a:rPr lang="ja-JP" altLang="en-US" dirty="0"/>
              <a:t>コード：　４９０１３０６０１６３３６</a:t>
            </a:r>
            <a:br>
              <a:rPr lang="ja-JP" altLang="en-US" dirty="0"/>
            </a:br>
            <a:br>
              <a:rPr lang="ja-JP" altLang="en-US" dirty="0"/>
            </a:br>
            <a:r>
              <a:rPr lang="ja-JP" altLang="en-US" dirty="0"/>
              <a:t>賞味期限：　「１７０２２８」「１７０３０１」「１７０３０８」「１７０３０９」</a:t>
            </a:r>
            <a:br>
              <a:rPr lang="ja-JP" altLang="en-US" dirty="0"/>
            </a:br>
            <a:r>
              <a:rPr lang="ja-JP" altLang="en-US" dirty="0"/>
              <a:t>　　　　　　　　「１７０３１０」「１７０３１１」「１７０３１２」　と記載の商品</a:t>
            </a:r>
          </a:p>
          <a:p>
            <a:r>
              <a:rPr lang="ja-JP" altLang="en-US" dirty="0"/>
              <a:t>対象数量：　出荷済み　３９，４５８ケース　（２３６，７４８缶）</a:t>
            </a:r>
          </a:p>
          <a:p>
            <a:r>
              <a:rPr lang="ja-JP" altLang="en-US" dirty="0"/>
              <a:t>カゴメ　ダイストマト（イタリア産）２５００ｇ</a:t>
            </a:r>
            <a:br>
              <a:rPr lang="ja-JP" altLang="en-US" dirty="0"/>
            </a:br>
            <a:endParaRPr lang="ja-JP" altLang="en-US" dirty="0"/>
          </a:p>
          <a:p>
            <a:r>
              <a:rPr lang="en-US" altLang="ja-JP" dirty="0"/>
              <a:t>※</a:t>
            </a:r>
            <a:r>
              <a:rPr lang="ja-JP" altLang="en-US" dirty="0"/>
              <a:t>賞味期限は、天面に印字しております</a:t>
            </a:r>
          </a:p>
          <a:p>
            <a:r>
              <a:rPr lang="ja-JP" altLang="en-US" dirty="0"/>
              <a:t>２　ステンレス片混入の原因</a:t>
            </a:r>
          </a:p>
          <a:p>
            <a:r>
              <a:rPr lang="ja-JP" altLang="en-US" dirty="0"/>
              <a:t>イタリアにある製造委託先の工場において、製造ライン（原料であるトマトの選別を行うステンレス製のコンベア）が破損したため、補修を実施しました。その際発生したステンレスの削りカスを、その後の洗浄作業で完全に取り除けなかったことが本件の原因であると、当社の自主調査を行った結果、判明しました。</a:t>
            </a:r>
          </a:p>
          <a:p>
            <a:r>
              <a:rPr lang="ja-JP" altLang="en-US" dirty="0"/>
              <a:t>３　再発防止策</a:t>
            </a:r>
          </a:p>
          <a:p>
            <a:r>
              <a:rPr lang="ja-JP" altLang="en-US" dirty="0"/>
              <a:t>当社は海外の製造委託先については、当社従業員を常駐させることで当社が定める品質基準を遵守することを期しておりますが、今回の事態を厳粛に受け止め、当該商品の製造工程での品質管理を一層徹底してまいります。</a:t>
            </a:r>
          </a:p>
          <a:p>
            <a:r>
              <a:rPr lang="ja-JP" altLang="en-US" dirty="0"/>
              <a:t>４　告知方法：　新聞広告によるお知らせ、及び弊社ホームページ上の告知</a:t>
            </a:r>
          </a:p>
          <a:p>
            <a:r>
              <a:rPr lang="en-US" altLang="ja-JP" dirty="0"/>
              <a:t>※</a:t>
            </a:r>
            <a:r>
              <a:rPr lang="ja-JP" altLang="en-US" dirty="0"/>
              <a:t>　カゴメ</a:t>
            </a:r>
            <a:r>
              <a:rPr lang="en-US" altLang="ja-JP" dirty="0"/>
              <a:t>HP</a:t>
            </a:r>
            <a:r>
              <a:rPr lang="ja-JP" altLang="en-US" dirty="0"/>
              <a:t>アドレス　</a:t>
            </a:r>
            <a:r>
              <a:rPr lang="en-US" altLang="ja-JP" dirty="0">
                <a:hlinkClick r:id="rId3"/>
              </a:rPr>
              <a:t>http://www.kagome.co.jp/</a:t>
            </a:r>
            <a:endParaRPr lang="ja-JP" altLang="en-US" dirty="0"/>
          </a:p>
          <a:p>
            <a:r>
              <a:rPr lang="ja-JP" altLang="en-US" dirty="0"/>
              <a:t>５　ご送付先・お客様のお問い合わせ先</a:t>
            </a:r>
          </a:p>
          <a:p>
            <a:r>
              <a:rPr lang="ja-JP" altLang="en-US" dirty="0"/>
              <a:t>〒４７４</a:t>
            </a:r>
            <a:r>
              <a:rPr lang="en-US" altLang="ja-JP" dirty="0"/>
              <a:t>‐</a:t>
            </a:r>
            <a:r>
              <a:rPr lang="ja-JP" altLang="en-US" dirty="0"/>
              <a:t>００２６　愛知県大府市桃山町２丁目６６番地</a:t>
            </a:r>
            <a:br>
              <a:rPr lang="ja-JP" altLang="en-US" dirty="0"/>
            </a:br>
            <a:r>
              <a:rPr lang="ja-JP" altLang="en-US" dirty="0"/>
              <a:t>カゴメ物流サービス株式会社　大府物流センター「業務用ダイストマト」係宛</a:t>
            </a:r>
            <a:br>
              <a:rPr lang="ja-JP" altLang="en-US" dirty="0"/>
            </a:br>
            <a:br>
              <a:rPr lang="ja-JP" altLang="en-US" dirty="0"/>
            </a:br>
            <a:br>
              <a:rPr lang="ja-JP" altLang="en-US" dirty="0"/>
            </a:br>
            <a:r>
              <a:rPr lang="ja-JP" altLang="en-US" dirty="0"/>
              <a:t>カゴメお客様相談センター</a:t>
            </a:r>
            <a:br>
              <a:rPr lang="ja-JP" altLang="en-US" dirty="0"/>
            </a:br>
            <a:r>
              <a:rPr lang="ja-JP" altLang="en-US" dirty="0"/>
              <a:t>専用フリーダイヤル ０１２０</a:t>
            </a:r>
            <a:r>
              <a:rPr lang="en-US" altLang="ja-JP" dirty="0"/>
              <a:t>-</a:t>
            </a:r>
            <a:r>
              <a:rPr lang="ja-JP" altLang="en-US" dirty="0"/>
              <a:t>９１７</a:t>
            </a:r>
            <a:r>
              <a:rPr lang="en-US" altLang="ja-JP" dirty="0"/>
              <a:t>-</a:t>
            </a:r>
            <a:r>
              <a:rPr lang="ja-JP" altLang="en-US" dirty="0"/>
              <a:t>６７０　</a:t>
            </a:r>
            <a:r>
              <a:rPr lang="en-US" altLang="ja-JP" dirty="0"/>
              <a:t>[</a:t>
            </a:r>
            <a:r>
              <a:rPr lang="ja-JP" altLang="en-US" dirty="0"/>
              <a:t>受付時間</a:t>
            </a:r>
            <a:r>
              <a:rPr lang="en-US" altLang="ja-JP" dirty="0"/>
              <a:t>] </a:t>
            </a:r>
            <a:r>
              <a:rPr lang="ja-JP" altLang="en-US" dirty="0"/>
              <a:t>午前９時</a:t>
            </a:r>
            <a:r>
              <a:rPr lang="en-US" altLang="ja-JP" dirty="0"/>
              <a:t>~</a:t>
            </a:r>
            <a:r>
              <a:rPr lang="ja-JP" altLang="en-US" dirty="0"/>
              <a:t>午後５時</a:t>
            </a:r>
          </a:p>
          <a:p>
            <a:r>
              <a:rPr lang="ja-JP" altLang="en-US" dirty="0">
                <a:hlinkClick r:id="rId4"/>
              </a:rPr>
              <a:t>→</a:t>
            </a:r>
            <a:r>
              <a:rPr lang="en-US" altLang="ja-JP" dirty="0">
                <a:hlinkClick r:id="rId4"/>
              </a:rPr>
              <a:t>PDF</a:t>
            </a:r>
            <a:r>
              <a:rPr lang="ja-JP" altLang="en-US" dirty="0">
                <a:hlinkClick r:id="rId4"/>
              </a:rPr>
              <a:t>はこちらです。</a:t>
            </a:r>
            <a:endParaRPr lang="ja-JP" altLang="en-US" dirty="0"/>
          </a:p>
          <a:p>
            <a:r>
              <a:rPr lang="ja-JP" altLang="en-US" b="1" dirty="0">
                <a:hlinkClick r:id="rId5"/>
              </a:rPr>
              <a:t>ニュースリリーストップ</a:t>
            </a:r>
            <a:endParaRPr lang="ja-JP" altLang="en-US" b="1" dirty="0"/>
          </a:p>
          <a:p>
            <a:r>
              <a:rPr lang="ja-JP" altLang="en-US" b="1" dirty="0"/>
              <a:t>キーワードから探す</a:t>
            </a:r>
            <a:r>
              <a:rPr lang="ja-JP" altLang="en-US" dirty="0"/>
              <a:t> </a:t>
            </a:r>
          </a:p>
          <a:p>
            <a:r>
              <a:rPr lang="ja-JP" altLang="en-US" b="1" dirty="0"/>
              <a:t>カテゴリから探す</a:t>
            </a:r>
            <a:r>
              <a:rPr lang="ja-JP" altLang="en-US" dirty="0"/>
              <a:t> </a:t>
            </a:r>
          </a:p>
          <a:p>
            <a:r>
              <a:rPr lang="ja-JP" altLang="en-US" dirty="0">
                <a:hlinkClick r:id="rId6"/>
              </a:rPr>
              <a:t>商品</a:t>
            </a:r>
            <a:r>
              <a:rPr lang="ja-JP" altLang="en-US" dirty="0"/>
              <a:t> </a:t>
            </a:r>
          </a:p>
          <a:p>
            <a:r>
              <a:rPr lang="en-US" altLang="ja-JP" dirty="0">
                <a:hlinkClick r:id="rId7"/>
              </a:rPr>
              <a:t>CM</a:t>
            </a:r>
            <a:r>
              <a:rPr lang="ja-JP" altLang="en-US" dirty="0" err="1">
                <a:hlinkClick r:id="rId7"/>
              </a:rPr>
              <a:t>、</a:t>
            </a:r>
            <a:r>
              <a:rPr lang="ja-JP" altLang="en-US" dirty="0">
                <a:hlinkClick r:id="rId7"/>
              </a:rPr>
              <a:t>キャンペーン</a:t>
            </a:r>
            <a:r>
              <a:rPr lang="ja-JP" altLang="en-US" dirty="0"/>
              <a:t> </a:t>
            </a:r>
          </a:p>
          <a:p>
            <a:r>
              <a:rPr lang="ja-JP" altLang="en-US" dirty="0">
                <a:hlinkClick r:id="rId8"/>
              </a:rPr>
              <a:t>研究</a:t>
            </a:r>
            <a:r>
              <a:rPr lang="ja-JP" altLang="en-US" dirty="0"/>
              <a:t> </a:t>
            </a:r>
          </a:p>
          <a:p>
            <a:r>
              <a:rPr lang="en-US" altLang="ja-JP" dirty="0">
                <a:hlinkClick r:id="rId9"/>
              </a:rPr>
              <a:t>IR</a:t>
            </a:r>
            <a:r>
              <a:rPr lang="ja-JP" altLang="en-US" dirty="0"/>
              <a:t> </a:t>
            </a:r>
          </a:p>
          <a:p>
            <a:r>
              <a:rPr lang="ja-JP" altLang="en-US" dirty="0">
                <a:hlinkClick r:id="rId10"/>
              </a:rPr>
              <a:t>事業</a:t>
            </a:r>
            <a:r>
              <a:rPr lang="ja-JP" altLang="en-US" dirty="0"/>
              <a:t> </a:t>
            </a:r>
          </a:p>
          <a:p>
            <a:r>
              <a:rPr lang="ja-JP" altLang="en-US" dirty="0">
                <a:hlinkClick r:id="rId11"/>
              </a:rPr>
              <a:t>その他</a:t>
            </a:r>
            <a:r>
              <a:rPr lang="ja-JP" altLang="en-US" dirty="0"/>
              <a:t> </a:t>
            </a:r>
          </a:p>
          <a:p>
            <a:r>
              <a:rPr lang="ja-JP" altLang="en-US" b="1" dirty="0"/>
              <a:t>発表年から探す</a:t>
            </a:r>
            <a:r>
              <a:rPr lang="ja-JP" altLang="en-US" dirty="0"/>
              <a:t> </a:t>
            </a:r>
          </a:p>
          <a:p>
            <a:r>
              <a:rPr lang="en-US" altLang="ja-JP" dirty="0">
                <a:hlinkClick r:id="rId12"/>
              </a:rPr>
              <a:t>2018</a:t>
            </a:r>
            <a:r>
              <a:rPr lang="ja-JP" altLang="en-US" dirty="0"/>
              <a:t> </a:t>
            </a:r>
          </a:p>
          <a:p>
            <a:r>
              <a:rPr lang="en-US" altLang="ja-JP" dirty="0">
                <a:hlinkClick r:id="rId13"/>
              </a:rPr>
              <a:t>2017</a:t>
            </a:r>
            <a:r>
              <a:rPr lang="ja-JP" altLang="en-US" dirty="0"/>
              <a:t> </a:t>
            </a:r>
          </a:p>
          <a:p>
            <a:r>
              <a:rPr lang="en-US" altLang="ja-JP" dirty="0">
                <a:hlinkClick r:id="rId14"/>
              </a:rPr>
              <a:t>2016</a:t>
            </a:r>
            <a:r>
              <a:rPr lang="ja-JP" altLang="en-US" dirty="0"/>
              <a:t> </a:t>
            </a:r>
          </a:p>
          <a:p>
            <a:r>
              <a:rPr lang="en-US" altLang="ja-JP" dirty="0">
                <a:hlinkClick r:id="rId15"/>
              </a:rPr>
              <a:t>2015</a:t>
            </a:r>
            <a:r>
              <a:rPr lang="ja-JP" altLang="en-US" dirty="0"/>
              <a:t> </a:t>
            </a:r>
          </a:p>
          <a:p>
            <a:r>
              <a:rPr lang="en-US" altLang="ja-JP" dirty="0">
                <a:hlinkClick r:id="rId16"/>
              </a:rPr>
              <a:t>2014</a:t>
            </a:r>
            <a:r>
              <a:rPr lang="ja-JP" altLang="en-US" dirty="0"/>
              <a:t> </a:t>
            </a:r>
          </a:p>
          <a:p>
            <a:r>
              <a:rPr lang="en-US" altLang="ja-JP" dirty="0">
                <a:hlinkClick r:id="rId17"/>
              </a:rPr>
              <a:t>2013</a:t>
            </a:r>
            <a:r>
              <a:rPr lang="ja-JP" altLang="en-US" dirty="0"/>
              <a:t> </a:t>
            </a:r>
          </a:p>
          <a:p>
            <a:r>
              <a:rPr lang="en-US" altLang="ja-JP" dirty="0">
                <a:hlinkClick r:id="rId18"/>
              </a:rPr>
              <a:t>2012</a:t>
            </a:r>
            <a:r>
              <a:rPr lang="ja-JP" altLang="en-US" dirty="0"/>
              <a:t> </a:t>
            </a:r>
          </a:p>
          <a:p>
            <a:r>
              <a:rPr lang="en-US" altLang="ja-JP" dirty="0">
                <a:hlinkClick r:id="rId19"/>
              </a:rPr>
              <a:t>2011</a:t>
            </a:r>
            <a:r>
              <a:rPr lang="ja-JP" altLang="en-US" dirty="0"/>
              <a:t> </a:t>
            </a:r>
          </a:p>
          <a:p>
            <a:r>
              <a:rPr lang="en-US" altLang="ja-JP" dirty="0">
                <a:hlinkClick r:id="rId20"/>
              </a:rPr>
              <a:t>2010</a:t>
            </a:r>
            <a:r>
              <a:rPr lang="ja-JP" altLang="en-US" dirty="0"/>
              <a:t> </a:t>
            </a:r>
          </a:p>
          <a:p>
            <a:r>
              <a:rPr lang="en-US" altLang="ja-JP" dirty="0">
                <a:hlinkClick r:id="rId21"/>
              </a:rPr>
              <a:t>2009</a:t>
            </a:r>
            <a:r>
              <a:rPr lang="ja-JP" altLang="en-US" dirty="0"/>
              <a:t> </a:t>
            </a:r>
          </a:p>
          <a:p>
            <a:r>
              <a:rPr lang="en-US" altLang="ja-JP" dirty="0">
                <a:hlinkClick r:id="rId22"/>
              </a:rPr>
              <a:t>2008</a:t>
            </a:r>
            <a:r>
              <a:rPr lang="ja-JP" altLang="en-US" dirty="0"/>
              <a:t> </a:t>
            </a:r>
          </a:p>
          <a:p>
            <a:r>
              <a:rPr lang="en-US" altLang="ja-JP" dirty="0">
                <a:hlinkClick r:id="rId23"/>
              </a:rPr>
              <a:t>2007</a:t>
            </a:r>
            <a:r>
              <a:rPr lang="ja-JP" altLang="en-US" dirty="0"/>
              <a:t> </a:t>
            </a:r>
          </a:p>
          <a:p>
            <a:r>
              <a:rPr lang="en-US" altLang="ja-JP" dirty="0">
                <a:hlinkClick r:id="rId24"/>
              </a:rPr>
              <a:t>2006</a:t>
            </a: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8</a:t>
            </a:fld>
            <a:endParaRPr lang="ja-JP" altLang="en-US"/>
          </a:p>
        </p:txBody>
      </p:sp>
    </p:spTree>
    <p:extLst>
      <p:ext uri="{BB962C8B-B14F-4D97-AF65-F5344CB8AC3E}">
        <p14:creationId xmlns:p14="http://schemas.microsoft.com/office/powerpoint/2010/main" val="1699204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食品製造のフードリエ（大阪府高槻市）は</a:t>
            </a:r>
            <a:r>
              <a:rPr lang="en-US" altLang="ja-JP" dirty="0"/>
              <a:t>2016</a:t>
            </a:r>
            <a:r>
              <a:rPr lang="ja-JP" altLang="en-US" dirty="0"/>
              <a:t>年</a:t>
            </a:r>
            <a:r>
              <a:rPr lang="en-US" altLang="ja-JP" dirty="0"/>
              <a:t>11</a:t>
            </a:r>
            <a:r>
              <a:rPr lang="ja-JP" altLang="en-US" dirty="0"/>
              <a:t>月</a:t>
            </a:r>
            <a:r>
              <a:rPr lang="en-US" altLang="ja-JP" dirty="0"/>
              <a:t>10</a:t>
            </a:r>
            <a:r>
              <a:rPr lang="ja-JP" altLang="en-US" dirty="0"/>
              <a:t>日、ウインナー製品</a:t>
            </a:r>
            <a:r>
              <a:rPr lang="en-US" altLang="ja-JP" dirty="0"/>
              <a:t>3</a:t>
            </a:r>
            <a:r>
              <a:rPr lang="ja-JP" altLang="en-US" dirty="0"/>
              <a:t>種類のうち一部、約</a:t>
            </a:r>
            <a:r>
              <a:rPr lang="en-US" altLang="ja-JP" dirty="0"/>
              <a:t>8</a:t>
            </a:r>
            <a:r>
              <a:rPr lang="ja-JP" altLang="en-US" dirty="0"/>
              <a:t>万</a:t>
            </a:r>
            <a:r>
              <a:rPr lang="en-US" altLang="ja-JP" dirty="0"/>
              <a:t>8000</a:t>
            </a:r>
            <a:r>
              <a:rPr lang="ja-JP" altLang="en-US" dirty="0"/>
              <a:t>袋を自主回収すると発表した。一部からプラスチック片が見つかったための措置。</a:t>
            </a:r>
          </a:p>
          <a:p>
            <a:r>
              <a:rPr lang="ja-JP" altLang="en-US" dirty="0"/>
              <a:t>   対象は、「パリッと朝食ウインナー</a:t>
            </a:r>
            <a:r>
              <a:rPr lang="en-US" altLang="ja-JP" dirty="0"/>
              <a:t>250g</a:t>
            </a:r>
            <a:r>
              <a:rPr lang="ja-JP" altLang="en-US" dirty="0"/>
              <a:t>（増量）」「あら</a:t>
            </a:r>
            <a:r>
              <a:rPr lang="ja-JP" altLang="en-US" dirty="0" err="1"/>
              <a:t>びき</a:t>
            </a:r>
            <a:r>
              <a:rPr lang="ja-JP" altLang="en-US" dirty="0"/>
              <a:t>ウインナー</a:t>
            </a:r>
            <a:r>
              <a:rPr lang="en-US" altLang="ja-JP" dirty="0"/>
              <a:t>316g</a:t>
            </a:r>
            <a:r>
              <a:rPr lang="ja-JP" altLang="en-US" dirty="0"/>
              <a:t>」（いずれも賞味期限</a:t>
            </a:r>
            <a:r>
              <a:rPr lang="en-US" altLang="ja-JP" dirty="0"/>
              <a:t>11</a:t>
            </a:r>
            <a:r>
              <a:rPr lang="ja-JP" altLang="en-US" dirty="0"/>
              <a:t>月</a:t>
            </a:r>
            <a:r>
              <a:rPr lang="en-US" altLang="ja-JP" dirty="0"/>
              <a:t>25</a:t>
            </a:r>
            <a:r>
              <a:rPr lang="ja-JP" altLang="en-US" dirty="0" err="1"/>
              <a:t>、</a:t>
            </a:r>
            <a:r>
              <a:rPr lang="en-US" altLang="ja-JP" dirty="0"/>
              <a:t>27</a:t>
            </a:r>
            <a:r>
              <a:rPr lang="ja-JP" altLang="en-US" dirty="0"/>
              <a:t>日）、「家族の定番あら</a:t>
            </a:r>
            <a:r>
              <a:rPr lang="ja-JP" altLang="en-US" dirty="0" err="1"/>
              <a:t>びき</a:t>
            </a:r>
            <a:r>
              <a:rPr lang="ja-JP" altLang="en-US" dirty="0"/>
              <a:t>ウインナー</a:t>
            </a:r>
            <a:r>
              <a:rPr lang="en-US" altLang="ja-JP" dirty="0"/>
              <a:t>220g</a:t>
            </a:r>
            <a:r>
              <a:rPr lang="ja-JP" altLang="en-US" dirty="0"/>
              <a:t>」（同</a:t>
            </a:r>
            <a:r>
              <a:rPr lang="en-US" altLang="ja-JP" dirty="0"/>
              <a:t>11</a:t>
            </a:r>
            <a:r>
              <a:rPr lang="ja-JP" altLang="en-US" dirty="0"/>
              <a:t>月</a:t>
            </a:r>
            <a:r>
              <a:rPr lang="en-US" altLang="ja-JP" dirty="0"/>
              <a:t>24</a:t>
            </a:r>
            <a:r>
              <a:rPr lang="ja-JP" altLang="en-US" dirty="0" err="1"/>
              <a:t>、</a:t>
            </a:r>
            <a:r>
              <a:rPr lang="en-US" altLang="ja-JP" dirty="0"/>
              <a:t>25</a:t>
            </a:r>
            <a:r>
              <a:rPr lang="ja-JP" altLang="en-US" dirty="0" err="1"/>
              <a:t>、</a:t>
            </a:r>
            <a:r>
              <a:rPr lang="en-US" altLang="ja-JP" dirty="0"/>
              <a:t>27</a:t>
            </a:r>
            <a:r>
              <a:rPr lang="ja-JP" altLang="en-US" dirty="0"/>
              <a:t>日）のうち、賞味期限表示の後ろにある製造所固有記号が「</a:t>
            </a:r>
            <a:r>
              <a:rPr lang="en-US" altLang="ja-JP" dirty="0"/>
              <a:t>S</a:t>
            </a:r>
            <a:r>
              <a:rPr lang="ja-JP" altLang="en-US" dirty="0"/>
              <a:t>」となっている製品。</a:t>
            </a:r>
          </a:p>
          <a:p>
            <a:endParaRPr kumimoji="1" lang="ja-JP" altLang="en-US" dirty="0"/>
          </a:p>
        </p:txBody>
      </p:sp>
      <p:sp>
        <p:nvSpPr>
          <p:cNvPr id="4" name="スライド番号プレースホルダー 3"/>
          <p:cNvSpPr>
            <a:spLocks noGrp="1"/>
          </p:cNvSpPr>
          <p:nvPr>
            <p:ph type="sldNum" sz="quarter" idx="10"/>
          </p:nvPr>
        </p:nvSpPr>
        <p:spPr/>
        <p:txBody>
          <a:bodyPr/>
          <a:lstStyle/>
          <a:p>
            <a:fld id="{532970DA-7C6C-4215-9448-F08C1B619F35}" type="slidenum">
              <a:rPr lang="ja-JP" altLang="en-US" smtClean="0"/>
              <a:pPr/>
              <a:t>9</a:t>
            </a:fld>
            <a:endParaRPr lang="ja-JP" altLang="en-US"/>
          </a:p>
        </p:txBody>
      </p:sp>
    </p:spTree>
    <p:extLst>
      <p:ext uri="{BB962C8B-B14F-4D97-AF65-F5344CB8AC3E}">
        <p14:creationId xmlns:p14="http://schemas.microsoft.com/office/powerpoint/2010/main" val="25618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87A4DAAE-B208-4F18-8B0C-DEFDB5313A48}"/>
              </a:ext>
            </a:extLst>
          </p:cNvPr>
          <p:cNvSpPr>
            <a:spLocks noGrp="1"/>
          </p:cNvSpPr>
          <p:nvPr>
            <p:ph type="dt" sz="half" idx="10"/>
          </p:nvPr>
        </p:nvSpPr>
        <p:spPr/>
        <p:txBody>
          <a:bodyPr/>
          <a:lstStyle>
            <a:lvl1pPr>
              <a:defRPr/>
            </a:lvl1pPr>
          </a:lstStyle>
          <a:p>
            <a:pPr>
              <a:defRPr/>
            </a:pPr>
            <a:fld id="{AD47855A-4A7D-44FB-88F7-D3B6670E72DF}" type="datetime1">
              <a:rPr lang="ja-JP" altLang="en-US" smtClean="0"/>
              <a:t>2023/12/16</a:t>
            </a:fld>
            <a:endParaRPr lang="ja-JP" altLang="en-US"/>
          </a:p>
        </p:txBody>
      </p:sp>
      <p:sp>
        <p:nvSpPr>
          <p:cNvPr id="5" name="フッター プレースホルダ 4">
            <a:extLst>
              <a:ext uri="{FF2B5EF4-FFF2-40B4-BE49-F238E27FC236}">
                <a16:creationId xmlns:a16="http://schemas.microsoft.com/office/drawing/2014/main" id="{E59D50F8-4ED5-47A8-AB15-AEA1605DF9D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FBF688A-3F63-43D4-8BB7-A4FD917A71F1}"/>
              </a:ext>
            </a:extLst>
          </p:cNvPr>
          <p:cNvSpPr>
            <a:spLocks noGrp="1"/>
          </p:cNvSpPr>
          <p:nvPr>
            <p:ph type="sldNum" sz="quarter" idx="12"/>
          </p:nvPr>
        </p:nvSpPr>
        <p:spPr/>
        <p:txBody>
          <a:bodyPr/>
          <a:lstStyle>
            <a:lvl1pPr>
              <a:defRPr/>
            </a:lvl1pPr>
          </a:lstStyle>
          <a:p>
            <a:fld id="{DB169210-6A15-4D1F-8922-09155304E66B}" type="slidenum">
              <a:rPr lang="ja-JP" altLang="en-US"/>
              <a:pPr/>
              <a:t>‹#›</a:t>
            </a:fld>
            <a:endParaRPr lang="ja-JP" altLang="en-US"/>
          </a:p>
        </p:txBody>
      </p:sp>
    </p:spTree>
    <p:extLst>
      <p:ext uri="{BB962C8B-B14F-4D97-AF65-F5344CB8AC3E}">
        <p14:creationId xmlns:p14="http://schemas.microsoft.com/office/powerpoint/2010/main" val="4126747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2F4A0BF2-B482-403D-BDCB-894F76F7BDB1}"/>
              </a:ext>
            </a:extLst>
          </p:cNvPr>
          <p:cNvSpPr>
            <a:spLocks noGrp="1"/>
          </p:cNvSpPr>
          <p:nvPr>
            <p:ph type="dt" sz="half" idx="10"/>
          </p:nvPr>
        </p:nvSpPr>
        <p:spPr/>
        <p:txBody>
          <a:bodyPr/>
          <a:lstStyle>
            <a:lvl1pPr>
              <a:defRPr/>
            </a:lvl1pPr>
          </a:lstStyle>
          <a:p>
            <a:pPr>
              <a:defRPr/>
            </a:pPr>
            <a:fld id="{EEF1D1AE-FAB0-406B-A024-D36D63EAA349}" type="datetime1">
              <a:rPr lang="ja-JP" altLang="en-US" smtClean="0"/>
              <a:t>2023/12/16</a:t>
            </a:fld>
            <a:endParaRPr lang="ja-JP" altLang="en-US"/>
          </a:p>
        </p:txBody>
      </p:sp>
      <p:sp>
        <p:nvSpPr>
          <p:cNvPr id="5" name="フッター プレースホルダ 4">
            <a:extLst>
              <a:ext uri="{FF2B5EF4-FFF2-40B4-BE49-F238E27FC236}">
                <a16:creationId xmlns:a16="http://schemas.microsoft.com/office/drawing/2014/main" id="{DFF58AD8-45E2-41F9-B3C7-5E9E5172D3C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9F776C59-42B6-44D4-A14B-2671283565DE}"/>
              </a:ext>
            </a:extLst>
          </p:cNvPr>
          <p:cNvSpPr>
            <a:spLocks noGrp="1"/>
          </p:cNvSpPr>
          <p:nvPr>
            <p:ph type="sldNum" sz="quarter" idx="12"/>
          </p:nvPr>
        </p:nvSpPr>
        <p:spPr/>
        <p:txBody>
          <a:bodyPr/>
          <a:lstStyle>
            <a:lvl1pPr>
              <a:defRPr/>
            </a:lvl1pPr>
          </a:lstStyle>
          <a:p>
            <a:fld id="{60E55E42-3A59-4B9B-B71E-8CF34B45F8CB}" type="slidenum">
              <a:rPr lang="ja-JP" altLang="en-US"/>
              <a:pPr/>
              <a:t>‹#›</a:t>
            </a:fld>
            <a:endParaRPr lang="ja-JP" altLang="en-US"/>
          </a:p>
        </p:txBody>
      </p:sp>
    </p:spTree>
    <p:extLst>
      <p:ext uri="{BB962C8B-B14F-4D97-AF65-F5344CB8AC3E}">
        <p14:creationId xmlns:p14="http://schemas.microsoft.com/office/powerpoint/2010/main" val="89985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885CAA0C-9E96-4E10-9B40-1C9F834F85D0}"/>
              </a:ext>
            </a:extLst>
          </p:cNvPr>
          <p:cNvSpPr>
            <a:spLocks noGrp="1"/>
          </p:cNvSpPr>
          <p:nvPr>
            <p:ph type="dt" sz="half" idx="10"/>
          </p:nvPr>
        </p:nvSpPr>
        <p:spPr/>
        <p:txBody>
          <a:bodyPr/>
          <a:lstStyle>
            <a:lvl1pPr>
              <a:defRPr/>
            </a:lvl1pPr>
          </a:lstStyle>
          <a:p>
            <a:pPr>
              <a:defRPr/>
            </a:pPr>
            <a:fld id="{832D87A3-63F8-49FD-B686-9D82E3B4CD05}" type="datetime1">
              <a:rPr lang="ja-JP" altLang="en-US" smtClean="0"/>
              <a:t>2023/12/16</a:t>
            </a:fld>
            <a:endParaRPr lang="ja-JP" altLang="en-US"/>
          </a:p>
        </p:txBody>
      </p:sp>
      <p:sp>
        <p:nvSpPr>
          <p:cNvPr id="5" name="フッター プレースホルダ 4">
            <a:extLst>
              <a:ext uri="{FF2B5EF4-FFF2-40B4-BE49-F238E27FC236}">
                <a16:creationId xmlns:a16="http://schemas.microsoft.com/office/drawing/2014/main" id="{0550DD8A-472F-40F1-A480-3C99C2CAB4A5}"/>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94559E3E-F631-4DD9-9130-8FCD785F4C1A}"/>
              </a:ext>
            </a:extLst>
          </p:cNvPr>
          <p:cNvSpPr>
            <a:spLocks noGrp="1"/>
          </p:cNvSpPr>
          <p:nvPr>
            <p:ph type="sldNum" sz="quarter" idx="12"/>
          </p:nvPr>
        </p:nvSpPr>
        <p:spPr/>
        <p:txBody>
          <a:bodyPr/>
          <a:lstStyle>
            <a:lvl1pPr>
              <a:defRPr/>
            </a:lvl1pPr>
          </a:lstStyle>
          <a:p>
            <a:fld id="{D4197E5C-4BDA-4E78-8290-215D1A0346FB}" type="slidenum">
              <a:rPr lang="ja-JP" altLang="en-US"/>
              <a:pPr/>
              <a:t>‹#›</a:t>
            </a:fld>
            <a:endParaRPr lang="ja-JP" altLang="en-US"/>
          </a:p>
        </p:txBody>
      </p:sp>
    </p:spTree>
    <p:extLst>
      <p:ext uri="{BB962C8B-B14F-4D97-AF65-F5344CB8AC3E}">
        <p14:creationId xmlns:p14="http://schemas.microsoft.com/office/powerpoint/2010/main" val="391900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3F16A0BF-E302-43B0-8DBA-3687D3AE00A9}"/>
              </a:ext>
            </a:extLst>
          </p:cNvPr>
          <p:cNvSpPr>
            <a:spLocks noGrp="1"/>
          </p:cNvSpPr>
          <p:nvPr>
            <p:ph type="dt" sz="half" idx="10"/>
          </p:nvPr>
        </p:nvSpPr>
        <p:spPr/>
        <p:txBody>
          <a:bodyPr/>
          <a:lstStyle>
            <a:lvl1pPr>
              <a:defRPr/>
            </a:lvl1pPr>
          </a:lstStyle>
          <a:p>
            <a:pPr>
              <a:defRPr/>
            </a:pPr>
            <a:fld id="{5312562A-AE4C-4A46-808B-C8D249C8E496}" type="datetime1">
              <a:rPr lang="ja-JP" altLang="en-US" smtClean="0"/>
              <a:t>2023/12/16</a:t>
            </a:fld>
            <a:endParaRPr lang="ja-JP" altLang="en-US"/>
          </a:p>
        </p:txBody>
      </p:sp>
      <p:sp>
        <p:nvSpPr>
          <p:cNvPr id="5" name="フッター プレースホルダ 4">
            <a:extLst>
              <a:ext uri="{FF2B5EF4-FFF2-40B4-BE49-F238E27FC236}">
                <a16:creationId xmlns:a16="http://schemas.microsoft.com/office/drawing/2014/main" id="{16587B8D-79B2-4543-93AE-5B1C9D07E4D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8FBEF15-B07E-4E2C-A4CC-1F1C888AE5DD}"/>
              </a:ext>
            </a:extLst>
          </p:cNvPr>
          <p:cNvSpPr>
            <a:spLocks noGrp="1"/>
          </p:cNvSpPr>
          <p:nvPr>
            <p:ph type="sldNum" sz="quarter" idx="12"/>
          </p:nvPr>
        </p:nvSpPr>
        <p:spPr/>
        <p:txBody>
          <a:bodyPr/>
          <a:lstStyle>
            <a:lvl1pPr>
              <a:defRPr/>
            </a:lvl1pPr>
          </a:lstStyle>
          <a:p>
            <a:fld id="{6644E5F8-0645-4763-B441-AF5F8109873F}" type="slidenum">
              <a:rPr lang="ja-JP" altLang="en-US"/>
              <a:pPr/>
              <a:t>‹#›</a:t>
            </a:fld>
            <a:endParaRPr lang="ja-JP" altLang="en-US"/>
          </a:p>
        </p:txBody>
      </p:sp>
    </p:spTree>
    <p:extLst>
      <p:ext uri="{BB962C8B-B14F-4D97-AF65-F5344CB8AC3E}">
        <p14:creationId xmlns:p14="http://schemas.microsoft.com/office/powerpoint/2010/main" val="314153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0E4BDB4F-5690-4A0E-885D-60491D89CBD6}"/>
              </a:ext>
            </a:extLst>
          </p:cNvPr>
          <p:cNvSpPr>
            <a:spLocks noGrp="1"/>
          </p:cNvSpPr>
          <p:nvPr>
            <p:ph type="dt" sz="half" idx="10"/>
          </p:nvPr>
        </p:nvSpPr>
        <p:spPr/>
        <p:txBody>
          <a:bodyPr/>
          <a:lstStyle>
            <a:lvl1pPr>
              <a:defRPr/>
            </a:lvl1pPr>
          </a:lstStyle>
          <a:p>
            <a:pPr>
              <a:defRPr/>
            </a:pPr>
            <a:fld id="{DA45BC99-AACC-42EA-85C8-6F9A8519C72C}" type="datetime1">
              <a:rPr lang="ja-JP" altLang="en-US" smtClean="0"/>
              <a:t>2023/12/16</a:t>
            </a:fld>
            <a:endParaRPr lang="ja-JP" altLang="en-US"/>
          </a:p>
        </p:txBody>
      </p:sp>
      <p:sp>
        <p:nvSpPr>
          <p:cNvPr id="5" name="フッター プレースホルダ 4">
            <a:extLst>
              <a:ext uri="{FF2B5EF4-FFF2-40B4-BE49-F238E27FC236}">
                <a16:creationId xmlns:a16="http://schemas.microsoft.com/office/drawing/2014/main" id="{CF93F7FC-C3E2-459E-B3CC-5B1F9DD5B7D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B290A54B-6943-418B-888F-C97C476F8D8A}"/>
              </a:ext>
            </a:extLst>
          </p:cNvPr>
          <p:cNvSpPr>
            <a:spLocks noGrp="1"/>
          </p:cNvSpPr>
          <p:nvPr>
            <p:ph type="sldNum" sz="quarter" idx="12"/>
          </p:nvPr>
        </p:nvSpPr>
        <p:spPr/>
        <p:txBody>
          <a:bodyPr/>
          <a:lstStyle>
            <a:lvl1pPr>
              <a:defRPr/>
            </a:lvl1pPr>
          </a:lstStyle>
          <a:p>
            <a:fld id="{3B1B2072-DDBD-45CB-8B2A-A30DA3340ADC}" type="slidenum">
              <a:rPr lang="ja-JP" altLang="en-US"/>
              <a:pPr/>
              <a:t>‹#›</a:t>
            </a:fld>
            <a:endParaRPr lang="ja-JP" altLang="en-US"/>
          </a:p>
        </p:txBody>
      </p:sp>
    </p:spTree>
    <p:extLst>
      <p:ext uri="{BB962C8B-B14F-4D97-AF65-F5344CB8AC3E}">
        <p14:creationId xmlns:p14="http://schemas.microsoft.com/office/powerpoint/2010/main" val="202409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8ECB859E-6C29-444A-98A3-41329690910C}"/>
              </a:ext>
            </a:extLst>
          </p:cNvPr>
          <p:cNvSpPr>
            <a:spLocks noGrp="1"/>
          </p:cNvSpPr>
          <p:nvPr>
            <p:ph type="dt" sz="half" idx="10"/>
          </p:nvPr>
        </p:nvSpPr>
        <p:spPr/>
        <p:txBody>
          <a:bodyPr/>
          <a:lstStyle>
            <a:lvl1pPr>
              <a:defRPr/>
            </a:lvl1pPr>
          </a:lstStyle>
          <a:p>
            <a:pPr>
              <a:defRPr/>
            </a:pPr>
            <a:fld id="{3947059D-D28A-4666-9A29-10E410A3D6F7}" type="datetime1">
              <a:rPr lang="ja-JP" altLang="en-US" smtClean="0"/>
              <a:t>2023/12/16</a:t>
            </a:fld>
            <a:endParaRPr lang="ja-JP" altLang="en-US"/>
          </a:p>
        </p:txBody>
      </p:sp>
      <p:sp>
        <p:nvSpPr>
          <p:cNvPr id="6" name="フッター プレースホルダ 4">
            <a:extLst>
              <a:ext uri="{FF2B5EF4-FFF2-40B4-BE49-F238E27FC236}">
                <a16:creationId xmlns:a16="http://schemas.microsoft.com/office/drawing/2014/main" id="{B5E7EAB9-5CC1-4049-BB79-798286C01E10}"/>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96EFC957-F348-495A-8672-488F05020F26}"/>
              </a:ext>
            </a:extLst>
          </p:cNvPr>
          <p:cNvSpPr>
            <a:spLocks noGrp="1"/>
          </p:cNvSpPr>
          <p:nvPr>
            <p:ph type="sldNum" sz="quarter" idx="12"/>
          </p:nvPr>
        </p:nvSpPr>
        <p:spPr/>
        <p:txBody>
          <a:bodyPr/>
          <a:lstStyle>
            <a:lvl1pPr>
              <a:defRPr/>
            </a:lvl1pPr>
          </a:lstStyle>
          <a:p>
            <a:fld id="{AF2EEEFF-FD69-4746-AB7F-0C2D3AAF42B0}" type="slidenum">
              <a:rPr lang="ja-JP" altLang="en-US"/>
              <a:pPr/>
              <a:t>‹#›</a:t>
            </a:fld>
            <a:endParaRPr lang="ja-JP" altLang="en-US"/>
          </a:p>
        </p:txBody>
      </p:sp>
    </p:spTree>
    <p:extLst>
      <p:ext uri="{BB962C8B-B14F-4D97-AF65-F5344CB8AC3E}">
        <p14:creationId xmlns:p14="http://schemas.microsoft.com/office/powerpoint/2010/main" val="99881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B4815045-2D17-4328-886A-1CA1281170F1}"/>
              </a:ext>
            </a:extLst>
          </p:cNvPr>
          <p:cNvSpPr>
            <a:spLocks noGrp="1"/>
          </p:cNvSpPr>
          <p:nvPr>
            <p:ph type="dt" sz="half" idx="10"/>
          </p:nvPr>
        </p:nvSpPr>
        <p:spPr/>
        <p:txBody>
          <a:bodyPr/>
          <a:lstStyle>
            <a:lvl1pPr>
              <a:defRPr/>
            </a:lvl1pPr>
          </a:lstStyle>
          <a:p>
            <a:pPr>
              <a:defRPr/>
            </a:pPr>
            <a:fld id="{2DAAF66D-E74E-4E65-8DE6-0E134E2AFBFD}" type="datetime1">
              <a:rPr lang="ja-JP" altLang="en-US" smtClean="0"/>
              <a:t>2023/12/16</a:t>
            </a:fld>
            <a:endParaRPr lang="ja-JP" altLang="en-US"/>
          </a:p>
        </p:txBody>
      </p:sp>
      <p:sp>
        <p:nvSpPr>
          <p:cNvPr id="8" name="フッター プレースホルダ 4">
            <a:extLst>
              <a:ext uri="{FF2B5EF4-FFF2-40B4-BE49-F238E27FC236}">
                <a16:creationId xmlns:a16="http://schemas.microsoft.com/office/drawing/2014/main" id="{34A40A04-92D5-4DC3-B8AC-67050C0545E5}"/>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4813A1C3-AF04-466D-AD13-32762F8F52F8}"/>
              </a:ext>
            </a:extLst>
          </p:cNvPr>
          <p:cNvSpPr>
            <a:spLocks noGrp="1"/>
          </p:cNvSpPr>
          <p:nvPr>
            <p:ph type="sldNum" sz="quarter" idx="12"/>
          </p:nvPr>
        </p:nvSpPr>
        <p:spPr/>
        <p:txBody>
          <a:bodyPr/>
          <a:lstStyle>
            <a:lvl1pPr>
              <a:defRPr/>
            </a:lvl1pPr>
          </a:lstStyle>
          <a:p>
            <a:fld id="{D06FFC29-53D1-4F10-A997-49A8C4ED9ADF}" type="slidenum">
              <a:rPr lang="ja-JP" altLang="en-US"/>
              <a:pPr/>
              <a:t>‹#›</a:t>
            </a:fld>
            <a:endParaRPr lang="ja-JP" altLang="en-US"/>
          </a:p>
        </p:txBody>
      </p:sp>
    </p:spTree>
    <p:extLst>
      <p:ext uri="{BB962C8B-B14F-4D97-AF65-F5344CB8AC3E}">
        <p14:creationId xmlns:p14="http://schemas.microsoft.com/office/powerpoint/2010/main" val="161961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96BAC559-CF5D-4D0A-857A-86CCF56A9224}"/>
              </a:ext>
            </a:extLst>
          </p:cNvPr>
          <p:cNvSpPr>
            <a:spLocks noGrp="1"/>
          </p:cNvSpPr>
          <p:nvPr>
            <p:ph type="dt" sz="half" idx="10"/>
          </p:nvPr>
        </p:nvSpPr>
        <p:spPr/>
        <p:txBody>
          <a:bodyPr/>
          <a:lstStyle>
            <a:lvl1pPr>
              <a:defRPr/>
            </a:lvl1pPr>
          </a:lstStyle>
          <a:p>
            <a:pPr>
              <a:defRPr/>
            </a:pPr>
            <a:fld id="{8C60CC4F-B535-46FE-8DDF-B89FB7C995D9}" type="datetime1">
              <a:rPr lang="ja-JP" altLang="en-US" smtClean="0"/>
              <a:t>2023/12/16</a:t>
            </a:fld>
            <a:endParaRPr lang="ja-JP" altLang="en-US"/>
          </a:p>
        </p:txBody>
      </p:sp>
      <p:sp>
        <p:nvSpPr>
          <p:cNvPr id="4" name="フッター プレースホルダ 4">
            <a:extLst>
              <a:ext uri="{FF2B5EF4-FFF2-40B4-BE49-F238E27FC236}">
                <a16:creationId xmlns:a16="http://schemas.microsoft.com/office/drawing/2014/main" id="{FE925F8D-5535-4F21-8CF1-177C578DD02B}"/>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BC808196-CEA9-4311-A983-85D3ECF0802D}"/>
              </a:ext>
            </a:extLst>
          </p:cNvPr>
          <p:cNvSpPr>
            <a:spLocks noGrp="1"/>
          </p:cNvSpPr>
          <p:nvPr>
            <p:ph type="sldNum" sz="quarter" idx="12"/>
          </p:nvPr>
        </p:nvSpPr>
        <p:spPr/>
        <p:txBody>
          <a:bodyPr/>
          <a:lstStyle>
            <a:lvl1pPr>
              <a:defRPr/>
            </a:lvl1pPr>
          </a:lstStyle>
          <a:p>
            <a:fld id="{FF1BAC81-66E7-4E79-B4D2-99317F34E4EE}" type="slidenum">
              <a:rPr lang="ja-JP" altLang="en-US"/>
              <a:pPr/>
              <a:t>‹#›</a:t>
            </a:fld>
            <a:endParaRPr lang="ja-JP" altLang="en-US"/>
          </a:p>
        </p:txBody>
      </p:sp>
    </p:spTree>
    <p:extLst>
      <p:ext uri="{BB962C8B-B14F-4D97-AF65-F5344CB8AC3E}">
        <p14:creationId xmlns:p14="http://schemas.microsoft.com/office/powerpoint/2010/main" val="109495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8F5DE491-C3F0-41B6-AD4F-133261676F43}"/>
              </a:ext>
            </a:extLst>
          </p:cNvPr>
          <p:cNvSpPr>
            <a:spLocks noGrp="1"/>
          </p:cNvSpPr>
          <p:nvPr>
            <p:ph type="dt" sz="half" idx="10"/>
          </p:nvPr>
        </p:nvSpPr>
        <p:spPr/>
        <p:txBody>
          <a:bodyPr/>
          <a:lstStyle>
            <a:lvl1pPr>
              <a:defRPr/>
            </a:lvl1pPr>
          </a:lstStyle>
          <a:p>
            <a:pPr>
              <a:defRPr/>
            </a:pPr>
            <a:fld id="{359EF27A-38B0-4B25-8112-5318760BF95F}" type="datetime1">
              <a:rPr lang="ja-JP" altLang="en-US" smtClean="0"/>
              <a:t>2023/12/16</a:t>
            </a:fld>
            <a:endParaRPr lang="ja-JP" altLang="en-US"/>
          </a:p>
        </p:txBody>
      </p:sp>
      <p:sp>
        <p:nvSpPr>
          <p:cNvPr id="3" name="フッター プレースホルダ 4">
            <a:extLst>
              <a:ext uri="{FF2B5EF4-FFF2-40B4-BE49-F238E27FC236}">
                <a16:creationId xmlns:a16="http://schemas.microsoft.com/office/drawing/2014/main" id="{7BFAA354-D9C1-4725-B59B-81E34F68227A}"/>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B4DA4CC1-FE20-45B7-ADA3-E40004060EE6}"/>
              </a:ext>
            </a:extLst>
          </p:cNvPr>
          <p:cNvSpPr>
            <a:spLocks noGrp="1"/>
          </p:cNvSpPr>
          <p:nvPr>
            <p:ph type="sldNum" sz="quarter" idx="12"/>
          </p:nvPr>
        </p:nvSpPr>
        <p:spPr/>
        <p:txBody>
          <a:bodyPr/>
          <a:lstStyle>
            <a:lvl1pPr>
              <a:defRPr/>
            </a:lvl1pPr>
          </a:lstStyle>
          <a:p>
            <a:fld id="{2AA68821-C48F-499E-BEE0-3E12F478445C}" type="slidenum">
              <a:rPr lang="ja-JP" altLang="en-US"/>
              <a:pPr/>
              <a:t>‹#›</a:t>
            </a:fld>
            <a:endParaRPr lang="ja-JP" altLang="en-US"/>
          </a:p>
        </p:txBody>
      </p:sp>
    </p:spTree>
    <p:extLst>
      <p:ext uri="{BB962C8B-B14F-4D97-AF65-F5344CB8AC3E}">
        <p14:creationId xmlns:p14="http://schemas.microsoft.com/office/powerpoint/2010/main" val="1116326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4AB891BA-E7DB-4CBF-AFD3-0128B51FF8EA}"/>
              </a:ext>
            </a:extLst>
          </p:cNvPr>
          <p:cNvSpPr>
            <a:spLocks noGrp="1"/>
          </p:cNvSpPr>
          <p:nvPr>
            <p:ph type="dt" sz="half" idx="10"/>
          </p:nvPr>
        </p:nvSpPr>
        <p:spPr/>
        <p:txBody>
          <a:bodyPr/>
          <a:lstStyle>
            <a:lvl1pPr>
              <a:defRPr/>
            </a:lvl1pPr>
          </a:lstStyle>
          <a:p>
            <a:pPr>
              <a:defRPr/>
            </a:pPr>
            <a:fld id="{B57E8225-7F0B-420C-B64F-B48DC32C9A4C}" type="datetime1">
              <a:rPr lang="ja-JP" altLang="en-US" smtClean="0"/>
              <a:t>2023/12/16</a:t>
            </a:fld>
            <a:endParaRPr lang="ja-JP" altLang="en-US"/>
          </a:p>
        </p:txBody>
      </p:sp>
      <p:sp>
        <p:nvSpPr>
          <p:cNvPr id="6" name="フッター プレースホルダ 4">
            <a:extLst>
              <a:ext uri="{FF2B5EF4-FFF2-40B4-BE49-F238E27FC236}">
                <a16:creationId xmlns:a16="http://schemas.microsoft.com/office/drawing/2014/main" id="{C75771FD-2F52-4388-9B19-B62731F1E9F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5744FEF5-2F34-4F05-8DD8-F9DE840992EE}"/>
              </a:ext>
            </a:extLst>
          </p:cNvPr>
          <p:cNvSpPr>
            <a:spLocks noGrp="1"/>
          </p:cNvSpPr>
          <p:nvPr>
            <p:ph type="sldNum" sz="quarter" idx="12"/>
          </p:nvPr>
        </p:nvSpPr>
        <p:spPr/>
        <p:txBody>
          <a:bodyPr/>
          <a:lstStyle>
            <a:lvl1pPr>
              <a:defRPr/>
            </a:lvl1pPr>
          </a:lstStyle>
          <a:p>
            <a:fld id="{D0F5E2C7-D169-4939-8718-D12705CE46BD}" type="slidenum">
              <a:rPr lang="ja-JP" altLang="en-US"/>
              <a:pPr/>
              <a:t>‹#›</a:t>
            </a:fld>
            <a:endParaRPr lang="ja-JP" altLang="en-US"/>
          </a:p>
        </p:txBody>
      </p:sp>
    </p:spTree>
    <p:extLst>
      <p:ext uri="{BB962C8B-B14F-4D97-AF65-F5344CB8AC3E}">
        <p14:creationId xmlns:p14="http://schemas.microsoft.com/office/powerpoint/2010/main" val="267059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2687D498-F20F-493C-94AE-A7195E1E6A75}"/>
              </a:ext>
            </a:extLst>
          </p:cNvPr>
          <p:cNvSpPr>
            <a:spLocks noGrp="1"/>
          </p:cNvSpPr>
          <p:nvPr>
            <p:ph type="dt" sz="half" idx="10"/>
          </p:nvPr>
        </p:nvSpPr>
        <p:spPr/>
        <p:txBody>
          <a:bodyPr/>
          <a:lstStyle>
            <a:lvl1pPr>
              <a:defRPr/>
            </a:lvl1pPr>
          </a:lstStyle>
          <a:p>
            <a:pPr>
              <a:defRPr/>
            </a:pPr>
            <a:fld id="{ADBADEC6-7431-4878-96FF-0C43200ACA72}" type="datetime1">
              <a:rPr lang="ja-JP" altLang="en-US" smtClean="0"/>
              <a:t>2023/12/16</a:t>
            </a:fld>
            <a:endParaRPr lang="ja-JP" altLang="en-US"/>
          </a:p>
        </p:txBody>
      </p:sp>
      <p:sp>
        <p:nvSpPr>
          <p:cNvPr id="6" name="フッター プレースホルダ 4">
            <a:extLst>
              <a:ext uri="{FF2B5EF4-FFF2-40B4-BE49-F238E27FC236}">
                <a16:creationId xmlns:a16="http://schemas.microsoft.com/office/drawing/2014/main" id="{F28AAA41-6786-4CE3-9F73-31092C7DE0E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3530FD79-0FA1-467A-9795-B1D484BD2509}"/>
              </a:ext>
            </a:extLst>
          </p:cNvPr>
          <p:cNvSpPr>
            <a:spLocks noGrp="1"/>
          </p:cNvSpPr>
          <p:nvPr>
            <p:ph type="sldNum" sz="quarter" idx="12"/>
          </p:nvPr>
        </p:nvSpPr>
        <p:spPr/>
        <p:txBody>
          <a:bodyPr/>
          <a:lstStyle>
            <a:lvl1pPr>
              <a:defRPr/>
            </a:lvl1pPr>
          </a:lstStyle>
          <a:p>
            <a:fld id="{0D427456-457A-4BA6-A01B-D94A5E957F02}" type="slidenum">
              <a:rPr lang="ja-JP" altLang="en-US"/>
              <a:pPr/>
              <a:t>‹#›</a:t>
            </a:fld>
            <a:endParaRPr lang="ja-JP" altLang="en-US"/>
          </a:p>
        </p:txBody>
      </p:sp>
    </p:spTree>
    <p:extLst>
      <p:ext uri="{BB962C8B-B14F-4D97-AF65-F5344CB8AC3E}">
        <p14:creationId xmlns:p14="http://schemas.microsoft.com/office/powerpoint/2010/main" val="119093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FDEAF44D-8FF4-4BED-BAC3-79679F99F55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46BB8E3E-7623-46BF-BC0A-945741EE15C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F273467E-D7EE-4153-9062-8E0C559E618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8C94614B-2BC3-406D-8B58-083A58F2F658}" type="datetime1">
              <a:rPr lang="ja-JP" altLang="en-US" smtClean="0"/>
              <a:t>2023/12/16</a:t>
            </a:fld>
            <a:endParaRPr lang="ja-JP" altLang="en-US"/>
          </a:p>
        </p:txBody>
      </p:sp>
      <p:sp>
        <p:nvSpPr>
          <p:cNvPr id="5" name="フッター プレースホルダ 4">
            <a:extLst>
              <a:ext uri="{FF2B5EF4-FFF2-40B4-BE49-F238E27FC236}">
                <a16:creationId xmlns:a16="http://schemas.microsoft.com/office/drawing/2014/main" id="{AB92555C-A640-4CAF-BA8C-184083D6341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331D717B-5C20-4BB3-B459-A080BC99FFB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4800">
                <a:solidFill>
                  <a:schemeClr val="tx1"/>
                </a:solidFill>
                <a:latin typeface="Calibri" panose="020F0502020204030204" pitchFamily="34" charset="0"/>
              </a:defRPr>
            </a:lvl1pPr>
          </a:lstStyle>
          <a:p>
            <a:fld id="{C83C4B22-8F4F-4ADA-AB45-FA9FC2D58A87}"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weblio.jp/content/%E6%A9%9F%E6%A2%B0%E7%9A%84" TargetMode="External"/><Relationship Id="rId13" Type="http://schemas.openxmlformats.org/officeDocument/2006/relationships/hyperlink" Target="http://www.weblio.jp/content/%E5%8E%9F%E7%9F%B3" TargetMode="External"/><Relationship Id="rId18" Type="http://schemas.openxmlformats.org/officeDocument/2006/relationships/hyperlink" Target="http://www.weblio.jp/content/%E4%BE%9B%E7%B5%A6" TargetMode="External"/><Relationship Id="rId3" Type="http://schemas.openxmlformats.org/officeDocument/2006/relationships/image" Target="../media/image8.png"/><Relationship Id="rId7" Type="http://schemas.openxmlformats.org/officeDocument/2006/relationships/hyperlink" Target="http://www.weblio.jp/content/%E6%A7%8B%E9%80%A0%E7%89%A9" TargetMode="External"/><Relationship Id="rId12" Type="http://schemas.openxmlformats.org/officeDocument/2006/relationships/hyperlink" Target="http://www.weblio.jp/content/%E4%B8%8E%E3%81%88" TargetMode="External"/><Relationship Id="rId17" Type="http://schemas.openxmlformats.org/officeDocument/2006/relationships/hyperlink" Target="http://www.weblio.jp/content/%E7%A7%BB%E5%8B%95" TargetMode="External"/><Relationship Id="rId2" Type="http://schemas.openxmlformats.org/officeDocument/2006/relationships/notesSlide" Target="../notesSlides/notesSlide17.xml"/><Relationship Id="rId16" Type="http://schemas.openxmlformats.org/officeDocument/2006/relationships/hyperlink" Target="http://www.weblio.jp/content/%E7%B2%89%E7%B2%92%E4%BD%93" TargetMode="External"/><Relationship Id="rId1" Type="http://schemas.openxmlformats.org/officeDocument/2006/relationships/slideLayout" Target="../slideLayouts/slideLayout2.xml"/><Relationship Id="rId6" Type="http://schemas.openxmlformats.org/officeDocument/2006/relationships/hyperlink" Target="http://www.weblio.jp/content/%E3%83%88%E3%83%A9%E3%83%95" TargetMode="External"/><Relationship Id="rId11" Type="http://schemas.openxmlformats.org/officeDocument/2006/relationships/hyperlink" Target="http://www.weblio.jp/content/%E6%8C%AF%E5%8B%95" TargetMode="External"/><Relationship Id="rId5" Type="http://schemas.openxmlformats.org/officeDocument/2006/relationships/hyperlink" Target="http://www.weblio.jp/content/%E5%82%BE%E6%96%9C" TargetMode="External"/><Relationship Id="rId15" Type="http://schemas.openxmlformats.org/officeDocument/2006/relationships/hyperlink" Target="http://www.weblio.jp/content/%E6%8A%95%E5%87%BA%E3%81%99" TargetMode="External"/><Relationship Id="rId10" Type="http://schemas.openxmlformats.org/officeDocument/2006/relationships/hyperlink" Target="http://www.weblio.jp/content/%E9%81%8B%E5%8B%95%E3%81%AE" TargetMode="External"/><Relationship Id="rId4" Type="http://schemas.openxmlformats.org/officeDocument/2006/relationships/hyperlink" Target="http://www.weblio.jp/content/%E6%B0%B4" TargetMode="External"/><Relationship Id="rId9" Type="http://schemas.openxmlformats.org/officeDocument/2006/relationships/hyperlink" Target="http://www.weblio.jp/content/%E4%B8%8A%E4%B8%8B" TargetMode="External"/><Relationship Id="rId14" Type="http://schemas.openxmlformats.org/officeDocument/2006/relationships/hyperlink" Target="http://www.weblio.jp/content/%E6%96%9C%E3%82%81%E5%89%8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193176-E2E5-4ED6-A9C6-4107EAC6B650}"/>
              </a:ext>
            </a:extLst>
          </p:cNvPr>
          <p:cNvSpPr>
            <a:spLocks noGrp="1"/>
          </p:cNvSpPr>
          <p:nvPr>
            <p:ph type="ctrTitle"/>
          </p:nvPr>
        </p:nvSpPr>
        <p:spPr>
          <a:xfrm>
            <a:off x="539552" y="1969797"/>
            <a:ext cx="7772400" cy="1470025"/>
          </a:xfrm>
        </p:spPr>
        <p:txBody>
          <a:bodyPr rtlCol="0">
            <a:normAutofit/>
          </a:bodyPr>
          <a:lstStyle/>
          <a:p>
            <a:pPr eaLnBrk="1" fontAlgn="auto" hangingPunct="1">
              <a:spcAft>
                <a:spcPts val="0"/>
              </a:spcAft>
              <a:defRPr/>
            </a:pPr>
            <a:br>
              <a:rPr lang="en-US" altLang="ja-JP" dirty="0">
                <a:latin typeface="+mj-ea"/>
              </a:rPr>
            </a:br>
            <a:r>
              <a:rPr lang="ja-JP" altLang="en-US" dirty="0">
                <a:latin typeface="+mj-ea"/>
              </a:rPr>
              <a:t>物理化学的危害要因</a:t>
            </a:r>
          </a:p>
        </p:txBody>
      </p:sp>
      <p:sp>
        <p:nvSpPr>
          <p:cNvPr id="3" name="スライド番号プレースホルダー 2">
            <a:extLst>
              <a:ext uri="{FF2B5EF4-FFF2-40B4-BE49-F238E27FC236}">
                <a16:creationId xmlns:a16="http://schemas.microsoft.com/office/drawing/2014/main" id="{81284581-90AC-4A37-97A8-1B3CAD2FFD4A}"/>
              </a:ext>
            </a:extLst>
          </p:cNvPr>
          <p:cNvSpPr>
            <a:spLocks noGrp="1"/>
          </p:cNvSpPr>
          <p:nvPr>
            <p:ph type="sldNum" sz="quarter" idx="12"/>
          </p:nvPr>
        </p:nvSpPr>
        <p:spPr/>
        <p:txBody>
          <a:bodyPr/>
          <a:lstStyle/>
          <a:p>
            <a:fld id="{DB169210-6A15-4D1F-8922-09155304E66B}" type="slidenum">
              <a:rPr lang="ja-JP" altLang="en-US" smtClean="0"/>
              <a:pPr/>
              <a:t>1</a:t>
            </a:fld>
            <a:endParaRPr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a:extLst>
              <a:ext uri="{FF2B5EF4-FFF2-40B4-BE49-F238E27FC236}">
                <a16:creationId xmlns:a16="http://schemas.microsoft.com/office/drawing/2014/main" id="{C99766CF-F087-4152-8B14-EFABA2F3EAFE}"/>
              </a:ext>
            </a:extLst>
          </p:cNvPr>
          <p:cNvSpPr>
            <a:spLocks noGrp="1"/>
          </p:cNvSpPr>
          <p:nvPr>
            <p:ph type="title"/>
          </p:nvPr>
        </p:nvSpPr>
        <p:spPr/>
        <p:txBody>
          <a:bodyPr/>
          <a:lstStyle/>
          <a:p>
            <a:pPr eaLnBrk="1" hangingPunct="1"/>
            <a:r>
              <a:rPr lang="ja-JP" altLang="en-US" dirty="0">
                <a:latin typeface="+mn-ea"/>
                <a:ea typeface="+mn-ea"/>
              </a:rPr>
              <a:t>回収事例（ガラス）</a:t>
            </a:r>
          </a:p>
        </p:txBody>
      </p:sp>
      <p:sp>
        <p:nvSpPr>
          <p:cNvPr id="72707" name="コンテンツ プレースホルダ 2">
            <a:extLst>
              <a:ext uri="{FF2B5EF4-FFF2-40B4-BE49-F238E27FC236}">
                <a16:creationId xmlns:a16="http://schemas.microsoft.com/office/drawing/2014/main" id="{F94EA29B-DD07-4F3D-9807-CC3E40B1190E}"/>
              </a:ext>
            </a:extLst>
          </p:cNvPr>
          <p:cNvSpPr>
            <a:spLocks noGrp="1"/>
          </p:cNvSpPr>
          <p:nvPr>
            <p:ph idx="1"/>
          </p:nvPr>
        </p:nvSpPr>
        <p:spPr>
          <a:xfrm>
            <a:off x="457200" y="1417638"/>
            <a:ext cx="8229600" cy="4525963"/>
          </a:xfrm>
        </p:spPr>
        <p:txBody>
          <a:bodyPr/>
          <a:lstStyle/>
          <a:p>
            <a:pPr eaLnBrk="1" hangingPunct="1"/>
            <a:r>
              <a:rPr lang="ja-JP" altLang="en-US" dirty="0">
                <a:latin typeface="+mn-ea"/>
              </a:rPr>
              <a:t>大手菓子メーカーの滋賀県内の工場で製造したスナック菓子。</a:t>
            </a:r>
            <a:endParaRPr lang="en-US" altLang="ja-JP" dirty="0">
              <a:latin typeface="+mn-ea"/>
            </a:endParaRPr>
          </a:p>
          <a:p>
            <a:pPr eaLnBrk="1" hangingPunct="1"/>
            <a:r>
              <a:rPr lang="en-US" altLang="ja-JP" dirty="0">
                <a:latin typeface="+mn-ea"/>
              </a:rPr>
              <a:t>2012</a:t>
            </a:r>
            <a:r>
              <a:rPr lang="ja-JP" altLang="en-US" dirty="0">
                <a:latin typeface="+mn-ea"/>
              </a:rPr>
              <a:t>年</a:t>
            </a:r>
            <a:r>
              <a:rPr lang="en-US" altLang="ja-JP" dirty="0">
                <a:latin typeface="+mn-ea"/>
              </a:rPr>
              <a:t>11</a:t>
            </a:r>
            <a:r>
              <a:rPr lang="ja-JP" altLang="en-US" dirty="0">
                <a:latin typeface="+mn-ea"/>
              </a:rPr>
              <a:t>月</a:t>
            </a:r>
            <a:r>
              <a:rPr lang="en-US" altLang="ja-JP" dirty="0">
                <a:latin typeface="+mn-ea"/>
              </a:rPr>
              <a:t>17</a:t>
            </a:r>
            <a:r>
              <a:rPr lang="ja-JP" altLang="en-US" dirty="0">
                <a:latin typeface="+mn-ea"/>
              </a:rPr>
              <a:t>日</a:t>
            </a:r>
            <a:endParaRPr lang="en-US" altLang="ja-JP" dirty="0">
              <a:latin typeface="+mn-ea"/>
            </a:endParaRPr>
          </a:p>
          <a:p>
            <a:pPr eaLnBrk="1" hangingPunct="1"/>
            <a:r>
              <a:rPr lang="ja-JP" altLang="en-US" dirty="0">
                <a:latin typeface="+mn-ea"/>
              </a:rPr>
              <a:t>消費者からの申し出で、ガラスかプラスチックのようなものが入っていて、口から出血した。</a:t>
            </a:r>
            <a:endParaRPr lang="en-US" altLang="ja-JP" dirty="0">
              <a:latin typeface="+mn-ea"/>
            </a:endParaRPr>
          </a:p>
          <a:p>
            <a:pPr eaLnBrk="1" hangingPunct="1"/>
            <a:r>
              <a:rPr lang="ja-JP" altLang="en-US" dirty="0">
                <a:latin typeface="+mn-ea"/>
              </a:rPr>
              <a:t>同様の申し出が合計</a:t>
            </a:r>
            <a:r>
              <a:rPr lang="en-US" altLang="ja-JP" dirty="0">
                <a:latin typeface="+mn-ea"/>
              </a:rPr>
              <a:t>4</a:t>
            </a:r>
            <a:r>
              <a:rPr lang="ja-JP" altLang="en-US" dirty="0">
                <a:latin typeface="+mn-ea"/>
              </a:rPr>
              <a:t>件。</a:t>
            </a:r>
            <a:endParaRPr lang="en-US" altLang="ja-JP" dirty="0">
              <a:latin typeface="+mn-ea"/>
            </a:endParaRPr>
          </a:p>
          <a:p>
            <a:pPr eaLnBrk="1" hangingPunct="1"/>
            <a:r>
              <a:rPr lang="ja-JP" altLang="en-US" dirty="0">
                <a:latin typeface="+mn-ea"/>
              </a:rPr>
              <a:t>分析の結果ガラスと判明。</a:t>
            </a:r>
            <a:endParaRPr lang="en-US" altLang="ja-JP" dirty="0">
              <a:latin typeface="+mn-ea"/>
            </a:endParaRPr>
          </a:p>
          <a:p>
            <a:pPr eaLnBrk="1" hangingPunct="1"/>
            <a:r>
              <a:rPr lang="ja-JP" altLang="en-US" dirty="0">
                <a:latin typeface="+mn-ea"/>
              </a:rPr>
              <a:t>フライ工程の照明設備の保護カバーが破損していた。</a:t>
            </a:r>
          </a:p>
        </p:txBody>
      </p:sp>
      <p:sp>
        <p:nvSpPr>
          <p:cNvPr id="2" name="スライド番号プレースホルダー 1">
            <a:extLst>
              <a:ext uri="{FF2B5EF4-FFF2-40B4-BE49-F238E27FC236}">
                <a16:creationId xmlns:a16="http://schemas.microsoft.com/office/drawing/2014/main" id="{8A2A61C9-2D94-4865-A180-9C667FE4BE9B}"/>
              </a:ext>
            </a:extLst>
          </p:cNvPr>
          <p:cNvSpPr>
            <a:spLocks noGrp="1"/>
          </p:cNvSpPr>
          <p:nvPr>
            <p:ph type="sldNum" sz="quarter" idx="12"/>
          </p:nvPr>
        </p:nvSpPr>
        <p:spPr/>
        <p:txBody>
          <a:bodyPr/>
          <a:lstStyle/>
          <a:p>
            <a:fld id="{6644E5F8-0645-4763-B441-AF5F8109873F}" type="slidenum">
              <a:rPr lang="ja-JP" altLang="en-US" smtClean="0"/>
              <a:pPr/>
              <a:t>10</a:t>
            </a:fld>
            <a:endParaRPr lang="ja-JP" altLang="en-US"/>
          </a:p>
        </p:txBody>
      </p:sp>
    </p:spTree>
    <p:extLst>
      <p:ext uri="{BB962C8B-B14F-4D97-AF65-F5344CB8AC3E}">
        <p14:creationId xmlns:p14="http://schemas.microsoft.com/office/powerpoint/2010/main" val="345226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a:extLst>
              <a:ext uri="{FF2B5EF4-FFF2-40B4-BE49-F238E27FC236}">
                <a16:creationId xmlns:a16="http://schemas.microsoft.com/office/drawing/2014/main" id="{3CC81259-92B1-41D8-81C8-32B7A3159AA4}"/>
              </a:ext>
            </a:extLst>
          </p:cNvPr>
          <p:cNvSpPr>
            <a:spLocks noGrp="1"/>
          </p:cNvSpPr>
          <p:nvPr>
            <p:ph type="title"/>
          </p:nvPr>
        </p:nvSpPr>
        <p:spPr>
          <a:xfrm>
            <a:off x="457200" y="92827"/>
            <a:ext cx="8229600" cy="1143000"/>
          </a:xfrm>
        </p:spPr>
        <p:txBody>
          <a:bodyPr/>
          <a:lstStyle/>
          <a:p>
            <a:r>
              <a:rPr lang="ja-JP" altLang="en-US" dirty="0">
                <a:latin typeface="+mn-ea"/>
                <a:ea typeface="+mn-ea"/>
              </a:rPr>
              <a:t>金属検知機</a:t>
            </a:r>
          </a:p>
        </p:txBody>
      </p:sp>
      <p:pic>
        <p:nvPicPr>
          <p:cNvPr id="73731" name="Picture 5">
            <a:extLst>
              <a:ext uri="{FF2B5EF4-FFF2-40B4-BE49-F238E27FC236}">
                <a16:creationId xmlns:a16="http://schemas.microsoft.com/office/drawing/2014/main" id="{AADB241D-0A3B-40F5-ABEE-ADC9BB530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268413"/>
            <a:ext cx="7488238"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円/楕円 6">
            <a:extLst>
              <a:ext uri="{FF2B5EF4-FFF2-40B4-BE49-F238E27FC236}">
                <a16:creationId xmlns:a16="http://schemas.microsoft.com/office/drawing/2014/main" id="{C1DF5311-7B24-4985-A9D7-F16F2356A7EE}"/>
              </a:ext>
            </a:extLst>
          </p:cNvPr>
          <p:cNvSpPr/>
          <p:nvPr/>
        </p:nvSpPr>
        <p:spPr>
          <a:xfrm>
            <a:off x="6804025" y="5732463"/>
            <a:ext cx="288925"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 name="スライド番号プレースホルダー 1">
            <a:extLst>
              <a:ext uri="{FF2B5EF4-FFF2-40B4-BE49-F238E27FC236}">
                <a16:creationId xmlns:a16="http://schemas.microsoft.com/office/drawing/2014/main" id="{5572CE26-2875-4697-9AA7-ACEC9E30519A}"/>
              </a:ext>
            </a:extLst>
          </p:cNvPr>
          <p:cNvSpPr>
            <a:spLocks noGrp="1"/>
          </p:cNvSpPr>
          <p:nvPr>
            <p:ph type="sldNum" sz="quarter" idx="12"/>
          </p:nvPr>
        </p:nvSpPr>
        <p:spPr/>
        <p:txBody>
          <a:bodyPr/>
          <a:lstStyle/>
          <a:p>
            <a:fld id="{6644E5F8-0645-4763-B441-AF5F8109873F}" type="slidenum">
              <a:rPr lang="ja-JP" altLang="en-US" smtClean="0"/>
              <a:pPr/>
              <a:t>11</a:t>
            </a:fld>
            <a:endParaRPr lang="ja-JP" altLang="en-US"/>
          </a:p>
        </p:txBody>
      </p:sp>
    </p:spTree>
    <p:extLst>
      <p:ext uri="{BB962C8B-B14F-4D97-AF65-F5344CB8AC3E}">
        <p14:creationId xmlns:p14="http://schemas.microsoft.com/office/powerpoint/2010/main" val="4140167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a:extLst>
              <a:ext uri="{FF2B5EF4-FFF2-40B4-BE49-F238E27FC236}">
                <a16:creationId xmlns:a16="http://schemas.microsoft.com/office/drawing/2014/main" id="{80C7E50C-94C4-49B9-856B-8490F3216BFE}"/>
              </a:ext>
            </a:extLst>
          </p:cNvPr>
          <p:cNvSpPr>
            <a:spLocks noGrp="1"/>
          </p:cNvSpPr>
          <p:nvPr>
            <p:ph type="title"/>
          </p:nvPr>
        </p:nvSpPr>
        <p:spPr>
          <a:xfrm>
            <a:off x="457200" y="247689"/>
            <a:ext cx="8229600" cy="1143000"/>
          </a:xfrm>
        </p:spPr>
        <p:txBody>
          <a:bodyPr/>
          <a:lstStyle/>
          <a:p>
            <a:r>
              <a:rPr lang="ja-JP" altLang="en-US" dirty="0">
                <a:latin typeface="+mn-ea"/>
                <a:ea typeface="+mn-ea"/>
              </a:rPr>
              <a:t>金属検知機</a:t>
            </a:r>
          </a:p>
        </p:txBody>
      </p:sp>
      <p:pic>
        <p:nvPicPr>
          <p:cNvPr id="74755" name="Picture 2">
            <a:extLst>
              <a:ext uri="{FF2B5EF4-FFF2-40B4-BE49-F238E27FC236}">
                <a16:creationId xmlns:a16="http://schemas.microsoft.com/office/drawing/2014/main" id="{424B6F37-C794-45D1-B021-E6FD69202F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8037" y="1268760"/>
            <a:ext cx="7685277" cy="5188212"/>
          </a:xfrm>
          <a:noFill/>
        </p:spPr>
      </p:pic>
      <p:sp>
        <p:nvSpPr>
          <p:cNvPr id="2" name="スライド番号プレースホルダー 1">
            <a:extLst>
              <a:ext uri="{FF2B5EF4-FFF2-40B4-BE49-F238E27FC236}">
                <a16:creationId xmlns:a16="http://schemas.microsoft.com/office/drawing/2014/main" id="{67DA32AB-5D8E-43DC-803D-6AEB8BA96236}"/>
              </a:ext>
            </a:extLst>
          </p:cNvPr>
          <p:cNvSpPr>
            <a:spLocks noGrp="1"/>
          </p:cNvSpPr>
          <p:nvPr>
            <p:ph type="sldNum" sz="quarter" idx="12"/>
          </p:nvPr>
        </p:nvSpPr>
        <p:spPr/>
        <p:txBody>
          <a:bodyPr/>
          <a:lstStyle/>
          <a:p>
            <a:fld id="{6644E5F8-0645-4763-B441-AF5F8109873F}" type="slidenum">
              <a:rPr lang="ja-JP" altLang="en-US" smtClean="0"/>
              <a:pPr/>
              <a:t>12</a:t>
            </a:fld>
            <a:endParaRPr lang="ja-JP" altLang="en-US"/>
          </a:p>
        </p:txBody>
      </p:sp>
    </p:spTree>
    <p:extLst>
      <p:ext uri="{BB962C8B-B14F-4D97-AF65-F5344CB8AC3E}">
        <p14:creationId xmlns:p14="http://schemas.microsoft.com/office/powerpoint/2010/main" val="248395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a:extLst>
              <a:ext uri="{FF2B5EF4-FFF2-40B4-BE49-F238E27FC236}">
                <a16:creationId xmlns:a16="http://schemas.microsoft.com/office/drawing/2014/main" id="{5A135765-C1D9-45B8-A07A-50F6D3BE94D3}"/>
              </a:ext>
            </a:extLst>
          </p:cNvPr>
          <p:cNvSpPr>
            <a:spLocks noGrp="1"/>
          </p:cNvSpPr>
          <p:nvPr>
            <p:ph type="title"/>
          </p:nvPr>
        </p:nvSpPr>
        <p:spPr>
          <a:xfrm>
            <a:off x="457200" y="63900"/>
            <a:ext cx="8229600" cy="1143000"/>
          </a:xfrm>
        </p:spPr>
        <p:txBody>
          <a:bodyPr/>
          <a:lstStyle/>
          <a:p>
            <a:r>
              <a:rPr lang="ja-JP" altLang="en-US">
                <a:latin typeface="+mn-ea"/>
                <a:ea typeface="+mn-ea"/>
              </a:rPr>
              <a:t>金属検知機</a:t>
            </a:r>
          </a:p>
        </p:txBody>
      </p:sp>
      <p:pic>
        <p:nvPicPr>
          <p:cNvPr id="75779" name="Picture 4">
            <a:extLst>
              <a:ext uri="{FF2B5EF4-FFF2-40B4-BE49-F238E27FC236}">
                <a16:creationId xmlns:a16="http://schemas.microsoft.com/office/drawing/2014/main" id="{40602C14-21D9-4A4F-B873-BB4F17E39C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94891" y="1409063"/>
            <a:ext cx="3311525" cy="2149475"/>
          </a:xfrm>
          <a:noFill/>
        </p:spPr>
      </p:pic>
      <p:pic>
        <p:nvPicPr>
          <p:cNvPr id="75780" name="Picture 5">
            <a:extLst>
              <a:ext uri="{FF2B5EF4-FFF2-40B4-BE49-F238E27FC236}">
                <a16:creationId xmlns:a16="http://schemas.microsoft.com/office/drawing/2014/main" id="{B358F256-FCFA-448E-A5FD-A34E21EA7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855" y="1386045"/>
            <a:ext cx="338455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7">
            <a:extLst>
              <a:ext uri="{FF2B5EF4-FFF2-40B4-BE49-F238E27FC236}">
                <a16:creationId xmlns:a16="http://schemas.microsoft.com/office/drawing/2014/main" id="{6DDF233F-083E-4696-A877-2AE87F7796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866" y="3919537"/>
            <a:ext cx="338455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8">
            <a:extLst>
              <a:ext uri="{FF2B5EF4-FFF2-40B4-BE49-F238E27FC236}">
                <a16:creationId xmlns:a16="http://schemas.microsoft.com/office/drawing/2014/main" id="{50D30752-CB44-4BA2-8C76-D9F509E45B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031" y="3789363"/>
            <a:ext cx="36052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FF2B5EF4-FFF2-40B4-BE49-F238E27FC236}">
                <a16:creationId xmlns:a16="http://schemas.microsoft.com/office/drawing/2014/main" id="{1CAE440F-25ED-4B51-8784-B436A723CD4C}"/>
              </a:ext>
            </a:extLst>
          </p:cNvPr>
          <p:cNvSpPr>
            <a:spLocks noGrp="1"/>
          </p:cNvSpPr>
          <p:nvPr>
            <p:ph type="sldNum" sz="quarter" idx="12"/>
          </p:nvPr>
        </p:nvSpPr>
        <p:spPr/>
        <p:txBody>
          <a:bodyPr/>
          <a:lstStyle/>
          <a:p>
            <a:fld id="{6644E5F8-0645-4763-B441-AF5F8109873F}" type="slidenum">
              <a:rPr lang="ja-JP" altLang="en-US" smtClean="0"/>
              <a:pPr/>
              <a:t>13</a:t>
            </a:fld>
            <a:endParaRPr lang="ja-JP" altLang="en-US"/>
          </a:p>
        </p:txBody>
      </p:sp>
    </p:spTree>
    <p:extLst>
      <p:ext uri="{BB962C8B-B14F-4D97-AF65-F5344CB8AC3E}">
        <p14:creationId xmlns:p14="http://schemas.microsoft.com/office/powerpoint/2010/main" val="2461843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a:extLst>
              <a:ext uri="{FF2B5EF4-FFF2-40B4-BE49-F238E27FC236}">
                <a16:creationId xmlns:a16="http://schemas.microsoft.com/office/drawing/2014/main" id="{2FDA6978-D6DA-404F-B897-9C4B3FF9CDBE}"/>
              </a:ext>
            </a:extLst>
          </p:cNvPr>
          <p:cNvSpPr>
            <a:spLocks noGrp="1"/>
          </p:cNvSpPr>
          <p:nvPr>
            <p:ph type="title"/>
          </p:nvPr>
        </p:nvSpPr>
        <p:spPr/>
        <p:txBody>
          <a:bodyPr/>
          <a:lstStyle/>
          <a:p>
            <a:r>
              <a:rPr lang="ja-JP" altLang="en-US">
                <a:latin typeface="+mn-ea"/>
                <a:ea typeface="+mn-ea"/>
              </a:rPr>
              <a:t>金属検知機</a:t>
            </a:r>
          </a:p>
        </p:txBody>
      </p:sp>
      <p:pic>
        <p:nvPicPr>
          <p:cNvPr id="76803" name="Picture 2">
            <a:extLst>
              <a:ext uri="{FF2B5EF4-FFF2-40B4-BE49-F238E27FC236}">
                <a16:creationId xmlns:a16="http://schemas.microsoft.com/office/drawing/2014/main" id="{475290C9-7B10-4C50-8C8A-881542EEEA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00113" y="1412875"/>
            <a:ext cx="7559675" cy="4914900"/>
          </a:xfrm>
          <a:noFill/>
        </p:spPr>
      </p:pic>
      <p:sp>
        <p:nvSpPr>
          <p:cNvPr id="2" name="スライド番号プレースホルダー 1">
            <a:extLst>
              <a:ext uri="{FF2B5EF4-FFF2-40B4-BE49-F238E27FC236}">
                <a16:creationId xmlns:a16="http://schemas.microsoft.com/office/drawing/2014/main" id="{89D2C3F4-630F-4C30-B0F4-DEDF83083F9C}"/>
              </a:ext>
            </a:extLst>
          </p:cNvPr>
          <p:cNvSpPr>
            <a:spLocks noGrp="1"/>
          </p:cNvSpPr>
          <p:nvPr>
            <p:ph type="sldNum" sz="quarter" idx="12"/>
          </p:nvPr>
        </p:nvSpPr>
        <p:spPr/>
        <p:txBody>
          <a:bodyPr/>
          <a:lstStyle/>
          <a:p>
            <a:fld id="{6644E5F8-0645-4763-B441-AF5F8109873F}" type="slidenum">
              <a:rPr lang="ja-JP" altLang="en-US" smtClean="0"/>
              <a:pPr/>
              <a:t>14</a:t>
            </a:fld>
            <a:endParaRPr lang="ja-JP" altLang="en-US"/>
          </a:p>
        </p:txBody>
      </p:sp>
    </p:spTree>
    <p:extLst>
      <p:ext uri="{BB962C8B-B14F-4D97-AF65-F5344CB8AC3E}">
        <p14:creationId xmlns:p14="http://schemas.microsoft.com/office/powerpoint/2010/main" val="1407706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a:extLst>
              <a:ext uri="{FF2B5EF4-FFF2-40B4-BE49-F238E27FC236}">
                <a16:creationId xmlns:a16="http://schemas.microsoft.com/office/drawing/2014/main" id="{36F090DD-5740-46F6-B375-85A3B0A57A8F}"/>
              </a:ext>
            </a:extLst>
          </p:cNvPr>
          <p:cNvSpPr>
            <a:spLocks noGrp="1"/>
          </p:cNvSpPr>
          <p:nvPr>
            <p:ph type="title"/>
          </p:nvPr>
        </p:nvSpPr>
        <p:spPr/>
        <p:txBody>
          <a:bodyPr/>
          <a:lstStyle/>
          <a:p>
            <a:r>
              <a:rPr lang="ja-JP" altLang="en-US" dirty="0">
                <a:latin typeface="+mn-ea"/>
                <a:ea typeface="+mn-ea"/>
              </a:rPr>
              <a:t>機械・器具、設備管理</a:t>
            </a:r>
          </a:p>
        </p:txBody>
      </p:sp>
      <p:sp>
        <p:nvSpPr>
          <p:cNvPr id="77827" name="コンテンツ プレースホルダ 2">
            <a:extLst>
              <a:ext uri="{FF2B5EF4-FFF2-40B4-BE49-F238E27FC236}">
                <a16:creationId xmlns:a16="http://schemas.microsoft.com/office/drawing/2014/main" id="{2E8094DA-AA1B-4D7B-952C-4638EC3C2932}"/>
              </a:ext>
            </a:extLst>
          </p:cNvPr>
          <p:cNvSpPr>
            <a:spLocks noGrp="1"/>
          </p:cNvSpPr>
          <p:nvPr>
            <p:ph idx="1"/>
          </p:nvPr>
        </p:nvSpPr>
        <p:spPr/>
        <p:txBody>
          <a:bodyPr/>
          <a:lstStyle/>
          <a:p>
            <a:r>
              <a:rPr lang="ja-JP" altLang="en-US" dirty="0">
                <a:latin typeface="+mn-ea"/>
              </a:rPr>
              <a:t>機械・器具や施設・設備に破損が無いかを点検します。</a:t>
            </a:r>
            <a:endParaRPr lang="en-US" altLang="ja-JP" dirty="0">
              <a:latin typeface="+mn-ea"/>
            </a:endParaRPr>
          </a:p>
          <a:p>
            <a:r>
              <a:rPr lang="ja-JP" altLang="en-US" dirty="0">
                <a:latin typeface="+mn-ea"/>
              </a:rPr>
              <a:t>ネジの脱落箇所の確認（管理方法を決める）</a:t>
            </a:r>
            <a:endParaRPr lang="en-US" altLang="ja-JP" dirty="0">
              <a:latin typeface="+mn-ea"/>
            </a:endParaRPr>
          </a:p>
          <a:p>
            <a:r>
              <a:rPr lang="ja-JP" altLang="en-US" dirty="0">
                <a:latin typeface="+mn-ea"/>
              </a:rPr>
              <a:t>使用前、使用後の形状確認（破損有無）</a:t>
            </a:r>
            <a:endParaRPr lang="en-US" altLang="ja-JP" dirty="0">
              <a:latin typeface="+mn-ea"/>
            </a:endParaRPr>
          </a:p>
          <a:p>
            <a:r>
              <a:rPr lang="ja-JP" altLang="en-US" dirty="0">
                <a:latin typeface="+mn-ea"/>
              </a:rPr>
              <a:t>本数管理、定位置管理</a:t>
            </a:r>
            <a:endParaRPr lang="en-US" altLang="ja-JP" dirty="0">
              <a:latin typeface="+mn-ea"/>
            </a:endParaRPr>
          </a:p>
          <a:p>
            <a:endParaRPr lang="ja-JP" altLang="en-US" dirty="0">
              <a:latin typeface="+mn-ea"/>
            </a:endParaRPr>
          </a:p>
        </p:txBody>
      </p:sp>
      <p:sp>
        <p:nvSpPr>
          <p:cNvPr id="2" name="スライド番号プレースホルダー 1">
            <a:extLst>
              <a:ext uri="{FF2B5EF4-FFF2-40B4-BE49-F238E27FC236}">
                <a16:creationId xmlns:a16="http://schemas.microsoft.com/office/drawing/2014/main" id="{D5774AE7-6DB3-46B6-9A0E-6D5440A01580}"/>
              </a:ext>
            </a:extLst>
          </p:cNvPr>
          <p:cNvSpPr>
            <a:spLocks noGrp="1"/>
          </p:cNvSpPr>
          <p:nvPr>
            <p:ph type="sldNum" sz="quarter" idx="12"/>
          </p:nvPr>
        </p:nvSpPr>
        <p:spPr/>
        <p:txBody>
          <a:bodyPr/>
          <a:lstStyle/>
          <a:p>
            <a:fld id="{6644E5F8-0645-4763-B441-AF5F8109873F}" type="slidenum">
              <a:rPr lang="ja-JP" altLang="en-US" smtClean="0"/>
              <a:pPr/>
              <a:t>15</a:t>
            </a:fld>
            <a:endParaRPr lang="ja-JP" altLang="en-US"/>
          </a:p>
        </p:txBody>
      </p:sp>
    </p:spTree>
    <p:extLst>
      <p:ext uri="{BB962C8B-B14F-4D97-AF65-F5344CB8AC3E}">
        <p14:creationId xmlns:p14="http://schemas.microsoft.com/office/powerpoint/2010/main" val="4065892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a:extLst>
              <a:ext uri="{FF2B5EF4-FFF2-40B4-BE49-F238E27FC236}">
                <a16:creationId xmlns:a16="http://schemas.microsoft.com/office/drawing/2014/main" id="{4E2027B2-4CBC-4ADD-9EA1-87F276FBECA0}"/>
              </a:ext>
            </a:extLst>
          </p:cNvPr>
          <p:cNvSpPr>
            <a:spLocks noGrp="1"/>
          </p:cNvSpPr>
          <p:nvPr>
            <p:ph type="title"/>
          </p:nvPr>
        </p:nvSpPr>
        <p:spPr/>
        <p:txBody>
          <a:bodyPr/>
          <a:lstStyle/>
          <a:p>
            <a:r>
              <a:rPr lang="ja-JP" altLang="en-US" dirty="0">
                <a:latin typeface="+mn-ea"/>
                <a:ea typeface="+mn-ea"/>
              </a:rPr>
              <a:t>目視検品</a:t>
            </a:r>
          </a:p>
        </p:txBody>
      </p:sp>
      <p:sp>
        <p:nvSpPr>
          <p:cNvPr id="78851" name="コンテンツ プレースホルダ 2">
            <a:extLst>
              <a:ext uri="{FF2B5EF4-FFF2-40B4-BE49-F238E27FC236}">
                <a16:creationId xmlns:a16="http://schemas.microsoft.com/office/drawing/2014/main" id="{35F35164-DA94-49C6-8606-D6C98B23EA23}"/>
              </a:ext>
            </a:extLst>
          </p:cNvPr>
          <p:cNvSpPr>
            <a:spLocks noGrp="1"/>
          </p:cNvSpPr>
          <p:nvPr>
            <p:ph idx="1"/>
          </p:nvPr>
        </p:nvSpPr>
        <p:spPr/>
        <p:txBody>
          <a:bodyPr/>
          <a:lstStyle/>
          <a:p>
            <a:r>
              <a:rPr lang="ja-JP" altLang="en-US" dirty="0">
                <a:latin typeface="+mn-ea"/>
              </a:rPr>
              <a:t>製品表面に見える異物は取り除くことが可能</a:t>
            </a:r>
          </a:p>
        </p:txBody>
      </p:sp>
      <p:sp>
        <p:nvSpPr>
          <p:cNvPr id="2" name="スライド番号プレースホルダー 1">
            <a:extLst>
              <a:ext uri="{FF2B5EF4-FFF2-40B4-BE49-F238E27FC236}">
                <a16:creationId xmlns:a16="http://schemas.microsoft.com/office/drawing/2014/main" id="{537B6AB5-DAB7-4C17-B431-E4F111EC2D92}"/>
              </a:ext>
            </a:extLst>
          </p:cNvPr>
          <p:cNvSpPr>
            <a:spLocks noGrp="1"/>
          </p:cNvSpPr>
          <p:nvPr>
            <p:ph type="sldNum" sz="quarter" idx="12"/>
          </p:nvPr>
        </p:nvSpPr>
        <p:spPr/>
        <p:txBody>
          <a:bodyPr/>
          <a:lstStyle/>
          <a:p>
            <a:fld id="{6644E5F8-0645-4763-B441-AF5F8109873F}" type="slidenum">
              <a:rPr lang="ja-JP" altLang="en-US" smtClean="0"/>
              <a:pPr/>
              <a:t>16</a:t>
            </a:fld>
            <a:endParaRPr lang="ja-JP" altLang="en-US"/>
          </a:p>
        </p:txBody>
      </p:sp>
    </p:spTree>
    <p:extLst>
      <p:ext uri="{BB962C8B-B14F-4D97-AF65-F5344CB8AC3E}">
        <p14:creationId xmlns:p14="http://schemas.microsoft.com/office/powerpoint/2010/main" val="3462295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a:extLst>
              <a:ext uri="{FF2B5EF4-FFF2-40B4-BE49-F238E27FC236}">
                <a16:creationId xmlns:a16="http://schemas.microsoft.com/office/drawing/2014/main" id="{130E4D2E-FF27-435D-989D-10C8F786DB5C}"/>
              </a:ext>
            </a:extLst>
          </p:cNvPr>
          <p:cNvSpPr>
            <a:spLocks noGrp="1"/>
          </p:cNvSpPr>
          <p:nvPr>
            <p:ph type="title"/>
          </p:nvPr>
        </p:nvSpPr>
        <p:spPr/>
        <p:txBody>
          <a:bodyPr/>
          <a:lstStyle/>
          <a:p>
            <a:r>
              <a:rPr lang="ja-JP" altLang="en-US" dirty="0">
                <a:latin typeface="+mn-ea"/>
                <a:ea typeface="+mn-ea"/>
              </a:rPr>
              <a:t>風力選別機、振動フィーダー</a:t>
            </a:r>
          </a:p>
        </p:txBody>
      </p:sp>
      <p:pic>
        <p:nvPicPr>
          <p:cNvPr id="79875" name="Picture 1" descr="https://ord.yahoo.co.jp/o/image/RV=1/RE=1503456494/RH=b3JkLnlhaG9vLmNvLmpw/RB=/RU=aHR0cDovL3d3dy50b3dha29neW8uY28uanAvcHJvZHVjdHMva2Fua3lvL2ltZy9odXJ5b2t1L3BfMDIuZ2lm/RS=%5EADB4u6u4Fm7b3Ova4Y61XkyP2JGHnk-;_ylc=X3IDMgRmc3QDMARpZHgDMARvaWQDQU5kOUdjVG4xUlIzTi1Gci1xQUpWYUNqTFE0SEV0SGxyTEppckFMcW1acmJuRG1xRnZHVXB6YkF3c2NJMncEcAM2YUtvNVlxYjZZRzQ1WWlsNXFtZjVZNmY1NUNHBHBvcwMxBHNlYwNzaHcEc2xrA3Jp">
            <a:extLst>
              <a:ext uri="{FF2B5EF4-FFF2-40B4-BE49-F238E27FC236}">
                <a16:creationId xmlns:a16="http://schemas.microsoft.com/office/drawing/2014/main" id="{880F821F-B853-4B62-84BA-F0E9528E77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650" y="1484313"/>
            <a:ext cx="4248150" cy="4762500"/>
          </a:xfrm>
        </p:spPr>
      </p:pic>
      <p:sp>
        <p:nvSpPr>
          <p:cNvPr id="79876" name="正方形/長方形 5">
            <a:extLst>
              <a:ext uri="{FF2B5EF4-FFF2-40B4-BE49-F238E27FC236}">
                <a16:creationId xmlns:a16="http://schemas.microsoft.com/office/drawing/2014/main" id="{F6195255-0129-4D27-A648-CCC9C35E04EB}"/>
              </a:ext>
            </a:extLst>
          </p:cNvPr>
          <p:cNvSpPr>
            <a:spLocks noChangeArrowheads="1"/>
          </p:cNvSpPr>
          <p:nvPr/>
        </p:nvSpPr>
        <p:spPr bwMode="auto">
          <a:xfrm>
            <a:off x="5364163" y="1484313"/>
            <a:ext cx="32400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a:t>振動フィーダ</a:t>
            </a:r>
          </a:p>
          <a:p>
            <a:pPr eaLnBrk="1" hangingPunct="1"/>
            <a:r>
              <a:rPr lang="ja-JP" altLang="en-US" b="1">
                <a:hlinkClick r:id="rId4" tooltip="水の意味"/>
              </a:rPr>
              <a:t>水</a:t>
            </a:r>
            <a:r>
              <a:rPr lang="ja-JP" altLang="en-US" b="1"/>
              <a:t>平または</a:t>
            </a:r>
            <a:r>
              <a:rPr lang="ja-JP" altLang="en-US" b="1">
                <a:hlinkClick r:id="rId5" tooltip="傾斜の意味"/>
              </a:rPr>
              <a:t>傾斜</a:t>
            </a:r>
            <a:r>
              <a:rPr lang="ja-JP" altLang="en-US" b="1"/>
              <a:t>した</a:t>
            </a:r>
            <a:r>
              <a:rPr lang="ja-JP" altLang="en-US" b="1">
                <a:hlinkClick r:id="rId6" tooltip="トラフの意味"/>
              </a:rPr>
              <a:t>トラフ</a:t>
            </a:r>
            <a:r>
              <a:rPr lang="ja-JP" altLang="en-US" b="1"/>
              <a:t>（とい状の</a:t>
            </a:r>
            <a:r>
              <a:rPr lang="ja-JP" altLang="en-US" b="1">
                <a:hlinkClick r:id="rId7" tooltip="構造物の意味"/>
              </a:rPr>
              <a:t>構造物</a:t>
            </a:r>
            <a:r>
              <a:rPr lang="ja-JP" altLang="en-US" b="1"/>
              <a:t>）に</a:t>
            </a:r>
            <a:r>
              <a:rPr lang="en-US" altLang="ja-JP" b="1"/>
              <a:t>､</a:t>
            </a:r>
            <a:r>
              <a:rPr lang="ja-JP" altLang="en-US" b="1">
                <a:hlinkClick r:id="rId8" tooltip="機械的の意味"/>
              </a:rPr>
              <a:t>機械的</a:t>
            </a:r>
            <a:r>
              <a:rPr lang="ja-JP" altLang="en-US" b="1"/>
              <a:t>に</a:t>
            </a:r>
            <a:r>
              <a:rPr lang="ja-JP" altLang="en-US" b="1">
                <a:hlinkClick r:id="rId9" tooltip="上下の意味"/>
              </a:rPr>
              <a:t>上下</a:t>
            </a:r>
            <a:r>
              <a:rPr lang="ja-JP" altLang="en-US" b="1">
                <a:hlinkClick r:id="rId10" tooltip="運動のの意味"/>
              </a:rPr>
              <a:t>運動の</a:t>
            </a:r>
            <a:r>
              <a:rPr lang="ja-JP" altLang="en-US" b="1"/>
              <a:t>加わった</a:t>
            </a:r>
            <a:r>
              <a:rPr lang="ja-JP" altLang="en-US" b="1">
                <a:hlinkClick r:id="rId11" tooltip="振動の意味"/>
              </a:rPr>
              <a:t>振動</a:t>
            </a:r>
            <a:r>
              <a:rPr lang="ja-JP" altLang="en-US" b="1"/>
              <a:t>を</a:t>
            </a:r>
            <a:r>
              <a:rPr lang="ja-JP" altLang="en-US" b="1">
                <a:hlinkClick r:id="rId12" tooltip="与えの意味"/>
              </a:rPr>
              <a:t>与え</a:t>
            </a:r>
            <a:r>
              <a:rPr lang="en-US" altLang="ja-JP" b="1"/>
              <a:t>､</a:t>
            </a:r>
            <a:r>
              <a:rPr lang="ja-JP" altLang="en-US" b="1">
                <a:hlinkClick r:id="rId13" tooltip="原石の意味"/>
              </a:rPr>
              <a:t>原石</a:t>
            </a:r>
            <a:r>
              <a:rPr lang="ja-JP" altLang="en-US" b="1"/>
              <a:t>を</a:t>
            </a:r>
            <a:r>
              <a:rPr lang="ja-JP" altLang="en-US" b="1">
                <a:hlinkClick r:id="rId14" tooltip="斜め前の意味"/>
              </a:rPr>
              <a:t>斜め前</a:t>
            </a:r>
            <a:r>
              <a:rPr lang="ja-JP" altLang="en-US" b="1"/>
              <a:t>方に</a:t>
            </a:r>
            <a:r>
              <a:rPr lang="ja-JP" altLang="en-US" b="1">
                <a:hlinkClick r:id="rId15" tooltip="投出すの意味"/>
              </a:rPr>
              <a:t>投出す</a:t>
            </a:r>
            <a:r>
              <a:rPr lang="ja-JP" altLang="en-US" b="1"/>
              <a:t>ようにして</a:t>
            </a:r>
            <a:r>
              <a:rPr lang="ja-JP" altLang="en-US" b="1">
                <a:hlinkClick r:id="rId16" tooltip="粉粒体の意味"/>
              </a:rPr>
              <a:t>粉粒体</a:t>
            </a:r>
            <a:r>
              <a:rPr lang="ja-JP" altLang="en-US" b="1"/>
              <a:t>を</a:t>
            </a:r>
            <a:r>
              <a:rPr lang="ja-JP" altLang="en-US" b="1">
                <a:hlinkClick r:id="rId17" tooltip="移動の意味"/>
              </a:rPr>
              <a:t>移動</a:t>
            </a:r>
            <a:r>
              <a:rPr lang="en-US" altLang="ja-JP" b="1"/>
              <a:t>､</a:t>
            </a:r>
            <a:r>
              <a:rPr lang="ja-JP" altLang="en-US" b="1">
                <a:hlinkClick r:id="rId18" tooltip="供給の意味"/>
              </a:rPr>
              <a:t>供給</a:t>
            </a:r>
            <a:r>
              <a:rPr lang="ja-JP" altLang="en-US" b="1"/>
              <a:t>するもの。 </a:t>
            </a:r>
          </a:p>
        </p:txBody>
      </p:sp>
      <p:sp>
        <p:nvSpPr>
          <p:cNvPr id="2" name="スライド番号プレースホルダー 1">
            <a:extLst>
              <a:ext uri="{FF2B5EF4-FFF2-40B4-BE49-F238E27FC236}">
                <a16:creationId xmlns:a16="http://schemas.microsoft.com/office/drawing/2014/main" id="{A289AF9F-743F-4862-A633-473F39A06A1A}"/>
              </a:ext>
            </a:extLst>
          </p:cNvPr>
          <p:cNvSpPr>
            <a:spLocks noGrp="1"/>
          </p:cNvSpPr>
          <p:nvPr>
            <p:ph type="sldNum" sz="quarter" idx="12"/>
          </p:nvPr>
        </p:nvSpPr>
        <p:spPr/>
        <p:txBody>
          <a:bodyPr/>
          <a:lstStyle/>
          <a:p>
            <a:fld id="{6644E5F8-0645-4763-B441-AF5F8109873F}" type="slidenum">
              <a:rPr lang="ja-JP" altLang="en-US" smtClean="0"/>
              <a:pPr/>
              <a:t>17</a:t>
            </a:fld>
            <a:endParaRPr lang="ja-JP" altLang="en-US"/>
          </a:p>
        </p:txBody>
      </p:sp>
    </p:spTree>
    <p:extLst>
      <p:ext uri="{BB962C8B-B14F-4D97-AF65-F5344CB8AC3E}">
        <p14:creationId xmlns:p14="http://schemas.microsoft.com/office/powerpoint/2010/main" val="2343022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タイトル 1">
            <a:extLst>
              <a:ext uri="{FF2B5EF4-FFF2-40B4-BE49-F238E27FC236}">
                <a16:creationId xmlns:a16="http://schemas.microsoft.com/office/drawing/2014/main" id="{0095E0CE-15E3-46D9-9D64-AA785C245540}"/>
              </a:ext>
            </a:extLst>
          </p:cNvPr>
          <p:cNvSpPr>
            <a:spLocks noGrp="1"/>
          </p:cNvSpPr>
          <p:nvPr>
            <p:ph type="title"/>
          </p:nvPr>
        </p:nvSpPr>
        <p:spPr/>
        <p:txBody>
          <a:bodyPr/>
          <a:lstStyle/>
          <a:p>
            <a:r>
              <a:rPr lang="ja-JP" altLang="en-US" dirty="0">
                <a:latin typeface="+mn-ea"/>
                <a:ea typeface="+mn-ea"/>
              </a:rPr>
              <a:t>色彩選別機</a:t>
            </a:r>
          </a:p>
        </p:txBody>
      </p:sp>
      <p:pic>
        <p:nvPicPr>
          <p:cNvPr id="80899" name="Picture 1" descr="http://www.satake-japan.co.jp/ja/products/industry/images/cs300bic03.gif">
            <a:extLst>
              <a:ext uri="{FF2B5EF4-FFF2-40B4-BE49-F238E27FC236}">
                <a16:creationId xmlns:a16="http://schemas.microsoft.com/office/drawing/2014/main" id="{AFC20970-865B-4353-9CDE-FF83A85FF6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87450" y="1557338"/>
            <a:ext cx="7123113" cy="4567237"/>
          </a:xfrm>
        </p:spPr>
      </p:pic>
      <p:sp>
        <p:nvSpPr>
          <p:cNvPr id="2" name="スライド番号プレースホルダー 1">
            <a:extLst>
              <a:ext uri="{FF2B5EF4-FFF2-40B4-BE49-F238E27FC236}">
                <a16:creationId xmlns:a16="http://schemas.microsoft.com/office/drawing/2014/main" id="{3CE2E574-353E-49F7-B4E3-365921DB7716}"/>
              </a:ext>
            </a:extLst>
          </p:cNvPr>
          <p:cNvSpPr>
            <a:spLocks noGrp="1"/>
          </p:cNvSpPr>
          <p:nvPr>
            <p:ph type="sldNum" sz="quarter" idx="12"/>
          </p:nvPr>
        </p:nvSpPr>
        <p:spPr/>
        <p:txBody>
          <a:bodyPr/>
          <a:lstStyle/>
          <a:p>
            <a:fld id="{6644E5F8-0645-4763-B441-AF5F8109873F}" type="slidenum">
              <a:rPr lang="ja-JP" altLang="en-US" smtClean="0"/>
              <a:pPr/>
              <a:t>18</a:t>
            </a:fld>
            <a:endParaRPr lang="ja-JP" altLang="en-US"/>
          </a:p>
        </p:txBody>
      </p:sp>
    </p:spTree>
    <p:extLst>
      <p:ext uri="{BB962C8B-B14F-4D97-AF65-F5344CB8AC3E}">
        <p14:creationId xmlns:p14="http://schemas.microsoft.com/office/powerpoint/2010/main" val="1645843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19C65F66-F7E6-41D3-99F2-B249D65EBD76}"/>
              </a:ext>
            </a:extLst>
          </p:cNvPr>
          <p:cNvSpPr>
            <a:spLocks noGrp="1"/>
          </p:cNvSpPr>
          <p:nvPr>
            <p:ph type="title"/>
          </p:nvPr>
        </p:nvSpPr>
        <p:spPr/>
        <p:txBody>
          <a:bodyPr/>
          <a:lstStyle/>
          <a:p>
            <a:pPr eaLnBrk="1" hangingPunct="1"/>
            <a:r>
              <a:rPr lang="ja-JP" altLang="en-US" sz="5400" dirty="0">
                <a:latin typeface="+mn-ea"/>
                <a:ea typeface="+mn-ea"/>
              </a:rPr>
              <a:t>化学的ハザード</a:t>
            </a:r>
          </a:p>
        </p:txBody>
      </p:sp>
      <p:sp>
        <p:nvSpPr>
          <p:cNvPr id="4099" name="コンテンツ プレースホルダ 2">
            <a:extLst>
              <a:ext uri="{FF2B5EF4-FFF2-40B4-BE49-F238E27FC236}">
                <a16:creationId xmlns:a16="http://schemas.microsoft.com/office/drawing/2014/main" id="{22805180-A424-46D4-8BA3-7838F5B3814F}"/>
              </a:ext>
            </a:extLst>
          </p:cNvPr>
          <p:cNvSpPr>
            <a:spLocks noGrp="1"/>
          </p:cNvSpPr>
          <p:nvPr>
            <p:ph idx="1"/>
          </p:nvPr>
        </p:nvSpPr>
        <p:spPr>
          <a:xfrm>
            <a:off x="457200" y="1268760"/>
            <a:ext cx="8229600" cy="4525963"/>
          </a:xfrm>
        </p:spPr>
        <p:txBody>
          <a:bodyPr/>
          <a:lstStyle/>
          <a:p>
            <a:pPr eaLnBrk="1" hangingPunct="1"/>
            <a:r>
              <a:rPr lang="ja-JP" altLang="en-US" sz="2800" dirty="0">
                <a:latin typeface="+mn-ea"/>
              </a:rPr>
              <a:t>アレルゲン</a:t>
            </a:r>
            <a:endParaRPr lang="en-US" altLang="ja-JP" sz="2800" dirty="0">
              <a:latin typeface="+mn-ea"/>
            </a:endParaRPr>
          </a:p>
          <a:p>
            <a:pPr eaLnBrk="1" hangingPunct="1"/>
            <a:r>
              <a:rPr lang="ja-JP" altLang="en-US" sz="2800" dirty="0">
                <a:latin typeface="+mn-ea"/>
              </a:rPr>
              <a:t>動物用医薬品（抗生物質、合成抗菌剤、内寄生虫駆除剤、ホルモン剤など）</a:t>
            </a:r>
            <a:r>
              <a:rPr lang="ja-JP" altLang="en-US" sz="2800" dirty="0">
                <a:solidFill>
                  <a:schemeClr val="bg1">
                    <a:lumMod val="50000"/>
                  </a:schemeClr>
                </a:solidFill>
                <a:latin typeface="+mn-ea"/>
              </a:rPr>
              <a:t> （通常は　どちらかといえばコンプライアンスリスク）</a:t>
            </a:r>
            <a:endParaRPr lang="en-US" altLang="ja-JP" sz="2800" dirty="0">
              <a:latin typeface="+mn-ea"/>
            </a:endParaRPr>
          </a:p>
          <a:p>
            <a:pPr eaLnBrk="1" hangingPunct="1"/>
            <a:r>
              <a:rPr lang="ja-JP" altLang="en-US" sz="2800" dirty="0">
                <a:latin typeface="+mn-ea"/>
              </a:rPr>
              <a:t>農薬、殺虫剤、薬剤、洗剤、潤滑油、機械油</a:t>
            </a:r>
            <a:endParaRPr lang="en-US" altLang="ja-JP" sz="2800" dirty="0">
              <a:latin typeface="+mn-ea"/>
            </a:endParaRPr>
          </a:p>
          <a:p>
            <a:pPr eaLnBrk="1" hangingPunct="1"/>
            <a:r>
              <a:rPr lang="ja-JP" altLang="en-US" sz="2800" dirty="0">
                <a:latin typeface="+mn-ea"/>
              </a:rPr>
              <a:t>重金属</a:t>
            </a:r>
            <a:r>
              <a:rPr lang="ja-JP" altLang="en-US" sz="2800" dirty="0">
                <a:solidFill>
                  <a:schemeClr val="bg1">
                    <a:lumMod val="50000"/>
                  </a:schemeClr>
                </a:solidFill>
                <a:latin typeface="+mn-ea"/>
              </a:rPr>
              <a:t>（通常は　どちらかといえばコンプライアンスリスク）</a:t>
            </a:r>
            <a:endParaRPr lang="en-US" altLang="ja-JP" sz="2800" dirty="0">
              <a:solidFill>
                <a:schemeClr val="bg1">
                  <a:lumMod val="50000"/>
                </a:schemeClr>
              </a:solidFill>
              <a:latin typeface="+mn-ea"/>
            </a:endParaRPr>
          </a:p>
          <a:p>
            <a:pPr eaLnBrk="1" hangingPunct="1"/>
            <a:r>
              <a:rPr lang="ja-JP" altLang="en-US" sz="2800" dirty="0">
                <a:latin typeface="+mn-ea"/>
              </a:rPr>
              <a:t>食品添加物</a:t>
            </a:r>
            <a:r>
              <a:rPr lang="ja-JP" altLang="en-US" sz="2800" dirty="0">
                <a:solidFill>
                  <a:schemeClr val="bg1">
                    <a:lumMod val="50000"/>
                  </a:schemeClr>
                </a:solidFill>
                <a:latin typeface="+mn-ea"/>
              </a:rPr>
              <a:t>（通常は　どちらかといえばコンプライアンスリスク）</a:t>
            </a:r>
            <a:endParaRPr lang="en-US" altLang="ja-JP" sz="2800" dirty="0">
              <a:solidFill>
                <a:schemeClr val="bg1">
                  <a:lumMod val="50000"/>
                </a:schemeClr>
              </a:solidFill>
              <a:latin typeface="+mn-ea"/>
            </a:endParaRPr>
          </a:p>
          <a:p>
            <a:pPr eaLnBrk="1" hangingPunct="1"/>
            <a:r>
              <a:rPr lang="ja-JP" altLang="en-US" sz="2800" dirty="0">
                <a:latin typeface="+mn-ea"/>
              </a:rPr>
              <a:t>天然毒（きのこ毒、フグ毒、カビ毒、貝毒、</a:t>
            </a:r>
            <a:endParaRPr lang="en-US" altLang="ja-JP" sz="2800" dirty="0">
              <a:latin typeface="+mn-ea"/>
            </a:endParaRPr>
          </a:p>
          <a:p>
            <a:pPr eaLnBrk="1" hangingPunct="1">
              <a:buFont typeface="Arial" panose="020B0604020202020204" pitchFamily="34" charset="0"/>
              <a:buNone/>
            </a:pPr>
            <a:r>
              <a:rPr lang="ja-JP" altLang="en-US" sz="2800" dirty="0">
                <a:latin typeface="+mn-ea"/>
              </a:rPr>
              <a:t>　　　　　　　アルカロイド、ヒスタミン）</a:t>
            </a:r>
            <a:endParaRPr lang="en-US" altLang="ja-JP" sz="2800" dirty="0">
              <a:latin typeface="+mn-ea"/>
            </a:endParaRPr>
          </a:p>
        </p:txBody>
      </p:sp>
      <p:sp>
        <p:nvSpPr>
          <p:cNvPr id="2" name="スライド番号プレースホルダー 1">
            <a:extLst>
              <a:ext uri="{FF2B5EF4-FFF2-40B4-BE49-F238E27FC236}">
                <a16:creationId xmlns:a16="http://schemas.microsoft.com/office/drawing/2014/main" id="{C70326AA-902C-44E9-AC4C-E469F72358C2}"/>
              </a:ext>
            </a:extLst>
          </p:cNvPr>
          <p:cNvSpPr>
            <a:spLocks noGrp="1"/>
          </p:cNvSpPr>
          <p:nvPr>
            <p:ph type="sldNum" sz="quarter" idx="12"/>
          </p:nvPr>
        </p:nvSpPr>
        <p:spPr/>
        <p:txBody>
          <a:bodyPr/>
          <a:lstStyle/>
          <a:p>
            <a:fld id="{6644E5F8-0645-4763-B441-AF5F8109873F}" type="slidenum">
              <a:rPr lang="ja-JP" altLang="en-US" smtClean="0"/>
              <a:pPr/>
              <a:t>19</a:t>
            </a:fld>
            <a:endParaRPr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a:extLst>
              <a:ext uri="{FF2B5EF4-FFF2-40B4-BE49-F238E27FC236}">
                <a16:creationId xmlns:a16="http://schemas.microsoft.com/office/drawing/2014/main" id="{4E37AEFB-61F0-4253-A5CD-40CA2E52F721}"/>
              </a:ext>
            </a:extLst>
          </p:cNvPr>
          <p:cNvSpPr>
            <a:spLocks noGrp="1"/>
          </p:cNvSpPr>
          <p:nvPr>
            <p:ph type="title"/>
          </p:nvPr>
        </p:nvSpPr>
        <p:spPr/>
        <p:txBody>
          <a:bodyPr/>
          <a:lstStyle/>
          <a:p>
            <a:pPr eaLnBrk="1" hangingPunct="1"/>
            <a:r>
              <a:rPr lang="ja-JP" altLang="en-US" sz="5400" dirty="0">
                <a:latin typeface="+mj-ea"/>
              </a:rPr>
              <a:t>ハザード（危害要因）</a:t>
            </a:r>
          </a:p>
        </p:txBody>
      </p:sp>
      <p:sp>
        <p:nvSpPr>
          <p:cNvPr id="4" name="角丸四角形 3">
            <a:extLst>
              <a:ext uri="{FF2B5EF4-FFF2-40B4-BE49-F238E27FC236}">
                <a16:creationId xmlns:a16="http://schemas.microsoft.com/office/drawing/2014/main" id="{5BDE1647-4080-4EFB-9394-0321A1995BF5}"/>
              </a:ext>
            </a:extLst>
          </p:cNvPr>
          <p:cNvSpPr/>
          <p:nvPr/>
        </p:nvSpPr>
        <p:spPr>
          <a:xfrm>
            <a:off x="1476375" y="1916113"/>
            <a:ext cx="6191250" cy="100806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6000" dirty="0">
                <a:latin typeface="+mn-ea"/>
              </a:rPr>
              <a:t>ハザード</a:t>
            </a:r>
          </a:p>
        </p:txBody>
      </p:sp>
      <p:sp>
        <p:nvSpPr>
          <p:cNvPr id="5" name="角丸四角形 4">
            <a:extLst>
              <a:ext uri="{FF2B5EF4-FFF2-40B4-BE49-F238E27FC236}">
                <a16:creationId xmlns:a16="http://schemas.microsoft.com/office/drawing/2014/main" id="{0BFD1702-9279-4A39-B551-4C38AD16263B}"/>
              </a:ext>
            </a:extLst>
          </p:cNvPr>
          <p:cNvSpPr/>
          <p:nvPr/>
        </p:nvSpPr>
        <p:spPr>
          <a:xfrm>
            <a:off x="1042988" y="4005263"/>
            <a:ext cx="2016125" cy="187166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mn-ea"/>
              </a:rPr>
              <a:t>生物学的</a:t>
            </a:r>
            <a:endParaRPr lang="en-US" altLang="ja-JP" sz="2800" dirty="0">
              <a:latin typeface="+mn-ea"/>
            </a:endParaRPr>
          </a:p>
          <a:p>
            <a:pPr algn="ctr" eaLnBrk="1" fontAlgn="auto" hangingPunct="1">
              <a:spcBef>
                <a:spcPts val="0"/>
              </a:spcBef>
              <a:spcAft>
                <a:spcPts val="0"/>
              </a:spcAft>
              <a:defRPr/>
            </a:pPr>
            <a:r>
              <a:rPr lang="ja-JP" altLang="en-US" sz="2800" dirty="0">
                <a:latin typeface="+mn-ea"/>
              </a:rPr>
              <a:t>ハザード</a:t>
            </a:r>
          </a:p>
        </p:txBody>
      </p:sp>
      <p:sp>
        <p:nvSpPr>
          <p:cNvPr id="6" name="角丸四角形 5">
            <a:extLst>
              <a:ext uri="{FF2B5EF4-FFF2-40B4-BE49-F238E27FC236}">
                <a16:creationId xmlns:a16="http://schemas.microsoft.com/office/drawing/2014/main" id="{7CDE6FD6-2C84-4925-8998-8E9BFCBC7646}"/>
              </a:ext>
            </a:extLst>
          </p:cNvPr>
          <p:cNvSpPr/>
          <p:nvPr/>
        </p:nvSpPr>
        <p:spPr>
          <a:xfrm>
            <a:off x="3492500" y="4005263"/>
            <a:ext cx="2016125" cy="187166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mj-ea"/>
                <a:ea typeface="+mj-ea"/>
              </a:rPr>
              <a:t>物理的</a:t>
            </a:r>
            <a:endParaRPr lang="en-US" altLang="ja-JP" sz="2800" dirty="0">
              <a:latin typeface="+mj-ea"/>
              <a:ea typeface="+mj-ea"/>
            </a:endParaRPr>
          </a:p>
          <a:p>
            <a:pPr algn="ctr" eaLnBrk="1" fontAlgn="auto" hangingPunct="1">
              <a:spcBef>
                <a:spcPts val="0"/>
              </a:spcBef>
              <a:spcAft>
                <a:spcPts val="0"/>
              </a:spcAft>
              <a:defRPr/>
            </a:pPr>
            <a:r>
              <a:rPr lang="ja-JP" altLang="en-US" sz="2800" dirty="0">
                <a:latin typeface="+mj-ea"/>
                <a:ea typeface="+mj-ea"/>
              </a:rPr>
              <a:t>ハザード</a:t>
            </a:r>
          </a:p>
        </p:txBody>
      </p:sp>
      <p:sp>
        <p:nvSpPr>
          <p:cNvPr id="7" name="角丸四角形 6">
            <a:extLst>
              <a:ext uri="{FF2B5EF4-FFF2-40B4-BE49-F238E27FC236}">
                <a16:creationId xmlns:a16="http://schemas.microsoft.com/office/drawing/2014/main" id="{CE2C1977-A57D-458B-9F9B-A70D9125EBC5}"/>
              </a:ext>
            </a:extLst>
          </p:cNvPr>
          <p:cNvSpPr/>
          <p:nvPr/>
        </p:nvSpPr>
        <p:spPr>
          <a:xfrm>
            <a:off x="5867400" y="4005263"/>
            <a:ext cx="2017713" cy="187166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mj-ea"/>
                <a:ea typeface="+mj-ea"/>
              </a:rPr>
              <a:t>化学的</a:t>
            </a:r>
            <a:endParaRPr lang="en-US" altLang="ja-JP" sz="2800" dirty="0">
              <a:latin typeface="+mj-ea"/>
              <a:ea typeface="+mj-ea"/>
            </a:endParaRPr>
          </a:p>
          <a:p>
            <a:pPr algn="ctr" eaLnBrk="1" fontAlgn="auto" hangingPunct="1">
              <a:spcBef>
                <a:spcPts val="0"/>
              </a:spcBef>
              <a:spcAft>
                <a:spcPts val="0"/>
              </a:spcAft>
              <a:defRPr/>
            </a:pPr>
            <a:r>
              <a:rPr lang="ja-JP" altLang="en-US" sz="2800" dirty="0">
                <a:latin typeface="+mj-ea"/>
                <a:ea typeface="+mj-ea"/>
              </a:rPr>
              <a:t>ハザード</a:t>
            </a:r>
          </a:p>
        </p:txBody>
      </p:sp>
      <p:cxnSp>
        <p:nvCxnSpPr>
          <p:cNvPr id="9" name="直線コネクタ 8">
            <a:extLst>
              <a:ext uri="{FF2B5EF4-FFF2-40B4-BE49-F238E27FC236}">
                <a16:creationId xmlns:a16="http://schemas.microsoft.com/office/drawing/2014/main" id="{518FD76D-2672-4EB1-A571-698F08A31CA1}"/>
              </a:ext>
            </a:extLst>
          </p:cNvPr>
          <p:cNvCxnSpPr/>
          <p:nvPr/>
        </p:nvCxnSpPr>
        <p:spPr>
          <a:xfrm>
            <a:off x="1979613" y="3500438"/>
            <a:ext cx="489585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C26407C4-CC76-4AD8-AF07-1119371E9F77}"/>
              </a:ext>
            </a:extLst>
          </p:cNvPr>
          <p:cNvCxnSpPr/>
          <p:nvPr/>
        </p:nvCxnSpPr>
        <p:spPr>
          <a:xfrm>
            <a:off x="4572000" y="2924175"/>
            <a:ext cx="0" cy="100965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9E24A029-D77D-403F-AAA3-4F96F024432B}"/>
              </a:ext>
            </a:extLst>
          </p:cNvPr>
          <p:cNvCxnSpPr/>
          <p:nvPr/>
        </p:nvCxnSpPr>
        <p:spPr>
          <a:xfrm>
            <a:off x="1979613" y="3429000"/>
            <a:ext cx="0" cy="57626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9C4A3C3-C731-4D71-B333-33DA7810D9AE}"/>
              </a:ext>
            </a:extLst>
          </p:cNvPr>
          <p:cNvCxnSpPr/>
          <p:nvPr/>
        </p:nvCxnSpPr>
        <p:spPr>
          <a:xfrm>
            <a:off x="6875463" y="3429000"/>
            <a:ext cx="0" cy="57626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9CFF1580-513D-43A7-8269-50E554F4F57F}"/>
              </a:ext>
            </a:extLst>
          </p:cNvPr>
          <p:cNvSpPr>
            <a:spLocks noGrp="1"/>
          </p:cNvSpPr>
          <p:nvPr>
            <p:ph type="sldNum" sz="quarter" idx="12"/>
          </p:nvPr>
        </p:nvSpPr>
        <p:spPr/>
        <p:txBody>
          <a:bodyPr/>
          <a:lstStyle/>
          <a:p>
            <a:fld id="{6644E5F8-0645-4763-B441-AF5F8109873F}" type="slidenum">
              <a:rPr lang="ja-JP" altLang="en-US" smtClean="0"/>
              <a:pPr/>
              <a:t>2</a:t>
            </a:fld>
            <a:endParaRPr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a:extLst>
              <a:ext uri="{FF2B5EF4-FFF2-40B4-BE49-F238E27FC236}">
                <a16:creationId xmlns:a16="http://schemas.microsoft.com/office/drawing/2014/main" id="{A757460C-E39A-4140-9FF3-5D2B9F3696A1}"/>
              </a:ext>
            </a:extLst>
          </p:cNvPr>
          <p:cNvSpPr>
            <a:spLocks noGrp="1"/>
          </p:cNvSpPr>
          <p:nvPr>
            <p:ph type="title"/>
          </p:nvPr>
        </p:nvSpPr>
        <p:spPr/>
        <p:txBody>
          <a:bodyPr/>
          <a:lstStyle/>
          <a:p>
            <a:r>
              <a:rPr lang="ja-JP" altLang="en-US" sz="2800" dirty="0">
                <a:latin typeface="+mn-ea"/>
                <a:ea typeface="+mn-ea"/>
              </a:rPr>
              <a:t>食品製造におけるＨＡＣＣＰ入門のための手引書</a:t>
            </a:r>
          </a:p>
        </p:txBody>
      </p:sp>
      <p:sp>
        <p:nvSpPr>
          <p:cNvPr id="5123" name="コンテンツ プレースホルダ 2">
            <a:extLst>
              <a:ext uri="{FF2B5EF4-FFF2-40B4-BE49-F238E27FC236}">
                <a16:creationId xmlns:a16="http://schemas.microsoft.com/office/drawing/2014/main" id="{C80B3577-BEDE-4A5B-AFF3-387CEEB000F2}"/>
              </a:ext>
            </a:extLst>
          </p:cNvPr>
          <p:cNvSpPr>
            <a:spLocks noGrp="1"/>
          </p:cNvSpPr>
          <p:nvPr>
            <p:ph idx="1"/>
          </p:nvPr>
        </p:nvSpPr>
        <p:spPr/>
        <p:txBody>
          <a:bodyPr/>
          <a:lstStyle/>
          <a:p>
            <a:r>
              <a:rPr lang="ja-JP" altLang="en-US" dirty="0">
                <a:latin typeface="+mn-ea"/>
              </a:rPr>
              <a:t>付録　</a:t>
            </a:r>
            <a:r>
              <a:rPr lang="en-US" altLang="ja-JP" dirty="0">
                <a:latin typeface="+mn-ea"/>
              </a:rPr>
              <a:t>Ⅰ</a:t>
            </a:r>
          </a:p>
          <a:p>
            <a:endParaRPr lang="en-US" altLang="ja-JP" dirty="0">
              <a:latin typeface="+mn-ea"/>
            </a:endParaRPr>
          </a:p>
          <a:p>
            <a:pPr>
              <a:buFont typeface="Arial" panose="020B0604020202020204" pitchFamily="34" charset="0"/>
              <a:buNone/>
            </a:pPr>
            <a:r>
              <a:rPr lang="ja-JP" altLang="en-US" dirty="0">
                <a:latin typeface="+mn-ea"/>
              </a:rPr>
              <a:t>○ＨＡＣＣＰモデル例</a:t>
            </a:r>
            <a:endParaRPr lang="en-US" altLang="ja-JP" dirty="0">
              <a:latin typeface="+mn-ea"/>
            </a:endParaRPr>
          </a:p>
          <a:p>
            <a:pPr>
              <a:buFont typeface="Arial" panose="020B0604020202020204" pitchFamily="34" charset="0"/>
              <a:buNone/>
            </a:pPr>
            <a:r>
              <a:rPr lang="ja-JP" altLang="en-US" dirty="0">
                <a:latin typeface="+mn-ea"/>
              </a:rPr>
              <a:t>○参考資料</a:t>
            </a:r>
            <a:endParaRPr lang="en-US" altLang="ja-JP" dirty="0">
              <a:latin typeface="+mn-ea"/>
            </a:endParaRPr>
          </a:p>
          <a:p>
            <a:pPr>
              <a:buFont typeface="Arial" panose="020B0604020202020204" pitchFamily="34" charset="0"/>
              <a:buNone/>
            </a:pPr>
            <a:r>
              <a:rPr lang="ja-JP" altLang="en-US" dirty="0">
                <a:latin typeface="+mn-ea"/>
              </a:rPr>
              <a:t>　・食品衛生法における食品、添加物等の規　格基準等</a:t>
            </a:r>
            <a:endParaRPr lang="en-US" altLang="ja-JP" dirty="0">
              <a:latin typeface="+mn-ea"/>
            </a:endParaRPr>
          </a:p>
          <a:p>
            <a:pPr>
              <a:buFont typeface="Arial" panose="020B0604020202020204" pitchFamily="34" charset="0"/>
              <a:buNone/>
            </a:pPr>
            <a:r>
              <a:rPr lang="ja-JP" altLang="en-US" dirty="0">
                <a:latin typeface="+mn-ea"/>
              </a:rPr>
              <a:t>　・食品衛生上の危害の原因となる物質例</a:t>
            </a:r>
          </a:p>
        </p:txBody>
      </p:sp>
      <p:sp>
        <p:nvSpPr>
          <p:cNvPr id="2" name="スライド番号プレースホルダー 1">
            <a:extLst>
              <a:ext uri="{FF2B5EF4-FFF2-40B4-BE49-F238E27FC236}">
                <a16:creationId xmlns:a16="http://schemas.microsoft.com/office/drawing/2014/main" id="{576DCD22-FE3B-496F-8CE2-F6CB323D8362}"/>
              </a:ext>
            </a:extLst>
          </p:cNvPr>
          <p:cNvSpPr>
            <a:spLocks noGrp="1"/>
          </p:cNvSpPr>
          <p:nvPr>
            <p:ph type="sldNum" sz="quarter" idx="12"/>
          </p:nvPr>
        </p:nvSpPr>
        <p:spPr/>
        <p:txBody>
          <a:bodyPr/>
          <a:lstStyle/>
          <a:p>
            <a:fld id="{6644E5F8-0645-4763-B441-AF5F8109873F}" type="slidenum">
              <a:rPr lang="ja-JP" altLang="en-US" smtClean="0"/>
              <a:pPr/>
              <a:t>20</a:t>
            </a:fld>
            <a:endParaRPr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0237F174-264A-40DA-8B75-8831751DE381}"/>
              </a:ext>
            </a:extLst>
          </p:cNvPr>
          <p:cNvGraphicFramePr>
            <a:graphicFrameLocks noGrp="1"/>
          </p:cNvGraphicFramePr>
          <p:nvPr>
            <p:extLst>
              <p:ext uri="{D42A27DB-BD31-4B8C-83A1-F6EECF244321}">
                <p14:modId xmlns:p14="http://schemas.microsoft.com/office/powerpoint/2010/main" val="3464269760"/>
              </p:ext>
            </p:extLst>
          </p:nvPr>
        </p:nvGraphicFramePr>
        <p:xfrm>
          <a:off x="143669" y="980728"/>
          <a:ext cx="8856662" cy="5588000"/>
        </p:xfrm>
        <a:graphic>
          <a:graphicData uri="http://schemas.openxmlformats.org/drawingml/2006/table">
            <a:tbl>
              <a:tblPr firstRow="1" bandRow="1">
                <a:tableStyleId>{2D5ABB26-0587-4C30-8999-92F81FD0307C}</a:tableStyleId>
              </a:tblPr>
              <a:tblGrid>
                <a:gridCol w="2160161">
                  <a:extLst>
                    <a:ext uri="{9D8B030D-6E8A-4147-A177-3AD203B41FA5}">
                      <a16:colId xmlns:a16="http://schemas.microsoft.com/office/drawing/2014/main" val="20000"/>
                    </a:ext>
                  </a:extLst>
                </a:gridCol>
                <a:gridCol w="6696501">
                  <a:extLst>
                    <a:ext uri="{9D8B030D-6E8A-4147-A177-3AD203B41FA5}">
                      <a16:colId xmlns:a16="http://schemas.microsoft.com/office/drawing/2014/main" val="20001"/>
                    </a:ext>
                  </a:extLst>
                </a:gridCol>
              </a:tblGrid>
              <a:tr h="370840">
                <a:tc>
                  <a:txBody>
                    <a:bodyPr/>
                    <a:lstStyle/>
                    <a:p>
                      <a:pPr algn="ctr"/>
                      <a:r>
                        <a:rPr kumimoji="1" lang="ja-JP" altLang="en-US" dirty="0">
                          <a:latin typeface="+mn-ea"/>
                          <a:ea typeface="+mn-ea"/>
                        </a:rPr>
                        <a:t>物質名</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mn-ea"/>
                          <a:ea typeface="+mn-ea"/>
                        </a:rPr>
                        <a:t>特徴</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kumimoji="1" lang="ja-JP" altLang="en-US" dirty="0">
                          <a:latin typeface="+mn-ea"/>
                          <a:ea typeface="+mn-ea"/>
                        </a:rPr>
                        <a:t>アフラトキシン</a:t>
                      </a:r>
                    </a:p>
                  </a:txBody>
                  <a:tcPr marL="91437" marR="914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latin typeface="+mn-ea"/>
                          <a:ea typeface="+mn-ea"/>
                        </a:rPr>
                        <a:t>カビにより生成されるカビ毒の一種</a:t>
                      </a:r>
                    </a:p>
                    <a:p>
                      <a:r>
                        <a:rPr kumimoji="1" lang="ja-JP" altLang="en-US" dirty="0">
                          <a:latin typeface="+mn-ea"/>
                          <a:ea typeface="+mn-ea"/>
                        </a:rPr>
                        <a:t>一旦作られると、通常の加工調理過程ではほとんど分解されず、除去することが困難である</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kumimoji="1" lang="ja-JP" altLang="en-US" dirty="0">
                          <a:latin typeface="+mn-ea"/>
                          <a:ea typeface="+mn-ea"/>
                        </a:rPr>
                        <a:t>貝毒</a:t>
                      </a:r>
                    </a:p>
                  </a:txBody>
                  <a:tcPr marL="91437" marR="914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latin typeface="+mn-ea"/>
                          <a:ea typeface="+mn-ea"/>
                        </a:rPr>
                        <a:t>有毒プランクトンを捕食した貝に毒素が蓄えられる</a:t>
                      </a:r>
                    </a:p>
                    <a:p>
                      <a:r>
                        <a:rPr kumimoji="1" lang="ja-JP" altLang="en-US" dirty="0">
                          <a:latin typeface="+mn-ea"/>
                          <a:ea typeface="+mn-ea"/>
                        </a:rPr>
                        <a:t>毒素は加熱により無毒化することはない </a:t>
                      </a:r>
                      <a:endParaRPr kumimoji="1" lang="en-US" altLang="ja-JP" dirty="0">
                        <a:latin typeface="+mn-ea"/>
                        <a:ea typeface="+mn-ea"/>
                      </a:endParaRPr>
                    </a:p>
                    <a:p>
                      <a:r>
                        <a:rPr kumimoji="1" lang="ja-JP" altLang="en-US" dirty="0">
                          <a:latin typeface="+mn-ea"/>
                          <a:ea typeface="+mn-ea"/>
                        </a:rPr>
                        <a:t>症状により麻痺性、下痢性などがある</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kumimoji="1" lang="ja-JP" altLang="en-US" dirty="0">
                          <a:latin typeface="+mn-ea"/>
                          <a:ea typeface="+mn-ea"/>
                        </a:rPr>
                        <a:t>抗菌性物質</a:t>
                      </a:r>
                    </a:p>
                  </a:txBody>
                  <a:tcPr marL="91437" marR="914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latin typeface="+mn-ea"/>
                          <a:ea typeface="+mn-ea"/>
                        </a:rPr>
                        <a:t>抗生物質と合成抗菌剤の総称である</a:t>
                      </a:r>
                    </a:p>
                    <a:p>
                      <a:r>
                        <a:rPr kumimoji="1" lang="ja-JP" altLang="en-US" dirty="0">
                          <a:latin typeface="+mn-ea"/>
                          <a:ea typeface="+mn-ea"/>
                        </a:rPr>
                        <a:t>これらを摂取していると耐性菌ができ、病気の時に抗菌性物質が効かなくなる</a:t>
                      </a:r>
                    </a:p>
                    <a:p>
                      <a:r>
                        <a:rPr kumimoji="1" lang="ja-JP" altLang="en-US" dirty="0">
                          <a:latin typeface="+mn-ea"/>
                          <a:ea typeface="+mn-ea"/>
                        </a:rPr>
                        <a:t>食品中では陰性でなければならない</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kumimoji="1" lang="ja-JP" altLang="en-US" dirty="0">
                          <a:latin typeface="+mn-ea"/>
                          <a:ea typeface="+mn-ea"/>
                        </a:rPr>
                        <a:t>抗生物質</a:t>
                      </a:r>
                    </a:p>
                  </a:txBody>
                  <a:tcPr marL="91437" marR="914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latin typeface="+mn-ea"/>
                          <a:ea typeface="+mn-ea"/>
                        </a:rPr>
                        <a:t>カビなど微生物によって生産された天然の物質</a:t>
                      </a:r>
                      <a:r>
                        <a:rPr kumimoji="1" lang="en-US" altLang="ja-JP" dirty="0">
                          <a:latin typeface="+mn-ea"/>
                          <a:ea typeface="+mn-ea"/>
                        </a:rPr>
                        <a:t>【</a:t>
                      </a:r>
                      <a:r>
                        <a:rPr kumimoji="1" lang="ja-JP" altLang="en-US" dirty="0">
                          <a:latin typeface="+mn-ea"/>
                          <a:ea typeface="+mn-ea"/>
                        </a:rPr>
                        <a:t>乳・乳製品</a:t>
                      </a:r>
                      <a:r>
                        <a:rPr kumimoji="1" lang="en-US" altLang="ja-JP" dirty="0">
                          <a:latin typeface="+mn-ea"/>
                          <a:ea typeface="+mn-ea"/>
                        </a:rPr>
                        <a:t>】</a:t>
                      </a:r>
                    </a:p>
                    <a:p>
                      <a:r>
                        <a:rPr kumimoji="1" lang="ja-JP" altLang="en-US" dirty="0">
                          <a:latin typeface="+mn-ea"/>
                          <a:ea typeface="+mn-ea"/>
                        </a:rPr>
                        <a:t>他の微生物や生細胞の発育を阻害する有機物質</a:t>
                      </a:r>
                    </a:p>
                    <a:p>
                      <a:r>
                        <a:rPr kumimoji="1" lang="ja-JP" altLang="en-US" dirty="0">
                          <a:latin typeface="+mn-ea"/>
                          <a:ea typeface="+mn-ea"/>
                        </a:rPr>
                        <a:t>抗菌薬、抗ウイルス薬などがある</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kumimoji="1" lang="ja-JP" altLang="en-US" dirty="0">
                          <a:latin typeface="+mn-ea"/>
                          <a:ea typeface="+mn-ea"/>
                        </a:rPr>
                        <a:t>殺菌剤</a:t>
                      </a:r>
                    </a:p>
                  </a:txBody>
                  <a:tcPr marL="91437" marR="914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latin typeface="+mn-ea"/>
                          <a:ea typeface="+mn-ea"/>
                        </a:rPr>
                        <a:t>病原性あるいは有害性を有する微生物を殺す（静める）ための薬剤</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kumimoji="1" lang="ja-JP" altLang="en-US" dirty="0">
                          <a:latin typeface="+mn-ea"/>
                          <a:ea typeface="+mn-ea"/>
                        </a:rPr>
                        <a:t>重金属およびその化合物</a:t>
                      </a:r>
                    </a:p>
                  </a:txBody>
                  <a:tcPr marL="91437" marR="914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latin typeface="+mn-ea"/>
                          <a:ea typeface="+mn-ea"/>
                        </a:rPr>
                        <a:t>限度を超して摂取すると食中毒の原因となる</a:t>
                      </a:r>
                    </a:p>
                    <a:p>
                      <a:r>
                        <a:rPr kumimoji="1" lang="ja-JP" altLang="en-US" dirty="0">
                          <a:latin typeface="+mn-ea"/>
                          <a:ea typeface="+mn-ea"/>
                        </a:rPr>
                        <a:t>食品衛生法ではヒ素や鉛、カドミウムのように毒性が強く蓄積性のあるも のは規格が定められている</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172" name="タイトル 6">
            <a:extLst>
              <a:ext uri="{FF2B5EF4-FFF2-40B4-BE49-F238E27FC236}">
                <a16:creationId xmlns:a16="http://schemas.microsoft.com/office/drawing/2014/main" id="{C8D9E590-A8BD-4A65-974C-BD4D756D3081}"/>
              </a:ext>
            </a:extLst>
          </p:cNvPr>
          <p:cNvSpPr>
            <a:spLocks noGrp="1"/>
          </p:cNvSpPr>
          <p:nvPr>
            <p:ph type="title"/>
          </p:nvPr>
        </p:nvSpPr>
        <p:spPr>
          <a:xfrm>
            <a:off x="120251" y="289272"/>
            <a:ext cx="8785225" cy="603250"/>
          </a:xfrm>
        </p:spPr>
        <p:txBody>
          <a:bodyPr/>
          <a:lstStyle/>
          <a:p>
            <a:r>
              <a:rPr lang="ja-JP" altLang="en-US" sz="3600" dirty="0">
                <a:latin typeface="+mj-ea"/>
              </a:rPr>
              <a:t>　主な化学的危害要因一覧表</a:t>
            </a:r>
          </a:p>
        </p:txBody>
      </p:sp>
      <p:sp>
        <p:nvSpPr>
          <p:cNvPr id="2" name="スライド番号プレースホルダー 1">
            <a:extLst>
              <a:ext uri="{FF2B5EF4-FFF2-40B4-BE49-F238E27FC236}">
                <a16:creationId xmlns:a16="http://schemas.microsoft.com/office/drawing/2014/main" id="{C5EFB9A4-D2A2-403C-9779-4BAC3A6A7648}"/>
              </a:ext>
            </a:extLst>
          </p:cNvPr>
          <p:cNvSpPr>
            <a:spLocks noGrp="1"/>
          </p:cNvSpPr>
          <p:nvPr>
            <p:ph type="sldNum" sz="quarter" idx="12"/>
          </p:nvPr>
        </p:nvSpPr>
        <p:spPr/>
        <p:txBody>
          <a:bodyPr/>
          <a:lstStyle/>
          <a:p>
            <a:fld id="{6644E5F8-0645-4763-B441-AF5F8109873F}" type="slidenum">
              <a:rPr lang="ja-JP" altLang="en-US" smtClean="0"/>
              <a:pPr/>
              <a:t>21</a:t>
            </a:fld>
            <a:endParaRPr lang="ja-JP"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7A9AFCD7-F762-402F-BDAE-F10E90D04B1E}"/>
              </a:ext>
            </a:extLst>
          </p:cNvPr>
          <p:cNvGraphicFramePr>
            <a:graphicFrameLocks noGrp="1"/>
          </p:cNvGraphicFramePr>
          <p:nvPr>
            <p:extLst>
              <p:ext uri="{D42A27DB-BD31-4B8C-83A1-F6EECF244321}">
                <p14:modId xmlns:p14="http://schemas.microsoft.com/office/powerpoint/2010/main" val="3738720507"/>
              </p:ext>
            </p:extLst>
          </p:nvPr>
        </p:nvGraphicFramePr>
        <p:xfrm>
          <a:off x="143669" y="1139824"/>
          <a:ext cx="8856662" cy="5400928"/>
        </p:xfrm>
        <a:graphic>
          <a:graphicData uri="http://schemas.openxmlformats.org/drawingml/2006/table">
            <a:tbl>
              <a:tblPr/>
              <a:tblGrid>
                <a:gridCol w="2160587">
                  <a:extLst>
                    <a:ext uri="{9D8B030D-6E8A-4147-A177-3AD203B41FA5}">
                      <a16:colId xmlns:a16="http://schemas.microsoft.com/office/drawing/2014/main" val="20000"/>
                    </a:ext>
                  </a:extLst>
                </a:gridCol>
                <a:gridCol w="6696075">
                  <a:extLst>
                    <a:ext uri="{9D8B030D-6E8A-4147-A177-3AD203B41FA5}">
                      <a16:colId xmlns:a16="http://schemas.microsoft.com/office/drawing/2014/main" val="20001"/>
                    </a:ext>
                  </a:extLst>
                </a:gridCol>
              </a:tblGrid>
              <a:tr h="371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ea"/>
                          <a:ea typeface="+mn-ea"/>
                        </a:rPr>
                        <a:t>物質名</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mn-ea"/>
                          <a:ea typeface="+mn-ea"/>
                        </a:rPr>
                        <a:t>特徴</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1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ea"/>
                          <a:ea typeface="+mn-ea"/>
                        </a:rPr>
                        <a:t>洗浄剤</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ea"/>
                          <a:ea typeface="+mn-ea"/>
                        </a:rPr>
                        <a:t>汚れを取るために使用されるもので、洗剤と同意である　食品添加物として認められていないので、食品中では陰性でなければならない</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8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mn-ea"/>
                          <a:ea typeface="+mn-ea"/>
                        </a:rPr>
                        <a:t>食品添加物</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ea"/>
                          <a:ea typeface="+mn-ea"/>
                        </a:rPr>
                        <a:t>食品の製造・加工や保存の目的で食品に添加・混和などの方法で使用するもの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ea"/>
                          <a:ea typeface="+mn-ea"/>
                        </a:rPr>
                        <a:t>使用基準が定められた添加物が基準量を超えて添加された場合、危害要因となる</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632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mn-ea"/>
                          <a:ea typeface="+mn-ea"/>
                        </a:rPr>
                        <a:t>ヒスタミン</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ea"/>
                          <a:ea typeface="+mn-ea"/>
                        </a:rPr>
                        <a:t>魚肉等に含まれるアミノ酸の一種であるヒスチジンがある種の細菌によって分解されて出来る化学物質</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ea"/>
                          <a:ea typeface="+mn-ea"/>
                        </a:rPr>
                        <a:t>通常の加工調理過程ではほとんど分解されず、除去することが困難である原因食品は、新鮮でない赤身魚（サバ、まぐろ、かつおなど）およびその加工品　低温で保存している場合にも蓄積する可能性がある</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内寄生虫用剤</a:t>
                      </a:r>
                      <a:endParaRPr kumimoji="1" lang="ja-JP" altLang="en-US" sz="1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ea"/>
                          <a:ea typeface="+mn-ea"/>
                        </a:rPr>
                        <a:t>動物用医薬品の一種で、体内に生息する寄生虫の駆除に使用される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ea"/>
                          <a:ea typeface="+mn-ea"/>
                        </a:rPr>
                        <a:t>日本ではポジティブリスト制度により残留基準（暫定基準）が設定されている</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190" name="タイトル 6">
            <a:extLst>
              <a:ext uri="{FF2B5EF4-FFF2-40B4-BE49-F238E27FC236}">
                <a16:creationId xmlns:a16="http://schemas.microsoft.com/office/drawing/2014/main" id="{2C2B5C14-EB1F-40CC-8917-7CCFF3DBFEF9}"/>
              </a:ext>
            </a:extLst>
          </p:cNvPr>
          <p:cNvSpPr>
            <a:spLocks noGrp="1"/>
          </p:cNvSpPr>
          <p:nvPr>
            <p:ph type="title"/>
          </p:nvPr>
        </p:nvSpPr>
        <p:spPr>
          <a:xfrm>
            <a:off x="143669" y="317248"/>
            <a:ext cx="8785225" cy="603250"/>
          </a:xfrm>
        </p:spPr>
        <p:txBody>
          <a:bodyPr/>
          <a:lstStyle/>
          <a:p>
            <a:r>
              <a:rPr lang="ja-JP" altLang="en-US" sz="3600" dirty="0">
                <a:latin typeface="+mj-ea"/>
              </a:rPr>
              <a:t>　主な化学的危害要因一覧表</a:t>
            </a:r>
          </a:p>
        </p:txBody>
      </p:sp>
      <p:sp>
        <p:nvSpPr>
          <p:cNvPr id="2" name="スライド番号プレースホルダー 1">
            <a:extLst>
              <a:ext uri="{FF2B5EF4-FFF2-40B4-BE49-F238E27FC236}">
                <a16:creationId xmlns:a16="http://schemas.microsoft.com/office/drawing/2014/main" id="{119AD4AA-C80D-4C4A-8859-0E1E1287513A}"/>
              </a:ext>
            </a:extLst>
          </p:cNvPr>
          <p:cNvSpPr>
            <a:spLocks noGrp="1"/>
          </p:cNvSpPr>
          <p:nvPr>
            <p:ph type="sldNum" sz="quarter" idx="12"/>
          </p:nvPr>
        </p:nvSpPr>
        <p:spPr/>
        <p:txBody>
          <a:bodyPr/>
          <a:lstStyle/>
          <a:p>
            <a:fld id="{6644E5F8-0645-4763-B441-AF5F8109873F}" type="slidenum">
              <a:rPr lang="ja-JP" altLang="en-US" smtClean="0"/>
              <a:pPr/>
              <a:t>22</a:t>
            </a:fld>
            <a:endParaRPr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42F63ADF-150E-45EB-9CF0-682CEC769458}"/>
              </a:ext>
            </a:extLst>
          </p:cNvPr>
          <p:cNvGraphicFramePr>
            <a:graphicFrameLocks noGrp="1"/>
          </p:cNvGraphicFramePr>
          <p:nvPr>
            <p:extLst>
              <p:ext uri="{D42A27DB-BD31-4B8C-83A1-F6EECF244321}">
                <p14:modId xmlns:p14="http://schemas.microsoft.com/office/powerpoint/2010/main" val="345296676"/>
              </p:ext>
            </p:extLst>
          </p:nvPr>
        </p:nvGraphicFramePr>
        <p:xfrm>
          <a:off x="179388" y="1484313"/>
          <a:ext cx="8856662" cy="4206875"/>
        </p:xfrm>
        <a:graphic>
          <a:graphicData uri="http://schemas.openxmlformats.org/drawingml/2006/table">
            <a:tbl>
              <a:tblPr firstRow="1" bandRow="1">
                <a:tableStyleId>{2D5ABB26-0587-4C30-8999-92F81FD0307C}</a:tableStyleId>
              </a:tblPr>
              <a:tblGrid>
                <a:gridCol w="2160161">
                  <a:extLst>
                    <a:ext uri="{9D8B030D-6E8A-4147-A177-3AD203B41FA5}">
                      <a16:colId xmlns:a16="http://schemas.microsoft.com/office/drawing/2014/main" val="20000"/>
                    </a:ext>
                  </a:extLst>
                </a:gridCol>
                <a:gridCol w="6696501">
                  <a:extLst>
                    <a:ext uri="{9D8B030D-6E8A-4147-A177-3AD203B41FA5}">
                      <a16:colId xmlns:a16="http://schemas.microsoft.com/office/drawing/2014/main" val="20001"/>
                    </a:ext>
                  </a:extLst>
                </a:gridCol>
              </a:tblGrid>
              <a:tr h="365850">
                <a:tc>
                  <a:txBody>
                    <a:bodyPr/>
                    <a:lstStyle/>
                    <a:p>
                      <a:pPr algn="ctr"/>
                      <a:r>
                        <a:rPr kumimoji="1" lang="ja-JP" altLang="en-US" sz="1800" dirty="0">
                          <a:latin typeface="+mn-ea"/>
                          <a:ea typeface="+mn-ea"/>
                        </a:rPr>
                        <a:t>物質名</a:t>
                      </a:r>
                    </a:p>
                  </a:txBody>
                  <a:tcPr marL="91437" marR="91437"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a:latin typeface="+mn-ea"/>
                          <a:ea typeface="+mn-ea"/>
                        </a:rPr>
                        <a:t>特徴</a:t>
                      </a:r>
                    </a:p>
                  </a:txBody>
                  <a:tcPr marL="91437" marR="91437"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89012">
                <a:tc>
                  <a:txBody>
                    <a:bodyPr/>
                    <a:lstStyle/>
                    <a:p>
                      <a:pPr algn="ctr"/>
                      <a:r>
                        <a:rPr kumimoji="1" lang="ja-JP" altLang="en-US" sz="1800" dirty="0">
                          <a:latin typeface="+mn-ea"/>
                          <a:ea typeface="+mn-ea"/>
                        </a:rPr>
                        <a:t>農薬</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a:latin typeface="+mn-ea"/>
                          <a:ea typeface="+mn-ea"/>
                        </a:rPr>
                        <a:t>農作物に被害を与える病害虫・雑草などの天敵となるものを防除するために用いられる薬剤</a:t>
                      </a:r>
                    </a:p>
                    <a:p>
                      <a:r>
                        <a:rPr kumimoji="1" lang="ja-JP" altLang="en-US" sz="1800" dirty="0">
                          <a:latin typeface="+mn-ea"/>
                          <a:ea typeface="+mn-ea"/>
                        </a:rPr>
                        <a:t>日本ではポジティブリスト制度により残留基準（暫定基準）が設定されている</a:t>
                      </a:r>
                    </a:p>
                  </a:txBody>
                  <a:tcPr marL="91437" marR="91437"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14625">
                <a:tc>
                  <a:txBody>
                    <a:bodyPr/>
                    <a:lstStyle/>
                    <a:p>
                      <a:pPr algn="ctr"/>
                      <a:r>
                        <a:rPr kumimoji="1" lang="ja-JP" altLang="en-US" sz="1800" dirty="0">
                          <a:latin typeface="+mn-ea"/>
                          <a:ea typeface="+mn-ea"/>
                        </a:rPr>
                        <a:t>動物用医薬品</a:t>
                      </a:r>
                    </a:p>
                    <a:p>
                      <a:pPr algn="ctr"/>
                      <a:r>
                        <a:rPr kumimoji="1" lang="ja-JP" altLang="en-US" sz="1800" dirty="0">
                          <a:latin typeface="+mn-ea"/>
                          <a:ea typeface="+mn-ea"/>
                        </a:rPr>
                        <a:t>ホルモン剤</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a:latin typeface="+mn-ea"/>
                          <a:ea typeface="+mn-ea"/>
                        </a:rPr>
                        <a:t>家畜の成長促進や病気予防のために使用される</a:t>
                      </a:r>
                    </a:p>
                    <a:p>
                      <a:r>
                        <a:rPr kumimoji="1" lang="ja-JP" altLang="en-US" sz="1800" dirty="0">
                          <a:latin typeface="+mn-ea"/>
                          <a:ea typeface="+mn-ea"/>
                        </a:rPr>
                        <a:t>日本ではポジティブリスト制度により残留基準（暫定基準）が設定されている</a:t>
                      </a:r>
                    </a:p>
                  </a:txBody>
                  <a:tcPr marL="91437" marR="91437"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37388">
                <a:tc>
                  <a:txBody>
                    <a:bodyPr/>
                    <a:lstStyle/>
                    <a:p>
                      <a:pPr algn="ctr"/>
                      <a:r>
                        <a:rPr kumimoji="1" lang="ja-JP" altLang="en-US" sz="1800" dirty="0">
                          <a:latin typeface="+mn-ea"/>
                          <a:ea typeface="+mn-ea"/>
                        </a:rPr>
                        <a:t>アルカロイド</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a:latin typeface="+mn-ea"/>
                          <a:ea typeface="+mn-ea"/>
                        </a:rPr>
                        <a:t>植物、渦鞭毛藻類あるいは真菌などに含まれる塩基性の窒素を含む有機化合物で植物塩基ともいう</a:t>
                      </a:r>
                      <a:endParaRPr kumimoji="1" lang="en-US" altLang="ja-JP" sz="1800" dirty="0">
                        <a:latin typeface="+mn-ea"/>
                        <a:ea typeface="+mn-ea"/>
                      </a:endParaRPr>
                    </a:p>
                    <a:p>
                      <a:r>
                        <a:rPr kumimoji="1" lang="ja-JP" altLang="en-US" sz="1800" dirty="0">
                          <a:latin typeface="+mn-ea"/>
                          <a:ea typeface="+mn-ea"/>
                        </a:rPr>
                        <a:t>少量で人をはじめ動物に特異な生理作用を示し、その多くは有毒であるが医薬品として有用な物質も多い</a:t>
                      </a:r>
                      <a:endParaRPr kumimoji="1" lang="en-US" altLang="ja-JP" sz="1800" dirty="0">
                        <a:latin typeface="+mn-ea"/>
                        <a:ea typeface="+mn-ea"/>
                      </a:endParaRPr>
                    </a:p>
                    <a:p>
                      <a:r>
                        <a:rPr kumimoji="1" lang="ja-JP" altLang="en-US" sz="1800" dirty="0">
                          <a:latin typeface="+mn-ea"/>
                          <a:ea typeface="+mn-ea"/>
                        </a:rPr>
                        <a:t>モルヒネ、ストリキニーネ、アコニチン、アトロピンなど、現在２５００種のアルカロイドが知られている</a:t>
                      </a:r>
                      <a:endParaRPr kumimoji="1" lang="en-US" altLang="ja-JP" sz="1800" dirty="0">
                        <a:latin typeface="+mn-ea"/>
                        <a:ea typeface="+mn-ea"/>
                      </a:endParaRPr>
                    </a:p>
                  </a:txBody>
                  <a:tcPr marL="91437" marR="91437"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211" name="タイトル 6">
            <a:extLst>
              <a:ext uri="{FF2B5EF4-FFF2-40B4-BE49-F238E27FC236}">
                <a16:creationId xmlns:a16="http://schemas.microsoft.com/office/drawing/2014/main" id="{90397F4B-5962-4247-AFA2-422D6DC7BFFF}"/>
              </a:ext>
            </a:extLst>
          </p:cNvPr>
          <p:cNvSpPr>
            <a:spLocks noGrp="1"/>
          </p:cNvSpPr>
          <p:nvPr>
            <p:ph type="title"/>
          </p:nvPr>
        </p:nvSpPr>
        <p:spPr>
          <a:xfrm>
            <a:off x="147280" y="332656"/>
            <a:ext cx="8785225" cy="603250"/>
          </a:xfrm>
        </p:spPr>
        <p:txBody>
          <a:bodyPr/>
          <a:lstStyle/>
          <a:p>
            <a:r>
              <a:rPr lang="ja-JP" altLang="en-US" sz="3600">
                <a:latin typeface="+mn-ea"/>
                <a:ea typeface="+mn-ea"/>
              </a:rPr>
              <a:t>　主な化学的危害要因一覧表</a:t>
            </a:r>
          </a:p>
        </p:txBody>
      </p:sp>
      <p:sp>
        <p:nvSpPr>
          <p:cNvPr id="2" name="スライド番号プレースホルダー 1">
            <a:extLst>
              <a:ext uri="{FF2B5EF4-FFF2-40B4-BE49-F238E27FC236}">
                <a16:creationId xmlns:a16="http://schemas.microsoft.com/office/drawing/2014/main" id="{559560B2-684E-4C15-82FA-8F74657D3E15}"/>
              </a:ext>
            </a:extLst>
          </p:cNvPr>
          <p:cNvSpPr>
            <a:spLocks noGrp="1"/>
          </p:cNvSpPr>
          <p:nvPr>
            <p:ph type="sldNum" sz="quarter" idx="12"/>
          </p:nvPr>
        </p:nvSpPr>
        <p:spPr/>
        <p:txBody>
          <a:bodyPr/>
          <a:lstStyle/>
          <a:p>
            <a:fld id="{6644E5F8-0645-4763-B441-AF5F8109873F}" type="slidenum">
              <a:rPr lang="ja-JP" altLang="en-US" smtClean="0"/>
              <a:pPr/>
              <a:t>23</a:t>
            </a:fld>
            <a:endParaRPr lang="ja-JP"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吹き出し 20">
            <a:extLst>
              <a:ext uri="{FF2B5EF4-FFF2-40B4-BE49-F238E27FC236}">
                <a16:creationId xmlns:a16="http://schemas.microsoft.com/office/drawing/2014/main" id="{4A62B025-42B4-4579-A0B9-84BABDD26B21}"/>
              </a:ext>
            </a:extLst>
          </p:cNvPr>
          <p:cNvSpPr/>
          <p:nvPr/>
        </p:nvSpPr>
        <p:spPr>
          <a:xfrm>
            <a:off x="179388" y="836613"/>
            <a:ext cx="7848600" cy="5543550"/>
          </a:xfrm>
          <a:prstGeom prst="wedgeRectCallout">
            <a:avLst>
              <a:gd name="adj1" fmla="val 56007"/>
              <a:gd name="adj2" fmla="val 32236"/>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endParaRPr lang="en-US" altLang="ja-JP" sz="4400" b="1" u="sng" dirty="0">
              <a:latin typeface="AR P丸ゴシック体M" pitchFamily="50" charset="-128"/>
              <a:ea typeface="AR P丸ゴシック体M" pitchFamily="50" charset="-128"/>
            </a:endParaRPr>
          </a:p>
        </p:txBody>
      </p:sp>
      <p:sp>
        <p:nvSpPr>
          <p:cNvPr id="28675" name="Oval 16">
            <a:extLst>
              <a:ext uri="{FF2B5EF4-FFF2-40B4-BE49-F238E27FC236}">
                <a16:creationId xmlns:a16="http://schemas.microsoft.com/office/drawing/2014/main" id="{166129E4-F89B-4035-8DC4-B4CD533FD98D}"/>
              </a:ext>
            </a:extLst>
          </p:cNvPr>
          <p:cNvSpPr>
            <a:spLocks noChangeArrowheads="1"/>
          </p:cNvSpPr>
          <p:nvPr/>
        </p:nvSpPr>
        <p:spPr bwMode="auto">
          <a:xfrm>
            <a:off x="3167063" y="4306888"/>
            <a:ext cx="2257425" cy="830262"/>
          </a:xfrm>
          <a:prstGeom prst="ellipse">
            <a:avLst/>
          </a:prstGeom>
          <a:solidFill>
            <a:srgbClr val="FF3300"/>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solidFill>
                  <a:schemeClr val="bg1"/>
                </a:solidFill>
                <a:latin typeface="+mn-ea"/>
                <a:ea typeface="+mn-ea"/>
              </a:rPr>
              <a:t>アレルゲン</a:t>
            </a:r>
          </a:p>
        </p:txBody>
      </p:sp>
      <p:sp>
        <p:nvSpPr>
          <p:cNvPr id="28676" name="AutoShape 10">
            <a:extLst>
              <a:ext uri="{FF2B5EF4-FFF2-40B4-BE49-F238E27FC236}">
                <a16:creationId xmlns:a16="http://schemas.microsoft.com/office/drawing/2014/main" id="{F892683D-D10B-4DE3-B934-45EDB213BA41}"/>
              </a:ext>
            </a:extLst>
          </p:cNvPr>
          <p:cNvSpPr>
            <a:spLocks noChangeArrowheads="1"/>
          </p:cNvSpPr>
          <p:nvPr/>
        </p:nvSpPr>
        <p:spPr bwMode="auto">
          <a:xfrm>
            <a:off x="282575" y="1536700"/>
            <a:ext cx="7313613" cy="173672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200" b="1">
              <a:latin typeface="Calibri" panose="020F0502020204030204" pitchFamily="34" charset="0"/>
              <a:ea typeface="HG丸ｺﾞｼｯｸM-PRO" panose="020F0600000000000000" pitchFamily="50" charset="-128"/>
            </a:endParaRPr>
          </a:p>
        </p:txBody>
      </p:sp>
      <p:sp>
        <p:nvSpPr>
          <p:cNvPr id="28677" name="Oval 11">
            <a:extLst>
              <a:ext uri="{FF2B5EF4-FFF2-40B4-BE49-F238E27FC236}">
                <a16:creationId xmlns:a16="http://schemas.microsoft.com/office/drawing/2014/main" id="{2B41260E-53C1-41E2-9CB4-F20A1135F85C}"/>
              </a:ext>
            </a:extLst>
          </p:cNvPr>
          <p:cNvSpPr>
            <a:spLocks noChangeArrowheads="1"/>
          </p:cNvSpPr>
          <p:nvPr/>
        </p:nvSpPr>
        <p:spPr bwMode="auto">
          <a:xfrm>
            <a:off x="461963" y="2486025"/>
            <a:ext cx="2166937" cy="766763"/>
          </a:xfrm>
          <a:prstGeom prst="ellipse">
            <a:avLst/>
          </a:prstGeom>
          <a:solidFill>
            <a:srgbClr val="FF3300"/>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solidFill>
                  <a:schemeClr val="bg1"/>
                </a:solidFill>
                <a:latin typeface="+mn-ea"/>
                <a:ea typeface="+mn-ea"/>
              </a:rPr>
              <a:t>洗剤・殺菌剤</a:t>
            </a:r>
          </a:p>
        </p:txBody>
      </p:sp>
      <p:sp>
        <p:nvSpPr>
          <p:cNvPr id="5125" name="Oval 12">
            <a:extLst>
              <a:ext uri="{FF2B5EF4-FFF2-40B4-BE49-F238E27FC236}">
                <a16:creationId xmlns:a16="http://schemas.microsoft.com/office/drawing/2014/main" id="{EAAF844F-DC1B-4CC7-9BDF-BFAFD5C07E0B}"/>
              </a:ext>
            </a:extLst>
          </p:cNvPr>
          <p:cNvSpPr>
            <a:spLocks noChangeArrowheads="1"/>
          </p:cNvSpPr>
          <p:nvPr/>
        </p:nvSpPr>
        <p:spPr bwMode="auto">
          <a:xfrm>
            <a:off x="388938" y="1703388"/>
            <a:ext cx="2166937" cy="766762"/>
          </a:xfrm>
          <a:prstGeom prst="ellipse">
            <a:avLst/>
          </a:prstGeom>
          <a:solidFill>
            <a:srgbClr val="FF3300"/>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solidFill>
                  <a:schemeClr val="bg1"/>
                </a:solidFill>
                <a:latin typeface="+mn-ea"/>
                <a:ea typeface="+mn-ea"/>
              </a:rPr>
              <a:t>重金属</a:t>
            </a:r>
          </a:p>
        </p:txBody>
      </p:sp>
      <p:sp>
        <p:nvSpPr>
          <p:cNvPr id="28679" name="Text Box 15">
            <a:extLst>
              <a:ext uri="{FF2B5EF4-FFF2-40B4-BE49-F238E27FC236}">
                <a16:creationId xmlns:a16="http://schemas.microsoft.com/office/drawing/2014/main" id="{59810A54-64DB-417B-9B4B-8811C4D6F85F}"/>
              </a:ext>
            </a:extLst>
          </p:cNvPr>
          <p:cNvSpPr txBox="1">
            <a:spLocks noChangeArrowheads="1"/>
          </p:cNvSpPr>
          <p:nvPr/>
        </p:nvSpPr>
        <p:spPr bwMode="auto">
          <a:xfrm>
            <a:off x="688975" y="968375"/>
            <a:ext cx="6750050" cy="5857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dirty="0">
                <a:latin typeface="+mn-ea"/>
                <a:ea typeface="+mn-ea"/>
              </a:rPr>
              <a:t>原材料および水に存在する化学物質</a:t>
            </a:r>
          </a:p>
        </p:txBody>
      </p:sp>
      <p:sp>
        <p:nvSpPr>
          <p:cNvPr id="28680" name="Oval 16">
            <a:extLst>
              <a:ext uri="{FF2B5EF4-FFF2-40B4-BE49-F238E27FC236}">
                <a16:creationId xmlns:a16="http://schemas.microsoft.com/office/drawing/2014/main" id="{EAF58D15-6B31-4C4A-95EA-F92F3E42A345}"/>
              </a:ext>
            </a:extLst>
          </p:cNvPr>
          <p:cNvSpPr>
            <a:spLocks noChangeArrowheads="1"/>
          </p:cNvSpPr>
          <p:nvPr/>
        </p:nvSpPr>
        <p:spPr bwMode="auto">
          <a:xfrm>
            <a:off x="2627313" y="1689100"/>
            <a:ext cx="2168525" cy="766763"/>
          </a:xfrm>
          <a:prstGeom prst="ellipse">
            <a:avLst/>
          </a:prstGeom>
          <a:solidFill>
            <a:srgbClr val="FF3300"/>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solidFill>
                  <a:schemeClr val="bg1"/>
                </a:solidFill>
                <a:latin typeface="+mn-ea"/>
                <a:ea typeface="+mn-ea"/>
              </a:rPr>
              <a:t>アレルゲン</a:t>
            </a:r>
          </a:p>
        </p:txBody>
      </p:sp>
      <p:sp>
        <p:nvSpPr>
          <p:cNvPr id="28681" name="Rectangle 2">
            <a:extLst>
              <a:ext uri="{FF2B5EF4-FFF2-40B4-BE49-F238E27FC236}">
                <a16:creationId xmlns:a16="http://schemas.microsoft.com/office/drawing/2014/main" id="{B4237C8C-B377-412B-8E13-011525D6A46D}"/>
              </a:ext>
            </a:extLst>
          </p:cNvPr>
          <p:cNvSpPr>
            <a:spLocks noChangeArrowheads="1"/>
          </p:cNvSpPr>
          <p:nvPr/>
        </p:nvSpPr>
        <p:spPr bwMode="auto">
          <a:xfrm>
            <a:off x="395288" y="44450"/>
            <a:ext cx="82296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4000" dirty="0">
                <a:latin typeface="+mn-ea"/>
                <a:ea typeface="+mn-ea"/>
              </a:rPr>
              <a:t>製造に関わる化学物質</a:t>
            </a:r>
          </a:p>
        </p:txBody>
      </p:sp>
      <p:sp>
        <p:nvSpPr>
          <p:cNvPr id="28682" name="AutoShape 10">
            <a:extLst>
              <a:ext uri="{FF2B5EF4-FFF2-40B4-BE49-F238E27FC236}">
                <a16:creationId xmlns:a16="http://schemas.microsoft.com/office/drawing/2014/main" id="{1ED6D12D-D12C-4FEE-87D0-811E23CD64E1}"/>
              </a:ext>
            </a:extLst>
          </p:cNvPr>
          <p:cNvSpPr>
            <a:spLocks noChangeArrowheads="1"/>
          </p:cNvSpPr>
          <p:nvPr/>
        </p:nvSpPr>
        <p:spPr bwMode="auto">
          <a:xfrm>
            <a:off x="323850" y="4210050"/>
            <a:ext cx="7272338" cy="188277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2800" b="1">
              <a:latin typeface="Calibri" panose="020F0502020204030204" pitchFamily="34" charset="0"/>
              <a:ea typeface="HG丸ｺﾞｼｯｸM-PRO" panose="020F0600000000000000" pitchFamily="50" charset="-128"/>
            </a:endParaRPr>
          </a:p>
        </p:txBody>
      </p:sp>
      <p:sp>
        <p:nvSpPr>
          <p:cNvPr id="28683" name="Oval 11">
            <a:extLst>
              <a:ext uri="{FF2B5EF4-FFF2-40B4-BE49-F238E27FC236}">
                <a16:creationId xmlns:a16="http://schemas.microsoft.com/office/drawing/2014/main" id="{14BAF85D-B5E8-4C65-BAD8-B1F4AF59619F}"/>
              </a:ext>
            </a:extLst>
          </p:cNvPr>
          <p:cNvSpPr>
            <a:spLocks noChangeArrowheads="1"/>
          </p:cNvSpPr>
          <p:nvPr/>
        </p:nvSpPr>
        <p:spPr bwMode="auto">
          <a:xfrm>
            <a:off x="503238" y="5218113"/>
            <a:ext cx="2600325" cy="830262"/>
          </a:xfrm>
          <a:prstGeom prst="ellipse">
            <a:avLst/>
          </a:prstGeom>
          <a:solidFill>
            <a:srgbClr val="FF3300"/>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solidFill>
                  <a:schemeClr val="bg1"/>
                </a:solidFill>
                <a:latin typeface="+mn-ea"/>
                <a:ea typeface="+mn-ea"/>
              </a:rPr>
              <a:t>洗剤・殺菌剤</a:t>
            </a:r>
          </a:p>
        </p:txBody>
      </p:sp>
      <p:sp>
        <p:nvSpPr>
          <p:cNvPr id="28684" name="Oval 12">
            <a:extLst>
              <a:ext uri="{FF2B5EF4-FFF2-40B4-BE49-F238E27FC236}">
                <a16:creationId xmlns:a16="http://schemas.microsoft.com/office/drawing/2014/main" id="{38BAC6BC-A75B-4E8D-9680-B320C4495AE8}"/>
              </a:ext>
            </a:extLst>
          </p:cNvPr>
          <p:cNvSpPr>
            <a:spLocks noChangeArrowheads="1"/>
          </p:cNvSpPr>
          <p:nvPr/>
        </p:nvSpPr>
        <p:spPr bwMode="auto">
          <a:xfrm>
            <a:off x="430213" y="4376738"/>
            <a:ext cx="2600325" cy="830262"/>
          </a:xfrm>
          <a:prstGeom prst="ellipse">
            <a:avLst/>
          </a:prstGeom>
          <a:solidFill>
            <a:srgbClr val="FF3300"/>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solidFill>
                  <a:schemeClr val="bg1"/>
                </a:solidFill>
                <a:latin typeface="+mn-ea"/>
                <a:ea typeface="+mn-ea"/>
              </a:rPr>
              <a:t>殺虫剤・殺鼠剤</a:t>
            </a:r>
          </a:p>
        </p:txBody>
      </p:sp>
      <p:sp>
        <p:nvSpPr>
          <p:cNvPr id="28685" name="Oval 14">
            <a:extLst>
              <a:ext uri="{FF2B5EF4-FFF2-40B4-BE49-F238E27FC236}">
                <a16:creationId xmlns:a16="http://schemas.microsoft.com/office/drawing/2014/main" id="{AB38EF9C-036C-457A-BEA6-51D953E7276C}"/>
              </a:ext>
            </a:extLst>
          </p:cNvPr>
          <p:cNvSpPr>
            <a:spLocks noChangeArrowheads="1"/>
          </p:cNvSpPr>
          <p:nvPr/>
        </p:nvSpPr>
        <p:spPr bwMode="auto">
          <a:xfrm>
            <a:off x="5435600" y="4354513"/>
            <a:ext cx="1911350" cy="830262"/>
          </a:xfrm>
          <a:prstGeom prst="ellipse">
            <a:avLst/>
          </a:prstGeom>
          <a:solidFill>
            <a:srgbClr val="FF3300"/>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solidFill>
                  <a:schemeClr val="bg1"/>
                </a:solidFill>
                <a:latin typeface="+mn-ea"/>
                <a:ea typeface="+mn-ea"/>
              </a:rPr>
              <a:t>溶剤</a:t>
            </a:r>
          </a:p>
        </p:txBody>
      </p:sp>
      <p:sp>
        <p:nvSpPr>
          <p:cNvPr id="28686" name="Text Box 15">
            <a:extLst>
              <a:ext uri="{FF2B5EF4-FFF2-40B4-BE49-F238E27FC236}">
                <a16:creationId xmlns:a16="http://schemas.microsoft.com/office/drawing/2014/main" id="{FA912268-C4E0-4E0A-A018-CC7142FEB23A}"/>
              </a:ext>
            </a:extLst>
          </p:cNvPr>
          <p:cNvSpPr txBox="1">
            <a:spLocks noChangeArrowheads="1"/>
          </p:cNvSpPr>
          <p:nvPr/>
        </p:nvSpPr>
        <p:spPr bwMode="auto">
          <a:xfrm>
            <a:off x="1757363" y="3641725"/>
            <a:ext cx="5108575" cy="5857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dirty="0">
                <a:latin typeface="+mn-ea"/>
                <a:ea typeface="+mn-ea"/>
              </a:rPr>
              <a:t>施設内に存在する化学物質</a:t>
            </a:r>
          </a:p>
        </p:txBody>
      </p:sp>
      <p:sp>
        <p:nvSpPr>
          <p:cNvPr id="28687" name="Oval 17">
            <a:extLst>
              <a:ext uri="{FF2B5EF4-FFF2-40B4-BE49-F238E27FC236}">
                <a16:creationId xmlns:a16="http://schemas.microsoft.com/office/drawing/2014/main" id="{D13B7ED3-733F-4C93-85BD-E99423E1033D}"/>
              </a:ext>
            </a:extLst>
          </p:cNvPr>
          <p:cNvSpPr>
            <a:spLocks noChangeArrowheads="1"/>
          </p:cNvSpPr>
          <p:nvPr/>
        </p:nvSpPr>
        <p:spPr bwMode="auto">
          <a:xfrm>
            <a:off x="5435600" y="5219700"/>
            <a:ext cx="1911350" cy="830263"/>
          </a:xfrm>
          <a:prstGeom prst="ellipse">
            <a:avLst/>
          </a:prstGeom>
          <a:solidFill>
            <a:srgbClr val="FF3300"/>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solidFill>
                  <a:schemeClr val="bg1"/>
                </a:solidFill>
                <a:latin typeface="+mn-ea"/>
                <a:ea typeface="+mn-ea"/>
              </a:rPr>
              <a:t>機械油</a:t>
            </a:r>
          </a:p>
        </p:txBody>
      </p:sp>
      <p:sp>
        <p:nvSpPr>
          <p:cNvPr id="5135" name="Oval 17">
            <a:extLst>
              <a:ext uri="{FF2B5EF4-FFF2-40B4-BE49-F238E27FC236}">
                <a16:creationId xmlns:a16="http://schemas.microsoft.com/office/drawing/2014/main" id="{9851A2CC-F595-446D-8142-BC004B9C31DD}"/>
              </a:ext>
            </a:extLst>
          </p:cNvPr>
          <p:cNvSpPr>
            <a:spLocks noChangeArrowheads="1"/>
          </p:cNvSpPr>
          <p:nvPr/>
        </p:nvSpPr>
        <p:spPr bwMode="auto">
          <a:xfrm>
            <a:off x="4859338" y="1989138"/>
            <a:ext cx="2168525" cy="766762"/>
          </a:xfrm>
          <a:prstGeom prst="ellipse">
            <a:avLst/>
          </a:prstGeom>
          <a:solidFill>
            <a:srgbClr val="FF3300"/>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solidFill>
                  <a:schemeClr val="bg1"/>
                </a:solidFill>
                <a:latin typeface="+mn-ea"/>
                <a:ea typeface="+mn-ea"/>
              </a:rPr>
              <a:t>溶出物</a:t>
            </a:r>
          </a:p>
        </p:txBody>
      </p:sp>
      <p:sp>
        <p:nvSpPr>
          <p:cNvPr id="28689" name="Oval 16">
            <a:extLst>
              <a:ext uri="{FF2B5EF4-FFF2-40B4-BE49-F238E27FC236}">
                <a16:creationId xmlns:a16="http://schemas.microsoft.com/office/drawing/2014/main" id="{6E7D25E4-050C-4CFA-9A88-FE8728B5A389}"/>
              </a:ext>
            </a:extLst>
          </p:cNvPr>
          <p:cNvSpPr>
            <a:spLocks noChangeArrowheads="1"/>
          </p:cNvSpPr>
          <p:nvPr/>
        </p:nvSpPr>
        <p:spPr bwMode="auto">
          <a:xfrm>
            <a:off x="3178175" y="5219700"/>
            <a:ext cx="2257425" cy="830263"/>
          </a:xfrm>
          <a:prstGeom prst="ellipse">
            <a:avLst/>
          </a:prstGeom>
          <a:solidFill>
            <a:srgbClr val="FF3300"/>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solidFill>
                  <a:schemeClr val="bg1"/>
                </a:solidFill>
                <a:latin typeface="+mn-ea"/>
                <a:ea typeface="+mn-ea"/>
              </a:rPr>
              <a:t>インク</a:t>
            </a:r>
          </a:p>
        </p:txBody>
      </p:sp>
      <p:sp>
        <p:nvSpPr>
          <p:cNvPr id="28690" name="Oval 16">
            <a:extLst>
              <a:ext uri="{FF2B5EF4-FFF2-40B4-BE49-F238E27FC236}">
                <a16:creationId xmlns:a16="http://schemas.microsoft.com/office/drawing/2014/main" id="{D62AD5B1-E9C7-4338-9459-31E25A663F94}"/>
              </a:ext>
            </a:extLst>
          </p:cNvPr>
          <p:cNvSpPr>
            <a:spLocks noChangeArrowheads="1"/>
          </p:cNvSpPr>
          <p:nvPr/>
        </p:nvSpPr>
        <p:spPr bwMode="auto">
          <a:xfrm>
            <a:off x="2627313" y="2506663"/>
            <a:ext cx="2168525" cy="766762"/>
          </a:xfrm>
          <a:prstGeom prst="ellipse">
            <a:avLst/>
          </a:prstGeom>
          <a:solidFill>
            <a:srgbClr val="FF3300"/>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solidFill>
                  <a:schemeClr val="bg1"/>
                </a:solidFill>
                <a:latin typeface="+mn-ea"/>
                <a:ea typeface="+mn-ea"/>
              </a:rPr>
              <a:t>残留農薬</a:t>
            </a:r>
          </a:p>
        </p:txBody>
      </p:sp>
      <p:pic>
        <p:nvPicPr>
          <p:cNvPr id="28691" name="Picture 5" descr="C:\Documents and Settings\s.nishimura\My Documents\My Pictures\Microsoft クリップ オーガナイザ\j0078625.wmf">
            <a:extLst>
              <a:ext uri="{FF2B5EF4-FFF2-40B4-BE49-F238E27FC236}">
                <a16:creationId xmlns:a16="http://schemas.microsoft.com/office/drawing/2014/main" id="{1B38AC1C-22FE-487E-B2C0-ECD0A0CD7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507413" y="5038725"/>
            <a:ext cx="60801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正方形/長方形 23">
            <a:extLst>
              <a:ext uri="{FF2B5EF4-FFF2-40B4-BE49-F238E27FC236}">
                <a16:creationId xmlns:a16="http://schemas.microsoft.com/office/drawing/2014/main" id="{BF251A22-425A-45A9-9D3F-434A2C3E22DD}"/>
              </a:ext>
            </a:extLst>
          </p:cNvPr>
          <p:cNvSpPr/>
          <p:nvPr/>
        </p:nvSpPr>
        <p:spPr>
          <a:xfrm>
            <a:off x="-36513" y="6264275"/>
            <a:ext cx="9107488"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solidFill>
                  <a:srgbClr val="FF0000"/>
                </a:solidFill>
                <a:latin typeface="+mn-ea"/>
              </a:rPr>
              <a:t>色々な種類のものがある</a:t>
            </a:r>
          </a:p>
        </p:txBody>
      </p:sp>
      <p:sp>
        <p:nvSpPr>
          <p:cNvPr id="2" name="スライド番号プレースホルダー 1">
            <a:extLst>
              <a:ext uri="{FF2B5EF4-FFF2-40B4-BE49-F238E27FC236}">
                <a16:creationId xmlns:a16="http://schemas.microsoft.com/office/drawing/2014/main" id="{B751EC13-0FD8-48E4-8F49-4FFAF0948E5E}"/>
              </a:ext>
            </a:extLst>
          </p:cNvPr>
          <p:cNvSpPr>
            <a:spLocks noGrp="1"/>
          </p:cNvSpPr>
          <p:nvPr>
            <p:ph type="sldNum" sz="quarter" idx="12"/>
          </p:nvPr>
        </p:nvSpPr>
        <p:spPr/>
        <p:txBody>
          <a:bodyPr/>
          <a:lstStyle/>
          <a:p>
            <a:fld id="{2AA68821-C48F-499E-BEE0-3E12F478445C}" type="slidenum">
              <a:rPr lang="ja-JP" altLang="en-US" smtClean="0"/>
              <a:pPr/>
              <a:t>24</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grpId="0" nodeType="clickEffect">
                                  <p:stCondLst>
                                    <p:cond delay="0"/>
                                  </p:stCondLst>
                                  <p:childTnLst>
                                    <p:animScale>
                                      <p:cBhvr>
                                        <p:cTn id="11" dur="2000" fill="hold"/>
                                        <p:tgtEl>
                                          <p:spTgt spid="5125"/>
                                        </p:tgtEl>
                                      </p:cBhvr>
                                      <p:by x="150000" y="150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mph" presetSubtype="0" fill="hold" grpId="0" nodeType="clickEffect">
                                  <p:stCondLst>
                                    <p:cond delay="0"/>
                                  </p:stCondLst>
                                  <p:childTnLst>
                                    <p:animScale>
                                      <p:cBhvr>
                                        <p:cTn id="15" dur="2000" fill="hold"/>
                                        <p:tgtEl>
                                          <p:spTgt spid="513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35"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a:extLst>
              <a:ext uri="{FF2B5EF4-FFF2-40B4-BE49-F238E27FC236}">
                <a16:creationId xmlns:a16="http://schemas.microsoft.com/office/drawing/2014/main" id="{6F220370-5E4B-46BB-876A-EC4D057A3F7E}"/>
              </a:ext>
            </a:extLst>
          </p:cNvPr>
          <p:cNvSpPr>
            <a:spLocks noGrp="1"/>
          </p:cNvSpPr>
          <p:nvPr>
            <p:ph type="title"/>
          </p:nvPr>
        </p:nvSpPr>
        <p:spPr/>
        <p:txBody>
          <a:bodyPr/>
          <a:lstStyle/>
          <a:p>
            <a:r>
              <a:rPr lang="ja-JP" altLang="en-US" dirty="0">
                <a:latin typeface="+mn-ea"/>
                <a:ea typeface="+mn-ea"/>
              </a:rPr>
              <a:t>食品（機械用）グレード</a:t>
            </a:r>
          </a:p>
        </p:txBody>
      </p:sp>
      <p:sp>
        <p:nvSpPr>
          <p:cNvPr id="3" name="コンテンツ プレースホルダー 2">
            <a:extLst>
              <a:ext uri="{FF2B5EF4-FFF2-40B4-BE49-F238E27FC236}">
                <a16:creationId xmlns:a16="http://schemas.microsoft.com/office/drawing/2014/main" id="{F571ADB6-1E5C-4786-8D14-74DE795727C0}"/>
              </a:ext>
            </a:extLst>
          </p:cNvPr>
          <p:cNvSpPr>
            <a:spLocks noGrp="1"/>
          </p:cNvSpPr>
          <p:nvPr>
            <p:ph idx="1"/>
          </p:nvPr>
        </p:nvSpPr>
        <p:spPr>
          <a:xfrm>
            <a:off x="457200" y="1406887"/>
            <a:ext cx="8435280" cy="4983161"/>
          </a:xfrm>
        </p:spPr>
        <p:txBody>
          <a:bodyPr/>
          <a:lstStyle/>
          <a:p>
            <a:pPr>
              <a:defRPr/>
            </a:pPr>
            <a:r>
              <a:rPr lang="ja-JP" altLang="en-US" dirty="0">
                <a:latin typeface="+mn-ea"/>
              </a:rPr>
              <a:t>合成油脂で食品に接触する可能性のある個所に使用を認められているものは、</a:t>
            </a:r>
            <a:r>
              <a:rPr lang="en-US" altLang="ja-JP" dirty="0">
                <a:latin typeface="+mn-ea"/>
              </a:rPr>
              <a:t>NSF H1</a:t>
            </a:r>
            <a:r>
              <a:rPr lang="ja-JP" altLang="en-US" dirty="0">
                <a:latin typeface="+mn-ea"/>
              </a:rPr>
              <a:t>のみである。</a:t>
            </a:r>
            <a:r>
              <a:rPr lang="en-US" altLang="ja-JP" dirty="0">
                <a:latin typeface="+mn-ea"/>
              </a:rPr>
              <a:t>NSF</a:t>
            </a:r>
            <a:r>
              <a:rPr lang="ja-JP" altLang="en-US" dirty="0">
                <a:latin typeface="+mn-ea"/>
              </a:rPr>
              <a:t> </a:t>
            </a:r>
            <a:r>
              <a:rPr lang="en-US" altLang="ja-JP" dirty="0">
                <a:latin typeface="+mn-ea"/>
              </a:rPr>
              <a:t>H1</a:t>
            </a:r>
            <a:r>
              <a:rPr lang="ja-JP" altLang="en-US" dirty="0">
                <a:latin typeface="+mn-ea"/>
              </a:rPr>
              <a:t>でなければ　食用油を。</a:t>
            </a:r>
            <a:endParaRPr lang="en-US" altLang="ja-JP" dirty="0">
              <a:latin typeface="+mn-ea"/>
            </a:endParaRPr>
          </a:p>
          <a:p>
            <a:pPr>
              <a:defRPr/>
            </a:pPr>
            <a:r>
              <a:rPr lang="ja-JP" altLang="en-US" dirty="0">
                <a:latin typeface="+mn-ea"/>
              </a:rPr>
              <a:t>食品工場で使用される主な油脂</a:t>
            </a:r>
            <a:endParaRPr lang="en-US" altLang="ja-JP" dirty="0">
              <a:latin typeface="+mn-ea"/>
            </a:endParaRPr>
          </a:p>
          <a:p>
            <a:pPr marL="400050" lvl="1" indent="0">
              <a:buNone/>
              <a:defRPr/>
            </a:pPr>
            <a:r>
              <a:rPr lang="ja-JP" altLang="en-US" dirty="0">
                <a:latin typeface="+mn-ea"/>
              </a:rPr>
              <a:t>軸受油、グリース、ギヤ油、油圧作動油、コンプレッサー油、チェーン用潤滑剤、熱媒耐油</a:t>
            </a:r>
            <a:endParaRPr lang="en-US" altLang="ja-JP" dirty="0">
              <a:latin typeface="+mn-ea"/>
            </a:endParaRPr>
          </a:p>
          <a:p>
            <a:pPr marL="400050" lvl="1" indent="0">
              <a:buNone/>
              <a:defRPr/>
            </a:pPr>
            <a:endParaRPr lang="en-US" altLang="ja-JP" dirty="0">
              <a:latin typeface="+mn-ea"/>
            </a:endParaRPr>
          </a:p>
          <a:p>
            <a:pPr marL="0" indent="0">
              <a:buNone/>
              <a:defRPr/>
            </a:pPr>
            <a:r>
              <a:rPr lang="ja-JP" altLang="en-US" dirty="0">
                <a:latin typeface="+mn-ea"/>
              </a:rPr>
              <a:t>食品への接触（偶発的な微量の混入まで。</a:t>
            </a:r>
            <a:r>
              <a:rPr lang="en-US" altLang="ja-JP" dirty="0">
                <a:latin typeface="+mn-ea"/>
              </a:rPr>
              <a:t>PAS220</a:t>
            </a:r>
            <a:r>
              <a:rPr lang="ja-JP" altLang="en-US" dirty="0">
                <a:latin typeface="+mn-ea"/>
              </a:rPr>
              <a:t>では</a:t>
            </a:r>
            <a:r>
              <a:rPr lang="en-US" altLang="ja-JP" dirty="0">
                <a:latin typeface="+mn-ea"/>
              </a:rPr>
              <a:t>NSF</a:t>
            </a:r>
            <a:r>
              <a:rPr lang="ja-JP" altLang="en-US" dirty="0">
                <a:latin typeface="+mn-ea"/>
              </a:rPr>
              <a:t> </a:t>
            </a:r>
            <a:r>
              <a:rPr lang="en-US" altLang="ja-JP" dirty="0">
                <a:latin typeface="+mn-ea"/>
              </a:rPr>
              <a:t>H1</a:t>
            </a:r>
            <a:r>
              <a:rPr lang="ja-JP" altLang="en-US" dirty="0">
                <a:latin typeface="+mn-ea"/>
              </a:rPr>
              <a:t>で最大１０ｐｐｍ）が許されるグレードの油脂を使用</a:t>
            </a:r>
            <a:endParaRPr lang="en-US" altLang="ja-JP" dirty="0">
              <a:latin typeface="+mn-ea"/>
            </a:endParaRPr>
          </a:p>
        </p:txBody>
      </p:sp>
      <p:sp>
        <p:nvSpPr>
          <p:cNvPr id="2" name="スライド番号プレースホルダー 1">
            <a:extLst>
              <a:ext uri="{FF2B5EF4-FFF2-40B4-BE49-F238E27FC236}">
                <a16:creationId xmlns:a16="http://schemas.microsoft.com/office/drawing/2014/main" id="{29C6BE67-5508-4D49-B2D2-A476C967CBEC}"/>
              </a:ext>
            </a:extLst>
          </p:cNvPr>
          <p:cNvSpPr>
            <a:spLocks noGrp="1"/>
          </p:cNvSpPr>
          <p:nvPr>
            <p:ph type="sldNum" sz="quarter" idx="12"/>
          </p:nvPr>
        </p:nvSpPr>
        <p:spPr/>
        <p:txBody>
          <a:bodyPr/>
          <a:lstStyle/>
          <a:p>
            <a:fld id="{6644E5F8-0645-4763-B441-AF5F8109873F}" type="slidenum">
              <a:rPr lang="ja-JP" altLang="en-US" smtClean="0"/>
              <a:pPr/>
              <a:t>25</a:t>
            </a:fld>
            <a:endParaRPr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a:extLst>
              <a:ext uri="{FF2B5EF4-FFF2-40B4-BE49-F238E27FC236}">
                <a16:creationId xmlns:a16="http://schemas.microsoft.com/office/drawing/2014/main" id="{9CA322EF-5D0E-4F85-B2BA-970BCD672385}"/>
              </a:ext>
            </a:extLst>
          </p:cNvPr>
          <p:cNvSpPr>
            <a:spLocks noGrp="1"/>
          </p:cNvSpPr>
          <p:nvPr>
            <p:ph type="title"/>
          </p:nvPr>
        </p:nvSpPr>
        <p:spPr/>
        <p:txBody>
          <a:bodyPr/>
          <a:lstStyle/>
          <a:p>
            <a:r>
              <a:rPr lang="ja-JP" altLang="en-US" dirty="0">
                <a:latin typeface="+mn-ea"/>
                <a:ea typeface="+mn-ea"/>
              </a:rPr>
              <a:t>アレルゲン</a:t>
            </a:r>
          </a:p>
        </p:txBody>
      </p:sp>
      <p:sp>
        <p:nvSpPr>
          <p:cNvPr id="3" name="コンテンツ プレースホルダー 2">
            <a:extLst>
              <a:ext uri="{FF2B5EF4-FFF2-40B4-BE49-F238E27FC236}">
                <a16:creationId xmlns:a16="http://schemas.microsoft.com/office/drawing/2014/main" id="{BC58EC72-BFBC-40A6-908F-125EB46149C8}"/>
              </a:ext>
            </a:extLst>
          </p:cNvPr>
          <p:cNvSpPr>
            <a:spLocks noGrp="1"/>
          </p:cNvSpPr>
          <p:nvPr>
            <p:ph idx="1"/>
          </p:nvPr>
        </p:nvSpPr>
        <p:spPr>
          <a:xfrm>
            <a:off x="2771800" y="2379608"/>
            <a:ext cx="2664296" cy="2514601"/>
          </a:xfrm>
        </p:spPr>
        <p:txBody>
          <a:bodyPr/>
          <a:lstStyle/>
          <a:p>
            <a:pPr>
              <a:defRPr/>
            </a:pPr>
            <a:r>
              <a:rPr lang="ja-JP" altLang="en-US" sz="1000" dirty="0">
                <a:latin typeface="+mn-ea"/>
              </a:rPr>
              <a:t>特定原材料（</a:t>
            </a:r>
            <a:r>
              <a:rPr lang="en-US" altLang="ja-JP" sz="1000" dirty="0">
                <a:latin typeface="+mn-ea"/>
              </a:rPr>
              <a:t>7</a:t>
            </a:r>
            <a:r>
              <a:rPr lang="ja-JP" altLang="en-US" sz="1000" dirty="0">
                <a:latin typeface="+mn-ea"/>
              </a:rPr>
              <a:t>品目）</a:t>
            </a:r>
            <a:endParaRPr lang="en-US" altLang="ja-JP" sz="1000" dirty="0">
              <a:latin typeface="+mn-ea"/>
            </a:endParaRPr>
          </a:p>
          <a:p>
            <a:pPr marL="0" indent="0">
              <a:buFont typeface="Arial" panose="020B0604020202020204" pitchFamily="34" charset="0"/>
              <a:buNone/>
              <a:defRPr/>
            </a:pPr>
            <a:r>
              <a:rPr lang="ja-JP" altLang="en-US" sz="1000" dirty="0">
                <a:latin typeface="+mn-ea"/>
              </a:rPr>
              <a:t>そば、落花生、乳、卵、小麦、えび、かに</a:t>
            </a:r>
            <a:endParaRPr lang="en-US" altLang="ja-JP" sz="1000" dirty="0">
              <a:latin typeface="+mn-ea"/>
            </a:endParaRPr>
          </a:p>
          <a:p>
            <a:pPr marL="0" indent="0">
              <a:buFont typeface="Arial" panose="020B0604020202020204" pitchFamily="34" charset="0"/>
              <a:buNone/>
              <a:defRPr/>
            </a:pPr>
            <a:endParaRPr lang="en-US" altLang="ja-JP" sz="1000" dirty="0">
              <a:latin typeface="+mn-ea"/>
            </a:endParaRPr>
          </a:p>
          <a:p>
            <a:pPr>
              <a:defRPr/>
            </a:pPr>
            <a:r>
              <a:rPr lang="ja-JP" altLang="en-US" sz="1000" dirty="0">
                <a:latin typeface="+mn-ea"/>
              </a:rPr>
              <a:t>特定原材料に準ずるもの（２</a:t>
            </a:r>
            <a:r>
              <a:rPr lang="en-US" altLang="ja-JP" sz="1000" dirty="0">
                <a:latin typeface="+mn-ea"/>
              </a:rPr>
              <a:t>1</a:t>
            </a:r>
            <a:r>
              <a:rPr lang="ja-JP" altLang="en-US" sz="1000" dirty="0">
                <a:latin typeface="+mn-ea"/>
              </a:rPr>
              <a:t>品目）</a:t>
            </a:r>
            <a:endParaRPr lang="en-US" altLang="ja-JP" sz="1000" dirty="0">
              <a:latin typeface="+mn-ea"/>
            </a:endParaRPr>
          </a:p>
          <a:p>
            <a:pPr marL="0" indent="0">
              <a:buNone/>
              <a:defRPr/>
            </a:pPr>
            <a:r>
              <a:rPr lang="ja-JP" altLang="en-US" sz="1000" dirty="0">
                <a:latin typeface="+mn-ea"/>
              </a:rPr>
              <a:t>あわび、いか、いくら、オレンジ、カシューナッツ、キウイフルーツ、牛肉、くるみ、ごま、さけ、さば、大豆、鶏肉、バナナ、豚肉、まつたけ、もも、やまいも、りんご、ゼラチン、　アーモンド</a:t>
            </a:r>
          </a:p>
        </p:txBody>
      </p:sp>
      <p:sp>
        <p:nvSpPr>
          <p:cNvPr id="2" name="スライド番号プレースホルダー 1">
            <a:extLst>
              <a:ext uri="{FF2B5EF4-FFF2-40B4-BE49-F238E27FC236}">
                <a16:creationId xmlns:a16="http://schemas.microsoft.com/office/drawing/2014/main" id="{83B3C9DA-0E63-42F5-8036-3BA796177F49}"/>
              </a:ext>
            </a:extLst>
          </p:cNvPr>
          <p:cNvSpPr>
            <a:spLocks noGrp="1"/>
          </p:cNvSpPr>
          <p:nvPr>
            <p:ph type="sldNum" sz="quarter" idx="12"/>
          </p:nvPr>
        </p:nvSpPr>
        <p:spPr/>
        <p:txBody>
          <a:bodyPr/>
          <a:lstStyle/>
          <a:p>
            <a:fld id="{6644E5F8-0645-4763-B441-AF5F8109873F}" type="slidenum">
              <a:rPr lang="ja-JP" altLang="en-US" smtClean="0"/>
              <a:pPr/>
              <a:t>26</a:t>
            </a:fld>
            <a:endParaRPr lang="ja-JP" altLang="en-US"/>
          </a:p>
        </p:txBody>
      </p:sp>
      <p:pic>
        <p:nvPicPr>
          <p:cNvPr id="5" name="図 4">
            <a:extLst>
              <a:ext uri="{FF2B5EF4-FFF2-40B4-BE49-F238E27FC236}">
                <a16:creationId xmlns:a16="http://schemas.microsoft.com/office/drawing/2014/main" id="{4EAECE3E-3BEB-00DF-A089-E1B3A7BBCA89}"/>
              </a:ext>
            </a:extLst>
          </p:cNvPr>
          <p:cNvPicPr>
            <a:picLocks noChangeAspect="1"/>
          </p:cNvPicPr>
          <p:nvPr/>
        </p:nvPicPr>
        <p:blipFill>
          <a:blip r:embed="rId3"/>
          <a:stretch>
            <a:fillRect/>
          </a:stretch>
        </p:blipFill>
        <p:spPr>
          <a:xfrm>
            <a:off x="1907704" y="1232958"/>
            <a:ext cx="5724696" cy="559299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a:extLst>
              <a:ext uri="{FF2B5EF4-FFF2-40B4-BE49-F238E27FC236}">
                <a16:creationId xmlns:a16="http://schemas.microsoft.com/office/drawing/2014/main" id="{183017BE-C595-4DBB-9209-A0079AD4703C}"/>
              </a:ext>
            </a:extLst>
          </p:cNvPr>
          <p:cNvSpPr>
            <a:spLocks noGrp="1"/>
          </p:cNvSpPr>
          <p:nvPr>
            <p:ph type="title"/>
          </p:nvPr>
        </p:nvSpPr>
        <p:spPr/>
        <p:txBody>
          <a:bodyPr/>
          <a:lstStyle/>
          <a:p>
            <a:r>
              <a:rPr lang="ja-JP" altLang="en-US" dirty="0">
                <a:latin typeface="+mn-ea"/>
                <a:ea typeface="+mn-ea"/>
              </a:rPr>
              <a:t>化学物質の管理</a:t>
            </a:r>
          </a:p>
        </p:txBody>
      </p:sp>
      <p:sp>
        <p:nvSpPr>
          <p:cNvPr id="31747" name="コンテンツ プレースホルダー 2">
            <a:extLst>
              <a:ext uri="{FF2B5EF4-FFF2-40B4-BE49-F238E27FC236}">
                <a16:creationId xmlns:a16="http://schemas.microsoft.com/office/drawing/2014/main" id="{D77F0E5E-E2AE-4C79-B033-8B03A3B6C109}"/>
              </a:ext>
            </a:extLst>
          </p:cNvPr>
          <p:cNvSpPr>
            <a:spLocks noGrp="1"/>
          </p:cNvSpPr>
          <p:nvPr>
            <p:ph idx="1"/>
          </p:nvPr>
        </p:nvSpPr>
        <p:spPr/>
        <p:txBody>
          <a:bodyPr/>
          <a:lstStyle/>
          <a:p>
            <a:r>
              <a:rPr lang="ja-JP" altLang="en-US" sz="3600" dirty="0">
                <a:latin typeface="+mn-ea"/>
              </a:rPr>
              <a:t>入ってしまった場合　現実には除去不可能・・・付けない、入れない管理が原則</a:t>
            </a:r>
            <a:endParaRPr lang="en-US" altLang="ja-JP" sz="3600" dirty="0">
              <a:latin typeface="+mn-ea"/>
            </a:endParaRPr>
          </a:p>
          <a:p>
            <a:pPr lvl="1"/>
            <a:r>
              <a:rPr lang="ja-JP" altLang="en-US" sz="3600" dirty="0">
                <a:latin typeface="+mn-ea"/>
              </a:rPr>
              <a:t>何を使っているか把握</a:t>
            </a:r>
            <a:endParaRPr lang="en-US" altLang="ja-JP" sz="3600" dirty="0">
              <a:latin typeface="+mn-ea"/>
            </a:endParaRPr>
          </a:p>
          <a:p>
            <a:pPr lvl="1"/>
            <a:r>
              <a:rPr lang="ja-JP" altLang="en-US" sz="3600" dirty="0">
                <a:latin typeface="+mn-ea"/>
              </a:rPr>
              <a:t>定位置管理（なくなったことがわかるように）</a:t>
            </a:r>
          </a:p>
          <a:p>
            <a:pPr lvl="1"/>
            <a:r>
              <a:rPr lang="ja-JP" altLang="en-US" sz="3600" dirty="0">
                <a:latin typeface="+mn-ea"/>
              </a:rPr>
              <a:t>小分けで使用している場合は内容物が分かるように識別</a:t>
            </a:r>
          </a:p>
          <a:p>
            <a:endParaRPr lang="ja-JP" altLang="en-US" dirty="0"/>
          </a:p>
        </p:txBody>
      </p:sp>
      <p:sp>
        <p:nvSpPr>
          <p:cNvPr id="2" name="スライド番号プレースホルダー 1">
            <a:extLst>
              <a:ext uri="{FF2B5EF4-FFF2-40B4-BE49-F238E27FC236}">
                <a16:creationId xmlns:a16="http://schemas.microsoft.com/office/drawing/2014/main" id="{3EEBF6EF-62C5-487B-B2C9-364D339926B4}"/>
              </a:ext>
            </a:extLst>
          </p:cNvPr>
          <p:cNvSpPr>
            <a:spLocks noGrp="1"/>
          </p:cNvSpPr>
          <p:nvPr>
            <p:ph type="sldNum" sz="quarter" idx="12"/>
          </p:nvPr>
        </p:nvSpPr>
        <p:spPr/>
        <p:txBody>
          <a:bodyPr/>
          <a:lstStyle/>
          <a:p>
            <a:fld id="{6644E5F8-0645-4763-B441-AF5F8109873F}" type="slidenum">
              <a:rPr lang="ja-JP" altLang="en-US" smtClean="0"/>
              <a:pPr/>
              <a:t>27</a:t>
            </a:fld>
            <a:endParaRPr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a:extLst>
              <a:ext uri="{FF2B5EF4-FFF2-40B4-BE49-F238E27FC236}">
                <a16:creationId xmlns:a16="http://schemas.microsoft.com/office/drawing/2014/main" id="{E660D56B-5B2A-4897-AA6C-3DB0AB085103}"/>
              </a:ext>
            </a:extLst>
          </p:cNvPr>
          <p:cNvSpPr>
            <a:spLocks noGrp="1"/>
          </p:cNvSpPr>
          <p:nvPr>
            <p:ph type="title"/>
          </p:nvPr>
        </p:nvSpPr>
        <p:spPr/>
        <p:txBody>
          <a:bodyPr/>
          <a:lstStyle/>
          <a:p>
            <a:r>
              <a:rPr lang="ja-JP" altLang="en-US" dirty="0">
                <a:latin typeface="+mn-ea"/>
                <a:ea typeface="+mn-ea"/>
              </a:rPr>
              <a:t>アレルゲン対策</a:t>
            </a:r>
          </a:p>
        </p:txBody>
      </p:sp>
      <p:sp>
        <p:nvSpPr>
          <p:cNvPr id="32771" name="コンテンツ プレースホルダー 2">
            <a:extLst>
              <a:ext uri="{FF2B5EF4-FFF2-40B4-BE49-F238E27FC236}">
                <a16:creationId xmlns:a16="http://schemas.microsoft.com/office/drawing/2014/main" id="{FCB19E6C-0E22-4DF6-84C9-1EE213FC9A4C}"/>
              </a:ext>
            </a:extLst>
          </p:cNvPr>
          <p:cNvSpPr>
            <a:spLocks noGrp="1"/>
          </p:cNvSpPr>
          <p:nvPr>
            <p:ph idx="1"/>
          </p:nvPr>
        </p:nvSpPr>
        <p:spPr/>
        <p:txBody>
          <a:bodyPr/>
          <a:lstStyle/>
          <a:p>
            <a:r>
              <a:rPr lang="ja-JP" altLang="en-US" dirty="0">
                <a:latin typeface="+mn-ea"/>
              </a:rPr>
              <a:t>識別</a:t>
            </a:r>
            <a:endParaRPr lang="en-US" altLang="ja-JP" dirty="0">
              <a:latin typeface="+mn-ea"/>
            </a:endParaRPr>
          </a:p>
          <a:p>
            <a:r>
              <a:rPr lang="ja-JP" altLang="en-US" dirty="0">
                <a:latin typeface="+mn-ea"/>
              </a:rPr>
              <a:t>保管場所を分ける</a:t>
            </a:r>
          </a:p>
          <a:p>
            <a:r>
              <a:rPr lang="ja-JP" altLang="en-US" dirty="0">
                <a:latin typeface="+mn-ea"/>
              </a:rPr>
              <a:t>使用する機械器具を他のものと分ける</a:t>
            </a:r>
          </a:p>
          <a:p>
            <a:r>
              <a:rPr lang="ja-JP" altLang="en-US" dirty="0">
                <a:latin typeface="+mn-ea"/>
              </a:rPr>
              <a:t>生産の順序を考慮する</a:t>
            </a:r>
          </a:p>
          <a:p>
            <a:r>
              <a:rPr lang="ja-JP" altLang="en-US" dirty="0">
                <a:latin typeface="+mn-ea"/>
              </a:rPr>
              <a:t>清掃方法の確立</a:t>
            </a:r>
            <a:endParaRPr lang="en-US" altLang="ja-JP" dirty="0">
              <a:latin typeface="+mn-ea"/>
            </a:endParaRPr>
          </a:p>
          <a:p>
            <a:endParaRPr lang="ja-JP" altLang="en-US" dirty="0">
              <a:latin typeface="+mn-ea"/>
            </a:endParaRPr>
          </a:p>
          <a:p>
            <a:r>
              <a:rPr lang="ja-JP" altLang="en-US" dirty="0">
                <a:latin typeface="+mn-ea"/>
              </a:rPr>
              <a:t>管理が出来ているかの確認（検証）</a:t>
            </a:r>
          </a:p>
        </p:txBody>
      </p:sp>
      <p:sp>
        <p:nvSpPr>
          <p:cNvPr id="2" name="スライド番号プレースホルダー 1">
            <a:extLst>
              <a:ext uri="{FF2B5EF4-FFF2-40B4-BE49-F238E27FC236}">
                <a16:creationId xmlns:a16="http://schemas.microsoft.com/office/drawing/2014/main" id="{875D5DAE-5E45-47CE-ADC9-7363901007D1}"/>
              </a:ext>
            </a:extLst>
          </p:cNvPr>
          <p:cNvSpPr>
            <a:spLocks noGrp="1"/>
          </p:cNvSpPr>
          <p:nvPr>
            <p:ph type="sldNum" sz="quarter" idx="12"/>
          </p:nvPr>
        </p:nvSpPr>
        <p:spPr/>
        <p:txBody>
          <a:bodyPr/>
          <a:lstStyle/>
          <a:p>
            <a:fld id="{6644E5F8-0645-4763-B441-AF5F8109873F}" type="slidenum">
              <a:rPr lang="ja-JP" altLang="en-US" smtClean="0"/>
              <a:pPr/>
              <a:t>28</a:t>
            </a:fld>
            <a:endParaRPr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a:extLst>
              <a:ext uri="{FF2B5EF4-FFF2-40B4-BE49-F238E27FC236}">
                <a16:creationId xmlns:a16="http://schemas.microsoft.com/office/drawing/2014/main" id="{9BFB9797-C23F-4B3E-99C0-F042ACB03D87}"/>
              </a:ext>
            </a:extLst>
          </p:cNvPr>
          <p:cNvSpPr>
            <a:spLocks noGrp="1"/>
          </p:cNvSpPr>
          <p:nvPr>
            <p:ph type="title"/>
          </p:nvPr>
        </p:nvSpPr>
        <p:spPr/>
        <p:txBody>
          <a:bodyPr/>
          <a:lstStyle/>
          <a:p>
            <a:r>
              <a:rPr lang="ja-JP" altLang="en-US" dirty="0">
                <a:latin typeface="+mn-ea"/>
                <a:ea typeface="+mn-ea"/>
              </a:rPr>
              <a:t>重金属</a:t>
            </a:r>
          </a:p>
        </p:txBody>
      </p:sp>
      <p:sp>
        <p:nvSpPr>
          <p:cNvPr id="3" name="コンテンツ プレースホルダー 2">
            <a:extLst>
              <a:ext uri="{FF2B5EF4-FFF2-40B4-BE49-F238E27FC236}">
                <a16:creationId xmlns:a16="http://schemas.microsoft.com/office/drawing/2014/main" id="{E4792928-DCD7-4318-8714-1847263C0107}"/>
              </a:ext>
            </a:extLst>
          </p:cNvPr>
          <p:cNvSpPr>
            <a:spLocks noGrp="1"/>
          </p:cNvSpPr>
          <p:nvPr>
            <p:ph idx="1"/>
          </p:nvPr>
        </p:nvSpPr>
        <p:spPr/>
        <p:txBody>
          <a:bodyPr/>
          <a:lstStyle/>
          <a:p>
            <a:pPr>
              <a:defRPr/>
            </a:pPr>
            <a:r>
              <a:rPr lang="ja-JP" altLang="en-US" dirty="0">
                <a:latin typeface="+mn-ea"/>
              </a:rPr>
              <a:t>食品衛生法による規制（鉛、砒素など）</a:t>
            </a:r>
            <a:endParaRPr lang="en-US" altLang="ja-JP" dirty="0">
              <a:latin typeface="+mn-ea"/>
            </a:endParaRPr>
          </a:p>
          <a:p>
            <a:pPr>
              <a:defRPr/>
            </a:pPr>
            <a:r>
              <a:rPr lang="ja-JP" altLang="en-US" dirty="0">
                <a:latin typeface="+mn-ea"/>
              </a:rPr>
              <a:t>食品添加物の成分規格</a:t>
            </a:r>
            <a:endParaRPr lang="en-US" altLang="ja-JP" dirty="0">
              <a:latin typeface="+mn-ea"/>
            </a:endParaRPr>
          </a:p>
          <a:p>
            <a:pPr>
              <a:defRPr/>
            </a:pPr>
            <a:r>
              <a:rPr lang="ja-JP" altLang="en-US" dirty="0">
                <a:latin typeface="+mn-ea"/>
              </a:rPr>
              <a:t>水質（水道）基準 鉛及びその化合物： </a:t>
            </a:r>
            <a:r>
              <a:rPr lang="en-US" altLang="ja-JP" dirty="0">
                <a:latin typeface="+mn-ea"/>
              </a:rPr>
              <a:t>0.01 mg/L </a:t>
            </a:r>
            <a:r>
              <a:rPr lang="ja-JP" altLang="en-US" dirty="0">
                <a:latin typeface="+mn-ea"/>
              </a:rPr>
              <a:t>以下</a:t>
            </a:r>
            <a:endParaRPr lang="en-US" altLang="ja-JP" dirty="0">
              <a:latin typeface="+mn-ea"/>
            </a:endParaRPr>
          </a:p>
          <a:p>
            <a:pPr marL="0" indent="0">
              <a:buFont typeface="Arial" panose="020B0604020202020204" pitchFamily="34" charset="0"/>
              <a:buNone/>
              <a:defRPr/>
            </a:pPr>
            <a:endParaRPr lang="ja-JP" altLang="en-US" dirty="0"/>
          </a:p>
        </p:txBody>
      </p:sp>
      <p:sp>
        <p:nvSpPr>
          <p:cNvPr id="33796" name="正方形/長方形 3">
            <a:extLst>
              <a:ext uri="{FF2B5EF4-FFF2-40B4-BE49-F238E27FC236}">
                <a16:creationId xmlns:a16="http://schemas.microsoft.com/office/drawing/2014/main" id="{43DBAFD9-2300-4084-B2C5-7F8A68759F01}"/>
              </a:ext>
            </a:extLst>
          </p:cNvPr>
          <p:cNvSpPr>
            <a:spLocks noChangeArrowheads="1"/>
          </p:cNvSpPr>
          <p:nvPr/>
        </p:nvSpPr>
        <p:spPr bwMode="auto">
          <a:xfrm>
            <a:off x="846138" y="4965700"/>
            <a:ext cx="7451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buFont typeface="Arial" panose="020B0604020202020204" pitchFamily="34" charset="0"/>
              <a:buNone/>
            </a:pPr>
            <a:r>
              <a:rPr lang="ja-JP" altLang="en-US" sz="3200" dirty="0">
                <a:solidFill>
                  <a:srgbClr val="FF0000"/>
                </a:solidFill>
                <a:latin typeface="+mn-ea"/>
                <a:ea typeface="+mn-ea"/>
              </a:rPr>
              <a:t>規制値以下でなければ、原材料として使用してはダメ、製品を流通させてはダメ</a:t>
            </a:r>
            <a:endParaRPr lang="en-US" altLang="ja-JP" sz="3200" dirty="0">
              <a:solidFill>
                <a:srgbClr val="FF0000"/>
              </a:solidFill>
              <a:latin typeface="+mn-ea"/>
              <a:ea typeface="+mn-ea"/>
            </a:endParaRPr>
          </a:p>
        </p:txBody>
      </p:sp>
      <p:sp>
        <p:nvSpPr>
          <p:cNvPr id="2" name="スライド番号プレースホルダー 1">
            <a:extLst>
              <a:ext uri="{FF2B5EF4-FFF2-40B4-BE49-F238E27FC236}">
                <a16:creationId xmlns:a16="http://schemas.microsoft.com/office/drawing/2014/main" id="{D4DC525E-151E-4D77-9BB9-264FF92518FD}"/>
              </a:ext>
            </a:extLst>
          </p:cNvPr>
          <p:cNvSpPr>
            <a:spLocks noGrp="1"/>
          </p:cNvSpPr>
          <p:nvPr>
            <p:ph type="sldNum" sz="quarter" idx="12"/>
          </p:nvPr>
        </p:nvSpPr>
        <p:spPr/>
        <p:txBody>
          <a:bodyPr/>
          <a:lstStyle/>
          <a:p>
            <a:fld id="{6644E5F8-0645-4763-B441-AF5F8109873F}" type="slidenum">
              <a:rPr lang="ja-JP" altLang="en-US" smtClean="0"/>
              <a:pPr/>
              <a:t>29</a:t>
            </a:fld>
            <a:endParaRPr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CE1C44-40E8-4B9C-B348-87610B3AF4BE}"/>
              </a:ext>
            </a:extLst>
          </p:cNvPr>
          <p:cNvSpPr>
            <a:spLocks noGrp="1"/>
          </p:cNvSpPr>
          <p:nvPr>
            <p:ph type="title"/>
          </p:nvPr>
        </p:nvSpPr>
        <p:spPr/>
        <p:txBody>
          <a:bodyPr/>
          <a:lstStyle/>
          <a:p>
            <a:r>
              <a:rPr kumimoji="1" lang="ja-JP" altLang="en-US" dirty="0"/>
              <a:t>ハザード（危害要因）のあれこれ</a:t>
            </a:r>
          </a:p>
        </p:txBody>
      </p:sp>
      <p:sp>
        <p:nvSpPr>
          <p:cNvPr id="3" name="コンテンツ プレースホルダー 2">
            <a:extLst>
              <a:ext uri="{FF2B5EF4-FFF2-40B4-BE49-F238E27FC236}">
                <a16:creationId xmlns:a16="http://schemas.microsoft.com/office/drawing/2014/main" id="{655010C2-8197-4378-8125-3AB74581BD73}"/>
              </a:ext>
            </a:extLst>
          </p:cNvPr>
          <p:cNvSpPr>
            <a:spLocks noGrp="1"/>
          </p:cNvSpPr>
          <p:nvPr>
            <p:ph idx="1"/>
          </p:nvPr>
        </p:nvSpPr>
        <p:spPr>
          <a:xfrm>
            <a:off x="457200" y="1417638"/>
            <a:ext cx="8229600" cy="4525963"/>
          </a:xfrm>
        </p:spPr>
        <p:txBody>
          <a:bodyPr/>
          <a:lstStyle/>
          <a:p>
            <a:r>
              <a:rPr kumimoji="1" lang="ja-JP" altLang="en-US" sz="2800" dirty="0"/>
              <a:t>食品安全危害を引き起こすもの　　　　　　　　　　　　　</a:t>
            </a:r>
            <a:r>
              <a:rPr kumimoji="1" lang="ja-JP" altLang="en-US" sz="2800" b="1" dirty="0">
                <a:solidFill>
                  <a:srgbClr val="FF0000"/>
                </a:solidFill>
              </a:rPr>
              <a:t>（食品安全リスク）</a:t>
            </a:r>
            <a:endParaRPr kumimoji="1" lang="en-US" altLang="ja-JP" sz="2800" b="1" dirty="0">
              <a:solidFill>
                <a:srgbClr val="FF0000"/>
              </a:solidFill>
            </a:endParaRPr>
          </a:p>
          <a:p>
            <a:r>
              <a:rPr lang="ja-JP" altLang="en-US" sz="2800" dirty="0">
                <a:solidFill>
                  <a:schemeClr val="bg1">
                    <a:lumMod val="50000"/>
                  </a:schemeClr>
                </a:solidFill>
              </a:rPr>
              <a:t>規制値・使用基準・残留基準の逸脱など　通常　食品安全危害には遠いが　</a:t>
            </a:r>
            <a:r>
              <a:rPr lang="ja-JP" altLang="en-US" sz="2800" dirty="0"/>
              <a:t>法律に代表される社会的ルールで規定されている以上　遵守せざるを得ないものであって　それを逸脱してしまうことを危害とみなす</a:t>
            </a:r>
            <a:r>
              <a:rPr lang="ja-JP" altLang="en-US" sz="2800" b="1" dirty="0">
                <a:solidFill>
                  <a:srgbClr val="FF0000"/>
                </a:solidFill>
              </a:rPr>
              <a:t>（コンプライアンスリスク）</a:t>
            </a:r>
            <a:endParaRPr lang="en-US" altLang="ja-JP" sz="2800" b="1" dirty="0">
              <a:solidFill>
                <a:srgbClr val="FF0000"/>
              </a:solidFill>
            </a:endParaRPr>
          </a:p>
          <a:p>
            <a:r>
              <a:rPr kumimoji="1" lang="ja-JP" altLang="en-US" sz="2800" dirty="0">
                <a:solidFill>
                  <a:schemeClr val="bg1">
                    <a:lumMod val="50000"/>
                  </a:schemeClr>
                </a:solidFill>
              </a:rPr>
              <a:t>髪の毛の混入など　健康危害は起きないが　消費者苦情につながり　</a:t>
            </a:r>
            <a:r>
              <a:rPr kumimoji="1" lang="ja-JP" altLang="en-US" sz="2800" dirty="0"/>
              <a:t>ビジネスに悪影響をもたらす危害　</a:t>
            </a:r>
            <a:r>
              <a:rPr kumimoji="1" lang="ja-JP" altLang="en-US" sz="2800" b="1" dirty="0">
                <a:solidFill>
                  <a:srgbClr val="FF0000"/>
                </a:solidFill>
              </a:rPr>
              <a:t>（ビジネスリスク）</a:t>
            </a:r>
          </a:p>
        </p:txBody>
      </p:sp>
      <p:sp>
        <p:nvSpPr>
          <p:cNvPr id="4" name="スライド番号プレースホルダー 3">
            <a:extLst>
              <a:ext uri="{FF2B5EF4-FFF2-40B4-BE49-F238E27FC236}">
                <a16:creationId xmlns:a16="http://schemas.microsoft.com/office/drawing/2014/main" id="{55890ED8-0103-4A69-84BA-25EF115C9207}"/>
              </a:ext>
            </a:extLst>
          </p:cNvPr>
          <p:cNvSpPr>
            <a:spLocks noGrp="1"/>
          </p:cNvSpPr>
          <p:nvPr>
            <p:ph type="sldNum" sz="quarter" idx="12"/>
          </p:nvPr>
        </p:nvSpPr>
        <p:spPr/>
        <p:txBody>
          <a:bodyPr/>
          <a:lstStyle/>
          <a:p>
            <a:fld id="{6644E5F8-0645-4763-B441-AF5F8109873F}" type="slidenum">
              <a:rPr lang="ja-JP" altLang="en-US" smtClean="0"/>
              <a:pPr/>
              <a:t>3</a:t>
            </a:fld>
            <a:endParaRPr lang="ja-JP" altLang="en-US"/>
          </a:p>
        </p:txBody>
      </p:sp>
    </p:spTree>
    <p:extLst>
      <p:ext uri="{BB962C8B-B14F-4D97-AF65-F5344CB8AC3E}">
        <p14:creationId xmlns:p14="http://schemas.microsoft.com/office/powerpoint/2010/main" val="3393749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a:extLst>
              <a:ext uri="{FF2B5EF4-FFF2-40B4-BE49-F238E27FC236}">
                <a16:creationId xmlns:a16="http://schemas.microsoft.com/office/drawing/2014/main" id="{761FBDC2-6198-46BF-AED0-CCD2A291E9DF}"/>
              </a:ext>
            </a:extLst>
          </p:cNvPr>
          <p:cNvSpPr>
            <a:spLocks noGrp="1"/>
          </p:cNvSpPr>
          <p:nvPr>
            <p:ph type="title"/>
          </p:nvPr>
        </p:nvSpPr>
        <p:spPr/>
        <p:txBody>
          <a:bodyPr/>
          <a:lstStyle/>
          <a:p>
            <a:r>
              <a:rPr lang="ja-JP" altLang="en-US" dirty="0">
                <a:latin typeface="+mn-ea"/>
                <a:ea typeface="+mn-ea"/>
              </a:rPr>
              <a:t>包装容器からの溶出物</a:t>
            </a:r>
          </a:p>
        </p:txBody>
      </p:sp>
      <p:sp>
        <p:nvSpPr>
          <p:cNvPr id="34819" name="コンテンツ プレースホルダー 2">
            <a:extLst>
              <a:ext uri="{FF2B5EF4-FFF2-40B4-BE49-F238E27FC236}">
                <a16:creationId xmlns:a16="http://schemas.microsoft.com/office/drawing/2014/main" id="{6B8CE0DF-3C39-44C2-813D-D132FF701726}"/>
              </a:ext>
            </a:extLst>
          </p:cNvPr>
          <p:cNvSpPr>
            <a:spLocks noGrp="1"/>
          </p:cNvSpPr>
          <p:nvPr>
            <p:ph idx="1"/>
          </p:nvPr>
        </p:nvSpPr>
        <p:spPr/>
        <p:txBody>
          <a:bodyPr/>
          <a:lstStyle/>
          <a:p>
            <a:r>
              <a:rPr lang="ja-JP" altLang="en-US" sz="4000" dirty="0">
                <a:latin typeface="+mn-ea"/>
              </a:rPr>
              <a:t>包装資材（ビニール袋など）から溶け出す化学物質</a:t>
            </a:r>
            <a:endParaRPr lang="en-US" altLang="ja-JP" sz="4000" dirty="0">
              <a:latin typeface="+mn-ea"/>
            </a:endParaRPr>
          </a:p>
          <a:p>
            <a:r>
              <a:rPr lang="ja-JP" altLang="en-US" sz="4000" dirty="0">
                <a:latin typeface="+mn-ea"/>
              </a:rPr>
              <a:t>食品衛生法で定められた溶出試験をクリアしていないフィルムの使用</a:t>
            </a:r>
            <a:endParaRPr lang="en-US" altLang="ja-JP" sz="4000" dirty="0">
              <a:latin typeface="+mn-ea"/>
            </a:endParaRPr>
          </a:p>
          <a:p>
            <a:r>
              <a:rPr lang="ja-JP" altLang="en-US" sz="4000" dirty="0">
                <a:solidFill>
                  <a:schemeClr val="bg1">
                    <a:lumMod val="50000"/>
                  </a:schemeClr>
                </a:solidFill>
                <a:latin typeface="+mn-ea"/>
              </a:rPr>
              <a:t>今はまだ</a:t>
            </a:r>
            <a:r>
              <a:rPr lang="ja-JP" altLang="en-US" sz="4000" dirty="0">
                <a:latin typeface="+mn-ea"/>
              </a:rPr>
              <a:t>　食品衛生法　告示　</a:t>
            </a:r>
            <a:r>
              <a:rPr lang="en-US" altLang="ja-JP" sz="4000" dirty="0">
                <a:latin typeface="+mn-ea"/>
              </a:rPr>
              <a:t>370</a:t>
            </a:r>
            <a:r>
              <a:rPr lang="ja-JP" altLang="en-US" sz="4000" dirty="0">
                <a:latin typeface="+mn-ea"/>
              </a:rPr>
              <a:t>号　</a:t>
            </a:r>
            <a:r>
              <a:rPr lang="ja-JP" altLang="en-US" sz="4000" dirty="0">
                <a:solidFill>
                  <a:schemeClr val="bg1">
                    <a:lumMod val="50000"/>
                  </a:schemeClr>
                </a:solidFill>
                <a:latin typeface="+mn-ea"/>
              </a:rPr>
              <a:t>のみ⇔　ポジティブリスト化　注意</a:t>
            </a:r>
            <a:endParaRPr lang="en-US" altLang="ja-JP" sz="4000" dirty="0">
              <a:solidFill>
                <a:schemeClr val="bg1">
                  <a:lumMod val="50000"/>
                </a:schemeClr>
              </a:solidFill>
              <a:latin typeface="+mn-ea"/>
            </a:endParaRPr>
          </a:p>
          <a:p>
            <a:endParaRPr lang="ja-JP" altLang="en-US" dirty="0"/>
          </a:p>
        </p:txBody>
      </p:sp>
      <p:sp>
        <p:nvSpPr>
          <p:cNvPr id="2" name="スライド番号プレースホルダー 1">
            <a:extLst>
              <a:ext uri="{FF2B5EF4-FFF2-40B4-BE49-F238E27FC236}">
                <a16:creationId xmlns:a16="http://schemas.microsoft.com/office/drawing/2014/main" id="{8803A16A-20FC-4D33-817F-5E9DF1D39DD7}"/>
              </a:ext>
            </a:extLst>
          </p:cNvPr>
          <p:cNvSpPr>
            <a:spLocks noGrp="1"/>
          </p:cNvSpPr>
          <p:nvPr>
            <p:ph type="sldNum" sz="quarter" idx="12"/>
          </p:nvPr>
        </p:nvSpPr>
        <p:spPr/>
        <p:txBody>
          <a:bodyPr/>
          <a:lstStyle/>
          <a:p>
            <a:fld id="{6644E5F8-0645-4763-B441-AF5F8109873F}" type="slidenum">
              <a:rPr lang="ja-JP" altLang="en-US" smtClean="0"/>
              <a:pPr/>
              <a:t>30</a:t>
            </a:fld>
            <a:endParaRPr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a:extLst>
              <a:ext uri="{FF2B5EF4-FFF2-40B4-BE49-F238E27FC236}">
                <a16:creationId xmlns:a16="http://schemas.microsoft.com/office/drawing/2014/main" id="{69BC1B78-21D3-44A0-8B49-5F69C11C7BC8}"/>
              </a:ext>
            </a:extLst>
          </p:cNvPr>
          <p:cNvSpPr>
            <a:spLocks noGrp="1"/>
          </p:cNvSpPr>
          <p:nvPr>
            <p:ph type="title"/>
          </p:nvPr>
        </p:nvSpPr>
        <p:spPr/>
        <p:txBody>
          <a:bodyPr/>
          <a:lstStyle/>
          <a:p>
            <a:r>
              <a:rPr lang="ja-JP" altLang="en-US" dirty="0">
                <a:latin typeface="+mn-ea"/>
                <a:ea typeface="+mn-ea"/>
              </a:rPr>
              <a:t>食品添加物の安全性確認</a:t>
            </a:r>
          </a:p>
        </p:txBody>
      </p:sp>
      <p:sp>
        <p:nvSpPr>
          <p:cNvPr id="35843" name="コンテンツ プレースホルダ 2">
            <a:extLst>
              <a:ext uri="{FF2B5EF4-FFF2-40B4-BE49-F238E27FC236}">
                <a16:creationId xmlns:a16="http://schemas.microsoft.com/office/drawing/2014/main" id="{133564AF-B11D-4476-81CC-B95B63E88D24}"/>
              </a:ext>
            </a:extLst>
          </p:cNvPr>
          <p:cNvSpPr>
            <a:spLocks noGrp="1"/>
          </p:cNvSpPr>
          <p:nvPr>
            <p:ph idx="1"/>
          </p:nvPr>
        </p:nvSpPr>
        <p:spPr/>
        <p:txBody>
          <a:bodyPr/>
          <a:lstStyle/>
          <a:p>
            <a:r>
              <a:rPr lang="ja-JP" altLang="en-US" dirty="0">
                <a:latin typeface="+mn-ea"/>
              </a:rPr>
              <a:t>食品添加物の安全性評価は、リスク評価機関である食品安全委員会が行なっています。</a:t>
            </a:r>
            <a:endParaRPr lang="en-US" altLang="ja-JP" dirty="0">
              <a:latin typeface="+mn-ea"/>
            </a:endParaRPr>
          </a:p>
          <a:p>
            <a:r>
              <a:rPr lang="ja-JP" altLang="en-US" dirty="0">
                <a:latin typeface="+mn-ea"/>
              </a:rPr>
              <a:t>動物を用いた毒性試験結果等の科学的なデータに基づき、各食品添加物ごとに、健康への悪影響がないとされる「許容一日摂取量」</a:t>
            </a:r>
            <a:endParaRPr lang="en-US" altLang="ja-JP" dirty="0">
              <a:latin typeface="+mn-ea"/>
            </a:endParaRPr>
          </a:p>
          <a:p>
            <a:pPr>
              <a:buFont typeface="Arial" panose="020B0604020202020204" pitchFamily="34" charset="0"/>
              <a:buNone/>
            </a:pPr>
            <a:r>
              <a:rPr lang="ja-JP" altLang="en-US" dirty="0">
                <a:latin typeface="+mn-ea"/>
              </a:rPr>
              <a:t>　（ＡＤＩ）が設定されます。</a:t>
            </a:r>
          </a:p>
        </p:txBody>
      </p:sp>
      <p:sp>
        <p:nvSpPr>
          <p:cNvPr id="35844" name="テキスト ボックス 3">
            <a:extLst>
              <a:ext uri="{FF2B5EF4-FFF2-40B4-BE49-F238E27FC236}">
                <a16:creationId xmlns:a16="http://schemas.microsoft.com/office/drawing/2014/main" id="{B42D7B65-01DF-40C7-8E7C-D1FD4B83FF53}"/>
              </a:ext>
            </a:extLst>
          </p:cNvPr>
          <p:cNvSpPr txBox="1">
            <a:spLocks noChangeArrowheads="1"/>
          </p:cNvSpPr>
          <p:nvPr/>
        </p:nvSpPr>
        <p:spPr bwMode="auto">
          <a:xfrm>
            <a:off x="492815" y="4829036"/>
            <a:ext cx="8229600" cy="17543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3600" dirty="0">
                <a:latin typeface="+mn-ea"/>
                <a:ea typeface="+mn-ea"/>
              </a:rPr>
              <a:t>実際に危害が確認された水準をもとに</a:t>
            </a:r>
            <a:endParaRPr lang="en-US" altLang="ja-JP" sz="3600" dirty="0">
              <a:latin typeface="+mn-ea"/>
              <a:ea typeface="+mn-ea"/>
            </a:endParaRPr>
          </a:p>
          <a:p>
            <a:r>
              <a:rPr lang="ja-JP" altLang="en-US" sz="3600" dirty="0">
                <a:latin typeface="+mn-ea"/>
                <a:ea typeface="+mn-ea"/>
              </a:rPr>
              <a:t>無作用量．無作用量をもとに使用基準が設定されている</a:t>
            </a:r>
            <a:endParaRPr lang="ja-JP" altLang="en-US" dirty="0">
              <a:latin typeface="+mn-ea"/>
              <a:ea typeface="+mn-ea"/>
            </a:endParaRPr>
          </a:p>
        </p:txBody>
      </p:sp>
      <p:sp>
        <p:nvSpPr>
          <p:cNvPr id="2" name="スライド番号プレースホルダー 1">
            <a:extLst>
              <a:ext uri="{FF2B5EF4-FFF2-40B4-BE49-F238E27FC236}">
                <a16:creationId xmlns:a16="http://schemas.microsoft.com/office/drawing/2014/main" id="{8625E8E8-FB44-4FC7-ADBB-513B498071BB}"/>
              </a:ext>
            </a:extLst>
          </p:cNvPr>
          <p:cNvSpPr>
            <a:spLocks noGrp="1"/>
          </p:cNvSpPr>
          <p:nvPr>
            <p:ph type="sldNum" sz="quarter" idx="12"/>
          </p:nvPr>
        </p:nvSpPr>
        <p:spPr/>
        <p:txBody>
          <a:bodyPr/>
          <a:lstStyle/>
          <a:p>
            <a:fld id="{6644E5F8-0645-4763-B441-AF5F8109873F}" type="slidenum">
              <a:rPr lang="ja-JP" altLang="en-US" smtClean="0"/>
              <a:pPr/>
              <a:t>31</a:t>
            </a:fld>
            <a:endParaRPr lang="ja-JP"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a:extLst>
              <a:ext uri="{FF2B5EF4-FFF2-40B4-BE49-F238E27FC236}">
                <a16:creationId xmlns:a16="http://schemas.microsoft.com/office/drawing/2014/main" id="{E8B93984-E6AA-48E9-B7EF-9AA7E5127598}"/>
              </a:ext>
            </a:extLst>
          </p:cNvPr>
          <p:cNvSpPr>
            <a:spLocks noGrp="1"/>
          </p:cNvSpPr>
          <p:nvPr>
            <p:ph type="title"/>
          </p:nvPr>
        </p:nvSpPr>
        <p:spPr>
          <a:xfrm>
            <a:off x="611188" y="188913"/>
            <a:ext cx="8075612" cy="633412"/>
          </a:xfrm>
        </p:spPr>
        <p:txBody>
          <a:bodyPr/>
          <a:lstStyle/>
          <a:p>
            <a:r>
              <a:rPr lang="ja-JP" altLang="en-US" dirty="0">
                <a:latin typeface="+mn-ea"/>
                <a:ea typeface="+mn-ea"/>
              </a:rPr>
              <a:t>ＡＬＡＲＡの原則</a:t>
            </a:r>
          </a:p>
        </p:txBody>
      </p:sp>
      <p:sp>
        <p:nvSpPr>
          <p:cNvPr id="36867" name="コンテンツ プレースホルダ 2">
            <a:extLst>
              <a:ext uri="{FF2B5EF4-FFF2-40B4-BE49-F238E27FC236}">
                <a16:creationId xmlns:a16="http://schemas.microsoft.com/office/drawing/2014/main" id="{557FAD9C-B8AA-48C9-A6EF-65BE5073BA0F}"/>
              </a:ext>
            </a:extLst>
          </p:cNvPr>
          <p:cNvSpPr>
            <a:spLocks noGrp="1"/>
          </p:cNvSpPr>
          <p:nvPr>
            <p:ph idx="1"/>
          </p:nvPr>
        </p:nvSpPr>
        <p:spPr>
          <a:xfrm>
            <a:off x="424911" y="942975"/>
            <a:ext cx="8229600" cy="4525962"/>
          </a:xfrm>
        </p:spPr>
        <p:txBody>
          <a:bodyPr/>
          <a:lstStyle/>
          <a:p>
            <a:r>
              <a:rPr lang="ja-JP" altLang="en-US" sz="2800" dirty="0">
                <a:latin typeface="+mn-ea"/>
              </a:rPr>
              <a:t>食品中の汚染物質を無理なく到達可能な範囲でできるだけ低くすべき（ＡＬＡＲＡ：</a:t>
            </a:r>
            <a:r>
              <a:rPr lang="en-US" altLang="ja-JP" sz="2800" dirty="0">
                <a:latin typeface="+mn-ea"/>
              </a:rPr>
              <a:t>As</a:t>
            </a:r>
            <a:r>
              <a:rPr lang="ja-JP" altLang="en-US" sz="2800" dirty="0">
                <a:latin typeface="+mn-ea"/>
              </a:rPr>
              <a:t> </a:t>
            </a:r>
            <a:r>
              <a:rPr lang="en-US" altLang="ja-JP" sz="2800" dirty="0">
                <a:latin typeface="+mn-ea"/>
              </a:rPr>
              <a:t>Low As Reasonably Achievable</a:t>
            </a:r>
            <a:r>
              <a:rPr lang="ja-JP" altLang="en-US" sz="2800" dirty="0">
                <a:latin typeface="+mn-ea"/>
              </a:rPr>
              <a:t>）であるという考え方</a:t>
            </a:r>
            <a:endParaRPr lang="en-US" altLang="ja-JP" sz="2800" dirty="0">
              <a:latin typeface="+mn-ea"/>
            </a:endParaRPr>
          </a:p>
          <a:p>
            <a:r>
              <a:rPr lang="ja-JP" altLang="en-US" sz="2800" dirty="0">
                <a:latin typeface="+mn-ea"/>
              </a:rPr>
              <a:t>コーデックス委員会で食品中の基準値等のリスク管理措置を検討する際には、この考え方に基づき消費者の健康が確保されていることを条件に、生産や取引の不必要な中断を避けるため、食品中の汚染物質の通常の濃度範囲よりもやや高いレベルを考慮する</a:t>
            </a:r>
          </a:p>
        </p:txBody>
      </p:sp>
      <p:sp>
        <p:nvSpPr>
          <p:cNvPr id="36868" name="テキスト ボックス 3">
            <a:extLst>
              <a:ext uri="{FF2B5EF4-FFF2-40B4-BE49-F238E27FC236}">
                <a16:creationId xmlns:a16="http://schemas.microsoft.com/office/drawing/2014/main" id="{6C4582C4-18B3-43B7-9E7E-0F3B48EE73A1}"/>
              </a:ext>
            </a:extLst>
          </p:cNvPr>
          <p:cNvSpPr txBox="1">
            <a:spLocks noChangeArrowheads="1"/>
          </p:cNvSpPr>
          <p:nvPr/>
        </p:nvSpPr>
        <p:spPr bwMode="auto">
          <a:xfrm>
            <a:off x="344277" y="5229200"/>
            <a:ext cx="8455446" cy="1077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3200" dirty="0">
                <a:latin typeface="+mn-ea"/>
                <a:ea typeface="+mn-ea"/>
              </a:rPr>
              <a:t>実害の確認はないものの、現実的に達成し得るできるだけ低めを規定しているようなもの</a:t>
            </a:r>
          </a:p>
        </p:txBody>
      </p:sp>
      <p:sp>
        <p:nvSpPr>
          <p:cNvPr id="2" name="スライド番号プレースホルダー 1">
            <a:extLst>
              <a:ext uri="{FF2B5EF4-FFF2-40B4-BE49-F238E27FC236}">
                <a16:creationId xmlns:a16="http://schemas.microsoft.com/office/drawing/2014/main" id="{4BEEED62-8830-43F2-9BC5-B55CB64AB929}"/>
              </a:ext>
            </a:extLst>
          </p:cNvPr>
          <p:cNvSpPr>
            <a:spLocks noGrp="1"/>
          </p:cNvSpPr>
          <p:nvPr>
            <p:ph type="sldNum" sz="quarter" idx="12"/>
          </p:nvPr>
        </p:nvSpPr>
        <p:spPr/>
        <p:txBody>
          <a:bodyPr/>
          <a:lstStyle/>
          <a:p>
            <a:fld id="{6644E5F8-0645-4763-B441-AF5F8109873F}" type="slidenum">
              <a:rPr lang="ja-JP" altLang="en-US" smtClean="0"/>
              <a:pPr/>
              <a:t>32</a:t>
            </a:fld>
            <a:endParaRPr lang="ja-JP"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a:extLst>
              <a:ext uri="{FF2B5EF4-FFF2-40B4-BE49-F238E27FC236}">
                <a16:creationId xmlns:a16="http://schemas.microsoft.com/office/drawing/2014/main" id="{516270AB-E56D-4534-87CF-70D451164059}"/>
              </a:ext>
            </a:extLst>
          </p:cNvPr>
          <p:cNvSpPr>
            <a:spLocks noGrp="1"/>
          </p:cNvSpPr>
          <p:nvPr>
            <p:ph type="title"/>
          </p:nvPr>
        </p:nvSpPr>
        <p:spPr/>
        <p:txBody>
          <a:bodyPr/>
          <a:lstStyle/>
          <a:p>
            <a:r>
              <a:rPr lang="ja-JP" altLang="en-US" dirty="0">
                <a:latin typeface="+mn-ea"/>
                <a:ea typeface="+mn-ea"/>
              </a:rPr>
              <a:t>「防護の最適化」という考え方</a:t>
            </a:r>
          </a:p>
        </p:txBody>
      </p:sp>
      <p:sp>
        <p:nvSpPr>
          <p:cNvPr id="37891" name="コンテンツ プレースホルダ 2">
            <a:extLst>
              <a:ext uri="{FF2B5EF4-FFF2-40B4-BE49-F238E27FC236}">
                <a16:creationId xmlns:a16="http://schemas.microsoft.com/office/drawing/2014/main" id="{3B0CBDC1-0F8E-4C6B-9D5F-B0A50E9D8B54}"/>
              </a:ext>
            </a:extLst>
          </p:cNvPr>
          <p:cNvSpPr>
            <a:spLocks noGrp="1"/>
          </p:cNvSpPr>
          <p:nvPr>
            <p:ph idx="1"/>
          </p:nvPr>
        </p:nvSpPr>
        <p:spPr/>
        <p:txBody>
          <a:bodyPr/>
          <a:lstStyle/>
          <a:p>
            <a:r>
              <a:rPr lang="ja-JP" altLang="en-US" sz="3600" dirty="0">
                <a:latin typeface="+mn-ea"/>
              </a:rPr>
              <a:t>これ以上放射線量が低ければ、確率的影響（ガンや遺伝的影響）のリスクがないという閾値は存在せず、どれだけ線量が低くてもその線量に応じたリスクが存在するという考え方に基づいて、合理的に可能な限り（</a:t>
            </a:r>
            <a:r>
              <a:rPr lang="en-US" altLang="ja-JP" sz="3600" dirty="0">
                <a:latin typeface="+mn-ea"/>
              </a:rPr>
              <a:t>ALARA)</a:t>
            </a:r>
            <a:r>
              <a:rPr lang="ja-JP" altLang="en-US" sz="3600" dirty="0">
                <a:latin typeface="+mn-ea"/>
              </a:rPr>
              <a:t>被ばく線量を低減しようとするのが「最適化」の考え方の原則</a:t>
            </a:r>
          </a:p>
        </p:txBody>
      </p:sp>
      <p:sp>
        <p:nvSpPr>
          <p:cNvPr id="2" name="スライド番号プレースホルダー 1">
            <a:extLst>
              <a:ext uri="{FF2B5EF4-FFF2-40B4-BE49-F238E27FC236}">
                <a16:creationId xmlns:a16="http://schemas.microsoft.com/office/drawing/2014/main" id="{2E5F8A18-77FF-446B-BEC3-616AA208B29A}"/>
              </a:ext>
            </a:extLst>
          </p:cNvPr>
          <p:cNvSpPr>
            <a:spLocks noGrp="1"/>
          </p:cNvSpPr>
          <p:nvPr>
            <p:ph type="sldNum" sz="quarter" idx="12"/>
          </p:nvPr>
        </p:nvSpPr>
        <p:spPr/>
        <p:txBody>
          <a:bodyPr/>
          <a:lstStyle/>
          <a:p>
            <a:fld id="{6644E5F8-0645-4763-B441-AF5F8109873F}" type="slidenum">
              <a:rPr lang="ja-JP" altLang="en-US" smtClean="0"/>
              <a:pPr/>
              <a:t>33</a:t>
            </a:fld>
            <a:endParaRPr lang="ja-JP"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a:extLst>
              <a:ext uri="{FF2B5EF4-FFF2-40B4-BE49-F238E27FC236}">
                <a16:creationId xmlns:a16="http://schemas.microsoft.com/office/drawing/2014/main" id="{9F8EB8A1-E206-4C5A-B49D-21EC1D9127D1}"/>
              </a:ext>
            </a:extLst>
          </p:cNvPr>
          <p:cNvSpPr>
            <a:spLocks noGrp="1"/>
          </p:cNvSpPr>
          <p:nvPr>
            <p:ph type="title"/>
          </p:nvPr>
        </p:nvSpPr>
        <p:spPr/>
        <p:txBody>
          <a:bodyPr/>
          <a:lstStyle/>
          <a:p>
            <a:endParaRPr lang="ja-JP" altLang="en-US"/>
          </a:p>
        </p:txBody>
      </p:sp>
      <p:sp>
        <p:nvSpPr>
          <p:cNvPr id="38915" name="コンテンツ プレースホルダ 2">
            <a:extLst>
              <a:ext uri="{FF2B5EF4-FFF2-40B4-BE49-F238E27FC236}">
                <a16:creationId xmlns:a16="http://schemas.microsoft.com/office/drawing/2014/main" id="{1A636E2D-2551-440E-B82D-4335B42E9942}"/>
              </a:ext>
            </a:extLst>
          </p:cNvPr>
          <p:cNvSpPr>
            <a:spLocks noGrp="1"/>
          </p:cNvSpPr>
          <p:nvPr>
            <p:ph idx="1"/>
          </p:nvPr>
        </p:nvSpPr>
        <p:spPr/>
        <p:txBody>
          <a:bodyPr/>
          <a:lstStyle/>
          <a:p>
            <a:r>
              <a:rPr lang="en-US" altLang="ja-JP" sz="3600" dirty="0">
                <a:latin typeface="+mj-ea"/>
                <a:ea typeface="+mj-ea"/>
              </a:rPr>
              <a:t>ALARA</a:t>
            </a:r>
            <a:r>
              <a:rPr lang="ja-JP" altLang="en-US" sz="3600" dirty="0">
                <a:latin typeface="+mj-ea"/>
                <a:ea typeface="+mj-ea"/>
              </a:rPr>
              <a:t>には「経済的、社会的要因を考慮して」という条件がついている</a:t>
            </a:r>
            <a:endParaRPr lang="en-US" altLang="ja-JP" sz="3600" dirty="0">
              <a:latin typeface="+mj-ea"/>
              <a:ea typeface="+mj-ea"/>
            </a:endParaRPr>
          </a:p>
          <a:p>
            <a:r>
              <a:rPr lang="ja-JP" altLang="en-US" sz="3600" dirty="0">
                <a:latin typeface="+mj-ea"/>
                <a:ea typeface="+mj-ea"/>
              </a:rPr>
              <a:t>できるだけ被ばく線量は低く抑えようと努力する一方で、低い被ばく線量をさらに最小化しようという努力が、その効果に対して不釣り合いに大きな費用や制約、犠牲を伴う場合には、よしとしない</a:t>
            </a:r>
          </a:p>
        </p:txBody>
      </p:sp>
      <p:sp>
        <p:nvSpPr>
          <p:cNvPr id="2" name="スライド番号プレースホルダー 1">
            <a:extLst>
              <a:ext uri="{FF2B5EF4-FFF2-40B4-BE49-F238E27FC236}">
                <a16:creationId xmlns:a16="http://schemas.microsoft.com/office/drawing/2014/main" id="{13E76FFB-3F81-403D-84E6-C03B8946CA6D}"/>
              </a:ext>
            </a:extLst>
          </p:cNvPr>
          <p:cNvSpPr>
            <a:spLocks noGrp="1"/>
          </p:cNvSpPr>
          <p:nvPr>
            <p:ph type="sldNum" sz="quarter" idx="12"/>
          </p:nvPr>
        </p:nvSpPr>
        <p:spPr/>
        <p:txBody>
          <a:bodyPr/>
          <a:lstStyle/>
          <a:p>
            <a:fld id="{6644E5F8-0645-4763-B441-AF5F8109873F}" type="slidenum">
              <a:rPr lang="ja-JP" altLang="en-US" smtClean="0"/>
              <a:pPr/>
              <a:t>34</a:t>
            </a:fld>
            <a:endParaRPr lang="ja-JP"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7AD8C873-71F3-4D63-A573-4A1597FBE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49275"/>
            <a:ext cx="8208962" cy="56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FF2B5EF4-FFF2-40B4-BE49-F238E27FC236}">
                <a16:creationId xmlns:a16="http://schemas.microsoft.com/office/drawing/2014/main" id="{E39AD46B-1D45-4E8C-B17C-0520305C912C}"/>
              </a:ext>
            </a:extLst>
          </p:cNvPr>
          <p:cNvSpPr>
            <a:spLocks noGrp="1"/>
          </p:cNvSpPr>
          <p:nvPr>
            <p:ph type="sldNum" sz="quarter" idx="12"/>
          </p:nvPr>
        </p:nvSpPr>
        <p:spPr/>
        <p:txBody>
          <a:bodyPr/>
          <a:lstStyle/>
          <a:p>
            <a:fld id="{2AA68821-C48F-499E-BEE0-3E12F478445C}" type="slidenum">
              <a:rPr lang="ja-JP" altLang="en-US" smtClean="0"/>
              <a:pPr/>
              <a:t>35</a:t>
            </a:fld>
            <a:endParaRPr lang="ja-JP"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3138EDB3-191E-4C74-8985-6140FB4AD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476250"/>
            <a:ext cx="89281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FF2B5EF4-FFF2-40B4-BE49-F238E27FC236}">
                <a16:creationId xmlns:a16="http://schemas.microsoft.com/office/drawing/2014/main" id="{588C69FD-1FCA-45A7-9DDC-AF990B9749C1}"/>
              </a:ext>
            </a:extLst>
          </p:cNvPr>
          <p:cNvSpPr>
            <a:spLocks noGrp="1"/>
          </p:cNvSpPr>
          <p:nvPr>
            <p:ph type="sldNum" sz="quarter" idx="12"/>
          </p:nvPr>
        </p:nvSpPr>
        <p:spPr/>
        <p:txBody>
          <a:bodyPr/>
          <a:lstStyle/>
          <a:p>
            <a:fld id="{2AA68821-C48F-499E-BEE0-3E12F478445C}" type="slidenum">
              <a:rPr lang="ja-JP" altLang="en-US" smtClean="0"/>
              <a:pPr/>
              <a:t>36</a:t>
            </a:fld>
            <a:endParaRPr lang="ja-JP"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a:extLst>
              <a:ext uri="{FF2B5EF4-FFF2-40B4-BE49-F238E27FC236}">
                <a16:creationId xmlns:a16="http://schemas.microsoft.com/office/drawing/2014/main" id="{CCB6AC25-B242-4A37-9877-D7A6AF2A5717}"/>
              </a:ext>
            </a:extLst>
          </p:cNvPr>
          <p:cNvSpPr>
            <a:spLocks noGrp="1"/>
          </p:cNvSpPr>
          <p:nvPr>
            <p:ph type="title"/>
          </p:nvPr>
        </p:nvSpPr>
        <p:spPr/>
        <p:txBody>
          <a:bodyPr/>
          <a:lstStyle/>
          <a:p>
            <a:endParaRPr lang="ja-JP" altLang="en-US"/>
          </a:p>
        </p:txBody>
      </p:sp>
      <p:pic>
        <p:nvPicPr>
          <p:cNvPr id="41987" name="Picture 3">
            <a:extLst>
              <a:ext uri="{FF2B5EF4-FFF2-40B4-BE49-F238E27FC236}">
                <a16:creationId xmlns:a16="http://schemas.microsoft.com/office/drawing/2014/main" id="{2C1EFD9A-ED10-4E18-AB1D-D1604DF3C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24" t="14087" r="55743" b="55177"/>
          <a:stretch>
            <a:fillRect/>
          </a:stretch>
        </p:blipFill>
        <p:spPr bwMode="auto">
          <a:xfrm>
            <a:off x="468313" y="1773238"/>
            <a:ext cx="80645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3">
            <a:extLst>
              <a:ext uri="{FF2B5EF4-FFF2-40B4-BE49-F238E27FC236}">
                <a16:creationId xmlns:a16="http://schemas.microsoft.com/office/drawing/2014/main" id="{C0B563C5-69BC-41A3-AB73-561410C99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817" t="13945" r="516" b="52190"/>
          <a:stretch>
            <a:fillRect/>
          </a:stretch>
        </p:blipFill>
        <p:spPr bwMode="auto">
          <a:xfrm>
            <a:off x="539750" y="4365625"/>
            <a:ext cx="81978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下矢印 8">
            <a:extLst>
              <a:ext uri="{FF2B5EF4-FFF2-40B4-BE49-F238E27FC236}">
                <a16:creationId xmlns:a16="http://schemas.microsoft.com/office/drawing/2014/main" id="{9C4DAD3F-03DF-49BE-A8B2-41BA5F784C89}"/>
              </a:ext>
            </a:extLst>
          </p:cNvPr>
          <p:cNvSpPr/>
          <p:nvPr/>
        </p:nvSpPr>
        <p:spPr>
          <a:xfrm>
            <a:off x="4140200" y="3357563"/>
            <a:ext cx="863600"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スライド番号プレースホルダー 1">
            <a:extLst>
              <a:ext uri="{FF2B5EF4-FFF2-40B4-BE49-F238E27FC236}">
                <a16:creationId xmlns:a16="http://schemas.microsoft.com/office/drawing/2014/main" id="{5808405B-1D84-4A75-893D-A66D312DEF96}"/>
              </a:ext>
            </a:extLst>
          </p:cNvPr>
          <p:cNvSpPr>
            <a:spLocks noGrp="1"/>
          </p:cNvSpPr>
          <p:nvPr>
            <p:ph type="sldNum" sz="quarter" idx="12"/>
          </p:nvPr>
        </p:nvSpPr>
        <p:spPr/>
        <p:txBody>
          <a:bodyPr/>
          <a:lstStyle/>
          <a:p>
            <a:fld id="{6644E5F8-0645-4763-B441-AF5F8109873F}" type="slidenum">
              <a:rPr lang="ja-JP" altLang="en-US" smtClean="0"/>
              <a:pPr/>
              <a:t>37</a:t>
            </a:fld>
            <a:endParaRPr lang="ja-JP"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コンテンツ プレースホルダ 2">
            <a:extLst>
              <a:ext uri="{FF2B5EF4-FFF2-40B4-BE49-F238E27FC236}">
                <a16:creationId xmlns:a16="http://schemas.microsoft.com/office/drawing/2014/main" id="{67E3E513-5394-47BF-9445-97D3A879A635}"/>
              </a:ext>
            </a:extLst>
          </p:cNvPr>
          <p:cNvSpPr>
            <a:spLocks noGrp="1"/>
          </p:cNvSpPr>
          <p:nvPr>
            <p:ph idx="1"/>
          </p:nvPr>
        </p:nvSpPr>
        <p:spPr>
          <a:xfrm>
            <a:off x="457200" y="908720"/>
            <a:ext cx="8229600" cy="4525963"/>
          </a:xfrm>
        </p:spPr>
        <p:txBody>
          <a:bodyPr/>
          <a:lstStyle/>
          <a:p>
            <a:r>
              <a:rPr lang="ja-JP" altLang="en-US" sz="3600" dirty="0">
                <a:latin typeface="+mn-ea"/>
              </a:rPr>
              <a:t>暫定基準値から新基準値へは事故</a:t>
            </a:r>
            <a:r>
              <a:rPr lang="en-US" altLang="ja-JP" sz="3600" dirty="0">
                <a:latin typeface="+mn-ea"/>
              </a:rPr>
              <a:t>1</a:t>
            </a:r>
            <a:r>
              <a:rPr lang="ja-JP" altLang="en-US" sz="3600" dirty="0">
                <a:latin typeface="+mn-ea"/>
              </a:rPr>
              <a:t>年経過後</a:t>
            </a:r>
            <a:endParaRPr lang="en-US" altLang="ja-JP" sz="3600" dirty="0">
              <a:latin typeface="+mn-ea"/>
            </a:endParaRPr>
          </a:p>
          <a:p>
            <a:r>
              <a:rPr lang="ja-JP" altLang="en-US" sz="3600" dirty="0">
                <a:latin typeface="+mn-ea"/>
              </a:rPr>
              <a:t>汚染食品のリスク評価をせず、規制値はきびしいほど安全との思い込みにより、食品の汚染率を事故直後と同様の５０％に仮定したため、厳しい基準となった</a:t>
            </a:r>
            <a:endParaRPr lang="en-US" altLang="ja-JP" sz="3600" dirty="0">
              <a:latin typeface="+mn-ea"/>
            </a:endParaRPr>
          </a:p>
          <a:p>
            <a:r>
              <a:rPr lang="ja-JP" altLang="en-US" sz="3600" dirty="0">
                <a:latin typeface="+mn-ea"/>
              </a:rPr>
              <a:t>実際には、５００</a:t>
            </a:r>
            <a:r>
              <a:rPr lang="en-US" altLang="ja-JP" sz="3600" dirty="0" err="1">
                <a:latin typeface="+mn-ea"/>
              </a:rPr>
              <a:t>Bq</a:t>
            </a:r>
            <a:r>
              <a:rPr lang="en-US" altLang="ja-JP" sz="3600" dirty="0">
                <a:latin typeface="+mn-ea"/>
              </a:rPr>
              <a:t>/</a:t>
            </a:r>
            <a:r>
              <a:rPr lang="ja-JP" altLang="en-US" sz="3600" dirty="0">
                <a:latin typeface="+mn-ea"/>
              </a:rPr>
              <a:t>ｋｇ超過食品は、約２％であったので、暫定基準値でも目標の１</a:t>
            </a:r>
            <a:r>
              <a:rPr lang="en-US" altLang="ja-JP" sz="3600" dirty="0">
                <a:latin typeface="+mn-ea"/>
              </a:rPr>
              <a:t>mSv/</a:t>
            </a:r>
            <a:r>
              <a:rPr lang="ja-JP" altLang="en-US" sz="3600" dirty="0">
                <a:latin typeface="+mn-ea"/>
              </a:rPr>
              <a:t>年が達成できた</a:t>
            </a:r>
            <a:endParaRPr lang="en-US" altLang="ja-JP" sz="3600" dirty="0">
              <a:latin typeface="+mn-ea"/>
            </a:endParaRPr>
          </a:p>
        </p:txBody>
      </p:sp>
      <p:sp>
        <p:nvSpPr>
          <p:cNvPr id="2" name="スライド番号プレースホルダー 1">
            <a:extLst>
              <a:ext uri="{FF2B5EF4-FFF2-40B4-BE49-F238E27FC236}">
                <a16:creationId xmlns:a16="http://schemas.microsoft.com/office/drawing/2014/main" id="{244A5BED-7B59-4009-BC98-8CFFEF6C247F}"/>
              </a:ext>
            </a:extLst>
          </p:cNvPr>
          <p:cNvSpPr>
            <a:spLocks noGrp="1"/>
          </p:cNvSpPr>
          <p:nvPr>
            <p:ph type="sldNum" sz="quarter" idx="12"/>
          </p:nvPr>
        </p:nvSpPr>
        <p:spPr/>
        <p:txBody>
          <a:bodyPr/>
          <a:lstStyle/>
          <a:p>
            <a:fld id="{6644E5F8-0645-4763-B441-AF5F8109873F}" type="slidenum">
              <a:rPr lang="ja-JP" altLang="en-US" smtClean="0"/>
              <a:pPr/>
              <a:t>38</a:t>
            </a:fld>
            <a:endParaRPr lang="ja-JP"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a:extLst>
              <a:ext uri="{FF2B5EF4-FFF2-40B4-BE49-F238E27FC236}">
                <a16:creationId xmlns:a16="http://schemas.microsoft.com/office/drawing/2014/main" id="{FFF1C05C-77A2-4D51-A299-084C69BD0B6D}"/>
              </a:ext>
            </a:extLst>
          </p:cNvPr>
          <p:cNvSpPr>
            <a:spLocks noGrp="1"/>
          </p:cNvSpPr>
          <p:nvPr>
            <p:ph type="title"/>
          </p:nvPr>
        </p:nvSpPr>
        <p:spPr/>
        <p:txBody>
          <a:bodyPr/>
          <a:lstStyle/>
          <a:p>
            <a:r>
              <a:rPr lang="ja-JP" altLang="en-US" dirty="0">
                <a:latin typeface="+mn-ea"/>
                <a:ea typeface="+mn-ea"/>
              </a:rPr>
              <a:t>閾値（しきいち、いきち）</a:t>
            </a:r>
          </a:p>
        </p:txBody>
      </p:sp>
      <p:sp>
        <p:nvSpPr>
          <p:cNvPr id="44035" name="コンテンツ プレースホルダ 2">
            <a:extLst>
              <a:ext uri="{FF2B5EF4-FFF2-40B4-BE49-F238E27FC236}">
                <a16:creationId xmlns:a16="http://schemas.microsoft.com/office/drawing/2014/main" id="{76497C1E-3AA6-4D89-8696-9187D26F6338}"/>
              </a:ext>
            </a:extLst>
          </p:cNvPr>
          <p:cNvSpPr>
            <a:spLocks noGrp="1"/>
          </p:cNvSpPr>
          <p:nvPr>
            <p:ph idx="1"/>
          </p:nvPr>
        </p:nvSpPr>
        <p:spPr/>
        <p:txBody>
          <a:bodyPr/>
          <a:lstStyle/>
          <a:p>
            <a:r>
              <a:rPr lang="ja-JP" altLang="en-US" sz="3600" dirty="0">
                <a:latin typeface="+mn-ea"/>
              </a:rPr>
              <a:t>アレルギー表示義務化の過程で定めた　「表示の監視の閾値１０</a:t>
            </a:r>
            <a:r>
              <a:rPr lang="en-US" altLang="ja-JP" sz="3600" dirty="0">
                <a:latin typeface="+mn-ea"/>
              </a:rPr>
              <a:t>ppm</a:t>
            </a:r>
            <a:r>
              <a:rPr lang="ja-JP" altLang="en-US" sz="3600" dirty="0">
                <a:latin typeface="+mn-ea"/>
              </a:rPr>
              <a:t>」</a:t>
            </a:r>
            <a:endParaRPr lang="en-US" altLang="ja-JP" sz="3600" dirty="0">
              <a:latin typeface="+mn-ea"/>
            </a:endParaRPr>
          </a:p>
          <a:p>
            <a:r>
              <a:rPr lang="ja-JP" altLang="en-US" sz="3600" dirty="0">
                <a:latin typeface="+mn-ea"/>
              </a:rPr>
              <a:t>日本で加工食品の食物アレルギー表示が義務化され、世界で最も早く、</a:t>
            </a:r>
            <a:r>
              <a:rPr lang="en-US" altLang="ja-JP" sz="3600" dirty="0">
                <a:latin typeface="+mn-ea"/>
              </a:rPr>
              <a:t>2001</a:t>
            </a:r>
            <a:r>
              <a:rPr lang="ja-JP" altLang="en-US" sz="3600" dirty="0">
                <a:latin typeface="+mn-ea"/>
              </a:rPr>
              <a:t>年</a:t>
            </a:r>
            <a:r>
              <a:rPr lang="en-US" altLang="ja-JP" sz="3600" dirty="0">
                <a:latin typeface="+mn-ea"/>
              </a:rPr>
              <a:t>4</a:t>
            </a:r>
            <a:r>
              <a:rPr lang="ja-JP" altLang="en-US" sz="3600" dirty="0">
                <a:latin typeface="+mn-ea"/>
              </a:rPr>
              <a:t>月施行</a:t>
            </a:r>
            <a:endParaRPr lang="en-US" altLang="ja-JP" sz="3600" dirty="0">
              <a:latin typeface="+mn-ea"/>
            </a:endParaRPr>
          </a:p>
        </p:txBody>
      </p:sp>
      <p:sp>
        <p:nvSpPr>
          <p:cNvPr id="2" name="スライド番号プレースホルダー 1">
            <a:extLst>
              <a:ext uri="{FF2B5EF4-FFF2-40B4-BE49-F238E27FC236}">
                <a16:creationId xmlns:a16="http://schemas.microsoft.com/office/drawing/2014/main" id="{069F002C-8AF8-4167-A112-8E7495FAFA50}"/>
              </a:ext>
            </a:extLst>
          </p:cNvPr>
          <p:cNvSpPr>
            <a:spLocks noGrp="1"/>
          </p:cNvSpPr>
          <p:nvPr>
            <p:ph type="sldNum" sz="quarter" idx="12"/>
          </p:nvPr>
        </p:nvSpPr>
        <p:spPr/>
        <p:txBody>
          <a:bodyPr/>
          <a:lstStyle/>
          <a:p>
            <a:fld id="{6644E5F8-0645-4763-B441-AF5F8109873F}" type="slidenum">
              <a:rPr lang="ja-JP" altLang="en-US" smtClean="0"/>
              <a:pPr/>
              <a:t>39</a:t>
            </a:fld>
            <a:endParaRPr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a:extLst>
              <a:ext uri="{FF2B5EF4-FFF2-40B4-BE49-F238E27FC236}">
                <a16:creationId xmlns:a16="http://schemas.microsoft.com/office/drawing/2014/main" id="{72FBE859-83F0-4E2E-BB39-A1CAA38A1343}"/>
              </a:ext>
            </a:extLst>
          </p:cNvPr>
          <p:cNvSpPr>
            <a:spLocks noGrp="1"/>
          </p:cNvSpPr>
          <p:nvPr>
            <p:ph type="title"/>
          </p:nvPr>
        </p:nvSpPr>
        <p:spPr/>
        <p:txBody>
          <a:bodyPr/>
          <a:lstStyle/>
          <a:p>
            <a:pPr eaLnBrk="1" hangingPunct="1"/>
            <a:r>
              <a:rPr lang="ja-JP" altLang="en-US" dirty="0">
                <a:latin typeface="+mn-ea"/>
                <a:ea typeface="+mn-ea"/>
              </a:rPr>
              <a:t>物理的ハザード</a:t>
            </a:r>
          </a:p>
        </p:txBody>
      </p:sp>
      <p:sp>
        <p:nvSpPr>
          <p:cNvPr id="66563" name="コンテンツ プレースホルダ 2">
            <a:extLst>
              <a:ext uri="{FF2B5EF4-FFF2-40B4-BE49-F238E27FC236}">
                <a16:creationId xmlns:a16="http://schemas.microsoft.com/office/drawing/2014/main" id="{B937AF64-8105-4FE1-933F-067DE15571A7}"/>
              </a:ext>
            </a:extLst>
          </p:cNvPr>
          <p:cNvSpPr>
            <a:spLocks noGrp="1"/>
          </p:cNvSpPr>
          <p:nvPr>
            <p:ph idx="1"/>
          </p:nvPr>
        </p:nvSpPr>
        <p:spPr>
          <a:xfrm>
            <a:off x="476169" y="1417638"/>
            <a:ext cx="8229600" cy="4525963"/>
          </a:xfrm>
        </p:spPr>
        <p:txBody>
          <a:bodyPr/>
          <a:lstStyle/>
          <a:p>
            <a:pPr eaLnBrk="1" hangingPunct="1"/>
            <a:r>
              <a:rPr lang="ja-JP" altLang="en-US" sz="2800" dirty="0">
                <a:latin typeface="+mn-ea"/>
              </a:rPr>
              <a:t>金属片、木片、プラスチック、石、ガラス、骨、ナッツの殻、貝殻などの歯が欠ける、口腔内の裂傷、のどに刺さる、</a:t>
            </a:r>
            <a:r>
              <a:rPr lang="ja-JP" altLang="en-US" sz="2800" dirty="0" err="1">
                <a:solidFill>
                  <a:schemeClr val="bg1">
                    <a:lumMod val="50000"/>
                  </a:schemeClr>
                </a:solidFill>
                <a:latin typeface="+mn-ea"/>
              </a:rPr>
              <a:t>（</a:t>
            </a:r>
            <a:r>
              <a:rPr lang="ja-JP" altLang="en-US" sz="2800" dirty="0">
                <a:solidFill>
                  <a:schemeClr val="bg1">
                    <a:lumMod val="50000"/>
                  </a:schemeClr>
                </a:solidFill>
                <a:latin typeface="+mn-ea"/>
              </a:rPr>
              <a:t>のどを詰まらせるもの　をどうするか　はいまだに議論の対象）</a:t>
            </a:r>
            <a:endParaRPr lang="en-US" altLang="ja-JP" sz="2800" dirty="0">
              <a:solidFill>
                <a:schemeClr val="bg1">
                  <a:lumMod val="50000"/>
                </a:schemeClr>
              </a:solidFill>
              <a:latin typeface="+mn-ea"/>
            </a:endParaRPr>
          </a:p>
          <a:p>
            <a:pPr eaLnBrk="1" hangingPunct="1"/>
            <a:endParaRPr lang="en-US" altLang="ja-JP" sz="2800" dirty="0">
              <a:latin typeface="+mn-ea"/>
            </a:endParaRPr>
          </a:p>
          <a:p>
            <a:pPr eaLnBrk="1" hangingPunct="1"/>
            <a:r>
              <a:rPr lang="ja-JP" altLang="en-US" sz="2800" dirty="0">
                <a:latin typeface="+mn-ea"/>
              </a:rPr>
              <a:t>硬いか　または鋭利であって　相応の大きさを持つもの（食品安全リスク）</a:t>
            </a:r>
            <a:endParaRPr lang="en-US" altLang="ja-JP" sz="2800" dirty="0">
              <a:latin typeface="+mn-ea"/>
            </a:endParaRPr>
          </a:p>
          <a:p>
            <a:pPr eaLnBrk="1" hangingPunct="1"/>
            <a:endParaRPr lang="en-US" altLang="ja-JP" sz="2800" dirty="0">
              <a:latin typeface="+mn-ea"/>
            </a:endParaRPr>
          </a:p>
          <a:p>
            <a:pPr eaLnBrk="1" hangingPunct="1"/>
            <a:r>
              <a:rPr lang="ja-JP" altLang="en-US" sz="2800" dirty="0">
                <a:latin typeface="+mn-ea"/>
              </a:rPr>
              <a:t>原材料由来、製造機器、従業員による持ち込み　が供給源であることが多い</a:t>
            </a:r>
          </a:p>
        </p:txBody>
      </p:sp>
      <p:sp>
        <p:nvSpPr>
          <p:cNvPr id="2" name="スライド番号プレースホルダー 1">
            <a:extLst>
              <a:ext uri="{FF2B5EF4-FFF2-40B4-BE49-F238E27FC236}">
                <a16:creationId xmlns:a16="http://schemas.microsoft.com/office/drawing/2014/main" id="{D1BCC19C-B363-49DC-A7C8-93E09754B7A0}"/>
              </a:ext>
            </a:extLst>
          </p:cNvPr>
          <p:cNvSpPr>
            <a:spLocks noGrp="1"/>
          </p:cNvSpPr>
          <p:nvPr>
            <p:ph type="sldNum" sz="quarter" idx="12"/>
          </p:nvPr>
        </p:nvSpPr>
        <p:spPr/>
        <p:txBody>
          <a:bodyPr/>
          <a:lstStyle/>
          <a:p>
            <a:fld id="{6644E5F8-0645-4763-B441-AF5F8109873F}" type="slidenum">
              <a:rPr lang="ja-JP" altLang="en-US" smtClean="0"/>
              <a:pPr/>
              <a:t>4</a:t>
            </a:fld>
            <a:endParaRPr lang="ja-JP" altLang="en-US"/>
          </a:p>
        </p:txBody>
      </p:sp>
    </p:spTree>
    <p:extLst>
      <p:ext uri="{BB962C8B-B14F-4D97-AF65-F5344CB8AC3E}">
        <p14:creationId xmlns:p14="http://schemas.microsoft.com/office/powerpoint/2010/main" val="260356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コンテンツ プレースホルダ 2">
            <a:extLst>
              <a:ext uri="{FF2B5EF4-FFF2-40B4-BE49-F238E27FC236}">
                <a16:creationId xmlns:a16="http://schemas.microsoft.com/office/drawing/2014/main" id="{93804736-B103-4D91-AD8A-605CD6E2FC6B}"/>
              </a:ext>
            </a:extLst>
          </p:cNvPr>
          <p:cNvSpPr>
            <a:spLocks noGrp="1"/>
          </p:cNvSpPr>
          <p:nvPr>
            <p:ph idx="1"/>
          </p:nvPr>
        </p:nvSpPr>
        <p:spPr/>
        <p:txBody>
          <a:bodyPr/>
          <a:lstStyle/>
          <a:p>
            <a:r>
              <a:rPr lang="ja-JP" altLang="en-US" dirty="0">
                <a:latin typeface="+mn-ea"/>
              </a:rPr>
              <a:t>表示するためのアレルゲンの目安量（閾値）をどうするか？ゼロで規制するというのは難しいので、アレルゲンがどの程度含まれていれば表示義務がある、どのくらいまでなら含まれていても許容されるかという「閾値」を決めた</a:t>
            </a:r>
            <a:endParaRPr lang="en-US" altLang="ja-JP" dirty="0">
              <a:latin typeface="+mn-ea"/>
            </a:endParaRPr>
          </a:p>
          <a:p>
            <a:r>
              <a:rPr lang="ja-JP" altLang="en-US" dirty="0">
                <a:latin typeface="+mn-ea"/>
              </a:rPr>
              <a:t>微量の定義を数㎍</a:t>
            </a:r>
            <a:r>
              <a:rPr lang="en-US" altLang="ja-JP" dirty="0">
                <a:latin typeface="+mn-ea"/>
              </a:rPr>
              <a:t>/g</a:t>
            </a:r>
            <a:r>
              <a:rPr lang="ja-JP" altLang="en-US" dirty="0">
                <a:latin typeface="+mn-ea"/>
              </a:rPr>
              <a:t>（</a:t>
            </a:r>
            <a:r>
              <a:rPr lang="en-US" altLang="ja-JP" dirty="0">
                <a:latin typeface="+mn-ea"/>
              </a:rPr>
              <a:t>ppm</a:t>
            </a:r>
            <a:r>
              <a:rPr lang="ja-JP" altLang="en-US" dirty="0">
                <a:latin typeface="+mn-ea"/>
              </a:rPr>
              <a:t>）と定め、それ以下であれば含まれていても省略できるとした</a:t>
            </a:r>
            <a:endParaRPr lang="en-US" altLang="ja-JP" dirty="0">
              <a:latin typeface="+mn-ea"/>
            </a:endParaRPr>
          </a:p>
          <a:p>
            <a:r>
              <a:rPr lang="ja-JP" altLang="en-US" dirty="0">
                <a:latin typeface="+mn-ea"/>
              </a:rPr>
              <a:t>検査法による監視の閾値を１０ｐｐｍとした</a:t>
            </a:r>
          </a:p>
        </p:txBody>
      </p:sp>
      <p:sp>
        <p:nvSpPr>
          <p:cNvPr id="45059" name="タイトル 1">
            <a:extLst>
              <a:ext uri="{FF2B5EF4-FFF2-40B4-BE49-F238E27FC236}">
                <a16:creationId xmlns:a16="http://schemas.microsoft.com/office/drawing/2014/main" id="{40E674CA-F3BE-49FA-8953-868998AD832E}"/>
              </a:ext>
            </a:extLst>
          </p:cNvPr>
          <p:cNvSpPr>
            <a:spLocks noGrp="1"/>
          </p:cNvSpPr>
          <p:nvPr>
            <p:ph type="title"/>
          </p:nvPr>
        </p:nvSpPr>
        <p:spPr/>
        <p:txBody>
          <a:bodyPr/>
          <a:lstStyle/>
          <a:p>
            <a:r>
              <a:rPr lang="ja-JP" altLang="en-US" dirty="0">
                <a:latin typeface="+mn-ea"/>
                <a:ea typeface="+mn-ea"/>
              </a:rPr>
              <a:t>閾値（しきいち、いきち）</a:t>
            </a:r>
          </a:p>
        </p:txBody>
      </p:sp>
      <p:sp>
        <p:nvSpPr>
          <p:cNvPr id="2" name="スライド番号プレースホルダー 1">
            <a:extLst>
              <a:ext uri="{FF2B5EF4-FFF2-40B4-BE49-F238E27FC236}">
                <a16:creationId xmlns:a16="http://schemas.microsoft.com/office/drawing/2014/main" id="{F382675C-4DB3-4A08-A0F7-94E1051A8FE9}"/>
              </a:ext>
            </a:extLst>
          </p:cNvPr>
          <p:cNvSpPr>
            <a:spLocks noGrp="1"/>
          </p:cNvSpPr>
          <p:nvPr>
            <p:ph type="sldNum" sz="quarter" idx="12"/>
          </p:nvPr>
        </p:nvSpPr>
        <p:spPr/>
        <p:txBody>
          <a:bodyPr/>
          <a:lstStyle/>
          <a:p>
            <a:fld id="{6644E5F8-0645-4763-B441-AF5F8109873F}" type="slidenum">
              <a:rPr lang="ja-JP" altLang="en-US" smtClean="0"/>
              <a:pPr/>
              <a:t>40</a:t>
            </a:fld>
            <a:endParaRPr lang="ja-JP"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コンテンツ プレースホルダ 2">
            <a:extLst>
              <a:ext uri="{FF2B5EF4-FFF2-40B4-BE49-F238E27FC236}">
                <a16:creationId xmlns:a16="http://schemas.microsoft.com/office/drawing/2014/main" id="{EFEEC340-5B07-4469-B943-F67F062AB304}"/>
              </a:ext>
            </a:extLst>
          </p:cNvPr>
          <p:cNvSpPr>
            <a:spLocks noGrp="1"/>
          </p:cNvSpPr>
          <p:nvPr>
            <p:ph idx="1"/>
          </p:nvPr>
        </p:nvSpPr>
        <p:spPr/>
        <p:txBody>
          <a:bodyPr/>
          <a:lstStyle/>
          <a:p>
            <a:r>
              <a:rPr lang="ja-JP" altLang="en-US" sz="3600" dirty="0">
                <a:latin typeface="+mn-ea"/>
              </a:rPr>
              <a:t>スイスの閾値は、１０００ｐｐｍ</a:t>
            </a:r>
            <a:endParaRPr lang="en-US" altLang="ja-JP" sz="3600" dirty="0">
              <a:latin typeface="+mn-ea"/>
            </a:endParaRPr>
          </a:p>
          <a:p>
            <a:r>
              <a:rPr lang="ja-JP" altLang="en-US" sz="3600" dirty="0">
                <a:latin typeface="+mn-ea"/>
              </a:rPr>
              <a:t>欧米は食物アレルギーではなく、セリアック病患者対策としてのグルテンフリー表示の閾値がる</a:t>
            </a:r>
            <a:endParaRPr lang="en-US" altLang="ja-JP" sz="3600" dirty="0">
              <a:latin typeface="+mn-ea"/>
            </a:endParaRPr>
          </a:p>
          <a:p>
            <a:r>
              <a:rPr lang="ja-JP" altLang="en-US" sz="3600" dirty="0">
                <a:latin typeface="+mn-ea"/>
              </a:rPr>
              <a:t>グルテンフリー表示の世界標準は、コーデックス基準の２０ｐｐｍ</a:t>
            </a:r>
          </a:p>
        </p:txBody>
      </p:sp>
      <p:sp>
        <p:nvSpPr>
          <p:cNvPr id="46083" name="タイトル 1">
            <a:extLst>
              <a:ext uri="{FF2B5EF4-FFF2-40B4-BE49-F238E27FC236}">
                <a16:creationId xmlns:a16="http://schemas.microsoft.com/office/drawing/2014/main" id="{387DA5CA-FA5D-43BC-BB56-8BC7C986C4B4}"/>
              </a:ext>
            </a:extLst>
          </p:cNvPr>
          <p:cNvSpPr>
            <a:spLocks noGrp="1"/>
          </p:cNvSpPr>
          <p:nvPr>
            <p:ph type="title"/>
          </p:nvPr>
        </p:nvSpPr>
        <p:spPr/>
        <p:txBody>
          <a:bodyPr/>
          <a:lstStyle/>
          <a:p>
            <a:r>
              <a:rPr lang="ja-JP" altLang="en-US" dirty="0">
                <a:latin typeface="+mn-ea"/>
                <a:ea typeface="+mn-ea"/>
              </a:rPr>
              <a:t>閾値（しきいち、いきち）</a:t>
            </a:r>
          </a:p>
        </p:txBody>
      </p:sp>
      <p:sp>
        <p:nvSpPr>
          <p:cNvPr id="46084" name="テキスト ボックス 4">
            <a:extLst>
              <a:ext uri="{FF2B5EF4-FFF2-40B4-BE49-F238E27FC236}">
                <a16:creationId xmlns:a16="http://schemas.microsoft.com/office/drawing/2014/main" id="{FB001F4F-2751-4A22-A39A-03784EC2B906}"/>
              </a:ext>
            </a:extLst>
          </p:cNvPr>
          <p:cNvSpPr txBox="1">
            <a:spLocks noChangeArrowheads="1"/>
          </p:cNvSpPr>
          <p:nvPr/>
        </p:nvSpPr>
        <p:spPr bwMode="auto">
          <a:xfrm>
            <a:off x="0" y="5445125"/>
            <a:ext cx="8869363" cy="1077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3200" dirty="0">
                <a:latin typeface="+mn-ea"/>
                <a:ea typeface="+mn-ea"/>
              </a:rPr>
              <a:t>行政指導の簡便性、事業者・消費者の理解の容易</a:t>
            </a:r>
            <a:endParaRPr lang="en-US" altLang="ja-JP" sz="3200" dirty="0">
              <a:latin typeface="+mn-ea"/>
              <a:ea typeface="+mn-ea"/>
            </a:endParaRPr>
          </a:p>
          <a:p>
            <a:r>
              <a:rPr lang="ja-JP" altLang="en-US" sz="3200" dirty="0">
                <a:latin typeface="+mn-ea"/>
                <a:ea typeface="+mn-ea"/>
              </a:rPr>
              <a:t>さのため、適当な数字をいれこんだもの</a:t>
            </a:r>
          </a:p>
        </p:txBody>
      </p:sp>
      <p:sp>
        <p:nvSpPr>
          <p:cNvPr id="2" name="スライド番号プレースホルダー 1">
            <a:extLst>
              <a:ext uri="{FF2B5EF4-FFF2-40B4-BE49-F238E27FC236}">
                <a16:creationId xmlns:a16="http://schemas.microsoft.com/office/drawing/2014/main" id="{E6F6905C-4487-4FD5-90C1-EFD89671346C}"/>
              </a:ext>
            </a:extLst>
          </p:cNvPr>
          <p:cNvSpPr>
            <a:spLocks noGrp="1"/>
          </p:cNvSpPr>
          <p:nvPr>
            <p:ph type="sldNum" sz="quarter" idx="12"/>
          </p:nvPr>
        </p:nvSpPr>
        <p:spPr/>
        <p:txBody>
          <a:bodyPr/>
          <a:lstStyle/>
          <a:p>
            <a:fld id="{6644E5F8-0645-4763-B441-AF5F8109873F}" type="slidenum">
              <a:rPr lang="ja-JP" altLang="en-US" smtClean="0"/>
              <a:pPr/>
              <a:t>41</a:t>
            </a:fld>
            <a:endParaRPr lang="ja-JP"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a:extLst>
              <a:ext uri="{FF2B5EF4-FFF2-40B4-BE49-F238E27FC236}">
                <a16:creationId xmlns:a16="http://schemas.microsoft.com/office/drawing/2014/main" id="{43B7E457-8D86-45DC-A0FC-3CE2010AF2E3}"/>
              </a:ext>
            </a:extLst>
          </p:cNvPr>
          <p:cNvSpPr>
            <a:spLocks noGrp="1"/>
          </p:cNvSpPr>
          <p:nvPr>
            <p:ph type="title"/>
          </p:nvPr>
        </p:nvSpPr>
        <p:spPr/>
        <p:txBody>
          <a:bodyPr/>
          <a:lstStyle/>
          <a:p>
            <a:r>
              <a:rPr lang="ja-JP" altLang="en-US" dirty="0">
                <a:latin typeface="+mn-ea"/>
                <a:ea typeface="+mn-ea"/>
              </a:rPr>
              <a:t>用量作用曲線</a:t>
            </a:r>
          </a:p>
        </p:txBody>
      </p:sp>
      <p:pic>
        <p:nvPicPr>
          <p:cNvPr id="47107" name="Picture 2">
            <a:extLst>
              <a:ext uri="{FF2B5EF4-FFF2-40B4-BE49-F238E27FC236}">
                <a16:creationId xmlns:a16="http://schemas.microsoft.com/office/drawing/2014/main" id="{0CCB5C35-4B68-4785-9338-652C1C7A998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8" y="1341438"/>
            <a:ext cx="7945437" cy="5354637"/>
          </a:xfrm>
          <a:noFill/>
        </p:spPr>
      </p:pic>
      <p:sp>
        <p:nvSpPr>
          <p:cNvPr id="47108" name="テキスト ボックス 4">
            <a:extLst>
              <a:ext uri="{FF2B5EF4-FFF2-40B4-BE49-F238E27FC236}">
                <a16:creationId xmlns:a16="http://schemas.microsoft.com/office/drawing/2014/main" id="{AEBAE279-C29A-4B7A-97CD-DA7F79AA4B26}"/>
              </a:ext>
            </a:extLst>
          </p:cNvPr>
          <p:cNvSpPr txBox="1">
            <a:spLocks noChangeArrowheads="1"/>
          </p:cNvSpPr>
          <p:nvPr/>
        </p:nvSpPr>
        <p:spPr bwMode="auto">
          <a:xfrm>
            <a:off x="827088" y="1916113"/>
            <a:ext cx="79175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dirty="0">
                <a:latin typeface="+mn-ea"/>
                <a:ea typeface="+mn-ea"/>
              </a:rPr>
              <a:t>体内での量が増えるほど作用を現したり、有害な作用が現れる割合が増えたり、</a:t>
            </a:r>
            <a:endParaRPr lang="en-US" altLang="ja-JP" dirty="0">
              <a:latin typeface="+mn-ea"/>
              <a:ea typeface="+mn-ea"/>
            </a:endParaRPr>
          </a:p>
          <a:p>
            <a:r>
              <a:rPr lang="ja-JP" altLang="en-US" dirty="0">
                <a:latin typeface="+mn-ea"/>
                <a:ea typeface="+mn-ea"/>
              </a:rPr>
              <a:t>用量を増やし続けると死に至ることもある</a:t>
            </a:r>
            <a:endParaRPr lang="en-US" altLang="ja-JP" dirty="0">
              <a:latin typeface="+mn-ea"/>
              <a:ea typeface="+mn-ea"/>
            </a:endParaRPr>
          </a:p>
          <a:p>
            <a:r>
              <a:rPr lang="ja-JP" altLang="en-US" dirty="0">
                <a:latin typeface="+mn-ea"/>
                <a:ea typeface="+mn-ea"/>
              </a:rPr>
              <a:t>用量と作用・用量と致死の関係を表したものが用量作用曲線</a:t>
            </a:r>
          </a:p>
        </p:txBody>
      </p:sp>
      <p:sp>
        <p:nvSpPr>
          <p:cNvPr id="47109" name="テキスト ボックス 5">
            <a:extLst>
              <a:ext uri="{FF2B5EF4-FFF2-40B4-BE49-F238E27FC236}">
                <a16:creationId xmlns:a16="http://schemas.microsoft.com/office/drawing/2014/main" id="{5CFF4540-9A1C-4FF8-95F6-32B408D72899}"/>
              </a:ext>
            </a:extLst>
          </p:cNvPr>
          <p:cNvSpPr txBox="1">
            <a:spLocks noChangeArrowheads="1"/>
          </p:cNvSpPr>
          <p:nvPr/>
        </p:nvSpPr>
        <p:spPr bwMode="auto">
          <a:xfrm>
            <a:off x="827088" y="4076700"/>
            <a:ext cx="5351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dirty="0">
                <a:latin typeface="+mn-ea"/>
                <a:ea typeface="+mn-ea"/>
              </a:rPr>
              <a:t>５０％のヒト（動物）で作用が現れる用量をＥＤ</a:t>
            </a:r>
            <a:r>
              <a:rPr lang="en-US" altLang="ja-JP" dirty="0">
                <a:latin typeface="+mn-ea"/>
                <a:ea typeface="+mn-ea"/>
              </a:rPr>
              <a:t>50</a:t>
            </a:r>
            <a:r>
              <a:rPr lang="ja-JP" altLang="en-US" dirty="0">
                <a:latin typeface="+mn-ea"/>
                <a:ea typeface="+mn-ea"/>
              </a:rPr>
              <a:t>という</a:t>
            </a:r>
          </a:p>
        </p:txBody>
      </p:sp>
      <p:sp>
        <p:nvSpPr>
          <p:cNvPr id="47110" name="テキスト ボックス 6">
            <a:extLst>
              <a:ext uri="{FF2B5EF4-FFF2-40B4-BE49-F238E27FC236}">
                <a16:creationId xmlns:a16="http://schemas.microsoft.com/office/drawing/2014/main" id="{326158CB-E32C-48C3-9E1A-5BF34A314027}"/>
              </a:ext>
            </a:extLst>
          </p:cNvPr>
          <p:cNvSpPr txBox="1">
            <a:spLocks noChangeArrowheads="1"/>
          </p:cNvSpPr>
          <p:nvPr/>
        </p:nvSpPr>
        <p:spPr bwMode="auto">
          <a:xfrm>
            <a:off x="827088" y="4437063"/>
            <a:ext cx="488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dirty="0">
                <a:latin typeface="+mn-ea"/>
                <a:ea typeface="+mn-ea"/>
              </a:rPr>
              <a:t>５０％のヒト（動物）が死に至る用量をＬＤ</a:t>
            </a:r>
            <a:r>
              <a:rPr lang="en-US" altLang="ja-JP" dirty="0">
                <a:latin typeface="+mn-ea"/>
                <a:ea typeface="+mn-ea"/>
              </a:rPr>
              <a:t>50</a:t>
            </a:r>
            <a:r>
              <a:rPr lang="ja-JP" altLang="en-US" dirty="0">
                <a:latin typeface="+mn-ea"/>
                <a:ea typeface="+mn-ea"/>
              </a:rPr>
              <a:t>という</a:t>
            </a:r>
          </a:p>
        </p:txBody>
      </p:sp>
      <p:cxnSp>
        <p:nvCxnSpPr>
          <p:cNvPr id="9" name="直線コネクタ 8">
            <a:extLst>
              <a:ext uri="{FF2B5EF4-FFF2-40B4-BE49-F238E27FC236}">
                <a16:creationId xmlns:a16="http://schemas.microsoft.com/office/drawing/2014/main" id="{BACFDF06-35C1-4869-8AF5-F0BD8C22188C}"/>
              </a:ext>
            </a:extLst>
          </p:cNvPr>
          <p:cNvCxnSpPr/>
          <p:nvPr/>
        </p:nvCxnSpPr>
        <p:spPr>
          <a:xfrm>
            <a:off x="3851275" y="3716338"/>
            <a:ext cx="0" cy="194468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565B843-1F4E-47B7-AD81-9D20E7BEB762}"/>
              </a:ext>
            </a:extLst>
          </p:cNvPr>
          <p:cNvCxnSpPr/>
          <p:nvPr/>
        </p:nvCxnSpPr>
        <p:spPr>
          <a:xfrm>
            <a:off x="6659563" y="3644900"/>
            <a:ext cx="0" cy="2016125"/>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7113" name="テキスト ボックス 12">
            <a:extLst>
              <a:ext uri="{FF2B5EF4-FFF2-40B4-BE49-F238E27FC236}">
                <a16:creationId xmlns:a16="http://schemas.microsoft.com/office/drawing/2014/main" id="{A4428F3E-19A9-46E5-B39B-86345F50209E}"/>
              </a:ext>
            </a:extLst>
          </p:cNvPr>
          <p:cNvSpPr txBox="1">
            <a:spLocks noChangeArrowheads="1"/>
          </p:cNvSpPr>
          <p:nvPr/>
        </p:nvSpPr>
        <p:spPr bwMode="auto">
          <a:xfrm>
            <a:off x="3563938" y="5589588"/>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a:latin typeface="HG創英ﾌﾟﾚｾﾞﾝｽEB" panose="02020809000000000000" pitchFamily="17" charset="-128"/>
                <a:ea typeface="HG創英ﾌﾟﾚｾﾞﾝｽEB" panose="02020809000000000000" pitchFamily="17" charset="-128"/>
              </a:rPr>
              <a:t>ＥＤ</a:t>
            </a:r>
          </a:p>
        </p:txBody>
      </p:sp>
      <p:sp>
        <p:nvSpPr>
          <p:cNvPr id="47114" name="テキスト ボックス 13">
            <a:extLst>
              <a:ext uri="{FF2B5EF4-FFF2-40B4-BE49-F238E27FC236}">
                <a16:creationId xmlns:a16="http://schemas.microsoft.com/office/drawing/2014/main" id="{D3BA89DD-A243-46B8-BD31-AD9E45F39C78}"/>
              </a:ext>
            </a:extLst>
          </p:cNvPr>
          <p:cNvSpPr txBox="1">
            <a:spLocks noChangeArrowheads="1"/>
          </p:cNvSpPr>
          <p:nvPr/>
        </p:nvSpPr>
        <p:spPr bwMode="auto">
          <a:xfrm>
            <a:off x="6372225" y="5589588"/>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a:latin typeface="HG創英ﾌﾟﾚｾﾞﾝｽEB" panose="02020809000000000000" pitchFamily="17" charset="-128"/>
                <a:ea typeface="HG創英ﾌﾟﾚｾﾞﾝｽEB" panose="02020809000000000000" pitchFamily="17" charset="-128"/>
              </a:rPr>
              <a:t>ＬＤ</a:t>
            </a:r>
          </a:p>
        </p:txBody>
      </p:sp>
      <p:sp>
        <p:nvSpPr>
          <p:cNvPr id="47115" name="テキスト ボックス 14">
            <a:extLst>
              <a:ext uri="{FF2B5EF4-FFF2-40B4-BE49-F238E27FC236}">
                <a16:creationId xmlns:a16="http://schemas.microsoft.com/office/drawing/2014/main" id="{70D8CEC0-182E-49D6-9A27-32F68785EBAE}"/>
              </a:ext>
            </a:extLst>
          </p:cNvPr>
          <p:cNvSpPr txBox="1">
            <a:spLocks noChangeArrowheads="1"/>
          </p:cNvSpPr>
          <p:nvPr/>
        </p:nvSpPr>
        <p:spPr bwMode="auto">
          <a:xfrm>
            <a:off x="3995738" y="566102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400"/>
              <a:t>50</a:t>
            </a:r>
            <a:endParaRPr lang="ja-JP" altLang="en-US" sz="1400"/>
          </a:p>
        </p:txBody>
      </p:sp>
      <p:sp>
        <p:nvSpPr>
          <p:cNvPr id="47116" name="テキスト ボックス 15">
            <a:extLst>
              <a:ext uri="{FF2B5EF4-FFF2-40B4-BE49-F238E27FC236}">
                <a16:creationId xmlns:a16="http://schemas.microsoft.com/office/drawing/2014/main" id="{79FFA170-3CDA-4672-B96A-D2122A4D3FA6}"/>
              </a:ext>
            </a:extLst>
          </p:cNvPr>
          <p:cNvSpPr txBox="1">
            <a:spLocks noChangeArrowheads="1"/>
          </p:cNvSpPr>
          <p:nvPr/>
        </p:nvSpPr>
        <p:spPr bwMode="auto">
          <a:xfrm>
            <a:off x="6804025" y="566102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400"/>
              <a:t>50</a:t>
            </a:r>
            <a:endParaRPr lang="ja-JP" altLang="en-US" sz="1400"/>
          </a:p>
        </p:txBody>
      </p:sp>
      <p:sp>
        <p:nvSpPr>
          <p:cNvPr id="2" name="スライド番号プレースホルダー 1">
            <a:extLst>
              <a:ext uri="{FF2B5EF4-FFF2-40B4-BE49-F238E27FC236}">
                <a16:creationId xmlns:a16="http://schemas.microsoft.com/office/drawing/2014/main" id="{16F1C178-A733-4F84-B732-56B7385E1E5C}"/>
              </a:ext>
            </a:extLst>
          </p:cNvPr>
          <p:cNvSpPr>
            <a:spLocks noGrp="1"/>
          </p:cNvSpPr>
          <p:nvPr>
            <p:ph type="sldNum" sz="quarter" idx="12"/>
          </p:nvPr>
        </p:nvSpPr>
        <p:spPr/>
        <p:txBody>
          <a:bodyPr/>
          <a:lstStyle/>
          <a:p>
            <a:fld id="{6644E5F8-0645-4763-B441-AF5F8109873F}" type="slidenum">
              <a:rPr lang="ja-JP" altLang="en-US" smtClean="0"/>
              <a:pPr/>
              <a:t>42</a:t>
            </a:fld>
            <a:endParaRPr lang="ja-JP"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a:extLst>
              <a:ext uri="{FF2B5EF4-FFF2-40B4-BE49-F238E27FC236}">
                <a16:creationId xmlns:a16="http://schemas.microsoft.com/office/drawing/2014/main" id="{57F48B7A-E462-4F3E-A4F9-2230D49F9BE7}"/>
              </a:ext>
            </a:extLst>
          </p:cNvPr>
          <p:cNvSpPr>
            <a:spLocks noGrp="1"/>
          </p:cNvSpPr>
          <p:nvPr>
            <p:ph type="title"/>
          </p:nvPr>
        </p:nvSpPr>
        <p:spPr/>
        <p:txBody>
          <a:bodyPr/>
          <a:lstStyle/>
          <a:p>
            <a:r>
              <a:rPr lang="ja-JP" altLang="en-US" dirty="0">
                <a:latin typeface="+mn-ea"/>
                <a:ea typeface="+mn-ea"/>
              </a:rPr>
              <a:t>アレルゲンの感受性</a:t>
            </a:r>
          </a:p>
        </p:txBody>
      </p:sp>
      <p:sp>
        <p:nvSpPr>
          <p:cNvPr id="48131" name="コンテンツ プレースホルダ 2">
            <a:extLst>
              <a:ext uri="{FF2B5EF4-FFF2-40B4-BE49-F238E27FC236}">
                <a16:creationId xmlns:a16="http://schemas.microsoft.com/office/drawing/2014/main" id="{C1AAFD63-C3D2-4FFA-B01D-CB21E70C092B}"/>
              </a:ext>
            </a:extLst>
          </p:cNvPr>
          <p:cNvSpPr>
            <a:spLocks noGrp="1"/>
          </p:cNvSpPr>
          <p:nvPr>
            <p:ph idx="1"/>
          </p:nvPr>
        </p:nvSpPr>
        <p:spPr/>
        <p:txBody>
          <a:bodyPr/>
          <a:lstStyle/>
          <a:p>
            <a:r>
              <a:rPr lang="ja-JP" altLang="en-US" dirty="0">
                <a:latin typeface="+mn-ea"/>
              </a:rPr>
              <a:t>特定のたんぱく質にどの程度暴露されたら感作されるかわからないが、ＩｇＥ介在性食物アレルギーが既存する患者では極めて少量のアレルゲン食物でもアレルギーが発現する</a:t>
            </a:r>
            <a:endParaRPr lang="en-US" altLang="ja-JP" dirty="0">
              <a:latin typeface="+mn-ea"/>
            </a:endParaRPr>
          </a:p>
          <a:p>
            <a:r>
              <a:rPr lang="ja-JP" altLang="en-US" dirty="0">
                <a:latin typeface="+mn-ea"/>
              </a:rPr>
              <a:t>万人に有害反応を誘発する食物アレルゲンの最少量を正確には算出できない</a:t>
            </a:r>
            <a:endParaRPr lang="en-US" altLang="ja-JP" dirty="0">
              <a:latin typeface="+mn-ea"/>
            </a:endParaRPr>
          </a:p>
          <a:p>
            <a:r>
              <a:rPr lang="ja-JP" altLang="en-US" dirty="0">
                <a:latin typeface="+mn-ea"/>
              </a:rPr>
              <a:t>アレルゲン食物に対する耐性は、食物によって異なり、個々人によっても異なる</a:t>
            </a:r>
          </a:p>
        </p:txBody>
      </p:sp>
      <p:sp>
        <p:nvSpPr>
          <p:cNvPr id="2" name="スライド番号プレースホルダー 1">
            <a:extLst>
              <a:ext uri="{FF2B5EF4-FFF2-40B4-BE49-F238E27FC236}">
                <a16:creationId xmlns:a16="http://schemas.microsoft.com/office/drawing/2014/main" id="{C23F8A4E-A484-4AAF-AA55-558F0100B19B}"/>
              </a:ext>
            </a:extLst>
          </p:cNvPr>
          <p:cNvSpPr>
            <a:spLocks noGrp="1"/>
          </p:cNvSpPr>
          <p:nvPr>
            <p:ph type="sldNum" sz="quarter" idx="12"/>
          </p:nvPr>
        </p:nvSpPr>
        <p:spPr/>
        <p:txBody>
          <a:bodyPr/>
          <a:lstStyle/>
          <a:p>
            <a:fld id="{6644E5F8-0645-4763-B441-AF5F8109873F}" type="slidenum">
              <a:rPr lang="ja-JP" altLang="en-US" smtClean="0"/>
              <a:pPr/>
              <a:t>43</a:t>
            </a:fld>
            <a:endParaRPr lang="ja-JP"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a:extLst>
              <a:ext uri="{FF2B5EF4-FFF2-40B4-BE49-F238E27FC236}">
                <a16:creationId xmlns:a16="http://schemas.microsoft.com/office/drawing/2014/main" id="{7E2F023F-33BE-43C2-B878-FDC5B6CC96F2}"/>
              </a:ext>
            </a:extLst>
          </p:cNvPr>
          <p:cNvSpPr>
            <a:spLocks noGrp="1"/>
          </p:cNvSpPr>
          <p:nvPr>
            <p:ph type="title"/>
          </p:nvPr>
        </p:nvSpPr>
        <p:spPr/>
        <p:txBody>
          <a:bodyPr/>
          <a:lstStyle/>
          <a:p>
            <a:r>
              <a:rPr lang="ja-JP" altLang="en-US" dirty="0">
                <a:latin typeface="+mn-ea"/>
                <a:ea typeface="+mn-ea"/>
              </a:rPr>
              <a:t>許容限界の設定がない</a:t>
            </a:r>
          </a:p>
        </p:txBody>
      </p:sp>
      <p:sp>
        <p:nvSpPr>
          <p:cNvPr id="49155" name="コンテンツ プレースホルダ 2">
            <a:extLst>
              <a:ext uri="{FF2B5EF4-FFF2-40B4-BE49-F238E27FC236}">
                <a16:creationId xmlns:a16="http://schemas.microsoft.com/office/drawing/2014/main" id="{B7704329-5FB9-40FB-84BC-B4FA58B280FB}"/>
              </a:ext>
            </a:extLst>
          </p:cNvPr>
          <p:cNvSpPr>
            <a:spLocks noGrp="1"/>
          </p:cNvSpPr>
          <p:nvPr>
            <p:ph idx="1"/>
          </p:nvPr>
        </p:nvSpPr>
        <p:spPr/>
        <p:txBody>
          <a:bodyPr/>
          <a:lstStyle/>
          <a:p>
            <a:r>
              <a:rPr lang="ja-JP" altLang="en-US" dirty="0">
                <a:latin typeface="+mn-ea"/>
              </a:rPr>
              <a:t>本来基準値もなにもなく、単に存在することが望ましからぬ或いは存在することが予想されていないというだけで、残留しないことと決められたもの</a:t>
            </a:r>
            <a:endParaRPr lang="en-US" altLang="ja-JP" dirty="0">
              <a:latin typeface="+mn-ea"/>
            </a:endParaRPr>
          </a:p>
          <a:p>
            <a:r>
              <a:rPr lang="ja-JP" altLang="en-US" dirty="0">
                <a:latin typeface="+mn-ea"/>
              </a:rPr>
              <a:t>台所用洗剤のリンス不足など、本来許容限界など設定されておらず、努力目標としてできるだけ落しなさいと言われているもの</a:t>
            </a:r>
            <a:endParaRPr lang="en-US" altLang="ja-JP" dirty="0">
              <a:latin typeface="+mn-ea"/>
            </a:endParaRPr>
          </a:p>
        </p:txBody>
      </p:sp>
      <p:sp>
        <p:nvSpPr>
          <p:cNvPr id="2" name="スライド番号プレースホルダー 1">
            <a:extLst>
              <a:ext uri="{FF2B5EF4-FFF2-40B4-BE49-F238E27FC236}">
                <a16:creationId xmlns:a16="http://schemas.microsoft.com/office/drawing/2014/main" id="{B78EADF9-6EBC-4572-94FC-9AE3D5412D4C}"/>
              </a:ext>
            </a:extLst>
          </p:cNvPr>
          <p:cNvSpPr>
            <a:spLocks noGrp="1"/>
          </p:cNvSpPr>
          <p:nvPr>
            <p:ph type="sldNum" sz="quarter" idx="12"/>
          </p:nvPr>
        </p:nvSpPr>
        <p:spPr/>
        <p:txBody>
          <a:bodyPr/>
          <a:lstStyle/>
          <a:p>
            <a:fld id="{6644E5F8-0645-4763-B441-AF5F8109873F}" type="slidenum">
              <a:rPr lang="ja-JP" altLang="en-US" smtClean="0"/>
              <a:pPr/>
              <a:t>44</a:t>
            </a:fld>
            <a:endParaRPr lang="ja-JP"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1">
            <a:extLst>
              <a:ext uri="{FF2B5EF4-FFF2-40B4-BE49-F238E27FC236}">
                <a16:creationId xmlns:a16="http://schemas.microsoft.com/office/drawing/2014/main" id="{C68DF543-E628-48CD-9670-3B6ECC339B65}"/>
              </a:ext>
            </a:extLst>
          </p:cNvPr>
          <p:cNvSpPr>
            <a:spLocks noGrp="1"/>
          </p:cNvSpPr>
          <p:nvPr>
            <p:ph type="title"/>
          </p:nvPr>
        </p:nvSpPr>
        <p:spPr/>
        <p:txBody>
          <a:bodyPr/>
          <a:lstStyle/>
          <a:p>
            <a:pPr eaLnBrk="1" hangingPunct="1"/>
            <a:r>
              <a:rPr lang="ja-JP" altLang="en-US" dirty="0">
                <a:latin typeface="+mn-ea"/>
                <a:ea typeface="+mn-ea"/>
              </a:rPr>
              <a:t>回収事例（アレルゲン１）</a:t>
            </a:r>
          </a:p>
        </p:txBody>
      </p:sp>
      <p:sp>
        <p:nvSpPr>
          <p:cNvPr id="3" name="コンテンツ プレースホルダ 2">
            <a:extLst>
              <a:ext uri="{FF2B5EF4-FFF2-40B4-BE49-F238E27FC236}">
                <a16:creationId xmlns:a16="http://schemas.microsoft.com/office/drawing/2014/main" id="{A4C116EA-8C03-4158-91CD-A9DD99A072F6}"/>
              </a:ext>
            </a:extLst>
          </p:cNvPr>
          <p:cNvSpPr>
            <a:spLocks noGrp="1"/>
          </p:cNvSpPr>
          <p:nvPr>
            <p:ph idx="1"/>
          </p:nvPr>
        </p:nvSpPr>
        <p:spPr>
          <a:xfrm>
            <a:off x="457200" y="1600200"/>
            <a:ext cx="8229600" cy="4852988"/>
          </a:xfrm>
        </p:spPr>
        <p:txBody>
          <a:bodyPr rtlCol="0">
            <a:normAutofit fontScale="25000" lnSpcReduction="20000"/>
          </a:bodyPr>
          <a:lstStyle/>
          <a:p>
            <a:pPr eaLnBrk="1" fontAlgn="auto" hangingPunct="1">
              <a:spcAft>
                <a:spcPts val="0"/>
              </a:spcAft>
              <a:defRPr/>
            </a:pPr>
            <a:r>
              <a:rPr lang="ja-JP" altLang="en-US" sz="12800" dirty="0">
                <a:latin typeface="+mn-ea"/>
              </a:rPr>
              <a:t>コンビニで販売された</a:t>
            </a:r>
            <a:r>
              <a:rPr lang="en-US" altLang="ja-JP" sz="12800" dirty="0">
                <a:latin typeface="+mn-ea"/>
              </a:rPr>
              <a:t>PB</a:t>
            </a:r>
            <a:r>
              <a:rPr lang="ja-JP" altLang="en-US" sz="12800" dirty="0">
                <a:latin typeface="+mn-ea"/>
              </a:rPr>
              <a:t>麦茶　</a:t>
            </a:r>
            <a:endParaRPr lang="en-US" altLang="ja-JP" sz="12800" dirty="0">
              <a:latin typeface="+mn-ea"/>
            </a:endParaRPr>
          </a:p>
          <a:p>
            <a:pPr eaLnBrk="1" fontAlgn="auto" hangingPunct="1">
              <a:spcAft>
                <a:spcPts val="0"/>
              </a:spcAft>
              <a:buFont typeface="Arial" panose="020B0604020202020204" pitchFamily="34" charset="0"/>
              <a:buNone/>
              <a:defRPr/>
            </a:pPr>
            <a:r>
              <a:rPr lang="en-US" altLang="ja-JP" sz="12800" dirty="0">
                <a:latin typeface="+mn-ea"/>
              </a:rPr>
              <a:t>    2017</a:t>
            </a:r>
            <a:r>
              <a:rPr lang="ja-JP" altLang="en-US" sz="12800" dirty="0">
                <a:latin typeface="+mn-ea"/>
              </a:rPr>
              <a:t>年</a:t>
            </a:r>
            <a:r>
              <a:rPr lang="en-US" altLang="ja-JP" sz="12800" dirty="0">
                <a:latin typeface="+mn-ea"/>
              </a:rPr>
              <a:t>7</a:t>
            </a:r>
            <a:r>
              <a:rPr lang="ja-JP" altLang="en-US" sz="12800" dirty="0">
                <a:latin typeface="+mn-ea"/>
              </a:rPr>
              <a:t>月</a:t>
            </a:r>
            <a:r>
              <a:rPr lang="en-US" altLang="ja-JP" sz="12800" dirty="0">
                <a:latin typeface="+mn-ea"/>
              </a:rPr>
              <a:t>24</a:t>
            </a:r>
            <a:r>
              <a:rPr lang="ja-JP" altLang="en-US" sz="12800" dirty="0">
                <a:latin typeface="+mn-ea"/>
              </a:rPr>
              <a:t>日</a:t>
            </a:r>
            <a:endParaRPr lang="en-US" altLang="ja-JP" sz="12800" dirty="0">
              <a:latin typeface="+mn-ea"/>
            </a:endParaRPr>
          </a:p>
          <a:p>
            <a:pPr eaLnBrk="1" fontAlgn="auto" hangingPunct="1">
              <a:spcAft>
                <a:spcPts val="0"/>
              </a:spcAft>
              <a:buFont typeface="Arial" panose="020B0604020202020204" pitchFamily="34" charset="0"/>
              <a:buNone/>
              <a:defRPr/>
            </a:pPr>
            <a:r>
              <a:rPr lang="ja-JP" altLang="en-US" sz="12800" dirty="0">
                <a:latin typeface="+mn-ea"/>
              </a:rPr>
              <a:t>    消費者から「味がおかしい」と指摘</a:t>
            </a:r>
            <a:endParaRPr lang="en-US" altLang="ja-JP" sz="12800" dirty="0">
              <a:latin typeface="+mn-ea"/>
            </a:endParaRPr>
          </a:p>
          <a:p>
            <a:pPr eaLnBrk="1" fontAlgn="auto" hangingPunct="1">
              <a:spcAft>
                <a:spcPts val="0"/>
              </a:spcAft>
              <a:buFont typeface="Arial" panose="020B0604020202020204" pitchFamily="34" charset="0"/>
              <a:buNone/>
              <a:defRPr/>
            </a:pPr>
            <a:r>
              <a:rPr lang="ja-JP" altLang="en-US" sz="12800" dirty="0">
                <a:latin typeface="+mn-ea"/>
              </a:rPr>
              <a:t>　 設備を洗浄する際に牛乳が混入</a:t>
            </a:r>
            <a:endParaRPr lang="en-US" altLang="ja-JP" sz="12800" dirty="0">
              <a:latin typeface="+mn-ea"/>
            </a:endParaRPr>
          </a:p>
          <a:p>
            <a:pPr eaLnBrk="1" fontAlgn="auto" hangingPunct="1">
              <a:spcAft>
                <a:spcPts val="0"/>
              </a:spcAft>
              <a:defRPr/>
            </a:pPr>
            <a:endParaRPr lang="en-US" altLang="ja-JP" sz="12800" dirty="0">
              <a:latin typeface="+mn-ea"/>
            </a:endParaRPr>
          </a:p>
          <a:p>
            <a:pPr eaLnBrk="1" fontAlgn="auto" hangingPunct="1">
              <a:spcAft>
                <a:spcPts val="0"/>
              </a:spcAft>
              <a:defRPr/>
            </a:pPr>
            <a:r>
              <a:rPr lang="ja-JP" altLang="en-US" sz="12800" dirty="0">
                <a:latin typeface="+mn-ea"/>
              </a:rPr>
              <a:t>北海道の乳業メーカーが製造した牛乳</a:t>
            </a:r>
            <a:endParaRPr lang="en-US" altLang="ja-JP" sz="12800" dirty="0">
              <a:latin typeface="+mn-ea"/>
            </a:endParaRPr>
          </a:p>
          <a:p>
            <a:pPr eaLnBrk="1" fontAlgn="auto" hangingPunct="1">
              <a:spcAft>
                <a:spcPts val="0"/>
              </a:spcAft>
              <a:buFont typeface="Arial" panose="020B0604020202020204" pitchFamily="34" charset="0"/>
              <a:buNone/>
              <a:defRPr/>
            </a:pPr>
            <a:r>
              <a:rPr lang="ja-JP" altLang="en-US" sz="12800" dirty="0">
                <a:latin typeface="+mn-ea"/>
              </a:rPr>
              <a:t>　 </a:t>
            </a:r>
            <a:r>
              <a:rPr lang="en-US" altLang="ja-JP" sz="12800" dirty="0">
                <a:latin typeface="+mn-ea"/>
              </a:rPr>
              <a:t>2017</a:t>
            </a:r>
            <a:r>
              <a:rPr lang="ja-JP" altLang="en-US" sz="12800" dirty="0">
                <a:latin typeface="+mn-ea"/>
              </a:rPr>
              <a:t>年</a:t>
            </a:r>
            <a:r>
              <a:rPr lang="en-US" altLang="ja-JP" sz="12800" dirty="0">
                <a:latin typeface="+mn-ea"/>
              </a:rPr>
              <a:t>2</a:t>
            </a:r>
            <a:r>
              <a:rPr lang="ja-JP" altLang="en-US" sz="12800" dirty="0">
                <a:latin typeface="+mn-ea"/>
              </a:rPr>
              <a:t>月</a:t>
            </a:r>
            <a:r>
              <a:rPr lang="en-US" altLang="ja-JP" sz="12800" dirty="0">
                <a:latin typeface="+mn-ea"/>
              </a:rPr>
              <a:t>7</a:t>
            </a:r>
            <a:r>
              <a:rPr lang="ja-JP" altLang="en-US" sz="12800" dirty="0">
                <a:latin typeface="+mn-ea"/>
              </a:rPr>
              <a:t>日</a:t>
            </a:r>
            <a:endParaRPr lang="en-US" altLang="ja-JP" sz="12800" dirty="0">
              <a:latin typeface="+mn-ea"/>
            </a:endParaRPr>
          </a:p>
          <a:p>
            <a:pPr eaLnBrk="1" fontAlgn="auto" hangingPunct="1">
              <a:spcAft>
                <a:spcPts val="0"/>
              </a:spcAft>
              <a:buFont typeface="Arial" panose="020B0604020202020204" pitchFamily="34" charset="0"/>
              <a:buNone/>
              <a:defRPr/>
            </a:pPr>
            <a:r>
              <a:rPr lang="ja-JP" altLang="en-US" sz="12800" dirty="0">
                <a:latin typeface="+mn-ea"/>
              </a:rPr>
              <a:t>　 消費者から「風味が違う」と指摘</a:t>
            </a:r>
            <a:endParaRPr lang="en-US" altLang="ja-JP" sz="12800" dirty="0">
              <a:latin typeface="+mn-ea"/>
            </a:endParaRPr>
          </a:p>
          <a:p>
            <a:pPr eaLnBrk="1" fontAlgn="auto" hangingPunct="1">
              <a:spcAft>
                <a:spcPts val="0"/>
              </a:spcAft>
              <a:buFont typeface="Arial" panose="020B0604020202020204" pitchFamily="34" charset="0"/>
              <a:buNone/>
              <a:defRPr/>
            </a:pPr>
            <a:r>
              <a:rPr lang="ja-JP" altLang="en-US" sz="12800" dirty="0">
                <a:latin typeface="+mn-ea"/>
              </a:rPr>
              <a:t>　 配管に残っていたバナナ果汁を含む調合液が調合タンクに混入</a:t>
            </a:r>
            <a:endParaRPr lang="en-US" altLang="ja-JP" sz="12800" dirty="0">
              <a:latin typeface="+mn-ea"/>
            </a:endParaRPr>
          </a:p>
          <a:p>
            <a:pPr eaLnBrk="1" fontAlgn="auto" hangingPunct="1">
              <a:spcAft>
                <a:spcPts val="0"/>
              </a:spcAft>
              <a:defRPr/>
            </a:pPr>
            <a:endParaRPr lang="en-US" altLang="ja-JP" dirty="0">
              <a:latin typeface="HGP創英ﾌﾟﾚｾﾞﾝｽEB" pitchFamily="18" charset="-128"/>
              <a:ea typeface="HGP創英ﾌﾟﾚｾﾞﾝｽEB" pitchFamily="18" charset="-128"/>
            </a:endParaRPr>
          </a:p>
          <a:p>
            <a:pPr eaLnBrk="1" fontAlgn="auto" hangingPunct="1">
              <a:spcAft>
                <a:spcPts val="0"/>
              </a:spcAft>
              <a:defRPr/>
            </a:pPr>
            <a:endParaRPr lang="en-US" altLang="ja-JP" dirty="0"/>
          </a:p>
          <a:p>
            <a:pPr eaLnBrk="1" fontAlgn="auto" hangingPunct="1">
              <a:spcAft>
                <a:spcPts val="0"/>
              </a:spcAft>
              <a:buFont typeface="Arial" panose="020B0604020202020204" pitchFamily="34" charset="0"/>
              <a:buNone/>
              <a:defRPr/>
            </a:pPr>
            <a:r>
              <a:rPr lang="ja-JP" altLang="en-US" dirty="0"/>
              <a:t>　　</a:t>
            </a:r>
            <a:endParaRPr lang="en-US" altLang="ja-JP" dirty="0"/>
          </a:p>
          <a:p>
            <a:pPr eaLnBrk="1" fontAlgn="auto" hangingPunct="1">
              <a:spcAft>
                <a:spcPts val="0"/>
              </a:spcAft>
              <a:buFont typeface="Arial" panose="020B0604020202020204" pitchFamily="34" charset="0"/>
              <a:buNone/>
              <a:defRPr/>
            </a:pPr>
            <a:r>
              <a:rPr lang="ja-JP" altLang="en-US" dirty="0"/>
              <a:t>　</a:t>
            </a:r>
          </a:p>
        </p:txBody>
      </p:sp>
      <p:sp>
        <p:nvSpPr>
          <p:cNvPr id="2" name="スライド番号プレースホルダー 1">
            <a:extLst>
              <a:ext uri="{FF2B5EF4-FFF2-40B4-BE49-F238E27FC236}">
                <a16:creationId xmlns:a16="http://schemas.microsoft.com/office/drawing/2014/main" id="{C34F2B00-9BAB-4380-96B1-3C074188B564}"/>
              </a:ext>
            </a:extLst>
          </p:cNvPr>
          <p:cNvSpPr>
            <a:spLocks noGrp="1"/>
          </p:cNvSpPr>
          <p:nvPr>
            <p:ph type="sldNum" sz="quarter" idx="12"/>
          </p:nvPr>
        </p:nvSpPr>
        <p:spPr/>
        <p:txBody>
          <a:bodyPr/>
          <a:lstStyle/>
          <a:p>
            <a:fld id="{6644E5F8-0645-4763-B441-AF5F8109873F}" type="slidenum">
              <a:rPr lang="ja-JP" altLang="en-US" smtClean="0"/>
              <a:pPr/>
              <a:t>45</a:t>
            </a:fld>
            <a:endParaRPr lang="ja-JP"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a:extLst>
              <a:ext uri="{FF2B5EF4-FFF2-40B4-BE49-F238E27FC236}">
                <a16:creationId xmlns:a16="http://schemas.microsoft.com/office/drawing/2014/main" id="{616581CF-C446-4AC9-A863-7626DD6DB983}"/>
              </a:ext>
            </a:extLst>
          </p:cNvPr>
          <p:cNvSpPr>
            <a:spLocks noGrp="1"/>
          </p:cNvSpPr>
          <p:nvPr>
            <p:ph type="title"/>
          </p:nvPr>
        </p:nvSpPr>
        <p:spPr/>
        <p:txBody>
          <a:bodyPr/>
          <a:lstStyle/>
          <a:p>
            <a:pPr eaLnBrk="1" hangingPunct="1"/>
            <a:r>
              <a:rPr lang="ja-JP" altLang="en-US" dirty="0">
                <a:latin typeface="+mn-ea"/>
                <a:ea typeface="+mn-ea"/>
              </a:rPr>
              <a:t>回収事例（アレルゲン２）</a:t>
            </a:r>
          </a:p>
        </p:txBody>
      </p:sp>
      <p:sp>
        <p:nvSpPr>
          <p:cNvPr id="51203" name="コンテンツ プレースホルダ 2">
            <a:extLst>
              <a:ext uri="{FF2B5EF4-FFF2-40B4-BE49-F238E27FC236}">
                <a16:creationId xmlns:a16="http://schemas.microsoft.com/office/drawing/2014/main" id="{E6DF8738-8EF7-4653-AD8C-8493884CD16D}"/>
              </a:ext>
            </a:extLst>
          </p:cNvPr>
          <p:cNvSpPr>
            <a:spLocks noGrp="1"/>
          </p:cNvSpPr>
          <p:nvPr>
            <p:ph idx="1"/>
          </p:nvPr>
        </p:nvSpPr>
        <p:spPr/>
        <p:txBody>
          <a:bodyPr/>
          <a:lstStyle/>
          <a:p>
            <a:pPr eaLnBrk="1" hangingPunct="1"/>
            <a:r>
              <a:rPr lang="ja-JP" altLang="en-US" dirty="0">
                <a:latin typeface="+mn-ea"/>
              </a:rPr>
              <a:t>奈良の菓子製造メ</a:t>
            </a:r>
            <a:r>
              <a:rPr lang="en-US" altLang="ja-JP" dirty="0">
                <a:latin typeface="+mn-ea"/>
              </a:rPr>
              <a:t>―</a:t>
            </a:r>
            <a:r>
              <a:rPr lang="ja-JP" altLang="en-US" dirty="0">
                <a:latin typeface="+mn-ea"/>
              </a:rPr>
              <a:t>カ</a:t>
            </a:r>
            <a:r>
              <a:rPr lang="en-US" altLang="ja-JP" dirty="0">
                <a:latin typeface="+mn-ea"/>
              </a:rPr>
              <a:t>―</a:t>
            </a:r>
            <a:r>
              <a:rPr lang="ja-JP" altLang="en-US" dirty="0">
                <a:latin typeface="+mn-ea"/>
              </a:rPr>
              <a:t>が製造し、コンビニで販売したチョコレート菓子</a:t>
            </a:r>
            <a:endParaRPr lang="en-US" altLang="ja-JP" dirty="0">
              <a:latin typeface="+mn-ea"/>
            </a:endParaRPr>
          </a:p>
          <a:p>
            <a:pPr eaLnBrk="1" hangingPunct="1">
              <a:buFont typeface="Arial" panose="020B0604020202020204" pitchFamily="34" charset="0"/>
              <a:buNone/>
            </a:pPr>
            <a:r>
              <a:rPr lang="ja-JP" altLang="en-US" dirty="0">
                <a:latin typeface="+mn-ea"/>
              </a:rPr>
              <a:t>　</a:t>
            </a:r>
            <a:r>
              <a:rPr lang="en-US" altLang="ja-JP" dirty="0">
                <a:latin typeface="+mn-ea"/>
              </a:rPr>
              <a:t>2016</a:t>
            </a:r>
            <a:r>
              <a:rPr lang="ja-JP" altLang="en-US" dirty="0">
                <a:latin typeface="+mn-ea"/>
              </a:rPr>
              <a:t>年</a:t>
            </a:r>
            <a:r>
              <a:rPr lang="en-US" altLang="ja-JP" dirty="0">
                <a:latin typeface="+mn-ea"/>
              </a:rPr>
              <a:t>12</a:t>
            </a:r>
            <a:r>
              <a:rPr lang="ja-JP" altLang="en-US" dirty="0">
                <a:latin typeface="+mn-ea"/>
              </a:rPr>
              <a:t>月</a:t>
            </a:r>
            <a:r>
              <a:rPr lang="en-US" altLang="ja-JP" dirty="0">
                <a:latin typeface="+mn-ea"/>
              </a:rPr>
              <a:t>7</a:t>
            </a:r>
            <a:r>
              <a:rPr lang="ja-JP" altLang="en-US" dirty="0">
                <a:latin typeface="+mn-ea"/>
              </a:rPr>
              <a:t>日</a:t>
            </a:r>
            <a:endParaRPr lang="en-US" altLang="ja-JP" dirty="0">
              <a:latin typeface="+mn-ea"/>
            </a:endParaRPr>
          </a:p>
          <a:p>
            <a:pPr eaLnBrk="1" hangingPunct="1">
              <a:buFont typeface="Arial" panose="020B0604020202020204" pitchFamily="34" charset="0"/>
              <a:buNone/>
            </a:pPr>
            <a:r>
              <a:rPr lang="ja-JP" altLang="en-US" dirty="0">
                <a:latin typeface="+mn-ea"/>
              </a:rPr>
              <a:t>　海外メーカーから買い入れた原料のチョコレートに、本来含まれない乳成分が混入していた。</a:t>
            </a:r>
          </a:p>
        </p:txBody>
      </p:sp>
      <p:sp>
        <p:nvSpPr>
          <p:cNvPr id="2" name="スライド番号プレースホルダー 1">
            <a:extLst>
              <a:ext uri="{FF2B5EF4-FFF2-40B4-BE49-F238E27FC236}">
                <a16:creationId xmlns:a16="http://schemas.microsoft.com/office/drawing/2014/main" id="{6BFC3C35-5588-44B7-BD93-DCFA2190E19E}"/>
              </a:ext>
            </a:extLst>
          </p:cNvPr>
          <p:cNvSpPr>
            <a:spLocks noGrp="1"/>
          </p:cNvSpPr>
          <p:nvPr>
            <p:ph type="sldNum" sz="quarter" idx="12"/>
          </p:nvPr>
        </p:nvSpPr>
        <p:spPr/>
        <p:txBody>
          <a:bodyPr/>
          <a:lstStyle/>
          <a:p>
            <a:fld id="{6644E5F8-0645-4763-B441-AF5F8109873F}" type="slidenum">
              <a:rPr lang="ja-JP" altLang="en-US" smtClean="0"/>
              <a:pPr/>
              <a:t>46</a:t>
            </a:fld>
            <a:endParaRPr lang="ja-JP"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a:extLst>
              <a:ext uri="{FF2B5EF4-FFF2-40B4-BE49-F238E27FC236}">
                <a16:creationId xmlns:a16="http://schemas.microsoft.com/office/drawing/2014/main" id="{1F2EAB4F-2C59-4DBE-BE24-1A5FBE30CDE0}"/>
              </a:ext>
            </a:extLst>
          </p:cNvPr>
          <p:cNvSpPr>
            <a:spLocks noGrp="1"/>
          </p:cNvSpPr>
          <p:nvPr>
            <p:ph type="title"/>
          </p:nvPr>
        </p:nvSpPr>
        <p:spPr/>
        <p:txBody>
          <a:bodyPr/>
          <a:lstStyle/>
          <a:p>
            <a:pPr eaLnBrk="1" hangingPunct="1"/>
            <a:r>
              <a:rPr lang="ja-JP" altLang="en-US" dirty="0">
                <a:latin typeface="+mn-ea"/>
                <a:ea typeface="+mn-ea"/>
              </a:rPr>
              <a:t>回収事例（アレルゲン３）</a:t>
            </a:r>
          </a:p>
        </p:txBody>
      </p:sp>
      <p:sp>
        <p:nvSpPr>
          <p:cNvPr id="3" name="コンテンツ プレースホルダ 2">
            <a:extLst>
              <a:ext uri="{FF2B5EF4-FFF2-40B4-BE49-F238E27FC236}">
                <a16:creationId xmlns:a16="http://schemas.microsoft.com/office/drawing/2014/main" id="{E8B8DC49-6440-482F-AA7D-3F77BCF04980}"/>
              </a:ext>
            </a:extLst>
          </p:cNvPr>
          <p:cNvSpPr>
            <a:spLocks noGrp="1"/>
          </p:cNvSpPr>
          <p:nvPr>
            <p:ph idx="1"/>
          </p:nvPr>
        </p:nvSpPr>
        <p:spPr>
          <a:xfrm>
            <a:off x="457200" y="1600200"/>
            <a:ext cx="8229600" cy="4708525"/>
          </a:xfrm>
        </p:spPr>
        <p:txBody>
          <a:bodyPr rtlCol="0">
            <a:normAutofit fontScale="85000" lnSpcReduction="10000"/>
          </a:bodyPr>
          <a:lstStyle/>
          <a:p>
            <a:pPr eaLnBrk="1" fontAlgn="auto" hangingPunct="1">
              <a:spcAft>
                <a:spcPts val="0"/>
              </a:spcAft>
              <a:defRPr/>
            </a:pPr>
            <a:r>
              <a:rPr lang="ja-JP" altLang="en-US" dirty="0">
                <a:latin typeface="+mn-ea"/>
              </a:rPr>
              <a:t>茨城県内のコンビニで販売したハムとポテトのサラダ</a:t>
            </a:r>
            <a:endParaRPr lang="en-US" altLang="ja-JP" dirty="0">
              <a:latin typeface="+mn-ea"/>
            </a:endParaRPr>
          </a:p>
          <a:p>
            <a:pPr eaLnBrk="1" fontAlgn="auto" hangingPunct="1">
              <a:spcAft>
                <a:spcPts val="0"/>
              </a:spcAft>
              <a:buFont typeface="Arial" panose="020B0604020202020204" pitchFamily="34" charset="0"/>
              <a:buNone/>
              <a:defRPr/>
            </a:pPr>
            <a:r>
              <a:rPr lang="ja-JP" altLang="en-US" dirty="0">
                <a:latin typeface="+mn-ea"/>
              </a:rPr>
              <a:t> 　</a:t>
            </a:r>
            <a:r>
              <a:rPr lang="en-US" altLang="ja-JP" dirty="0">
                <a:latin typeface="+mn-ea"/>
              </a:rPr>
              <a:t>2017</a:t>
            </a:r>
            <a:r>
              <a:rPr lang="ja-JP" altLang="en-US" dirty="0">
                <a:latin typeface="+mn-ea"/>
              </a:rPr>
              <a:t>年</a:t>
            </a:r>
            <a:r>
              <a:rPr lang="en-US" altLang="ja-JP" dirty="0">
                <a:latin typeface="+mn-ea"/>
              </a:rPr>
              <a:t>6</a:t>
            </a:r>
            <a:r>
              <a:rPr lang="ja-JP" altLang="en-US" dirty="0">
                <a:latin typeface="+mn-ea"/>
              </a:rPr>
              <a:t>月</a:t>
            </a:r>
            <a:r>
              <a:rPr lang="en-US" altLang="ja-JP" dirty="0">
                <a:latin typeface="+mn-ea"/>
              </a:rPr>
              <a:t>9</a:t>
            </a:r>
            <a:r>
              <a:rPr lang="ja-JP" altLang="en-US" dirty="0">
                <a:latin typeface="+mn-ea"/>
              </a:rPr>
              <a:t>日</a:t>
            </a:r>
            <a:endParaRPr lang="en-US" altLang="ja-JP" dirty="0">
              <a:latin typeface="+mn-ea"/>
            </a:endParaRPr>
          </a:p>
          <a:p>
            <a:pPr eaLnBrk="1" fontAlgn="auto" hangingPunct="1">
              <a:spcAft>
                <a:spcPts val="0"/>
              </a:spcAft>
              <a:buFont typeface="Arial" panose="020B0604020202020204" pitchFamily="34" charset="0"/>
              <a:buNone/>
              <a:defRPr/>
            </a:pPr>
            <a:r>
              <a:rPr lang="ja-JP" altLang="en-US" dirty="0">
                <a:latin typeface="+mn-ea"/>
              </a:rPr>
              <a:t>　 ６３３店舗で５月２３日から６月８日に販売された商品に「小麦」の表示が漏れていた。</a:t>
            </a:r>
            <a:endParaRPr lang="en-US" altLang="ja-JP" dirty="0">
              <a:latin typeface="+mn-ea"/>
            </a:endParaRPr>
          </a:p>
          <a:p>
            <a:pPr eaLnBrk="1" fontAlgn="auto" hangingPunct="1">
              <a:spcAft>
                <a:spcPts val="0"/>
              </a:spcAft>
              <a:buFont typeface="Arial" panose="020B0604020202020204" pitchFamily="34" charset="0"/>
              <a:buNone/>
              <a:defRPr/>
            </a:pPr>
            <a:endParaRPr lang="en-US" altLang="ja-JP" dirty="0">
              <a:latin typeface="+mn-ea"/>
            </a:endParaRPr>
          </a:p>
          <a:p>
            <a:pPr eaLnBrk="1" fontAlgn="auto" hangingPunct="1">
              <a:spcAft>
                <a:spcPts val="0"/>
              </a:spcAft>
              <a:defRPr/>
            </a:pPr>
            <a:r>
              <a:rPr lang="ja-JP" altLang="en-US" dirty="0">
                <a:latin typeface="+mn-ea"/>
              </a:rPr>
              <a:t>東京都と埼玉県のコンビニで販売したサラダ</a:t>
            </a:r>
            <a:endParaRPr lang="en-US" altLang="ja-JP" dirty="0">
              <a:latin typeface="+mn-ea"/>
            </a:endParaRPr>
          </a:p>
          <a:p>
            <a:pPr eaLnBrk="1" fontAlgn="auto" hangingPunct="1">
              <a:spcAft>
                <a:spcPts val="0"/>
              </a:spcAft>
              <a:buFont typeface="Arial" panose="020B0604020202020204" pitchFamily="34" charset="0"/>
              <a:buNone/>
              <a:defRPr/>
            </a:pPr>
            <a:r>
              <a:rPr lang="ja-JP" altLang="en-US" dirty="0">
                <a:latin typeface="+mn-ea"/>
              </a:rPr>
              <a:t>　 </a:t>
            </a:r>
            <a:r>
              <a:rPr lang="en-US" altLang="ja-JP" dirty="0">
                <a:latin typeface="+mn-ea"/>
              </a:rPr>
              <a:t>2016</a:t>
            </a:r>
            <a:r>
              <a:rPr lang="ja-JP" altLang="en-US" dirty="0">
                <a:latin typeface="+mn-ea"/>
              </a:rPr>
              <a:t>年</a:t>
            </a:r>
            <a:r>
              <a:rPr lang="en-US" altLang="ja-JP" dirty="0">
                <a:latin typeface="+mn-ea"/>
              </a:rPr>
              <a:t>9</a:t>
            </a:r>
            <a:r>
              <a:rPr lang="ja-JP" altLang="en-US" dirty="0">
                <a:latin typeface="+mn-ea"/>
              </a:rPr>
              <a:t>月</a:t>
            </a:r>
            <a:r>
              <a:rPr lang="en-US" altLang="ja-JP" dirty="0">
                <a:latin typeface="+mn-ea"/>
              </a:rPr>
              <a:t>13</a:t>
            </a:r>
            <a:r>
              <a:rPr lang="ja-JP" altLang="en-US" dirty="0">
                <a:latin typeface="+mn-ea"/>
              </a:rPr>
              <a:t>日</a:t>
            </a:r>
            <a:endParaRPr lang="en-US" altLang="ja-JP" dirty="0">
              <a:latin typeface="+mn-ea"/>
            </a:endParaRPr>
          </a:p>
          <a:p>
            <a:pPr eaLnBrk="1" fontAlgn="auto" hangingPunct="1">
              <a:spcAft>
                <a:spcPts val="0"/>
              </a:spcAft>
              <a:buFont typeface="Arial" panose="020B0604020202020204" pitchFamily="34" charset="0"/>
              <a:buNone/>
              <a:defRPr/>
            </a:pPr>
            <a:r>
              <a:rPr lang="ja-JP" altLang="en-US" dirty="0">
                <a:latin typeface="+mn-ea"/>
              </a:rPr>
              <a:t>　 </a:t>
            </a:r>
            <a:r>
              <a:rPr lang="en-US" altLang="ja-JP" dirty="0">
                <a:latin typeface="+mn-ea"/>
              </a:rPr>
              <a:t>7</a:t>
            </a:r>
            <a:r>
              <a:rPr lang="ja-JP" altLang="en-US" dirty="0">
                <a:latin typeface="+mn-ea"/>
              </a:rPr>
              <a:t>月</a:t>
            </a:r>
            <a:r>
              <a:rPr lang="en-US" altLang="ja-JP" dirty="0">
                <a:latin typeface="+mn-ea"/>
              </a:rPr>
              <a:t>5</a:t>
            </a:r>
            <a:r>
              <a:rPr lang="ja-JP" altLang="en-US" dirty="0">
                <a:latin typeface="+mn-ea"/>
              </a:rPr>
              <a:t>日から</a:t>
            </a:r>
            <a:r>
              <a:rPr lang="en-US" altLang="ja-JP" dirty="0">
                <a:latin typeface="+mn-ea"/>
              </a:rPr>
              <a:t>9</a:t>
            </a:r>
            <a:r>
              <a:rPr lang="ja-JP" altLang="en-US" dirty="0">
                <a:latin typeface="+mn-ea"/>
              </a:rPr>
              <a:t>月</a:t>
            </a:r>
            <a:r>
              <a:rPr lang="en-US" altLang="ja-JP" dirty="0">
                <a:latin typeface="+mn-ea"/>
              </a:rPr>
              <a:t>13</a:t>
            </a:r>
            <a:r>
              <a:rPr lang="ja-JP" altLang="en-US" dirty="0">
                <a:latin typeface="+mn-ea"/>
              </a:rPr>
              <a:t>日まで販売された</a:t>
            </a:r>
            <a:r>
              <a:rPr lang="en-US" altLang="ja-JP" dirty="0">
                <a:latin typeface="+mn-ea"/>
              </a:rPr>
              <a:t>24</a:t>
            </a:r>
            <a:r>
              <a:rPr lang="ja-JP" altLang="en-US" dirty="0">
                <a:latin typeface="+mn-ea"/>
              </a:rPr>
              <a:t>万食の商品に「卵」の表示が漏れていた。</a:t>
            </a:r>
            <a:endParaRPr lang="en-US" altLang="ja-JP" dirty="0">
              <a:latin typeface="+mn-ea"/>
            </a:endParaRPr>
          </a:p>
          <a:p>
            <a:pPr eaLnBrk="1" fontAlgn="auto" hangingPunct="1">
              <a:spcAft>
                <a:spcPts val="0"/>
              </a:spcAft>
              <a:buFont typeface="Arial" panose="020B0604020202020204" pitchFamily="34" charset="0"/>
              <a:buNone/>
              <a:defRPr/>
            </a:pPr>
            <a:r>
              <a:rPr lang="ja-JP" altLang="en-US" dirty="0">
                <a:latin typeface="+mn-ea"/>
              </a:rPr>
              <a:t>　</a:t>
            </a:r>
            <a:endParaRPr lang="en-US" altLang="ja-JP" dirty="0">
              <a:latin typeface="+mn-ea"/>
            </a:endParaRPr>
          </a:p>
          <a:p>
            <a:pPr eaLnBrk="1" fontAlgn="auto" hangingPunct="1">
              <a:spcAft>
                <a:spcPts val="0"/>
              </a:spcAft>
              <a:buFont typeface="Arial" panose="020B0604020202020204" pitchFamily="34" charset="0"/>
              <a:buNone/>
              <a:defRPr/>
            </a:pPr>
            <a:endParaRPr lang="ja-JP" altLang="en-US" dirty="0"/>
          </a:p>
        </p:txBody>
      </p:sp>
      <p:sp>
        <p:nvSpPr>
          <p:cNvPr id="2" name="スライド番号プレースホルダー 1">
            <a:extLst>
              <a:ext uri="{FF2B5EF4-FFF2-40B4-BE49-F238E27FC236}">
                <a16:creationId xmlns:a16="http://schemas.microsoft.com/office/drawing/2014/main" id="{D209488C-30FB-4F43-8B65-9636805D0976}"/>
              </a:ext>
            </a:extLst>
          </p:cNvPr>
          <p:cNvSpPr>
            <a:spLocks noGrp="1"/>
          </p:cNvSpPr>
          <p:nvPr>
            <p:ph type="sldNum" sz="quarter" idx="12"/>
          </p:nvPr>
        </p:nvSpPr>
        <p:spPr/>
        <p:txBody>
          <a:bodyPr/>
          <a:lstStyle/>
          <a:p>
            <a:fld id="{6644E5F8-0645-4763-B441-AF5F8109873F}" type="slidenum">
              <a:rPr lang="ja-JP" altLang="en-US" smtClean="0"/>
              <a:pPr/>
              <a:t>47</a:t>
            </a:fld>
            <a:endParaRPr lang="ja-JP"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a:extLst>
              <a:ext uri="{FF2B5EF4-FFF2-40B4-BE49-F238E27FC236}">
                <a16:creationId xmlns:a16="http://schemas.microsoft.com/office/drawing/2014/main" id="{70C30325-5296-443C-85EA-17FBAFDC54B8}"/>
              </a:ext>
            </a:extLst>
          </p:cNvPr>
          <p:cNvSpPr>
            <a:spLocks noGrp="1"/>
          </p:cNvSpPr>
          <p:nvPr>
            <p:ph type="title"/>
          </p:nvPr>
        </p:nvSpPr>
        <p:spPr/>
        <p:txBody>
          <a:bodyPr/>
          <a:lstStyle/>
          <a:p>
            <a:pPr eaLnBrk="1" hangingPunct="1"/>
            <a:r>
              <a:rPr lang="ja-JP" altLang="en-US" dirty="0">
                <a:latin typeface="+mn-ea"/>
                <a:ea typeface="+mn-ea"/>
              </a:rPr>
              <a:t>回収事例（アレルゲン４）</a:t>
            </a:r>
          </a:p>
        </p:txBody>
      </p:sp>
      <p:sp>
        <p:nvSpPr>
          <p:cNvPr id="53251" name="コンテンツ プレースホルダ 2">
            <a:extLst>
              <a:ext uri="{FF2B5EF4-FFF2-40B4-BE49-F238E27FC236}">
                <a16:creationId xmlns:a16="http://schemas.microsoft.com/office/drawing/2014/main" id="{58D9AF82-E871-46E8-8972-FD3BB742AA22}"/>
              </a:ext>
            </a:extLst>
          </p:cNvPr>
          <p:cNvSpPr>
            <a:spLocks noGrp="1"/>
          </p:cNvSpPr>
          <p:nvPr>
            <p:ph idx="1"/>
          </p:nvPr>
        </p:nvSpPr>
        <p:spPr/>
        <p:txBody>
          <a:bodyPr/>
          <a:lstStyle/>
          <a:p>
            <a:pPr eaLnBrk="1" hangingPunct="1"/>
            <a:r>
              <a:rPr lang="ja-JP" altLang="en-US" dirty="0">
                <a:latin typeface="+mn-ea"/>
              </a:rPr>
              <a:t>乳業メーカーが製造したマンゴープリン</a:t>
            </a:r>
            <a:endParaRPr lang="en-US" altLang="ja-JP" dirty="0">
              <a:latin typeface="+mn-ea"/>
            </a:endParaRPr>
          </a:p>
          <a:p>
            <a:pPr eaLnBrk="1" hangingPunct="1">
              <a:buFont typeface="Arial" panose="020B0604020202020204" pitchFamily="34" charset="0"/>
              <a:buNone/>
            </a:pPr>
            <a:r>
              <a:rPr lang="ja-JP" altLang="en-US" dirty="0">
                <a:latin typeface="+mn-ea"/>
              </a:rPr>
              <a:t>　 </a:t>
            </a:r>
            <a:r>
              <a:rPr lang="en-US" altLang="ja-JP" dirty="0">
                <a:latin typeface="+mn-ea"/>
              </a:rPr>
              <a:t>2015</a:t>
            </a:r>
            <a:r>
              <a:rPr lang="ja-JP" altLang="en-US" dirty="0">
                <a:latin typeface="+mn-ea"/>
              </a:rPr>
              <a:t>年</a:t>
            </a:r>
            <a:r>
              <a:rPr lang="en-US" altLang="ja-JP" dirty="0">
                <a:latin typeface="+mn-ea"/>
              </a:rPr>
              <a:t>4</a:t>
            </a:r>
            <a:r>
              <a:rPr lang="ja-JP" altLang="en-US" dirty="0">
                <a:latin typeface="+mn-ea"/>
              </a:rPr>
              <a:t>月</a:t>
            </a:r>
            <a:r>
              <a:rPr lang="en-US" altLang="ja-JP" dirty="0">
                <a:latin typeface="+mn-ea"/>
              </a:rPr>
              <a:t>11</a:t>
            </a:r>
            <a:r>
              <a:rPr lang="ja-JP" altLang="en-US" dirty="0">
                <a:latin typeface="+mn-ea"/>
              </a:rPr>
              <a:t>日</a:t>
            </a:r>
            <a:endParaRPr lang="en-US" altLang="ja-JP" dirty="0">
              <a:latin typeface="+mn-ea"/>
            </a:endParaRPr>
          </a:p>
          <a:p>
            <a:pPr eaLnBrk="1" hangingPunct="1">
              <a:buFont typeface="Arial" panose="020B0604020202020204" pitchFamily="34" charset="0"/>
              <a:buNone/>
            </a:pPr>
            <a:r>
              <a:rPr lang="ja-JP" altLang="en-US" dirty="0">
                <a:latin typeface="+mn-ea"/>
              </a:rPr>
              <a:t>　 誤って旧容器を使用したために、「ゼラチン」の表示が漏れていた。</a:t>
            </a:r>
            <a:endParaRPr lang="en-US" altLang="ja-JP" dirty="0">
              <a:latin typeface="+mn-ea"/>
            </a:endParaRPr>
          </a:p>
          <a:p>
            <a:pPr eaLnBrk="1" hangingPunct="1">
              <a:buFont typeface="Arial" panose="020B0604020202020204" pitchFamily="34" charset="0"/>
              <a:buNone/>
            </a:pPr>
            <a:r>
              <a:rPr lang="ja-JP" altLang="en-US" dirty="0">
                <a:latin typeface="+mn-ea"/>
              </a:rPr>
              <a:t>　 原因は、資材メーカーにおいて生産した容器の一部に旧デザインの容器が混入</a:t>
            </a:r>
            <a:r>
              <a:rPr lang="ja-JP" altLang="en-US" dirty="0">
                <a:latin typeface="HGP創英ﾌﾟﾚｾﾞﾝｽEB" panose="02020800000000000000" pitchFamily="18" charset="-128"/>
                <a:ea typeface="HGP創英ﾌﾟﾚｾﾞﾝｽEB" panose="02020800000000000000" pitchFamily="18" charset="-128"/>
              </a:rPr>
              <a:t>。</a:t>
            </a:r>
          </a:p>
        </p:txBody>
      </p:sp>
      <p:sp>
        <p:nvSpPr>
          <p:cNvPr id="2" name="スライド番号プレースホルダー 1">
            <a:extLst>
              <a:ext uri="{FF2B5EF4-FFF2-40B4-BE49-F238E27FC236}">
                <a16:creationId xmlns:a16="http://schemas.microsoft.com/office/drawing/2014/main" id="{0871B5ED-EC72-4213-92E4-300A0D208551}"/>
              </a:ext>
            </a:extLst>
          </p:cNvPr>
          <p:cNvSpPr>
            <a:spLocks noGrp="1"/>
          </p:cNvSpPr>
          <p:nvPr>
            <p:ph type="sldNum" sz="quarter" idx="12"/>
          </p:nvPr>
        </p:nvSpPr>
        <p:spPr/>
        <p:txBody>
          <a:bodyPr/>
          <a:lstStyle/>
          <a:p>
            <a:fld id="{6644E5F8-0645-4763-B441-AF5F8109873F}" type="slidenum">
              <a:rPr lang="ja-JP" altLang="en-US" smtClean="0"/>
              <a:pPr/>
              <a:t>48</a:t>
            </a:fld>
            <a:endParaRPr lang="ja-JP"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a:extLst>
              <a:ext uri="{FF2B5EF4-FFF2-40B4-BE49-F238E27FC236}">
                <a16:creationId xmlns:a16="http://schemas.microsoft.com/office/drawing/2014/main" id="{E883CD2F-3BAF-4DF8-8B35-AF47C6F2762A}"/>
              </a:ext>
            </a:extLst>
          </p:cNvPr>
          <p:cNvSpPr>
            <a:spLocks noGrp="1"/>
          </p:cNvSpPr>
          <p:nvPr>
            <p:ph type="title"/>
          </p:nvPr>
        </p:nvSpPr>
        <p:spPr/>
        <p:txBody>
          <a:bodyPr/>
          <a:lstStyle/>
          <a:p>
            <a:pPr eaLnBrk="1" hangingPunct="1"/>
            <a:r>
              <a:rPr lang="ja-JP" altLang="en-US" dirty="0">
                <a:latin typeface="+mn-ea"/>
                <a:ea typeface="+mn-ea"/>
              </a:rPr>
              <a:t>事故事例（アレルゲン）</a:t>
            </a:r>
          </a:p>
        </p:txBody>
      </p:sp>
      <p:sp>
        <p:nvSpPr>
          <p:cNvPr id="3" name="コンテンツ プレースホルダ 2">
            <a:extLst>
              <a:ext uri="{FF2B5EF4-FFF2-40B4-BE49-F238E27FC236}">
                <a16:creationId xmlns:a16="http://schemas.microsoft.com/office/drawing/2014/main" id="{B7C76A0C-3721-4927-B1C0-A5F53CA3E796}"/>
              </a:ext>
            </a:extLst>
          </p:cNvPr>
          <p:cNvSpPr>
            <a:spLocks noGrp="1"/>
          </p:cNvSpPr>
          <p:nvPr>
            <p:ph idx="1"/>
          </p:nvPr>
        </p:nvSpPr>
        <p:spPr/>
        <p:txBody>
          <a:bodyPr rtlCol="0">
            <a:normAutofit fontScale="92500" lnSpcReduction="20000"/>
          </a:bodyPr>
          <a:lstStyle/>
          <a:p>
            <a:pPr eaLnBrk="1" fontAlgn="auto" hangingPunct="1">
              <a:spcAft>
                <a:spcPts val="0"/>
              </a:spcAft>
              <a:defRPr/>
            </a:pPr>
            <a:r>
              <a:rPr lang="ja-JP" altLang="en-US" dirty="0">
                <a:latin typeface="+mn-ea"/>
              </a:rPr>
              <a:t>三重県の水族館のレストランで販売したワニカレー</a:t>
            </a:r>
            <a:endParaRPr lang="en-US" altLang="ja-JP" dirty="0">
              <a:latin typeface="+mn-ea"/>
            </a:endParaRPr>
          </a:p>
          <a:p>
            <a:pPr eaLnBrk="1" fontAlgn="auto" hangingPunct="1">
              <a:spcAft>
                <a:spcPts val="0"/>
              </a:spcAft>
              <a:defRPr/>
            </a:pPr>
            <a:r>
              <a:rPr lang="en-US" altLang="ja-JP" dirty="0">
                <a:latin typeface="+mn-ea"/>
              </a:rPr>
              <a:t>2017</a:t>
            </a:r>
            <a:r>
              <a:rPr lang="ja-JP" altLang="en-US" dirty="0">
                <a:latin typeface="+mn-ea"/>
              </a:rPr>
              <a:t>年</a:t>
            </a:r>
            <a:r>
              <a:rPr lang="en-US" altLang="ja-JP" dirty="0">
                <a:latin typeface="+mn-ea"/>
              </a:rPr>
              <a:t>5</a:t>
            </a:r>
            <a:r>
              <a:rPr lang="ja-JP" altLang="en-US" dirty="0">
                <a:latin typeface="+mn-ea"/>
              </a:rPr>
              <a:t>月</a:t>
            </a:r>
            <a:r>
              <a:rPr lang="en-US" altLang="ja-JP" dirty="0">
                <a:latin typeface="+mn-ea"/>
              </a:rPr>
              <a:t>28</a:t>
            </a:r>
            <a:r>
              <a:rPr lang="ja-JP" altLang="en-US" dirty="0">
                <a:latin typeface="+mn-ea"/>
              </a:rPr>
              <a:t>日</a:t>
            </a:r>
            <a:endParaRPr lang="en-US" altLang="ja-JP" dirty="0">
              <a:latin typeface="+mn-ea"/>
            </a:endParaRPr>
          </a:p>
          <a:p>
            <a:pPr eaLnBrk="1" fontAlgn="auto" hangingPunct="1">
              <a:spcAft>
                <a:spcPts val="0"/>
              </a:spcAft>
              <a:defRPr/>
            </a:pPr>
            <a:r>
              <a:rPr lang="ja-JP" altLang="en-US" dirty="0">
                <a:latin typeface="+mn-ea"/>
              </a:rPr>
              <a:t>アレルギーに配慮していることを示す「アレルギー対応」とメニューに表示していたにも関わらず、「小麦」と「乳」がカレーに含まれていた。</a:t>
            </a:r>
            <a:endParaRPr lang="en-US" altLang="ja-JP" dirty="0">
              <a:latin typeface="+mn-ea"/>
            </a:endParaRPr>
          </a:p>
          <a:p>
            <a:pPr eaLnBrk="1" fontAlgn="auto" hangingPunct="1">
              <a:spcAft>
                <a:spcPts val="0"/>
              </a:spcAft>
              <a:defRPr/>
            </a:pPr>
            <a:r>
              <a:rPr lang="en-US" altLang="ja-JP" dirty="0">
                <a:latin typeface="+mn-ea"/>
              </a:rPr>
              <a:t>2</a:t>
            </a:r>
            <a:r>
              <a:rPr lang="ja-JP" altLang="en-US" dirty="0">
                <a:latin typeface="+mn-ea"/>
              </a:rPr>
              <a:t>歳の女児がアレルギー発症（呼吸困難、じんましん、顔の腫れなどの症状）</a:t>
            </a:r>
            <a:endParaRPr lang="en-US" altLang="ja-JP" dirty="0">
              <a:latin typeface="+mn-ea"/>
            </a:endParaRPr>
          </a:p>
          <a:p>
            <a:pPr eaLnBrk="1" fontAlgn="auto" hangingPunct="1">
              <a:spcAft>
                <a:spcPts val="0"/>
              </a:spcAft>
              <a:defRPr/>
            </a:pPr>
            <a:r>
              <a:rPr lang="en-US" altLang="ja-JP" dirty="0">
                <a:latin typeface="+mn-ea"/>
              </a:rPr>
              <a:t>5</a:t>
            </a:r>
            <a:r>
              <a:rPr lang="ja-JP" altLang="en-US" dirty="0">
                <a:latin typeface="+mn-ea"/>
              </a:rPr>
              <a:t>月</a:t>
            </a:r>
            <a:r>
              <a:rPr lang="en-US" altLang="ja-JP" dirty="0">
                <a:latin typeface="+mn-ea"/>
              </a:rPr>
              <a:t>8</a:t>
            </a:r>
            <a:r>
              <a:rPr lang="ja-JP" altLang="en-US" dirty="0">
                <a:latin typeface="+mn-ea"/>
              </a:rPr>
              <a:t>日から普通のル</a:t>
            </a:r>
            <a:r>
              <a:rPr lang="en-US" altLang="ja-JP" dirty="0">
                <a:latin typeface="+mn-ea"/>
              </a:rPr>
              <a:t>―</a:t>
            </a:r>
            <a:r>
              <a:rPr lang="ja-JP" altLang="en-US" dirty="0">
                <a:latin typeface="+mn-ea"/>
              </a:rPr>
              <a:t>に切り替えたが、「アレルギー対応」の表示は残したままだった。</a:t>
            </a:r>
          </a:p>
        </p:txBody>
      </p:sp>
      <p:sp>
        <p:nvSpPr>
          <p:cNvPr id="2" name="スライド番号プレースホルダー 1">
            <a:extLst>
              <a:ext uri="{FF2B5EF4-FFF2-40B4-BE49-F238E27FC236}">
                <a16:creationId xmlns:a16="http://schemas.microsoft.com/office/drawing/2014/main" id="{3163F4F8-61BF-4FA5-AFE0-10503C6F353A}"/>
              </a:ext>
            </a:extLst>
          </p:cNvPr>
          <p:cNvSpPr>
            <a:spLocks noGrp="1"/>
          </p:cNvSpPr>
          <p:nvPr>
            <p:ph type="sldNum" sz="quarter" idx="12"/>
          </p:nvPr>
        </p:nvSpPr>
        <p:spPr/>
        <p:txBody>
          <a:bodyPr/>
          <a:lstStyle/>
          <a:p>
            <a:fld id="{6644E5F8-0645-4763-B441-AF5F8109873F}" type="slidenum">
              <a:rPr lang="ja-JP" altLang="en-US" smtClean="0"/>
              <a:pPr/>
              <a:t>49</a:t>
            </a:fld>
            <a:endParaRPr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a:extLst>
              <a:ext uri="{FF2B5EF4-FFF2-40B4-BE49-F238E27FC236}">
                <a16:creationId xmlns:a16="http://schemas.microsoft.com/office/drawing/2014/main" id="{DF0015F9-1271-45D4-92BC-9B93152BE2A4}"/>
              </a:ext>
            </a:extLst>
          </p:cNvPr>
          <p:cNvSpPr>
            <a:spLocks noGrp="1"/>
          </p:cNvSpPr>
          <p:nvPr>
            <p:ph type="title"/>
          </p:nvPr>
        </p:nvSpPr>
        <p:spPr/>
        <p:txBody>
          <a:bodyPr/>
          <a:lstStyle/>
          <a:p>
            <a:pPr eaLnBrk="1" hangingPunct="1"/>
            <a:r>
              <a:rPr lang="ja-JP" altLang="en-US" sz="4000" dirty="0">
                <a:latin typeface="+mn-ea"/>
                <a:ea typeface="+mn-ea"/>
              </a:rPr>
              <a:t>食品安全リスクによる事故・回収事例</a:t>
            </a:r>
          </a:p>
        </p:txBody>
      </p:sp>
      <p:sp>
        <p:nvSpPr>
          <p:cNvPr id="68611" name="コンテンツ プレースホルダ 2">
            <a:extLst>
              <a:ext uri="{FF2B5EF4-FFF2-40B4-BE49-F238E27FC236}">
                <a16:creationId xmlns:a16="http://schemas.microsoft.com/office/drawing/2014/main" id="{9D62920D-6A11-4E7F-9DA3-B58208CB3ED9}"/>
              </a:ext>
            </a:extLst>
          </p:cNvPr>
          <p:cNvSpPr>
            <a:spLocks noGrp="1"/>
          </p:cNvSpPr>
          <p:nvPr>
            <p:ph idx="1"/>
          </p:nvPr>
        </p:nvSpPr>
        <p:spPr/>
        <p:txBody>
          <a:bodyPr/>
          <a:lstStyle/>
          <a:p>
            <a:pPr marL="514350" indent="-514350" eaLnBrk="1" hangingPunct="1">
              <a:buFont typeface="+mj-lt"/>
              <a:buAutoNum type="arabicPeriod"/>
            </a:pPr>
            <a:r>
              <a:rPr lang="ja-JP" altLang="en-US" dirty="0">
                <a:latin typeface="+mn-ea"/>
              </a:rPr>
              <a:t>新潟市の製菓メーカーが製造した煎餅</a:t>
            </a:r>
            <a:endParaRPr lang="en-US" altLang="ja-JP" dirty="0">
              <a:latin typeface="+mn-ea"/>
            </a:endParaRPr>
          </a:p>
          <a:p>
            <a:pPr marL="514350" indent="-514350" eaLnBrk="1" hangingPunct="1">
              <a:buFont typeface="+mj-lt"/>
              <a:buAutoNum type="arabicPeriod"/>
            </a:pPr>
            <a:r>
              <a:rPr lang="ja-JP" altLang="en-US" dirty="0">
                <a:latin typeface="+mn-ea"/>
              </a:rPr>
              <a:t>横浜市の百貨店の鮮魚売り場で販売したノルウェー産サーモントラウトの切り身</a:t>
            </a:r>
            <a:endParaRPr lang="en-US" altLang="ja-JP" dirty="0">
              <a:latin typeface="+mn-ea"/>
            </a:endParaRPr>
          </a:p>
          <a:p>
            <a:pPr marL="514350" indent="-514350" eaLnBrk="1" hangingPunct="1">
              <a:buFont typeface="+mj-lt"/>
              <a:buAutoNum type="arabicPeriod"/>
            </a:pPr>
            <a:r>
              <a:rPr lang="ja-JP" altLang="en-US" dirty="0">
                <a:latin typeface="+mn-ea"/>
              </a:rPr>
              <a:t>名古屋市の食品大手メーカーのイタリアの製造委託工場で製造した業務用角切りトマト缶詰</a:t>
            </a:r>
            <a:endParaRPr lang="en-US" altLang="ja-JP" dirty="0">
              <a:latin typeface="+mn-ea"/>
            </a:endParaRPr>
          </a:p>
          <a:p>
            <a:pPr marL="514350" indent="-514350" eaLnBrk="1" hangingPunct="1">
              <a:buFont typeface="+mj-lt"/>
              <a:buAutoNum type="arabicPeriod"/>
            </a:pPr>
            <a:r>
              <a:rPr lang="ja-JP" altLang="en-US" dirty="0">
                <a:latin typeface="+mn-ea"/>
              </a:rPr>
              <a:t>大阪府の食品製造会社が製造したウインナー</a:t>
            </a:r>
            <a:endParaRPr lang="en-US" altLang="ja-JP" dirty="0">
              <a:latin typeface="+mn-ea"/>
            </a:endParaRPr>
          </a:p>
          <a:p>
            <a:pPr eaLnBrk="1" hangingPunct="1"/>
            <a:endParaRPr lang="en-US" altLang="ja-JP" dirty="0">
              <a:latin typeface="+mn-ea"/>
            </a:endParaRPr>
          </a:p>
          <a:p>
            <a:pPr eaLnBrk="1" hangingPunct="1"/>
            <a:endParaRPr lang="en-US" altLang="ja-JP" dirty="0">
              <a:latin typeface="+mn-ea"/>
            </a:endParaRPr>
          </a:p>
          <a:p>
            <a:pPr eaLnBrk="1" hangingPunct="1"/>
            <a:endParaRPr lang="en-US" altLang="ja-JP" dirty="0">
              <a:latin typeface="+mn-ea"/>
            </a:endParaRPr>
          </a:p>
        </p:txBody>
      </p:sp>
      <p:sp>
        <p:nvSpPr>
          <p:cNvPr id="2" name="スライド番号プレースホルダー 1">
            <a:extLst>
              <a:ext uri="{FF2B5EF4-FFF2-40B4-BE49-F238E27FC236}">
                <a16:creationId xmlns:a16="http://schemas.microsoft.com/office/drawing/2014/main" id="{342C3A91-6107-487B-8232-5981E636764B}"/>
              </a:ext>
            </a:extLst>
          </p:cNvPr>
          <p:cNvSpPr>
            <a:spLocks noGrp="1"/>
          </p:cNvSpPr>
          <p:nvPr>
            <p:ph type="sldNum" sz="quarter" idx="12"/>
          </p:nvPr>
        </p:nvSpPr>
        <p:spPr/>
        <p:txBody>
          <a:bodyPr/>
          <a:lstStyle/>
          <a:p>
            <a:fld id="{6644E5F8-0645-4763-B441-AF5F8109873F}" type="slidenum">
              <a:rPr lang="ja-JP" altLang="en-US" smtClean="0"/>
              <a:pPr/>
              <a:t>5</a:t>
            </a:fld>
            <a:endParaRPr lang="ja-JP" altLang="en-US"/>
          </a:p>
        </p:txBody>
      </p:sp>
    </p:spTree>
    <p:extLst>
      <p:ext uri="{BB962C8B-B14F-4D97-AF65-F5344CB8AC3E}">
        <p14:creationId xmlns:p14="http://schemas.microsoft.com/office/powerpoint/2010/main" val="2675657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a:extLst>
              <a:ext uri="{FF2B5EF4-FFF2-40B4-BE49-F238E27FC236}">
                <a16:creationId xmlns:a16="http://schemas.microsoft.com/office/drawing/2014/main" id="{E1A598F3-6B2C-4CA9-A441-8642B4B2CBCE}"/>
              </a:ext>
            </a:extLst>
          </p:cNvPr>
          <p:cNvSpPr>
            <a:spLocks noGrp="1"/>
          </p:cNvSpPr>
          <p:nvPr>
            <p:ph type="title"/>
          </p:nvPr>
        </p:nvSpPr>
        <p:spPr/>
        <p:txBody>
          <a:bodyPr/>
          <a:lstStyle/>
          <a:p>
            <a:pPr eaLnBrk="1" hangingPunct="1"/>
            <a:r>
              <a:rPr lang="ja-JP" altLang="en-US" dirty="0">
                <a:latin typeface="+mn-ea"/>
                <a:ea typeface="+mn-ea"/>
              </a:rPr>
              <a:t>アレルゲン・コンタミネーション</a:t>
            </a:r>
          </a:p>
        </p:txBody>
      </p:sp>
      <p:sp>
        <p:nvSpPr>
          <p:cNvPr id="55299" name="コンテンツ プレースホルダ 2">
            <a:extLst>
              <a:ext uri="{FF2B5EF4-FFF2-40B4-BE49-F238E27FC236}">
                <a16:creationId xmlns:a16="http://schemas.microsoft.com/office/drawing/2014/main" id="{8B598941-E0D2-4371-93E4-F23DE81A8EA9}"/>
              </a:ext>
            </a:extLst>
          </p:cNvPr>
          <p:cNvSpPr>
            <a:spLocks noGrp="1"/>
          </p:cNvSpPr>
          <p:nvPr>
            <p:ph idx="1"/>
          </p:nvPr>
        </p:nvSpPr>
        <p:spPr/>
        <p:txBody>
          <a:bodyPr/>
          <a:lstStyle/>
          <a:p>
            <a:pPr eaLnBrk="1" hangingPunct="1"/>
            <a:r>
              <a:rPr lang="ja-JP" altLang="en-US" dirty="0">
                <a:latin typeface="+mn-ea"/>
              </a:rPr>
              <a:t>アレルゲンがある原材料を使用する場合に、施設やエリア、ラインを区別して製造可能であれば、管理は容易であるが、同一施設・同一ラインで製造する場合の管理はどのように実施するか、確認方法はどのようにするかを決める必要がある。</a:t>
            </a:r>
          </a:p>
        </p:txBody>
      </p:sp>
      <p:sp>
        <p:nvSpPr>
          <p:cNvPr id="2" name="スライド番号プレースホルダー 1">
            <a:extLst>
              <a:ext uri="{FF2B5EF4-FFF2-40B4-BE49-F238E27FC236}">
                <a16:creationId xmlns:a16="http://schemas.microsoft.com/office/drawing/2014/main" id="{60467E81-C2F2-4BB1-B9E9-D469D44AAC05}"/>
              </a:ext>
            </a:extLst>
          </p:cNvPr>
          <p:cNvSpPr>
            <a:spLocks noGrp="1"/>
          </p:cNvSpPr>
          <p:nvPr>
            <p:ph type="sldNum" sz="quarter" idx="12"/>
          </p:nvPr>
        </p:nvSpPr>
        <p:spPr/>
        <p:txBody>
          <a:bodyPr/>
          <a:lstStyle/>
          <a:p>
            <a:fld id="{6644E5F8-0645-4763-B441-AF5F8109873F}" type="slidenum">
              <a:rPr lang="ja-JP" altLang="en-US" smtClean="0"/>
              <a:pPr/>
              <a:t>50</a:t>
            </a:fld>
            <a:endParaRPr lang="ja-JP"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a:extLst>
              <a:ext uri="{FF2B5EF4-FFF2-40B4-BE49-F238E27FC236}">
                <a16:creationId xmlns:a16="http://schemas.microsoft.com/office/drawing/2014/main" id="{3EAD2A2E-50AC-4C9E-B4D9-682524F34FD4}"/>
              </a:ext>
            </a:extLst>
          </p:cNvPr>
          <p:cNvSpPr>
            <a:spLocks noGrp="1"/>
          </p:cNvSpPr>
          <p:nvPr>
            <p:ph type="title"/>
          </p:nvPr>
        </p:nvSpPr>
        <p:spPr/>
        <p:txBody>
          <a:bodyPr/>
          <a:lstStyle/>
          <a:p>
            <a:r>
              <a:rPr lang="ja-JP" altLang="en-US" dirty="0">
                <a:latin typeface="+mj-ea"/>
              </a:rPr>
              <a:t>アレルゲン表示の欠落</a:t>
            </a:r>
          </a:p>
        </p:txBody>
      </p:sp>
      <p:sp>
        <p:nvSpPr>
          <p:cNvPr id="56323" name="コンテンツ プレースホルダ 2">
            <a:extLst>
              <a:ext uri="{FF2B5EF4-FFF2-40B4-BE49-F238E27FC236}">
                <a16:creationId xmlns:a16="http://schemas.microsoft.com/office/drawing/2014/main" id="{3E307D5E-5BF8-4F7D-AF37-3ED28D88F784}"/>
              </a:ext>
            </a:extLst>
          </p:cNvPr>
          <p:cNvSpPr>
            <a:spLocks noGrp="1"/>
          </p:cNvSpPr>
          <p:nvPr>
            <p:ph idx="1"/>
          </p:nvPr>
        </p:nvSpPr>
        <p:spPr/>
        <p:txBody>
          <a:bodyPr/>
          <a:lstStyle/>
          <a:p>
            <a:r>
              <a:rPr lang="ja-JP" altLang="en-US" dirty="0">
                <a:latin typeface="+mn-ea"/>
              </a:rPr>
              <a:t>原材料表示作成時の見落とし</a:t>
            </a:r>
            <a:endParaRPr lang="en-US" altLang="ja-JP" dirty="0">
              <a:latin typeface="+mn-ea"/>
            </a:endParaRPr>
          </a:p>
          <a:p>
            <a:r>
              <a:rPr lang="ja-JP" altLang="en-US" dirty="0">
                <a:latin typeface="+mn-ea"/>
              </a:rPr>
              <a:t>複合原材料での括弧書きの省略時や、その他とまとめたなかの原料にアレルゲンが有る場合の見落とし</a:t>
            </a:r>
            <a:endParaRPr lang="en-US" altLang="ja-JP" dirty="0">
              <a:latin typeface="+mn-ea"/>
            </a:endParaRPr>
          </a:p>
          <a:p>
            <a:r>
              <a:rPr lang="ja-JP" altLang="en-US" dirty="0">
                <a:latin typeface="+mn-ea"/>
              </a:rPr>
              <a:t>キャリーオーバーとなった添加物のアレルゲンの見落とし</a:t>
            </a:r>
          </a:p>
        </p:txBody>
      </p:sp>
      <p:sp>
        <p:nvSpPr>
          <p:cNvPr id="2" name="スライド番号プレースホルダー 1">
            <a:extLst>
              <a:ext uri="{FF2B5EF4-FFF2-40B4-BE49-F238E27FC236}">
                <a16:creationId xmlns:a16="http://schemas.microsoft.com/office/drawing/2014/main" id="{97CE8D52-6C3A-4ADA-AA74-9C3968FD5616}"/>
              </a:ext>
            </a:extLst>
          </p:cNvPr>
          <p:cNvSpPr>
            <a:spLocks noGrp="1"/>
          </p:cNvSpPr>
          <p:nvPr>
            <p:ph type="sldNum" sz="quarter" idx="12"/>
          </p:nvPr>
        </p:nvSpPr>
        <p:spPr/>
        <p:txBody>
          <a:bodyPr/>
          <a:lstStyle/>
          <a:p>
            <a:fld id="{6644E5F8-0645-4763-B441-AF5F8109873F}" type="slidenum">
              <a:rPr lang="ja-JP" altLang="en-US" smtClean="0"/>
              <a:pPr/>
              <a:t>51</a:t>
            </a:fld>
            <a:endParaRPr lang="ja-JP"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17AC752E-C7F9-4777-92D9-366405A23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862013"/>
            <a:ext cx="8294687"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FF2B5EF4-FFF2-40B4-BE49-F238E27FC236}">
                <a16:creationId xmlns:a16="http://schemas.microsoft.com/office/drawing/2014/main" id="{05BE9D5F-F840-42DB-9230-EBBF02ABB992}"/>
              </a:ext>
            </a:extLst>
          </p:cNvPr>
          <p:cNvSpPr>
            <a:spLocks noGrp="1"/>
          </p:cNvSpPr>
          <p:nvPr>
            <p:ph type="sldNum" sz="quarter" idx="12"/>
          </p:nvPr>
        </p:nvSpPr>
        <p:spPr/>
        <p:txBody>
          <a:bodyPr/>
          <a:lstStyle/>
          <a:p>
            <a:fld id="{2AA68821-C48F-499E-BEE0-3E12F478445C}" type="slidenum">
              <a:rPr lang="ja-JP" altLang="en-US" smtClean="0"/>
              <a:pPr/>
              <a:t>52</a:t>
            </a:fld>
            <a:endParaRPr lang="ja-JP"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2762D2C8-92F7-489C-BC7C-D7C4FE045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381000"/>
            <a:ext cx="836136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FF2B5EF4-FFF2-40B4-BE49-F238E27FC236}">
                <a16:creationId xmlns:a16="http://schemas.microsoft.com/office/drawing/2014/main" id="{B47F281A-359F-44BE-AAC4-EE22B9A7D8AF}"/>
              </a:ext>
            </a:extLst>
          </p:cNvPr>
          <p:cNvSpPr>
            <a:spLocks noGrp="1"/>
          </p:cNvSpPr>
          <p:nvPr>
            <p:ph type="sldNum" sz="quarter" idx="12"/>
          </p:nvPr>
        </p:nvSpPr>
        <p:spPr/>
        <p:txBody>
          <a:bodyPr/>
          <a:lstStyle/>
          <a:p>
            <a:fld id="{2AA68821-C48F-499E-BEE0-3E12F478445C}" type="slidenum">
              <a:rPr lang="ja-JP" altLang="en-US" smtClean="0"/>
              <a:pPr/>
              <a:t>53</a:t>
            </a:fld>
            <a:endParaRPr lang="ja-JP"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2B17C662-9126-4DE4-A3D7-FFF930B66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795338"/>
            <a:ext cx="8094663"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FF2B5EF4-FFF2-40B4-BE49-F238E27FC236}">
                <a16:creationId xmlns:a16="http://schemas.microsoft.com/office/drawing/2014/main" id="{A302B943-F586-42F6-8DF6-671AC5F811FB}"/>
              </a:ext>
            </a:extLst>
          </p:cNvPr>
          <p:cNvSpPr>
            <a:spLocks noGrp="1"/>
          </p:cNvSpPr>
          <p:nvPr>
            <p:ph type="sldNum" sz="quarter" idx="12"/>
          </p:nvPr>
        </p:nvSpPr>
        <p:spPr/>
        <p:txBody>
          <a:bodyPr/>
          <a:lstStyle/>
          <a:p>
            <a:fld id="{2AA68821-C48F-499E-BEE0-3E12F478445C}" type="slidenum">
              <a:rPr lang="ja-JP" altLang="en-US" smtClean="0"/>
              <a:pPr/>
              <a:t>54</a:t>
            </a:fld>
            <a:endParaRPr lang="ja-JP"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D1D7F204-5581-4496-BE7D-44A376626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581025"/>
            <a:ext cx="8589963"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FF2B5EF4-FFF2-40B4-BE49-F238E27FC236}">
                <a16:creationId xmlns:a16="http://schemas.microsoft.com/office/drawing/2014/main" id="{2EF12ABB-4A34-4C4C-8F60-ED8469CC1401}"/>
              </a:ext>
            </a:extLst>
          </p:cNvPr>
          <p:cNvSpPr>
            <a:spLocks noGrp="1"/>
          </p:cNvSpPr>
          <p:nvPr>
            <p:ph type="sldNum" sz="quarter" idx="12"/>
          </p:nvPr>
        </p:nvSpPr>
        <p:spPr/>
        <p:txBody>
          <a:bodyPr/>
          <a:lstStyle/>
          <a:p>
            <a:fld id="{2AA68821-C48F-499E-BEE0-3E12F478445C}" type="slidenum">
              <a:rPr lang="ja-JP" altLang="en-US" smtClean="0"/>
              <a:pPr/>
              <a:t>55</a:t>
            </a:fld>
            <a:endParaRPr lang="ja-JP"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a:extLst>
              <a:ext uri="{FF2B5EF4-FFF2-40B4-BE49-F238E27FC236}">
                <a16:creationId xmlns:a16="http://schemas.microsoft.com/office/drawing/2014/main" id="{7D609A41-7BF8-44CE-B281-9E3AA5357C4F}"/>
              </a:ext>
            </a:extLst>
          </p:cNvPr>
          <p:cNvSpPr>
            <a:spLocks noGrp="1"/>
          </p:cNvSpPr>
          <p:nvPr>
            <p:ph type="title"/>
          </p:nvPr>
        </p:nvSpPr>
        <p:spPr/>
        <p:txBody>
          <a:bodyPr/>
          <a:lstStyle/>
          <a:p>
            <a:pPr eaLnBrk="1" hangingPunct="1"/>
            <a:r>
              <a:rPr lang="ja-JP" altLang="en-US" dirty="0">
                <a:latin typeface="+mn-ea"/>
                <a:ea typeface="+mn-ea"/>
              </a:rPr>
              <a:t>事故事例（殺虫剤）</a:t>
            </a:r>
          </a:p>
        </p:txBody>
      </p:sp>
      <p:sp>
        <p:nvSpPr>
          <p:cNvPr id="3" name="コンテンツ プレースホルダ 2">
            <a:extLst>
              <a:ext uri="{FF2B5EF4-FFF2-40B4-BE49-F238E27FC236}">
                <a16:creationId xmlns:a16="http://schemas.microsoft.com/office/drawing/2014/main" id="{C54135CB-5C88-49CD-A180-6453F52D6A7B}"/>
              </a:ext>
            </a:extLst>
          </p:cNvPr>
          <p:cNvSpPr>
            <a:spLocks noGrp="1"/>
          </p:cNvSpPr>
          <p:nvPr>
            <p:ph idx="1"/>
          </p:nvPr>
        </p:nvSpPr>
        <p:spPr/>
        <p:txBody>
          <a:bodyPr rtlCol="0">
            <a:normAutofit fontScale="92500" lnSpcReduction="20000"/>
          </a:bodyPr>
          <a:lstStyle/>
          <a:p>
            <a:pPr eaLnBrk="1" fontAlgn="auto" hangingPunct="1">
              <a:spcAft>
                <a:spcPts val="0"/>
              </a:spcAft>
              <a:defRPr/>
            </a:pPr>
            <a:r>
              <a:rPr lang="ja-JP" altLang="en-US" dirty="0">
                <a:latin typeface="+mn-ea"/>
              </a:rPr>
              <a:t>欧州の養鶏所から出荷された卵が殺虫剤（フィプロニル）に汚染されていた。</a:t>
            </a:r>
            <a:endParaRPr lang="en-US" altLang="ja-JP" dirty="0">
              <a:latin typeface="+mn-ea"/>
            </a:endParaRPr>
          </a:p>
          <a:p>
            <a:pPr eaLnBrk="1" fontAlgn="auto" hangingPunct="1">
              <a:spcAft>
                <a:spcPts val="0"/>
              </a:spcAft>
              <a:defRPr/>
            </a:pPr>
            <a:r>
              <a:rPr lang="en-US" altLang="ja-JP" dirty="0">
                <a:latin typeface="+mn-ea"/>
              </a:rPr>
              <a:t>2017</a:t>
            </a:r>
            <a:r>
              <a:rPr lang="ja-JP" altLang="en-US" dirty="0">
                <a:latin typeface="+mn-ea"/>
              </a:rPr>
              <a:t>年</a:t>
            </a:r>
            <a:r>
              <a:rPr lang="en-US" altLang="ja-JP" dirty="0">
                <a:latin typeface="+mn-ea"/>
              </a:rPr>
              <a:t>8</a:t>
            </a:r>
            <a:r>
              <a:rPr lang="ja-JP" altLang="en-US" dirty="0">
                <a:latin typeface="+mn-ea"/>
              </a:rPr>
              <a:t>月</a:t>
            </a:r>
            <a:r>
              <a:rPr lang="en-US" altLang="ja-JP" dirty="0">
                <a:latin typeface="+mn-ea"/>
              </a:rPr>
              <a:t>11</a:t>
            </a:r>
            <a:r>
              <a:rPr lang="ja-JP" altLang="en-US" dirty="0">
                <a:latin typeface="+mn-ea"/>
              </a:rPr>
              <a:t>日</a:t>
            </a:r>
            <a:endParaRPr lang="en-US" altLang="ja-JP" dirty="0">
              <a:latin typeface="+mn-ea"/>
            </a:endParaRPr>
          </a:p>
          <a:p>
            <a:pPr eaLnBrk="1" fontAlgn="auto" hangingPunct="1">
              <a:spcAft>
                <a:spcPts val="0"/>
              </a:spcAft>
              <a:defRPr/>
            </a:pPr>
            <a:r>
              <a:rPr lang="ja-JP" altLang="en-US" dirty="0">
                <a:latin typeface="+mn-ea"/>
              </a:rPr>
              <a:t>フィプロニルを違法に使用したと確認されたベルギー、オランダ、ドイツ、フランスの養鶏所を封鎖。卵の輸入していたＥＵ</a:t>
            </a:r>
            <a:r>
              <a:rPr lang="en-US" altLang="ja-JP" dirty="0">
                <a:latin typeface="+mn-ea"/>
              </a:rPr>
              <a:t>15</a:t>
            </a:r>
            <a:r>
              <a:rPr lang="ja-JP" altLang="en-US" dirty="0">
                <a:latin typeface="+mn-ea"/>
              </a:rPr>
              <a:t>カ国、スイス、香港がこの問題に見舞われる。（後に韓国も）</a:t>
            </a:r>
            <a:endParaRPr lang="en-US" altLang="ja-JP" dirty="0">
              <a:latin typeface="+mn-ea"/>
            </a:endParaRPr>
          </a:p>
          <a:p>
            <a:pPr eaLnBrk="1" fontAlgn="auto" hangingPunct="1">
              <a:spcAft>
                <a:spcPts val="0"/>
              </a:spcAft>
              <a:defRPr/>
            </a:pPr>
            <a:r>
              <a:rPr lang="ja-JP" altLang="en-US" dirty="0">
                <a:latin typeface="+mn-ea"/>
              </a:rPr>
              <a:t>ノミやダニの駆除に使用されるが、人が大量に摂取した場合、腎臓や肝臓に悪影響を与える。</a:t>
            </a:r>
            <a:endParaRPr lang="en-US" altLang="ja-JP" dirty="0">
              <a:latin typeface="+mn-ea"/>
            </a:endParaRPr>
          </a:p>
          <a:p>
            <a:pPr eaLnBrk="1" fontAlgn="auto" hangingPunct="1">
              <a:spcAft>
                <a:spcPts val="0"/>
              </a:spcAft>
              <a:defRPr/>
            </a:pPr>
            <a:r>
              <a:rPr lang="ja-JP" altLang="en-US" dirty="0">
                <a:latin typeface="+mn-ea"/>
              </a:rPr>
              <a:t>ＥＵ規制は、フィプロニルの食品業界での使用を禁止している。</a:t>
            </a:r>
            <a:endParaRPr lang="en-US" altLang="ja-JP" dirty="0">
              <a:latin typeface="+mn-ea"/>
            </a:endParaRPr>
          </a:p>
        </p:txBody>
      </p:sp>
      <p:sp>
        <p:nvSpPr>
          <p:cNvPr id="2" name="スライド番号プレースホルダー 1">
            <a:extLst>
              <a:ext uri="{FF2B5EF4-FFF2-40B4-BE49-F238E27FC236}">
                <a16:creationId xmlns:a16="http://schemas.microsoft.com/office/drawing/2014/main" id="{FA7949F1-4197-48A7-869C-01D7FB67727C}"/>
              </a:ext>
            </a:extLst>
          </p:cNvPr>
          <p:cNvSpPr>
            <a:spLocks noGrp="1"/>
          </p:cNvSpPr>
          <p:nvPr>
            <p:ph type="sldNum" sz="quarter" idx="12"/>
          </p:nvPr>
        </p:nvSpPr>
        <p:spPr/>
        <p:txBody>
          <a:bodyPr/>
          <a:lstStyle/>
          <a:p>
            <a:fld id="{6644E5F8-0645-4763-B441-AF5F8109873F}" type="slidenum">
              <a:rPr lang="ja-JP" altLang="en-US" smtClean="0"/>
              <a:pPr/>
              <a:t>56</a:t>
            </a:fld>
            <a:endParaRPr lang="ja-JP"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a:extLst>
              <a:ext uri="{FF2B5EF4-FFF2-40B4-BE49-F238E27FC236}">
                <a16:creationId xmlns:a16="http://schemas.microsoft.com/office/drawing/2014/main" id="{7BCFA11C-4E53-477C-94D8-5ED723336E59}"/>
              </a:ext>
            </a:extLst>
          </p:cNvPr>
          <p:cNvSpPr>
            <a:spLocks noGrp="1"/>
          </p:cNvSpPr>
          <p:nvPr>
            <p:ph type="title"/>
          </p:nvPr>
        </p:nvSpPr>
        <p:spPr/>
        <p:txBody>
          <a:bodyPr/>
          <a:lstStyle/>
          <a:p>
            <a:pPr eaLnBrk="1" hangingPunct="1"/>
            <a:r>
              <a:rPr lang="ja-JP" altLang="en-US" dirty="0">
                <a:latin typeface="+mj-ea"/>
              </a:rPr>
              <a:t>事故事例</a:t>
            </a:r>
            <a:r>
              <a:rPr lang="ja-JP" altLang="en-US" sz="3600" dirty="0">
                <a:latin typeface="+mj-ea"/>
              </a:rPr>
              <a:t>（食品添加物アルコール製剤）</a:t>
            </a:r>
          </a:p>
        </p:txBody>
      </p:sp>
      <p:sp>
        <p:nvSpPr>
          <p:cNvPr id="62467" name="コンテンツ プレースホルダ 2">
            <a:extLst>
              <a:ext uri="{FF2B5EF4-FFF2-40B4-BE49-F238E27FC236}">
                <a16:creationId xmlns:a16="http://schemas.microsoft.com/office/drawing/2014/main" id="{8A04DDD0-9010-4BA3-89E4-667DD0E93F2E}"/>
              </a:ext>
            </a:extLst>
          </p:cNvPr>
          <p:cNvSpPr>
            <a:spLocks noGrp="1"/>
          </p:cNvSpPr>
          <p:nvPr>
            <p:ph idx="1"/>
          </p:nvPr>
        </p:nvSpPr>
        <p:spPr>
          <a:xfrm>
            <a:off x="457200" y="1844824"/>
            <a:ext cx="8229600" cy="4525963"/>
          </a:xfrm>
        </p:spPr>
        <p:txBody>
          <a:bodyPr/>
          <a:lstStyle/>
          <a:p>
            <a:pPr eaLnBrk="1" hangingPunct="1"/>
            <a:r>
              <a:rPr lang="ja-JP" altLang="en-US" dirty="0">
                <a:latin typeface="+mn-ea"/>
              </a:rPr>
              <a:t>焼き鳥チェーン店で焼酎と誤って食品添加物アルコール製剤をチューハイとして販売。</a:t>
            </a:r>
            <a:endParaRPr lang="en-US" altLang="ja-JP" dirty="0">
              <a:latin typeface="+mn-ea"/>
            </a:endParaRPr>
          </a:p>
          <a:p>
            <a:pPr eaLnBrk="1" hangingPunct="1"/>
            <a:r>
              <a:rPr lang="en-US" altLang="ja-JP" dirty="0">
                <a:latin typeface="+mn-ea"/>
              </a:rPr>
              <a:t>2016</a:t>
            </a:r>
            <a:r>
              <a:rPr lang="ja-JP" altLang="en-US" dirty="0">
                <a:latin typeface="+mn-ea"/>
              </a:rPr>
              <a:t>年</a:t>
            </a:r>
            <a:r>
              <a:rPr lang="en-US" altLang="ja-JP" dirty="0">
                <a:latin typeface="+mn-ea"/>
              </a:rPr>
              <a:t>7</a:t>
            </a:r>
            <a:r>
              <a:rPr lang="ja-JP" altLang="en-US" dirty="0">
                <a:latin typeface="+mn-ea"/>
              </a:rPr>
              <a:t>月</a:t>
            </a:r>
            <a:r>
              <a:rPr lang="en-US" altLang="ja-JP" dirty="0">
                <a:latin typeface="+mn-ea"/>
              </a:rPr>
              <a:t>19</a:t>
            </a:r>
            <a:r>
              <a:rPr lang="ja-JP" altLang="en-US" dirty="0">
                <a:latin typeface="+mn-ea"/>
              </a:rPr>
              <a:t>日から</a:t>
            </a:r>
            <a:r>
              <a:rPr lang="en-US" altLang="ja-JP" dirty="0">
                <a:latin typeface="+mn-ea"/>
              </a:rPr>
              <a:t>23</a:t>
            </a:r>
            <a:r>
              <a:rPr lang="ja-JP" altLang="en-US" dirty="0">
                <a:latin typeface="+mn-ea"/>
              </a:rPr>
              <a:t>日に１５１杯販売。</a:t>
            </a:r>
            <a:endParaRPr lang="en-US" altLang="ja-JP" dirty="0">
              <a:latin typeface="+mn-ea"/>
            </a:endParaRPr>
          </a:p>
          <a:p>
            <a:pPr eaLnBrk="1" hangingPunct="1"/>
            <a:r>
              <a:rPr lang="ja-JP" altLang="en-US" dirty="0">
                <a:latin typeface="+mn-ea"/>
              </a:rPr>
              <a:t>ドリンクサーバーに焼酎を接続すべきところを誤って食品添加物アルコール製剤を接続し、そのことに気付かずに消費者に商品提供。</a:t>
            </a:r>
          </a:p>
        </p:txBody>
      </p:sp>
      <p:sp>
        <p:nvSpPr>
          <p:cNvPr id="2" name="スライド番号プレースホルダー 1">
            <a:extLst>
              <a:ext uri="{FF2B5EF4-FFF2-40B4-BE49-F238E27FC236}">
                <a16:creationId xmlns:a16="http://schemas.microsoft.com/office/drawing/2014/main" id="{77A71293-42D7-41A8-B303-110E21D30C68}"/>
              </a:ext>
            </a:extLst>
          </p:cNvPr>
          <p:cNvSpPr>
            <a:spLocks noGrp="1"/>
          </p:cNvSpPr>
          <p:nvPr>
            <p:ph type="sldNum" sz="quarter" idx="12"/>
          </p:nvPr>
        </p:nvSpPr>
        <p:spPr/>
        <p:txBody>
          <a:bodyPr/>
          <a:lstStyle/>
          <a:p>
            <a:fld id="{6644E5F8-0645-4763-B441-AF5F8109873F}" type="slidenum">
              <a:rPr lang="ja-JP" altLang="en-US" smtClean="0"/>
              <a:pPr/>
              <a:t>57</a:t>
            </a:fld>
            <a:endParaRPr lang="ja-JP"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タイトル 1">
            <a:extLst>
              <a:ext uri="{FF2B5EF4-FFF2-40B4-BE49-F238E27FC236}">
                <a16:creationId xmlns:a16="http://schemas.microsoft.com/office/drawing/2014/main" id="{6802AD18-651A-4543-B7FB-9058968659D2}"/>
              </a:ext>
            </a:extLst>
          </p:cNvPr>
          <p:cNvSpPr>
            <a:spLocks noGrp="1"/>
          </p:cNvSpPr>
          <p:nvPr>
            <p:ph type="title"/>
          </p:nvPr>
        </p:nvSpPr>
        <p:spPr>
          <a:xfrm>
            <a:off x="446088" y="53975"/>
            <a:ext cx="8229600" cy="1143000"/>
          </a:xfrm>
        </p:spPr>
        <p:txBody>
          <a:bodyPr/>
          <a:lstStyle/>
          <a:p>
            <a:r>
              <a:rPr lang="ja-JP" altLang="en-US" dirty="0">
                <a:latin typeface="+mn-ea"/>
                <a:ea typeface="+mn-ea"/>
              </a:rPr>
              <a:t>事故事例（アルカリ洗剤）</a:t>
            </a:r>
          </a:p>
        </p:txBody>
      </p:sp>
      <p:pic>
        <p:nvPicPr>
          <p:cNvPr id="63491" name="news_image" descr="飲食店で洗剤を誤って客に提供 日本酒の瓶に保管">
            <a:extLst>
              <a:ext uri="{FF2B5EF4-FFF2-40B4-BE49-F238E27FC236}">
                <a16:creationId xmlns:a16="http://schemas.microsoft.com/office/drawing/2014/main" id="{5DE2AD9F-4C3B-4DC2-BA56-E25058C5F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196975"/>
            <a:ext cx="6099175"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コンテンツ プレースホルダ 2">
            <a:extLst>
              <a:ext uri="{FF2B5EF4-FFF2-40B4-BE49-F238E27FC236}">
                <a16:creationId xmlns:a16="http://schemas.microsoft.com/office/drawing/2014/main" id="{E05EDE0C-F90D-4276-A72B-97F3F2AA159C}"/>
              </a:ext>
            </a:extLst>
          </p:cNvPr>
          <p:cNvSpPr>
            <a:spLocks noGrp="1"/>
          </p:cNvSpPr>
          <p:nvPr>
            <p:ph idx="1"/>
          </p:nvPr>
        </p:nvSpPr>
        <p:spPr>
          <a:xfrm>
            <a:off x="457200" y="4924425"/>
            <a:ext cx="8218488" cy="1473200"/>
          </a:xfrm>
        </p:spPr>
        <p:txBody>
          <a:bodyPr/>
          <a:lstStyle/>
          <a:p>
            <a:r>
              <a:rPr lang="ja-JP" altLang="en-US" dirty="0">
                <a:latin typeface="+mn-ea"/>
              </a:rPr>
              <a:t>日本酒の空き瓶に小分けして保管していた　アルカリ洗剤を誤って客に販売</a:t>
            </a:r>
          </a:p>
        </p:txBody>
      </p:sp>
      <p:sp>
        <p:nvSpPr>
          <p:cNvPr id="2" name="正方形/長方形 1">
            <a:extLst>
              <a:ext uri="{FF2B5EF4-FFF2-40B4-BE49-F238E27FC236}">
                <a16:creationId xmlns:a16="http://schemas.microsoft.com/office/drawing/2014/main" id="{8AAAE13A-E9E4-46CA-899C-25F054C76901}"/>
              </a:ext>
            </a:extLst>
          </p:cNvPr>
          <p:cNvSpPr/>
          <p:nvPr/>
        </p:nvSpPr>
        <p:spPr>
          <a:xfrm rot="563004">
            <a:off x="5820669" y="2396267"/>
            <a:ext cx="72008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0F4B8C14-06B9-4312-A7F2-9F043BDA48B4}"/>
              </a:ext>
            </a:extLst>
          </p:cNvPr>
          <p:cNvSpPr>
            <a:spLocks noGrp="1"/>
          </p:cNvSpPr>
          <p:nvPr>
            <p:ph type="sldNum" sz="quarter" idx="12"/>
          </p:nvPr>
        </p:nvSpPr>
        <p:spPr/>
        <p:txBody>
          <a:bodyPr/>
          <a:lstStyle/>
          <a:p>
            <a:fld id="{6644E5F8-0645-4763-B441-AF5F8109873F}" type="slidenum">
              <a:rPr lang="ja-JP" altLang="en-US" smtClean="0"/>
              <a:pPr/>
              <a:t>58</a:t>
            </a:fld>
            <a:endParaRPr lang="ja-JP"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a:extLst>
              <a:ext uri="{FF2B5EF4-FFF2-40B4-BE49-F238E27FC236}">
                <a16:creationId xmlns:a16="http://schemas.microsoft.com/office/drawing/2014/main" id="{DC5BA097-6A80-4C2A-9FFE-585FDA9CB586}"/>
              </a:ext>
            </a:extLst>
          </p:cNvPr>
          <p:cNvSpPr>
            <a:spLocks noGrp="1"/>
          </p:cNvSpPr>
          <p:nvPr>
            <p:ph type="title"/>
          </p:nvPr>
        </p:nvSpPr>
        <p:spPr/>
        <p:txBody>
          <a:bodyPr/>
          <a:lstStyle/>
          <a:p>
            <a:r>
              <a:rPr lang="ja-JP" altLang="en-US" dirty="0">
                <a:latin typeface="+mn-ea"/>
                <a:ea typeface="+mn-ea"/>
              </a:rPr>
              <a:t>容器移し替えによる事故</a:t>
            </a:r>
          </a:p>
        </p:txBody>
      </p:sp>
      <p:sp>
        <p:nvSpPr>
          <p:cNvPr id="65539" name="コンテンツ プレースホルダ 2">
            <a:extLst>
              <a:ext uri="{FF2B5EF4-FFF2-40B4-BE49-F238E27FC236}">
                <a16:creationId xmlns:a16="http://schemas.microsoft.com/office/drawing/2014/main" id="{F2420334-9F8D-487D-ACFD-A250AB097EB4}"/>
              </a:ext>
            </a:extLst>
          </p:cNvPr>
          <p:cNvSpPr>
            <a:spLocks noGrp="1"/>
          </p:cNvSpPr>
          <p:nvPr>
            <p:ph idx="1"/>
          </p:nvPr>
        </p:nvSpPr>
        <p:spPr/>
        <p:txBody>
          <a:bodyPr/>
          <a:lstStyle/>
          <a:p>
            <a:r>
              <a:rPr lang="ja-JP" altLang="en-US" dirty="0">
                <a:latin typeface="+mn-ea"/>
              </a:rPr>
              <a:t>２０１２年新潟県、日本酒空き瓶にアルカリ洗剤（商品ラベルがついたままの空き瓶）</a:t>
            </a:r>
            <a:endParaRPr lang="en-US" altLang="ja-JP" dirty="0">
              <a:latin typeface="+mn-ea"/>
            </a:endParaRPr>
          </a:p>
          <a:p>
            <a:r>
              <a:rPr lang="ja-JP" altLang="en-US" dirty="0">
                <a:latin typeface="+mn-ea"/>
              </a:rPr>
              <a:t>仙台市のティールーム、洗剤が混入した油で揚げたドーナツを提供</a:t>
            </a:r>
            <a:endParaRPr lang="en-US" altLang="ja-JP" dirty="0">
              <a:latin typeface="+mn-ea"/>
            </a:endParaRPr>
          </a:p>
          <a:p>
            <a:pPr>
              <a:buFont typeface="Arial" panose="020B0604020202020204" pitchFamily="34" charset="0"/>
              <a:buNone/>
            </a:pPr>
            <a:r>
              <a:rPr lang="ja-JP" altLang="en-US" dirty="0">
                <a:latin typeface="+mn-ea"/>
              </a:rPr>
              <a:t>　　（油と洗剤のパッケージが似ていたため）</a:t>
            </a:r>
            <a:endParaRPr lang="en-US" altLang="ja-JP" dirty="0">
              <a:latin typeface="+mn-ea"/>
            </a:endParaRPr>
          </a:p>
          <a:p>
            <a:r>
              <a:rPr lang="ja-JP" altLang="en-US" dirty="0">
                <a:latin typeface="+mn-ea"/>
              </a:rPr>
              <a:t>天つゆに洗剤が混入</a:t>
            </a:r>
            <a:endParaRPr lang="en-US" altLang="ja-JP" dirty="0">
              <a:latin typeface="+mn-ea"/>
            </a:endParaRPr>
          </a:p>
          <a:p>
            <a:pPr>
              <a:buFont typeface="Arial" panose="020B0604020202020204" pitchFamily="34" charset="0"/>
              <a:buNone/>
            </a:pPr>
            <a:r>
              <a:rPr lang="ja-JP" altLang="en-US" dirty="0">
                <a:latin typeface="+mn-ea"/>
              </a:rPr>
              <a:t>　　</a:t>
            </a:r>
            <a:r>
              <a:rPr lang="ja-JP" altLang="en-US" dirty="0" err="1">
                <a:latin typeface="+mn-ea"/>
              </a:rPr>
              <a:t>ふきん</a:t>
            </a:r>
            <a:r>
              <a:rPr lang="ja-JP" altLang="en-US" dirty="0">
                <a:latin typeface="+mn-ea"/>
              </a:rPr>
              <a:t>洗浄に使用する洗剤をみりんの空き容器に小分け保管（液体の色からみりんと誤って洗剤を提供）</a:t>
            </a:r>
            <a:endParaRPr lang="en-US" altLang="ja-JP" dirty="0">
              <a:latin typeface="+mn-ea"/>
            </a:endParaRPr>
          </a:p>
          <a:p>
            <a:endParaRPr lang="en-US" altLang="ja-JP" dirty="0">
              <a:latin typeface="+mn-ea"/>
            </a:endParaRPr>
          </a:p>
          <a:p>
            <a:pPr>
              <a:buFont typeface="Arial" panose="020B0604020202020204" pitchFamily="34" charset="0"/>
              <a:buNone/>
            </a:pPr>
            <a:r>
              <a:rPr lang="ja-JP" altLang="en-US" dirty="0">
                <a:latin typeface="+mn-ea"/>
              </a:rPr>
              <a:t>　　</a:t>
            </a:r>
            <a:endParaRPr lang="en-US" altLang="ja-JP" dirty="0">
              <a:latin typeface="+mn-ea"/>
            </a:endParaRPr>
          </a:p>
          <a:p>
            <a:pPr>
              <a:buFont typeface="Arial" panose="020B0604020202020204" pitchFamily="34" charset="0"/>
              <a:buNone/>
            </a:pPr>
            <a:endParaRPr lang="ja-JP" altLang="en-US" dirty="0">
              <a:latin typeface="+mn-ea"/>
            </a:endParaRPr>
          </a:p>
        </p:txBody>
      </p:sp>
      <p:sp>
        <p:nvSpPr>
          <p:cNvPr id="2" name="スライド番号プレースホルダー 1">
            <a:extLst>
              <a:ext uri="{FF2B5EF4-FFF2-40B4-BE49-F238E27FC236}">
                <a16:creationId xmlns:a16="http://schemas.microsoft.com/office/drawing/2014/main" id="{5717AD37-8E4B-4088-9911-8F3B196DF229}"/>
              </a:ext>
            </a:extLst>
          </p:cNvPr>
          <p:cNvSpPr>
            <a:spLocks noGrp="1"/>
          </p:cNvSpPr>
          <p:nvPr>
            <p:ph type="sldNum" sz="quarter" idx="12"/>
          </p:nvPr>
        </p:nvSpPr>
        <p:spPr/>
        <p:txBody>
          <a:bodyPr/>
          <a:lstStyle/>
          <a:p>
            <a:fld id="{6644E5F8-0645-4763-B441-AF5F8109873F}" type="slidenum">
              <a:rPr lang="ja-JP" altLang="en-US" smtClean="0"/>
              <a:pPr/>
              <a:t>59</a:t>
            </a:fld>
            <a:endParaRPr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a:extLst>
              <a:ext uri="{FF2B5EF4-FFF2-40B4-BE49-F238E27FC236}">
                <a16:creationId xmlns:a16="http://schemas.microsoft.com/office/drawing/2014/main" id="{DF0015F9-1271-45D4-92BC-9B93152BE2A4}"/>
              </a:ext>
            </a:extLst>
          </p:cNvPr>
          <p:cNvSpPr>
            <a:spLocks noGrp="1"/>
          </p:cNvSpPr>
          <p:nvPr>
            <p:ph type="title"/>
          </p:nvPr>
        </p:nvSpPr>
        <p:spPr/>
        <p:txBody>
          <a:bodyPr/>
          <a:lstStyle/>
          <a:p>
            <a:pPr eaLnBrk="1" hangingPunct="1"/>
            <a:r>
              <a:rPr lang="ja-JP" altLang="en-US" dirty="0">
                <a:latin typeface="+mn-ea"/>
                <a:ea typeface="+mn-ea"/>
              </a:rPr>
              <a:t>事故事例（金属片）</a:t>
            </a:r>
          </a:p>
        </p:txBody>
      </p:sp>
      <p:sp>
        <p:nvSpPr>
          <p:cNvPr id="68611" name="コンテンツ プレースホルダ 2">
            <a:extLst>
              <a:ext uri="{FF2B5EF4-FFF2-40B4-BE49-F238E27FC236}">
                <a16:creationId xmlns:a16="http://schemas.microsoft.com/office/drawing/2014/main" id="{9D62920D-6A11-4E7F-9DA3-B58208CB3ED9}"/>
              </a:ext>
            </a:extLst>
          </p:cNvPr>
          <p:cNvSpPr>
            <a:spLocks noGrp="1"/>
          </p:cNvSpPr>
          <p:nvPr>
            <p:ph idx="1"/>
          </p:nvPr>
        </p:nvSpPr>
        <p:spPr/>
        <p:txBody>
          <a:bodyPr/>
          <a:lstStyle/>
          <a:p>
            <a:pPr eaLnBrk="1" hangingPunct="1"/>
            <a:r>
              <a:rPr lang="ja-JP" altLang="en-US" dirty="0">
                <a:latin typeface="+mn-ea"/>
              </a:rPr>
              <a:t>新潟市の製菓メーカーが製造した煎餅</a:t>
            </a:r>
            <a:endParaRPr lang="en-US" altLang="ja-JP" dirty="0">
              <a:latin typeface="+mn-ea"/>
            </a:endParaRPr>
          </a:p>
          <a:p>
            <a:pPr eaLnBrk="1" hangingPunct="1"/>
            <a:r>
              <a:rPr lang="en-US" altLang="ja-JP" dirty="0">
                <a:latin typeface="+mn-ea"/>
              </a:rPr>
              <a:t>2017</a:t>
            </a:r>
            <a:r>
              <a:rPr lang="ja-JP" altLang="en-US" dirty="0">
                <a:latin typeface="+mn-ea"/>
              </a:rPr>
              <a:t>年</a:t>
            </a:r>
            <a:r>
              <a:rPr lang="en-US" altLang="ja-JP" dirty="0">
                <a:latin typeface="+mn-ea"/>
              </a:rPr>
              <a:t>4</a:t>
            </a:r>
            <a:r>
              <a:rPr lang="ja-JP" altLang="en-US" dirty="0">
                <a:latin typeface="+mn-ea"/>
              </a:rPr>
              <a:t>月</a:t>
            </a:r>
            <a:r>
              <a:rPr lang="en-US" altLang="ja-JP" dirty="0">
                <a:latin typeface="+mn-ea"/>
              </a:rPr>
              <a:t>3</a:t>
            </a:r>
            <a:r>
              <a:rPr lang="ja-JP" altLang="en-US" dirty="0">
                <a:latin typeface="+mn-ea"/>
              </a:rPr>
              <a:t>日</a:t>
            </a:r>
            <a:endParaRPr lang="en-US" altLang="ja-JP" dirty="0">
              <a:latin typeface="+mn-ea"/>
            </a:endParaRPr>
          </a:p>
          <a:p>
            <a:pPr eaLnBrk="1" hangingPunct="1"/>
            <a:r>
              <a:rPr lang="ja-JP" altLang="en-US" dirty="0">
                <a:latin typeface="+mn-ea"/>
              </a:rPr>
              <a:t>小学</a:t>
            </a:r>
            <a:r>
              <a:rPr lang="en-US" altLang="ja-JP" dirty="0">
                <a:latin typeface="+mn-ea"/>
              </a:rPr>
              <a:t>2</a:t>
            </a:r>
            <a:r>
              <a:rPr lang="ja-JP" altLang="en-US" dirty="0">
                <a:latin typeface="+mn-ea"/>
              </a:rPr>
              <a:t>年の女児が煎餅を食べたところ、針金状の金属片が歯茎に刺さった。</a:t>
            </a:r>
            <a:endParaRPr lang="en-US" altLang="ja-JP" dirty="0">
              <a:latin typeface="+mn-ea"/>
            </a:endParaRPr>
          </a:p>
          <a:p>
            <a:pPr eaLnBrk="1" hangingPunct="1"/>
            <a:r>
              <a:rPr lang="ja-JP" altLang="en-US" dirty="0">
                <a:latin typeface="+mn-ea"/>
              </a:rPr>
              <a:t>金属片は、長さ</a:t>
            </a:r>
            <a:r>
              <a:rPr lang="en-US" altLang="ja-JP" dirty="0">
                <a:latin typeface="+mn-ea"/>
              </a:rPr>
              <a:t>12.3</a:t>
            </a:r>
            <a:r>
              <a:rPr lang="ja-JP" altLang="en-US" dirty="0">
                <a:latin typeface="+mn-ea"/>
              </a:rPr>
              <a:t>㎜、太さ</a:t>
            </a:r>
            <a:r>
              <a:rPr lang="en-US" altLang="ja-JP" dirty="0">
                <a:latin typeface="+mn-ea"/>
              </a:rPr>
              <a:t>0.3</a:t>
            </a:r>
            <a:r>
              <a:rPr lang="ja-JP" altLang="en-US" dirty="0">
                <a:latin typeface="+mn-ea"/>
              </a:rPr>
              <a:t>㎜で給水配管内の異物を取り除くストレーナーを洗浄する金ブラシの一部だった。</a:t>
            </a:r>
          </a:p>
        </p:txBody>
      </p:sp>
      <p:sp>
        <p:nvSpPr>
          <p:cNvPr id="2" name="スライド番号プレースホルダー 1">
            <a:extLst>
              <a:ext uri="{FF2B5EF4-FFF2-40B4-BE49-F238E27FC236}">
                <a16:creationId xmlns:a16="http://schemas.microsoft.com/office/drawing/2014/main" id="{064C7B21-7F16-43F5-91B3-AE67E3A54CF3}"/>
              </a:ext>
            </a:extLst>
          </p:cNvPr>
          <p:cNvSpPr>
            <a:spLocks noGrp="1"/>
          </p:cNvSpPr>
          <p:nvPr>
            <p:ph type="sldNum" sz="quarter" idx="12"/>
          </p:nvPr>
        </p:nvSpPr>
        <p:spPr/>
        <p:txBody>
          <a:bodyPr/>
          <a:lstStyle/>
          <a:p>
            <a:fld id="{6644E5F8-0645-4763-B441-AF5F8109873F}" type="slidenum">
              <a:rPr lang="ja-JP" altLang="en-US" smtClean="0"/>
              <a:pPr/>
              <a:t>6</a:t>
            </a:fld>
            <a:endParaRPr lang="ja-JP" altLang="en-US"/>
          </a:p>
        </p:txBody>
      </p:sp>
    </p:spTree>
    <p:extLst>
      <p:ext uri="{BB962C8B-B14F-4D97-AF65-F5344CB8AC3E}">
        <p14:creationId xmlns:p14="http://schemas.microsoft.com/office/powerpoint/2010/main" val="2792538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a:extLst>
              <a:ext uri="{FF2B5EF4-FFF2-40B4-BE49-F238E27FC236}">
                <a16:creationId xmlns:a16="http://schemas.microsoft.com/office/drawing/2014/main" id="{1AD5C550-5783-49DB-9D48-10A554A8EC5B}"/>
              </a:ext>
            </a:extLst>
          </p:cNvPr>
          <p:cNvSpPr>
            <a:spLocks noGrp="1"/>
          </p:cNvSpPr>
          <p:nvPr>
            <p:ph type="title"/>
          </p:nvPr>
        </p:nvSpPr>
        <p:spPr/>
        <p:txBody>
          <a:bodyPr/>
          <a:lstStyle/>
          <a:p>
            <a:r>
              <a:rPr lang="ja-JP" altLang="en-US" dirty="0">
                <a:latin typeface="+mn-ea"/>
                <a:ea typeface="+mn-ea"/>
              </a:rPr>
              <a:t>事故事例（アルカリ洗剤）</a:t>
            </a:r>
          </a:p>
        </p:txBody>
      </p:sp>
      <p:sp>
        <p:nvSpPr>
          <p:cNvPr id="64515" name="コンテンツ プレースホルダ 2">
            <a:extLst>
              <a:ext uri="{FF2B5EF4-FFF2-40B4-BE49-F238E27FC236}">
                <a16:creationId xmlns:a16="http://schemas.microsoft.com/office/drawing/2014/main" id="{3F6B46D6-7202-4A5D-9AEC-1AEC2F55F99F}"/>
              </a:ext>
            </a:extLst>
          </p:cNvPr>
          <p:cNvSpPr>
            <a:spLocks noGrp="1"/>
          </p:cNvSpPr>
          <p:nvPr>
            <p:ph idx="1"/>
          </p:nvPr>
        </p:nvSpPr>
        <p:spPr/>
        <p:txBody>
          <a:bodyPr/>
          <a:lstStyle/>
          <a:p>
            <a:r>
              <a:rPr lang="en-US" altLang="ja-JP" dirty="0">
                <a:latin typeface="+mn-ea"/>
              </a:rPr>
              <a:t>2017</a:t>
            </a:r>
            <a:r>
              <a:rPr lang="ja-JP" altLang="en-US" dirty="0">
                <a:latin typeface="+mn-ea"/>
              </a:rPr>
              <a:t>年</a:t>
            </a:r>
            <a:r>
              <a:rPr lang="en-US" altLang="ja-JP" dirty="0">
                <a:latin typeface="+mn-ea"/>
              </a:rPr>
              <a:t>8</a:t>
            </a:r>
            <a:r>
              <a:rPr lang="ja-JP" altLang="en-US" dirty="0">
                <a:latin typeface="+mn-ea"/>
              </a:rPr>
              <a:t>月</a:t>
            </a:r>
            <a:r>
              <a:rPr lang="en-US" altLang="ja-JP" dirty="0">
                <a:latin typeface="+mn-ea"/>
              </a:rPr>
              <a:t>19</a:t>
            </a:r>
            <a:r>
              <a:rPr lang="ja-JP" altLang="en-US" dirty="0">
                <a:latin typeface="+mn-ea"/>
              </a:rPr>
              <a:t>日、秋田県の飲食店が２０代の女性客二人に誤って提供</a:t>
            </a:r>
            <a:endParaRPr lang="en-US" altLang="ja-JP" dirty="0">
              <a:latin typeface="+mn-ea"/>
            </a:endParaRPr>
          </a:p>
          <a:p>
            <a:r>
              <a:rPr lang="ja-JP" altLang="en-US" dirty="0">
                <a:latin typeface="+mn-ea"/>
              </a:rPr>
              <a:t>口やのどの痛みを訴え、口の中がただれ、おう吐などの症状で病院で手当て、一人は入院</a:t>
            </a:r>
            <a:endParaRPr lang="en-US" altLang="ja-JP" dirty="0">
              <a:latin typeface="+mn-ea"/>
            </a:endParaRPr>
          </a:p>
          <a:p>
            <a:r>
              <a:rPr lang="ja-JP" altLang="ja-JP" dirty="0">
                <a:latin typeface="+mn-ea"/>
              </a:rPr>
              <a:t>保健所によると、店員が大型の容器に入った液体洗剤を使いやすいように小型の日本酒の空き瓶に分けた際、誤って冷蔵庫に保管した。それを別の店員が勘違いして提供したのが原因</a:t>
            </a:r>
            <a:endParaRPr lang="en-US" altLang="ja-JP" dirty="0">
              <a:latin typeface="+mn-ea"/>
            </a:endParaRPr>
          </a:p>
          <a:p>
            <a:endParaRPr lang="ja-JP" altLang="en-US" dirty="0">
              <a:latin typeface="+mn-ea"/>
            </a:endParaRPr>
          </a:p>
        </p:txBody>
      </p:sp>
      <p:sp>
        <p:nvSpPr>
          <p:cNvPr id="2" name="スライド番号プレースホルダー 1">
            <a:extLst>
              <a:ext uri="{FF2B5EF4-FFF2-40B4-BE49-F238E27FC236}">
                <a16:creationId xmlns:a16="http://schemas.microsoft.com/office/drawing/2014/main" id="{64FACE05-D518-49AE-B14A-F5B21AE3040E}"/>
              </a:ext>
            </a:extLst>
          </p:cNvPr>
          <p:cNvSpPr>
            <a:spLocks noGrp="1"/>
          </p:cNvSpPr>
          <p:nvPr>
            <p:ph type="sldNum" sz="quarter" idx="12"/>
          </p:nvPr>
        </p:nvSpPr>
        <p:spPr/>
        <p:txBody>
          <a:bodyPr/>
          <a:lstStyle/>
          <a:p>
            <a:fld id="{6644E5F8-0645-4763-B441-AF5F8109873F}" type="slidenum">
              <a:rPr lang="ja-JP" altLang="en-US" smtClean="0"/>
              <a:pPr/>
              <a:t>60</a:t>
            </a:fld>
            <a:endParaRPr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a:extLst>
              <a:ext uri="{FF2B5EF4-FFF2-40B4-BE49-F238E27FC236}">
                <a16:creationId xmlns:a16="http://schemas.microsoft.com/office/drawing/2014/main" id="{00CD065B-F473-4614-B8A3-701F94D3789C}"/>
              </a:ext>
            </a:extLst>
          </p:cNvPr>
          <p:cNvSpPr>
            <a:spLocks noGrp="1"/>
          </p:cNvSpPr>
          <p:nvPr>
            <p:ph type="title"/>
          </p:nvPr>
        </p:nvSpPr>
        <p:spPr>
          <a:xfrm>
            <a:off x="457200" y="265113"/>
            <a:ext cx="8229600" cy="1143000"/>
          </a:xfrm>
        </p:spPr>
        <p:txBody>
          <a:bodyPr/>
          <a:lstStyle/>
          <a:p>
            <a:pPr eaLnBrk="1" hangingPunct="1"/>
            <a:r>
              <a:rPr lang="ja-JP" altLang="en-US" dirty="0">
                <a:latin typeface="+mj-ea"/>
              </a:rPr>
              <a:t>回収事例（金属片）</a:t>
            </a:r>
          </a:p>
        </p:txBody>
      </p:sp>
      <p:sp>
        <p:nvSpPr>
          <p:cNvPr id="69635" name="コンテンツ プレースホルダ 2">
            <a:extLst>
              <a:ext uri="{FF2B5EF4-FFF2-40B4-BE49-F238E27FC236}">
                <a16:creationId xmlns:a16="http://schemas.microsoft.com/office/drawing/2014/main" id="{7A9F2214-2307-4626-A66D-AD0E5D2904E3}"/>
              </a:ext>
            </a:extLst>
          </p:cNvPr>
          <p:cNvSpPr>
            <a:spLocks noGrp="1"/>
          </p:cNvSpPr>
          <p:nvPr>
            <p:ph idx="1"/>
          </p:nvPr>
        </p:nvSpPr>
        <p:spPr/>
        <p:txBody>
          <a:bodyPr/>
          <a:lstStyle/>
          <a:p>
            <a:pPr eaLnBrk="1" hangingPunct="1"/>
            <a:r>
              <a:rPr lang="ja-JP" altLang="en-US" dirty="0">
                <a:latin typeface="+mn-ea"/>
              </a:rPr>
              <a:t>横浜市の百貨店の鮮魚売り場で販売したノルウェー産サーモントラウトの切り身</a:t>
            </a:r>
            <a:endParaRPr lang="en-US" altLang="ja-JP" dirty="0">
              <a:latin typeface="+mn-ea"/>
            </a:endParaRPr>
          </a:p>
          <a:p>
            <a:pPr eaLnBrk="1" hangingPunct="1"/>
            <a:r>
              <a:rPr lang="en-US" altLang="ja-JP" dirty="0">
                <a:latin typeface="+mn-ea"/>
              </a:rPr>
              <a:t>2016</a:t>
            </a:r>
            <a:r>
              <a:rPr lang="ja-JP" altLang="en-US" dirty="0">
                <a:latin typeface="+mn-ea"/>
              </a:rPr>
              <a:t>年</a:t>
            </a:r>
            <a:r>
              <a:rPr lang="en-US" altLang="ja-JP" dirty="0">
                <a:latin typeface="+mn-ea"/>
              </a:rPr>
              <a:t>7</a:t>
            </a:r>
            <a:r>
              <a:rPr lang="ja-JP" altLang="en-US" dirty="0">
                <a:latin typeface="+mn-ea"/>
              </a:rPr>
              <a:t>月</a:t>
            </a:r>
            <a:r>
              <a:rPr lang="en-US" altLang="ja-JP" dirty="0">
                <a:latin typeface="+mn-ea"/>
              </a:rPr>
              <a:t>17</a:t>
            </a:r>
            <a:r>
              <a:rPr lang="ja-JP" altLang="en-US" dirty="0">
                <a:latin typeface="+mn-ea"/>
              </a:rPr>
              <a:t>日</a:t>
            </a:r>
            <a:endParaRPr lang="en-US" altLang="ja-JP" dirty="0">
              <a:latin typeface="+mn-ea"/>
            </a:endParaRPr>
          </a:p>
          <a:p>
            <a:pPr eaLnBrk="1" hangingPunct="1"/>
            <a:r>
              <a:rPr lang="ja-JP" altLang="en-US" dirty="0">
                <a:latin typeface="+mn-ea"/>
              </a:rPr>
              <a:t>消費者から連絡があり問題が発覚。</a:t>
            </a:r>
            <a:endParaRPr lang="en-US" altLang="ja-JP" dirty="0">
              <a:latin typeface="+mn-ea"/>
            </a:endParaRPr>
          </a:p>
          <a:p>
            <a:pPr eaLnBrk="1" hangingPunct="1"/>
            <a:r>
              <a:rPr lang="ja-JP" altLang="en-US" dirty="0">
                <a:latin typeface="+mn-ea"/>
              </a:rPr>
              <a:t>包丁の刃が欠けた部分は全部で</a:t>
            </a:r>
            <a:r>
              <a:rPr lang="en-US" altLang="ja-JP" dirty="0">
                <a:latin typeface="+mn-ea"/>
              </a:rPr>
              <a:t>1.6</a:t>
            </a:r>
            <a:r>
              <a:rPr lang="ja-JP" altLang="en-US" dirty="0">
                <a:latin typeface="+mn-ea"/>
              </a:rPr>
              <a:t>㎝。このうち</a:t>
            </a:r>
            <a:r>
              <a:rPr lang="en-US" altLang="ja-JP" dirty="0">
                <a:latin typeface="+mn-ea"/>
              </a:rPr>
              <a:t>0.9</a:t>
            </a:r>
            <a:r>
              <a:rPr lang="ja-JP" altLang="en-US" dirty="0">
                <a:latin typeface="+mn-ea"/>
              </a:rPr>
              <a:t>㎝分しか回収できておらず、切り身を購入した</a:t>
            </a:r>
            <a:r>
              <a:rPr lang="en-US" altLang="ja-JP" dirty="0">
                <a:latin typeface="+mn-ea"/>
              </a:rPr>
              <a:t>18</a:t>
            </a:r>
            <a:r>
              <a:rPr lang="ja-JP" altLang="en-US" dirty="0">
                <a:latin typeface="+mn-ea"/>
              </a:rPr>
              <a:t>名のうち</a:t>
            </a:r>
            <a:r>
              <a:rPr lang="en-US" altLang="ja-JP" dirty="0">
                <a:latin typeface="+mn-ea"/>
              </a:rPr>
              <a:t>11</a:t>
            </a:r>
            <a:r>
              <a:rPr lang="ja-JP" altLang="en-US" dirty="0">
                <a:latin typeface="+mn-ea"/>
              </a:rPr>
              <a:t>名と連絡がとれていない。（</a:t>
            </a:r>
            <a:r>
              <a:rPr lang="en-US" altLang="ja-JP" dirty="0">
                <a:latin typeface="+mn-ea"/>
              </a:rPr>
              <a:t>2016</a:t>
            </a:r>
            <a:r>
              <a:rPr lang="ja-JP" altLang="en-US" dirty="0">
                <a:latin typeface="+mn-ea"/>
              </a:rPr>
              <a:t>年</a:t>
            </a:r>
            <a:r>
              <a:rPr lang="en-US" altLang="ja-JP" dirty="0">
                <a:latin typeface="+mn-ea"/>
              </a:rPr>
              <a:t>7</a:t>
            </a:r>
            <a:r>
              <a:rPr lang="ja-JP" altLang="en-US" dirty="0">
                <a:latin typeface="+mn-ea"/>
              </a:rPr>
              <a:t>月</a:t>
            </a:r>
            <a:r>
              <a:rPr lang="en-US" altLang="ja-JP" dirty="0">
                <a:latin typeface="+mn-ea"/>
              </a:rPr>
              <a:t>28</a:t>
            </a:r>
            <a:r>
              <a:rPr lang="ja-JP" altLang="en-US" dirty="0">
                <a:latin typeface="+mn-ea"/>
              </a:rPr>
              <a:t>日現在）</a:t>
            </a:r>
          </a:p>
        </p:txBody>
      </p:sp>
      <p:sp>
        <p:nvSpPr>
          <p:cNvPr id="2" name="スライド番号プレースホルダー 1">
            <a:extLst>
              <a:ext uri="{FF2B5EF4-FFF2-40B4-BE49-F238E27FC236}">
                <a16:creationId xmlns:a16="http://schemas.microsoft.com/office/drawing/2014/main" id="{E8D7D302-AB0A-4C9F-8835-B02A47C7FBDF}"/>
              </a:ext>
            </a:extLst>
          </p:cNvPr>
          <p:cNvSpPr>
            <a:spLocks noGrp="1"/>
          </p:cNvSpPr>
          <p:nvPr>
            <p:ph type="sldNum" sz="quarter" idx="12"/>
          </p:nvPr>
        </p:nvSpPr>
        <p:spPr/>
        <p:txBody>
          <a:bodyPr/>
          <a:lstStyle/>
          <a:p>
            <a:fld id="{6644E5F8-0645-4763-B441-AF5F8109873F}" type="slidenum">
              <a:rPr lang="ja-JP" altLang="en-US" smtClean="0"/>
              <a:pPr/>
              <a:t>7</a:t>
            </a:fld>
            <a:endParaRPr lang="ja-JP" altLang="en-US"/>
          </a:p>
        </p:txBody>
      </p:sp>
    </p:spTree>
    <p:extLst>
      <p:ext uri="{BB962C8B-B14F-4D97-AF65-F5344CB8AC3E}">
        <p14:creationId xmlns:p14="http://schemas.microsoft.com/office/powerpoint/2010/main" val="390144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a:extLst>
              <a:ext uri="{FF2B5EF4-FFF2-40B4-BE49-F238E27FC236}">
                <a16:creationId xmlns:a16="http://schemas.microsoft.com/office/drawing/2014/main" id="{C40E441B-2CD2-426E-AB9B-B3BF0BE91500}"/>
              </a:ext>
            </a:extLst>
          </p:cNvPr>
          <p:cNvSpPr>
            <a:spLocks noGrp="1"/>
          </p:cNvSpPr>
          <p:nvPr>
            <p:ph type="title"/>
          </p:nvPr>
        </p:nvSpPr>
        <p:spPr/>
        <p:txBody>
          <a:bodyPr/>
          <a:lstStyle/>
          <a:p>
            <a:pPr eaLnBrk="1" hangingPunct="1"/>
            <a:r>
              <a:rPr lang="ja-JP" altLang="en-US" dirty="0">
                <a:latin typeface="+mn-ea"/>
                <a:ea typeface="+mn-ea"/>
              </a:rPr>
              <a:t>回収事例（金属片）</a:t>
            </a:r>
          </a:p>
        </p:txBody>
      </p:sp>
      <p:sp>
        <p:nvSpPr>
          <p:cNvPr id="70659" name="コンテンツ プレースホルダ 2">
            <a:extLst>
              <a:ext uri="{FF2B5EF4-FFF2-40B4-BE49-F238E27FC236}">
                <a16:creationId xmlns:a16="http://schemas.microsoft.com/office/drawing/2014/main" id="{C549A095-8CB1-4BC3-9E04-F5E97964DCE1}"/>
              </a:ext>
            </a:extLst>
          </p:cNvPr>
          <p:cNvSpPr>
            <a:spLocks noGrp="1"/>
          </p:cNvSpPr>
          <p:nvPr>
            <p:ph idx="1"/>
          </p:nvPr>
        </p:nvSpPr>
        <p:spPr/>
        <p:txBody>
          <a:bodyPr/>
          <a:lstStyle/>
          <a:p>
            <a:pPr eaLnBrk="1" hangingPunct="1"/>
            <a:r>
              <a:rPr lang="ja-JP" altLang="en-US" dirty="0">
                <a:latin typeface="+mn-ea"/>
              </a:rPr>
              <a:t>名古屋市の食品大手メーカーのイタリアの製造委託工場で製造した業務用角切りトマト缶詰</a:t>
            </a:r>
            <a:endParaRPr lang="en-US" altLang="ja-JP" dirty="0">
              <a:latin typeface="+mn-ea"/>
            </a:endParaRPr>
          </a:p>
          <a:p>
            <a:pPr eaLnBrk="1" hangingPunct="1"/>
            <a:r>
              <a:rPr lang="en-US" altLang="ja-JP" dirty="0">
                <a:latin typeface="+mn-ea"/>
              </a:rPr>
              <a:t>2016</a:t>
            </a:r>
            <a:r>
              <a:rPr lang="ja-JP" altLang="en-US" dirty="0">
                <a:latin typeface="+mn-ea"/>
              </a:rPr>
              <a:t>年</a:t>
            </a:r>
            <a:r>
              <a:rPr lang="en-US" altLang="ja-JP" dirty="0">
                <a:latin typeface="+mn-ea"/>
              </a:rPr>
              <a:t>6</a:t>
            </a:r>
            <a:r>
              <a:rPr lang="ja-JP" altLang="en-US" dirty="0">
                <a:latin typeface="+mn-ea"/>
              </a:rPr>
              <a:t>月</a:t>
            </a:r>
            <a:r>
              <a:rPr lang="en-US" altLang="ja-JP" dirty="0">
                <a:latin typeface="+mn-ea"/>
              </a:rPr>
              <a:t>27</a:t>
            </a:r>
            <a:r>
              <a:rPr lang="ja-JP" altLang="en-US" dirty="0">
                <a:latin typeface="+mn-ea"/>
              </a:rPr>
              <a:t>日</a:t>
            </a:r>
            <a:endParaRPr lang="en-US" altLang="ja-JP" dirty="0">
              <a:latin typeface="+mn-ea"/>
            </a:endParaRPr>
          </a:p>
          <a:p>
            <a:pPr eaLnBrk="1" hangingPunct="1"/>
            <a:r>
              <a:rPr lang="ja-JP" altLang="en-US" dirty="0">
                <a:latin typeface="+mn-ea"/>
              </a:rPr>
              <a:t>取引先からの指摘を契機に自主調査を実施し判明。</a:t>
            </a:r>
            <a:endParaRPr lang="en-US" altLang="ja-JP" dirty="0">
              <a:latin typeface="+mn-ea"/>
            </a:endParaRPr>
          </a:p>
          <a:p>
            <a:pPr eaLnBrk="1" hangingPunct="1"/>
            <a:r>
              <a:rPr lang="ja-JP" altLang="en-US" dirty="0">
                <a:latin typeface="+mn-ea"/>
              </a:rPr>
              <a:t>工場の機械が破損して混入したとみられ、ステンレス片は最長で７㎜。</a:t>
            </a:r>
            <a:endParaRPr lang="en-US" altLang="ja-JP" dirty="0">
              <a:latin typeface="+mn-ea"/>
            </a:endParaRPr>
          </a:p>
          <a:p>
            <a:pPr eaLnBrk="1" hangingPunct="1"/>
            <a:endParaRPr lang="ja-JP" altLang="en-US" dirty="0">
              <a:latin typeface="+mn-ea"/>
            </a:endParaRPr>
          </a:p>
        </p:txBody>
      </p:sp>
      <p:sp>
        <p:nvSpPr>
          <p:cNvPr id="2" name="スライド番号プレースホルダー 1">
            <a:extLst>
              <a:ext uri="{FF2B5EF4-FFF2-40B4-BE49-F238E27FC236}">
                <a16:creationId xmlns:a16="http://schemas.microsoft.com/office/drawing/2014/main" id="{1F2FA70A-05CD-446B-AC3F-4F82491BD5D8}"/>
              </a:ext>
            </a:extLst>
          </p:cNvPr>
          <p:cNvSpPr>
            <a:spLocks noGrp="1"/>
          </p:cNvSpPr>
          <p:nvPr>
            <p:ph type="sldNum" sz="quarter" idx="12"/>
          </p:nvPr>
        </p:nvSpPr>
        <p:spPr/>
        <p:txBody>
          <a:bodyPr/>
          <a:lstStyle/>
          <a:p>
            <a:fld id="{6644E5F8-0645-4763-B441-AF5F8109873F}" type="slidenum">
              <a:rPr lang="ja-JP" altLang="en-US" smtClean="0"/>
              <a:pPr/>
              <a:t>8</a:t>
            </a:fld>
            <a:endParaRPr lang="ja-JP" altLang="en-US"/>
          </a:p>
        </p:txBody>
      </p:sp>
    </p:spTree>
    <p:extLst>
      <p:ext uri="{BB962C8B-B14F-4D97-AF65-F5344CB8AC3E}">
        <p14:creationId xmlns:p14="http://schemas.microsoft.com/office/powerpoint/2010/main" val="4236973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a:extLst>
              <a:ext uri="{FF2B5EF4-FFF2-40B4-BE49-F238E27FC236}">
                <a16:creationId xmlns:a16="http://schemas.microsoft.com/office/drawing/2014/main" id="{7BEE618B-2881-4BDD-AD09-2D7630062974}"/>
              </a:ext>
            </a:extLst>
          </p:cNvPr>
          <p:cNvSpPr>
            <a:spLocks noGrp="1"/>
          </p:cNvSpPr>
          <p:nvPr>
            <p:ph type="title"/>
          </p:nvPr>
        </p:nvSpPr>
        <p:spPr/>
        <p:txBody>
          <a:bodyPr/>
          <a:lstStyle/>
          <a:p>
            <a:pPr eaLnBrk="1" hangingPunct="1"/>
            <a:r>
              <a:rPr lang="ja-JP" altLang="en-US" dirty="0">
                <a:latin typeface="+mn-ea"/>
                <a:ea typeface="+mn-ea"/>
              </a:rPr>
              <a:t>回収事例（プラスチック）</a:t>
            </a:r>
          </a:p>
        </p:txBody>
      </p:sp>
      <p:sp>
        <p:nvSpPr>
          <p:cNvPr id="71683" name="コンテンツ プレースホルダ 2">
            <a:extLst>
              <a:ext uri="{FF2B5EF4-FFF2-40B4-BE49-F238E27FC236}">
                <a16:creationId xmlns:a16="http://schemas.microsoft.com/office/drawing/2014/main" id="{24D8BB85-7FEB-4480-8F2D-8A6BBE777CE9}"/>
              </a:ext>
            </a:extLst>
          </p:cNvPr>
          <p:cNvSpPr>
            <a:spLocks noGrp="1"/>
          </p:cNvSpPr>
          <p:nvPr>
            <p:ph idx="1"/>
          </p:nvPr>
        </p:nvSpPr>
        <p:spPr/>
        <p:txBody>
          <a:bodyPr/>
          <a:lstStyle/>
          <a:p>
            <a:pPr eaLnBrk="1" hangingPunct="1"/>
            <a:r>
              <a:rPr lang="ja-JP" altLang="en-US" dirty="0">
                <a:latin typeface="+mn-ea"/>
              </a:rPr>
              <a:t>大阪府の食品製造会社が製造したウインナー</a:t>
            </a:r>
            <a:endParaRPr lang="en-US" altLang="ja-JP" dirty="0">
              <a:latin typeface="+mn-ea"/>
            </a:endParaRPr>
          </a:p>
          <a:p>
            <a:pPr eaLnBrk="1" hangingPunct="1"/>
            <a:r>
              <a:rPr lang="en-US" altLang="ja-JP" dirty="0">
                <a:latin typeface="+mn-ea"/>
              </a:rPr>
              <a:t>2016</a:t>
            </a:r>
            <a:r>
              <a:rPr lang="ja-JP" altLang="en-US" dirty="0">
                <a:latin typeface="+mn-ea"/>
              </a:rPr>
              <a:t>年</a:t>
            </a:r>
            <a:r>
              <a:rPr lang="en-US" altLang="ja-JP" dirty="0">
                <a:latin typeface="+mn-ea"/>
              </a:rPr>
              <a:t>11</a:t>
            </a:r>
            <a:r>
              <a:rPr lang="ja-JP" altLang="en-US" dirty="0">
                <a:latin typeface="+mn-ea"/>
              </a:rPr>
              <a:t>月</a:t>
            </a:r>
            <a:r>
              <a:rPr lang="en-US" altLang="ja-JP" dirty="0">
                <a:latin typeface="+mn-ea"/>
              </a:rPr>
              <a:t>10</a:t>
            </a:r>
            <a:r>
              <a:rPr lang="ja-JP" altLang="en-US" dirty="0">
                <a:latin typeface="+mn-ea"/>
              </a:rPr>
              <a:t>日</a:t>
            </a:r>
            <a:endParaRPr lang="en-US" altLang="ja-JP" dirty="0">
              <a:latin typeface="+mn-ea"/>
            </a:endParaRPr>
          </a:p>
          <a:p>
            <a:pPr eaLnBrk="1" hangingPunct="1"/>
            <a:r>
              <a:rPr lang="en-US" altLang="ja-JP" dirty="0">
                <a:latin typeface="+mn-ea"/>
              </a:rPr>
              <a:t>6</a:t>
            </a:r>
            <a:r>
              <a:rPr lang="ja-JP" altLang="en-US" dirty="0">
                <a:latin typeface="+mn-ea"/>
              </a:rPr>
              <a:t>件の消費者からウインナーからプラスチック片が見つかったと指摘。</a:t>
            </a:r>
            <a:endParaRPr lang="en-US" altLang="ja-JP" dirty="0">
              <a:latin typeface="+mn-ea"/>
            </a:endParaRPr>
          </a:p>
          <a:p>
            <a:pPr eaLnBrk="1" hangingPunct="1"/>
            <a:r>
              <a:rPr lang="ja-JP" altLang="en-US" dirty="0">
                <a:latin typeface="+mn-ea"/>
              </a:rPr>
              <a:t>原料として仕入れた豚肉や調味料に混入していた可能性がある（製造会社）</a:t>
            </a:r>
            <a:endParaRPr lang="en-US" altLang="ja-JP" dirty="0">
              <a:latin typeface="+mn-ea"/>
            </a:endParaRPr>
          </a:p>
          <a:p>
            <a:pPr eaLnBrk="1" hangingPunct="1"/>
            <a:endParaRPr lang="ja-JP" altLang="en-US" dirty="0">
              <a:latin typeface="+mn-ea"/>
            </a:endParaRPr>
          </a:p>
        </p:txBody>
      </p:sp>
      <p:sp>
        <p:nvSpPr>
          <p:cNvPr id="2" name="スライド番号プレースホルダー 1">
            <a:extLst>
              <a:ext uri="{FF2B5EF4-FFF2-40B4-BE49-F238E27FC236}">
                <a16:creationId xmlns:a16="http://schemas.microsoft.com/office/drawing/2014/main" id="{22154FDB-C4BD-4896-AF58-AF876C70F87D}"/>
              </a:ext>
            </a:extLst>
          </p:cNvPr>
          <p:cNvSpPr>
            <a:spLocks noGrp="1"/>
          </p:cNvSpPr>
          <p:nvPr>
            <p:ph type="sldNum" sz="quarter" idx="12"/>
          </p:nvPr>
        </p:nvSpPr>
        <p:spPr/>
        <p:txBody>
          <a:bodyPr/>
          <a:lstStyle/>
          <a:p>
            <a:fld id="{6644E5F8-0645-4763-B441-AF5F8109873F}" type="slidenum">
              <a:rPr lang="ja-JP" altLang="en-US" smtClean="0"/>
              <a:pPr/>
              <a:t>9</a:t>
            </a:fld>
            <a:endParaRPr lang="ja-JP" altLang="en-US"/>
          </a:p>
        </p:txBody>
      </p:sp>
    </p:spTree>
    <p:extLst>
      <p:ext uri="{BB962C8B-B14F-4D97-AF65-F5344CB8AC3E}">
        <p14:creationId xmlns:p14="http://schemas.microsoft.com/office/powerpoint/2010/main" val="24379696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1810</TotalTime>
  <Words>9168</Words>
  <Application>Microsoft Office PowerPoint</Application>
  <PresentationFormat>画面に合わせる (4:3)</PresentationFormat>
  <Paragraphs>583</Paragraphs>
  <Slides>60</Slides>
  <Notes>59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60</vt:i4>
      </vt:variant>
    </vt:vector>
  </HeadingPairs>
  <TitlesOfParts>
    <vt:vector size="67" baseType="lpstr">
      <vt:lpstr>AR P丸ゴシック体M</vt:lpstr>
      <vt:lpstr>HGP創英ﾌﾟﾚｾﾞﾝｽEB</vt:lpstr>
      <vt:lpstr>HG創英ﾌﾟﾚｾﾞﾝｽEB</vt:lpstr>
      <vt:lpstr>ＭＳ Ｐゴシック</vt:lpstr>
      <vt:lpstr>Arial</vt:lpstr>
      <vt:lpstr>Calibri</vt:lpstr>
      <vt:lpstr>Office テーマ</vt:lpstr>
      <vt:lpstr> 物理化学的危害要因</vt:lpstr>
      <vt:lpstr>ハザード（危害要因）</vt:lpstr>
      <vt:lpstr>ハザード（危害要因）のあれこれ</vt:lpstr>
      <vt:lpstr>物理的ハザード</vt:lpstr>
      <vt:lpstr>食品安全リスクによる事故・回収事例</vt:lpstr>
      <vt:lpstr>事故事例（金属片）</vt:lpstr>
      <vt:lpstr>回収事例（金属片）</vt:lpstr>
      <vt:lpstr>回収事例（金属片）</vt:lpstr>
      <vt:lpstr>回収事例（プラスチック）</vt:lpstr>
      <vt:lpstr>回収事例（ガラス）</vt:lpstr>
      <vt:lpstr>金属検知機</vt:lpstr>
      <vt:lpstr>金属検知機</vt:lpstr>
      <vt:lpstr>金属検知機</vt:lpstr>
      <vt:lpstr>金属検知機</vt:lpstr>
      <vt:lpstr>機械・器具、設備管理</vt:lpstr>
      <vt:lpstr>目視検品</vt:lpstr>
      <vt:lpstr>風力選別機、振動フィーダー</vt:lpstr>
      <vt:lpstr>色彩選別機</vt:lpstr>
      <vt:lpstr>化学的ハザード</vt:lpstr>
      <vt:lpstr>食品製造におけるＨＡＣＣＰ入門のための手引書</vt:lpstr>
      <vt:lpstr>　主な化学的危害要因一覧表</vt:lpstr>
      <vt:lpstr>　主な化学的危害要因一覧表</vt:lpstr>
      <vt:lpstr>　主な化学的危害要因一覧表</vt:lpstr>
      <vt:lpstr>PowerPoint プレゼンテーション</vt:lpstr>
      <vt:lpstr>食品（機械用）グレード</vt:lpstr>
      <vt:lpstr>アレルゲン</vt:lpstr>
      <vt:lpstr>化学物質の管理</vt:lpstr>
      <vt:lpstr>アレルゲン対策</vt:lpstr>
      <vt:lpstr>重金属</vt:lpstr>
      <vt:lpstr>包装容器からの溶出物</vt:lpstr>
      <vt:lpstr>食品添加物の安全性確認</vt:lpstr>
      <vt:lpstr>ＡＬＡＲＡの原則</vt:lpstr>
      <vt:lpstr>「防護の最適化」という考え方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閾値（しきいち、いきち）</vt:lpstr>
      <vt:lpstr>閾値（しきいち、いきち）</vt:lpstr>
      <vt:lpstr>閾値（しきいち、いきち）</vt:lpstr>
      <vt:lpstr>用量作用曲線</vt:lpstr>
      <vt:lpstr>アレルゲンの感受性</vt:lpstr>
      <vt:lpstr>許容限界の設定がない</vt:lpstr>
      <vt:lpstr>回収事例（アレルゲン１）</vt:lpstr>
      <vt:lpstr>回収事例（アレルゲン２）</vt:lpstr>
      <vt:lpstr>回収事例（アレルゲン３）</vt:lpstr>
      <vt:lpstr>回収事例（アレルゲン４）</vt:lpstr>
      <vt:lpstr>事故事例（アレルゲン）</vt:lpstr>
      <vt:lpstr>アレルゲン・コンタミネーション</vt:lpstr>
      <vt:lpstr>アレルゲン表示の欠落</vt:lpstr>
      <vt:lpstr>PowerPoint プレゼンテーション</vt:lpstr>
      <vt:lpstr>PowerPoint プレゼンテーション</vt:lpstr>
      <vt:lpstr>PowerPoint プレゼンテーション</vt:lpstr>
      <vt:lpstr>PowerPoint プレゼンテーション</vt:lpstr>
      <vt:lpstr>事故事例（殺虫剤）</vt:lpstr>
      <vt:lpstr>事故事例（食品添加物アルコール製剤）</vt:lpstr>
      <vt:lpstr>事故事例（アルカリ洗剤）</vt:lpstr>
      <vt:lpstr>容器移し替えによる事故</vt:lpstr>
      <vt:lpstr>事故事例（アルカリ洗剤）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HACCP 「化学的・物理的危害要因」</dc:title>
  <dc:creator>kino</dc:creator>
  <cp:lastModifiedBy>鉄磨 広田</cp:lastModifiedBy>
  <cp:revision>154</cp:revision>
  <dcterms:created xsi:type="dcterms:W3CDTF">2017-08-15T06:24:39Z</dcterms:created>
  <dcterms:modified xsi:type="dcterms:W3CDTF">2023-12-16T01:02:09Z</dcterms:modified>
</cp:coreProperties>
</file>