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2"/>
  </p:notesMasterIdLst>
  <p:sldIdLst>
    <p:sldId id="282" r:id="rId2"/>
    <p:sldId id="283" r:id="rId3"/>
    <p:sldId id="284" r:id="rId4"/>
    <p:sldId id="807" r:id="rId5"/>
    <p:sldId id="280" r:id="rId6"/>
    <p:sldId id="276" r:id="rId7"/>
    <p:sldId id="285" r:id="rId8"/>
    <p:sldId id="631" r:id="rId9"/>
    <p:sldId id="632" r:id="rId10"/>
    <p:sldId id="633" r:id="rId11"/>
    <p:sldId id="634" r:id="rId12"/>
    <p:sldId id="772" r:id="rId13"/>
    <p:sldId id="733" r:id="rId14"/>
    <p:sldId id="734" r:id="rId15"/>
    <p:sldId id="773" r:id="rId16"/>
    <p:sldId id="635" r:id="rId17"/>
    <p:sldId id="636" r:id="rId18"/>
    <p:sldId id="808" r:id="rId19"/>
    <p:sldId id="637" r:id="rId20"/>
    <p:sldId id="638" r:id="rId21"/>
    <p:sldId id="639" r:id="rId22"/>
    <p:sldId id="640" r:id="rId23"/>
    <p:sldId id="759" r:id="rId24"/>
    <p:sldId id="776" r:id="rId25"/>
    <p:sldId id="755" r:id="rId26"/>
    <p:sldId id="757" r:id="rId27"/>
    <p:sldId id="568" r:id="rId28"/>
    <p:sldId id="569" r:id="rId29"/>
    <p:sldId id="570" r:id="rId30"/>
    <p:sldId id="571" r:id="rId31"/>
    <p:sldId id="573" r:id="rId32"/>
    <p:sldId id="641" r:id="rId33"/>
    <p:sldId id="809" r:id="rId34"/>
    <p:sldId id="756" r:id="rId35"/>
    <p:sldId id="758" r:id="rId36"/>
    <p:sldId id="642" r:id="rId37"/>
    <p:sldId id="643" r:id="rId38"/>
    <p:sldId id="644" r:id="rId39"/>
    <p:sldId id="258" r:id="rId40"/>
    <p:sldId id="777" r:id="rId41"/>
    <p:sldId id="478" r:id="rId42"/>
    <p:sldId id="719" r:id="rId43"/>
    <p:sldId id="722" r:id="rId44"/>
    <p:sldId id="724" r:id="rId45"/>
    <p:sldId id="277" r:id="rId46"/>
    <p:sldId id="260" r:id="rId47"/>
    <p:sldId id="261" r:id="rId48"/>
    <p:sldId id="730" r:id="rId49"/>
    <p:sldId id="731" r:id="rId50"/>
    <p:sldId id="271" r:id="rId51"/>
    <p:sldId id="272" r:id="rId52"/>
    <p:sldId id="737" r:id="rId53"/>
    <p:sldId id="259" r:id="rId54"/>
    <p:sldId id="596" r:id="rId55"/>
    <p:sldId id="520" r:id="rId56"/>
    <p:sldId id="298" r:id="rId57"/>
    <p:sldId id="299" r:id="rId58"/>
    <p:sldId id="300" r:id="rId59"/>
    <p:sldId id="301" r:id="rId60"/>
    <p:sldId id="744" r:id="rId61"/>
    <p:sldId id="745" r:id="rId62"/>
    <p:sldId id="480" r:id="rId63"/>
    <p:sldId id="481" r:id="rId64"/>
    <p:sldId id="482" r:id="rId65"/>
    <p:sldId id="483" r:id="rId66"/>
    <p:sldId id="774" r:id="rId67"/>
    <p:sldId id="810" r:id="rId68"/>
    <p:sldId id="811" r:id="rId69"/>
    <p:sldId id="817" r:id="rId70"/>
    <p:sldId id="812" r:id="rId71"/>
    <p:sldId id="813" r:id="rId72"/>
    <p:sldId id="814" r:id="rId73"/>
    <p:sldId id="770" r:id="rId74"/>
    <p:sldId id="815" r:id="rId75"/>
    <p:sldId id="771" r:id="rId76"/>
    <p:sldId id="273" r:id="rId77"/>
    <p:sldId id="760" r:id="rId78"/>
    <p:sldId id="761" r:id="rId79"/>
    <p:sldId id="762" r:id="rId80"/>
    <p:sldId id="763" r:id="rId81"/>
    <p:sldId id="764" r:id="rId82"/>
    <p:sldId id="765" r:id="rId83"/>
    <p:sldId id="766" r:id="rId84"/>
    <p:sldId id="767" r:id="rId85"/>
    <p:sldId id="768" r:id="rId86"/>
    <p:sldId id="769" r:id="rId87"/>
    <p:sldId id="816" r:id="rId88"/>
    <p:sldId id="775" r:id="rId89"/>
    <p:sldId id="780" r:id="rId90"/>
    <p:sldId id="781" r:id="rId91"/>
    <p:sldId id="684" r:id="rId92"/>
    <p:sldId id="782" r:id="rId93"/>
    <p:sldId id="778" r:id="rId94"/>
    <p:sldId id="779" r:id="rId95"/>
    <p:sldId id="783" r:id="rId96"/>
    <p:sldId id="784" r:id="rId97"/>
    <p:sldId id="785" r:id="rId98"/>
    <p:sldId id="786" r:id="rId99"/>
    <p:sldId id="787" r:id="rId100"/>
    <p:sldId id="554" r:id="rId101"/>
    <p:sldId id="555" r:id="rId102"/>
    <p:sldId id="307" r:id="rId103"/>
    <p:sldId id="821" r:id="rId104"/>
    <p:sldId id="725" r:id="rId105"/>
    <p:sldId id="281" r:id="rId106"/>
    <p:sldId id="726" r:id="rId107"/>
    <p:sldId id="727" r:id="rId108"/>
    <p:sldId id="728" r:id="rId109"/>
    <p:sldId id="729" r:id="rId110"/>
    <p:sldId id="577" r:id="rId111"/>
    <p:sldId id="580" r:id="rId112"/>
    <p:sldId id="822" r:id="rId113"/>
    <p:sldId id="823" r:id="rId114"/>
    <p:sldId id="824" r:id="rId115"/>
    <p:sldId id="826" r:id="rId116"/>
    <p:sldId id="825" r:id="rId117"/>
    <p:sldId id="576" r:id="rId118"/>
    <p:sldId id="610" r:id="rId119"/>
    <p:sldId id="293" r:id="rId120"/>
    <p:sldId id="294" r:id="rId121"/>
    <p:sldId id="296" r:id="rId122"/>
    <p:sldId id="295" r:id="rId123"/>
    <p:sldId id="611" r:id="rId124"/>
    <p:sldId id="559" r:id="rId125"/>
    <p:sldId id="752" r:id="rId126"/>
    <p:sldId id="560" r:id="rId127"/>
    <p:sldId id="687" r:id="rId128"/>
    <p:sldId id="565" r:id="rId129"/>
    <p:sldId id="688" r:id="rId130"/>
    <p:sldId id="689" r:id="rId131"/>
    <p:sldId id="519" r:id="rId132"/>
    <p:sldId id="380" r:id="rId133"/>
    <p:sldId id="528" r:id="rId134"/>
    <p:sldId id="583" r:id="rId135"/>
    <p:sldId id="598" r:id="rId136"/>
    <p:sldId id="599" r:id="rId137"/>
    <p:sldId id="600" r:id="rId138"/>
    <p:sldId id="601" r:id="rId139"/>
    <p:sldId id="612" r:id="rId140"/>
    <p:sldId id="603" r:id="rId141"/>
    <p:sldId id="473" r:id="rId142"/>
    <p:sldId id="754" r:id="rId143"/>
    <p:sldId id="608" r:id="rId144"/>
    <p:sldId id="662" r:id="rId145"/>
    <p:sldId id="789" r:id="rId146"/>
    <p:sldId id="790" r:id="rId147"/>
    <p:sldId id="791" r:id="rId148"/>
    <p:sldId id="792" r:id="rId149"/>
    <p:sldId id="793" r:id="rId150"/>
    <p:sldId id="699" r:id="rId151"/>
    <p:sldId id="700" r:id="rId152"/>
    <p:sldId id="701" r:id="rId153"/>
    <p:sldId id="702" r:id="rId154"/>
    <p:sldId id="703" r:id="rId155"/>
    <p:sldId id="705" r:id="rId156"/>
    <p:sldId id="706" r:id="rId157"/>
    <p:sldId id="711" r:id="rId158"/>
    <p:sldId id="716" r:id="rId159"/>
    <p:sldId id="256" r:id="rId160"/>
    <p:sldId id="267" r:id="rId161"/>
    <p:sldId id="268" r:id="rId162"/>
    <p:sldId id="269" r:id="rId163"/>
    <p:sldId id="819" r:id="rId164"/>
    <p:sldId id="818" r:id="rId165"/>
    <p:sldId id="788" r:id="rId166"/>
    <p:sldId id="338" r:id="rId167"/>
    <p:sldId id="339" r:id="rId168"/>
    <p:sldId id="340" r:id="rId169"/>
    <p:sldId id="343" r:id="rId170"/>
    <p:sldId id="344" r:id="rId171"/>
    <p:sldId id="341" r:id="rId172"/>
    <p:sldId id="345" r:id="rId173"/>
    <p:sldId id="346" r:id="rId174"/>
    <p:sldId id="347" r:id="rId175"/>
    <p:sldId id="348" r:id="rId176"/>
    <p:sldId id="367" r:id="rId177"/>
    <p:sldId id="368" r:id="rId178"/>
    <p:sldId id="369" r:id="rId179"/>
    <p:sldId id="370" r:id="rId180"/>
    <p:sldId id="373" r:id="rId181"/>
    <p:sldId id="349" r:id="rId182"/>
    <p:sldId id="350" r:id="rId183"/>
    <p:sldId id="351" r:id="rId184"/>
    <p:sldId id="352" r:id="rId185"/>
    <p:sldId id="392" r:id="rId186"/>
    <p:sldId id="354" r:id="rId187"/>
    <p:sldId id="353" r:id="rId188"/>
    <p:sldId id="356" r:id="rId189"/>
    <p:sldId id="358" r:id="rId190"/>
    <p:sldId id="359" r:id="rId191"/>
    <p:sldId id="357" r:id="rId192"/>
    <p:sldId id="361" r:id="rId193"/>
    <p:sldId id="310" r:id="rId194"/>
    <p:sldId id="312" r:id="rId195"/>
    <p:sldId id="311" r:id="rId196"/>
    <p:sldId id="315" r:id="rId197"/>
    <p:sldId id="419" r:id="rId198"/>
    <p:sldId id="303" r:id="rId199"/>
    <p:sldId id="304" r:id="rId200"/>
    <p:sldId id="302" r:id="rId201"/>
    <p:sldId id="305" r:id="rId202"/>
    <p:sldId id="306" r:id="rId203"/>
    <p:sldId id="364" r:id="rId204"/>
    <p:sldId id="363" r:id="rId205"/>
    <p:sldId id="387" r:id="rId206"/>
    <p:sldId id="386" r:id="rId207"/>
    <p:sldId id="390" r:id="rId208"/>
    <p:sldId id="266" r:id="rId209"/>
    <p:sldId id="796" r:id="rId210"/>
    <p:sldId id="797" r:id="rId211"/>
    <p:sldId id="798" r:id="rId212"/>
    <p:sldId id="292" r:id="rId213"/>
    <p:sldId id="389" r:id="rId214"/>
    <p:sldId id="805" r:id="rId215"/>
    <p:sldId id="806" r:id="rId216"/>
    <p:sldId id="287" r:id="rId217"/>
    <p:sldId id="355" r:id="rId218"/>
    <p:sldId id="362" r:id="rId219"/>
    <p:sldId id="721" r:id="rId220"/>
    <p:sldId id="820" r:id="rId221"/>
  </p:sldIdLst>
  <p:sldSz cx="14630400" cy="8229600"/>
  <p:notesSz cx="8229600" cy="14630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10"/>
  </p:normalViewPr>
  <p:slideViewPr>
    <p:cSldViewPr snapToGrid="0" snapToObjects="1">
      <p:cViewPr varScale="1">
        <p:scale>
          <a:sx n="53" d="100"/>
          <a:sy n="53" d="100"/>
        </p:scale>
        <p:origin x="6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026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F4AB2F-143D-45D3-99A9-E57780E36BDF}" type="datetimeFigureOut">
              <a:rPr kumimoji="1" lang="ja-JP" altLang="en-US" smtClean="0"/>
              <a:t>2025/8/12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CB5136-CEF0-47B6-A5DA-99CFBCB51816}" type="slidenum">
              <a:rPr kumimoji="1" lang="ja-JP" altLang="en-US" smtClean="0"/>
              <a:t>‹#›</a:t>
            </a:fld>
            <a:endParaRPr kumimoji="1" lang="ja-JP" altLang="en-US"/>
          </a:p>
        </p:txBody>
      </p:sp>
    </p:spTree>
    <p:extLst>
      <p:ext uri="{BB962C8B-B14F-4D97-AF65-F5344CB8AC3E}">
        <p14:creationId xmlns:p14="http://schemas.microsoft.com/office/powerpoint/2010/main" val="3132055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4AB2F-143D-45D3-99A9-E57780E36BDF}" type="datetimeFigureOut">
              <a:rPr kumimoji="1" lang="ja-JP" altLang="en-US" smtClean="0"/>
              <a:t>2025/8/12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ECB5136-CEF0-47B6-A5DA-99CFBCB51816}" type="slidenum">
              <a:rPr kumimoji="1" lang="ja-JP" altLang="en-US" smtClean="0"/>
              <a:t>‹#›</a:t>
            </a:fld>
            <a:endParaRPr kumimoji="1" lang="ja-JP" altLang="en-US"/>
          </a:p>
        </p:txBody>
      </p:sp>
    </p:spTree>
    <p:extLst>
      <p:ext uri="{BB962C8B-B14F-4D97-AF65-F5344CB8AC3E}">
        <p14:creationId xmlns:p14="http://schemas.microsoft.com/office/powerpoint/2010/main" val="3519401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68E678B-62C0-4F92-828F-C59FFA734C30}" type="datetime1">
              <a:rPr kumimoji="1" lang="ja-JP" altLang="en-US" smtClean="0"/>
              <a:t>2025/8/12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11071629" y="7629701"/>
            <a:ext cx="3291840" cy="438150"/>
          </a:xfrm>
        </p:spPr>
        <p:txBody>
          <a:bodyPr/>
          <a:lstStyle/>
          <a:p>
            <a:fld id="{80C2CAD9-93CF-498C-BD6A-BE03352BE3B2}" type="slidenum">
              <a:rPr kumimoji="1" lang="ja-JP" altLang="en-US" smtClean="0"/>
              <a:t>‹#›</a:t>
            </a:fld>
            <a:endParaRPr kumimoji="1" lang="ja-JP" altLang="en-US"/>
          </a:p>
        </p:txBody>
      </p:sp>
    </p:spTree>
    <p:extLst>
      <p:ext uri="{BB962C8B-B14F-4D97-AF65-F5344CB8AC3E}">
        <p14:creationId xmlns:p14="http://schemas.microsoft.com/office/powerpoint/2010/main" val="513839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2"/>
            <a:ext cx="12618720" cy="159067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07747"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4" name="Content Placeholder 3"/>
          <p:cNvSpPr>
            <a:spLocks noGrp="1"/>
          </p:cNvSpPr>
          <p:nvPr>
            <p:ph sz="half" idx="2"/>
          </p:nvPr>
        </p:nvSpPr>
        <p:spPr>
          <a:xfrm>
            <a:off x="1007747" y="3006090"/>
            <a:ext cx="6189344" cy="44215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406641"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6" name="Content Placeholder 5"/>
          <p:cNvSpPr>
            <a:spLocks noGrp="1"/>
          </p:cNvSpPr>
          <p:nvPr>
            <p:ph sz="quarter" idx="4"/>
          </p:nvPr>
        </p:nvSpPr>
        <p:spPr>
          <a:xfrm>
            <a:off x="7406641" y="3006090"/>
            <a:ext cx="6219826" cy="44215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61D5422-76A0-4C17-ADF9-ED5E6BC8EA95}" type="datetime1">
              <a:rPr kumimoji="1" lang="ja-JP" altLang="en-US" smtClean="0"/>
              <a:t>2025/8/12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BF6E997-178B-4815-8ABD-60FD5E8C3AF7}" type="slidenum">
              <a:rPr kumimoji="1" lang="ja-JP" altLang="en-US" smtClean="0"/>
              <a:t>‹#›</a:t>
            </a:fld>
            <a:endParaRPr kumimoji="1" lang="ja-JP" altLang="en-US"/>
          </a:p>
        </p:txBody>
      </p:sp>
    </p:spTree>
    <p:extLst>
      <p:ext uri="{BB962C8B-B14F-4D97-AF65-F5344CB8AC3E}">
        <p14:creationId xmlns:p14="http://schemas.microsoft.com/office/powerpoint/2010/main" val="159652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3.xml"/><Relationship Id="rId5" Type="http://schemas.openxmlformats.org/officeDocument/2006/relationships/image" Target="../media/image129.png"/><Relationship Id="rId4" Type="http://schemas.openxmlformats.org/officeDocument/2006/relationships/image" Target="../media/image128.png"/></Relationships>
</file>

<file path=ppt/slides/_rels/slide1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3.xml"/><Relationship Id="rId4" Type="http://schemas.openxmlformats.org/officeDocument/2006/relationships/image" Target="../media/image132.jpeg"/></Relationships>
</file>

<file path=ppt/slides/_rels/slide14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15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54.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1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63.png"/><Relationship Id="rId4" Type="http://schemas.openxmlformats.org/officeDocument/2006/relationships/image" Target="../media/image162.png"/></Relationships>
</file>

<file path=ppt/slides/_rels/slide1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74.png"/><Relationship Id="rId4" Type="http://schemas.openxmlformats.org/officeDocument/2006/relationships/image" Target="../media/image173.png"/></Relationships>
</file>

<file path=ppt/slides/_rels/slide16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6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3.xml"/></Relationships>
</file>

<file path=ppt/slides/_rels/slide16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3.xml"/></Relationships>
</file>

<file path=ppt/slides/_rels/slide16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2.xml"/></Relationships>
</file>

<file path=ppt/slides/_rels/slide17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7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3.xml"/></Relationships>
</file>

<file path=ppt/slides/_rels/slide17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3.xml"/></Relationships>
</file>

<file path=ppt/slides/_rels/slide17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9.xml.rels><?xml version="1.0" encoding="UTF-8" standalone="yes"?>
<Relationships xmlns="http://schemas.openxmlformats.org/package/2006/relationships"><Relationship Id="rId3" Type="http://schemas.openxmlformats.org/officeDocument/2006/relationships/hyperlink" Target="https://www.statista.com/statistics/1263440/oil-and-gas-production-sites-accidents-and-casualties-russia/" TargetMode="External"/><Relationship Id="rId2" Type="http://schemas.openxmlformats.org/officeDocument/2006/relationships/image" Target="../media/image202.png"/><Relationship Id="rId1" Type="http://schemas.openxmlformats.org/officeDocument/2006/relationships/slideLayout" Target="../slideLayouts/slideLayout23.xml"/><Relationship Id="rId4" Type="http://schemas.openxmlformats.org/officeDocument/2006/relationships/image" Target="../media/image203.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3.xml"/><Relationship Id="rId5" Type="http://schemas.openxmlformats.org/officeDocument/2006/relationships/hyperlink" Target="https://www.cdc.gov/mmwr/volumes/72/ss/ss7208a1.htm" TargetMode="External"/><Relationship Id="rId4" Type="http://schemas.openxmlformats.org/officeDocument/2006/relationships/image" Target="../media/image206.png"/></Relationships>
</file>

<file path=ppt/slides/_rels/slide19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3.xml"/></Relationships>
</file>

<file path=ppt/slides/_rels/slide20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2.xml"/><Relationship Id="rId4" Type="http://schemas.openxmlformats.org/officeDocument/2006/relationships/image" Target="../media/image223.png"/></Relationships>
</file>

<file path=ppt/slides/_rels/slide20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4.png"/><Relationship Id="rId1" Type="http://schemas.openxmlformats.org/officeDocument/2006/relationships/slideLayout" Target="../slideLayouts/slideLayout22.xml"/></Relationships>
</file>

<file path=ppt/slides/_rels/slide21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4.png"/><Relationship Id="rId1" Type="http://schemas.openxmlformats.org/officeDocument/2006/relationships/slideLayout" Target="../slideLayouts/slideLayout22.xml"/></Relationships>
</file>

<file path=ppt/slides/_rels/slide21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4.png"/><Relationship Id="rId1" Type="http://schemas.openxmlformats.org/officeDocument/2006/relationships/slideLayout" Target="../slideLayouts/slideLayout22.xml"/></Relationships>
</file>

<file path=ppt/slides/_rels/slide21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3.xml"/></Relationships>
</file>

<file path=ppt/slides/_rels/slide21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2.xml"/></Relationships>
</file>

<file path=ppt/slides/_rels/slide21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2.xml"/><Relationship Id="rId5" Type="http://schemas.openxmlformats.org/officeDocument/2006/relationships/image" Target="../media/image235.jpeg"/><Relationship Id="rId4" Type="http://schemas.openxmlformats.org/officeDocument/2006/relationships/image" Target="../media/image234.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hkX4dtJ2rIE" TargetMode="External"/><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quKLCq4cxmo&amp;t=979s" TargetMode="External"/><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hjGGRFQ0H4I" TargetMode="External"/><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Dsxj64vnks&amp;t=32s" TargetMode="External"/><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Xd4U53Z1WoE" TargetMode="External"/><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8yozc9yePlc" TargetMode="External"/><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3.xml"/><Relationship Id="rId4" Type="http://schemas.openxmlformats.org/officeDocument/2006/relationships/image" Target="../media/image96.jpeg"/></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F28AD32-9072-8D33-170C-28638A6F69D1}"/>
              </a:ext>
            </a:extLst>
          </p:cNvPr>
          <p:cNvSpPr txBox="1"/>
          <p:nvPr/>
        </p:nvSpPr>
        <p:spPr>
          <a:xfrm>
            <a:off x="1203767" y="3264590"/>
            <a:ext cx="13008689" cy="707886"/>
          </a:xfrm>
          <a:prstGeom prst="rect">
            <a:avLst/>
          </a:prstGeom>
          <a:noFill/>
        </p:spPr>
        <p:txBody>
          <a:bodyPr wrap="none" rtlCol="0">
            <a:spAutoFit/>
          </a:bodyPr>
          <a:lstStyle/>
          <a:p>
            <a:r>
              <a:rPr lang="ja-JP" altLang="en-US" sz="4000" dirty="0">
                <a:latin typeface="BIZ UDゴシック" panose="020B0400000000000000" pitchFamily="49" charset="-128"/>
                <a:ea typeface="BIZ UDゴシック" panose="020B0400000000000000" pitchFamily="49" charset="-128"/>
              </a:rPr>
              <a:t>本日は</a:t>
            </a:r>
            <a:r>
              <a:rPr kumimoji="1" lang="ja-JP" altLang="en-US" sz="4000" dirty="0">
                <a:latin typeface="BIZ UDゴシック" panose="020B0400000000000000" pitchFamily="49" charset="-128"/>
                <a:ea typeface="BIZ UDゴシック" panose="020B0400000000000000" pitchFamily="49" charset="-128"/>
              </a:rPr>
              <a:t>　皆さんと　知られざる世界の冒険に出てみます</a:t>
            </a:r>
          </a:p>
        </p:txBody>
      </p:sp>
    </p:spTree>
    <p:extLst>
      <p:ext uri="{BB962C8B-B14F-4D97-AF65-F5344CB8AC3E}">
        <p14:creationId xmlns:p14="http://schemas.microsoft.com/office/powerpoint/2010/main" val="324150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5151478-F70F-B5BF-EA79-A2C3EF713CC2}"/>
              </a:ext>
            </a:extLst>
          </p:cNvPr>
          <p:cNvPicPr>
            <a:picLocks noChangeAspect="1"/>
          </p:cNvPicPr>
          <p:nvPr/>
        </p:nvPicPr>
        <p:blipFill>
          <a:blip r:embed="rId2"/>
          <a:stretch>
            <a:fillRect/>
          </a:stretch>
        </p:blipFill>
        <p:spPr>
          <a:xfrm>
            <a:off x="4149562" y="663176"/>
            <a:ext cx="6331275" cy="2991004"/>
          </a:xfrm>
          <a:prstGeom prst="rect">
            <a:avLst/>
          </a:prstGeom>
        </p:spPr>
      </p:pic>
      <p:pic>
        <p:nvPicPr>
          <p:cNvPr id="5" name="図 4">
            <a:extLst>
              <a:ext uri="{FF2B5EF4-FFF2-40B4-BE49-F238E27FC236}">
                <a16:creationId xmlns:a16="http://schemas.microsoft.com/office/drawing/2014/main" id="{20E18C80-2CAC-30E1-9ED7-FBC6FC96F374}"/>
              </a:ext>
            </a:extLst>
          </p:cNvPr>
          <p:cNvPicPr>
            <a:picLocks noChangeAspect="1"/>
          </p:cNvPicPr>
          <p:nvPr/>
        </p:nvPicPr>
        <p:blipFill>
          <a:blip r:embed="rId3"/>
          <a:stretch>
            <a:fillRect/>
          </a:stretch>
        </p:blipFill>
        <p:spPr>
          <a:xfrm>
            <a:off x="4292443" y="4575421"/>
            <a:ext cx="6045511" cy="2438525"/>
          </a:xfrm>
          <a:prstGeom prst="rect">
            <a:avLst/>
          </a:prstGeom>
        </p:spPr>
      </p:pic>
    </p:spTree>
    <p:extLst>
      <p:ext uri="{BB962C8B-B14F-4D97-AF65-F5344CB8AC3E}">
        <p14:creationId xmlns:p14="http://schemas.microsoft.com/office/powerpoint/2010/main" val="16921807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D2F243-DC49-AB17-76F3-295DEB72475D}"/>
              </a:ext>
            </a:extLst>
          </p:cNvPr>
          <p:cNvSpPr>
            <a:spLocks noGrp="1"/>
          </p:cNvSpPr>
          <p:nvPr>
            <p:ph type="title"/>
          </p:nvPr>
        </p:nvSpPr>
        <p:spPr>
          <a:xfrm>
            <a:off x="5216163" y="2138667"/>
            <a:ext cx="4198075" cy="82746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a:latin typeface="BIZ UDゴシック" panose="020B0400000000000000" pitchFamily="49" charset="-128"/>
                <a:ea typeface="BIZ UDゴシック" panose="020B0400000000000000" pitchFamily="49" charset="-128"/>
              </a:rPr>
              <a:t>例外は・・・</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タイトル 1">
            <a:extLst>
              <a:ext uri="{FF2B5EF4-FFF2-40B4-BE49-F238E27FC236}">
                <a16:creationId xmlns:a16="http://schemas.microsoft.com/office/drawing/2014/main" id="{0E0F3296-1130-A861-B189-90505EE094B8}"/>
              </a:ext>
            </a:extLst>
          </p:cNvPr>
          <p:cNvSpPr txBox="1">
            <a:spLocks/>
          </p:cNvSpPr>
          <p:nvPr/>
        </p:nvSpPr>
        <p:spPr>
          <a:xfrm>
            <a:off x="4100249" y="4114800"/>
            <a:ext cx="6429902" cy="677786"/>
          </a:xfrm>
          <a:prstGeom prst="rect">
            <a:avLst/>
          </a:prstGeom>
          <a:solidFill>
            <a:srgbClr val="EEC3EF"/>
          </a:solidFill>
          <a:ln>
            <a:solidFill>
              <a:schemeClr val="tx1"/>
            </a:solidFill>
          </a:ln>
          <a:scene3d>
            <a:camera prst="orthographicFront"/>
            <a:lightRig rig="threePt" dir="t"/>
          </a:scene3d>
          <a:sp3d>
            <a:bevelT/>
          </a:sp3d>
        </p:spPr>
        <p:txBody>
          <a:bodyPr vert="horz" lIns="109728" tIns="54864" rIns="109728" bIns="54864"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280" dirty="0">
                <a:latin typeface="BIZ UDゴシック" panose="020B0400000000000000" pitchFamily="49" charset="-128"/>
                <a:ea typeface="BIZ UDゴシック" panose="020B0400000000000000" pitchFamily="49" charset="-128"/>
              </a:rPr>
              <a:t>カルチャーによって生まれる</a:t>
            </a:r>
          </a:p>
        </p:txBody>
      </p:sp>
    </p:spTree>
    <p:extLst>
      <p:ext uri="{BB962C8B-B14F-4D97-AF65-F5344CB8AC3E}">
        <p14:creationId xmlns:p14="http://schemas.microsoft.com/office/powerpoint/2010/main" val="11811391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248F74-FDA2-CFE9-4A01-8B982A6EAD62}"/>
              </a:ext>
            </a:extLst>
          </p:cNvPr>
          <p:cNvPicPr>
            <a:picLocks noChangeAspect="1"/>
          </p:cNvPicPr>
          <p:nvPr/>
        </p:nvPicPr>
        <p:blipFill>
          <a:blip r:embed="rId2"/>
          <a:stretch>
            <a:fillRect/>
          </a:stretch>
        </p:blipFill>
        <p:spPr>
          <a:xfrm>
            <a:off x="2383212" y="818189"/>
            <a:ext cx="9863977" cy="6593222"/>
          </a:xfrm>
          <a:prstGeom prst="rect">
            <a:avLst/>
          </a:prstGeom>
        </p:spPr>
      </p:pic>
      <p:sp>
        <p:nvSpPr>
          <p:cNvPr id="2" name="スライド番号プレースホルダー 1">
            <a:extLst>
              <a:ext uri="{FF2B5EF4-FFF2-40B4-BE49-F238E27FC236}">
                <a16:creationId xmlns:a16="http://schemas.microsoft.com/office/drawing/2014/main" id="{0690C4A7-3E92-A6D4-2D57-02BD016100C3}"/>
              </a:ext>
            </a:extLst>
          </p:cNvPr>
          <p:cNvSpPr>
            <a:spLocks noGrp="1"/>
          </p:cNvSpPr>
          <p:nvPr>
            <p:ph type="sldNum" sz="quarter" idx="12"/>
          </p:nvPr>
        </p:nvSpPr>
        <p:spPr/>
        <p:txBody>
          <a:bodyPr/>
          <a:lstStyle/>
          <a:p>
            <a:fld id="{B9D57AC8-FF2B-4DC6-AF41-E3B8ACE155BE}" type="slidenum">
              <a:rPr kumimoji="1" lang="ja-JP" altLang="en-US" smtClean="0"/>
              <a:t>101</a:t>
            </a:fld>
            <a:endParaRPr kumimoji="1" lang="ja-JP" altLang="en-US"/>
          </a:p>
        </p:txBody>
      </p:sp>
    </p:spTree>
    <p:extLst>
      <p:ext uri="{BB962C8B-B14F-4D97-AF65-F5344CB8AC3E}">
        <p14:creationId xmlns:p14="http://schemas.microsoft.com/office/powerpoint/2010/main" val="1043313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7F67AA-CE05-FCBE-75D8-B02FE74AED36}"/>
              </a:ext>
            </a:extLst>
          </p:cNvPr>
          <p:cNvPicPr>
            <a:picLocks noChangeAspect="1"/>
          </p:cNvPicPr>
          <p:nvPr/>
        </p:nvPicPr>
        <p:blipFill>
          <a:blip r:embed="rId2"/>
          <a:stretch>
            <a:fillRect/>
          </a:stretch>
        </p:blipFill>
        <p:spPr>
          <a:xfrm>
            <a:off x="2854657" y="117708"/>
            <a:ext cx="2155526" cy="2663516"/>
          </a:xfrm>
          <a:prstGeom prst="rect">
            <a:avLst/>
          </a:prstGeom>
        </p:spPr>
      </p:pic>
      <p:grpSp>
        <p:nvGrpSpPr>
          <p:cNvPr id="4" name="グループ化 3">
            <a:extLst>
              <a:ext uri="{FF2B5EF4-FFF2-40B4-BE49-F238E27FC236}">
                <a16:creationId xmlns:a16="http://schemas.microsoft.com/office/drawing/2014/main" id="{337E9976-0BDD-6544-27B5-CDE20D3741B2}"/>
              </a:ext>
            </a:extLst>
          </p:cNvPr>
          <p:cNvGrpSpPr/>
          <p:nvPr/>
        </p:nvGrpSpPr>
        <p:grpSpPr>
          <a:xfrm>
            <a:off x="2854658" y="2894345"/>
            <a:ext cx="9822508" cy="5838647"/>
            <a:chOff x="521804" y="2769238"/>
            <a:chExt cx="7740480" cy="4624183"/>
          </a:xfrm>
        </p:grpSpPr>
        <p:pic>
          <p:nvPicPr>
            <p:cNvPr id="7" name="図 6">
              <a:extLst>
                <a:ext uri="{FF2B5EF4-FFF2-40B4-BE49-F238E27FC236}">
                  <a16:creationId xmlns:a16="http://schemas.microsoft.com/office/drawing/2014/main" id="{C233D91B-7E17-2610-782B-B0FD83E3EB9A}"/>
                </a:ext>
              </a:extLst>
            </p:cNvPr>
            <p:cNvPicPr>
              <a:picLocks noChangeAspect="1"/>
            </p:cNvPicPr>
            <p:nvPr/>
          </p:nvPicPr>
          <p:blipFill>
            <a:blip r:embed="rId3"/>
            <a:stretch>
              <a:fillRect/>
            </a:stretch>
          </p:blipFill>
          <p:spPr>
            <a:xfrm>
              <a:off x="521804" y="2769238"/>
              <a:ext cx="7740480" cy="4624183"/>
            </a:xfrm>
            <a:prstGeom prst="rect">
              <a:avLst/>
            </a:prstGeom>
          </p:spPr>
        </p:pic>
        <p:sp>
          <p:nvSpPr>
            <p:cNvPr id="2" name="正方形/長方形 1">
              <a:extLst>
                <a:ext uri="{FF2B5EF4-FFF2-40B4-BE49-F238E27FC236}">
                  <a16:creationId xmlns:a16="http://schemas.microsoft.com/office/drawing/2014/main" id="{62D0B056-813C-3B7B-4F01-33D26F58FE8D}"/>
                </a:ext>
              </a:extLst>
            </p:cNvPr>
            <p:cNvSpPr/>
            <p:nvPr/>
          </p:nvSpPr>
          <p:spPr>
            <a:xfrm rot="2187938">
              <a:off x="4555503" y="4795798"/>
              <a:ext cx="616609" cy="753176"/>
            </a:xfrm>
            <a:prstGeom prst="rect">
              <a:avLst/>
            </a:prstGeom>
            <a:noFill/>
            <a:ln w="4445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grpSp>
      <p:sp>
        <p:nvSpPr>
          <p:cNvPr id="6" name="楕円 5">
            <a:extLst>
              <a:ext uri="{FF2B5EF4-FFF2-40B4-BE49-F238E27FC236}">
                <a16:creationId xmlns:a16="http://schemas.microsoft.com/office/drawing/2014/main" id="{00EFBDD3-6430-10AA-A40E-1277079EA005}"/>
              </a:ext>
            </a:extLst>
          </p:cNvPr>
          <p:cNvSpPr/>
          <p:nvPr/>
        </p:nvSpPr>
        <p:spPr>
          <a:xfrm>
            <a:off x="3779706" y="1719449"/>
            <a:ext cx="305429" cy="2828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dirty="0">
              <a:highlight>
                <a:srgbClr val="FF0000"/>
              </a:highlight>
            </a:endParaRPr>
          </a:p>
        </p:txBody>
      </p:sp>
      <p:sp>
        <p:nvSpPr>
          <p:cNvPr id="5" name="スライド番号プレースホルダー 4">
            <a:extLst>
              <a:ext uri="{FF2B5EF4-FFF2-40B4-BE49-F238E27FC236}">
                <a16:creationId xmlns:a16="http://schemas.microsoft.com/office/drawing/2014/main" id="{784A0D03-32B5-D3B0-93CB-2D79680ABB35}"/>
              </a:ext>
            </a:extLst>
          </p:cNvPr>
          <p:cNvSpPr>
            <a:spLocks noGrp="1"/>
          </p:cNvSpPr>
          <p:nvPr>
            <p:ph type="sldNum" sz="quarter" idx="12"/>
          </p:nvPr>
        </p:nvSpPr>
        <p:spPr/>
        <p:txBody>
          <a:bodyPr/>
          <a:lstStyle/>
          <a:p>
            <a:fld id="{B9D57AC8-FF2B-4DC6-AF41-E3B8ACE155BE}" type="slidenum">
              <a:rPr kumimoji="1" lang="ja-JP" altLang="en-US" smtClean="0"/>
              <a:t>102</a:t>
            </a:fld>
            <a:endParaRPr kumimoji="1" lang="ja-JP" altLang="en-US"/>
          </a:p>
        </p:txBody>
      </p:sp>
    </p:spTree>
    <p:extLst>
      <p:ext uri="{BB962C8B-B14F-4D97-AF65-F5344CB8AC3E}">
        <p14:creationId xmlns:p14="http://schemas.microsoft.com/office/powerpoint/2010/main" val="35651592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853676-2600-F4A6-74B7-45713AE58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24433"/>
            <a:ext cx="12531052" cy="835403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03F8A8CF-E7CF-A07A-942F-204E99DCF21B}"/>
              </a:ext>
            </a:extLst>
          </p:cNvPr>
          <p:cNvSpPr>
            <a:spLocks noGrp="1"/>
          </p:cNvSpPr>
          <p:nvPr>
            <p:ph type="sldNum" sz="quarter" idx="12"/>
          </p:nvPr>
        </p:nvSpPr>
        <p:spPr/>
        <p:txBody>
          <a:bodyPr/>
          <a:lstStyle/>
          <a:p>
            <a:fld id="{B9D57AC8-FF2B-4DC6-AF41-E3B8ACE155BE}" type="slidenum">
              <a:rPr kumimoji="1" lang="ja-JP" altLang="en-US" smtClean="0"/>
              <a:t>103</a:t>
            </a:fld>
            <a:endParaRPr kumimoji="1" lang="ja-JP" altLang="en-US"/>
          </a:p>
        </p:txBody>
      </p:sp>
    </p:spTree>
    <p:extLst>
      <p:ext uri="{BB962C8B-B14F-4D97-AF65-F5344CB8AC3E}">
        <p14:creationId xmlns:p14="http://schemas.microsoft.com/office/powerpoint/2010/main" val="39382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3271BA-4E23-A211-E841-5A3EE3C92154}"/>
              </a:ext>
            </a:extLst>
          </p:cNvPr>
          <p:cNvSpPr>
            <a:spLocks noGrp="1"/>
          </p:cNvSpPr>
          <p:nvPr>
            <p:ph type="title"/>
          </p:nvPr>
        </p:nvSpPr>
        <p:spPr>
          <a:xfrm>
            <a:off x="3475835" y="3170944"/>
            <a:ext cx="7678730" cy="888992"/>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latin typeface="BIZ UDゴシック" panose="020B0400000000000000" pitchFamily="49" charset="-128"/>
                <a:ea typeface="BIZ UDゴシック" panose="020B0400000000000000" pitchFamily="49" charset="-128"/>
              </a:rPr>
              <a:t>思い起こせば</a:t>
            </a:r>
            <a:r>
              <a:rPr lang="en-US" altLang="ja-JP" dirty="0">
                <a:latin typeface="BIZ UDゴシック" panose="020B0400000000000000" pitchFamily="49" charset="-128"/>
                <a:ea typeface="BIZ UDゴシック" panose="020B0400000000000000" pitchFamily="49" charset="-128"/>
              </a:rPr>
              <a:t>1970</a:t>
            </a:r>
            <a:r>
              <a:rPr lang="ja-JP" altLang="en-US" dirty="0">
                <a:latin typeface="BIZ UDゴシック" panose="020B0400000000000000" pitchFamily="49" charset="-128"/>
                <a:ea typeface="BIZ UDゴシック" panose="020B0400000000000000" pitchFamily="49" charset="-128"/>
              </a:rPr>
              <a:t>年までは</a:t>
            </a: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179579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F750F3-5C41-D951-BEE2-9100E7253F39}"/>
              </a:ext>
            </a:extLst>
          </p:cNvPr>
          <p:cNvPicPr>
            <a:picLocks noChangeAspect="1"/>
          </p:cNvPicPr>
          <p:nvPr/>
        </p:nvPicPr>
        <p:blipFill>
          <a:blip r:embed="rId2"/>
          <a:stretch>
            <a:fillRect/>
          </a:stretch>
        </p:blipFill>
        <p:spPr>
          <a:xfrm>
            <a:off x="1828800" y="1373536"/>
            <a:ext cx="10972800" cy="5482529"/>
          </a:xfrm>
          <a:prstGeom prst="rect">
            <a:avLst/>
          </a:prstGeom>
        </p:spPr>
      </p:pic>
      <p:sp>
        <p:nvSpPr>
          <p:cNvPr id="2" name="スライド番号プレースホルダー 1">
            <a:extLst>
              <a:ext uri="{FF2B5EF4-FFF2-40B4-BE49-F238E27FC236}">
                <a16:creationId xmlns:a16="http://schemas.microsoft.com/office/drawing/2014/main" id="{C83987DF-9DBF-A769-B05E-78F905CA4930}"/>
              </a:ext>
            </a:extLst>
          </p:cNvPr>
          <p:cNvSpPr>
            <a:spLocks noGrp="1"/>
          </p:cNvSpPr>
          <p:nvPr>
            <p:ph type="sldNum" sz="quarter" idx="12"/>
          </p:nvPr>
        </p:nvSpPr>
        <p:spPr/>
        <p:txBody>
          <a:bodyPr/>
          <a:lstStyle/>
          <a:p>
            <a:fld id="{1BF6E997-178B-4815-8ABD-60FD5E8C3AF7}" type="slidenum">
              <a:rPr kumimoji="1" lang="ja-JP" altLang="en-US" smtClean="0"/>
              <a:t>105</a:t>
            </a:fld>
            <a:endParaRPr kumimoji="1" lang="ja-JP" altLang="en-US"/>
          </a:p>
        </p:txBody>
      </p:sp>
    </p:spTree>
    <p:extLst>
      <p:ext uri="{BB962C8B-B14F-4D97-AF65-F5344CB8AC3E}">
        <p14:creationId xmlns:p14="http://schemas.microsoft.com/office/powerpoint/2010/main" val="18515627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AFF6162-39AA-6373-3EDE-084F35AC7370}"/>
              </a:ext>
            </a:extLst>
          </p:cNvPr>
          <p:cNvPicPr>
            <a:picLocks noChangeAspect="1"/>
          </p:cNvPicPr>
          <p:nvPr/>
        </p:nvPicPr>
        <p:blipFill>
          <a:blip r:embed="rId2"/>
          <a:stretch>
            <a:fillRect/>
          </a:stretch>
        </p:blipFill>
        <p:spPr>
          <a:xfrm>
            <a:off x="3169644" y="105466"/>
            <a:ext cx="8749608" cy="3737558"/>
          </a:xfrm>
          <a:prstGeom prst="rect">
            <a:avLst/>
          </a:prstGeom>
        </p:spPr>
      </p:pic>
      <p:pic>
        <p:nvPicPr>
          <p:cNvPr id="4" name="図 3">
            <a:extLst>
              <a:ext uri="{FF2B5EF4-FFF2-40B4-BE49-F238E27FC236}">
                <a16:creationId xmlns:a16="http://schemas.microsoft.com/office/drawing/2014/main" id="{DF28467E-2667-4669-9EA4-782672F242E1}"/>
              </a:ext>
            </a:extLst>
          </p:cNvPr>
          <p:cNvPicPr>
            <a:picLocks noChangeAspect="1"/>
          </p:cNvPicPr>
          <p:nvPr/>
        </p:nvPicPr>
        <p:blipFill>
          <a:blip r:embed="rId3"/>
          <a:stretch>
            <a:fillRect/>
          </a:stretch>
        </p:blipFill>
        <p:spPr>
          <a:xfrm>
            <a:off x="2954692" y="3843025"/>
            <a:ext cx="8964560" cy="4188613"/>
          </a:xfrm>
          <a:prstGeom prst="rect">
            <a:avLst/>
          </a:prstGeom>
        </p:spPr>
      </p:pic>
      <p:sp>
        <p:nvSpPr>
          <p:cNvPr id="2" name="乗算記号 1">
            <a:extLst>
              <a:ext uri="{FF2B5EF4-FFF2-40B4-BE49-F238E27FC236}">
                <a16:creationId xmlns:a16="http://schemas.microsoft.com/office/drawing/2014/main" id="{F78A5AEF-131E-CC2D-848F-A7770A2EDA44}"/>
              </a:ext>
            </a:extLst>
          </p:cNvPr>
          <p:cNvSpPr/>
          <p:nvPr/>
        </p:nvSpPr>
        <p:spPr>
          <a:xfrm>
            <a:off x="2275961" y="5780516"/>
            <a:ext cx="678731" cy="81447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スライド番号プレースホルダー 4">
            <a:extLst>
              <a:ext uri="{FF2B5EF4-FFF2-40B4-BE49-F238E27FC236}">
                <a16:creationId xmlns:a16="http://schemas.microsoft.com/office/drawing/2014/main" id="{9900499A-2F8B-01EE-30FF-180182DEE485}"/>
              </a:ext>
            </a:extLst>
          </p:cNvPr>
          <p:cNvSpPr>
            <a:spLocks noGrp="1"/>
          </p:cNvSpPr>
          <p:nvPr>
            <p:ph type="sldNum" sz="quarter" idx="12"/>
          </p:nvPr>
        </p:nvSpPr>
        <p:spPr/>
        <p:txBody>
          <a:bodyPr/>
          <a:lstStyle/>
          <a:p>
            <a:fld id="{1BF6E997-178B-4815-8ABD-60FD5E8C3AF7}" type="slidenum">
              <a:rPr kumimoji="1" lang="ja-JP" altLang="en-US" smtClean="0"/>
              <a:t>106</a:t>
            </a:fld>
            <a:endParaRPr kumimoji="1" lang="ja-JP" altLang="en-US"/>
          </a:p>
        </p:txBody>
      </p:sp>
    </p:spTree>
    <p:extLst>
      <p:ext uri="{BB962C8B-B14F-4D97-AF65-F5344CB8AC3E}">
        <p14:creationId xmlns:p14="http://schemas.microsoft.com/office/powerpoint/2010/main" val="37648900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ABC145C-FFC4-F6C0-5C44-7F06D63ECE10}"/>
              </a:ext>
            </a:extLst>
          </p:cNvPr>
          <p:cNvPicPr>
            <a:picLocks noChangeAspect="1"/>
          </p:cNvPicPr>
          <p:nvPr/>
        </p:nvPicPr>
        <p:blipFill>
          <a:blip r:embed="rId2"/>
          <a:stretch>
            <a:fillRect/>
          </a:stretch>
        </p:blipFill>
        <p:spPr>
          <a:xfrm>
            <a:off x="2837009" y="50030"/>
            <a:ext cx="8775851" cy="4064770"/>
          </a:xfrm>
          <a:prstGeom prst="rect">
            <a:avLst/>
          </a:prstGeom>
        </p:spPr>
      </p:pic>
      <p:pic>
        <p:nvPicPr>
          <p:cNvPr id="8" name="図 7">
            <a:extLst>
              <a:ext uri="{FF2B5EF4-FFF2-40B4-BE49-F238E27FC236}">
                <a16:creationId xmlns:a16="http://schemas.microsoft.com/office/drawing/2014/main" id="{107FE231-9DB3-F149-F833-B4772B64822D}"/>
              </a:ext>
            </a:extLst>
          </p:cNvPr>
          <p:cNvPicPr>
            <a:picLocks noChangeAspect="1"/>
          </p:cNvPicPr>
          <p:nvPr/>
        </p:nvPicPr>
        <p:blipFill>
          <a:blip r:embed="rId3"/>
          <a:stretch>
            <a:fillRect/>
          </a:stretch>
        </p:blipFill>
        <p:spPr>
          <a:xfrm>
            <a:off x="3638747" y="4230750"/>
            <a:ext cx="5302181" cy="3742373"/>
          </a:xfrm>
          <a:prstGeom prst="rect">
            <a:avLst/>
          </a:prstGeom>
        </p:spPr>
      </p:pic>
      <p:sp>
        <p:nvSpPr>
          <p:cNvPr id="2" name="乗算記号 1">
            <a:extLst>
              <a:ext uri="{FF2B5EF4-FFF2-40B4-BE49-F238E27FC236}">
                <a16:creationId xmlns:a16="http://schemas.microsoft.com/office/drawing/2014/main" id="{3A7976B5-071E-AE40-50A5-92778FDDFEE5}"/>
              </a:ext>
            </a:extLst>
          </p:cNvPr>
          <p:cNvSpPr/>
          <p:nvPr/>
        </p:nvSpPr>
        <p:spPr>
          <a:xfrm>
            <a:off x="9916999" y="2635733"/>
            <a:ext cx="350677" cy="41855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3" name="乗算記号 2">
            <a:extLst>
              <a:ext uri="{FF2B5EF4-FFF2-40B4-BE49-F238E27FC236}">
                <a16:creationId xmlns:a16="http://schemas.microsoft.com/office/drawing/2014/main" id="{35315D72-F05A-6CC0-913D-0C75370A27B1}"/>
              </a:ext>
            </a:extLst>
          </p:cNvPr>
          <p:cNvSpPr/>
          <p:nvPr/>
        </p:nvSpPr>
        <p:spPr>
          <a:xfrm>
            <a:off x="8667004" y="5639987"/>
            <a:ext cx="1425332" cy="126979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4" name="スライド番号プレースホルダー 3">
            <a:extLst>
              <a:ext uri="{FF2B5EF4-FFF2-40B4-BE49-F238E27FC236}">
                <a16:creationId xmlns:a16="http://schemas.microsoft.com/office/drawing/2014/main" id="{016FAB54-03AF-55C6-7AA2-CE9C3A1817A1}"/>
              </a:ext>
            </a:extLst>
          </p:cNvPr>
          <p:cNvSpPr>
            <a:spLocks noGrp="1"/>
          </p:cNvSpPr>
          <p:nvPr>
            <p:ph type="sldNum" sz="quarter" idx="12"/>
          </p:nvPr>
        </p:nvSpPr>
        <p:spPr/>
        <p:txBody>
          <a:bodyPr/>
          <a:lstStyle/>
          <a:p>
            <a:fld id="{1BF6E997-178B-4815-8ABD-60FD5E8C3AF7}" type="slidenum">
              <a:rPr kumimoji="1" lang="ja-JP" altLang="en-US" smtClean="0"/>
              <a:t>107</a:t>
            </a:fld>
            <a:endParaRPr kumimoji="1" lang="ja-JP" altLang="en-US"/>
          </a:p>
        </p:txBody>
      </p:sp>
    </p:spTree>
    <p:extLst>
      <p:ext uri="{BB962C8B-B14F-4D97-AF65-F5344CB8AC3E}">
        <p14:creationId xmlns:p14="http://schemas.microsoft.com/office/powerpoint/2010/main" val="16530769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6D9470-0338-BF85-9EC4-A24FDEB282B1}"/>
              </a:ext>
            </a:extLst>
          </p:cNvPr>
          <p:cNvPicPr>
            <a:picLocks noChangeAspect="1"/>
          </p:cNvPicPr>
          <p:nvPr/>
        </p:nvPicPr>
        <p:blipFill>
          <a:blip r:embed="rId2"/>
          <a:stretch>
            <a:fillRect/>
          </a:stretch>
        </p:blipFill>
        <p:spPr>
          <a:xfrm>
            <a:off x="4026464" y="542985"/>
            <a:ext cx="6593170" cy="7126663"/>
          </a:xfrm>
          <a:prstGeom prst="rect">
            <a:avLst/>
          </a:prstGeom>
        </p:spPr>
      </p:pic>
      <p:cxnSp>
        <p:nvCxnSpPr>
          <p:cNvPr id="5" name="直線コネクタ 4">
            <a:extLst>
              <a:ext uri="{FF2B5EF4-FFF2-40B4-BE49-F238E27FC236}">
                <a16:creationId xmlns:a16="http://schemas.microsoft.com/office/drawing/2014/main" id="{EB798BDC-2CB7-3E83-2C0F-B07C2DF8BC24}"/>
              </a:ext>
            </a:extLst>
          </p:cNvPr>
          <p:cNvCxnSpPr/>
          <p:nvPr/>
        </p:nvCxnSpPr>
        <p:spPr>
          <a:xfrm>
            <a:off x="8717909" y="3529396"/>
            <a:ext cx="15950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65B5C710-3306-158F-04E7-8C019F8F6002}"/>
              </a:ext>
            </a:extLst>
          </p:cNvPr>
          <p:cNvCxnSpPr>
            <a:cxnSpLocks/>
          </p:cNvCxnSpPr>
          <p:nvPr/>
        </p:nvCxnSpPr>
        <p:spPr>
          <a:xfrm>
            <a:off x="4183617" y="3995080"/>
            <a:ext cx="63103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82DBB5B-2F38-4080-51D5-DA6D82A41087}"/>
              </a:ext>
            </a:extLst>
          </p:cNvPr>
          <p:cNvCxnSpPr>
            <a:cxnSpLocks/>
          </p:cNvCxnSpPr>
          <p:nvPr/>
        </p:nvCxnSpPr>
        <p:spPr>
          <a:xfrm>
            <a:off x="4183617" y="4458878"/>
            <a:ext cx="46474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B7AD336C-2BAA-B6CA-F6CA-6D9EFD6D2A25}"/>
              </a:ext>
            </a:extLst>
          </p:cNvPr>
          <p:cNvSpPr>
            <a:spLocks noGrp="1"/>
          </p:cNvSpPr>
          <p:nvPr>
            <p:ph type="sldNum" sz="quarter" idx="12"/>
          </p:nvPr>
        </p:nvSpPr>
        <p:spPr/>
        <p:txBody>
          <a:bodyPr/>
          <a:lstStyle/>
          <a:p>
            <a:fld id="{1BF6E997-178B-4815-8ABD-60FD5E8C3AF7}" type="slidenum">
              <a:rPr kumimoji="1" lang="ja-JP" altLang="en-US" smtClean="0"/>
              <a:t>108</a:t>
            </a:fld>
            <a:endParaRPr kumimoji="1" lang="ja-JP" altLang="en-US"/>
          </a:p>
        </p:txBody>
      </p:sp>
    </p:spTree>
    <p:extLst>
      <p:ext uri="{BB962C8B-B14F-4D97-AF65-F5344CB8AC3E}">
        <p14:creationId xmlns:p14="http://schemas.microsoft.com/office/powerpoint/2010/main" val="18558945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帽子を被っている男性の白黒写真&#10;&#10;中程度の精度で自動的に生成された説明">
            <a:extLst>
              <a:ext uri="{FF2B5EF4-FFF2-40B4-BE49-F238E27FC236}">
                <a16:creationId xmlns:a16="http://schemas.microsoft.com/office/drawing/2014/main" id="{2D3F3C42-6900-4E1B-7355-47F0834C62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
          <a:stretch/>
        </p:blipFill>
        <p:spPr bwMode="auto">
          <a:xfrm>
            <a:off x="1828824" y="1538"/>
            <a:ext cx="10972776" cy="822806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F2D1B912-11F3-DB9C-EEE8-D8284882D861}"/>
              </a:ext>
            </a:extLst>
          </p:cNvPr>
          <p:cNvSpPr>
            <a:spLocks noGrp="1"/>
          </p:cNvSpPr>
          <p:nvPr>
            <p:ph type="sldNum" sz="quarter" idx="12"/>
          </p:nvPr>
        </p:nvSpPr>
        <p:spPr>
          <a:xfrm>
            <a:off x="11178073" y="7613780"/>
            <a:ext cx="869147" cy="451992"/>
          </a:xfrm>
          <a:solidFill>
            <a:schemeClr val="bg2"/>
          </a:solidFill>
        </p:spPr>
        <p:txBody>
          <a:bodyPr/>
          <a:lstStyle/>
          <a:p>
            <a:fld id="{1BF6E997-178B-4815-8ABD-60FD5E8C3AF7}" type="slidenum">
              <a:rPr kumimoji="1" lang="ja-JP" altLang="en-US" smtClean="0"/>
              <a:t>109</a:t>
            </a:fld>
            <a:endParaRPr kumimoji="1" lang="ja-JP" altLang="en-US" dirty="0"/>
          </a:p>
        </p:txBody>
      </p:sp>
    </p:spTree>
    <p:extLst>
      <p:ext uri="{BB962C8B-B14F-4D97-AF65-F5344CB8AC3E}">
        <p14:creationId xmlns:p14="http://schemas.microsoft.com/office/powerpoint/2010/main" val="291625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3F98D2-B93D-D581-F9E0-1DA194A60135}"/>
              </a:ext>
            </a:extLst>
          </p:cNvPr>
          <p:cNvPicPr>
            <a:picLocks noChangeAspect="1"/>
          </p:cNvPicPr>
          <p:nvPr/>
        </p:nvPicPr>
        <p:blipFill>
          <a:blip r:embed="rId2"/>
          <a:stretch>
            <a:fillRect/>
          </a:stretch>
        </p:blipFill>
        <p:spPr>
          <a:xfrm>
            <a:off x="4002155" y="759265"/>
            <a:ext cx="6001058" cy="3238666"/>
          </a:xfrm>
          <a:prstGeom prst="rect">
            <a:avLst/>
          </a:prstGeom>
        </p:spPr>
      </p:pic>
    </p:spTree>
    <p:extLst>
      <p:ext uri="{BB962C8B-B14F-4D97-AF65-F5344CB8AC3E}">
        <p14:creationId xmlns:p14="http://schemas.microsoft.com/office/powerpoint/2010/main" val="16791229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万歳突撃 - 狩猟へのボケ[85340160] - ボケて（bokete）">
            <a:extLst>
              <a:ext uri="{FF2B5EF4-FFF2-40B4-BE49-F238E27FC236}">
                <a16:creationId xmlns:a16="http://schemas.microsoft.com/office/drawing/2014/main" id="{DBF9CC65-A3E8-18CA-090A-90C5CD3B4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983" b="-1"/>
          <a:stretch/>
        </p:blipFill>
        <p:spPr bwMode="auto">
          <a:xfrm>
            <a:off x="1828824" y="1538"/>
            <a:ext cx="10972776" cy="822806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1CD7F335-24BF-C993-8319-F077978A0A96}"/>
              </a:ext>
            </a:extLst>
          </p:cNvPr>
          <p:cNvSpPr>
            <a:spLocks noGrp="1"/>
          </p:cNvSpPr>
          <p:nvPr>
            <p:ph type="sldNum" sz="quarter" idx="12"/>
          </p:nvPr>
        </p:nvSpPr>
        <p:spPr>
          <a:xfrm>
            <a:off x="11133287" y="7580190"/>
            <a:ext cx="913932" cy="485581"/>
          </a:xfrm>
          <a:solidFill>
            <a:schemeClr val="bg2"/>
          </a:solidFill>
        </p:spPr>
        <p:txBody>
          <a:bodyPr/>
          <a:lstStyle/>
          <a:p>
            <a:fld id="{1BF6E997-178B-4815-8ABD-60FD5E8C3AF7}" type="slidenum">
              <a:rPr kumimoji="1" lang="ja-JP" altLang="en-US" smtClean="0"/>
              <a:t>110</a:t>
            </a:fld>
            <a:endParaRPr kumimoji="1" lang="ja-JP" altLang="en-US" dirty="0"/>
          </a:p>
        </p:txBody>
      </p:sp>
    </p:spTree>
    <p:extLst>
      <p:ext uri="{BB962C8B-B14F-4D97-AF65-F5344CB8AC3E}">
        <p14:creationId xmlns:p14="http://schemas.microsoft.com/office/powerpoint/2010/main" val="29997354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暴走族">
            <a:extLst>
              <a:ext uri="{FF2B5EF4-FFF2-40B4-BE49-F238E27FC236}">
                <a16:creationId xmlns:a16="http://schemas.microsoft.com/office/drawing/2014/main" id="{906F7EF6-8170-0DD2-B748-C5A42BC57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742" y="-1060119"/>
            <a:ext cx="11380037" cy="1045375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F63154FE-C914-6657-A435-5F5E2FBB6261}"/>
              </a:ext>
            </a:extLst>
          </p:cNvPr>
          <p:cNvSpPr>
            <a:spLocks noGrp="1"/>
          </p:cNvSpPr>
          <p:nvPr>
            <p:ph type="sldNum" sz="quarter" idx="12"/>
          </p:nvPr>
        </p:nvSpPr>
        <p:spPr>
          <a:xfrm>
            <a:off x="11178073" y="7479419"/>
            <a:ext cx="869147" cy="586354"/>
          </a:xfrm>
          <a:solidFill>
            <a:schemeClr val="bg2"/>
          </a:solidFill>
        </p:spPr>
        <p:txBody>
          <a:bodyPr/>
          <a:lstStyle/>
          <a:p>
            <a:fld id="{1BF6E997-178B-4815-8ABD-60FD5E8C3AF7}" type="slidenum">
              <a:rPr kumimoji="1" lang="ja-JP" altLang="en-US" smtClean="0"/>
              <a:t>111</a:t>
            </a:fld>
            <a:endParaRPr kumimoji="1" lang="ja-JP" altLang="en-US" dirty="0"/>
          </a:p>
        </p:txBody>
      </p:sp>
    </p:spTree>
    <p:extLst>
      <p:ext uri="{BB962C8B-B14F-4D97-AF65-F5344CB8AC3E}">
        <p14:creationId xmlns:p14="http://schemas.microsoft.com/office/powerpoint/2010/main" val="37190941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D2F243-DC49-AB17-76F3-295DEB72475D}"/>
              </a:ext>
            </a:extLst>
          </p:cNvPr>
          <p:cNvSpPr>
            <a:spLocks noGrp="1"/>
          </p:cNvSpPr>
          <p:nvPr>
            <p:ph type="title"/>
          </p:nvPr>
        </p:nvSpPr>
        <p:spPr>
          <a:xfrm>
            <a:off x="5216163" y="2138667"/>
            <a:ext cx="4198075" cy="82746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a:latin typeface="BIZ UDゴシック" panose="020B0400000000000000" pitchFamily="49" charset="-128"/>
                <a:ea typeface="BIZ UDゴシック" panose="020B0400000000000000" pitchFamily="49" charset="-128"/>
              </a:rPr>
              <a:t>例外は・・・</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タイトル 1">
            <a:extLst>
              <a:ext uri="{FF2B5EF4-FFF2-40B4-BE49-F238E27FC236}">
                <a16:creationId xmlns:a16="http://schemas.microsoft.com/office/drawing/2014/main" id="{0E0F3296-1130-A861-B189-90505EE094B8}"/>
              </a:ext>
            </a:extLst>
          </p:cNvPr>
          <p:cNvSpPr txBox="1">
            <a:spLocks/>
          </p:cNvSpPr>
          <p:nvPr/>
        </p:nvSpPr>
        <p:spPr>
          <a:xfrm>
            <a:off x="4100249" y="4114800"/>
            <a:ext cx="6429902" cy="677786"/>
          </a:xfrm>
          <a:prstGeom prst="rect">
            <a:avLst/>
          </a:prstGeom>
          <a:solidFill>
            <a:srgbClr val="EEC3EF"/>
          </a:solidFill>
          <a:ln>
            <a:solidFill>
              <a:schemeClr val="tx1"/>
            </a:solidFill>
          </a:ln>
          <a:scene3d>
            <a:camera prst="orthographicFront"/>
            <a:lightRig rig="threePt" dir="t"/>
          </a:scene3d>
          <a:sp3d>
            <a:bevelT/>
          </a:sp3d>
        </p:spPr>
        <p:txBody>
          <a:bodyPr vert="horz" lIns="109728" tIns="54864" rIns="109728" bIns="54864"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280" dirty="0">
                <a:latin typeface="BIZ UDゴシック" panose="020B0400000000000000" pitchFamily="49" charset="-128"/>
                <a:ea typeface="BIZ UDゴシック" panose="020B0400000000000000" pitchFamily="49" charset="-128"/>
              </a:rPr>
              <a:t>カルチャーが定着した場合</a:t>
            </a:r>
          </a:p>
        </p:txBody>
      </p:sp>
    </p:spTree>
    <p:extLst>
      <p:ext uri="{BB962C8B-B14F-4D97-AF65-F5344CB8AC3E}">
        <p14:creationId xmlns:p14="http://schemas.microsoft.com/office/powerpoint/2010/main" val="42360558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248F74-FDA2-CFE9-4A01-8B982A6EAD62}"/>
              </a:ext>
            </a:extLst>
          </p:cNvPr>
          <p:cNvPicPr>
            <a:picLocks noChangeAspect="1"/>
          </p:cNvPicPr>
          <p:nvPr/>
        </p:nvPicPr>
        <p:blipFill>
          <a:blip r:embed="rId2"/>
          <a:stretch>
            <a:fillRect/>
          </a:stretch>
        </p:blipFill>
        <p:spPr>
          <a:xfrm>
            <a:off x="2383212" y="818189"/>
            <a:ext cx="9863977" cy="6593222"/>
          </a:xfrm>
          <a:prstGeom prst="rect">
            <a:avLst/>
          </a:prstGeom>
        </p:spPr>
      </p:pic>
      <p:sp>
        <p:nvSpPr>
          <p:cNvPr id="2" name="スライド番号プレースホルダー 1">
            <a:extLst>
              <a:ext uri="{FF2B5EF4-FFF2-40B4-BE49-F238E27FC236}">
                <a16:creationId xmlns:a16="http://schemas.microsoft.com/office/drawing/2014/main" id="{0690C4A7-3E92-A6D4-2D57-02BD016100C3}"/>
              </a:ext>
            </a:extLst>
          </p:cNvPr>
          <p:cNvSpPr>
            <a:spLocks noGrp="1"/>
          </p:cNvSpPr>
          <p:nvPr>
            <p:ph type="sldNum" sz="quarter" idx="12"/>
          </p:nvPr>
        </p:nvSpPr>
        <p:spPr/>
        <p:txBody>
          <a:bodyPr/>
          <a:lstStyle/>
          <a:p>
            <a:fld id="{B9D57AC8-FF2B-4DC6-AF41-E3B8ACE155BE}" type="slidenum">
              <a:rPr kumimoji="1" lang="ja-JP" altLang="en-US" smtClean="0"/>
              <a:t>113</a:t>
            </a:fld>
            <a:endParaRPr kumimoji="1" lang="ja-JP" altLang="en-US"/>
          </a:p>
        </p:txBody>
      </p:sp>
    </p:spTree>
    <p:extLst>
      <p:ext uri="{BB962C8B-B14F-4D97-AF65-F5344CB8AC3E}">
        <p14:creationId xmlns:p14="http://schemas.microsoft.com/office/powerpoint/2010/main" val="42001111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7F67AA-CE05-FCBE-75D8-B02FE74AED36}"/>
              </a:ext>
            </a:extLst>
          </p:cNvPr>
          <p:cNvPicPr>
            <a:picLocks noChangeAspect="1"/>
          </p:cNvPicPr>
          <p:nvPr/>
        </p:nvPicPr>
        <p:blipFill>
          <a:blip r:embed="rId2"/>
          <a:stretch>
            <a:fillRect/>
          </a:stretch>
        </p:blipFill>
        <p:spPr>
          <a:xfrm>
            <a:off x="2854657" y="117708"/>
            <a:ext cx="2155526" cy="2663516"/>
          </a:xfrm>
          <a:prstGeom prst="rect">
            <a:avLst/>
          </a:prstGeom>
        </p:spPr>
      </p:pic>
      <p:grpSp>
        <p:nvGrpSpPr>
          <p:cNvPr id="4" name="グループ化 3">
            <a:extLst>
              <a:ext uri="{FF2B5EF4-FFF2-40B4-BE49-F238E27FC236}">
                <a16:creationId xmlns:a16="http://schemas.microsoft.com/office/drawing/2014/main" id="{337E9976-0BDD-6544-27B5-CDE20D3741B2}"/>
              </a:ext>
            </a:extLst>
          </p:cNvPr>
          <p:cNvGrpSpPr/>
          <p:nvPr/>
        </p:nvGrpSpPr>
        <p:grpSpPr>
          <a:xfrm>
            <a:off x="2854658" y="2894345"/>
            <a:ext cx="9822508" cy="5838647"/>
            <a:chOff x="521804" y="2769238"/>
            <a:chExt cx="7740480" cy="4624183"/>
          </a:xfrm>
        </p:grpSpPr>
        <p:pic>
          <p:nvPicPr>
            <p:cNvPr id="7" name="図 6">
              <a:extLst>
                <a:ext uri="{FF2B5EF4-FFF2-40B4-BE49-F238E27FC236}">
                  <a16:creationId xmlns:a16="http://schemas.microsoft.com/office/drawing/2014/main" id="{C233D91B-7E17-2610-782B-B0FD83E3EB9A}"/>
                </a:ext>
              </a:extLst>
            </p:cNvPr>
            <p:cNvPicPr>
              <a:picLocks noChangeAspect="1"/>
            </p:cNvPicPr>
            <p:nvPr/>
          </p:nvPicPr>
          <p:blipFill>
            <a:blip r:embed="rId3"/>
            <a:stretch>
              <a:fillRect/>
            </a:stretch>
          </p:blipFill>
          <p:spPr>
            <a:xfrm>
              <a:off x="521804" y="2769238"/>
              <a:ext cx="7740480" cy="4624183"/>
            </a:xfrm>
            <a:prstGeom prst="rect">
              <a:avLst/>
            </a:prstGeom>
          </p:spPr>
        </p:pic>
        <p:sp>
          <p:nvSpPr>
            <p:cNvPr id="2" name="正方形/長方形 1">
              <a:extLst>
                <a:ext uri="{FF2B5EF4-FFF2-40B4-BE49-F238E27FC236}">
                  <a16:creationId xmlns:a16="http://schemas.microsoft.com/office/drawing/2014/main" id="{62D0B056-813C-3B7B-4F01-33D26F58FE8D}"/>
                </a:ext>
              </a:extLst>
            </p:cNvPr>
            <p:cNvSpPr/>
            <p:nvPr/>
          </p:nvSpPr>
          <p:spPr>
            <a:xfrm rot="2187938">
              <a:off x="4555503" y="4795798"/>
              <a:ext cx="616609" cy="753176"/>
            </a:xfrm>
            <a:prstGeom prst="rect">
              <a:avLst/>
            </a:prstGeom>
            <a:noFill/>
            <a:ln w="4445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grpSp>
      <p:sp>
        <p:nvSpPr>
          <p:cNvPr id="6" name="楕円 5">
            <a:extLst>
              <a:ext uri="{FF2B5EF4-FFF2-40B4-BE49-F238E27FC236}">
                <a16:creationId xmlns:a16="http://schemas.microsoft.com/office/drawing/2014/main" id="{00EFBDD3-6430-10AA-A40E-1277079EA005}"/>
              </a:ext>
            </a:extLst>
          </p:cNvPr>
          <p:cNvSpPr/>
          <p:nvPr/>
        </p:nvSpPr>
        <p:spPr>
          <a:xfrm>
            <a:off x="3779706" y="1719449"/>
            <a:ext cx="305429" cy="2828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dirty="0">
              <a:highlight>
                <a:srgbClr val="FF0000"/>
              </a:highlight>
            </a:endParaRPr>
          </a:p>
        </p:txBody>
      </p:sp>
      <p:sp>
        <p:nvSpPr>
          <p:cNvPr id="5" name="スライド番号プレースホルダー 4">
            <a:extLst>
              <a:ext uri="{FF2B5EF4-FFF2-40B4-BE49-F238E27FC236}">
                <a16:creationId xmlns:a16="http://schemas.microsoft.com/office/drawing/2014/main" id="{784A0D03-32B5-D3B0-93CB-2D79680ABB35}"/>
              </a:ext>
            </a:extLst>
          </p:cNvPr>
          <p:cNvSpPr>
            <a:spLocks noGrp="1"/>
          </p:cNvSpPr>
          <p:nvPr>
            <p:ph type="sldNum" sz="quarter" idx="12"/>
          </p:nvPr>
        </p:nvSpPr>
        <p:spPr/>
        <p:txBody>
          <a:bodyPr/>
          <a:lstStyle/>
          <a:p>
            <a:fld id="{B9D57AC8-FF2B-4DC6-AF41-E3B8ACE155BE}" type="slidenum">
              <a:rPr kumimoji="1" lang="ja-JP" altLang="en-US" smtClean="0"/>
              <a:t>114</a:t>
            </a:fld>
            <a:endParaRPr kumimoji="1" lang="ja-JP" altLang="en-US"/>
          </a:p>
        </p:txBody>
      </p:sp>
    </p:spTree>
    <p:extLst>
      <p:ext uri="{BB962C8B-B14F-4D97-AF65-F5344CB8AC3E}">
        <p14:creationId xmlns:p14="http://schemas.microsoft.com/office/powerpoint/2010/main" val="37730537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3BBC2B-3C1A-92FB-41B6-EC34E43E7D82}"/>
              </a:ext>
            </a:extLst>
          </p:cNvPr>
          <p:cNvPicPr>
            <a:picLocks noChangeAspect="1"/>
          </p:cNvPicPr>
          <p:nvPr/>
        </p:nvPicPr>
        <p:blipFill>
          <a:blip r:embed="rId2"/>
          <a:stretch>
            <a:fillRect/>
          </a:stretch>
        </p:blipFill>
        <p:spPr>
          <a:xfrm>
            <a:off x="385362" y="3911495"/>
            <a:ext cx="6159817" cy="4064209"/>
          </a:xfrm>
          <a:prstGeom prst="rect">
            <a:avLst/>
          </a:prstGeom>
        </p:spPr>
      </p:pic>
      <p:pic>
        <p:nvPicPr>
          <p:cNvPr id="5" name="図 4">
            <a:extLst>
              <a:ext uri="{FF2B5EF4-FFF2-40B4-BE49-F238E27FC236}">
                <a16:creationId xmlns:a16="http://schemas.microsoft.com/office/drawing/2014/main" id="{B06DA5FF-D4C0-14DF-0437-E06AA0DF8D3A}"/>
              </a:ext>
            </a:extLst>
          </p:cNvPr>
          <p:cNvPicPr>
            <a:picLocks noChangeAspect="1"/>
          </p:cNvPicPr>
          <p:nvPr/>
        </p:nvPicPr>
        <p:blipFill>
          <a:blip r:embed="rId3"/>
          <a:stretch>
            <a:fillRect/>
          </a:stretch>
        </p:blipFill>
        <p:spPr>
          <a:xfrm>
            <a:off x="3913944" y="2225736"/>
            <a:ext cx="6369377" cy="4235668"/>
          </a:xfrm>
          <a:prstGeom prst="rect">
            <a:avLst/>
          </a:prstGeom>
        </p:spPr>
      </p:pic>
      <p:pic>
        <p:nvPicPr>
          <p:cNvPr id="7" name="図 6">
            <a:extLst>
              <a:ext uri="{FF2B5EF4-FFF2-40B4-BE49-F238E27FC236}">
                <a16:creationId xmlns:a16="http://schemas.microsoft.com/office/drawing/2014/main" id="{703472E6-5A3B-6569-0C62-A5EF03F678B1}"/>
              </a:ext>
            </a:extLst>
          </p:cNvPr>
          <p:cNvPicPr>
            <a:picLocks noChangeAspect="1"/>
          </p:cNvPicPr>
          <p:nvPr/>
        </p:nvPicPr>
        <p:blipFill>
          <a:blip r:embed="rId4"/>
          <a:stretch>
            <a:fillRect/>
          </a:stretch>
        </p:blipFill>
        <p:spPr>
          <a:xfrm>
            <a:off x="8085223" y="0"/>
            <a:ext cx="6236020" cy="4115011"/>
          </a:xfrm>
          <a:prstGeom prst="rect">
            <a:avLst/>
          </a:prstGeom>
        </p:spPr>
      </p:pic>
    </p:spTree>
    <p:extLst>
      <p:ext uri="{BB962C8B-B14F-4D97-AF65-F5344CB8AC3E}">
        <p14:creationId xmlns:p14="http://schemas.microsoft.com/office/powerpoint/2010/main" val="41887363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853676-2600-F4A6-74B7-45713AE58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24433"/>
            <a:ext cx="12531052" cy="835403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03F8A8CF-E7CF-A07A-942F-204E99DCF21B}"/>
              </a:ext>
            </a:extLst>
          </p:cNvPr>
          <p:cNvSpPr>
            <a:spLocks noGrp="1"/>
          </p:cNvSpPr>
          <p:nvPr>
            <p:ph type="sldNum" sz="quarter" idx="12"/>
          </p:nvPr>
        </p:nvSpPr>
        <p:spPr/>
        <p:txBody>
          <a:bodyPr/>
          <a:lstStyle/>
          <a:p>
            <a:fld id="{B9D57AC8-FF2B-4DC6-AF41-E3B8ACE155BE}" type="slidenum">
              <a:rPr kumimoji="1" lang="ja-JP" altLang="en-US" smtClean="0"/>
              <a:t>116</a:t>
            </a:fld>
            <a:endParaRPr kumimoji="1" lang="ja-JP" altLang="en-US"/>
          </a:p>
        </p:txBody>
      </p:sp>
    </p:spTree>
    <p:extLst>
      <p:ext uri="{BB962C8B-B14F-4D97-AF65-F5344CB8AC3E}">
        <p14:creationId xmlns:p14="http://schemas.microsoft.com/office/powerpoint/2010/main" val="204371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3">
            <a:extLst>
              <a:ext uri="{FF2B5EF4-FFF2-40B4-BE49-F238E27FC236}">
                <a16:creationId xmlns:a16="http://schemas.microsoft.com/office/drawing/2014/main" id="{6087F2E6-1A39-6C70-7AF2-1965C78B6604}"/>
              </a:ext>
            </a:extLst>
          </p:cNvPr>
          <p:cNvSpPr txBox="1">
            <a:spLocks/>
          </p:cNvSpPr>
          <p:nvPr/>
        </p:nvSpPr>
        <p:spPr>
          <a:xfrm>
            <a:off x="1916431" y="2541658"/>
            <a:ext cx="10797538" cy="2955940"/>
          </a:xfrm>
          <a:prstGeom prst="rect">
            <a:avLst/>
          </a:prstGeom>
          <a:solidFill>
            <a:srgbClr val="FF0000">
              <a:alpha val="20000"/>
            </a:srgbClr>
          </a:solidFill>
          <a:ln>
            <a:solidFill>
              <a:schemeClr val="tx1"/>
            </a:solidFill>
          </a:ln>
          <a:scene3d>
            <a:camera prst="orthographicFront"/>
            <a:lightRig rig="threePt" dir="t"/>
          </a:scene3d>
          <a:sp3d>
            <a:bevelT/>
          </a:sp3d>
        </p:spPr>
        <p:txBody>
          <a:bodyPr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840" dirty="0">
                <a:latin typeface="BIZ UDゴシック" panose="020B0400000000000000" pitchFamily="49" charset="-128"/>
                <a:ea typeface="BIZ UDゴシック" panose="020B0400000000000000" pitchFamily="49" charset="-128"/>
              </a:rPr>
              <a:t>統御システムが完全に破壊された時には　　　人はエラーの通過を阻止できない</a:t>
            </a:r>
            <a:endParaRPr lang="en-US" altLang="ja-JP" sz="384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A81CA38F-DFA7-455A-2307-C023391AF6BF}"/>
              </a:ext>
            </a:extLst>
          </p:cNvPr>
          <p:cNvSpPr>
            <a:spLocks noGrp="1"/>
          </p:cNvSpPr>
          <p:nvPr>
            <p:ph type="sldNum" sz="quarter" idx="12"/>
          </p:nvPr>
        </p:nvSpPr>
        <p:spPr/>
        <p:txBody>
          <a:bodyPr/>
          <a:lstStyle/>
          <a:p>
            <a:fld id="{1BF6E997-178B-4815-8ABD-60FD5E8C3AF7}" type="slidenum">
              <a:rPr kumimoji="1" lang="ja-JP" altLang="en-US" smtClean="0"/>
              <a:t>117</a:t>
            </a:fld>
            <a:endParaRPr kumimoji="1" lang="ja-JP" altLang="en-US"/>
          </a:p>
        </p:txBody>
      </p:sp>
    </p:spTree>
    <p:extLst>
      <p:ext uri="{BB962C8B-B14F-4D97-AF65-F5344CB8AC3E}">
        <p14:creationId xmlns:p14="http://schemas.microsoft.com/office/powerpoint/2010/main" val="904186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L 747-400 ヒストリー、いまでも運航される飛行機も | FlyTeam ニュース">
            <a:extLst>
              <a:ext uri="{FF2B5EF4-FFF2-40B4-BE49-F238E27FC236}">
                <a16:creationId xmlns:a16="http://schemas.microsoft.com/office/drawing/2014/main" id="{D790EAD5-A973-9AC4-0A3D-7493B55913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1" r="743" b="2"/>
          <a:stretch/>
        </p:blipFill>
        <p:spPr bwMode="auto">
          <a:xfrm>
            <a:off x="1828824" y="1538"/>
            <a:ext cx="10972776" cy="822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3885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5EAE5CB-2C5D-A753-2A99-2D18CFC8D37E}"/>
              </a:ext>
            </a:extLst>
          </p:cNvPr>
          <p:cNvPicPr>
            <a:picLocks noChangeAspect="1"/>
          </p:cNvPicPr>
          <p:nvPr/>
        </p:nvPicPr>
        <p:blipFill>
          <a:blip r:embed="rId2"/>
          <a:stretch>
            <a:fillRect/>
          </a:stretch>
        </p:blipFill>
        <p:spPr>
          <a:xfrm>
            <a:off x="851023" y="2152890"/>
            <a:ext cx="13424132" cy="4074289"/>
          </a:xfrm>
          <a:prstGeom prst="rect">
            <a:avLst/>
          </a:prstGeom>
        </p:spPr>
      </p:pic>
      <p:sp>
        <p:nvSpPr>
          <p:cNvPr id="2" name="スライド番号プレースホルダー 1">
            <a:extLst>
              <a:ext uri="{FF2B5EF4-FFF2-40B4-BE49-F238E27FC236}">
                <a16:creationId xmlns:a16="http://schemas.microsoft.com/office/drawing/2014/main" id="{B61F112E-669F-07C5-D749-C5615E759ABC}"/>
              </a:ext>
            </a:extLst>
          </p:cNvPr>
          <p:cNvSpPr>
            <a:spLocks noGrp="1"/>
          </p:cNvSpPr>
          <p:nvPr>
            <p:ph type="sldNum" sz="quarter" idx="12"/>
          </p:nvPr>
        </p:nvSpPr>
        <p:spPr/>
        <p:txBody>
          <a:bodyPr/>
          <a:lstStyle/>
          <a:p>
            <a:fld id="{1BF6E997-178B-4815-8ABD-60FD5E8C3AF7}" type="slidenum">
              <a:rPr kumimoji="1" lang="ja-JP" altLang="en-US" smtClean="0"/>
              <a:t>119</a:t>
            </a:fld>
            <a:endParaRPr kumimoji="1" lang="ja-JP" altLang="en-US"/>
          </a:p>
        </p:txBody>
      </p:sp>
    </p:spTree>
    <p:extLst>
      <p:ext uri="{BB962C8B-B14F-4D97-AF65-F5344CB8AC3E}">
        <p14:creationId xmlns:p14="http://schemas.microsoft.com/office/powerpoint/2010/main" val="3648645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0354-D496-8958-CF96-9F78E56451A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707983F-1CAC-36D0-FFEA-06551C13ED61}"/>
              </a:ext>
            </a:extLst>
          </p:cNvPr>
          <p:cNvPicPr>
            <a:picLocks noChangeAspect="1"/>
          </p:cNvPicPr>
          <p:nvPr/>
        </p:nvPicPr>
        <p:blipFill>
          <a:blip r:embed="rId2"/>
          <a:stretch>
            <a:fillRect/>
          </a:stretch>
        </p:blipFill>
        <p:spPr>
          <a:xfrm>
            <a:off x="3714776" y="690423"/>
            <a:ext cx="6556816" cy="6053852"/>
          </a:xfrm>
          <a:prstGeom prst="rect">
            <a:avLst/>
          </a:prstGeom>
        </p:spPr>
      </p:pic>
      <p:cxnSp>
        <p:nvCxnSpPr>
          <p:cNvPr id="5" name="直線矢印コネクタ 4">
            <a:extLst>
              <a:ext uri="{FF2B5EF4-FFF2-40B4-BE49-F238E27FC236}">
                <a16:creationId xmlns:a16="http://schemas.microsoft.com/office/drawing/2014/main" id="{9342AAEE-AA92-325C-6D1A-F45F577900F7}"/>
              </a:ext>
            </a:extLst>
          </p:cNvPr>
          <p:cNvCxnSpPr>
            <a:cxnSpLocks/>
          </p:cNvCxnSpPr>
          <p:nvPr/>
        </p:nvCxnSpPr>
        <p:spPr>
          <a:xfrm flipV="1">
            <a:off x="6192141" y="2273064"/>
            <a:ext cx="651765" cy="12827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826B397C-2005-CBB6-D944-11FF2BB1A41E}"/>
              </a:ext>
            </a:extLst>
          </p:cNvPr>
          <p:cNvCxnSpPr>
            <a:cxnSpLocks/>
          </p:cNvCxnSpPr>
          <p:nvPr/>
        </p:nvCxnSpPr>
        <p:spPr>
          <a:xfrm flipV="1">
            <a:off x="5729620" y="3270324"/>
            <a:ext cx="942590" cy="19825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直角三角形 6">
            <a:extLst>
              <a:ext uri="{FF2B5EF4-FFF2-40B4-BE49-F238E27FC236}">
                <a16:creationId xmlns:a16="http://schemas.microsoft.com/office/drawing/2014/main" id="{514F08EC-2E34-CED7-48A0-3B8D0B50D11E}"/>
              </a:ext>
            </a:extLst>
          </p:cNvPr>
          <p:cNvSpPr/>
          <p:nvPr/>
        </p:nvSpPr>
        <p:spPr>
          <a:xfrm rot="11690499">
            <a:off x="6634417" y="1990104"/>
            <a:ext cx="3946258" cy="39886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dirty="0"/>
          </a:p>
        </p:txBody>
      </p:sp>
      <p:cxnSp>
        <p:nvCxnSpPr>
          <p:cNvPr id="11" name="直線矢印コネクタ 10">
            <a:extLst>
              <a:ext uri="{FF2B5EF4-FFF2-40B4-BE49-F238E27FC236}">
                <a16:creationId xmlns:a16="http://schemas.microsoft.com/office/drawing/2014/main" id="{7587E5BA-4A4D-9912-3765-226C366472B8}"/>
              </a:ext>
            </a:extLst>
          </p:cNvPr>
          <p:cNvCxnSpPr>
            <a:cxnSpLocks/>
          </p:cNvCxnSpPr>
          <p:nvPr/>
        </p:nvCxnSpPr>
        <p:spPr>
          <a:xfrm flipV="1">
            <a:off x="4791919" y="4471742"/>
            <a:ext cx="1031947" cy="18018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5EA12FEF-3E8D-0ED5-5848-27EF234357C4}"/>
              </a:ext>
            </a:extLst>
          </p:cNvPr>
          <p:cNvSpPr>
            <a:spLocks noGrp="1"/>
          </p:cNvSpPr>
          <p:nvPr>
            <p:ph type="sldNum" sz="quarter" idx="12"/>
          </p:nvPr>
        </p:nvSpPr>
        <p:spPr/>
        <p:txBody>
          <a:bodyPr/>
          <a:lstStyle/>
          <a:p>
            <a:fld id="{B9D57AC8-FF2B-4DC6-AF41-E3B8ACE155BE}" type="slidenum">
              <a:rPr kumimoji="1" lang="ja-JP" altLang="en-US" smtClean="0"/>
              <a:t>12</a:t>
            </a:fld>
            <a:endParaRPr kumimoji="1" lang="ja-JP" altLang="en-US"/>
          </a:p>
        </p:txBody>
      </p:sp>
      <p:pic>
        <p:nvPicPr>
          <p:cNvPr id="15" name="図 14">
            <a:extLst>
              <a:ext uri="{FF2B5EF4-FFF2-40B4-BE49-F238E27FC236}">
                <a16:creationId xmlns:a16="http://schemas.microsoft.com/office/drawing/2014/main" id="{12B1F8C2-9B2C-D6EE-9C84-C3BF9A8C804E}"/>
              </a:ext>
            </a:extLst>
          </p:cNvPr>
          <p:cNvPicPr>
            <a:picLocks noChangeAspect="1"/>
          </p:cNvPicPr>
          <p:nvPr/>
        </p:nvPicPr>
        <p:blipFill>
          <a:blip r:embed="rId3"/>
          <a:stretch>
            <a:fillRect/>
          </a:stretch>
        </p:blipFill>
        <p:spPr>
          <a:xfrm>
            <a:off x="2151952" y="5955099"/>
            <a:ext cx="1638133" cy="1758448"/>
          </a:xfrm>
          <a:prstGeom prst="rect">
            <a:avLst/>
          </a:prstGeom>
        </p:spPr>
      </p:pic>
      <p:pic>
        <p:nvPicPr>
          <p:cNvPr id="16" name="図 15">
            <a:extLst>
              <a:ext uri="{FF2B5EF4-FFF2-40B4-BE49-F238E27FC236}">
                <a16:creationId xmlns:a16="http://schemas.microsoft.com/office/drawing/2014/main" id="{8453FB05-CE89-B6D8-F356-73C42A7C6CDA}"/>
              </a:ext>
            </a:extLst>
          </p:cNvPr>
          <p:cNvPicPr>
            <a:picLocks noChangeAspect="1"/>
          </p:cNvPicPr>
          <p:nvPr/>
        </p:nvPicPr>
        <p:blipFill>
          <a:blip r:embed="rId3"/>
          <a:stretch>
            <a:fillRect/>
          </a:stretch>
        </p:blipFill>
        <p:spPr>
          <a:xfrm>
            <a:off x="3874068" y="4666592"/>
            <a:ext cx="735083" cy="789072"/>
          </a:xfrm>
          <a:prstGeom prst="rect">
            <a:avLst/>
          </a:prstGeom>
        </p:spPr>
      </p:pic>
      <p:pic>
        <p:nvPicPr>
          <p:cNvPr id="17" name="図 16">
            <a:extLst>
              <a:ext uri="{FF2B5EF4-FFF2-40B4-BE49-F238E27FC236}">
                <a16:creationId xmlns:a16="http://schemas.microsoft.com/office/drawing/2014/main" id="{3EE45ECE-8D59-60F8-67D5-EE7E0A019AC5}"/>
              </a:ext>
            </a:extLst>
          </p:cNvPr>
          <p:cNvPicPr>
            <a:picLocks noChangeAspect="1"/>
          </p:cNvPicPr>
          <p:nvPr/>
        </p:nvPicPr>
        <p:blipFill>
          <a:blip r:embed="rId3"/>
          <a:stretch>
            <a:fillRect/>
          </a:stretch>
        </p:blipFill>
        <p:spPr>
          <a:xfrm>
            <a:off x="4721213" y="3555825"/>
            <a:ext cx="461752" cy="495666"/>
          </a:xfrm>
          <a:prstGeom prst="rect">
            <a:avLst/>
          </a:prstGeom>
        </p:spPr>
      </p:pic>
      <p:pic>
        <p:nvPicPr>
          <p:cNvPr id="18" name="図 17">
            <a:extLst>
              <a:ext uri="{FF2B5EF4-FFF2-40B4-BE49-F238E27FC236}">
                <a16:creationId xmlns:a16="http://schemas.microsoft.com/office/drawing/2014/main" id="{173BBB3B-1CD4-001A-8148-0628BEFF78FE}"/>
              </a:ext>
            </a:extLst>
          </p:cNvPr>
          <p:cNvPicPr>
            <a:picLocks noChangeAspect="1"/>
          </p:cNvPicPr>
          <p:nvPr/>
        </p:nvPicPr>
        <p:blipFill>
          <a:blip r:embed="rId3"/>
          <a:stretch>
            <a:fillRect/>
          </a:stretch>
        </p:blipFill>
        <p:spPr>
          <a:xfrm>
            <a:off x="5645214" y="2411637"/>
            <a:ext cx="361420" cy="387965"/>
          </a:xfrm>
          <a:prstGeom prst="rect">
            <a:avLst/>
          </a:prstGeom>
        </p:spPr>
      </p:pic>
    </p:spTree>
    <p:extLst>
      <p:ext uri="{BB962C8B-B14F-4D97-AF65-F5344CB8AC3E}">
        <p14:creationId xmlns:p14="http://schemas.microsoft.com/office/powerpoint/2010/main" val="2687138282"/>
      </p:ext>
    </p:extLst>
  </p:cSld>
  <p:clrMapOvr>
    <a:masterClrMapping/>
  </p:clrMapOvr>
  <p:transition spd="slow">
    <p:wip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A63D96-7B55-AECB-AEAC-5916C4FECD45}"/>
              </a:ext>
            </a:extLst>
          </p:cNvPr>
          <p:cNvPicPr>
            <a:picLocks noChangeAspect="1"/>
          </p:cNvPicPr>
          <p:nvPr/>
        </p:nvPicPr>
        <p:blipFill>
          <a:blip r:embed="rId2"/>
          <a:stretch>
            <a:fillRect/>
          </a:stretch>
        </p:blipFill>
        <p:spPr>
          <a:xfrm>
            <a:off x="476612" y="937549"/>
            <a:ext cx="13677176" cy="6354502"/>
          </a:xfrm>
          <a:prstGeom prst="rect">
            <a:avLst/>
          </a:prstGeom>
        </p:spPr>
      </p:pic>
      <p:sp>
        <p:nvSpPr>
          <p:cNvPr id="2" name="スライド番号プレースホルダー 1">
            <a:extLst>
              <a:ext uri="{FF2B5EF4-FFF2-40B4-BE49-F238E27FC236}">
                <a16:creationId xmlns:a16="http://schemas.microsoft.com/office/drawing/2014/main" id="{A1843C49-C9D1-539B-1ED9-6C680DB4C74D}"/>
              </a:ext>
            </a:extLst>
          </p:cNvPr>
          <p:cNvSpPr>
            <a:spLocks noGrp="1"/>
          </p:cNvSpPr>
          <p:nvPr>
            <p:ph type="sldNum" sz="quarter" idx="12"/>
          </p:nvPr>
        </p:nvSpPr>
        <p:spPr/>
        <p:txBody>
          <a:bodyPr/>
          <a:lstStyle/>
          <a:p>
            <a:fld id="{1BF6E997-178B-4815-8ABD-60FD5E8C3AF7}" type="slidenum">
              <a:rPr kumimoji="1" lang="ja-JP" altLang="en-US" smtClean="0"/>
              <a:t>120</a:t>
            </a:fld>
            <a:endParaRPr kumimoji="1" lang="ja-JP" altLang="en-US"/>
          </a:p>
        </p:txBody>
      </p:sp>
    </p:spTree>
    <p:extLst>
      <p:ext uri="{BB962C8B-B14F-4D97-AF65-F5344CB8AC3E}">
        <p14:creationId xmlns:p14="http://schemas.microsoft.com/office/powerpoint/2010/main" val="35480822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FAAB25D-171E-7B81-B679-30D5DA195608}"/>
              </a:ext>
            </a:extLst>
          </p:cNvPr>
          <p:cNvPicPr>
            <a:picLocks noChangeAspect="1"/>
          </p:cNvPicPr>
          <p:nvPr/>
        </p:nvPicPr>
        <p:blipFill>
          <a:blip r:embed="rId2"/>
          <a:stretch>
            <a:fillRect/>
          </a:stretch>
        </p:blipFill>
        <p:spPr>
          <a:xfrm>
            <a:off x="634726" y="1597306"/>
            <a:ext cx="13545235" cy="5104436"/>
          </a:xfrm>
          <a:prstGeom prst="rect">
            <a:avLst/>
          </a:prstGeom>
        </p:spPr>
      </p:pic>
      <p:sp>
        <p:nvSpPr>
          <p:cNvPr id="2" name="スライド番号プレースホルダー 1">
            <a:extLst>
              <a:ext uri="{FF2B5EF4-FFF2-40B4-BE49-F238E27FC236}">
                <a16:creationId xmlns:a16="http://schemas.microsoft.com/office/drawing/2014/main" id="{B312165A-07F4-FCC8-C35E-B8778BE1649F}"/>
              </a:ext>
            </a:extLst>
          </p:cNvPr>
          <p:cNvSpPr>
            <a:spLocks noGrp="1"/>
          </p:cNvSpPr>
          <p:nvPr>
            <p:ph type="sldNum" sz="quarter" idx="12"/>
          </p:nvPr>
        </p:nvSpPr>
        <p:spPr/>
        <p:txBody>
          <a:bodyPr/>
          <a:lstStyle/>
          <a:p>
            <a:fld id="{1BF6E997-178B-4815-8ABD-60FD5E8C3AF7}" type="slidenum">
              <a:rPr kumimoji="1" lang="ja-JP" altLang="en-US" smtClean="0"/>
              <a:t>121</a:t>
            </a:fld>
            <a:endParaRPr kumimoji="1" lang="ja-JP" altLang="en-US"/>
          </a:p>
        </p:txBody>
      </p:sp>
    </p:spTree>
    <p:extLst>
      <p:ext uri="{BB962C8B-B14F-4D97-AF65-F5344CB8AC3E}">
        <p14:creationId xmlns:p14="http://schemas.microsoft.com/office/powerpoint/2010/main" val="27659527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後部圧力隔壁損壊図（後方より見る）">
            <a:extLst>
              <a:ext uri="{FF2B5EF4-FFF2-40B4-BE49-F238E27FC236}">
                <a16:creationId xmlns:a16="http://schemas.microsoft.com/office/drawing/2014/main" id="{8CAC158E-9DD9-64CF-48AA-04030D101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3346"/>
            <a:ext cx="10972800" cy="804100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4F5F5B6F-EB35-6497-6A3D-2FF7D1D57E32}"/>
              </a:ext>
            </a:extLst>
          </p:cNvPr>
          <p:cNvSpPr>
            <a:spLocks noGrp="1"/>
          </p:cNvSpPr>
          <p:nvPr>
            <p:ph type="sldNum" sz="quarter" idx="12"/>
          </p:nvPr>
        </p:nvSpPr>
        <p:spPr/>
        <p:txBody>
          <a:bodyPr/>
          <a:lstStyle/>
          <a:p>
            <a:fld id="{1BF6E997-178B-4815-8ABD-60FD5E8C3AF7}" type="slidenum">
              <a:rPr kumimoji="1" lang="ja-JP" altLang="en-US" smtClean="0"/>
              <a:t>122</a:t>
            </a:fld>
            <a:endParaRPr kumimoji="1" lang="ja-JP" altLang="en-US"/>
          </a:p>
        </p:txBody>
      </p:sp>
    </p:spTree>
    <p:extLst>
      <p:ext uri="{BB962C8B-B14F-4D97-AF65-F5344CB8AC3E}">
        <p14:creationId xmlns:p14="http://schemas.microsoft.com/office/powerpoint/2010/main" val="30653616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29 (航空機) - Wikipedia">
            <a:extLst>
              <a:ext uri="{FF2B5EF4-FFF2-40B4-BE49-F238E27FC236}">
                <a16:creationId xmlns:a16="http://schemas.microsoft.com/office/drawing/2014/main" id="{D3E0DC12-BF6B-49B6-7DBD-C92289BBB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595" y="-167368"/>
            <a:ext cx="11880332" cy="865449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185299F2-0418-C649-6BCB-DE5095E446A5}"/>
              </a:ext>
            </a:extLst>
          </p:cNvPr>
          <p:cNvSpPr>
            <a:spLocks noGrp="1"/>
          </p:cNvSpPr>
          <p:nvPr>
            <p:ph type="sldNum" sz="quarter" idx="12"/>
          </p:nvPr>
        </p:nvSpPr>
        <p:spPr>
          <a:xfrm>
            <a:off x="11066105" y="7602584"/>
            <a:ext cx="981114" cy="463188"/>
          </a:xfrm>
          <a:solidFill>
            <a:schemeClr val="bg1">
              <a:lumMod val="85000"/>
            </a:schemeClr>
          </a:solidFill>
        </p:spPr>
        <p:txBody>
          <a:bodyPr/>
          <a:lstStyle/>
          <a:p>
            <a:fld id="{1BF6E997-178B-4815-8ABD-60FD5E8C3AF7}" type="slidenum">
              <a:rPr kumimoji="1" lang="ja-JP" altLang="en-US" smtClean="0"/>
              <a:t>123</a:t>
            </a:fld>
            <a:endParaRPr kumimoji="1" lang="ja-JP" altLang="en-US" dirty="0"/>
          </a:p>
        </p:txBody>
      </p:sp>
    </p:spTree>
    <p:extLst>
      <p:ext uri="{BB962C8B-B14F-4D97-AF65-F5344CB8AC3E}">
        <p14:creationId xmlns:p14="http://schemas.microsoft.com/office/powerpoint/2010/main" val="20091751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D2F243-DC49-AB17-76F3-295DEB72475D}"/>
              </a:ext>
            </a:extLst>
          </p:cNvPr>
          <p:cNvSpPr>
            <a:spLocks noGrp="1"/>
          </p:cNvSpPr>
          <p:nvPr>
            <p:ph type="title"/>
          </p:nvPr>
        </p:nvSpPr>
        <p:spPr>
          <a:xfrm>
            <a:off x="4282985" y="3093261"/>
            <a:ext cx="6626368" cy="1021540"/>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latin typeface="BIZ UDゴシック" panose="020B0400000000000000" pitchFamily="49" charset="-128"/>
                <a:ea typeface="BIZ UDゴシック" panose="020B0400000000000000" pitchFamily="49" charset="-128"/>
              </a:rPr>
              <a:t>食品産業にとっては？</a:t>
            </a:r>
          </a:p>
        </p:txBody>
      </p:sp>
    </p:spTree>
    <p:extLst>
      <p:ext uri="{BB962C8B-B14F-4D97-AF65-F5344CB8AC3E}">
        <p14:creationId xmlns:p14="http://schemas.microsoft.com/office/powerpoint/2010/main" val="41333995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1A977-43A9-0F3F-534E-F95455D6C6C0}"/>
              </a:ext>
            </a:extLst>
          </p:cNvPr>
          <p:cNvSpPr>
            <a:spLocks noGrp="1"/>
          </p:cNvSpPr>
          <p:nvPr>
            <p:ph type="title"/>
          </p:nvPr>
        </p:nvSpPr>
        <p:spPr>
          <a:xfrm>
            <a:off x="2446950" y="1384287"/>
            <a:ext cx="2880360" cy="5353396"/>
          </a:xfrm>
        </p:spPr>
        <p:txBody>
          <a:bodyPr>
            <a:normAutofit/>
          </a:bodyPr>
          <a:lstStyle/>
          <a:p>
            <a:r>
              <a:rPr kumimoji="1" lang="ja-JP" altLang="en-US">
                <a:solidFill>
                  <a:srgbClr val="FFFFFF"/>
                </a:solidFill>
                <a:latin typeface="BIZ UDゴシック" panose="020B0400000000000000" pitchFamily="49" charset="-128"/>
                <a:ea typeface="BIZ UDゴシック" panose="020B0400000000000000" pitchFamily="49" charset="-128"/>
              </a:rPr>
              <a:t>なんでまた　のめりこんだのか</a:t>
            </a:r>
          </a:p>
        </p:txBody>
      </p:sp>
      <p:sp>
        <p:nvSpPr>
          <p:cNvPr id="3" name="コンテンツ プレースホルダー 2">
            <a:extLst>
              <a:ext uri="{FF2B5EF4-FFF2-40B4-BE49-F238E27FC236}">
                <a16:creationId xmlns:a16="http://schemas.microsoft.com/office/drawing/2014/main" id="{7D7C7E5C-7F37-40B8-70BB-000E3A171EDB}"/>
              </a:ext>
            </a:extLst>
          </p:cNvPr>
          <p:cNvSpPr>
            <a:spLocks noGrp="1"/>
          </p:cNvSpPr>
          <p:nvPr>
            <p:ph idx="1"/>
          </p:nvPr>
        </p:nvSpPr>
        <p:spPr>
          <a:xfrm>
            <a:off x="3831875" y="1951656"/>
            <a:ext cx="6396205" cy="5264048"/>
          </a:xfrm>
          <a:solidFill>
            <a:schemeClr val="bg1">
              <a:lumMod val="95000"/>
            </a:schemeClr>
          </a:solidFill>
          <a:ln>
            <a:solidFill>
              <a:schemeClr val="tx1"/>
            </a:solidFill>
          </a:ln>
          <a:scene3d>
            <a:camera prst="orthographicFront"/>
            <a:lightRig rig="threePt" dir="t"/>
          </a:scene3d>
          <a:sp3d>
            <a:bevelT/>
          </a:sp3d>
        </p:spPr>
        <p:txBody>
          <a:bodyPr anchor="ctr">
            <a:normAutofit/>
          </a:bodyPr>
          <a:lstStyle/>
          <a:p>
            <a:r>
              <a:rPr lang="ja-JP" altLang="en-US" sz="2400" dirty="0">
                <a:latin typeface="BIZ UDゴシック" panose="020B0400000000000000" pitchFamily="49" charset="-128"/>
                <a:ea typeface="BIZ UDゴシック" panose="020B0400000000000000" pitchFamily="49" charset="-128"/>
              </a:rPr>
              <a:t>販売した弁当に「違う弁当用の食品表示シール」が貼られていた。</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食品表示の消費期限の書きまちがい　　（弁当）</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食品表示の原材料の記入ミス（総菜パン）</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賞味期限切れ商品の搬入　　（菓子）</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調味料の取り違えにより味覚の悪い商品を提供した（菓子）</a:t>
            </a:r>
            <a:endParaRPr lang="en-US" altLang="ja-JP" sz="2400" dirty="0">
              <a:latin typeface="BIZ UDゴシック" panose="020B0400000000000000" pitchFamily="49" charset="-128"/>
              <a:ea typeface="BIZ UDゴシック" panose="020B0400000000000000" pitchFamily="49" charset="-128"/>
            </a:endParaRPr>
          </a:p>
          <a:p>
            <a:endParaRPr lang="en-US" altLang="ja-JP" sz="2400" dirty="0">
              <a:latin typeface="BIZ UDゴシック" panose="020B0400000000000000" pitchFamily="49" charset="-128"/>
              <a:ea typeface="BIZ UDゴシック" panose="020B0400000000000000" pitchFamily="49" charset="-128"/>
            </a:endParaRPr>
          </a:p>
          <a:p>
            <a:r>
              <a:rPr lang="ja-JP" altLang="en-US" sz="2400" dirty="0">
                <a:solidFill>
                  <a:schemeClr val="tx1">
                    <a:lumMod val="50000"/>
                    <a:lumOff val="50000"/>
                  </a:schemeClr>
                </a:solidFill>
                <a:latin typeface="BIZ UDゴシック" panose="020B0400000000000000" pitchFamily="49" charset="-128"/>
                <a:ea typeface="BIZ UDゴシック" panose="020B0400000000000000" pitchFamily="49" charset="-128"/>
              </a:rPr>
              <a:t>お弁当への髪の毛の混入</a:t>
            </a:r>
            <a:endParaRPr kumimoji="1" lang="ja-JP" altLang="en-US" sz="2400" dirty="0">
              <a:solidFill>
                <a:schemeClr val="tx1">
                  <a:lumMod val="50000"/>
                  <a:lumOff val="50000"/>
                </a:schemeClr>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2CF922A8-7502-BCD5-2996-0529C101082D}"/>
              </a:ext>
            </a:extLst>
          </p:cNvPr>
          <p:cNvSpPr txBox="1"/>
          <p:nvPr/>
        </p:nvSpPr>
        <p:spPr>
          <a:xfrm>
            <a:off x="3887131" y="587430"/>
            <a:ext cx="6285695" cy="757130"/>
          </a:xfrm>
          <a:prstGeom prst="rect">
            <a:avLst/>
          </a:prstGeom>
          <a:solidFill>
            <a:schemeClr val="bg1">
              <a:lumMod val="85000"/>
            </a:schemeClr>
          </a:solidFill>
          <a:ln>
            <a:solidFill>
              <a:schemeClr val="tx1"/>
            </a:solidFill>
          </a:ln>
          <a:scene3d>
            <a:camera prst="orthographicFront"/>
            <a:lightRig rig="threePt" dir="t"/>
          </a:scene3d>
          <a:sp3d>
            <a:bevelT/>
          </a:sp3d>
        </p:spPr>
        <p:txBody>
          <a:bodyPr wrap="none" rtlCol="0">
            <a:spAutoFit/>
          </a:bodyPr>
          <a:lstStyle/>
          <a:p>
            <a:r>
              <a:rPr lang="ja-JP" altLang="en-US" sz="4320" dirty="0">
                <a:latin typeface="BIZ UDゴシック" panose="020B0400000000000000" pitchFamily="49" charset="-128"/>
                <a:ea typeface="BIZ UDゴシック" panose="020B0400000000000000" pitchFamily="49" charset="-128"/>
              </a:rPr>
              <a:t>実際に相談を受けた案件</a:t>
            </a:r>
          </a:p>
        </p:txBody>
      </p:sp>
    </p:spTree>
    <p:extLst>
      <p:ext uri="{BB962C8B-B14F-4D97-AF65-F5344CB8AC3E}">
        <p14:creationId xmlns:p14="http://schemas.microsoft.com/office/powerpoint/2010/main" val="29563550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26FF42-B1D3-8588-798A-870B263E0239}"/>
              </a:ext>
            </a:extLst>
          </p:cNvPr>
          <p:cNvSpPr>
            <a:spLocks noGrp="1"/>
          </p:cNvSpPr>
          <p:nvPr>
            <p:ph type="title"/>
          </p:nvPr>
        </p:nvSpPr>
        <p:spPr>
          <a:solidFill>
            <a:schemeClr val="accent6">
              <a:lumMod val="40000"/>
              <a:lumOff val="60000"/>
            </a:schemeClr>
          </a:solidFill>
          <a:ln>
            <a:solidFill>
              <a:schemeClr val="tx1"/>
            </a:solidFill>
          </a:ln>
          <a:scene3d>
            <a:camera prst="orthographicFront"/>
            <a:lightRig rig="threePt" dir="t"/>
          </a:scene3d>
          <a:sp3d>
            <a:bevelT/>
          </a:sp3d>
        </p:spPr>
        <p:txBody>
          <a:bodyPr/>
          <a:lstStyle/>
          <a:p>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09E993B2-46C4-93FC-B331-3FEAD687F6C5}"/>
              </a:ext>
            </a:extLst>
          </p:cNvPr>
          <p:cNvSpPr>
            <a:spLocks noGrp="1"/>
          </p:cNvSpPr>
          <p:nvPr>
            <p:ph idx="1"/>
          </p:nvPr>
        </p:nvSpPr>
        <p:spPr>
          <a:xfrm>
            <a:off x="2583180" y="1503997"/>
            <a:ext cx="9464040" cy="5221606"/>
          </a:xfrm>
          <a:solidFill>
            <a:schemeClr val="accent6">
              <a:lumMod val="20000"/>
              <a:lumOff val="80000"/>
            </a:schemeClr>
          </a:solidFill>
          <a:ln>
            <a:solidFill>
              <a:schemeClr val="tx1"/>
            </a:solidFill>
          </a:ln>
          <a:scene3d>
            <a:camera prst="orthographicFront"/>
            <a:lightRig rig="threePt" dir="t"/>
          </a:scene3d>
          <a:sp3d>
            <a:bevelT/>
          </a:sp3d>
        </p:spPr>
        <p:txBody>
          <a:bodyPr>
            <a:normAutofit fontScale="92500" lnSpcReduction="20000"/>
          </a:bodyPr>
          <a:lstStyle/>
          <a:p>
            <a:pPr>
              <a:lnSpc>
                <a:spcPct val="150000"/>
              </a:lnSpc>
            </a:pPr>
            <a:r>
              <a:rPr kumimoji="1" lang="ja-JP" altLang="en-US" dirty="0">
                <a:latin typeface="BIZ UDゴシック" panose="020B0400000000000000" pitchFamily="49" charset="-128"/>
                <a:ea typeface="BIZ UDゴシック" panose="020B0400000000000000" pitchFamily="49" charset="-128"/>
              </a:rPr>
              <a:t>食品産業では</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pPr>
            <a:r>
              <a:rPr kumimoji="1" lang="ja-JP" altLang="en-US" dirty="0">
                <a:latin typeface="BIZ UDゴシック" panose="020B0400000000000000" pitchFamily="49" charset="-128"/>
                <a:ea typeface="BIZ UDゴシック" panose="020B0400000000000000" pitchFamily="49" charset="-128"/>
              </a:rPr>
              <a:t>問題が小粒</a:t>
            </a:r>
            <a:r>
              <a:rPr lang="ja-JP" altLang="en-US" dirty="0">
                <a:latin typeface="BIZ UDゴシック" panose="020B0400000000000000" pitchFamily="49" charset="-128"/>
                <a:ea typeface="BIZ UDゴシック" panose="020B0400000000000000" pitchFamily="49" charset="-128"/>
              </a:rPr>
              <a:t>ばかりなので</a:t>
            </a:r>
            <a:r>
              <a:rPr kumimoji="1" lang="ja-JP" altLang="en-US" dirty="0">
                <a:latin typeface="BIZ UDゴシック" panose="020B0400000000000000" pitchFamily="49" charset="-128"/>
                <a:ea typeface="BIZ UDゴシック" panose="020B0400000000000000" pitchFamily="49" charset="-128"/>
              </a:rPr>
              <a:t>　注意喚起だけでも　　　十分</a:t>
            </a:r>
            <a:r>
              <a:rPr lang="ja-JP" altLang="en-US" dirty="0">
                <a:latin typeface="BIZ UDゴシック" panose="020B0400000000000000" pitchFamily="49" charset="-128"/>
                <a:ea typeface="BIZ UDゴシック" panose="020B0400000000000000" pitchFamily="49" charset="-128"/>
              </a:rPr>
              <a:t>対応</a:t>
            </a:r>
            <a:r>
              <a:rPr kumimoji="1" lang="ja-JP" altLang="en-US" dirty="0">
                <a:latin typeface="BIZ UDゴシック" panose="020B0400000000000000" pitchFamily="49" charset="-128"/>
                <a:ea typeface="BIZ UDゴシック" panose="020B0400000000000000" pitchFamily="49" charset="-128"/>
              </a:rPr>
              <a:t>できていると思われていた</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pPr>
            <a:r>
              <a:rPr lang="ja-JP" altLang="en-US" dirty="0">
                <a:latin typeface="BIZ UDゴシック" panose="020B0400000000000000" pitchFamily="49" charset="-128"/>
                <a:ea typeface="BIZ UDゴシック" panose="020B0400000000000000" pitchFamily="49" charset="-128"/>
              </a:rPr>
              <a:t>航空機事故や医療事故のように　多くの命が犠牲になる事例はなかったので　関心が盛り上がらなかった</a:t>
            </a:r>
            <a:endParaRPr lang="en-US" altLang="ja-JP" dirty="0">
              <a:latin typeface="BIZ UDゴシック" panose="020B0400000000000000" pitchFamily="49" charset="-128"/>
              <a:ea typeface="BIZ UDゴシック" panose="020B0400000000000000" pitchFamily="49" charset="-128"/>
            </a:endParaRPr>
          </a:p>
          <a:p>
            <a:pPr>
              <a:lnSpc>
                <a:spcPct val="150000"/>
              </a:lnSpc>
            </a:pPr>
            <a:r>
              <a:rPr lang="ja-JP" altLang="en-US" dirty="0">
                <a:latin typeface="BIZ UDゴシック" panose="020B0400000000000000" pitchFamily="49" charset="-128"/>
                <a:ea typeface="BIZ UDゴシック" panose="020B0400000000000000" pitchFamily="49" charset="-128"/>
              </a:rPr>
              <a:t>カルチャ</a:t>
            </a:r>
            <a:r>
              <a:rPr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・リーダーシップの話題は取り上げられなかった</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AF990F15-AEBA-CAA2-5926-D9C67D807DED}"/>
              </a:ext>
            </a:extLst>
          </p:cNvPr>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12587287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4553C-42E9-E205-A454-E89CF99CFFE6}"/>
              </a:ext>
            </a:extLst>
          </p:cNvPr>
          <p:cNvSpPr>
            <a:spLocks noGrp="1"/>
          </p:cNvSpPr>
          <p:nvPr>
            <p:ph type="title"/>
          </p:nvPr>
        </p:nvSpPr>
        <p:spPr>
          <a:xfrm>
            <a:off x="2583180" y="438152"/>
            <a:ext cx="9464040" cy="1308540"/>
          </a:xfrm>
          <a:solidFill>
            <a:schemeClr val="accent6">
              <a:lumMod val="40000"/>
              <a:lumOff val="60000"/>
            </a:schemeClr>
          </a:solidFill>
          <a:ln>
            <a:solidFill>
              <a:schemeClr val="tx1"/>
            </a:solidFill>
          </a:ln>
          <a:scene3d>
            <a:camera prst="orthographicFront"/>
            <a:lightRig rig="threePt" dir="t"/>
          </a:scene3d>
          <a:sp3d>
            <a:bevelT/>
          </a:sp3d>
        </p:spPr>
        <p:txBody>
          <a:bodyPr>
            <a:normAutofit/>
          </a:bodyPr>
          <a:lstStyle/>
          <a:p>
            <a:r>
              <a:rPr lang="ja-JP" altLang="en-US" sz="4800" dirty="0">
                <a:latin typeface="BIZ UDゴシック" panose="020B0400000000000000" pitchFamily="49" charset="-128"/>
                <a:ea typeface="BIZ UDゴシック" panose="020B0400000000000000" pitchFamily="49" charset="-128"/>
              </a:rPr>
              <a:t>実際の運用は</a:t>
            </a:r>
            <a:endParaRPr kumimoji="1" lang="ja-JP" altLang="en-US" sz="4800"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0A7D8B90-D5BC-91CF-27D7-DB3810C33EE8}"/>
              </a:ext>
            </a:extLst>
          </p:cNvPr>
          <p:cNvSpPr>
            <a:spLocks noGrp="1"/>
          </p:cNvSpPr>
          <p:nvPr>
            <p:ph idx="1"/>
          </p:nvPr>
        </p:nvSpPr>
        <p:spPr>
          <a:xfrm>
            <a:off x="2583180" y="1886807"/>
            <a:ext cx="9464040" cy="5600699"/>
          </a:xfrm>
          <a:solidFill>
            <a:schemeClr val="accent6">
              <a:lumMod val="20000"/>
              <a:lumOff val="80000"/>
            </a:schemeClr>
          </a:solidFill>
          <a:ln>
            <a:solidFill>
              <a:schemeClr val="tx1"/>
            </a:solidFill>
          </a:ln>
          <a:scene3d>
            <a:camera prst="orthographicFront"/>
            <a:lightRig rig="threePt" dir="t"/>
          </a:scene3d>
          <a:sp3d>
            <a:bevelT/>
          </a:sp3d>
        </p:spPr>
        <p:txBody>
          <a:bodyPr>
            <a:normAutofit fontScale="92500"/>
          </a:bodyPr>
          <a:lstStyle/>
          <a:p>
            <a:r>
              <a:rPr lang="ja-JP" altLang="en-US" dirty="0">
                <a:latin typeface="BIZ UDゴシック" panose="020B0400000000000000" pitchFamily="49" charset="-128"/>
                <a:ea typeface="BIZ UDゴシック" panose="020B0400000000000000" pitchFamily="49" charset="-128"/>
              </a:rPr>
              <a:t>ダブルチェック、トリプルチェック・・・</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緊張感</a:t>
            </a:r>
            <a:r>
              <a:rPr kumimoji="1" lang="ja-JP" altLang="en-US" dirty="0">
                <a:latin typeface="BIZ UDゴシック" panose="020B0400000000000000" pitchFamily="49" charset="-128"/>
                <a:ea typeface="BIZ UDゴシック" panose="020B0400000000000000" pitchFamily="49" charset="-128"/>
              </a:rPr>
              <a:t>の醸成（その傍らで過重労働による注意散漫を助長しながら）</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手順書の積み上げ（読み切れないほどに・アップデートされないままに）</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手順書は　いちいち読まなくても勝手に手が動くほどにならなければ機能しない</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事故が起きたら「反省文」（なんで俺がそんなもの書かなきゃいけないのか！　という　たまたまその現場にいただけの　誤認逮捕された「犯人」にそんなもの書かせても　再発防止にはならない）</a:t>
            </a:r>
            <a:endParaRPr kumimoji="1"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5CE9A5E5-8102-9CD9-FCE4-B5C05E24F151}"/>
              </a:ext>
            </a:extLst>
          </p:cNvPr>
          <p:cNvSpPr>
            <a:spLocks noGrp="1"/>
          </p:cNvSpPr>
          <p:nvPr>
            <p:ph type="sldNum" sz="quarter" idx="12"/>
          </p:nvPr>
        </p:nvSpPr>
        <p:spPr/>
        <p:txBody>
          <a:bodyPr/>
          <a:lstStyle/>
          <a:p>
            <a:fld id="{B9D57AC8-FF2B-4DC6-AF41-E3B8ACE155BE}" type="slidenum">
              <a:rPr kumimoji="1" lang="ja-JP" altLang="en-US" smtClean="0"/>
              <a:t>127</a:t>
            </a:fld>
            <a:endParaRPr kumimoji="1" lang="ja-JP" altLang="en-US"/>
          </a:p>
        </p:txBody>
      </p:sp>
    </p:spTree>
    <p:extLst>
      <p:ext uri="{BB962C8B-B14F-4D97-AF65-F5344CB8AC3E}">
        <p14:creationId xmlns:p14="http://schemas.microsoft.com/office/powerpoint/2010/main" val="2132876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書類 山積みイラスト／無料イラスト/フリー素材なら「イラストAC」">
            <a:extLst>
              <a:ext uri="{FF2B5EF4-FFF2-40B4-BE49-F238E27FC236}">
                <a16:creationId xmlns:a16="http://schemas.microsoft.com/office/drawing/2014/main" id="{0E22331D-2973-28EB-EB8A-57561A8C88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0" r="5149" b="2"/>
          <a:stretch/>
        </p:blipFill>
        <p:spPr bwMode="auto">
          <a:xfrm>
            <a:off x="3575957" y="0"/>
            <a:ext cx="7478486" cy="8229588"/>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2061417-36A3-7F49-FB4D-E2CFD1A589CC}"/>
              </a:ext>
            </a:extLst>
          </p:cNvPr>
          <p:cNvSpPr>
            <a:spLocks noGrp="1"/>
          </p:cNvSpPr>
          <p:nvPr>
            <p:ph type="sldNum" sz="quarter" idx="12"/>
          </p:nvPr>
        </p:nvSpPr>
        <p:spPr/>
        <p:txBody>
          <a:bodyPr/>
          <a:lstStyle/>
          <a:p>
            <a:fld id="{1BF6E997-178B-4815-8ABD-60FD5E8C3AF7}" type="slidenum">
              <a:rPr kumimoji="1" lang="ja-JP" altLang="en-US" smtClean="0"/>
              <a:t>128</a:t>
            </a:fld>
            <a:endParaRPr kumimoji="1" lang="ja-JP" altLang="en-US"/>
          </a:p>
        </p:txBody>
      </p:sp>
    </p:spTree>
    <p:extLst>
      <p:ext uri="{BB962C8B-B14F-4D97-AF65-F5344CB8AC3E}">
        <p14:creationId xmlns:p14="http://schemas.microsoft.com/office/powerpoint/2010/main" val="4760739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4553C-42E9-E205-A454-E89CF99CFFE6}"/>
              </a:ext>
            </a:extLst>
          </p:cNvPr>
          <p:cNvSpPr>
            <a:spLocks noGrp="1"/>
          </p:cNvSpPr>
          <p:nvPr>
            <p:ph type="title"/>
          </p:nvPr>
        </p:nvSpPr>
        <p:spPr>
          <a:xfrm>
            <a:off x="2583180" y="438152"/>
            <a:ext cx="9464040" cy="1308540"/>
          </a:xfrm>
          <a:solidFill>
            <a:schemeClr val="accent6">
              <a:lumMod val="40000"/>
              <a:lumOff val="60000"/>
            </a:schemeClr>
          </a:solidFill>
          <a:ln>
            <a:solidFill>
              <a:schemeClr val="tx1"/>
            </a:solidFill>
          </a:ln>
          <a:scene3d>
            <a:camera prst="orthographicFront"/>
            <a:lightRig rig="threePt" dir="t"/>
          </a:scene3d>
          <a:sp3d>
            <a:bevelT/>
          </a:sp3d>
        </p:spPr>
        <p:txBody>
          <a:bodyPr>
            <a:normAutofit/>
          </a:bodyPr>
          <a:lstStyle/>
          <a:p>
            <a:r>
              <a:rPr lang="ja-JP" altLang="en-US" sz="4800" dirty="0">
                <a:latin typeface="BIZ UDゴシック" panose="020B0400000000000000" pitchFamily="49" charset="-128"/>
                <a:ea typeface="BIZ UDゴシック" panose="020B0400000000000000" pitchFamily="49" charset="-128"/>
              </a:rPr>
              <a:t>実際の運用は</a:t>
            </a:r>
            <a:endParaRPr kumimoji="1" lang="ja-JP" altLang="en-US" sz="4800"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0A7D8B90-D5BC-91CF-27D7-DB3810C33EE8}"/>
              </a:ext>
            </a:extLst>
          </p:cNvPr>
          <p:cNvSpPr>
            <a:spLocks noGrp="1"/>
          </p:cNvSpPr>
          <p:nvPr>
            <p:ph idx="1"/>
          </p:nvPr>
        </p:nvSpPr>
        <p:spPr>
          <a:xfrm>
            <a:off x="2583180" y="1886808"/>
            <a:ext cx="9464040" cy="5413464"/>
          </a:xfrm>
          <a:solidFill>
            <a:schemeClr val="accent6">
              <a:lumMod val="20000"/>
              <a:lumOff val="80000"/>
            </a:schemeClr>
          </a:solidFill>
          <a:ln>
            <a:solidFill>
              <a:schemeClr val="tx1"/>
            </a:solidFill>
          </a:ln>
          <a:scene3d>
            <a:camera prst="orthographicFront"/>
            <a:lightRig rig="threePt" dir="t"/>
          </a:scene3d>
          <a:sp3d>
            <a:bevelT/>
          </a:sp3d>
        </p:spPr>
        <p:txBody>
          <a:bodyPr>
            <a:normAutofit fontScale="92500" lnSpcReduction="10000"/>
          </a:bodyPr>
          <a:lstStyle/>
          <a:p>
            <a:r>
              <a:rPr lang="ja-JP" altLang="en-US" dirty="0">
                <a:solidFill>
                  <a:schemeClr val="bg1">
                    <a:lumMod val="65000"/>
                  </a:schemeClr>
                </a:solidFill>
                <a:latin typeface="BIZ UDゴシック" panose="020B0400000000000000" pitchFamily="49" charset="-128"/>
                <a:ea typeface="BIZ UDゴシック" panose="020B0400000000000000" pitchFamily="49" charset="-128"/>
              </a:rPr>
              <a:t>ダブルチェック、トリプルチェック・・・</a:t>
            </a:r>
            <a:endParaRPr kumimoji="1" lang="en-US" altLang="ja-JP" dirty="0">
              <a:solidFill>
                <a:schemeClr val="bg1">
                  <a:lumMod val="65000"/>
                </a:schemeClr>
              </a:solidFill>
              <a:latin typeface="BIZ UDゴシック" panose="020B0400000000000000" pitchFamily="49" charset="-128"/>
              <a:ea typeface="BIZ UDゴシック" panose="020B0400000000000000" pitchFamily="49" charset="-128"/>
            </a:endParaRPr>
          </a:p>
          <a:p>
            <a:r>
              <a:rPr lang="ja-JP" altLang="en-US" dirty="0">
                <a:solidFill>
                  <a:schemeClr val="bg1">
                    <a:lumMod val="65000"/>
                  </a:schemeClr>
                </a:solidFill>
                <a:latin typeface="BIZ UDゴシック" panose="020B0400000000000000" pitchFamily="49" charset="-128"/>
                <a:ea typeface="BIZ UDゴシック" panose="020B0400000000000000" pitchFamily="49" charset="-128"/>
              </a:rPr>
              <a:t>緊張感</a:t>
            </a:r>
            <a:r>
              <a:rPr kumimoji="1" lang="ja-JP" altLang="en-US" dirty="0">
                <a:solidFill>
                  <a:schemeClr val="bg1">
                    <a:lumMod val="65000"/>
                  </a:schemeClr>
                </a:solidFill>
                <a:latin typeface="BIZ UDゴシック" panose="020B0400000000000000" pitchFamily="49" charset="-128"/>
                <a:ea typeface="BIZ UDゴシック" panose="020B0400000000000000" pitchFamily="49" charset="-128"/>
              </a:rPr>
              <a:t>の醸成（その傍らで過重労働による注意散漫を助長しながら）</a:t>
            </a:r>
            <a:endParaRPr kumimoji="1" lang="en-US" altLang="ja-JP" dirty="0">
              <a:solidFill>
                <a:schemeClr val="bg1">
                  <a:lumMod val="65000"/>
                </a:schemeClr>
              </a:solidFill>
              <a:latin typeface="BIZ UDゴシック" panose="020B0400000000000000" pitchFamily="49" charset="-128"/>
              <a:ea typeface="BIZ UDゴシック" panose="020B0400000000000000" pitchFamily="49" charset="-128"/>
            </a:endParaRPr>
          </a:p>
          <a:p>
            <a:r>
              <a:rPr kumimoji="1" lang="ja-JP" altLang="en-US" dirty="0">
                <a:solidFill>
                  <a:schemeClr val="bg1">
                    <a:lumMod val="65000"/>
                  </a:schemeClr>
                </a:solidFill>
                <a:latin typeface="BIZ UDゴシック" panose="020B0400000000000000" pitchFamily="49" charset="-128"/>
                <a:ea typeface="BIZ UDゴシック" panose="020B0400000000000000" pitchFamily="49" charset="-128"/>
              </a:rPr>
              <a:t>手順書の積み上げ（読み切れないほどに・　　アップデートされないままに）</a:t>
            </a:r>
            <a:endParaRPr kumimoji="1" lang="en-US" altLang="ja-JP" dirty="0">
              <a:solidFill>
                <a:schemeClr val="bg1">
                  <a:lumMod val="65000"/>
                </a:schemeClr>
              </a:solidFill>
              <a:latin typeface="BIZ UDゴシック" panose="020B0400000000000000" pitchFamily="49" charset="-128"/>
              <a:ea typeface="BIZ UDゴシック" panose="020B0400000000000000" pitchFamily="49" charset="-128"/>
            </a:endParaRPr>
          </a:p>
          <a:p>
            <a:r>
              <a:rPr lang="ja-JP" altLang="en-US" dirty="0">
                <a:solidFill>
                  <a:schemeClr val="bg1">
                    <a:lumMod val="65000"/>
                  </a:schemeClr>
                </a:solidFill>
                <a:latin typeface="BIZ UDゴシック" panose="020B0400000000000000" pitchFamily="49" charset="-128"/>
                <a:ea typeface="BIZ UDゴシック" panose="020B0400000000000000" pitchFamily="49" charset="-128"/>
              </a:rPr>
              <a:t>手順書は　いちいち読まなくても勝手に手が動くほどにならなければ機能しない</a:t>
            </a:r>
            <a:endParaRPr kumimoji="1" lang="en-US" altLang="ja-JP" dirty="0">
              <a:solidFill>
                <a:schemeClr val="bg1">
                  <a:lumMod val="65000"/>
                </a:schemeClr>
              </a:solidFill>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事故が起きたら「反省文」（なんで俺がそんなもの書かなきゃいけないのか！　という　たまたまその現場にいただけの　誤認逮捕された「犯人」にそんなもの書かせても　再発防止にはならない）</a:t>
            </a:r>
            <a:endParaRPr kumimoji="1"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5CE9A5E5-8102-9CD9-FCE4-B5C05E24F151}"/>
              </a:ext>
            </a:extLst>
          </p:cNvPr>
          <p:cNvSpPr>
            <a:spLocks noGrp="1"/>
          </p:cNvSpPr>
          <p:nvPr>
            <p:ph type="sldNum" sz="quarter" idx="12"/>
          </p:nvPr>
        </p:nvSpPr>
        <p:spPr/>
        <p:txBody>
          <a:bodyPr/>
          <a:lstStyle/>
          <a:p>
            <a:fld id="{B9D57AC8-FF2B-4DC6-AF41-E3B8ACE155BE}" type="slidenum">
              <a:rPr kumimoji="1" lang="ja-JP" altLang="en-US" smtClean="0"/>
              <a:t>129</a:t>
            </a:fld>
            <a:endParaRPr kumimoji="1" lang="ja-JP" altLang="en-US"/>
          </a:p>
        </p:txBody>
      </p:sp>
    </p:spTree>
    <p:extLst>
      <p:ext uri="{BB962C8B-B14F-4D97-AF65-F5344CB8AC3E}">
        <p14:creationId xmlns:p14="http://schemas.microsoft.com/office/powerpoint/2010/main" val="1773391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エレベーターガール - Wikipedia">
            <a:extLst>
              <a:ext uri="{FF2B5EF4-FFF2-40B4-BE49-F238E27FC236}">
                <a16:creationId xmlns:a16="http://schemas.microsoft.com/office/drawing/2014/main" id="{909B07B4-C397-C22A-A543-ACCA81983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1787732" y="0"/>
            <a:ext cx="10972800"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905879CE-A36D-59CD-155A-C75C6C8BD2D8}"/>
              </a:ext>
            </a:extLst>
          </p:cNvPr>
          <p:cNvSpPr/>
          <p:nvPr/>
        </p:nvSpPr>
        <p:spPr>
          <a:xfrm rot="20215978">
            <a:off x="6310321" y="4706271"/>
            <a:ext cx="6882700" cy="1710728"/>
          </a:xfrm>
          <a:prstGeom prst="rect">
            <a:avLst/>
          </a:prstGeom>
          <a:solidFill>
            <a:schemeClr val="bg1"/>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3B58325-C3D0-3F26-6B04-6F9BF470ADF5}"/>
              </a:ext>
            </a:extLst>
          </p:cNvPr>
          <p:cNvSpPr txBox="1"/>
          <p:nvPr/>
        </p:nvSpPr>
        <p:spPr>
          <a:xfrm rot="20209165">
            <a:off x="6827520" y="5178894"/>
            <a:ext cx="5731056" cy="757130"/>
          </a:xfrm>
          <a:prstGeom prst="rect">
            <a:avLst/>
          </a:prstGeom>
          <a:solidFill>
            <a:srgbClr val="FF0000">
              <a:alpha val="50196"/>
            </a:srgbClr>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一階でエレベーターに乗り込む客が多いほど</a:t>
            </a:r>
            <a:endParaRPr lang="en-US" altLang="ja-JP" sz="2160" dirty="0"/>
          </a:p>
          <a:p>
            <a:pPr algn="ctr"/>
            <a:r>
              <a:rPr lang="ja-JP" altLang="en-US" sz="2160" dirty="0"/>
              <a:t>上層階に到達する人数が多くなるのか</a:t>
            </a:r>
            <a:endParaRPr lang="en-US" altLang="ja-JP" sz="2160" dirty="0"/>
          </a:p>
        </p:txBody>
      </p:sp>
    </p:spTree>
    <p:extLst>
      <p:ext uri="{BB962C8B-B14F-4D97-AF65-F5344CB8AC3E}">
        <p14:creationId xmlns:p14="http://schemas.microsoft.com/office/powerpoint/2010/main" val="25348154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割腹 - ニコニコ静画 (イラスト)">
            <a:extLst>
              <a:ext uri="{FF2B5EF4-FFF2-40B4-BE49-F238E27FC236}">
                <a16:creationId xmlns:a16="http://schemas.microsoft.com/office/drawing/2014/main" id="{F2FA4260-5C98-C1B6-3543-DD4F2227A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06" r="3" b="3"/>
          <a:stretch/>
        </p:blipFill>
        <p:spPr bwMode="auto">
          <a:xfrm>
            <a:off x="4186460" y="452785"/>
            <a:ext cx="6985732" cy="641167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B368F43-F5C9-A1D8-AD0F-84FA1CBE9695}"/>
              </a:ext>
            </a:extLst>
          </p:cNvPr>
          <p:cNvSpPr txBox="1"/>
          <p:nvPr/>
        </p:nvSpPr>
        <p:spPr>
          <a:xfrm rot="20576751">
            <a:off x="4632048" y="6476757"/>
            <a:ext cx="5176417" cy="424732"/>
          </a:xfrm>
          <a:prstGeom prst="rect">
            <a:avLst/>
          </a:prstGeom>
          <a:solidFill>
            <a:srgbClr val="FF99FF"/>
          </a:solidFill>
          <a:scene3d>
            <a:camera prst="orthographicFront"/>
            <a:lightRig rig="threePt" dir="t"/>
          </a:scene3d>
          <a:sp3d>
            <a:bevelT/>
          </a:sp3d>
        </p:spPr>
        <p:txBody>
          <a:bodyPr wrap="none" rtlCol="0">
            <a:spAutoFit/>
          </a:bodyPr>
          <a:lstStyle/>
          <a:p>
            <a:r>
              <a:rPr lang="ja-JP" altLang="en-US" sz="2160" b="1" dirty="0">
                <a:latin typeface="Bauhaus 93" panose="04030905020B02020C02" pitchFamily="82" charset="0"/>
              </a:rPr>
              <a:t>なんで拙者が腹を切らねばならぬのじゃ</a:t>
            </a:r>
          </a:p>
        </p:txBody>
      </p:sp>
    </p:spTree>
    <p:extLst>
      <p:ext uri="{BB962C8B-B14F-4D97-AF65-F5344CB8AC3E}">
        <p14:creationId xmlns:p14="http://schemas.microsoft.com/office/powerpoint/2010/main" val="6995359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4553C-42E9-E205-A454-E89CF99CFFE6}"/>
              </a:ext>
            </a:extLst>
          </p:cNvPr>
          <p:cNvSpPr>
            <a:spLocks noGrp="1"/>
          </p:cNvSpPr>
          <p:nvPr>
            <p:ph type="title"/>
          </p:nvPr>
        </p:nvSpPr>
        <p:spPr>
          <a:xfrm>
            <a:off x="2583180" y="438151"/>
            <a:ext cx="9464040" cy="1215166"/>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sz="4800" dirty="0">
                <a:latin typeface="BIZ UDゴシック" panose="020B0400000000000000" pitchFamily="49" charset="-128"/>
                <a:ea typeface="BIZ UDゴシック" panose="020B0400000000000000" pitchFamily="49" charset="-128"/>
              </a:rPr>
              <a:t>ヒューマンエラーと言いながら</a:t>
            </a:r>
          </a:p>
        </p:txBody>
      </p:sp>
      <p:sp>
        <p:nvSpPr>
          <p:cNvPr id="3" name="コンテンツ プレースホルダー 2">
            <a:extLst>
              <a:ext uri="{FF2B5EF4-FFF2-40B4-BE49-F238E27FC236}">
                <a16:creationId xmlns:a16="http://schemas.microsoft.com/office/drawing/2014/main" id="{0A7D8B90-D5BC-91CF-27D7-DB3810C33EE8}"/>
              </a:ext>
            </a:extLst>
          </p:cNvPr>
          <p:cNvSpPr>
            <a:spLocks noGrp="1"/>
          </p:cNvSpPr>
          <p:nvPr>
            <p:ph idx="1"/>
          </p:nvPr>
        </p:nvSpPr>
        <p:spPr>
          <a:xfrm>
            <a:off x="2583180" y="1763812"/>
            <a:ext cx="9464040" cy="5525263"/>
          </a:xfrm>
          <a:solidFill>
            <a:schemeClr val="bg1">
              <a:lumMod val="95000"/>
            </a:schemeClr>
          </a:solidFill>
          <a:ln>
            <a:solidFill>
              <a:schemeClr val="tx1"/>
            </a:solidFill>
          </a:ln>
          <a:scene3d>
            <a:camera prst="orthographicFront"/>
            <a:lightRig rig="threePt" dir="t"/>
          </a:scene3d>
          <a:sp3d>
            <a:bevelT/>
          </a:sp3d>
        </p:spPr>
        <p:txBody>
          <a:bodyPr>
            <a:normAutofit fontScale="92500" lnSpcReduction="20000"/>
          </a:bodyPr>
          <a:lstStyle/>
          <a:p>
            <a:r>
              <a:rPr kumimoji="1" lang="ja-JP" altLang="en-US" dirty="0">
                <a:latin typeface="BIZ UDゴシック" panose="020B0400000000000000" pitchFamily="49" charset="-128"/>
                <a:ea typeface="BIZ UDゴシック" panose="020B0400000000000000" pitchFamily="49" charset="-128"/>
              </a:rPr>
              <a:t>実際　</a:t>
            </a:r>
            <a:r>
              <a:rPr kumimoji="1" lang="en-US" altLang="ja-JP" dirty="0">
                <a:latin typeface="BIZ UDゴシック" panose="020B0400000000000000" pitchFamily="49" charset="-128"/>
                <a:ea typeface="BIZ UDゴシック" panose="020B0400000000000000" pitchFamily="49" charset="-128"/>
              </a:rPr>
              <a:t>AI:</a:t>
            </a:r>
            <a:r>
              <a:rPr kumimoji="1" lang="ja-JP" altLang="en-US" dirty="0">
                <a:latin typeface="BIZ UDゴシック" panose="020B0400000000000000" pitchFamily="49" charset="-128"/>
                <a:ea typeface="BIZ UDゴシック" panose="020B0400000000000000" pitchFamily="49" charset="-128"/>
              </a:rPr>
              <a:t>コンピューターは万能ではない</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単に過去に　人間が頻繁に見分した事象に関して適切と結論された対処法を　人間によってインプットされているに過ぎない</a:t>
            </a:r>
            <a:endParaRPr lang="en-US" altLang="ja-JP" dirty="0">
              <a:latin typeface="BIZ UDゴシック" panose="020B0400000000000000" pitchFamily="49" charset="-128"/>
              <a:ea typeface="BIZ UDゴシック" panose="020B0400000000000000" pitchFamily="49" charset="-128"/>
            </a:endParaRPr>
          </a:p>
          <a:p>
            <a:r>
              <a:rPr lang="en-US" altLang="ja-JP" dirty="0">
                <a:latin typeface="BIZ UDゴシック" panose="020B0400000000000000" pitchFamily="49" charset="-128"/>
                <a:ea typeface="BIZ UDゴシック" panose="020B0400000000000000" pitchFamily="49" charset="-128"/>
              </a:rPr>
              <a:t>AI:</a:t>
            </a:r>
            <a:r>
              <a:rPr lang="ja-JP" altLang="en-US" dirty="0">
                <a:latin typeface="BIZ UDゴシック" panose="020B0400000000000000" pitchFamily="49" charset="-128"/>
                <a:ea typeface="BIZ UDゴシック" panose="020B0400000000000000" pitchFamily="49" charset="-128"/>
              </a:rPr>
              <a:t>コンピューターに与えられるシグナルが間違っていることもある（例：センサーの誤動作）、</a:t>
            </a:r>
            <a:r>
              <a:rPr lang="en-US" altLang="ja-JP" dirty="0">
                <a:latin typeface="BIZ UDゴシック" panose="020B0400000000000000" pitchFamily="49" charset="-128"/>
                <a:ea typeface="BIZ UDゴシック" panose="020B0400000000000000" pitchFamily="49" charset="-128"/>
              </a:rPr>
              <a:t>AI:</a:t>
            </a:r>
            <a:r>
              <a:rPr lang="ja-JP" altLang="en-US" dirty="0">
                <a:latin typeface="BIZ UDゴシック" panose="020B0400000000000000" pitchFamily="49" charset="-128"/>
                <a:ea typeface="BIZ UDゴシック" panose="020B0400000000000000" pitchFamily="49" charset="-128"/>
              </a:rPr>
              <a:t>コンピューターから出てくるアウトプットが その事象に対しては有効性をもたない（人間によってインプットされた対処法が間違っている）、同時に他の（想定されていなかった）事象も起きているときには効果を持たない（単一事象であれば対応できても　複数が同時におきた場合には対応できないといった　システム上のバグがある）</a:t>
            </a:r>
            <a:endParaRPr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47879D16-D4A4-4E2F-2952-BBC0EC83193B}"/>
              </a:ext>
            </a:extLst>
          </p:cNvPr>
          <p:cNvSpPr>
            <a:spLocks noGrp="1"/>
          </p:cNvSpPr>
          <p:nvPr>
            <p:ph type="sldNum" sz="quarter" idx="12"/>
          </p:nvPr>
        </p:nvSpPr>
        <p:spPr/>
        <p:txBody>
          <a:bodyPr/>
          <a:lstStyle/>
          <a:p>
            <a:fld id="{B9D57AC8-FF2B-4DC6-AF41-E3B8ACE155BE}" type="slidenum">
              <a:rPr kumimoji="1" lang="ja-JP" altLang="en-US" smtClean="0"/>
              <a:t>131</a:t>
            </a:fld>
            <a:endParaRPr kumimoji="1" lang="ja-JP" altLang="en-US"/>
          </a:p>
        </p:txBody>
      </p:sp>
    </p:spTree>
    <p:extLst>
      <p:ext uri="{BB962C8B-B14F-4D97-AF65-F5344CB8AC3E}">
        <p14:creationId xmlns:p14="http://schemas.microsoft.com/office/powerpoint/2010/main" val="16933667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83E86-B419-DEC2-F2F4-B67714747013}"/>
              </a:ext>
            </a:extLst>
          </p:cNvPr>
          <p:cNvSpPr>
            <a:spLocks noGrp="1"/>
          </p:cNvSpPr>
          <p:nvPr>
            <p:ph type="title"/>
          </p:nvPr>
        </p:nvSpPr>
        <p:spPr>
          <a:xfrm>
            <a:off x="5312067" y="3385512"/>
            <a:ext cx="3660250" cy="1458576"/>
          </a:xfrm>
          <a:solidFill>
            <a:schemeClr val="bg1">
              <a:lumMod val="85000"/>
            </a:schemeClr>
          </a:solidFill>
          <a:ln>
            <a:solidFill>
              <a:schemeClr val="tx1"/>
            </a:solidFill>
          </a:ln>
          <a:scene3d>
            <a:camera prst="orthographicFront"/>
            <a:lightRig rig="threePt" dir="t"/>
          </a:scene3d>
          <a:sp3d>
            <a:bevelT/>
          </a:sp3d>
        </p:spPr>
        <p:txBody>
          <a:bodyPr/>
          <a:lstStyle/>
          <a:p>
            <a:r>
              <a:rPr lang="ja-JP" altLang="en-US" dirty="0">
                <a:latin typeface="BIZ UDゴシック" panose="020B0400000000000000" pitchFamily="49" charset="-128"/>
                <a:ea typeface="BIZ UDゴシック" panose="020B0400000000000000" pitchFamily="49" charset="-128"/>
              </a:rPr>
              <a:t>今後の展開</a:t>
            </a: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312021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4553C-42E9-E205-A454-E89CF99CFFE6}"/>
              </a:ext>
            </a:extLst>
          </p:cNvPr>
          <p:cNvSpPr>
            <a:spLocks noGrp="1"/>
          </p:cNvSpPr>
          <p:nvPr>
            <p:ph type="title"/>
          </p:nvPr>
        </p:nvSpPr>
        <p:spPr>
          <a:xfrm>
            <a:off x="2345950" y="318538"/>
            <a:ext cx="9938502" cy="1355460"/>
          </a:xfrm>
          <a:solidFill>
            <a:schemeClr val="accent6">
              <a:lumMod val="40000"/>
              <a:lumOff val="60000"/>
            </a:schemeClr>
          </a:solidFill>
          <a:ln>
            <a:solidFill>
              <a:schemeClr val="tx1"/>
            </a:solidFill>
          </a:ln>
          <a:scene3d>
            <a:camera prst="orthographicFront"/>
            <a:lightRig rig="threePt" dir="t"/>
          </a:scene3d>
          <a:sp3d>
            <a:bevelT/>
          </a:sp3d>
        </p:spPr>
        <p:txBody>
          <a:bodyPr>
            <a:normAutofit fontScale="90000"/>
          </a:bodyPr>
          <a:lstStyle/>
          <a:p>
            <a:pPr algn="ctr"/>
            <a:r>
              <a:rPr kumimoji="1" lang="ja-JP" altLang="en-US" sz="4800" dirty="0">
                <a:latin typeface="BIZ UDゴシック" panose="020B0400000000000000" pitchFamily="49" charset="-128"/>
                <a:ea typeface="BIZ UDゴシック" panose="020B0400000000000000" pitchFamily="49" charset="-128"/>
              </a:rPr>
              <a:t>食品産業における　今後の　　　　　ヒューマンエラーの解析</a:t>
            </a:r>
          </a:p>
        </p:txBody>
      </p:sp>
      <p:sp>
        <p:nvSpPr>
          <p:cNvPr id="3" name="コンテンツ プレースホルダー 2">
            <a:extLst>
              <a:ext uri="{FF2B5EF4-FFF2-40B4-BE49-F238E27FC236}">
                <a16:creationId xmlns:a16="http://schemas.microsoft.com/office/drawing/2014/main" id="{0A7D8B90-D5BC-91CF-27D7-DB3810C33EE8}"/>
              </a:ext>
            </a:extLst>
          </p:cNvPr>
          <p:cNvSpPr>
            <a:spLocks noGrp="1"/>
          </p:cNvSpPr>
          <p:nvPr>
            <p:ph idx="1"/>
          </p:nvPr>
        </p:nvSpPr>
        <p:spPr>
          <a:xfrm>
            <a:off x="2345950" y="1796258"/>
            <a:ext cx="9938501" cy="5586844"/>
          </a:xfrm>
          <a:solidFill>
            <a:schemeClr val="bg1">
              <a:lumMod val="95000"/>
            </a:schemeClr>
          </a:solidFill>
          <a:ln>
            <a:solidFill>
              <a:schemeClr val="tx1"/>
            </a:solidFill>
          </a:ln>
          <a:scene3d>
            <a:camera prst="orthographicFront"/>
            <a:lightRig rig="threePt" dir="t"/>
          </a:scene3d>
          <a:sp3d>
            <a:bevelT/>
          </a:sp3d>
        </p:spPr>
        <p:txBody>
          <a:bodyPr>
            <a:normAutofit fontScale="85000" lnSpcReduction="10000"/>
          </a:bodyPr>
          <a:lstStyle/>
          <a:p>
            <a:pPr>
              <a:lnSpc>
                <a:spcPct val="120000"/>
              </a:lnSpc>
            </a:pPr>
            <a:r>
              <a:rPr kumimoji="1" lang="ja-JP" altLang="en-US" dirty="0">
                <a:latin typeface="BIZ UDゴシック" panose="020B0400000000000000" pitchFamily="49" charset="-128"/>
                <a:ea typeface="BIZ UDゴシック" panose="020B0400000000000000" pitchFamily="49" charset="-128"/>
              </a:rPr>
              <a:t>過去には　ヒューマンエラーの解析に　　　　　              </a:t>
            </a:r>
            <a:endParaRPr kumimoji="1" lang="en-US" altLang="ja-JP" dirty="0">
              <a:latin typeface="BIZ UDゴシック" panose="020B0400000000000000" pitchFamily="49" charset="-128"/>
              <a:ea typeface="BIZ UDゴシック" panose="020B0400000000000000" pitchFamily="49" charset="-128"/>
            </a:endParaRPr>
          </a:p>
          <a:p>
            <a:pPr marL="0" indent="0">
              <a:lnSpc>
                <a:spcPct val="120000"/>
              </a:lnSpc>
              <a:buNone/>
            </a:pPr>
            <a:r>
              <a:rPr lang="en-US" altLang="ja-JP" dirty="0">
                <a:solidFill>
                  <a:srgbClr val="FF0000"/>
                </a:solidFill>
                <a:latin typeface="BIZ UDゴシック" panose="020B0400000000000000" pitchFamily="49" charset="-128"/>
                <a:ea typeface="BIZ UDゴシック" panose="020B0400000000000000" pitchFamily="49" charset="-128"/>
              </a:rPr>
              <a:t>       </a:t>
            </a:r>
            <a:r>
              <a:rPr kumimoji="1" lang="en-US" altLang="ja-JP" dirty="0">
                <a:solidFill>
                  <a:srgbClr val="FF0000"/>
                </a:solidFill>
                <a:latin typeface="BIZ UDゴシック" panose="020B0400000000000000" pitchFamily="49" charset="-128"/>
                <a:ea typeface="BIZ UDゴシック" panose="020B0400000000000000" pitchFamily="49" charset="-128"/>
              </a:rPr>
              <a:t>HACCP</a:t>
            </a:r>
            <a:r>
              <a:rPr kumimoji="1" lang="ja-JP" altLang="en-US" dirty="0">
                <a:solidFill>
                  <a:srgbClr val="FF0000"/>
                </a:solidFill>
                <a:latin typeface="BIZ UDゴシック" panose="020B0400000000000000" pitchFamily="49" charset="-128"/>
                <a:ea typeface="BIZ UDゴシック" panose="020B0400000000000000" pitchFamily="49" charset="-128"/>
              </a:rPr>
              <a:t>のような　</a:t>
            </a:r>
            <a:endParaRPr kumimoji="1"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kumimoji="1" lang="ja-JP" altLang="en-US" dirty="0">
                <a:latin typeface="BIZ UDゴシック" panose="020B0400000000000000" pitchFamily="49" charset="-128"/>
                <a:ea typeface="BIZ UDゴシック" panose="020B0400000000000000" pitchFamily="49" charset="-128"/>
              </a:rPr>
              <a:t>すべてのプロセスの明確化</a:t>
            </a:r>
            <a:endParaRPr kumimoji="1"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lang="ja-JP" altLang="en-US" dirty="0">
                <a:latin typeface="BIZ UDゴシック" panose="020B0400000000000000" pitchFamily="49" charset="-128"/>
                <a:ea typeface="BIZ UDゴシック" panose="020B0400000000000000" pitchFamily="49" charset="-128"/>
              </a:rPr>
              <a:t>すべてのインプット・アウトプットの明確化</a:t>
            </a:r>
            <a:endParaRPr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kumimoji="1" lang="ja-JP" altLang="en-US" dirty="0">
                <a:latin typeface="BIZ UDゴシック" panose="020B0400000000000000" pitchFamily="49" charset="-128"/>
                <a:ea typeface="BIZ UDゴシック" panose="020B0400000000000000" pitchFamily="49" charset="-128"/>
              </a:rPr>
              <a:t>事故要因が潜在的なものにとどまるか　顕在化しうるか</a:t>
            </a:r>
            <a:endParaRPr kumimoji="1"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lang="ja-JP" altLang="en-US" dirty="0">
                <a:latin typeface="BIZ UDゴシック" panose="020B0400000000000000" pitchFamily="49" charset="-128"/>
                <a:ea typeface="BIZ UDゴシック" panose="020B0400000000000000" pitchFamily="49" charset="-128"/>
              </a:rPr>
              <a:t>顕在化しうるとすれば　適切な管理手段をおく</a:t>
            </a:r>
            <a:endParaRPr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kumimoji="1" lang="ja-JP" altLang="en-US" dirty="0">
                <a:latin typeface="BIZ UDゴシック" panose="020B0400000000000000" pitchFamily="49" charset="-128"/>
                <a:ea typeface="BIZ UDゴシック" panose="020B0400000000000000" pitchFamily="49" charset="-128"/>
              </a:rPr>
              <a:t>プロセス全体が順調に運営されているかの検証をおこなう</a:t>
            </a:r>
            <a:endParaRPr kumimoji="1" lang="en-US" altLang="ja-JP" dirty="0">
              <a:latin typeface="BIZ UDゴシック" panose="020B0400000000000000" pitchFamily="49" charset="-128"/>
              <a:ea typeface="BIZ UDゴシック" panose="020B0400000000000000" pitchFamily="49" charset="-128"/>
            </a:endParaRPr>
          </a:p>
          <a:p>
            <a:pPr marL="0" indent="0">
              <a:lnSpc>
                <a:spcPct val="120000"/>
              </a:lnSpc>
              <a:buNone/>
            </a:pPr>
            <a:r>
              <a:rPr lang="ja-JP" altLang="en-US" dirty="0">
                <a:latin typeface="BIZ UDゴシック" panose="020B0400000000000000" pitchFamily="49" charset="-128"/>
                <a:ea typeface="BIZ UDゴシック" panose="020B0400000000000000" pitchFamily="49" charset="-128"/>
              </a:rPr>
              <a:t>              といった試みはなされていなかった</a:t>
            </a:r>
            <a:endParaRPr lang="en-US" altLang="ja-JP" dirty="0">
              <a:latin typeface="BIZ UDゴシック" panose="020B0400000000000000" pitchFamily="49" charset="-128"/>
              <a:ea typeface="BIZ UDゴシック" panose="020B0400000000000000" pitchFamily="49" charset="-128"/>
            </a:endParaRPr>
          </a:p>
          <a:p>
            <a:pPr>
              <a:lnSpc>
                <a:spcPct val="120000"/>
              </a:lnSpc>
            </a:pPr>
            <a:r>
              <a:rPr kumimoji="1" lang="ja-JP" altLang="en-US" sz="3120" dirty="0">
                <a:latin typeface="BIZ UDゴシック" panose="020B0400000000000000" pitchFamily="49" charset="-128"/>
                <a:ea typeface="BIZ UDゴシック" panose="020B0400000000000000" pitchFamily="49" charset="-128"/>
              </a:rPr>
              <a:t>また　従業員の悪意の関与、顧客の</a:t>
            </a:r>
            <a:r>
              <a:rPr lang="ja-JP" altLang="en-US" sz="3120" dirty="0">
                <a:latin typeface="BIZ UDゴシック" panose="020B0400000000000000" pitchFamily="49" charset="-128"/>
                <a:ea typeface="BIZ UDゴシック" panose="020B0400000000000000" pitchFamily="49" charset="-128"/>
              </a:rPr>
              <a:t>悪意の</a:t>
            </a:r>
            <a:r>
              <a:rPr kumimoji="1" lang="ja-JP" altLang="en-US" sz="3120" dirty="0">
                <a:latin typeface="BIZ UDゴシック" panose="020B0400000000000000" pitchFamily="49" charset="-128"/>
                <a:ea typeface="BIZ UDゴシック" panose="020B0400000000000000" pitchFamily="49" charset="-128"/>
              </a:rPr>
              <a:t>関与も</a:t>
            </a:r>
            <a:r>
              <a:rPr lang="ja-JP" altLang="en-US" sz="3120" dirty="0">
                <a:latin typeface="BIZ UDゴシック" panose="020B0400000000000000" pitchFamily="49" charset="-128"/>
                <a:ea typeface="BIZ UDゴシック" panose="020B0400000000000000" pitchFamily="49" charset="-128"/>
              </a:rPr>
              <a:t>視野に入れられていなかった</a:t>
            </a:r>
            <a:r>
              <a:rPr kumimoji="1" lang="ja-JP" altLang="en-US" sz="3120" dirty="0">
                <a:latin typeface="BIZ UDゴシック" panose="020B0400000000000000" pitchFamily="49" charset="-128"/>
                <a:ea typeface="BIZ UDゴシック" panose="020B0400000000000000" pitchFamily="49" charset="-128"/>
              </a:rPr>
              <a:t>　　</a:t>
            </a:r>
            <a:endParaRPr kumimoji="1" lang="en-US" altLang="ja-JP" sz="312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499406C9-06D6-D6DA-1D0E-0EE64960D010}"/>
              </a:ext>
            </a:extLst>
          </p:cNvPr>
          <p:cNvSpPr>
            <a:spLocks noGrp="1"/>
          </p:cNvSpPr>
          <p:nvPr>
            <p:ph type="sldNum" sz="quarter" idx="12"/>
          </p:nvPr>
        </p:nvSpPr>
        <p:spPr/>
        <p:txBody>
          <a:bodyPr/>
          <a:lstStyle/>
          <a:p>
            <a:fld id="{B9D57AC8-FF2B-4DC6-AF41-E3B8ACE155BE}" type="slidenum">
              <a:rPr kumimoji="1" lang="ja-JP" altLang="en-US" smtClean="0"/>
              <a:t>133</a:t>
            </a:fld>
            <a:endParaRPr kumimoji="1" lang="ja-JP" altLang="en-US"/>
          </a:p>
        </p:txBody>
      </p:sp>
    </p:spTree>
    <p:extLst>
      <p:ext uri="{BB962C8B-B14F-4D97-AF65-F5344CB8AC3E}">
        <p14:creationId xmlns:p14="http://schemas.microsoft.com/office/powerpoint/2010/main" val="31366180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4553C-42E9-E205-A454-E89CF99CFFE6}"/>
              </a:ext>
            </a:extLst>
          </p:cNvPr>
          <p:cNvSpPr>
            <a:spLocks noGrp="1"/>
          </p:cNvSpPr>
          <p:nvPr>
            <p:ph type="title"/>
          </p:nvPr>
        </p:nvSpPr>
        <p:spPr>
          <a:xfrm>
            <a:off x="2583179" y="145231"/>
            <a:ext cx="9938502" cy="1355460"/>
          </a:xfrm>
          <a:solidFill>
            <a:schemeClr val="accent6">
              <a:lumMod val="40000"/>
              <a:lumOff val="60000"/>
            </a:schemeClr>
          </a:solidFill>
          <a:ln>
            <a:solidFill>
              <a:schemeClr val="tx1"/>
            </a:solidFill>
          </a:ln>
          <a:scene3d>
            <a:camera prst="orthographicFront"/>
            <a:lightRig rig="threePt" dir="t"/>
          </a:scene3d>
          <a:sp3d>
            <a:bevelT/>
          </a:sp3d>
        </p:spPr>
        <p:txBody>
          <a:bodyPr>
            <a:normAutofit fontScale="90000"/>
          </a:bodyPr>
          <a:lstStyle/>
          <a:p>
            <a:pPr algn="ctr"/>
            <a:r>
              <a:rPr kumimoji="1" lang="ja-JP" altLang="en-US" sz="4800" dirty="0">
                <a:latin typeface="BIZ UDゴシック" panose="020B0400000000000000" pitchFamily="49" charset="-128"/>
                <a:ea typeface="BIZ UDゴシック" panose="020B0400000000000000" pitchFamily="49" charset="-128"/>
              </a:rPr>
              <a:t>食品産業における　今後の　　　　　ヒューマンエラーの解析</a:t>
            </a:r>
          </a:p>
        </p:txBody>
      </p:sp>
      <p:sp>
        <p:nvSpPr>
          <p:cNvPr id="3" name="コンテンツ プレースホルダー 2">
            <a:extLst>
              <a:ext uri="{FF2B5EF4-FFF2-40B4-BE49-F238E27FC236}">
                <a16:creationId xmlns:a16="http://schemas.microsoft.com/office/drawing/2014/main" id="{0A7D8B90-D5BC-91CF-27D7-DB3810C33EE8}"/>
              </a:ext>
            </a:extLst>
          </p:cNvPr>
          <p:cNvSpPr>
            <a:spLocks noGrp="1"/>
          </p:cNvSpPr>
          <p:nvPr>
            <p:ph idx="1"/>
          </p:nvPr>
        </p:nvSpPr>
        <p:spPr>
          <a:xfrm>
            <a:off x="2583180" y="1679838"/>
            <a:ext cx="9938501" cy="5586844"/>
          </a:xfrm>
          <a:solidFill>
            <a:schemeClr val="bg1">
              <a:lumMod val="95000"/>
            </a:schemeClr>
          </a:solidFill>
          <a:ln>
            <a:solidFill>
              <a:schemeClr val="tx1"/>
            </a:solidFill>
          </a:ln>
          <a:scene3d>
            <a:camera prst="orthographicFront"/>
            <a:lightRig rig="threePt" dir="t"/>
          </a:scene3d>
          <a:sp3d>
            <a:bevelT/>
          </a:sp3d>
        </p:spPr>
        <p:txBody>
          <a:bodyPr>
            <a:normAutofit fontScale="92500" lnSpcReduction="20000"/>
          </a:bodyPr>
          <a:lstStyle/>
          <a:p>
            <a:pPr marL="0" indent="0">
              <a:lnSpc>
                <a:spcPct val="120000"/>
              </a:lnSpc>
              <a:buNone/>
            </a:pPr>
            <a:r>
              <a:rPr lang="en-US" altLang="ja-JP" dirty="0">
                <a:latin typeface="BIZ UDゴシック" panose="020B0400000000000000" pitchFamily="49" charset="-128"/>
                <a:ea typeface="BIZ UDゴシック" panose="020B0400000000000000" pitchFamily="49" charset="-128"/>
              </a:rPr>
              <a:t>CCP</a:t>
            </a:r>
            <a:r>
              <a:rPr lang="ja-JP" altLang="en-US" dirty="0">
                <a:latin typeface="BIZ UDゴシック" panose="020B0400000000000000" pitchFamily="49" charset="-128"/>
                <a:ea typeface="BIZ UDゴシック" panose="020B0400000000000000" pitchFamily="49" charset="-128"/>
              </a:rPr>
              <a:t>は 許容水準をさだめ、モニタリング、検証で確実</a:t>
            </a:r>
            <a:r>
              <a:rPr kumimoji="1" lang="ja-JP" altLang="en-US" dirty="0">
                <a:latin typeface="BIZ UDゴシック" panose="020B0400000000000000" pitchFamily="49" charset="-128"/>
                <a:ea typeface="BIZ UDゴシック" panose="020B0400000000000000" pitchFamily="49" charset="-128"/>
              </a:rPr>
              <a:t>　　　　　          </a:t>
            </a:r>
            <a:endParaRPr kumimoji="1"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lang="ja-JP" altLang="en-US" dirty="0">
                <a:latin typeface="BIZ UDゴシック" panose="020B0400000000000000" pitchFamily="49" charset="-128"/>
                <a:ea typeface="BIZ UDゴシック" panose="020B0400000000000000" pitchFamily="49" charset="-128"/>
              </a:rPr>
              <a:t>プロセスの運用状態をモニターする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r>
              <a:rPr lang="ja-JP" altLang="en-US" dirty="0">
                <a:latin typeface="BIZ UDゴシック" panose="020B0400000000000000" pitchFamily="49" charset="-128"/>
                <a:ea typeface="BIZ UDゴシック" panose="020B0400000000000000" pitchFamily="49" charset="-128"/>
              </a:rPr>
              <a:t>インプットの精度が高く保たれているかモニターする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r>
              <a:rPr lang="ja-JP" altLang="en-US" dirty="0">
                <a:latin typeface="BIZ UDゴシック" panose="020B0400000000000000" pitchFamily="49" charset="-128"/>
                <a:ea typeface="BIZ UDゴシック" panose="020B0400000000000000" pitchFamily="49" charset="-128"/>
              </a:rPr>
              <a:t>プロセス（人、マシン）の加工精度をモニターする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r>
              <a:rPr lang="ja-JP" altLang="en-US" dirty="0">
                <a:latin typeface="BIZ UDゴシック" panose="020B0400000000000000" pitchFamily="49" charset="-128"/>
                <a:ea typeface="BIZ UDゴシック" panose="020B0400000000000000" pitchFamily="49" charset="-128"/>
              </a:rPr>
              <a:t>プロセス全体の運用状態をモニターする</a:t>
            </a:r>
            <a:endParaRPr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lang="ja-JP" altLang="en-US" dirty="0">
                <a:latin typeface="BIZ UDゴシック" panose="020B0400000000000000" pitchFamily="49" charset="-128"/>
                <a:ea typeface="BIZ UDゴシック" panose="020B0400000000000000" pitchFamily="49" charset="-128"/>
              </a:rPr>
              <a:t>プロセスのアウトプットを検証する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r>
              <a:rPr lang="ja-JP" altLang="en-US" dirty="0">
                <a:latin typeface="BIZ UDゴシック" panose="020B0400000000000000" pitchFamily="49" charset="-128"/>
                <a:ea typeface="BIZ UDゴシック" panose="020B0400000000000000" pitchFamily="49" charset="-128"/>
              </a:rPr>
              <a:t>人を検証者として置く、人の精度を高める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r>
              <a:rPr lang="ja-JP" altLang="en-US" dirty="0">
                <a:latin typeface="BIZ UDゴシック" panose="020B0400000000000000" pitchFamily="49" charset="-128"/>
                <a:ea typeface="BIZ UDゴシック" panose="020B0400000000000000" pitchFamily="49" charset="-128"/>
              </a:rPr>
              <a:t>マシンを検証システムとして置く、マシンの精度を高める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r>
              <a:rPr lang="en-US" altLang="ja-JP" dirty="0" err="1">
                <a:latin typeface="BIZ UDゴシック" panose="020B0400000000000000" pitchFamily="49" charset="-128"/>
                <a:ea typeface="BIZ UDゴシック" panose="020B0400000000000000" pitchFamily="49" charset="-128"/>
              </a:rPr>
              <a:t>a,b</a:t>
            </a:r>
            <a:r>
              <a:rPr lang="ja-JP" altLang="en-US" dirty="0">
                <a:latin typeface="BIZ UDゴシック" panose="020B0400000000000000" pitchFamily="49" charset="-128"/>
                <a:ea typeface="BIZ UDゴシック" panose="020B0400000000000000" pitchFamily="49" charset="-128"/>
              </a:rPr>
              <a:t>を補完的に運用する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r>
              <a:rPr lang="ja-JP" altLang="en-US" dirty="0">
                <a:latin typeface="BIZ UDゴシック" panose="020B0400000000000000" pitchFamily="49" charset="-128"/>
                <a:ea typeface="BIZ UDゴシック" panose="020B0400000000000000" pitchFamily="49" charset="-128"/>
              </a:rPr>
              <a:t>検証機能が期どうり維持されていることを検証する</a:t>
            </a:r>
            <a:endParaRPr lang="en-US" altLang="ja-JP" dirty="0">
              <a:latin typeface="BIZ UDゴシック" panose="020B0400000000000000" pitchFamily="49" charset="-128"/>
              <a:ea typeface="BIZ UDゴシック" panose="020B0400000000000000" pitchFamily="49" charset="-128"/>
            </a:endParaRPr>
          </a:p>
          <a:p>
            <a:pPr marL="617220" indent="-617220">
              <a:lnSpc>
                <a:spcPct val="120000"/>
              </a:lnSpc>
              <a:buFont typeface="+mj-lt"/>
              <a:buAutoNum type="arabicPeriod"/>
            </a:pPr>
            <a:r>
              <a:rPr lang="ja-JP" altLang="en-US" dirty="0">
                <a:latin typeface="BIZ UDゴシック" panose="020B0400000000000000" pitchFamily="49" charset="-128"/>
                <a:ea typeface="BIZ UDゴシック" panose="020B0400000000000000" pitchFamily="49" charset="-128"/>
              </a:rPr>
              <a:t>許容水準を適正化する</a:t>
            </a: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endParaRPr lang="en-US" altLang="ja-JP" dirty="0">
              <a:latin typeface="BIZ UDゴシック" panose="020B0400000000000000" pitchFamily="49" charset="-128"/>
              <a:ea typeface="BIZ UDゴシック" panose="020B0400000000000000" pitchFamily="49" charset="-128"/>
            </a:endParaRPr>
          </a:p>
          <a:p>
            <a:pPr marL="1165860" lvl="1" indent="-617220">
              <a:lnSpc>
                <a:spcPct val="120000"/>
              </a:lnSpc>
              <a:buFont typeface="+mj-lt"/>
              <a:buAutoNum type="alphaLcPeriod"/>
            </a:pPr>
            <a:endParaRPr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499406C9-06D6-D6DA-1D0E-0EE64960D010}"/>
              </a:ext>
            </a:extLst>
          </p:cNvPr>
          <p:cNvSpPr>
            <a:spLocks noGrp="1"/>
          </p:cNvSpPr>
          <p:nvPr>
            <p:ph type="sldNum" sz="quarter" idx="12"/>
          </p:nvPr>
        </p:nvSpPr>
        <p:spPr/>
        <p:txBody>
          <a:bodyPr/>
          <a:lstStyle/>
          <a:p>
            <a:fld id="{B9D57AC8-FF2B-4DC6-AF41-E3B8ACE155BE}" type="slidenum">
              <a:rPr kumimoji="1" lang="ja-JP" altLang="en-US" smtClean="0"/>
              <a:t>134</a:t>
            </a:fld>
            <a:endParaRPr kumimoji="1" lang="ja-JP" altLang="en-US"/>
          </a:p>
        </p:txBody>
      </p:sp>
    </p:spTree>
    <p:extLst>
      <p:ext uri="{BB962C8B-B14F-4D97-AF65-F5344CB8AC3E}">
        <p14:creationId xmlns:p14="http://schemas.microsoft.com/office/powerpoint/2010/main" val="7687535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117860-3B8B-AF4B-2923-8BA8946B6405}"/>
              </a:ext>
            </a:extLst>
          </p:cNvPr>
          <p:cNvSpPr>
            <a:spLocks noGrp="1"/>
          </p:cNvSpPr>
          <p:nvPr>
            <p:ph type="title"/>
          </p:nvPr>
        </p:nvSpPr>
        <p:spPr>
          <a:xfrm>
            <a:off x="2583180" y="471312"/>
            <a:ext cx="9464040" cy="1590676"/>
          </a:xfrm>
          <a:solidFill>
            <a:schemeClr val="accent6">
              <a:lumMod val="60000"/>
              <a:lumOff val="40000"/>
            </a:schemeClr>
          </a:solidFill>
          <a:ln>
            <a:solidFill>
              <a:schemeClr val="tx1"/>
            </a:solidFill>
          </a:ln>
          <a:scene3d>
            <a:camera prst="orthographicFront"/>
            <a:lightRig rig="threePt" dir="t"/>
          </a:scene3d>
          <a:sp3d>
            <a:bevelT/>
          </a:sp3d>
        </p:spPr>
        <p:txBody>
          <a:bodyPr/>
          <a:lstStyle/>
          <a:p>
            <a:r>
              <a:rPr lang="ja-JP" altLang="en-US" dirty="0">
                <a:latin typeface="BIZ UDゴシック" panose="020B0400000000000000" pitchFamily="49" charset="-128"/>
                <a:ea typeface="BIZ UDゴシック" panose="020B0400000000000000" pitchFamily="49" charset="-128"/>
              </a:rPr>
              <a:t>こんなパターンはないか？</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356106F3-9AB9-3F4A-5766-99C938DE1127}"/>
              </a:ext>
            </a:extLst>
          </p:cNvPr>
          <p:cNvSpPr>
            <a:spLocks noGrp="1"/>
          </p:cNvSpPr>
          <p:nvPr>
            <p:ph type="sldNum" sz="quarter" idx="12"/>
          </p:nvPr>
        </p:nvSpPr>
        <p:spPr/>
        <p:txBody>
          <a:bodyPr/>
          <a:lstStyle/>
          <a:p>
            <a:fld id="{1BF6E997-178B-4815-8ABD-60FD5E8C3AF7}" type="slidenum">
              <a:rPr kumimoji="1" lang="ja-JP" altLang="en-US" smtClean="0"/>
              <a:t>135</a:t>
            </a:fld>
            <a:endParaRPr kumimoji="1" lang="ja-JP" altLang="en-US"/>
          </a:p>
        </p:txBody>
      </p:sp>
      <p:grpSp>
        <p:nvGrpSpPr>
          <p:cNvPr id="3" name="グループ化 2">
            <a:extLst>
              <a:ext uri="{FF2B5EF4-FFF2-40B4-BE49-F238E27FC236}">
                <a16:creationId xmlns:a16="http://schemas.microsoft.com/office/drawing/2014/main" id="{DE64CCCF-B360-5832-F144-F94EFBE6A1B5}"/>
              </a:ext>
            </a:extLst>
          </p:cNvPr>
          <p:cNvGrpSpPr/>
          <p:nvPr/>
        </p:nvGrpSpPr>
        <p:grpSpPr>
          <a:xfrm>
            <a:off x="6391470" y="3045512"/>
            <a:ext cx="1914641" cy="4582109"/>
            <a:chOff x="3802225" y="2537927"/>
            <a:chExt cx="1595534" cy="3818424"/>
          </a:xfrm>
        </p:grpSpPr>
        <p:sp>
          <p:nvSpPr>
            <p:cNvPr id="7" name="正方形/長方形 6">
              <a:extLst>
                <a:ext uri="{FF2B5EF4-FFF2-40B4-BE49-F238E27FC236}">
                  <a16:creationId xmlns:a16="http://schemas.microsoft.com/office/drawing/2014/main" id="{CA275AEA-C74B-C9D9-3304-B78328AC1A00}"/>
                </a:ext>
              </a:extLst>
            </p:cNvPr>
            <p:cNvSpPr/>
            <p:nvPr/>
          </p:nvSpPr>
          <p:spPr>
            <a:xfrm>
              <a:off x="3802225" y="3977045"/>
              <a:ext cx="1595534" cy="123102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9" name="直線矢印コネクタ 8">
              <a:extLst>
                <a:ext uri="{FF2B5EF4-FFF2-40B4-BE49-F238E27FC236}">
                  <a16:creationId xmlns:a16="http://schemas.microsoft.com/office/drawing/2014/main" id="{BA8E634C-7C0A-C072-5C5D-79940523619A}"/>
                </a:ext>
              </a:extLst>
            </p:cNvPr>
            <p:cNvCxnSpPr/>
            <p:nvPr/>
          </p:nvCxnSpPr>
          <p:spPr>
            <a:xfrm>
              <a:off x="4068147" y="2854859"/>
              <a:ext cx="0" cy="1148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BA1A1DD8-FB6D-AB55-3196-FC9CE254609A}"/>
                </a:ext>
              </a:extLst>
            </p:cNvPr>
            <p:cNvCxnSpPr/>
            <p:nvPr/>
          </p:nvCxnSpPr>
          <p:spPr>
            <a:xfrm>
              <a:off x="4599992" y="2854859"/>
              <a:ext cx="0" cy="1148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07548793-7260-4AE7-E70E-15EF48E1EAC8}"/>
                </a:ext>
              </a:extLst>
            </p:cNvPr>
            <p:cNvCxnSpPr/>
            <p:nvPr/>
          </p:nvCxnSpPr>
          <p:spPr>
            <a:xfrm>
              <a:off x="5147387" y="2854859"/>
              <a:ext cx="0" cy="11482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15228DF-C6B1-DF70-BFB3-C644EF0ED918}"/>
                </a:ext>
              </a:extLst>
            </p:cNvPr>
            <p:cNvCxnSpPr/>
            <p:nvPr/>
          </p:nvCxnSpPr>
          <p:spPr>
            <a:xfrm>
              <a:off x="4599992" y="5208070"/>
              <a:ext cx="0" cy="1148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FABC3D4-E723-518C-CDF0-1416B44549D1}"/>
                </a:ext>
              </a:extLst>
            </p:cNvPr>
            <p:cNvSpPr txBox="1"/>
            <p:nvPr/>
          </p:nvSpPr>
          <p:spPr>
            <a:xfrm>
              <a:off x="3918857" y="2537927"/>
              <a:ext cx="287472" cy="353943"/>
            </a:xfrm>
            <a:prstGeom prst="rect">
              <a:avLst/>
            </a:prstGeom>
            <a:noFill/>
          </p:spPr>
          <p:txBody>
            <a:bodyPr wrap="none" rtlCol="0">
              <a:spAutoFit/>
            </a:bodyPr>
            <a:lstStyle/>
            <a:p>
              <a:r>
                <a:rPr lang="en-US" altLang="ja-JP" sz="2160" dirty="0"/>
                <a:t>A</a:t>
              </a:r>
              <a:endParaRPr lang="ja-JP" altLang="en-US" sz="2160" dirty="0"/>
            </a:p>
          </p:txBody>
        </p:sp>
        <p:sp>
          <p:nvSpPr>
            <p:cNvPr id="15" name="テキスト ボックス 14">
              <a:extLst>
                <a:ext uri="{FF2B5EF4-FFF2-40B4-BE49-F238E27FC236}">
                  <a16:creationId xmlns:a16="http://schemas.microsoft.com/office/drawing/2014/main" id="{A71C035C-2566-16D2-E534-743DEA935555}"/>
                </a:ext>
              </a:extLst>
            </p:cNvPr>
            <p:cNvSpPr txBox="1"/>
            <p:nvPr/>
          </p:nvSpPr>
          <p:spPr>
            <a:xfrm>
              <a:off x="4476545" y="2553921"/>
              <a:ext cx="279457" cy="353943"/>
            </a:xfrm>
            <a:prstGeom prst="rect">
              <a:avLst/>
            </a:prstGeom>
            <a:noFill/>
          </p:spPr>
          <p:txBody>
            <a:bodyPr wrap="none" rtlCol="0">
              <a:spAutoFit/>
            </a:bodyPr>
            <a:lstStyle/>
            <a:p>
              <a:r>
                <a:rPr lang="en-US" altLang="ja-JP" sz="2160" dirty="0"/>
                <a:t>B</a:t>
              </a:r>
              <a:endParaRPr lang="ja-JP" altLang="en-US" sz="2160" dirty="0"/>
            </a:p>
          </p:txBody>
        </p:sp>
        <p:sp>
          <p:nvSpPr>
            <p:cNvPr id="16" name="テキスト ボックス 15">
              <a:extLst>
                <a:ext uri="{FF2B5EF4-FFF2-40B4-BE49-F238E27FC236}">
                  <a16:creationId xmlns:a16="http://schemas.microsoft.com/office/drawing/2014/main" id="{58E9A42D-88AF-8494-3876-E45BF06A8CEC}"/>
                </a:ext>
              </a:extLst>
            </p:cNvPr>
            <p:cNvSpPr txBox="1"/>
            <p:nvPr/>
          </p:nvSpPr>
          <p:spPr>
            <a:xfrm>
              <a:off x="4988529" y="2537927"/>
              <a:ext cx="276785" cy="353943"/>
            </a:xfrm>
            <a:prstGeom prst="rect">
              <a:avLst/>
            </a:prstGeom>
            <a:noFill/>
          </p:spPr>
          <p:txBody>
            <a:bodyPr wrap="none" rtlCol="0">
              <a:spAutoFit/>
            </a:bodyPr>
            <a:lstStyle/>
            <a:p>
              <a:r>
                <a:rPr lang="en-US" altLang="ja-JP" sz="2160" dirty="0"/>
                <a:t>C</a:t>
              </a:r>
              <a:endParaRPr lang="ja-JP" altLang="en-US" sz="2160" dirty="0"/>
            </a:p>
          </p:txBody>
        </p:sp>
      </p:grpSp>
      <p:sp>
        <p:nvSpPr>
          <p:cNvPr id="17" name="テキスト ボックス 16">
            <a:extLst>
              <a:ext uri="{FF2B5EF4-FFF2-40B4-BE49-F238E27FC236}">
                <a16:creationId xmlns:a16="http://schemas.microsoft.com/office/drawing/2014/main" id="{450CE6E1-99D8-070F-9591-0DF8DE22965D}"/>
              </a:ext>
            </a:extLst>
          </p:cNvPr>
          <p:cNvSpPr txBox="1"/>
          <p:nvPr/>
        </p:nvSpPr>
        <p:spPr>
          <a:xfrm>
            <a:off x="8944325" y="5059617"/>
            <a:ext cx="3102895" cy="1089529"/>
          </a:xfrm>
          <a:prstGeom prst="rect">
            <a:avLst/>
          </a:prstGeom>
          <a:noFill/>
        </p:spPr>
        <p:txBody>
          <a:bodyPr wrap="square" rtlCol="0">
            <a:spAutoFit/>
          </a:bodyPr>
          <a:lstStyle/>
          <a:p>
            <a:r>
              <a:rPr lang="en-US" altLang="ja-JP" sz="2160" dirty="0">
                <a:latin typeface="BIZ UDゴシック" panose="020B0400000000000000" pitchFamily="49" charset="-128"/>
                <a:ea typeface="BIZ UDゴシック" panose="020B0400000000000000" pitchFamily="49" charset="-128"/>
              </a:rPr>
              <a:t>A</a:t>
            </a:r>
            <a:r>
              <a:rPr lang="ja-JP" altLang="en-US" sz="2160" dirty="0">
                <a:latin typeface="BIZ UDゴシック" panose="020B0400000000000000" pitchFamily="49" charset="-128"/>
                <a:ea typeface="BIZ UDゴシック" panose="020B0400000000000000" pitchFamily="49" charset="-128"/>
              </a:rPr>
              <a:t>と</a:t>
            </a:r>
            <a:r>
              <a:rPr lang="en-US" altLang="ja-JP" sz="2160" dirty="0">
                <a:latin typeface="BIZ UDゴシック" panose="020B0400000000000000" pitchFamily="49" charset="-128"/>
                <a:ea typeface="BIZ UDゴシック" panose="020B0400000000000000" pitchFamily="49" charset="-128"/>
              </a:rPr>
              <a:t>B</a:t>
            </a:r>
            <a:r>
              <a:rPr lang="ja-JP" altLang="en-US" sz="2160" dirty="0">
                <a:latin typeface="BIZ UDゴシック" panose="020B0400000000000000" pitchFamily="49" charset="-128"/>
                <a:ea typeface="BIZ UDゴシック" panose="020B0400000000000000" pitchFamily="49" charset="-128"/>
              </a:rPr>
              <a:t>が＊＊のときのみ</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アウトカムがおかしくなる</a:t>
            </a:r>
          </a:p>
        </p:txBody>
      </p:sp>
    </p:spTree>
    <p:extLst>
      <p:ext uri="{BB962C8B-B14F-4D97-AF65-F5344CB8AC3E}">
        <p14:creationId xmlns:p14="http://schemas.microsoft.com/office/powerpoint/2010/main" val="19555496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117860-3B8B-AF4B-2923-8BA8946B6405}"/>
              </a:ext>
            </a:extLst>
          </p:cNvPr>
          <p:cNvSpPr>
            <a:spLocks noGrp="1"/>
          </p:cNvSpPr>
          <p:nvPr>
            <p:ph type="title"/>
          </p:nvPr>
        </p:nvSpPr>
        <p:spPr>
          <a:xfrm>
            <a:off x="2583180" y="471312"/>
            <a:ext cx="9464040" cy="1590676"/>
          </a:xfrm>
          <a:solidFill>
            <a:schemeClr val="accent6">
              <a:lumMod val="60000"/>
              <a:lumOff val="40000"/>
            </a:schemeClr>
          </a:solidFill>
          <a:ln>
            <a:solidFill>
              <a:schemeClr val="tx1"/>
            </a:solidFill>
          </a:ln>
          <a:scene3d>
            <a:camera prst="orthographicFront"/>
            <a:lightRig rig="threePt" dir="t"/>
          </a:scene3d>
          <a:sp3d>
            <a:bevelT/>
          </a:sp3d>
        </p:spPr>
        <p:txBody>
          <a:bodyPr/>
          <a:lstStyle/>
          <a:p>
            <a:r>
              <a:rPr lang="ja-JP" altLang="en-US" dirty="0">
                <a:latin typeface="BIZ UDゴシック" panose="020B0400000000000000" pitchFamily="49" charset="-128"/>
                <a:ea typeface="BIZ UDゴシック" panose="020B0400000000000000" pitchFamily="49" charset="-128"/>
              </a:rPr>
              <a:t>こんなパターンはないか？</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356106F3-9AB9-3F4A-5766-99C938DE1127}"/>
              </a:ext>
            </a:extLst>
          </p:cNvPr>
          <p:cNvSpPr>
            <a:spLocks noGrp="1"/>
          </p:cNvSpPr>
          <p:nvPr>
            <p:ph type="sldNum" sz="quarter" idx="12"/>
          </p:nvPr>
        </p:nvSpPr>
        <p:spPr/>
        <p:txBody>
          <a:bodyPr/>
          <a:lstStyle/>
          <a:p>
            <a:fld id="{1BF6E997-178B-4815-8ABD-60FD5E8C3AF7}" type="slidenum">
              <a:rPr kumimoji="1" lang="ja-JP" altLang="en-US" smtClean="0"/>
              <a:t>136</a:t>
            </a:fld>
            <a:endParaRPr kumimoji="1" lang="ja-JP" altLang="en-US"/>
          </a:p>
        </p:txBody>
      </p:sp>
      <p:sp>
        <p:nvSpPr>
          <p:cNvPr id="7" name="正方形/長方形 6">
            <a:extLst>
              <a:ext uri="{FF2B5EF4-FFF2-40B4-BE49-F238E27FC236}">
                <a16:creationId xmlns:a16="http://schemas.microsoft.com/office/drawing/2014/main" id="{CA275AEA-C74B-C9D9-3304-B78328AC1A00}"/>
              </a:ext>
            </a:extLst>
          </p:cNvPr>
          <p:cNvSpPr/>
          <p:nvPr/>
        </p:nvSpPr>
        <p:spPr>
          <a:xfrm>
            <a:off x="6391470" y="4772455"/>
            <a:ext cx="1914641" cy="147723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11" name="直線矢印コネクタ 10">
            <a:extLst>
              <a:ext uri="{FF2B5EF4-FFF2-40B4-BE49-F238E27FC236}">
                <a16:creationId xmlns:a16="http://schemas.microsoft.com/office/drawing/2014/main" id="{07548793-7260-4AE7-E70E-15EF48E1EAC8}"/>
              </a:ext>
            </a:extLst>
          </p:cNvPr>
          <p:cNvCxnSpPr/>
          <p:nvPr/>
        </p:nvCxnSpPr>
        <p:spPr>
          <a:xfrm>
            <a:off x="7378648" y="3507904"/>
            <a:ext cx="0" cy="13779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15228DF-C6B1-DF70-BFB3-C644EF0ED918}"/>
              </a:ext>
            </a:extLst>
          </p:cNvPr>
          <p:cNvCxnSpPr/>
          <p:nvPr/>
        </p:nvCxnSpPr>
        <p:spPr>
          <a:xfrm>
            <a:off x="7348790" y="6249685"/>
            <a:ext cx="0" cy="13779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450CE6E1-99D8-070F-9591-0DF8DE22965D}"/>
              </a:ext>
            </a:extLst>
          </p:cNvPr>
          <p:cNvSpPr txBox="1"/>
          <p:nvPr/>
        </p:nvSpPr>
        <p:spPr>
          <a:xfrm>
            <a:off x="8776374" y="4885841"/>
            <a:ext cx="3102895" cy="1089529"/>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プロセスが＊＊のときのみアウトカムがおかしい</a:t>
            </a:r>
            <a:endParaRPr lang="en-US" altLang="ja-JP" sz="216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897894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117860-3B8B-AF4B-2923-8BA8946B6405}"/>
              </a:ext>
            </a:extLst>
          </p:cNvPr>
          <p:cNvSpPr>
            <a:spLocks noGrp="1"/>
          </p:cNvSpPr>
          <p:nvPr>
            <p:ph type="title"/>
          </p:nvPr>
        </p:nvSpPr>
        <p:spPr>
          <a:xfrm>
            <a:off x="2557054" y="548597"/>
            <a:ext cx="9464040" cy="1590676"/>
          </a:xfrm>
          <a:solidFill>
            <a:schemeClr val="accent6">
              <a:lumMod val="60000"/>
              <a:lumOff val="40000"/>
            </a:schemeClr>
          </a:solidFill>
          <a:ln>
            <a:solidFill>
              <a:schemeClr val="tx1"/>
            </a:solidFill>
          </a:ln>
          <a:scene3d>
            <a:camera prst="orthographicFront"/>
            <a:lightRig rig="threePt" dir="t"/>
          </a:scene3d>
          <a:sp3d>
            <a:bevelT/>
          </a:sp3d>
        </p:spPr>
        <p:txBody>
          <a:bodyPr/>
          <a:lstStyle/>
          <a:p>
            <a:r>
              <a:rPr lang="ja-JP" altLang="en-US" dirty="0">
                <a:latin typeface="BIZ UDゴシック" panose="020B0400000000000000" pitchFamily="49" charset="-128"/>
                <a:ea typeface="BIZ UDゴシック" panose="020B0400000000000000" pitchFamily="49" charset="-128"/>
              </a:rPr>
              <a:t>こんなパターンはないか？</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356106F3-9AB9-3F4A-5766-99C938DE1127}"/>
              </a:ext>
            </a:extLst>
          </p:cNvPr>
          <p:cNvSpPr>
            <a:spLocks noGrp="1"/>
          </p:cNvSpPr>
          <p:nvPr>
            <p:ph type="sldNum" sz="quarter" idx="12"/>
          </p:nvPr>
        </p:nvSpPr>
        <p:spPr/>
        <p:txBody>
          <a:bodyPr/>
          <a:lstStyle/>
          <a:p>
            <a:fld id="{1BF6E997-178B-4815-8ABD-60FD5E8C3AF7}" type="slidenum">
              <a:rPr kumimoji="1" lang="ja-JP" altLang="en-US" smtClean="0"/>
              <a:t>137</a:t>
            </a:fld>
            <a:endParaRPr kumimoji="1" lang="ja-JP" altLang="en-US"/>
          </a:p>
        </p:txBody>
      </p:sp>
      <p:sp>
        <p:nvSpPr>
          <p:cNvPr id="7" name="正方形/長方形 6">
            <a:extLst>
              <a:ext uri="{FF2B5EF4-FFF2-40B4-BE49-F238E27FC236}">
                <a16:creationId xmlns:a16="http://schemas.microsoft.com/office/drawing/2014/main" id="{CA275AEA-C74B-C9D9-3304-B78328AC1A00}"/>
              </a:ext>
            </a:extLst>
          </p:cNvPr>
          <p:cNvSpPr/>
          <p:nvPr/>
        </p:nvSpPr>
        <p:spPr>
          <a:xfrm>
            <a:off x="6384007" y="3743775"/>
            <a:ext cx="1914641" cy="147723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11" name="直線矢印コネクタ 10">
            <a:extLst>
              <a:ext uri="{FF2B5EF4-FFF2-40B4-BE49-F238E27FC236}">
                <a16:creationId xmlns:a16="http://schemas.microsoft.com/office/drawing/2014/main" id="{07548793-7260-4AE7-E70E-15EF48E1EAC8}"/>
              </a:ext>
            </a:extLst>
          </p:cNvPr>
          <p:cNvCxnSpPr/>
          <p:nvPr/>
        </p:nvCxnSpPr>
        <p:spPr>
          <a:xfrm>
            <a:off x="7289074" y="2365838"/>
            <a:ext cx="0" cy="13779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15228DF-C6B1-DF70-BFB3-C644EF0ED918}"/>
              </a:ext>
            </a:extLst>
          </p:cNvPr>
          <p:cNvCxnSpPr/>
          <p:nvPr/>
        </p:nvCxnSpPr>
        <p:spPr>
          <a:xfrm>
            <a:off x="7341328" y="6698235"/>
            <a:ext cx="0" cy="13779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450CE6E1-99D8-070F-9591-0DF8DE22965D}"/>
              </a:ext>
            </a:extLst>
          </p:cNvPr>
          <p:cNvSpPr txBox="1"/>
          <p:nvPr/>
        </p:nvSpPr>
        <p:spPr>
          <a:xfrm>
            <a:off x="8720391" y="4667006"/>
            <a:ext cx="3102895" cy="1089529"/>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プロセスが重なったときのアウトカムだけがおかしくなっている</a:t>
            </a:r>
            <a:endParaRPr lang="en-US" altLang="ja-JP" sz="2160"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3E1B49C7-5C59-AD17-0DF1-E351276ECD2A}"/>
              </a:ext>
            </a:extLst>
          </p:cNvPr>
          <p:cNvSpPr/>
          <p:nvPr/>
        </p:nvSpPr>
        <p:spPr>
          <a:xfrm>
            <a:off x="6384007" y="5221005"/>
            <a:ext cx="1914641" cy="147723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Tree>
    <p:extLst>
      <p:ext uri="{BB962C8B-B14F-4D97-AF65-F5344CB8AC3E}">
        <p14:creationId xmlns:p14="http://schemas.microsoft.com/office/powerpoint/2010/main" val="32020349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117860-3B8B-AF4B-2923-8BA8946B6405}"/>
              </a:ext>
            </a:extLst>
          </p:cNvPr>
          <p:cNvSpPr>
            <a:spLocks noGrp="1"/>
          </p:cNvSpPr>
          <p:nvPr>
            <p:ph type="title"/>
          </p:nvPr>
        </p:nvSpPr>
        <p:spPr>
          <a:xfrm>
            <a:off x="2359244" y="103670"/>
            <a:ext cx="9464040" cy="1590676"/>
          </a:xfrm>
          <a:solidFill>
            <a:schemeClr val="accent6">
              <a:lumMod val="60000"/>
              <a:lumOff val="40000"/>
            </a:schemeClr>
          </a:solidFill>
          <a:ln>
            <a:solidFill>
              <a:schemeClr val="tx1"/>
            </a:solidFill>
          </a:ln>
          <a:scene3d>
            <a:camera prst="orthographicFront"/>
            <a:lightRig rig="threePt" dir="t"/>
          </a:scene3d>
          <a:sp3d>
            <a:bevelT/>
          </a:sp3d>
        </p:spPr>
        <p:txBody>
          <a:bodyPr/>
          <a:lstStyle/>
          <a:p>
            <a:r>
              <a:rPr lang="ja-JP" altLang="en-US" dirty="0">
                <a:latin typeface="BIZ UDゴシック" panose="020B0400000000000000" pitchFamily="49" charset="-128"/>
                <a:ea typeface="BIZ UDゴシック" panose="020B0400000000000000" pitchFamily="49" charset="-128"/>
              </a:rPr>
              <a:t>こんなパターンはないか？</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356106F3-9AB9-3F4A-5766-99C938DE1127}"/>
              </a:ext>
            </a:extLst>
          </p:cNvPr>
          <p:cNvSpPr>
            <a:spLocks noGrp="1"/>
          </p:cNvSpPr>
          <p:nvPr>
            <p:ph type="sldNum" sz="quarter" idx="12"/>
          </p:nvPr>
        </p:nvSpPr>
        <p:spPr/>
        <p:txBody>
          <a:bodyPr/>
          <a:lstStyle/>
          <a:p>
            <a:fld id="{1BF6E997-178B-4815-8ABD-60FD5E8C3AF7}" type="slidenum">
              <a:rPr kumimoji="1" lang="ja-JP" altLang="en-US" smtClean="0"/>
              <a:t>138</a:t>
            </a:fld>
            <a:endParaRPr kumimoji="1" lang="ja-JP" altLang="en-US"/>
          </a:p>
        </p:txBody>
      </p:sp>
      <p:sp>
        <p:nvSpPr>
          <p:cNvPr id="17" name="テキスト ボックス 16">
            <a:extLst>
              <a:ext uri="{FF2B5EF4-FFF2-40B4-BE49-F238E27FC236}">
                <a16:creationId xmlns:a16="http://schemas.microsoft.com/office/drawing/2014/main" id="{450CE6E1-99D8-070F-9591-0DF8DE22965D}"/>
              </a:ext>
            </a:extLst>
          </p:cNvPr>
          <p:cNvSpPr txBox="1"/>
          <p:nvPr/>
        </p:nvSpPr>
        <p:spPr>
          <a:xfrm>
            <a:off x="8720389" y="3648103"/>
            <a:ext cx="3102895" cy="1421928"/>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どっちかのプロセスに</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いったときにのみ</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アウトカムがおかしくなっている</a:t>
            </a:r>
            <a:endParaRPr lang="en-US" altLang="ja-JP" sz="2160" dirty="0">
              <a:latin typeface="BIZ UDゴシック" panose="020B0400000000000000" pitchFamily="49" charset="-128"/>
              <a:ea typeface="BIZ UDゴシック" panose="020B0400000000000000" pitchFamily="49" charset="-128"/>
            </a:endParaRPr>
          </a:p>
        </p:txBody>
      </p:sp>
      <p:grpSp>
        <p:nvGrpSpPr>
          <p:cNvPr id="6" name="グループ化 5">
            <a:extLst>
              <a:ext uri="{FF2B5EF4-FFF2-40B4-BE49-F238E27FC236}">
                <a16:creationId xmlns:a16="http://schemas.microsoft.com/office/drawing/2014/main" id="{A2421808-84FC-60EA-6D8C-DF069BD0A144}"/>
              </a:ext>
            </a:extLst>
          </p:cNvPr>
          <p:cNvGrpSpPr/>
          <p:nvPr/>
        </p:nvGrpSpPr>
        <p:grpSpPr>
          <a:xfrm>
            <a:off x="3995370" y="2365838"/>
            <a:ext cx="4277150" cy="5699934"/>
            <a:chOff x="1805475" y="1971531"/>
            <a:chExt cx="3564292" cy="4749945"/>
          </a:xfrm>
        </p:grpSpPr>
        <p:sp>
          <p:nvSpPr>
            <p:cNvPr id="7" name="正方形/長方形 6">
              <a:extLst>
                <a:ext uri="{FF2B5EF4-FFF2-40B4-BE49-F238E27FC236}">
                  <a16:creationId xmlns:a16="http://schemas.microsoft.com/office/drawing/2014/main" id="{CA275AEA-C74B-C9D9-3304-B78328AC1A00}"/>
                </a:ext>
              </a:extLst>
            </p:cNvPr>
            <p:cNvSpPr/>
            <p:nvPr/>
          </p:nvSpPr>
          <p:spPr>
            <a:xfrm>
              <a:off x="1805475" y="3119812"/>
              <a:ext cx="1595534" cy="123102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11" name="直線矢印コネクタ 10">
              <a:extLst>
                <a:ext uri="{FF2B5EF4-FFF2-40B4-BE49-F238E27FC236}">
                  <a16:creationId xmlns:a16="http://schemas.microsoft.com/office/drawing/2014/main" id="{07548793-7260-4AE7-E70E-15EF48E1EAC8}"/>
                </a:ext>
              </a:extLst>
            </p:cNvPr>
            <p:cNvCxnSpPr/>
            <p:nvPr/>
          </p:nvCxnSpPr>
          <p:spPr>
            <a:xfrm>
              <a:off x="4550228" y="1971531"/>
              <a:ext cx="0" cy="11482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15228DF-C6B1-DF70-BFB3-C644EF0ED918}"/>
                </a:ext>
              </a:extLst>
            </p:cNvPr>
            <p:cNvCxnSpPr/>
            <p:nvPr/>
          </p:nvCxnSpPr>
          <p:spPr>
            <a:xfrm>
              <a:off x="4584442" y="5573195"/>
              <a:ext cx="0" cy="1148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E1B49C7-5C59-AD17-0DF1-E351276ECD2A}"/>
                </a:ext>
              </a:extLst>
            </p:cNvPr>
            <p:cNvSpPr/>
            <p:nvPr/>
          </p:nvSpPr>
          <p:spPr>
            <a:xfrm>
              <a:off x="3774233" y="3119812"/>
              <a:ext cx="1595534" cy="1231025"/>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5" name="直線矢印コネクタ 4">
              <a:extLst>
                <a:ext uri="{FF2B5EF4-FFF2-40B4-BE49-F238E27FC236}">
                  <a16:creationId xmlns:a16="http://schemas.microsoft.com/office/drawing/2014/main" id="{CFBBA4D0-E44A-3CFB-A1F1-9C42F2E675B1}"/>
                </a:ext>
              </a:extLst>
            </p:cNvPr>
            <p:cNvCxnSpPr/>
            <p:nvPr/>
          </p:nvCxnSpPr>
          <p:spPr>
            <a:xfrm>
              <a:off x="2593910" y="1971531"/>
              <a:ext cx="0" cy="11482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コネクタ: カギ線 7">
              <a:extLst>
                <a:ext uri="{FF2B5EF4-FFF2-40B4-BE49-F238E27FC236}">
                  <a16:creationId xmlns:a16="http://schemas.microsoft.com/office/drawing/2014/main" id="{96C14A48-DD5A-400B-6551-0D82185B7873}"/>
                </a:ext>
              </a:extLst>
            </p:cNvPr>
            <p:cNvCxnSpPr>
              <a:cxnSpLocks/>
              <a:stCxn id="7" idx="2"/>
            </p:cNvCxnSpPr>
            <p:nvPr/>
          </p:nvCxnSpPr>
          <p:spPr>
            <a:xfrm rot="16200000" flipH="1">
              <a:off x="2958231" y="3995848"/>
              <a:ext cx="1234482" cy="1944460"/>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DF30DC1-5B27-D2E7-6BDE-A2618BF3E894}"/>
                </a:ext>
              </a:extLst>
            </p:cNvPr>
            <p:cNvCxnSpPr>
              <a:cxnSpLocks/>
            </p:cNvCxnSpPr>
            <p:nvPr/>
          </p:nvCxnSpPr>
          <p:spPr>
            <a:xfrm>
              <a:off x="4730622" y="4350837"/>
              <a:ext cx="27990" cy="23706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5D4A0E61-B824-F58C-EB63-AEBC1CE17E21}"/>
                </a:ext>
              </a:extLst>
            </p:cNvPr>
            <p:cNvCxnSpPr/>
            <p:nvPr/>
          </p:nvCxnSpPr>
          <p:spPr>
            <a:xfrm>
              <a:off x="2593910" y="1971531"/>
              <a:ext cx="1953792"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72004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117860-3B8B-AF4B-2923-8BA8946B6405}"/>
              </a:ext>
            </a:extLst>
          </p:cNvPr>
          <p:cNvSpPr>
            <a:spLocks noGrp="1"/>
          </p:cNvSpPr>
          <p:nvPr>
            <p:ph type="title"/>
          </p:nvPr>
        </p:nvSpPr>
        <p:spPr>
          <a:xfrm>
            <a:off x="2773524" y="259163"/>
            <a:ext cx="9464040" cy="1590676"/>
          </a:xfrm>
          <a:solidFill>
            <a:schemeClr val="accent6">
              <a:lumMod val="60000"/>
              <a:lumOff val="40000"/>
            </a:schemeClr>
          </a:solidFill>
          <a:ln>
            <a:solidFill>
              <a:schemeClr val="tx1"/>
            </a:solidFill>
          </a:ln>
          <a:scene3d>
            <a:camera prst="orthographicFront"/>
            <a:lightRig rig="threePt" dir="t"/>
          </a:scene3d>
          <a:sp3d>
            <a:bevelT/>
          </a:sp3d>
        </p:spPr>
        <p:txBody>
          <a:bodyPr/>
          <a:lstStyle/>
          <a:p>
            <a:r>
              <a:rPr lang="ja-JP" altLang="en-US" dirty="0">
                <a:latin typeface="BIZ UDゴシック" panose="020B0400000000000000" pitchFamily="49" charset="-128"/>
                <a:ea typeface="BIZ UDゴシック" panose="020B0400000000000000" pitchFamily="49" charset="-128"/>
              </a:rPr>
              <a:t>こんなパターンはないか？</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356106F3-9AB9-3F4A-5766-99C938DE1127}"/>
              </a:ext>
            </a:extLst>
          </p:cNvPr>
          <p:cNvSpPr>
            <a:spLocks noGrp="1"/>
          </p:cNvSpPr>
          <p:nvPr>
            <p:ph type="sldNum" sz="quarter" idx="12"/>
          </p:nvPr>
        </p:nvSpPr>
        <p:spPr/>
        <p:txBody>
          <a:bodyPr/>
          <a:lstStyle/>
          <a:p>
            <a:fld id="{1BF6E997-178B-4815-8ABD-60FD5E8C3AF7}" type="slidenum">
              <a:rPr kumimoji="1" lang="ja-JP" altLang="en-US" smtClean="0"/>
              <a:t>139</a:t>
            </a:fld>
            <a:endParaRPr kumimoji="1" lang="ja-JP" altLang="en-US"/>
          </a:p>
        </p:txBody>
      </p:sp>
      <p:grpSp>
        <p:nvGrpSpPr>
          <p:cNvPr id="25" name="グループ化 24">
            <a:extLst>
              <a:ext uri="{FF2B5EF4-FFF2-40B4-BE49-F238E27FC236}">
                <a16:creationId xmlns:a16="http://schemas.microsoft.com/office/drawing/2014/main" id="{C004FC7F-C17D-C91A-8054-8259D9748A4A}"/>
              </a:ext>
            </a:extLst>
          </p:cNvPr>
          <p:cNvGrpSpPr/>
          <p:nvPr/>
        </p:nvGrpSpPr>
        <p:grpSpPr>
          <a:xfrm>
            <a:off x="4051350" y="2137558"/>
            <a:ext cx="2227999" cy="5709138"/>
            <a:chOff x="3559627" y="1726163"/>
            <a:chExt cx="1856666" cy="4757615"/>
          </a:xfrm>
        </p:grpSpPr>
        <p:grpSp>
          <p:nvGrpSpPr>
            <p:cNvPr id="6" name="グループ化 5">
              <a:extLst>
                <a:ext uri="{FF2B5EF4-FFF2-40B4-BE49-F238E27FC236}">
                  <a16:creationId xmlns:a16="http://schemas.microsoft.com/office/drawing/2014/main" id="{A2421808-84FC-60EA-6D8C-DF069BD0A144}"/>
                </a:ext>
              </a:extLst>
            </p:cNvPr>
            <p:cNvGrpSpPr/>
            <p:nvPr/>
          </p:nvGrpSpPr>
          <p:grpSpPr>
            <a:xfrm>
              <a:off x="3559627" y="1726163"/>
              <a:ext cx="1651519" cy="2323323"/>
              <a:chOff x="1805475" y="1971531"/>
              <a:chExt cx="3564292" cy="4749945"/>
            </a:xfrm>
          </p:grpSpPr>
          <p:sp>
            <p:nvSpPr>
              <p:cNvPr id="7" name="正方形/長方形 6">
                <a:extLst>
                  <a:ext uri="{FF2B5EF4-FFF2-40B4-BE49-F238E27FC236}">
                    <a16:creationId xmlns:a16="http://schemas.microsoft.com/office/drawing/2014/main" id="{CA275AEA-C74B-C9D9-3304-B78328AC1A00}"/>
                  </a:ext>
                </a:extLst>
              </p:cNvPr>
              <p:cNvSpPr/>
              <p:nvPr/>
            </p:nvSpPr>
            <p:spPr>
              <a:xfrm>
                <a:off x="1805475" y="3119812"/>
                <a:ext cx="1595534" cy="123102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60" dirty="0"/>
                  <a:t>A</a:t>
                </a:r>
                <a:endParaRPr lang="ja-JP" altLang="en-US" sz="2160" dirty="0"/>
              </a:p>
            </p:txBody>
          </p:sp>
          <p:cxnSp>
            <p:nvCxnSpPr>
              <p:cNvPr id="11" name="直線矢印コネクタ 10">
                <a:extLst>
                  <a:ext uri="{FF2B5EF4-FFF2-40B4-BE49-F238E27FC236}">
                    <a16:creationId xmlns:a16="http://schemas.microsoft.com/office/drawing/2014/main" id="{07548793-7260-4AE7-E70E-15EF48E1EAC8}"/>
                  </a:ext>
                </a:extLst>
              </p:cNvPr>
              <p:cNvCxnSpPr/>
              <p:nvPr/>
            </p:nvCxnSpPr>
            <p:spPr>
              <a:xfrm>
                <a:off x="4550228" y="1971531"/>
                <a:ext cx="0" cy="11482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15228DF-C6B1-DF70-BFB3-C644EF0ED918}"/>
                  </a:ext>
                </a:extLst>
              </p:cNvPr>
              <p:cNvCxnSpPr/>
              <p:nvPr/>
            </p:nvCxnSpPr>
            <p:spPr>
              <a:xfrm>
                <a:off x="4584442" y="5573195"/>
                <a:ext cx="0" cy="1148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E1B49C7-5C59-AD17-0DF1-E351276ECD2A}"/>
                  </a:ext>
                </a:extLst>
              </p:cNvPr>
              <p:cNvSpPr/>
              <p:nvPr/>
            </p:nvSpPr>
            <p:spPr>
              <a:xfrm>
                <a:off x="3774233" y="3119812"/>
                <a:ext cx="1595534" cy="1231025"/>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60" dirty="0"/>
                  <a:t>B</a:t>
                </a:r>
                <a:endParaRPr lang="ja-JP" altLang="en-US" sz="2160" dirty="0"/>
              </a:p>
            </p:txBody>
          </p:sp>
          <p:cxnSp>
            <p:nvCxnSpPr>
              <p:cNvPr id="5" name="直線矢印コネクタ 4">
                <a:extLst>
                  <a:ext uri="{FF2B5EF4-FFF2-40B4-BE49-F238E27FC236}">
                    <a16:creationId xmlns:a16="http://schemas.microsoft.com/office/drawing/2014/main" id="{CFBBA4D0-E44A-3CFB-A1F1-9C42F2E675B1}"/>
                  </a:ext>
                </a:extLst>
              </p:cNvPr>
              <p:cNvCxnSpPr/>
              <p:nvPr/>
            </p:nvCxnSpPr>
            <p:spPr>
              <a:xfrm>
                <a:off x="2593910" y="1971531"/>
                <a:ext cx="0" cy="11482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コネクタ: カギ線 7">
                <a:extLst>
                  <a:ext uri="{FF2B5EF4-FFF2-40B4-BE49-F238E27FC236}">
                    <a16:creationId xmlns:a16="http://schemas.microsoft.com/office/drawing/2014/main" id="{96C14A48-DD5A-400B-6551-0D82185B7873}"/>
                  </a:ext>
                </a:extLst>
              </p:cNvPr>
              <p:cNvCxnSpPr>
                <a:cxnSpLocks/>
                <a:stCxn id="7" idx="2"/>
              </p:cNvCxnSpPr>
              <p:nvPr/>
            </p:nvCxnSpPr>
            <p:spPr>
              <a:xfrm rot="16200000" flipH="1">
                <a:off x="2958231" y="3995848"/>
                <a:ext cx="1234482" cy="1944460"/>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DF30DC1-5B27-D2E7-6BDE-A2618BF3E894}"/>
                  </a:ext>
                </a:extLst>
              </p:cNvPr>
              <p:cNvCxnSpPr>
                <a:cxnSpLocks/>
              </p:cNvCxnSpPr>
              <p:nvPr/>
            </p:nvCxnSpPr>
            <p:spPr>
              <a:xfrm>
                <a:off x="4730622" y="4350837"/>
                <a:ext cx="27990" cy="23706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5D4A0E61-B824-F58C-EB63-AEBC1CE17E21}"/>
                  </a:ext>
                </a:extLst>
              </p:cNvPr>
              <p:cNvCxnSpPr/>
              <p:nvPr/>
            </p:nvCxnSpPr>
            <p:spPr>
              <a:xfrm>
                <a:off x="2593910" y="1971531"/>
                <a:ext cx="1953792"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0" name="正方形/長方形 9">
              <a:extLst>
                <a:ext uri="{FF2B5EF4-FFF2-40B4-BE49-F238E27FC236}">
                  <a16:creationId xmlns:a16="http://schemas.microsoft.com/office/drawing/2014/main" id="{CFC8BC35-55C8-3911-9D0D-61C91166F64D}"/>
                </a:ext>
              </a:extLst>
            </p:cNvPr>
            <p:cNvSpPr/>
            <p:nvPr/>
          </p:nvSpPr>
          <p:spPr>
            <a:xfrm>
              <a:off x="4504509" y="5072617"/>
              <a:ext cx="911784" cy="73011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18" name="直線矢印コネクタ 17">
              <a:extLst>
                <a:ext uri="{FF2B5EF4-FFF2-40B4-BE49-F238E27FC236}">
                  <a16:creationId xmlns:a16="http://schemas.microsoft.com/office/drawing/2014/main" id="{94444634-6170-5E54-F7D4-5C8B95A1F211}"/>
                </a:ext>
              </a:extLst>
            </p:cNvPr>
            <p:cNvCxnSpPr/>
            <p:nvPr/>
          </p:nvCxnSpPr>
          <p:spPr>
            <a:xfrm>
              <a:off x="4960401" y="5802735"/>
              <a:ext cx="0" cy="6810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ひし形 22">
              <a:extLst>
                <a:ext uri="{FF2B5EF4-FFF2-40B4-BE49-F238E27FC236}">
                  <a16:creationId xmlns:a16="http://schemas.microsoft.com/office/drawing/2014/main" id="{0B5B5443-9685-68F9-7E6E-DC2225E39028}"/>
                </a:ext>
              </a:extLst>
            </p:cNvPr>
            <p:cNvSpPr/>
            <p:nvPr/>
          </p:nvSpPr>
          <p:spPr>
            <a:xfrm>
              <a:off x="4511161" y="4023040"/>
              <a:ext cx="726322" cy="561654"/>
            </a:xfrm>
            <a:prstGeom prst="diamon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60" dirty="0"/>
                <a:t>C</a:t>
              </a:r>
              <a:endParaRPr lang="ja-JP" altLang="en-US" sz="2160" dirty="0"/>
            </a:p>
          </p:txBody>
        </p:sp>
        <p:cxnSp>
          <p:nvCxnSpPr>
            <p:cNvPr id="24" name="直線矢印コネクタ 23">
              <a:extLst>
                <a:ext uri="{FF2B5EF4-FFF2-40B4-BE49-F238E27FC236}">
                  <a16:creationId xmlns:a16="http://schemas.microsoft.com/office/drawing/2014/main" id="{3DC692BC-A55E-7682-02C9-CE0236EA641E}"/>
                </a:ext>
              </a:extLst>
            </p:cNvPr>
            <p:cNvCxnSpPr/>
            <p:nvPr/>
          </p:nvCxnSpPr>
          <p:spPr>
            <a:xfrm>
              <a:off x="4914997" y="4418747"/>
              <a:ext cx="0" cy="6810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F41DA650-5DA8-9492-B2DC-AB6A70139FE7}"/>
              </a:ext>
            </a:extLst>
          </p:cNvPr>
          <p:cNvSpPr txBox="1"/>
          <p:nvPr/>
        </p:nvSpPr>
        <p:spPr>
          <a:xfrm>
            <a:off x="6864618" y="2578138"/>
            <a:ext cx="4649353" cy="1421928"/>
          </a:xfrm>
          <a:prstGeom prst="rect">
            <a:avLst/>
          </a:prstGeom>
          <a:noFill/>
          <a:ln>
            <a:solidFill>
              <a:schemeClr val="tx1"/>
            </a:solidFill>
          </a:ln>
        </p:spPr>
        <p:txBody>
          <a:bodyPr wrap="square" rtlCol="0">
            <a:spAutoFit/>
          </a:bodyPr>
          <a:lstStyle/>
          <a:p>
            <a:r>
              <a:rPr lang="en-US" altLang="ja-JP" sz="2160" dirty="0">
                <a:latin typeface="BIZ UDゴシック" panose="020B0400000000000000" pitchFamily="49" charset="-128"/>
                <a:ea typeface="BIZ UDゴシック" panose="020B0400000000000000" pitchFamily="49" charset="-128"/>
              </a:rPr>
              <a:t>A</a:t>
            </a:r>
            <a:r>
              <a:rPr lang="ja-JP" altLang="en-US" sz="2160" dirty="0">
                <a:latin typeface="BIZ UDゴシック" panose="020B0400000000000000" pitchFamily="49" charset="-128"/>
                <a:ea typeface="BIZ UDゴシック" panose="020B0400000000000000" pitchFamily="49" charset="-128"/>
              </a:rPr>
              <a:t>の工程でのみ　金属片混入</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金探</a:t>
            </a:r>
            <a:r>
              <a:rPr lang="en-US" altLang="ja-JP" sz="2160" dirty="0">
                <a:latin typeface="BIZ UDゴシック" panose="020B0400000000000000" pitchFamily="49" charset="-128"/>
                <a:ea typeface="BIZ UDゴシック" panose="020B0400000000000000" pitchFamily="49" charset="-128"/>
              </a:rPr>
              <a:t>C</a:t>
            </a:r>
            <a:r>
              <a:rPr lang="ja-JP" altLang="en-US" sz="2160" dirty="0">
                <a:latin typeface="BIZ UDゴシック" panose="020B0400000000000000" pitchFamily="49" charset="-128"/>
                <a:ea typeface="BIZ UDゴシック" panose="020B0400000000000000" pitchFamily="49" charset="-128"/>
              </a:rPr>
              <a:t>はあるが　</a:t>
            </a:r>
            <a:r>
              <a:rPr lang="en-US" altLang="ja-JP" sz="2160" dirty="0">
                <a:latin typeface="BIZ UDゴシック" panose="020B0400000000000000" pitchFamily="49" charset="-128"/>
                <a:ea typeface="BIZ UDゴシック" panose="020B0400000000000000" pitchFamily="49" charset="-128"/>
              </a:rPr>
              <a:t>A,B</a:t>
            </a:r>
            <a:r>
              <a:rPr lang="ja-JP" altLang="en-US" sz="2160" dirty="0">
                <a:latin typeface="BIZ UDゴシック" panose="020B0400000000000000" pitchFamily="49" charset="-128"/>
                <a:ea typeface="BIZ UDゴシック" panose="020B0400000000000000" pitchFamily="49" charset="-128"/>
              </a:rPr>
              <a:t>とも動いて　</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糞詰まりを起こしている時は</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撥ねられず　金探を通過</a:t>
            </a:r>
          </a:p>
        </p:txBody>
      </p:sp>
      <p:sp>
        <p:nvSpPr>
          <p:cNvPr id="27" name="テキスト ボックス 26">
            <a:extLst>
              <a:ext uri="{FF2B5EF4-FFF2-40B4-BE49-F238E27FC236}">
                <a16:creationId xmlns:a16="http://schemas.microsoft.com/office/drawing/2014/main" id="{94D9426B-CD8F-9E7A-3685-2AF02DA29B4F}"/>
              </a:ext>
            </a:extLst>
          </p:cNvPr>
          <p:cNvSpPr txBox="1"/>
          <p:nvPr/>
        </p:nvSpPr>
        <p:spPr>
          <a:xfrm>
            <a:off x="6864619" y="4847596"/>
            <a:ext cx="4633787" cy="1089529"/>
          </a:xfrm>
          <a:prstGeom prst="rect">
            <a:avLst/>
          </a:prstGeom>
          <a:noFill/>
          <a:ln>
            <a:solidFill>
              <a:schemeClr val="tx1"/>
            </a:solidFill>
          </a:ln>
        </p:spPr>
        <p:txBody>
          <a:bodyPr wrap="square" rtlCol="0">
            <a:spAutoFit/>
          </a:bodyPr>
          <a:lstStyle/>
          <a:p>
            <a:r>
              <a:rPr lang="en-US" altLang="ja-JP" sz="2160" dirty="0">
                <a:latin typeface="BIZ UDゴシック" panose="020B0400000000000000" pitchFamily="49" charset="-128"/>
                <a:ea typeface="BIZ UDゴシック" panose="020B0400000000000000" pitchFamily="49" charset="-128"/>
              </a:rPr>
              <a:t>A</a:t>
            </a:r>
            <a:r>
              <a:rPr lang="ja-JP" altLang="en-US" sz="2160" dirty="0">
                <a:latin typeface="BIZ UDゴシック" panose="020B0400000000000000" pitchFamily="49" charset="-128"/>
                <a:ea typeface="BIZ UDゴシック" panose="020B0400000000000000" pitchFamily="49" charset="-128"/>
              </a:rPr>
              <a:t>さんは高齢で夕方になると老眼で</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ラベルの見分けがつきにくい</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検査係</a:t>
            </a:r>
            <a:r>
              <a:rPr lang="en-US" altLang="ja-JP" sz="2160" dirty="0">
                <a:latin typeface="BIZ UDゴシック" panose="020B0400000000000000" pitchFamily="49" charset="-128"/>
                <a:ea typeface="BIZ UDゴシック" panose="020B0400000000000000" pitchFamily="49" charset="-128"/>
              </a:rPr>
              <a:t>C</a:t>
            </a:r>
            <a:r>
              <a:rPr lang="ja-JP" altLang="en-US" sz="2160" dirty="0">
                <a:latin typeface="BIZ UDゴシック" panose="020B0400000000000000" pitchFamily="49" charset="-128"/>
                <a:ea typeface="BIZ UDゴシック" panose="020B0400000000000000" pitchFamily="49" charset="-128"/>
              </a:rPr>
              <a:t>は夕方に</a:t>
            </a:r>
            <a:r>
              <a:rPr lang="en-US" altLang="ja-JP" sz="2160" dirty="0">
                <a:latin typeface="BIZ UDゴシック" panose="020B0400000000000000" pitchFamily="49" charset="-128"/>
                <a:ea typeface="BIZ UDゴシック" panose="020B0400000000000000" pitchFamily="49" charset="-128"/>
              </a:rPr>
              <a:t>A</a:t>
            </a:r>
            <a:r>
              <a:rPr lang="ja-JP" altLang="en-US" sz="2160" dirty="0">
                <a:latin typeface="BIZ UDゴシック" panose="020B0400000000000000" pitchFamily="49" charset="-128"/>
                <a:ea typeface="BIZ UDゴシック" panose="020B0400000000000000" pitchFamily="49" charset="-128"/>
              </a:rPr>
              <a:t>さんに交代する　</a:t>
            </a:r>
            <a:endParaRPr lang="en-US" altLang="ja-JP" sz="216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2420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FC9C60A-D891-ED93-B1E7-D48CA32B6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22" y="703123"/>
            <a:ext cx="10972800" cy="6777990"/>
          </a:xfrm>
          <a:prstGeom prst="rect">
            <a:avLst/>
          </a:prstGeom>
          <a:noFill/>
          <a:extLst>
            <a:ext uri="{909E8E84-426E-40DD-AFC4-6F175D3DCCD1}">
              <a14:hiddenFill xmlns:a14="http://schemas.microsoft.com/office/drawing/2010/main">
                <a:solidFill>
                  <a:srgbClr val="FFFFFF"/>
                </a:solidFill>
              </a14:hiddenFill>
            </a:ext>
          </a:extLst>
        </p:spPr>
      </p:pic>
      <p:sp>
        <p:nvSpPr>
          <p:cNvPr id="2" name="楕円 1">
            <a:extLst>
              <a:ext uri="{FF2B5EF4-FFF2-40B4-BE49-F238E27FC236}">
                <a16:creationId xmlns:a16="http://schemas.microsoft.com/office/drawing/2014/main" id="{B204DDB0-6B1E-B9D4-7617-A0744B58460E}"/>
              </a:ext>
            </a:extLst>
          </p:cNvPr>
          <p:cNvSpPr/>
          <p:nvPr/>
        </p:nvSpPr>
        <p:spPr>
          <a:xfrm>
            <a:off x="4125170" y="793854"/>
            <a:ext cx="2567862" cy="23076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3" name="楕円 2">
            <a:extLst>
              <a:ext uri="{FF2B5EF4-FFF2-40B4-BE49-F238E27FC236}">
                <a16:creationId xmlns:a16="http://schemas.microsoft.com/office/drawing/2014/main" id="{D17BAFB5-2604-366C-F6ED-8E19CF062428}"/>
              </a:ext>
            </a:extLst>
          </p:cNvPr>
          <p:cNvSpPr/>
          <p:nvPr/>
        </p:nvSpPr>
        <p:spPr>
          <a:xfrm>
            <a:off x="2124802" y="748488"/>
            <a:ext cx="2567862" cy="23076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6" name="正方形/長方形 5">
            <a:extLst>
              <a:ext uri="{FF2B5EF4-FFF2-40B4-BE49-F238E27FC236}">
                <a16:creationId xmlns:a16="http://schemas.microsoft.com/office/drawing/2014/main" id="{96683381-DD9D-1913-4EC8-C58DBCF4352E}"/>
              </a:ext>
            </a:extLst>
          </p:cNvPr>
          <p:cNvSpPr/>
          <p:nvPr/>
        </p:nvSpPr>
        <p:spPr>
          <a:xfrm rot="20215978">
            <a:off x="9103122" y="236875"/>
            <a:ext cx="6524178" cy="2304173"/>
          </a:xfrm>
          <a:prstGeom prst="rect">
            <a:avLst/>
          </a:prstGeom>
          <a:solidFill>
            <a:schemeClr val="bg1"/>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C9B135B-7AB1-771F-EE5E-D73CFFEBB5FB}"/>
              </a:ext>
            </a:extLst>
          </p:cNvPr>
          <p:cNvSpPr txBox="1"/>
          <p:nvPr/>
        </p:nvSpPr>
        <p:spPr>
          <a:xfrm rot="20209165">
            <a:off x="10344802" y="930985"/>
            <a:ext cx="4067139" cy="757130"/>
          </a:xfrm>
          <a:prstGeom prst="rect">
            <a:avLst/>
          </a:prstGeom>
          <a:solidFill>
            <a:srgbClr val="FF0000">
              <a:alpha val="50196"/>
            </a:srgbClr>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それは　どの階に行きたい客が</a:t>
            </a:r>
            <a:endParaRPr lang="en-US" altLang="ja-JP" sz="2160" dirty="0"/>
          </a:p>
          <a:p>
            <a:pPr algn="ctr"/>
            <a:r>
              <a:rPr lang="ja-JP" altLang="en-US" sz="2160" dirty="0"/>
              <a:t>多いかによるのではないか</a:t>
            </a:r>
            <a:endParaRPr lang="en-US" altLang="ja-JP" sz="2160" dirty="0"/>
          </a:p>
        </p:txBody>
      </p:sp>
      <p:sp>
        <p:nvSpPr>
          <p:cNvPr id="4" name="スライド番号プレースホルダー 3">
            <a:extLst>
              <a:ext uri="{FF2B5EF4-FFF2-40B4-BE49-F238E27FC236}">
                <a16:creationId xmlns:a16="http://schemas.microsoft.com/office/drawing/2014/main" id="{C051FEC1-982A-8B43-989D-A7994A595512}"/>
              </a:ext>
            </a:extLst>
          </p:cNvPr>
          <p:cNvSpPr>
            <a:spLocks noGrp="1"/>
          </p:cNvSpPr>
          <p:nvPr>
            <p:ph type="sldNum" sz="quarter" idx="12"/>
          </p:nvPr>
        </p:nvSpPr>
        <p:spPr/>
        <p:txBody>
          <a:bodyPr/>
          <a:lstStyle/>
          <a:p>
            <a:fld id="{1BF6E997-178B-4815-8ABD-60FD5E8C3AF7}" type="slidenum">
              <a:rPr kumimoji="1" lang="ja-JP" altLang="en-US" smtClean="0"/>
              <a:t>14</a:t>
            </a:fld>
            <a:endParaRPr kumimoji="1" lang="ja-JP" altLang="en-US"/>
          </a:p>
        </p:txBody>
      </p:sp>
    </p:spTree>
    <p:extLst>
      <p:ext uri="{BB962C8B-B14F-4D97-AF65-F5344CB8AC3E}">
        <p14:creationId xmlns:p14="http://schemas.microsoft.com/office/powerpoint/2010/main" val="388517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61BB3D-E863-0B02-4963-6340A60E6F34}"/>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BDE71B90-95C4-164F-EEA5-87E24BE6C171}"/>
              </a:ext>
            </a:extLst>
          </p:cNvPr>
          <p:cNvSpPr>
            <a:spLocks noGrp="1"/>
          </p:cNvSpPr>
          <p:nvPr>
            <p:ph idx="1"/>
          </p:nvPr>
        </p:nvSpPr>
        <p:spPr>
          <a:solidFill>
            <a:schemeClr val="bg1">
              <a:lumMod val="95000"/>
            </a:schemeClr>
          </a:solidFill>
          <a:ln>
            <a:solidFill>
              <a:schemeClr val="tx1"/>
            </a:solidFill>
          </a:ln>
          <a:scene3d>
            <a:camera prst="orthographicFront"/>
            <a:lightRig rig="threePt" dir="t"/>
          </a:scene3d>
          <a:sp3d>
            <a:bevelT/>
          </a:sp3d>
        </p:spPr>
        <p:txBody>
          <a:bodyPr/>
          <a:lstStyle/>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B537201D-6459-FF26-C910-762E1D169162}"/>
              </a:ext>
            </a:extLst>
          </p:cNvPr>
          <p:cNvSpPr>
            <a:spLocks noGrp="1"/>
          </p:cNvSpPr>
          <p:nvPr>
            <p:ph type="sldNum" sz="quarter" idx="12"/>
          </p:nvPr>
        </p:nvSpPr>
        <p:spPr/>
        <p:txBody>
          <a:bodyPr/>
          <a:lstStyle/>
          <a:p>
            <a:fld id="{1BF6E997-178B-4815-8ABD-60FD5E8C3AF7}" type="slidenum">
              <a:rPr kumimoji="1" lang="ja-JP" altLang="en-US" smtClean="0"/>
              <a:t>140</a:t>
            </a:fld>
            <a:endParaRPr kumimoji="1" lang="ja-JP" altLang="en-US"/>
          </a:p>
        </p:txBody>
      </p:sp>
      <p:sp>
        <p:nvSpPr>
          <p:cNvPr id="5" name="タイトル 1">
            <a:extLst>
              <a:ext uri="{FF2B5EF4-FFF2-40B4-BE49-F238E27FC236}">
                <a16:creationId xmlns:a16="http://schemas.microsoft.com/office/drawing/2014/main" id="{B461FF50-AA17-478F-C15C-894A619417C1}"/>
              </a:ext>
            </a:extLst>
          </p:cNvPr>
          <p:cNvSpPr txBox="1">
            <a:spLocks/>
          </p:cNvSpPr>
          <p:nvPr/>
        </p:nvSpPr>
        <p:spPr>
          <a:xfrm>
            <a:off x="2583180" y="471312"/>
            <a:ext cx="9464040" cy="1590676"/>
          </a:xfrm>
          <a:prstGeom prst="rect">
            <a:avLst/>
          </a:prstGeom>
          <a:solidFill>
            <a:schemeClr val="accent6">
              <a:lumMod val="60000"/>
              <a:lumOff val="40000"/>
            </a:schemeClr>
          </a:solidFill>
          <a:ln>
            <a:solidFill>
              <a:schemeClr val="tx1"/>
            </a:solidFill>
          </a:ln>
          <a:scene3d>
            <a:camera prst="orthographicFront"/>
            <a:lightRig rig="threePt" dir="t"/>
          </a:scene3d>
          <a:sp3d>
            <a:bevelT/>
          </a:sp3d>
        </p:spPr>
        <p:txBody>
          <a:bodyPr vert="horz" lIns="109728" tIns="54864" rIns="109728" bIns="54864"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280" dirty="0">
                <a:latin typeface="BIZ UDゴシック" panose="020B0400000000000000" pitchFamily="49" charset="-128"/>
                <a:ea typeface="BIZ UDゴシック" panose="020B0400000000000000" pitchFamily="49" charset="-128"/>
              </a:rPr>
              <a:t>これからの事故報告書は</a:t>
            </a:r>
          </a:p>
        </p:txBody>
      </p:sp>
      <p:sp>
        <p:nvSpPr>
          <p:cNvPr id="7" name="テキスト ボックス 6">
            <a:extLst>
              <a:ext uri="{FF2B5EF4-FFF2-40B4-BE49-F238E27FC236}">
                <a16:creationId xmlns:a16="http://schemas.microsoft.com/office/drawing/2014/main" id="{454B2907-BF66-142B-A662-F6023817755A}"/>
              </a:ext>
            </a:extLst>
          </p:cNvPr>
          <p:cNvSpPr txBox="1"/>
          <p:nvPr/>
        </p:nvSpPr>
        <p:spPr>
          <a:xfrm>
            <a:off x="2847703" y="2978331"/>
            <a:ext cx="9575074" cy="3416320"/>
          </a:xfrm>
          <a:prstGeom prst="rect">
            <a:avLst/>
          </a:prstGeom>
          <a:noFill/>
        </p:spPr>
        <p:txBody>
          <a:bodyPr wrap="square">
            <a:spAutoFit/>
          </a:bodyPr>
          <a:lstStyle/>
          <a:p>
            <a:pPr marL="571500" indent="-571500">
              <a:buFont typeface="Arial" panose="020B0604020202020204" pitchFamily="34" charset="0"/>
              <a:buChar char="•"/>
            </a:pPr>
            <a:r>
              <a:rPr kumimoji="1" lang="ja-JP" altLang="en-US" sz="3600" dirty="0">
                <a:latin typeface="BIZ UDゴシック" panose="020B0400000000000000" pitchFamily="49" charset="-128"/>
                <a:ea typeface="BIZ UDゴシック" panose="020B0400000000000000" pitchFamily="49" charset="-128"/>
              </a:rPr>
              <a:t>探偵小説のようになるだろう</a:t>
            </a:r>
            <a:endParaRPr kumimoji="1" lang="en-US" altLang="ja-JP" sz="3600" dirty="0">
              <a:latin typeface="BIZ UDゴシック" panose="020B0400000000000000" pitchFamily="49" charset="-128"/>
              <a:ea typeface="BIZ UDゴシック" panose="020B0400000000000000" pitchFamily="49" charset="-128"/>
            </a:endParaRPr>
          </a:p>
          <a:p>
            <a:pPr marL="571500" indent="-571500">
              <a:buFont typeface="Arial" panose="020B0604020202020204" pitchFamily="34" charset="0"/>
              <a:buChar char="•"/>
            </a:pPr>
            <a:r>
              <a:rPr lang="ja-JP" altLang="en-US" sz="3600" dirty="0">
                <a:latin typeface="BIZ UDゴシック" panose="020B0400000000000000" pitchFamily="49" charset="-128"/>
                <a:ea typeface="BIZ UDゴシック" panose="020B0400000000000000" pitchFamily="49" charset="-128"/>
              </a:rPr>
              <a:t>「ああにちがいない」　とか　「こうあるべき」　といったバイアスを離れ</a:t>
            </a:r>
            <a:endParaRPr lang="en-US" altLang="ja-JP" sz="3600" dirty="0">
              <a:latin typeface="BIZ UDゴシック" panose="020B0400000000000000" pitchFamily="49" charset="-128"/>
              <a:ea typeface="BIZ UDゴシック" panose="020B0400000000000000" pitchFamily="49" charset="-128"/>
            </a:endParaRPr>
          </a:p>
          <a:p>
            <a:pPr marL="571500" indent="-571500">
              <a:buFont typeface="Arial" panose="020B0604020202020204" pitchFamily="34" charset="0"/>
              <a:buChar char="•"/>
            </a:pPr>
            <a:r>
              <a:rPr lang="ja-JP" altLang="en-US" sz="3600" dirty="0">
                <a:latin typeface="BIZ UDゴシック" panose="020B0400000000000000" pitchFamily="49" charset="-128"/>
                <a:ea typeface="BIZ UDゴシック" panose="020B0400000000000000" pitchFamily="49" charset="-128"/>
              </a:rPr>
              <a:t>頻発キーワードは何か？</a:t>
            </a:r>
            <a:endParaRPr lang="en-US" altLang="ja-JP" sz="3600" dirty="0">
              <a:latin typeface="BIZ UDゴシック" panose="020B0400000000000000" pitchFamily="49" charset="-128"/>
              <a:ea typeface="BIZ UDゴシック" panose="020B0400000000000000" pitchFamily="49" charset="-128"/>
            </a:endParaRPr>
          </a:p>
          <a:p>
            <a:pPr marL="571500" indent="-571500">
              <a:buFont typeface="Arial" panose="020B0604020202020204" pitchFamily="34" charset="0"/>
              <a:buChar char="•"/>
            </a:pPr>
            <a:r>
              <a:rPr kumimoji="1" lang="ja-JP" altLang="en-US" sz="3600" dirty="0">
                <a:latin typeface="BIZ UDゴシック" panose="020B0400000000000000" pitchFamily="49" charset="-128"/>
                <a:ea typeface="BIZ UDゴシック" panose="020B0400000000000000" pitchFamily="49" charset="-128"/>
              </a:rPr>
              <a:t>特有のパターンは無いか？</a:t>
            </a:r>
            <a:endParaRPr kumimoji="1" lang="en-US" altLang="ja-JP" sz="3600" dirty="0">
              <a:latin typeface="BIZ UDゴシック" panose="020B0400000000000000" pitchFamily="49" charset="-128"/>
              <a:ea typeface="BIZ UDゴシック" panose="020B0400000000000000" pitchFamily="49" charset="-128"/>
            </a:endParaRPr>
          </a:p>
          <a:p>
            <a:pPr marL="571500" indent="-571500">
              <a:buFont typeface="Arial" panose="020B0604020202020204" pitchFamily="34" charset="0"/>
              <a:buChar char="•"/>
            </a:pPr>
            <a:r>
              <a:rPr lang="ja-JP" altLang="en-US" sz="3600" dirty="0">
                <a:latin typeface="BIZ UDゴシック" panose="020B0400000000000000" pitchFamily="49" charset="-128"/>
                <a:ea typeface="BIZ UDゴシック" panose="020B0400000000000000" pitchFamily="49" charset="-128"/>
              </a:rPr>
              <a:t>再現性はあるのか？</a:t>
            </a:r>
            <a:endParaRPr kumimoji="1" lang="ja-JP" alt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631905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5B693-75AD-30DE-CE12-43A17894C5E2}"/>
              </a:ext>
            </a:extLst>
          </p:cNvPr>
          <p:cNvSpPr>
            <a:spLocks noGrp="1"/>
          </p:cNvSpPr>
          <p:nvPr>
            <p:ph type="title"/>
          </p:nvPr>
        </p:nvSpPr>
        <p:spPr>
          <a:xfrm>
            <a:off x="2838605" y="314111"/>
            <a:ext cx="9403158" cy="1264630"/>
          </a:xfrm>
          <a:solidFill>
            <a:schemeClr val="accent6">
              <a:lumMod val="40000"/>
              <a:lumOff val="60000"/>
            </a:schemeClr>
          </a:solidFill>
          <a:ln>
            <a:solidFill>
              <a:schemeClr val="tx1"/>
            </a:solidFill>
          </a:ln>
          <a:scene3d>
            <a:camera prst="orthographicFront"/>
            <a:lightRig rig="threePt" dir="t"/>
          </a:scene3d>
          <a:sp3d>
            <a:bevelT/>
          </a:sp3d>
        </p:spPr>
        <p:txBody>
          <a:bodyPr>
            <a:normAutofit/>
          </a:bodyPr>
          <a:lstStyle/>
          <a:p>
            <a:r>
              <a:rPr kumimoji="1" lang="ja-JP" altLang="en-US" sz="4320" dirty="0">
                <a:latin typeface="BIZ UDゴシック" panose="020B0400000000000000" pitchFamily="49" charset="-128"/>
                <a:ea typeface="BIZ UDゴシック" panose="020B0400000000000000" pitchFamily="49" charset="-128"/>
              </a:rPr>
              <a:t>望ましくは</a:t>
            </a:r>
            <a:r>
              <a:rPr lang="ja-JP" altLang="en-US" sz="4320" dirty="0">
                <a:latin typeface="BIZ UDゴシック" panose="020B0400000000000000" pitchFamily="49" charset="-128"/>
                <a:ea typeface="BIZ UDゴシック" panose="020B0400000000000000" pitchFamily="49" charset="-128"/>
              </a:rPr>
              <a:t>写真の記録への取り込み</a:t>
            </a:r>
            <a:endParaRPr kumimoji="1" lang="ja-JP" altLang="en-US" sz="4320"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4DEA8F5-CB00-565C-B0D4-E0B209E2CC30}"/>
              </a:ext>
            </a:extLst>
          </p:cNvPr>
          <p:cNvSpPr>
            <a:spLocks noGrp="1"/>
          </p:cNvSpPr>
          <p:nvPr>
            <p:ph idx="1"/>
          </p:nvPr>
        </p:nvSpPr>
        <p:spPr>
          <a:xfrm>
            <a:off x="2838605" y="1735494"/>
            <a:ext cx="9403158" cy="3325432"/>
          </a:xfrm>
          <a:solidFill>
            <a:schemeClr val="bg1">
              <a:lumMod val="95000"/>
            </a:schemeClr>
          </a:solidFill>
          <a:ln>
            <a:solidFill>
              <a:schemeClr val="tx1"/>
            </a:solidFill>
          </a:ln>
          <a:scene3d>
            <a:camera prst="orthographicFront"/>
            <a:lightRig rig="threePt" dir="t"/>
          </a:scene3d>
          <a:sp3d>
            <a:bevelT/>
          </a:sp3d>
        </p:spPr>
        <p:txBody>
          <a:bodyPr/>
          <a:lstStyle/>
          <a:p>
            <a:r>
              <a:rPr kumimoji="1" lang="ja-JP" altLang="en-US" dirty="0">
                <a:latin typeface="BIZ UDゴシック" panose="020B0400000000000000" pitchFamily="49" charset="-128"/>
                <a:ea typeface="BIZ UDゴシック" panose="020B0400000000000000" pitchFamily="49" charset="-128"/>
              </a:rPr>
              <a:t>簡単な写真でよい</a:t>
            </a:r>
            <a:endParaRPr kumimoji="1"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担当者・責任者が　後で「間違いのなかったこと」を確認する手段となる</a:t>
            </a:r>
            <a:endParaRPr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氷山の一角でしかない　という批判には　目指すところは　ゼロトーレランスではないことを理解</a:t>
            </a:r>
            <a:r>
              <a:rPr lang="ja-JP" altLang="en-US" dirty="0">
                <a:latin typeface="BIZ UDゴシック" panose="020B0400000000000000" pitchFamily="49" charset="-128"/>
                <a:ea typeface="BIZ UDゴシック" panose="020B0400000000000000" pitchFamily="49" charset="-128"/>
              </a:rPr>
              <a:t>してもらう</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7AEB3102-C392-EB1C-7B2F-E5CAEDA5F7C4}"/>
              </a:ext>
            </a:extLst>
          </p:cNvPr>
          <p:cNvSpPr>
            <a:spLocks noGrp="1"/>
          </p:cNvSpPr>
          <p:nvPr>
            <p:ph type="sldNum" sz="quarter" idx="12"/>
          </p:nvPr>
        </p:nvSpPr>
        <p:spPr/>
        <p:txBody>
          <a:bodyPr/>
          <a:lstStyle/>
          <a:p>
            <a:fld id="{B9D57AC8-FF2B-4DC6-AF41-E3B8ACE155BE}" type="slidenum">
              <a:rPr kumimoji="1" lang="ja-JP" altLang="en-US" smtClean="0"/>
              <a:t>141</a:t>
            </a:fld>
            <a:endParaRPr kumimoji="1" lang="ja-JP" altLang="en-US"/>
          </a:p>
        </p:txBody>
      </p:sp>
      <p:pic>
        <p:nvPicPr>
          <p:cNvPr id="2050" name="Picture 2" descr="身体が臭くなる」「体調が悪くなる」…100日間、100種類のコンビニ弁当を食べ続けたレポートが話題に｜まいどなニュース">
            <a:extLst>
              <a:ext uri="{FF2B5EF4-FFF2-40B4-BE49-F238E27FC236}">
                <a16:creationId xmlns:a16="http://schemas.microsoft.com/office/drawing/2014/main" id="{0AF349AE-392B-E8A8-F340-91B81A51B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967" y="5159765"/>
            <a:ext cx="3674299" cy="275572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740D3A8-AFED-4164-1D71-B5C7FA88FA8A}"/>
              </a:ext>
            </a:extLst>
          </p:cNvPr>
          <p:cNvSpPr txBox="1"/>
          <p:nvPr/>
        </p:nvSpPr>
        <p:spPr>
          <a:xfrm>
            <a:off x="9039986" y="5558733"/>
            <a:ext cx="3512500" cy="2086725"/>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中身、ラベルの内容</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の照合ができるものを</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シチュエーション　　　　</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（盛り付け、出荷、陳列）</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日時分を添えて</a:t>
            </a:r>
            <a:endParaRPr lang="en-US" altLang="ja-JP" sz="2160" dirty="0">
              <a:latin typeface="BIZ UDゴシック" panose="020B0400000000000000" pitchFamily="49" charset="-128"/>
              <a:ea typeface="BIZ UDゴシック" panose="020B0400000000000000" pitchFamily="49" charset="-128"/>
            </a:endParaRPr>
          </a:p>
          <a:p>
            <a:endParaRPr lang="ja-JP" altLang="en-US" sz="216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269187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F9003E-C950-F5AA-2517-F24624DBE247}"/>
              </a:ext>
            </a:extLst>
          </p:cNvPr>
          <p:cNvSpPr>
            <a:spLocks noGrp="1"/>
          </p:cNvSpPr>
          <p:nvPr>
            <p:ph type="title"/>
          </p:nvPr>
        </p:nvSpPr>
        <p:spPr>
          <a:xfrm>
            <a:off x="2219286" y="600074"/>
            <a:ext cx="9464040" cy="1590676"/>
          </a:xfrm>
          <a:solidFill>
            <a:srgbClr val="EEC3EF"/>
          </a:solidFill>
          <a:ln>
            <a:solidFill>
              <a:schemeClr val="tx1"/>
            </a:solidFill>
          </a:ln>
          <a:scene3d>
            <a:camera prst="orthographicFront"/>
            <a:lightRig rig="threePt" dir="t"/>
          </a:scene3d>
          <a:sp3d>
            <a:bevelT/>
          </a:sp3d>
        </p:spPr>
        <p:txBody>
          <a:bodyPr/>
          <a:lstStyle/>
          <a:p>
            <a:r>
              <a:rPr kumimoji="1" lang="ja-JP" altLang="en-US" dirty="0">
                <a:latin typeface="BIZ UDゴシック" panose="020B0400000000000000" pitchFamily="49" charset="-128"/>
                <a:ea typeface="BIZ UDゴシック" panose="020B0400000000000000" pitchFamily="49" charset="-128"/>
              </a:rPr>
              <a:t>人とシステムの補完態勢を</a:t>
            </a:r>
          </a:p>
        </p:txBody>
      </p:sp>
      <p:sp>
        <p:nvSpPr>
          <p:cNvPr id="3" name="コンテンツ プレースホルダー 2">
            <a:extLst>
              <a:ext uri="{FF2B5EF4-FFF2-40B4-BE49-F238E27FC236}">
                <a16:creationId xmlns:a16="http://schemas.microsoft.com/office/drawing/2014/main" id="{5FB8AB5E-85FB-DF92-43AF-4745AC2E4656}"/>
              </a:ext>
            </a:extLst>
          </p:cNvPr>
          <p:cNvSpPr>
            <a:spLocks noGrp="1"/>
          </p:cNvSpPr>
          <p:nvPr>
            <p:ph idx="1"/>
          </p:nvPr>
        </p:nvSpPr>
        <p:spPr>
          <a:xfrm>
            <a:off x="2493606" y="2190750"/>
            <a:ext cx="9464040" cy="5221606"/>
          </a:xfrm>
          <a:solidFill>
            <a:schemeClr val="bg1">
              <a:lumMod val="95000"/>
            </a:schemeClr>
          </a:solidFill>
          <a:ln>
            <a:solidFill>
              <a:schemeClr val="tx1"/>
            </a:solidFill>
          </a:ln>
          <a:scene3d>
            <a:camera prst="orthographicFront"/>
            <a:lightRig rig="threePt" dir="t"/>
          </a:scene3d>
          <a:sp3d>
            <a:bevelT/>
          </a:sp3d>
        </p:spPr>
        <p:txBody>
          <a:bodyPr/>
          <a:lstStyle/>
          <a:p>
            <a:r>
              <a:rPr kumimoji="1" lang="ja-JP" altLang="en-US" sz="4000" dirty="0">
                <a:latin typeface="BIZ UDゴシック" panose="020B0400000000000000" pitchFamily="49" charset="-128"/>
                <a:ea typeface="BIZ UDゴシック" panose="020B0400000000000000" pitchFamily="49" charset="-128"/>
              </a:rPr>
              <a:t>システムは万能ではない</a:t>
            </a:r>
            <a:endParaRPr kumimoji="1" lang="en-US" altLang="ja-JP" sz="4000" dirty="0">
              <a:latin typeface="BIZ UDゴシック" panose="020B0400000000000000" pitchFamily="49" charset="-128"/>
              <a:ea typeface="BIZ UDゴシック" panose="020B0400000000000000" pitchFamily="49" charset="-128"/>
            </a:endParaRPr>
          </a:p>
          <a:p>
            <a:r>
              <a:rPr lang="ja-JP" altLang="en-US" sz="4000" dirty="0">
                <a:latin typeface="BIZ UDゴシック" panose="020B0400000000000000" pitchFamily="49" charset="-128"/>
                <a:ea typeface="BIZ UDゴシック" panose="020B0400000000000000" pitchFamily="49" charset="-128"/>
              </a:rPr>
              <a:t>それを補うのは　人</a:t>
            </a:r>
            <a:endParaRPr lang="en-US" altLang="ja-JP" sz="4000" dirty="0">
              <a:latin typeface="BIZ UDゴシック" panose="020B0400000000000000" pitchFamily="49" charset="-128"/>
              <a:ea typeface="BIZ UDゴシック" panose="020B0400000000000000" pitchFamily="49" charset="-128"/>
            </a:endParaRPr>
          </a:p>
          <a:p>
            <a:r>
              <a:rPr lang="ja-JP" altLang="en-US" sz="4000" dirty="0">
                <a:latin typeface="BIZ UDゴシック" panose="020B0400000000000000" pitchFamily="49" charset="-128"/>
                <a:ea typeface="BIZ UDゴシック" panose="020B0400000000000000" pitchFamily="49" charset="-128"/>
              </a:rPr>
              <a:t>うまくその間を取り持つ</a:t>
            </a:r>
            <a:endParaRPr lang="en-US" altLang="ja-JP"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そして一番大事なのは　おかしいと思ったら　それを口にする、口にした人を邪険にしない、どころか組織の宝とする</a:t>
            </a:r>
            <a:endParaRPr kumimoji="1" lang="en-US" altLang="ja-JP" sz="400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498C4604-B883-B9FD-B24E-24F4FBEC179D}"/>
              </a:ext>
            </a:extLst>
          </p:cNvPr>
          <p:cNvSpPr>
            <a:spLocks noGrp="1"/>
          </p:cNvSpPr>
          <p:nvPr>
            <p:ph type="sldNum" sz="quarter" idx="12"/>
          </p:nvPr>
        </p:nvSpPr>
        <p:spPr/>
        <p:txBody>
          <a:bodyPr/>
          <a:lstStyle/>
          <a:p>
            <a:fld id="{1BF6E997-178B-4815-8ABD-60FD5E8C3AF7}" type="slidenum">
              <a:rPr kumimoji="1" lang="ja-JP" altLang="en-US" smtClean="0"/>
              <a:t>142</a:t>
            </a:fld>
            <a:endParaRPr kumimoji="1" lang="ja-JP" altLang="en-US"/>
          </a:p>
        </p:txBody>
      </p:sp>
    </p:spTree>
    <p:extLst>
      <p:ext uri="{BB962C8B-B14F-4D97-AF65-F5344CB8AC3E}">
        <p14:creationId xmlns:p14="http://schemas.microsoft.com/office/powerpoint/2010/main" val="32909274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F9003E-C950-F5AA-2517-F24624DBE247}"/>
              </a:ext>
            </a:extLst>
          </p:cNvPr>
          <p:cNvSpPr>
            <a:spLocks noGrp="1"/>
          </p:cNvSpPr>
          <p:nvPr>
            <p:ph type="title"/>
          </p:nvPr>
        </p:nvSpPr>
        <p:spPr>
          <a:xfrm>
            <a:off x="2493606" y="820238"/>
            <a:ext cx="9464040" cy="1590676"/>
          </a:xfrm>
          <a:solidFill>
            <a:srgbClr val="EEC3EF"/>
          </a:solidFill>
          <a:ln>
            <a:solidFill>
              <a:schemeClr val="tx1"/>
            </a:solidFill>
          </a:ln>
          <a:scene3d>
            <a:camera prst="orthographicFront"/>
            <a:lightRig rig="threePt" dir="t"/>
          </a:scene3d>
          <a:sp3d>
            <a:bevelT/>
          </a:sp3d>
        </p:spPr>
        <p:txBody>
          <a:bodyPr/>
          <a:lstStyle/>
          <a:p>
            <a:r>
              <a:rPr lang="ja-JP" altLang="en-US" dirty="0">
                <a:latin typeface="BIZ UDゴシック" panose="020B0400000000000000" pitchFamily="49" charset="-128"/>
                <a:ea typeface="BIZ UDゴシック" panose="020B0400000000000000" pitchFamily="49" charset="-128"/>
              </a:rPr>
              <a:t>大変なことはわかっています</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5FB8AB5E-85FB-DF92-43AF-4745AC2E4656}"/>
              </a:ext>
            </a:extLst>
          </p:cNvPr>
          <p:cNvSpPr>
            <a:spLocks noGrp="1"/>
          </p:cNvSpPr>
          <p:nvPr>
            <p:ph idx="1"/>
          </p:nvPr>
        </p:nvSpPr>
        <p:spPr>
          <a:xfrm>
            <a:off x="2493606" y="2190750"/>
            <a:ext cx="9464040" cy="5221606"/>
          </a:xfrm>
          <a:solidFill>
            <a:schemeClr val="bg1">
              <a:lumMod val="95000"/>
            </a:schemeClr>
          </a:solidFill>
          <a:ln>
            <a:solidFill>
              <a:schemeClr val="tx1"/>
            </a:solidFill>
          </a:ln>
          <a:scene3d>
            <a:camera prst="orthographicFront"/>
            <a:lightRig rig="threePt" dir="t"/>
          </a:scene3d>
          <a:sp3d>
            <a:bevelT/>
          </a:sp3d>
        </p:spPr>
        <p:txBody>
          <a:bodyPr/>
          <a:lstStyle/>
          <a:p>
            <a:pPr>
              <a:lnSpc>
                <a:spcPct val="100000"/>
              </a:lnSpc>
              <a:buFont typeface="Wingdings" panose="05000000000000000000" pitchFamily="2" charset="2"/>
              <a:buChar char="l"/>
            </a:pPr>
            <a:r>
              <a:rPr lang="ja-JP" altLang="en-US" dirty="0">
                <a:latin typeface="BIZ UDゴシック" panose="020B0400000000000000" pitchFamily="49" charset="-128"/>
                <a:ea typeface="BIZ UDゴシック" panose="020B0400000000000000" pitchFamily="49" charset="-128"/>
              </a:rPr>
              <a:t>繰り返しおこる問題から　まず対応してみるのも一手</a:t>
            </a:r>
            <a:endParaRPr lang="en-US" altLang="ja-JP" dirty="0">
              <a:latin typeface="BIZ UDゴシック" panose="020B0400000000000000" pitchFamily="49" charset="-128"/>
              <a:ea typeface="BIZ UDゴシック" panose="020B0400000000000000" pitchFamily="49" charset="-128"/>
            </a:endParaRPr>
          </a:p>
          <a:p>
            <a:pPr>
              <a:lnSpc>
                <a:spcPct val="100000"/>
              </a:lnSpc>
              <a:buFont typeface="Wingdings" panose="05000000000000000000" pitchFamily="2" charset="2"/>
              <a:buChar char="l"/>
            </a:pPr>
            <a:r>
              <a:rPr lang="ja-JP" altLang="en-US" dirty="0">
                <a:latin typeface="BIZ UDゴシック" panose="020B0400000000000000" pitchFamily="49" charset="-128"/>
                <a:ea typeface="BIZ UDゴシック" panose="020B0400000000000000" pitchFamily="49" charset="-128"/>
              </a:rPr>
              <a:t>または過去の事故報告書を新たな視点で　　　レビューしてみるのもいいかも</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buFont typeface="Wingdings" panose="05000000000000000000" pitchFamily="2" charset="2"/>
              <a:buChar char="l"/>
            </a:pPr>
            <a:r>
              <a:rPr kumimoji="1" lang="ja-JP" altLang="en-US" dirty="0">
                <a:latin typeface="BIZ UDゴシック" panose="020B0400000000000000" pitchFamily="49" charset="-128"/>
                <a:ea typeface="BIZ UDゴシック" panose="020B0400000000000000" pitchFamily="49" charset="-128"/>
              </a:rPr>
              <a:t>その過程で　いままでの対策が的外れであったことが</a:t>
            </a:r>
            <a:r>
              <a:rPr lang="ja-JP" altLang="en-US" dirty="0">
                <a:latin typeface="BIZ UDゴシック" panose="020B0400000000000000" pitchFamily="49" charset="-128"/>
                <a:ea typeface="BIZ UDゴシック" panose="020B0400000000000000" pitchFamily="49" charset="-128"/>
              </a:rPr>
              <a:t>明白</a:t>
            </a:r>
            <a:r>
              <a:rPr kumimoji="1" lang="ja-JP" altLang="en-US" dirty="0">
                <a:latin typeface="BIZ UDゴシック" panose="020B0400000000000000" pitchFamily="49" charset="-128"/>
                <a:ea typeface="BIZ UDゴシック" panose="020B0400000000000000" pitchFamily="49" charset="-128"/>
              </a:rPr>
              <a:t>になったら　次に目だつ問題へ</a:t>
            </a:r>
            <a:r>
              <a:rPr lang="ja-JP" altLang="en-US" dirty="0">
                <a:latin typeface="BIZ UDゴシック" panose="020B0400000000000000" pitchFamily="49" charset="-128"/>
                <a:ea typeface="BIZ UDゴシック" panose="020B0400000000000000" pitchFamily="49" charset="-128"/>
              </a:rPr>
              <a:t>と　展開</a:t>
            </a:r>
            <a:endParaRPr kumimoji="1" lang="en-US" altLang="ja-JP" dirty="0">
              <a:latin typeface="BIZ UDゴシック" panose="020B0400000000000000" pitchFamily="49" charset="-128"/>
              <a:ea typeface="BIZ UDゴシック" panose="020B0400000000000000" pitchFamily="49" charset="-128"/>
            </a:endParaRPr>
          </a:p>
          <a:p>
            <a:endParaRPr kumimoji="1"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498C4604-B883-B9FD-B24E-24F4FBEC179D}"/>
              </a:ext>
            </a:extLst>
          </p:cNvPr>
          <p:cNvSpPr>
            <a:spLocks noGrp="1"/>
          </p:cNvSpPr>
          <p:nvPr>
            <p:ph type="sldNum" sz="quarter" idx="12"/>
          </p:nvPr>
        </p:nvSpPr>
        <p:spPr/>
        <p:txBody>
          <a:bodyPr/>
          <a:lstStyle/>
          <a:p>
            <a:fld id="{1BF6E997-178B-4815-8ABD-60FD5E8C3AF7}" type="slidenum">
              <a:rPr kumimoji="1" lang="ja-JP" altLang="en-US" smtClean="0"/>
              <a:t>143</a:t>
            </a:fld>
            <a:endParaRPr kumimoji="1" lang="ja-JP" altLang="en-US"/>
          </a:p>
        </p:txBody>
      </p:sp>
    </p:spTree>
    <p:extLst>
      <p:ext uri="{BB962C8B-B14F-4D97-AF65-F5344CB8AC3E}">
        <p14:creationId xmlns:p14="http://schemas.microsoft.com/office/powerpoint/2010/main" val="28296633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927590-923E-1923-8C20-DE4E3AE12320}"/>
              </a:ext>
            </a:extLst>
          </p:cNvPr>
          <p:cNvSpPr>
            <a:spLocks noGrp="1"/>
          </p:cNvSpPr>
          <p:nvPr>
            <p:ph type="title"/>
          </p:nvPr>
        </p:nvSpPr>
        <p:spPr>
          <a:xfrm>
            <a:off x="1007746" y="921067"/>
            <a:ext cx="12618720" cy="1590676"/>
          </a:xfrm>
        </p:spPr>
        <p:txBody>
          <a:bodyPr>
            <a:normAutofit/>
          </a:bodyPr>
          <a:lstStyle/>
          <a:p>
            <a:pPr algn="ctr"/>
            <a:r>
              <a:rPr lang="ja-JP" altLang="en-US" sz="4800" dirty="0">
                <a:latin typeface="BIZ UDゴシック" panose="020B0400000000000000" pitchFamily="49" charset="-128"/>
                <a:ea typeface="BIZ UDゴシック" panose="020B0400000000000000" pitchFamily="49" charset="-128"/>
              </a:rPr>
              <a:t>セーフティーカルチャー</a:t>
            </a:r>
            <a:endParaRPr kumimoji="1" lang="ja-JP" altLang="en-US" sz="4800" dirty="0">
              <a:latin typeface="BIZ UDゴシック" panose="020B0400000000000000" pitchFamily="49" charset="-128"/>
              <a:ea typeface="BIZ UDゴシック" panose="020B0400000000000000" pitchFamily="49" charset="-128"/>
            </a:endParaRPr>
          </a:p>
        </p:txBody>
      </p:sp>
      <p:sp>
        <p:nvSpPr>
          <p:cNvPr id="3" name="テキスト プレースホルダー 2">
            <a:extLst>
              <a:ext uri="{FF2B5EF4-FFF2-40B4-BE49-F238E27FC236}">
                <a16:creationId xmlns:a16="http://schemas.microsoft.com/office/drawing/2014/main" id="{9EACE8CB-B98B-A8A0-BC6A-47B6507B4497}"/>
              </a:ext>
            </a:extLst>
          </p:cNvPr>
          <p:cNvSpPr>
            <a:spLocks noGrp="1"/>
          </p:cNvSpPr>
          <p:nvPr>
            <p:ph type="body" idx="1"/>
          </p:nvPr>
        </p:nvSpPr>
        <p:spPr>
          <a:ln w="28575">
            <a:solidFill>
              <a:schemeClr val="tx1"/>
            </a:solidFill>
          </a:ln>
        </p:spPr>
        <p:txBody>
          <a:bodyPr>
            <a:normAutofit/>
          </a:bodyPr>
          <a:lstStyle/>
          <a:p>
            <a:pPr algn="ctr"/>
            <a:r>
              <a:rPr kumimoji="1" lang="ja-JP" altLang="en-US" sz="4320" b="0" dirty="0">
                <a:latin typeface="BIZ UDゴシック" panose="020B0400000000000000" pitchFamily="49" charset="-128"/>
                <a:ea typeface="BIZ UDゴシック" panose="020B0400000000000000" pitchFamily="49" charset="-128"/>
              </a:rPr>
              <a:t>ネガティブ</a:t>
            </a:r>
          </a:p>
        </p:txBody>
      </p:sp>
      <p:sp>
        <p:nvSpPr>
          <p:cNvPr id="4" name="コンテンツ プレースホルダー 3">
            <a:extLst>
              <a:ext uri="{FF2B5EF4-FFF2-40B4-BE49-F238E27FC236}">
                <a16:creationId xmlns:a16="http://schemas.microsoft.com/office/drawing/2014/main" id="{4527D928-D905-8246-2F91-851FE195DAE1}"/>
              </a:ext>
            </a:extLst>
          </p:cNvPr>
          <p:cNvSpPr>
            <a:spLocks noGrp="1"/>
          </p:cNvSpPr>
          <p:nvPr>
            <p:ph sz="half" idx="2"/>
          </p:nvPr>
        </p:nvSpPr>
        <p:spPr>
          <a:solidFill>
            <a:schemeClr val="bg1">
              <a:lumMod val="95000"/>
            </a:schemeClr>
          </a:solidFill>
          <a:ln w="28575">
            <a:solidFill>
              <a:schemeClr val="bg2"/>
            </a:solidFill>
          </a:ln>
        </p:spPr>
        <p:txBody>
          <a:bodyPr/>
          <a:lstStyle/>
          <a:p>
            <a:pPr>
              <a:lnSpc>
                <a:spcPct val="100000"/>
              </a:lnSpc>
            </a:pPr>
            <a:endParaRPr lang="en-US" altLang="ja-JP" dirty="0">
              <a:latin typeface="BIZ UDゴシック" panose="020B0400000000000000" pitchFamily="49" charset="-128"/>
              <a:ea typeface="BIZ UDゴシック" panose="020B0400000000000000" pitchFamily="49" charset="-128"/>
            </a:endParaRPr>
          </a:p>
          <a:p>
            <a:pPr>
              <a:lnSpc>
                <a:spcPct val="100000"/>
              </a:lnSpc>
            </a:pPr>
            <a:r>
              <a:rPr lang="ja-JP" altLang="en-US" dirty="0">
                <a:latin typeface="BIZ UDゴシック" panose="020B0400000000000000" pitchFamily="49" charset="-128"/>
                <a:ea typeface="BIZ UDゴシック" panose="020B0400000000000000" pitchFamily="49" charset="-128"/>
              </a:rPr>
              <a:t>嫌な報告は聞きたくない</a:t>
            </a:r>
            <a:endParaRPr lang="en-US" altLang="ja-JP" dirty="0">
              <a:latin typeface="BIZ UDゴシック" panose="020B0400000000000000" pitchFamily="49" charset="-128"/>
              <a:ea typeface="BIZ UDゴシック" panose="020B0400000000000000" pitchFamily="49" charset="-128"/>
            </a:endParaRPr>
          </a:p>
          <a:p>
            <a:pPr>
              <a:lnSpc>
                <a:spcPct val="100000"/>
              </a:lnSpc>
            </a:pPr>
            <a:r>
              <a:rPr lang="ja-JP" altLang="en-US" dirty="0">
                <a:latin typeface="BIZ UDゴシック" panose="020B0400000000000000" pitchFamily="49" charset="-128"/>
                <a:ea typeface="BIZ UDゴシック" panose="020B0400000000000000" pitchFamily="49" charset="-128"/>
              </a:rPr>
              <a:t>事故を起こした人の処分</a:t>
            </a:r>
            <a:endParaRPr lang="en-US" altLang="ja-JP" dirty="0">
              <a:latin typeface="BIZ UDゴシック" panose="020B0400000000000000" pitchFamily="49" charset="-128"/>
              <a:ea typeface="BIZ UDゴシック" panose="020B0400000000000000" pitchFamily="49" charset="-128"/>
            </a:endParaRPr>
          </a:p>
          <a:p>
            <a:pPr>
              <a:lnSpc>
                <a:spcPct val="100000"/>
              </a:lnSpc>
            </a:pPr>
            <a:r>
              <a:rPr kumimoji="1" lang="ja-JP" altLang="en-US" dirty="0">
                <a:latin typeface="BIZ UDゴシック" panose="020B0400000000000000" pitchFamily="49" charset="-128"/>
                <a:ea typeface="BIZ UDゴシック" panose="020B0400000000000000" pitchFamily="49" charset="-128"/>
              </a:rPr>
              <a:t>ルールブック</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pPr>
            <a:endParaRPr kumimoji="1" lang="ja-JP" altLang="en-US" dirty="0">
              <a:latin typeface="BIZ UDゴシック" panose="020B0400000000000000" pitchFamily="49" charset="-128"/>
              <a:ea typeface="BIZ UDゴシック" panose="020B0400000000000000" pitchFamily="49" charset="-128"/>
            </a:endParaRPr>
          </a:p>
        </p:txBody>
      </p:sp>
      <p:sp>
        <p:nvSpPr>
          <p:cNvPr id="5" name="テキスト プレースホルダー 4">
            <a:extLst>
              <a:ext uri="{FF2B5EF4-FFF2-40B4-BE49-F238E27FC236}">
                <a16:creationId xmlns:a16="http://schemas.microsoft.com/office/drawing/2014/main" id="{883A4725-23A2-1BCB-8A67-59E8FD24F3CD}"/>
              </a:ext>
            </a:extLst>
          </p:cNvPr>
          <p:cNvSpPr>
            <a:spLocks noGrp="1"/>
          </p:cNvSpPr>
          <p:nvPr>
            <p:ph type="body" sz="quarter" idx="3"/>
          </p:nvPr>
        </p:nvSpPr>
        <p:spPr>
          <a:ln w="28575">
            <a:solidFill>
              <a:schemeClr val="tx1"/>
            </a:solidFill>
          </a:ln>
        </p:spPr>
        <p:txBody>
          <a:bodyPr>
            <a:normAutofit/>
          </a:bodyPr>
          <a:lstStyle/>
          <a:p>
            <a:pPr algn="ctr"/>
            <a:r>
              <a:rPr kumimoji="1" lang="ja-JP" altLang="en-US" sz="4320" b="0" dirty="0">
                <a:latin typeface="BIZ UDゴシック" panose="020B0400000000000000" pitchFamily="49" charset="-128"/>
                <a:ea typeface="BIZ UDゴシック" panose="020B0400000000000000" pitchFamily="49" charset="-128"/>
              </a:rPr>
              <a:t>ポジティブ</a:t>
            </a:r>
          </a:p>
        </p:txBody>
      </p:sp>
      <p:sp>
        <p:nvSpPr>
          <p:cNvPr id="6" name="コンテンツ プレースホルダー 5">
            <a:extLst>
              <a:ext uri="{FF2B5EF4-FFF2-40B4-BE49-F238E27FC236}">
                <a16:creationId xmlns:a16="http://schemas.microsoft.com/office/drawing/2014/main" id="{90CD90C8-C035-7FC9-18CB-9580151E85B3}"/>
              </a:ext>
            </a:extLst>
          </p:cNvPr>
          <p:cNvSpPr>
            <a:spLocks noGrp="1"/>
          </p:cNvSpPr>
          <p:nvPr>
            <p:ph sz="quarter" idx="4"/>
          </p:nvPr>
        </p:nvSpPr>
        <p:spPr>
          <a:solidFill>
            <a:srgbClr val="FFC000"/>
          </a:solidFill>
          <a:ln w="28575">
            <a:solidFill>
              <a:schemeClr val="tx1"/>
            </a:solidFill>
          </a:ln>
        </p:spPr>
        <p:txBody>
          <a:bodyPr/>
          <a:lstStyle/>
          <a:p>
            <a:pPr>
              <a:lnSpc>
                <a:spcPct val="100000"/>
              </a:lnSpc>
            </a:pPr>
            <a:endParaRPr lang="en-US" altLang="ja-JP" dirty="0">
              <a:latin typeface="BIZ UDゴシック" panose="020B0400000000000000" pitchFamily="49" charset="-128"/>
              <a:ea typeface="BIZ UDゴシック" panose="020B0400000000000000" pitchFamily="49" charset="-128"/>
            </a:endParaRPr>
          </a:p>
          <a:p>
            <a:pPr>
              <a:lnSpc>
                <a:spcPct val="100000"/>
              </a:lnSpc>
            </a:pPr>
            <a:r>
              <a:rPr lang="ja-JP" altLang="en-US" dirty="0">
                <a:latin typeface="BIZ UDゴシック" panose="020B0400000000000000" pitchFamily="49" charset="-128"/>
                <a:ea typeface="BIZ UDゴシック" panose="020B0400000000000000" pitchFamily="49" charset="-128"/>
              </a:rPr>
              <a:t>すべてを受けいれるオープンな態度</a:t>
            </a:r>
            <a:endParaRPr lang="en-US" altLang="ja-JP" dirty="0">
              <a:latin typeface="BIZ UDゴシック" panose="020B0400000000000000" pitchFamily="49" charset="-128"/>
              <a:ea typeface="BIZ UDゴシック" panose="020B0400000000000000" pitchFamily="49" charset="-128"/>
            </a:endParaRPr>
          </a:p>
          <a:p>
            <a:pPr>
              <a:lnSpc>
                <a:spcPct val="100000"/>
              </a:lnSpc>
            </a:pPr>
            <a:r>
              <a:rPr lang="ja-JP" altLang="en-US" dirty="0">
                <a:latin typeface="BIZ UDゴシック" panose="020B0400000000000000" pitchFamily="49" charset="-128"/>
                <a:ea typeface="BIZ UDゴシック" panose="020B0400000000000000" pitchFamily="49" charset="-128"/>
              </a:rPr>
              <a:t>自身の行為に責任を負う</a:t>
            </a:r>
            <a:r>
              <a:rPr kumimoji="1" lang="ja-JP" altLang="en-US" dirty="0">
                <a:latin typeface="BIZ UDゴシック" panose="020B0400000000000000" pitchFamily="49" charset="-128"/>
                <a:ea typeface="BIZ UDゴシック" panose="020B0400000000000000" pitchFamily="49" charset="-128"/>
              </a:rPr>
              <a:t>という態度</a:t>
            </a:r>
            <a:endParaRPr kumimoji="1" lang="en-US" altLang="ja-JP" dirty="0">
              <a:latin typeface="BIZ UDゴシック" panose="020B0400000000000000" pitchFamily="49" charset="-128"/>
              <a:ea typeface="BIZ UDゴシック" panose="020B0400000000000000" pitchFamily="49" charset="-128"/>
            </a:endParaRPr>
          </a:p>
          <a:p>
            <a:pPr>
              <a:lnSpc>
                <a:spcPct val="100000"/>
              </a:lnSpc>
            </a:pPr>
            <a:r>
              <a:rPr lang="ja-JP" altLang="en-US" dirty="0">
                <a:latin typeface="BIZ UDゴシック" panose="020B0400000000000000" pitchFamily="49" charset="-128"/>
                <a:ea typeface="BIZ UDゴシック" panose="020B0400000000000000" pitchFamily="49" charset="-128"/>
              </a:rPr>
              <a:t>アクション</a:t>
            </a:r>
            <a:endParaRPr kumimoji="1" lang="ja-JP" altLang="en-US" dirty="0">
              <a:latin typeface="BIZ UDゴシック" panose="020B0400000000000000" pitchFamily="49" charset="-128"/>
              <a:ea typeface="BIZ UDゴシック" panose="020B0400000000000000" pitchFamily="49" charset="-128"/>
            </a:endParaRPr>
          </a:p>
        </p:txBody>
      </p:sp>
      <p:sp>
        <p:nvSpPr>
          <p:cNvPr id="7" name="スライド番号プレースホルダー 6">
            <a:extLst>
              <a:ext uri="{FF2B5EF4-FFF2-40B4-BE49-F238E27FC236}">
                <a16:creationId xmlns:a16="http://schemas.microsoft.com/office/drawing/2014/main" id="{3D420C2F-4177-5DFB-9B38-348408551C64}"/>
              </a:ext>
            </a:extLst>
          </p:cNvPr>
          <p:cNvSpPr>
            <a:spLocks noGrp="1"/>
          </p:cNvSpPr>
          <p:nvPr>
            <p:ph type="sldNum" sz="quarter" idx="12"/>
          </p:nvPr>
        </p:nvSpPr>
        <p:spPr/>
        <p:txBody>
          <a:bodyPr/>
          <a:lstStyle/>
          <a:p>
            <a:fld id="{1BF6E997-178B-4815-8ABD-60FD5E8C3AF7}" type="slidenum">
              <a:rPr kumimoji="1" lang="ja-JP" altLang="en-US" smtClean="0"/>
              <a:t>144</a:t>
            </a:fld>
            <a:endParaRPr kumimoji="1" lang="ja-JP" altLang="en-US"/>
          </a:p>
        </p:txBody>
      </p:sp>
      <p:sp>
        <p:nvSpPr>
          <p:cNvPr id="8" name="正方形/長方形 7">
            <a:extLst>
              <a:ext uri="{FF2B5EF4-FFF2-40B4-BE49-F238E27FC236}">
                <a16:creationId xmlns:a16="http://schemas.microsoft.com/office/drawing/2014/main" id="{439AA243-6426-7A0D-39E7-96ECDBDC9CAE}"/>
              </a:ext>
            </a:extLst>
          </p:cNvPr>
          <p:cNvSpPr/>
          <p:nvPr/>
        </p:nvSpPr>
        <p:spPr>
          <a:xfrm>
            <a:off x="891251" y="2017396"/>
            <a:ext cx="6305840" cy="5031586"/>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49FD49F-381B-896E-2F0A-24EF6A129868}"/>
              </a:ext>
            </a:extLst>
          </p:cNvPr>
          <p:cNvSpPr/>
          <p:nvPr/>
        </p:nvSpPr>
        <p:spPr>
          <a:xfrm>
            <a:off x="7313585" y="2017396"/>
            <a:ext cx="6425563" cy="5031586"/>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00787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894E2AF-1C62-9471-2DCB-E616A4391289}"/>
              </a:ext>
            </a:extLst>
          </p:cNvPr>
          <p:cNvSpPr>
            <a:spLocks noGrp="1"/>
          </p:cNvSpPr>
          <p:nvPr>
            <p:ph type="sldNum" sz="quarter" idx="12"/>
          </p:nvPr>
        </p:nvSpPr>
        <p:spPr/>
        <p:txBody>
          <a:bodyPr/>
          <a:lstStyle/>
          <a:p>
            <a:fld id="{1BF6E997-178B-4815-8ABD-60FD5E8C3AF7}" type="slidenum">
              <a:rPr kumimoji="1" lang="ja-JP" altLang="en-US" smtClean="0"/>
              <a:t>145</a:t>
            </a:fld>
            <a:endParaRPr kumimoji="1" lang="ja-JP" altLang="en-US"/>
          </a:p>
        </p:txBody>
      </p:sp>
      <p:pic>
        <p:nvPicPr>
          <p:cNvPr id="4" name="図 3">
            <a:extLst>
              <a:ext uri="{FF2B5EF4-FFF2-40B4-BE49-F238E27FC236}">
                <a16:creationId xmlns:a16="http://schemas.microsoft.com/office/drawing/2014/main" id="{52A2F5C3-9813-8154-9835-DAE54F29AB3A}"/>
              </a:ext>
            </a:extLst>
          </p:cNvPr>
          <p:cNvPicPr>
            <a:picLocks noChangeAspect="1"/>
          </p:cNvPicPr>
          <p:nvPr/>
        </p:nvPicPr>
        <p:blipFill>
          <a:blip r:embed="rId2"/>
          <a:stretch>
            <a:fillRect/>
          </a:stretch>
        </p:blipFill>
        <p:spPr>
          <a:xfrm>
            <a:off x="7673106" y="541585"/>
            <a:ext cx="3420463" cy="6963397"/>
          </a:xfrm>
          <a:prstGeom prst="rect">
            <a:avLst/>
          </a:prstGeom>
        </p:spPr>
      </p:pic>
      <p:pic>
        <p:nvPicPr>
          <p:cNvPr id="6" name="図 5">
            <a:extLst>
              <a:ext uri="{FF2B5EF4-FFF2-40B4-BE49-F238E27FC236}">
                <a16:creationId xmlns:a16="http://schemas.microsoft.com/office/drawing/2014/main" id="{C9C255F9-365A-F228-47F0-C7E49973FBB8}"/>
              </a:ext>
            </a:extLst>
          </p:cNvPr>
          <p:cNvPicPr>
            <a:picLocks noChangeAspect="1"/>
          </p:cNvPicPr>
          <p:nvPr/>
        </p:nvPicPr>
        <p:blipFill>
          <a:blip r:embed="rId3"/>
          <a:stretch>
            <a:fillRect/>
          </a:stretch>
        </p:blipFill>
        <p:spPr>
          <a:xfrm>
            <a:off x="1980909" y="2248009"/>
            <a:ext cx="5334292" cy="3997066"/>
          </a:xfrm>
          <a:prstGeom prst="rect">
            <a:avLst/>
          </a:prstGeom>
        </p:spPr>
      </p:pic>
    </p:spTree>
    <p:extLst>
      <p:ext uri="{BB962C8B-B14F-4D97-AF65-F5344CB8AC3E}">
        <p14:creationId xmlns:p14="http://schemas.microsoft.com/office/powerpoint/2010/main" val="24875272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3084A4-1736-9C35-1780-B561BCC1E5B1}"/>
              </a:ext>
            </a:extLst>
          </p:cNvPr>
          <p:cNvSpPr>
            <a:spLocks noGrp="1"/>
          </p:cNvSpPr>
          <p:nvPr>
            <p:ph type="sldNum" sz="quarter" idx="12"/>
          </p:nvPr>
        </p:nvSpPr>
        <p:spPr/>
        <p:txBody>
          <a:bodyPr/>
          <a:lstStyle/>
          <a:p>
            <a:fld id="{1BF6E997-178B-4815-8ABD-60FD5E8C3AF7}" type="slidenum">
              <a:rPr kumimoji="1" lang="ja-JP" altLang="en-US" smtClean="0"/>
              <a:t>146</a:t>
            </a:fld>
            <a:endParaRPr kumimoji="1" lang="ja-JP" altLang="en-US"/>
          </a:p>
        </p:txBody>
      </p:sp>
      <p:pic>
        <p:nvPicPr>
          <p:cNvPr id="4" name="図 3">
            <a:extLst>
              <a:ext uri="{FF2B5EF4-FFF2-40B4-BE49-F238E27FC236}">
                <a16:creationId xmlns:a16="http://schemas.microsoft.com/office/drawing/2014/main" id="{D8AD5F53-0D1B-758D-6B37-825C52FEB27D}"/>
              </a:ext>
            </a:extLst>
          </p:cNvPr>
          <p:cNvPicPr>
            <a:picLocks noChangeAspect="1"/>
          </p:cNvPicPr>
          <p:nvPr/>
        </p:nvPicPr>
        <p:blipFill>
          <a:blip r:embed="rId2"/>
          <a:stretch>
            <a:fillRect/>
          </a:stretch>
        </p:blipFill>
        <p:spPr>
          <a:xfrm>
            <a:off x="2289216" y="1632490"/>
            <a:ext cx="4332421" cy="4964620"/>
          </a:xfrm>
          <a:prstGeom prst="rect">
            <a:avLst/>
          </a:prstGeom>
        </p:spPr>
      </p:pic>
      <p:pic>
        <p:nvPicPr>
          <p:cNvPr id="6" name="図 5">
            <a:extLst>
              <a:ext uri="{FF2B5EF4-FFF2-40B4-BE49-F238E27FC236}">
                <a16:creationId xmlns:a16="http://schemas.microsoft.com/office/drawing/2014/main" id="{B6B1C838-F697-A841-2C94-FC50B4BE47FF}"/>
              </a:ext>
            </a:extLst>
          </p:cNvPr>
          <p:cNvPicPr>
            <a:picLocks noChangeAspect="1"/>
          </p:cNvPicPr>
          <p:nvPr/>
        </p:nvPicPr>
        <p:blipFill>
          <a:blip r:embed="rId3"/>
          <a:stretch>
            <a:fillRect/>
          </a:stretch>
        </p:blipFill>
        <p:spPr>
          <a:xfrm>
            <a:off x="6468854" y="117831"/>
            <a:ext cx="4231446" cy="1702156"/>
          </a:xfrm>
          <a:prstGeom prst="rect">
            <a:avLst/>
          </a:prstGeom>
        </p:spPr>
      </p:pic>
      <p:pic>
        <p:nvPicPr>
          <p:cNvPr id="8" name="図 7">
            <a:extLst>
              <a:ext uri="{FF2B5EF4-FFF2-40B4-BE49-F238E27FC236}">
                <a16:creationId xmlns:a16="http://schemas.microsoft.com/office/drawing/2014/main" id="{04D87AC5-206D-FEAD-5357-950E94047C22}"/>
              </a:ext>
            </a:extLst>
          </p:cNvPr>
          <p:cNvPicPr>
            <a:picLocks noChangeAspect="1"/>
          </p:cNvPicPr>
          <p:nvPr/>
        </p:nvPicPr>
        <p:blipFill>
          <a:blip r:embed="rId4"/>
          <a:stretch>
            <a:fillRect/>
          </a:stretch>
        </p:blipFill>
        <p:spPr>
          <a:xfrm>
            <a:off x="6545246" y="1946945"/>
            <a:ext cx="4231446" cy="2843490"/>
          </a:xfrm>
          <a:prstGeom prst="rect">
            <a:avLst/>
          </a:prstGeom>
        </p:spPr>
      </p:pic>
      <p:pic>
        <p:nvPicPr>
          <p:cNvPr id="10" name="図 9">
            <a:extLst>
              <a:ext uri="{FF2B5EF4-FFF2-40B4-BE49-F238E27FC236}">
                <a16:creationId xmlns:a16="http://schemas.microsoft.com/office/drawing/2014/main" id="{8DB21BA0-A22B-581C-930C-EB65DDA7DDC1}"/>
              </a:ext>
            </a:extLst>
          </p:cNvPr>
          <p:cNvPicPr>
            <a:picLocks noChangeAspect="1"/>
          </p:cNvPicPr>
          <p:nvPr/>
        </p:nvPicPr>
        <p:blipFill>
          <a:blip r:embed="rId5"/>
          <a:stretch>
            <a:fillRect/>
          </a:stretch>
        </p:blipFill>
        <p:spPr>
          <a:xfrm>
            <a:off x="6545246" y="4917394"/>
            <a:ext cx="4688120" cy="3031208"/>
          </a:xfrm>
          <a:prstGeom prst="rect">
            <a:avLst/>
          </a:prstGeom>
        </p:spPr>
      </p:pic>
    </p:spTree>
    <p:extLst>
      <p:ext uri="{BB962C8B-B14F-4D97-AF65-F5344CB8AC3E}">
        <p14:creationId xmlns:p14="http://schemas.microsoft.com/office/powerpoint/2010/main" val="16402826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CFDBB02-32B9-3B04-88CB-EDB91827A1CD}"/>
              </a:ext>
            </a:extLst>
          </p:cNvPr>
          <p:cNvSpPr>
            <a:spLocks noGrp="1"/>
          </p:cNvSpPr>
          <p:nvPr>
            <p:ph type="sldNum" sz="quarter" idx="12"/>
          </p:nvPr>
        </p:nvSpPr>
        <p:spPr/>
        <p:txBody>
          <a:bodyPr/>
          <a:lstStyle/>
          <a:p>
            <a:fld id="{1BF6E997-178B-4815-8ABD-60FD5E8C3AF7}" type="slidenum">
              <a:rPr kumimoji="1" lang="ja-JP" altLang="en-US" smtClean="0"/>
              <a:t>147</a:t>
            </a:fld>
            <a:endParaRPr kumimoji="1" lang="ja-JP" altLang="en-US"/>
          </a:p>
        </p:txBody>
      </p:sp>
      <p:pic>
        <p:nvPicPr>
          <p:cNvPr id="4" name="図 3">
            <a:extLst>
              <a:ext uri="{FF2B5EF4-FFF2-40B4-BE49-F238E27FC236}">
                <a16:creationId xmlns:a16="http://schemas.microsoft.com/office/drawing/2014/main" id="{0D1A2520-4C8F-5042-6387-42974E02438A}"/>
              </a:ext>
            </a:extLst>
          </p:cNvPr>
          <p:cNvPicPr>
            <a:picLocks noChangeAspect="1"/>
          </p:cNvPicPr>
          <p:nvPr/>
        </p:nvPicPr>
        <p:blipFill>
          <a:blip r:embed="rId2"/>
          <a:stretch>
            <a:fillRect/>
          </a:stretch>
        </p:blipFill>
        <p:spPr>
          <a:xfrm>
            <a:off x="1978900" y="360816"/>
            <a:ext cx="5061980" cy="3636968"/>
          </a:xfrm>
          <a:prstGeom prst="rect">
            <a:avLst/>
          </a:prstGeom>
        </p:spPr>
      </p:pic>
      <p:pic>
        <p:nvPicPr>
          <p:cNvPr id="1026" name="Picture 2" descr="広告１　JPEG">
            <a:extLst>
              <a:ext uri="{FF2B5EF4-FFF2-40B4-BE49-F238E27FC236}">
                <a16:creationId xmlns:a16="http://schemas.microsoft.com/office/drawing/2014/main" id="{6E7C966C-0D8B-1290-A396-B2876A7C6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426" y="440056"/>
            <a:ext cx="4069524" cy="57830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PEGチラシ裏面　">
            <a:extLst>
              <a:ext uri="{FF2B5EF4-FFF2-40B4-BE49-F238E27FC236}">
                <a16:creationId xmlns:a16="http://schemas.microsoft.com/office/drawing/2014/main" id="{EC418C0E-0E31-8C78-291A-037A4F6DD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6057682"/>
            <a:ext cx="7894024" cy="587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8166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5CA4138-1BB9-3656-BAA3-52DFA792FC38}"/>
              </a:ext>
            </a:extLst>
          </p:cNvPr>
          <p:cNvSpPr>
            <a:spLocks noGrp="1"/>
          </p:cNvSpPr>
          <p:nvPr>
            <p:ph type="sldNum" sz="quarter" idx="12"/>
          </p:nvPr>
        </p:nvSpPr>
        <p:spPr/>
        <p:txBody>
          <a:bodyPr/>
          <a:lstStyle/>
          <a:p>
            <a:fld id="{1BF6E997-178B-4815-8ABD-60FD5E8C3AF7}" type="slidenum">
              <a:rPr kumimoji="1" lang="ja-JP" altLang="en-US" smtClean="0"/>
              <a:t>148</a:t>
            </a:fld>
            <a:endParaRPr kumimoji="1" lang="ja-JP" altLang="en-US"/>
          </a:p>
        </p:txBody>
      </p:sp>
      <p:pic>
        <p:nvPicPr>
          <p:cNvPr id="2050" name="Picture 2">
            <a:extLst>
              <a:ext uri="{FF2B5EF4-FFF2-40B4-BE49-F238E27FC236}">
                <a16:creationId xmlns:a16="http://schemas.microsoft.com/office/drawing/2014/main" id="{05740855-8741-6D13-3375-533F602CD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655" y="-405747"/>
            <a:ext cx="13614824" cy="904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5001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2CC6-4912-AD48-65E5-DCB62D9459F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A144ED0-E26A-BBDF-1915-DCCAC2224E0D}"/>
              </a:ext>
            </a:extLst>
          </p:cNvPr>
          <p:cNvSpPr>
            <a:spLocks noGrp="1"/>
          </p:cNvSpPr>
          <p:nvPr>
            <p:ph type="title"/>
          </p:nvPr>
        </p:nvSpPr>
        <p:spPr>
          <a:xfrm>
            <a:off x="3402244" y="2980397"/>
            <a:ext cx="7049695" cy="1950417"/>
          </a:xfrm>
          <a:solidFill>
            <a:schemeClr val="bg1">
              <a:lumMod val="85000"/>
            </a:schemeClr>
          </a:solidFill>
          <a:ln>
            <a:solidFill>
              <a:schemeClr val="tx1"/>
            </a:solidFill>
          </a:ln>
          <a:scene3d>
            <a:camera prst="orthographicFront"/>
            <a:lightRig rig="threePt" dir="t"/>
          </a:scene3d>
          <a:sp3d>
            <a:bevelT/>
          </a:sp3d>
        </p:spPr>
        <p:txBody>
          <a:bodyPr/>
          <a:lstStyle/>
          <a:p>
            <a:r>
              <a:rPr kumimoji="1" lang="ja-JP" altLang="en-US" dirty="0">
                <a:latin typeface="BIZ UDゴシック" panose="020B0400000000000000" pitchFamily="49" charset="-128"/>
                <a:ea typeface="BIZ UDゴシック" panose="020B0400000000000000" pitchFamily="49" charset="-128"/>
              </a:rPr>
              <a:t>ことアレルゲンに関しては　客もコントローラーでは？</a:t>
            </a:r>
          </a:p>
        </p:txBody>
      </p:sp>
    </p:spTree>
    <p:extLst>
      <p:ext uri="{BB962C8B-B14F-4D97-AF65-F5344CB8AC3E}">
        <p14:creationId xmlns:p14="http://schemas.microsoft.com/office/powerpoint/2010/main" val="1809114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A2F84-C34B-AFCB-E6E6-0980FFC4811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60FF5F-AC1F-551B-80B7-273F9D2A7CC9}"/>
              </a:ext>
            </a:extLst>
          </p:cNvPr>
          <p:cNvSpPr txBox="1"/>
          <p:nvPr/>
        </p:nvSpPr>
        <p:spPr>
          <a:xfrm>
            <a:off x="1015524" y="3478597"/>
            <a:ext cx="13008689" cy="1938992"/>
          </a:xfrm>
          <a:prstGeom prst="rect">
            <a:avLst/>
          </a:prstGeom>
          <a:noFill/>
        </p:spPr>
        <p:txBody>
          <a:bodyPr wrap="none" rtlCol="0">
            <a:spAutoFit/>
          </a:bodyPr>
          <a:lstStyle/>
          <a:p>
            <a:pPr algn="ctr"/>
            <a:r>
              <a:rPr kumimoji="1" lang="ja-JP" altLang="en-US" sz="4000" dirty="0">
                <a:latin typeface="BIZ UDゴシック" panose="020B0400000000000000" pitchFamily="49" charset="-128"/>
                <a:ea typeface="BIZ UDゴシック" panose="020B0400000000000000" pitchFamily="49" charset="-128"/>
              </a:rPr>
              <a:t>「法則」とアップグレードされたいい方を</a:t>
            </a:r>
            <a:endParaRPr kumimoji="1"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されているが実は「その時代において観察された比率」</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に過ぎない</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280786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1242774"/>
            <a:ext cx="595372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シドニー・デッカーの視点</a:t>
            </a:r>
            <a:endParaRPr lang="en-US" sz="3900" dirty="0">
              <a:latin typeface="BIZ UDゴシック" panose="020B0400000000000000" pitchFamily="49" charset="-128"/>
              <a:ea typeface="BIZ UDゴシック" panose="020B0400000000000000" pitchFamily="49" charset="-128"/>
            </a:endParaRPr>
          </a:p>
        </p:txBody>
      </p:sp>
      <p:sp>
        <p:nvSpPr>
          <p:cNvPr id="4" name="Shape 1"/>
          <p:cNvSpPr/>
          <p:nvPr/>
        </p:nvSpPr>
        <p:spPr>
          <a:xfrm>
            <a:off x="793790" y="2160508"/>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5" name="Text 2"/>
          <p:cNvSpPr/>
          <p:nvPr/>
        </p:nvSpPr>
        <p:spPr>
          <a:xfrm>
            <a:off x="1438632" y="2228731"/>
            <a:ext cx="3720108"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人間は問題の原因ではなく解決策</a:t>
            </a:r>
            <a:endParaRPr lang="en-US" sz="1950" dirty="0">
              <a:latin typeface="BIZ UDゴシック" panose="020B0400000000000000" pitchFamily="49" charset="-128"/>
              <a:ea typeface="BIZ UDゴシック" panose="020B0400000000000000" pitchFamily="49" charset="-128"/>
            </a:endParaRPr>
          </a:p>
        </p:txBody>
      </p:sp>
      <p:sp>
        <p:nvSpPr>
          <p:cNvPr id="6" name="Text 3"/>
          <p:cNvSpPr/>
          <p:nvPr/>
        </p:nvSpPr>
        <p:spPr>
          <a:xfrm>
            <a:off x="1438632" y="2657951"/>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デッカーによれば、人間はエラーを発見し、修正する重要な役割を担っています。つまり、トラブルを防止する「抑止手段」として機能しているのです。</a:t>
            </a:r>
            <a:endParaRPr lang="en-US" sz="1550" dirty="0">
              <a:latin typeface="BIZ UDゴシック" panose="020B0400000000000000" pitchFamily="49" charset="-128"/>
              <a:ea typeface="BIZ UDゴシック" panose="020B0400000000000000" pitchFamily="49" charset="-128"/>
            </a:endParaRPr>
          </a:p>
        </p:txBody>
      </p:sp>
      <p:sp>
        <p:nvSpPr>
          <p:cNvPr id="7" name="Shape 4"/>
          <p:cNvSpPr/>
          <p:nvPr/>
        </p:nvSpPr>
        <p:spPr>
          <a:xfrm>
            <a:off x="793790" y="3689866"/>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8" name="Text 5"/>
          <p:cNvSpPr/>
          <p:nvPr/>
        </p:nvSpPr>
        <p:spPr>
          <a:xfrm>
            <a:off x="1438632" y="375808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意図的なミスは稀</a:t>
            </a:r>
            <a:endParaRPr lang="en-US" sz="1950" dirty="0">
              <a:latin typeface="BIZ UDゴシック" panose="020B0400000000000000" pitchFamily="49" charset="-128"/>
              <a:ea typeface="BIZ UDゴシック" panose="020B0400000000000000" pitchFamily="49" charset="-128"/>
            </a:endParaRPr>
          </a:p>
        </p:txBody>
      </p:sp>
      <p:sp>
        <p:nvSpPr>
          <p:cNvPr id="9" name="Text 6"/>
          <p:cNvSpPr/>
          <p:nvPr/>
        </p:nvSpPr>
        <p:spPr>
          <a:xfrm>
            <a:off x="1438632" y="4187309"/>
            <a:ext cx="6911578"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ほとんどの場合、人はトラブルを意図的に起こそうとしたり、予兆を故意に無視しようとしているわけではありません。むしろ、与えられた状況の中で最善を尽くしています。</a:t>
            </a:r>
            <a:endParaRPr lang="en-US" sz="1550" dirty="0">
              <a:latin typeface="BIZ UDゴシック" panose="020B0400000000000000" pitchFamily="49" charset="-128"/>
              <a:ea typeface="BIZ UDゴシック" panose="020B0400000000000000" pitchFamily="49" charset="-128"/>
            </a:endParaRPr>
          </a:p>
        </p:txBody>
      </p:sp>
      <p:sp>
        <p:nvSpPr>
          <p:cNvPr id="10" name="Shape 7"/>
          <p:cNvSpPr/>
          <p:nvPr/>
        </p:nvSpPr>
        <p:spPr>
          <a:xfrm>
            <a:off x="793790" y="5536763"/>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11" name="Text 8"/>
          <p:cNvSpPr/>
          <p:nvPr/>
        </p:nvSpPr>
        <p:spPr>
          <a:xfrm>
            <a:off x="1438632" y="5604986"/>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システム全体の問題</a:t>
            </a:r>
            <a:endParaRPr lang="en-US" sz="1950" dirty="0">
              <a:latin typeface="BIZ UDゴシック" panose="020B0400000000000000" pitchFamily="49" charset="-128"/>
              <a:ea typeface="BIZ UDゴシック" panose="020B0400000000000000" pitchFamily="49" charset="-128"/>
            </a:endParaRPr>
          </a:p>
        </p:txBody>
      </p:sp>
      <p:sp>
        <p:nvSpPr>
          <p:cNvPr id="12" name="Text 9"/>
          <p:cNvSpPr/>
          <p:nvPr/>
        </p:nvSpPr>
        <p:spPr>
          <a:xfrm>
            <a:off x="1438632" y="6034207"/>
            <a:ext cx="6911578"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トラブルが発生するのは、人とシステムを統合した抑止体系に「バグ」が存在するためです。個人の責任に帰するのではなく、システム全体の問題として捉える必要があります。</a:t>
            </a:r>
            <a:endParaRPr lang="en-US" sz="1550" dirty="0">
              <a:latin typeface="BIZ UDゴシック" panose="020B0400000000000000" pitchFamily="49" charset="-128"/>
              <a:ea typeface="BIZ UDゴシック" panose="020B0400000000000000" pitchFamily="49" charset="-128"/>
            </a:endParaRPr>
          </a:p>
        </p:txBody>
      </p:sp>
      <p:pic>
        <p:nvPicPr>
          <p:cNvPr id="15" name="図 14">
            <a:extLst>
              <a:ext uri="{FF2B5EF4-FFF2-40B4-BE49-F238E27FC236}">
                <a16:creationId xmlns:a16="http://schemas.microsoft.com/office/drawing/2014/main" id="{246A8155-40A1-7C2B-E657-C55097EA90EE}"/>
              </a:ext>
            </a:extLst>
          </p:cNvPr>
          <p:cNvPicPr>
            <a:picLocks noChangeAspect="1"/>
          </p:cNvPicPr>
          <p:nvPr/>
        </p:nvPicPr>
        <p:blipFill>
          <a:blip r:embed="rId3"/>
          <a:stretch>
            <a:fillRect/>
          </a:stretch>
        </p:blipFill>
        <p:spPr>
          <a:xfrm>
            <a:off x="9512329" y="479184"/>
            <a:ext cx="6432346" cy="7178125"/>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86589"/>
            <a:ext cx="5938837"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人とシステムの統合的視点</a:t>
            </a:r>
            <a:endParaRPr lang="en-US" sz="3900" dirty="0">
              <a:latin typeface="BIZ UDゴシック" panose="020B0400000000000000" pitchFamily="49" charset="-128"/>
              <a:ea typeface="BIZ UDゴシック" panose="020B0400000000000000" pitchFamily="49" charset="-128"/>
            </a:endParaRPr>
          </a:p>
        </p:txBody>
      </p:sp>
      <p:sp>
        <p:nvSpPr>
          <p:cNvPr id="4" name="Shape 1"/>
          <p:cNvSpPr/>
          <p:nvPr/>
        </p:nvSpPr>
        <p:spPr>
          <a:xfrm>
            <a:off x="793790" y="2204323"/>
            <a:ext cx="3679031" cy="2746415"/>
          </a:xfrm>
          <a:prstGeom prst="roundRect">
            <a:avLst>
              <a:gd name="adj" fmla="val 3035"/>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5" name="Text 2"/>
          <p:cNvSpPr/>
          <p:nvPr/>
        </p:nvSpPr>
        <p:spPr>
          <a:xfrm>
            <a:off x="999768" y="241030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統合的アプローチ</a:t>
            </a:r>
            <a:endParaRPr lang="en-US" sz="1950" dirty="0">
              <a:latin typeface="BIZ UDゴシック" panose="020B0400000000000000" pitchFamily="49" charset="-128"/>
              <a:ea typeface="BIZ UDゴシック" panose="020B0400000000000000" pitchFamily="49" charset="-128"/>
            </a:endParaRPr>
          </a:p>
        </p:txBody>
      </p:sp>
      <p:sp>
        <p:nvSpPr>
          <p:cNvPr id="6" name="Text 3"/>
          <p:cNvSpPr/>
          <p:nvPr/>
        </p:nvSpPr>
        <p:spPr>
          <a:xfrm>
            <a:off x="999768" y="2839522"/>
            <a:ext cx="3267075"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ヒューマンエラーを削減するためには、人間とシステムを切り離して考えるのではなく、統合的に捉える必要があります。両者の相互作用を理解し、全体としての機能を最適化することが重要です。</a:t>
            </a:r>
            <a:endParaRPr lang="en-US" sz="1550" dirty="0">
              <a:latin typeface="BIZ UDゴシック" panose="020B0400000000000000" pitchFamily="49" charset="-128"/>
              <a:ea typeface="BIZ UDゴシック" panose="020B0400000000000000" pitchFamily="49" charset="-128"/>
            </a:endParaRPr>
          </a:p>
        </p:txBody>
      </p:sp>
      <p:sp>
        <p:nvSpPr>
          <p:cNvPr id="7" name="Shape 4"/>
          <p:cNvSpPr/>
          <p:nvPr/>
        </p:nvSpPr>
        <p:spPr>
          <a:xfrm>
            <a:off x="4671179" y="2204323"/>
            <a:ext cx="3679031" cy="2746415"/>
          </a:xfrm>
          <a:prstGeom prst="roundRect">
            <a:avLst>
              <a:gd name="adj" fmla="val 3035"/>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8" name="Text 5"/>
          <p:cNvSpPr/>
          <p:nvPr/>
        </p:nvSpPr>
        <p:spPr>
          <a:xfrm>
            <a:off x="4877157" y="241030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システムのバグ特定</a:t>
            </a:r>
            <a:endParaRPr lang="en-US" sz="1950" dirty="0">
              <a:latin typeface="BIZ UDゴシック" panose="020B0400000000000000" pitchFamily="49" charset="-128"/>
              <a:ea typeface="BIZ UDゴシック" panose="020B0400000000000000" pitchFamily="49" charset="-128"/>
            </a:endParaRPr>
          </a:p>
        </p:txBody>
      </p:sp>
      <p:sp>
        <p:nvSpPr>
          <p:cNvPr id="9" name="Text 6"/>
          <p:cNvSpPr/>
          <p:nvPr/>
        </p:nvSpPr>
        <p:spPr>
          <a:xfrm>
            <a:off x="4877157" y="2839522"/>
            <a:ext cx="3267075"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トラブルの根本原因は、人とシステムを統合した抑止体系における「バグ」にあります。このバグを特定し、修正することが真の再発防止につながります。</a:t>
            </a:r>
            <a:endParaRPr lang="en-US" sz="1550" dirty="0">
              <a:latin typeface="BIZ UDゴシック" panose="020B0400000000000000" pitchFamily="49" charset="-128"/>
              <a:ea typeface="BIZ UDゴシック" panose="020B0400000000000000" pitchFamily="49" charset="-128"/>
            </a:endParaRPr>
          </a:p>
        </p:txBody>
      </p:sp>
      <p:sp>
        <p:nvSpPr>
          <p:cNvPr id="10" name="Shape 7"/>
          <p:cNvSpPr/>
          <p:nvPr/>
        </p:nvSpPr>
        <p:spPr>
          <a:xfrm>
            <a:off x="793790" y="5149096"/>
            <a:ext cx="7556421" cy="1793796"/>
          </a:xfrm>
          <a:prstGeom prst="roundRect">
            <a:avLst>
              <a:gd name="adj" fmla="val 4647"/>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11" name="Text 8"/>
          <p:cNvSpPr/>
          <p:nvPr/>
        </p:nvSpPr>
        <p:spPr>
          <a:xfrm>
            <a:off x="999768" y="535507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現場の知恵の活用</a:t>
            </a:r>
            <a:endParaRPr lang="en-US" sz="1950" dirty="0">
              <a:latin typeface="BIZ UDゴシック" panose="020B0400000000000000" pitchFamily="49" charset="-128"/>
              <a:ea typeface="BIZ UDゴシック" panose="020B0400000000000000" pitchFamily="49" charset="-128"/>
            </a:endParaRPr>
          </a:p>
        </p:txBody>
      </p:sp>
      <p:sp>
        <p:nvSpPr>
          <p:cNvPr id="12" name="Text 9"/>
          <p:cNvSpPr/>
          <p:nvPr/>
        </p:nvSpPr>
        <p:spPr>
          <a:xfrm>
            <a:off x="999768" y="5784294"/>
            <a:ext cx="714446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現場で働く人々は、システムの弱点や改善点について貴重な知見を持っています。彼らの声に耳を傾け、その知恵を活用することが効果的な対策立案には不可欠です。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80190" y="1957864"/>
            <a:ext cx="5457587"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手順書の限界を認識する</a:t>
            </a:r>
            <a:endParaRPr lang="en-US" sz="3900" dirty="0">
              <a:latin typeface="BIZ UDゴシック" panose="020B0400000000000000" pitchFamily="49" charset="-128"/>
              <a:ea typeface="BIZ UDゴシック" panose="020B0400000000000000" pitchFamily="49" charset="-128"/>
            </a:endParaRPr>
          </a:p>
        </p:txBody>
      </p:sp>
      <p:pic>
        <p:nvPicPr>
          <p:cNvPr id="4" name="Image 1" descr="preencoded.png"/>
          <p:cNvPicPr>
            <a:picLocks noChangeAspect="1"/>
          </p:cNvPicPr>
          <p:nvPr/>
        </p:nvPicPr>
        <p:blipFill>
          <a:blip r:embed="rId3"/>
          <a:stretch>
            <a:fillRect/>
          </a:stretch>
        </p:blipFill>
        <p:spPr>
          <a:xfrm>
            <a:off x="6280190" y="2875597"/>
            <a:ext cx="496133" cy="496133"/>
          </a:xfrm>
          <a:prstGeom prst="rect">
            <a:avLst/>
          </a:prstGeom>
        </p:spPr>
      </p:pic>
      <p:sp>
        <p:nvSpPr>
          <p:cNvPr id="5" name="Text 1"/>
          <p:cNvSpPr/>
          <p:nvPr/>
        </p:nvSpPr>
        <p:spPr>
          <a:xfrm>
            <a:off x="6280190" y="3619738"/>
            <a:ext cx="2353389"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完璧な手順書の神話</a:t>
            </a:r>
            <a:endParaRPr lang="en-US" sz="1950" dirty="0">
              <a:latin typeface="BIZ UDゴシック" panose="020B0400000000000000" pitchFamily="49" charset="-128"/>
              <a:ea typeface="BIZ UDゴシック" panose="020B0400000000000000" pitchFamily="49" charset="-128"/>
            </a:endParaRPr>
          </a:p>
        </p:txBody>
      </p:sp>
      <p:sp>
        <p:nvSpPr>
          <p:cNvPr id="6" name="Text 2"/>
          <p:cNvSpPr/>
          <p:nvPr/>
        </p:nvSpPr>
        <p:spPr>
          <a:xfrm>
            <a:off x="6280190" y="4048958"/>
            <a:ext cx="2353389"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高度で精密な作業には、全ての手順を文書化することは不可能です。刀鍛冶の技術のように、経験と感覚に基づく暗黙知が重要な役割を果たす作業も多く存在します。</a:t>
            </a:r>
            <a:endParaRPr lang="en-US" sz="1550" dirty="0">
              <a:latin typeface="BIZ UDゴシック" panose="020B0400000000000000" pitchFamily="49" charset="-128"/>
              <a:ea typeface="BIZ UDゴシック" panose="020B0400000000000000" pitchFamily="49" charset="-128"/>
            </a:endParaRPr>
          </a:p>
        </p:txBody>
      </p:sp>
      <p:pic>
        <p:nvPicPr>
          <p:cNvPr id="7" name="Image 2" descr="preencoded.png"/>
          <p:cNvPicPr>
            <a:picLocks noChangeAspect="1"/>
          </p:cNvPicPr>
          <p:nvPr/>
        </p:nvPicPr>
        <p:blipFill>
          <a:blip r:embed="rId4"/>
          <a:stretch>
            <a:fillRect/>
          </a:stretch>
        </p:blipFill>
        <p:spPr>
          <a:xfrm>
            <a:off x="8881586" y="2875597"/>
            <a:ext cx="496133" cy="496133"/>
          </a:xfrm>
          <a:prstGeom prst="rect">
            <a:avLst/>
          </a:prstGeom>
        </p:spPr>
      </p:pic>
      <p:sp>
        <p:nvSpPr>
          <p:cNvPr id="8" name="Text 3"/>
          <p:cNvSpPr/>
          <p:nvPr/>
        </p:nvSpPr>
        <p:spPr>
          <a:xfrm>
            <a:off x="8881586" y="3619738"/>
            <a:ext cx="2353508"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暗黙知の重要性</a:t>
            </a:r>
            <a:endParaRPr lang="en-US" sz="1950" dirty="0">
              <a:latin typeface="BIZ UDゴシック" panose="020B0400000000000000" pitchFamily="49" charset="-128"/>
              <a:ea typeface="BIZ UDゴシック" panose="020B0400000000000000" pitchFamily="49" charset="-128"/>
            </a:endParaRPr>
          </a:p>
        </p:txBody>
      </p:sp>
      <p:sp>
        <p:nvSpPr>
          <p:cNvPr id="9" name="Text 4"/>
          <p:cNvSpPr/>
          <p:nvPr/>
        </p:nvSpPr>
        <p:spPr>
          <a:xfrm>
            <a:off x="8881586" y="4048958"/>
            <a:ext cx="2353508"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熟練者が持つ「コツ」や「感覚」は言語化が難しく、手順書だけでは伝えられません。このような暗黙知をどのように共有し、継承していくかが重要な課題です。</a:t>
            </a:r>
            <a:endParaRPr lang="en-US" sz="1550" dirty="0">
              <a:latin typeface="BIZ UDゴシック" panose="020B0400000000000000" pitchFamily="49" charset="-128"/>
              <a:ea typeface="BIZ UDゴシック" panose="020B0400000000000000" pitchFamily="49" charset="-128"/>
            </a:endParaRPr>
          </a:p>
        </p:txBody>
      </p:sp>
      <p:pic>
        <p:nvPicPr>
          <p:cNvPr id="10" name="Image 3" descr="preencoded.png"/>
          <p:cNvPicPr>
            <a:picLocks noChangeAspect="1"/>
          </p:cNvPicPr>
          <p:nvPr/>
        </p:nvPicPr>
        <p:blipFill>
          <a:blip r:embed="rId5"/>
          <a:stretch>
            <a:fillRect/>
          </a:stretch>
        </p:blipFill>
        <p:spPr>
          <a:xfrm>
            <a:off x="11483102" y="2875597"/>
            <a:ext cx="496133" cy="496133"/>
          </a:xfrm>
          <a:prstGeom prst="rect">
            <a:avLst/>
          </a:prstGeom>
        </p:spPr>
      </p:pic>
      <p:sp>
        <p:nvSpPr>
          <p:cNvPr id="11" name="Text 5"/>
          <p:cNvSpPr/>
          <p:nvPr/>
        </p:nvSpPr>
        <p:spPr>
          <a:xfrm>
            <a:off x="11483102" y="3619738"/>
            <a:ext cx="2353389"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人間の適応能力</a:t>
            </a:r>
            <a:endParaRPr lang="en-US" sz="1950" dirty="0">
              <a:latin typeface="BIZ UDゴシック" panose="020B0400000000000000" pitchFamily="49" charset="-128"/>
              <a:ea typeface="BIZ UDゴシック" panose="020B0400000000000000" pitchFamily="49" charset="-128"/>
            </a:endParaRPr>
          </a:p>
        </p:txBody>
      </p:sp>
      <p:sp>
        <p:nvSpPr>
          <p:cNvPr id="12" name="Text 6"/>
          <p:cNvSpPr/>
          <p:nvPr/>
        </p:nvSpPr>
        <p:spPr>
          <a:xfrm>
            <a:off x="11483102" y="4048958"/>
            <a:ext cx="2353389"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人間の強みは、予期せぬ状況に対して柔軟に対応できる適応能力にあります。手順書に頼りすぎると、この適応能力が損なわれる恐れがあります。</a:t>
            </a:r>
            <a:endParaRPr lang="en-US" sz="1550" dirty="0">
              <a:latin typeface="BIZ UDゴシック" panose="020B0400000000000000" pitchFamily="49" charset="-128"/>
              <a:ea typeface="BIZ UDゴシック" panose="020B0400000000000000" pitchFamily="49" charset="-128"/>
            </a:endParaRPr>
          </a:p>
        </p:txBody>
      </p:sp>
      <p:pic>
        <p:nvPicPr>
          <p:cNvPr id="1026" name="Picture 2">
            <a:extLst>
              <a:ext uri="{FF2B5EF4-FFF2-40B4-BE49-F238E27FC236}">
                <a16:creationId xmlns:a16="http://schemas.microsoft.com/office/drawing/2014/main" id="{89F2ED42-FBB8-EA42-EBD5-F693232B56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838" y="2138957"/>
            <a:ext cx="6664406" cy="44429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2119" y="591979"/>
            <a:ext cx="4763333"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BIZ UDゴシック" panose="020B0400000000000000" pitchFamily="49" charset="-128"/>
                <a:ea typeface="BIZ UDゴシック" panose="020B0400000000000000" pitchFamily="49" charset="-128"/>
                <a:cs typeface="Inter Bold" pitchFamily="34" charset="-120"/>
              </a:rPr>
              <a:t>緊急時対応の現実</a:t>
            </a:r>
            <a:endParaRPr lang="en-US" sz="3750" dirty="0">
              <a:latin typeface="BIZ UDゴシック" panose="020B0400000000000000" pitchFamily="49" charset="-128"/>
              <a:ea typeface="BIZ UDゴシック" panose="020B0400000000000000" pitchFamily="49" charset="-128"/>
            </a:endParaRPr>
          </a:p>
        </p:txBody>
      </p:sp>
      <p:pic>
        <p:nvPicPr>
          <p:cNvPr id="3" name="Image 0" descr="preencoded.png"/>
          <p:cNvPicPr>
            <a:picLocks noChangeAspect="1"/>
          </p:cNvPicPr>
          <p:nvPr/>
        </p:nvPicPr>
        <p:blipFill>
          <a:blip r:embed="rId3"/>
          <a:stretch>
            <a:fillRect/>
          </a:stretch>
        </p:blipFill>
        <p:spPr>
          <a:xfrm>
            <a:off x="3383399" y="3705820"/>
            <a:ext cx="7863602" cy="7863602"/>
          </a:xfrm>
          <a:prstGeom prst="rect">
            <a:avLst/>
          </a:prstGeom>
        </p:spPr>
      </p:pic>
      <p:pic>
        <p:nvPicPr>
          <p:cNvPr id="4" name="Image 1" descr="preencoded.png"/>
          <p:cNvPicPr>
            <a:picLocks noChangeAspect="1"/>
          </p:cNvPicPr>
          <p:nvPr/>
        </p:nvPicPr>
        <p:blipFill>
          <a:blip r:embed="rId4"/>
          <a:stretch>
            <a:fillRect/>
          </a:stretch>
        </p:blipFill>
        <p:spPr>
          <a:xfrm>
            <a:off x="4430078" y="6308050"/>
            <a:ext cx="321469" cy="401836"/>
          </a:xfrm>
          <a:prstGeom prst="rect">
            <a:avLst/>
          </a:prstGeom>
        </p:spPr>
      </p:pic>
      <p:pic>
        <p:nvPicPr>
          <p:cNvPr id="5" name="Image 2" descr="preencoded.png"/>
          <p:cNvPicPr>
            <a:picLocks noChangeAspect="1"/>
          </p:cNvPicPr>
          <p:nvPr/>
        </p:nvPicPr>
        <p:blipFill>
          <a:blip r:embed="rId5"/>
          <a:stretch>
            <a:fillRect/>
          </a:stretch>
        </p:blipFill>
        <p:spPr>
          <a:xfrm>
            <a:off x="3383399" y="3705820"/>
            <a:ext cx="7863602" cy="7863602"/>
          </a:xfrm>
          <a:prstGeom prst="rect">
            <a:avLst/>
          </a:prstGeom>
        </p:spPr>
      </p:pic>
      <p:pic>
        <p:nvPicPr>
          <p:cNvPr id="6" name="Image 3" descr="preencoded.png"/>
          <p:cNvPicPr>
            <a:picLocks noChangeAspect="1"/>
          </p:cNvPicPr>
          <p:nvPr/>
        </p:nvPicPr>
        <p:blipFill>
          <a:blip r:embed="rId6"/>
          <a:stretch>
            <a:fillRect/>
          </a:stretch>
        </p:blipFill>
        <p:spPr>
          <a:xfrm>
            <a:off x="6025872" y="4712256"/>
            <a:ext cx="321469" cy="401836"/>
          </a:xfrm>
          <a:prstGeom prst="rect">
            <a:avLst/>
          </a:prstGeom>
        </p:spPr>
      </p:pic>
      <p:pic>
        <p:nvPicPr>
          <p:cNvPr id="7" name="Image 4" descr="preencoded.png"/>
          <p:cNvPicPr>
            <a:picLocks noChangeAspect="1"/>
          </p:cNvPicPr>
          <p:nvPr/>
        </p:nvPicPr>
        <p:blipFill>
          <a:blip r:embed="rId7"/>
          <a:stretch>
            <a:fillRect/>
          </a:stretch>
        </p:blipFill>
        <p:spPr>
          <a:xfrm>
            <a:off x="3383399" y="3705820"/>
            <a:ext cx="7863602" cy="7863602"/>
          </a:xfrm>
          <a:prstGeom prst="rect">
            <a:avLst/>
          </a:prstGeom>
        </p:spPr>
      </p:pic>
      <p:pic>
        <p:nvPicPr>
          <p:cNvPr id="8" name="Image 5" descr="preencoded.png"/>
          <p:cNvPicPr>
            <a:picLocks noChangeAspect="1"/>
          </p:cNvPicPr>
          <p:nvPr/>
        </p:nvPicPr>
        <p:blipFill>
          <a:blip r:embed="rId8"/>
          <a:stretch>
            <a:fillRect/>
          </a:stretch>
        </p:blipFill>
        <p:spPr>
          <a:xfrm>
            <a:off x="8282940" y="4712256"/>
            <a:ext cx="321469" cy="401836"/>
          </a:xfrm>
          <a:prstGeom prst="rect">
            <a:avLst/>
          </a:prstGeom>
        </p:spPr>
      </p:pic>
      <p:pic>
        <p:nvPicPr>
          <p:cNvPr id="9" name="Image 6" descr="preencoded.png"/>
          <p:cNvPicPr>
            <a:picLocks noChangeAspect="1"/>
          </p:cNvPicPr>
          <p:nvPr/>
        </p:nvPicPr>
        <p:blipFill>
          <a:blip r:embed="rId9"/>
          <a:stretch>
            <a:fillRect/>
          </a:stretch>
        </p:blipFill>
        <p:spPr>
          <a:xfrm>
            <a:off x="3383399" y="3705820"/>
            <a:ext cx="7863602" cy="7863602"/>
          </a:xfrm>
          <a:prstGeom prst="rect">
            <a:avLst/>
          </a:prstGeom>
        </p:spPr>
      </p:pic>
      <p:pic>
        <p:nvPicPr>
          <p:cNvPr id="10" name="Image 7" descr="preencoded.png"/>
          <p:cNvPicPr>
            <a:picLocks noChangeAspect="1"/>
          </p:cNvPicPr>
          <p:nvPr/>
        </p:nvPicPr>
        <p:blipFill>
          <a:blip r:embed="rId10"/>
          <a:stretch>
            <a:fillRect/>
          </a:stretch>
        </p:blipFill>
        <p:spPr>
          <a:xfrm>
            <a:off x="9878735" y="6308050"/>
            <a:ext cx="321469" cy="401836"/>
          </a:xfrm>
          <a:prstGeom prst="rect">
            <a:avLst/>
          </a:prstGeom>
        </p:spPr>
      </p:pic>
      <p:sp>
        <p:nvSpPr>
          <p:cNvPr id="11" name="Text 1"/>
          <p:cNvSpPr/>
          <p:nvPr/>
        </p:nvSpPr>
        <p:spPr>
          <a:xfrm>
            <a:off x="1102400" y="2845118"/>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BIZ UDゴシック" panose="020B0400000000000000" pitchFamily="49" charset="-128"/>
                <a:ea typeface="BIZ UDゴシック" panose="020B0400000000000000" pitchFamily="49" charset="-128"/>
                <a:cs typeface="Inter Bold" pitchFamily="34" charset="-120"/>
              </a:rPr>
              <a:t>時間的制約</a:t>
            </a:r>
            <a:endParaRPr lang="en-US" sz="1850" dirty="0">
              <a:latin typeface="BIZ UDゴシック" panose="020B0400000000000000" pitchFamily="49" charset="-128"/>
              <a:ea typeface="BIZ UDゴシック" panose="020B0400000000000000" pitchFamily="49" charset="-128"/>
            </a:endParaRPr>
          </a:p>
        </p:txBody>
      </p:sp>
      <p:sp>
        <p:nvSpPr>
          <p:cNvPr id="12" name="Text 2"/>
          <p:cNvSpPr/>
          <p:nvPr/>
        </p:nvSpPr>
        <p:spPr>
          <a:xfrm>
            <a:off x="762119" y="3257074"/>
            <a:ext cx="3062168" cy="15240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BIZ UDゴシック" panose="020B0400000000000000" pitchFamily="49" charset="-128"/>
                <a:ea typeface="BIZ UDゴシック" panose="020B0400000000000000" pitchFamily="49" charset="-128"/>
                <a:cs typeface="Inter" pitchFamily="34" charset="-120"/>
              </a:rPr>
              <a:t>緊急時には、マニュアルを参照する時間的余裕がないことが多いです。病院の緊急外来のように、即座の判断と行動が求められる状況では、事前の訓練と経験が重要になります。</a:t>
            </a:r>
            <a:endParaRPr lang="en-US" sz="1500" dirty="0">
              <a:latin typeface="BIZ UDゴシック" panose="020B0400000000000000" pitchFamily="49" charset="-128"/>
              <a:ea typeface="BIZ UDゴシック" panose="020B0400000000000000" pitchFamily="49" charset="-128"/>
            </a:endParaRPr>
          </a:p>
        </p:txBody>
      </p:sp>
      <p:sp>
        <p:nvSpPr>
          <p:cNvPr id="13" name="Text 3"/>
          <p:cNvSpPr/>
          <p:nvPr/>
        </p:nvSpPr>
        <p:spPr>
          <a:xfrm>
            <a:off x="4450318" y="1568410"/>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BIZ UDゴシック" panose="020B0400000000000000" pitchFamily="49" charset="-128"/>
                <a:ea typeface="BIZ UDゴシック" panose="020B0400000000000000" pitchFamily="49" charset="-128"/>
                <a:cs typeface="Inter Bold" pitchFamily="34" charset="-120"/>
              </a:rPr>
              <a:t>状況の多様性</a:t>
            </a:r>
            <a:endParaRPr lang="en-US" sz="1850" dirty="0">
              <a:latin typeface="BIZ UDゴシック" panose="020B0400000000000000" pitchFamily="49" charset="-128"/>
              <a:ea typeface="BIZ UDゴシック" panose="020B0400000000000000" pitchFamily="49" charset="-128"/>
            </a:endParaRPr>
          </a:p>
        </p:txBody>
      </p:sp>
      <p:sp>
        <p:nvSpPr>
          <p:cNvPr id="14" name="Text 4"/>
          <p:cNvSpPr/>
          <p:nvPr/>
        </p:nvSpPr>
        <p:spPr>
          <a:xfrm>
            <a:off x="4110038" y="1980367"/>
            <a:ext cx="3062287" cy="15240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BIZ UDゴシック" panose="020B0400000000000000" pitchFamily="49" charset="-128"/>
                <a:ea typeface="BIZ UDゴシック" panose="020B0400000000000000" pitchFamily="49" charset="-128"/>
                <a:cs typeface="Inter" pitchFamily="34" charset="-120"/>
              </a:rPr>
              <a:t>緊急事態は千差万別であり、全ての状況に対応するマニュアルを作成することは不可能です。予期せぬ事態に対しても適切に対応できる能力の育成が必要です。</a:t>
            </a:r>
            <a:endParaRPr lang="en-US" sz="1500" dirty="0">
              <a:latin typeface="BIZ UDゴシック" panose="020B0400000000000000" pitchFamily="49" charset="-128"/>
              <a:ea typeface="BIZ UDゴシック" panose="020B0400000000000000" pitchFamily="49" charset="-128"/>
            </a:endParaRPr>
          </a:p>
        </p:txBody>
      </p:sp>
      <p:sp>
        <p:nvSpPr>
          <p:cNvPr id="15" name="Text 5"/>
          <p:cNvSpPr/>
          <p:nvPr/>
        </p:nvSpPr>
        <p:spPr>
          <a:xfrm>
            <a:off x="7798356" y="1568410"/>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BIZ UDゴシック" panose="020B0400000000000000" pitchFamily="49" charset="-128"/>
                <a:ea typeface="BIZ UDゴシック" panose="020B0400000000000000" pitchFamily="49" charset="-128"/>
                <a:cs typeface="Inter Bold" pitchFamily="34" charset="-120"/>
              </a:rPr>
              <a:t>チームワークの重要性</a:t>
            </a:r>
            <a:endParaRPr lang="en-US" sz="1850" dirty="0">
              <a:latin typeface="BIZ UDゴシック" panose="020B0400000000000000" pitchFamily="49" charset="-128"/>
              <a:ea typeface="BIZ UDゴシック" panose="020B0400000000000000" pitchFamily="49" charset="-128"/>
            </a:endParaRPr>
          </a:p>
        </p:txBody>
      </p:sp>
      <p:sp>
        <p:nvSpPr>
          <p:cNvPr id="16" name="Text 6"/>
          <p:cNvSpPr/>
          <p:nvPr/>
        </p:nvSpPr>
        <p:spPr>
          <a:xfrm>
            <a:off x="7458075" y="1980367"/>
            <a:ext cx="3062168" cy="15240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BIZ UDゴシック" panose="020B0400000000000000" pitchFamily="49" charset="-128"/>
                <a:ea typeface="BIZ UDゴシック" panose="020B0400000000000000" pitchFamily="49" charset="-128"/>
                <a:cs typeface="Inter" pitchFamily="34" charset="-120"/>
              </a:rPr>
              <a:t>緊急時には、個人の能力だけでなく、チーム全体としての連携が重要です。効果的なコミュニケーションと役割分担により、限られた時間内で最適な対応が可能になります。</a:t>
            </a:r>
            <a:endParaRPr lang="en-US" sz="1500" dirty="0">
              <a:latin typeface="BIZ UDゴシック" panose="020B0400000000000000" pitchFamily="49" charset="-128"/>
              <a:ea typeface="BIZ UDゴシック" panose="020B0400000000000000" pitchFamily="49" charset="-128"/>
            </a:endParaRPr>
          </a:p>
        </p:txBody>
      </p:sp>
      <p:sp>
        <p:nvSpPr>
          <p:cNvPr id="17" name="Text 7"/>
          <p:cNvSpPr/>
          <p:nvPr/>
        </p:nvSpPr>
        <p:spPr>
          <a:xfrm>
            <a:off x="11146274" y="2540318"/>
            <a:ext cx="2381607" cy="297656"/>
          </a:xfrm>
          <a:prstGeom prst="rect">
            <a:avLst/>
          </a:prstGeom>
          <a:noFill/>
          <a:ln/>
        </p:spPr>
        <p:txBody>
          <a:bodyPr wrap="none" lIns="0" tIns="0" rIns="0" bIns="0" rtlCol="0" anchor="t"/>
          <a:lstStyle/>
          <a:p>
            <a:pPr marL="0" indent="0" algn="ctr">
              <a:lnSpc>
                <a:spcPts val="2300"/>
              </a:lnSpc>
              <a:buNone/>
            </a:pPr>
            <a:r>
              <a:rPr lang="en-US" sz="1850" b="1" dirty="0">
                <a:solidFill>
                  <a:srgbClr val="000000"/>
                </a:solidFill>
                <a:latin typeface="BIZ UDゴシック" panose="020B0400000000000000" pitchFamily="49" charset="-128"/>
                <a:ea typeface="BIZ UDゴシック" panose="020B0400000000000000" pitchFamily="49" charset="-128"/>
                <a:cs typeface="Inter Bold" pitchFamily="34" charset="-120"/>
              </a:rPr>
              <a:t>創造的問題解決</a:t>
            </a:r>
            <a:endParaRPr lang="en-US" sz="1850" dirty="0">
              <a:latin typeface="BIZ UDゴシック" panose="020B0400000000000000" pitchFamily="49" charset="-128"/>
              <a:ea typeface="BIZ UDゴシック" panose="020B0400000000000000" pitchFamily="49" charset="-128"/>
            </a:endParaRPr>
          </a:p>
        </p:txBody>
      </p:sp>
      <p:sp>
        <p:nvSpPr>
          <p:cNvPr id="18" name="Text 8"/>
          <p:cNvSpPr/>
          <p:nvPr/>
        </p:nvSpPr>
        <p:spPr>
          <a:xfrm>
            <a:off x="10805993" y="2952274"/>
            <a:ext cx="3062287" cy="1828800"/>
          </a:xfrm>
          <a:prstGeom prst="rect">
            <a:avLst/>
          </a:prstGeom>
          <a:noFill/>
          <a:ln/>
        </p:spPr>
        <p:txBody>
          <a:bodyPr wrap="square" lIns="0" tIns="0" rIns="0" bIns="0" rtlCol="0" anchor="t"/>
          <a:lstStyle/>
          <a:p>
            <a:pPr marL="0" indent="0" algn="ctr">
              <a:lnSpc>
                <a:spcPts val="2400"/>
              </a:lnSpc>
              <a:buNone/>
            </a:pPr>
            <a:r>
              <a:rPr lang="en-US" sz="1500" dirty="0">
                <a:solidFill>
                  <a:srgbClr val="272525"/>
                </a:solidFill>
                <a:latin typeface="BIZ UDゴシック" panose="020B0400000000000000" pitchFamily="49" charset="-128"/>
                <a:ea typeface="BIZ UDゴシック" panose="020B0400000000000000" pitchFamily="49" charset="-128"/>
                <a:cs typeface="Inter" pitchFamily="34" charset="-120"/>
              </a:rPr>
              <a:t>前例のない問題に直面した際には、創造的な問題解決能力が求められます。マニュアルに頼るのではなく、状況を正確に把握し、利用可能なリソースを最大限に活用する能力が重要です。</a:t>
            </a:r>
            <a:endParaRPr lang="en-US" sz="150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36865"/>
            <a:ext cx="595372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現実に即したアプローチへ</a:t>
            </a:r>
            <a:endParaRPr lang="en-US" sz="3900" dirty="0">
              <a:latin typeface="BIZ UDゴシック" panose="020B0400000000000000" pitchFamily="49" charset="-128"/>
              <a:ea typeface="BIZ UDゴシック" panose="020B0400000000000000" pitchFamily="49" charset="-128"/>
            </a:endParaRPr>
          </a:p>
        </p:txBody>
      </p:sp>
      <p:sp>
        <p:nvSpPr>
          <p:cNvPr id="4" name="Shape 1"/>
          <p:cNvSpPr/>
          <p:nvPr/>
        </p:nvSpPr>
        <p:spPr>
          <a:xfrm>
            <a:off x="1017032" y="1554599"/>
            <a:ext cx="22860" cy="6038136"/>
          </a:xfrm>
          <a:prstGeom prst="roundRect">
            <a:avLst>
              <a:gd name="adj" fmla="val 364651"/>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5" name="Shape 2"/>
          <p:cNvSpPr/>
          <p:nvPr/>
        </p:nvSpPr>
        <p:spPr>
          <a:xfrm>
            <a:off x="1217414" y="1766411"/>
            <a:ext cx="595313" cy="22860"/>
          </a:xfrm>
          <a:prstGeom prst="roundRect">
            <a:avLst>
              <a:gd name="adj" fmla="val 364651"/>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6" name="Shape 3"/>
          <p:cNvSpPr/>
          <p:nvPr/>
        </p:nvSpPr>
        <p:spPr>
          <a:xfrm>
            <a:off x="793790" y="1554599"/>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7" name="Image 1" descr="preencoded.png"/>
          <p:cNvPicPr>
            <a:picLocks noChangeAspect="1"/>
          </p:cNvPicPr>
          <p:nvPr/>
        </p:nvPicPr>
        <p:blipFill>
          <a:blip r:embed="rId4"/>
          <a:stretch>
            <a:fillRect/>
          </a:stretch>
        </p:blipFill>
        <p:spPr>
          <a:xfrm>
            <a:off x="868204" y="1591806"/>
            <a:ext cx="297656" cy="372070"/>
          </a:xfrm>
          <a:prstGeom prst="rect">
            <a:avLst/>
          </a:prstGeom>
        </p:spPr>
      </p:pic>
      <p:sp>
        <p:nvSpPr>
          <p:cNvPr id="8" name="Text 4"/>
          <p:cNvSpPr/>
          <p:nvPr/>
        </p:nvSpPr>
        <p:spPr>
          <a:xfrm>
            <a:off x="2009418" y="162282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現状分析</a:t>
            </a:r>
            <a:endParaRPr lang="en-US" sz="1950" dirty="0">
              <a:latin typeface="BIZ UDゴシック" panose="020B0400000000000000" pitchFamily="49" charset="-128"/>
              <a:ea typeface="BIZ UDゴシック" panose="020B0400000000000000" pitchFamily="49" charset="-128"/>
            </a:endParaRPr>
          </a:p>
        </p:txBody>
      </p:sp>
      <p:sp>
        <p:nvSpPr>
          <p:cNvPr id="9" name="Text 5"/>
          <p:cNvSpPr/>
          <p:nvPr/>
        </p:nvSpPr>
        <p:spPr>
          <a:xfrm>
            <a:off x="2009418" y="2052042"/>
            <a:ext cx="6340793"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まず、現場で実際に起きているエラーとその背景要因を詳細に分析します。表面的な現象だけでなく、根本的な原因を特定することが重要です。</a:t>
            </a:r>
            <a:endParaRPr lang="en-US" sz="1550" dirty="0">
              <a:latin typeface="BIZ UDゴシック" panose="020B0400000000000000" pitchFamily="49" charset="-128"/>
              <a:ea typeface="BIZ UDゴシック" panose="020B0400000000000000" pitchFamily="49" charset="-128"/>
            </a:endParaRPr>
          </a:p>
        </p:txBody>
      </p:sp>
      <p:sp>
        <p:nvSpPr>
          <p:cNvPr id="10" name="Shape 6"/>
          <p:cNvSpPr/>
          <p:nvPr/>
        </p:nvSpPr>
        <p:spPr>
          <a:xfrm>
            <a:off x="1217414" y="3613309"/>
            <a:ext cx="595313" cy="22860"/>
          </a:xfrm>
          <a:prstGeom prst="roundRect">
            <a:avLst>
              <a:gd name="adj" fmla="val 364651"/>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11" name="Shape 7"/>
          <p:cNvSpPr/>
          <p:nvPr/>
        </p:nvSpPr>
        <p:spPr>
          <a:xfrm>
            <a:off x="793790" y="3401497"/>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12" name="Image 2" descr="preencoded.png"/>
          <p:cNvPicPr>
            <a:picLocks noChangeAspect="1"/>
          </p:cNvPicPr>
          <p:nvPr/>
        </p:nvPicPr>
        <p:blipFill>
          <a:blip r:embed="rId5"/>
          <a:stretch>
            <a:fillRect/>
          </a:stretch>
        </p:blipFill>
        <p:spPr>
          <a:xfrm>
            <a:off x="868204" y="3438704"/>
            <a:ext cx="297656" cy="372070"/>
          </a:xfrm>
          <a:prstGeom prst="rect">
            <a:avLst/>
          </a:prstGeom>
        </p:spPr>
      </p:pic>
      <p:sp>
        <p:nvSpPr>
          <p:cNvPr id="13" name="Text 8"/>
          <p:cNvSpPr/>
          <p:nvPr/>
        </p:nvSpPr>
        <p:spPr>
          <a:xfrm>
            <a:off x="2009418" y="346971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現場の声の収集</a:t>
            </a:r>
            <a:endParaRPr lang="en-US" sz="1950" dirty="0">
              <a:latin typeface="BIZ UDゴシック" panose="020B0400000000000000" pitchFamily="49" charset="-128"/>
              <a:ea typeface="BIZ UDゴシック" panose="020B0400000000000000" pitchFamily="49" charset="-128"/>
            </a:endParaRPr>
          </a:p>
        </p:txBody>
      </p:sp>
      <p:sp>
        <p:nvSpPr>
          <p:cNvPr id="14" name="Text 9"/>
          <p:cNvSpPr/>
          <p:nvPr/>
        </p:nvSpPr>
        <p:spPr>
          <a:xfrm>
            <a:off x="2009418" y="3898940"/>
            <a:ext cx="634079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現場で働く人々から、日常的に感じている課題や改善アイデアを積極的に収集します。彼らは最前線でシステムの弱点を日々経験しています。</a:t>
            </a:r>
            <a:endParaRPr lang="en-US" sz="1550" dirty="0">
              <a:latin typeface="BIZ UDゴシック" panose="020B0400000000000000" pitchFamily="49" charset="-128"/>
              <a:ea typeface="BIZ UDゴシック" panose="020B0400000000000000" pitchFamily="49" charset="-128"/>
            </a:endParaRPr>
          </a:p>
        </p:txBody>
      </p:sp>
      <p:sp>
        <p:nvSpPr>
          <p:cNvPr id="15" name="Shape 10"/>
          <p:cNvSpPr/>
          <p:nvPr/>
        </p:nvSpPr>
        <p:spPr>
          <a:xfrm>
            <a:off x="1217414" y="5142667"/>
            <a:ext cx="595313" cy="22860"/>
          </a:xfrm>
          <a:prstGeom prst="roundRect">
            <a:avLst>
              <a:gd name="adj" fmla="val 364651"/>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16" name="Shape 11"/>
          <p:cNvSpPr/>
          <p:nvPr/>
        </p:nvSpPr>
        <p:spPr>
          <a:xfrm>
            <a:off x="793790" y="4930854"/>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17" name="Image 3" descr="preencoded.png"/>
          <p:cNvPicPr>
            <a:picLocks noChangeAspect="1"/>
          </p:cNvPicPr>
          <p:nvPr/>
        </p:nvPicPr>
        <p:blipFill>
          <a:blip r:embed="rId6"/>
          <a:stretch>
            <a:fillRect/>
          </a:stretch>
        </p:blipFill>
        <p:spPr>
          <a:xfrm>
            <a:off x="868204" y="4968061"/>
            <a:ext cx="297656" cy="372070"/>
          </a:xfrm>
          <a:prstGeom prst="rect">
            <a:avLst/>
          </a:prstGeom>
        </p:spPr>
      </p:pic>
      <p:sp>
        <p:nvSpPr>
          <p:cNvPr id="18" name="Text 12"/>
          <p:cNvSpPr/>
          <p:nvPr/>
        </p:nvSpPr>
        <p:spPr>
          <a:xfrm>
            <a:off x="2009418" y="499907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実践的な対策立案</a:t>
            </a:r>
            <a:endParaRPr lang="en-US" sz="1950" dirty="0">
              <a:latin typeface="BIZ UDゴシック" panose="020B0400000000000000" pitchFamily="49" charset="-128"/>
              <a:ea typeface="BIZ UDゴシック" panose="020B0400000000000000" pitchFamily="49" charset="-128"/>
            </a:endParaRPr>
          </a:p>
        </p:txBody>
      </p:sp>
      <p:sp>
        <p:nvSpPr>
          <p:cNvPr id="19" name="Text 13"/>
          <p:cNvSpPr/>
          <p:nvPr/>
        </p:nvSpPr>
        <p:spPr>
          <a:xfrm>
            <a:off x="2009418" y="5428298"/>
            <a:ext cx="634079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理想論ではなく、現場の実情に即した実践的な対策を立案します。完璧を求めるのではなく、現実的に実行可能な改善策を優先します。</a:t>
            </a:r>
            <a:endParaRPr lang="en-US" sz="1550" dirty="0">
              <a:latin typeface="BIZ UDゴシック" panose="020B0400000000000000" pitchFamily="49" charset="-128"/>
              <a:ea typeface="BIZ UDゴシック" panose="020B0400000000000000" pitchFamily="49" charset="-128"/>
            </a:endParaRPr>
          </a:p>
        </p:txBody>
      </p:sp>
      <p:sp>
        <p:nvSpPr>
          <p:cNvPr id="20" name="Shape 14"/>
          <p:cNvSpPr/>
          <p:nvPr/>
        </p:nvSpPr>
        <p:spPr>
          <a:xfrm>
            <a:off x="1217414" y="6672024"/>
            <a:ext cx="595313" cy="22860"/>
          </a:xfrm>
          <a:prstGeom prst="roundRect">
            <a:avLst>
              <a:gd name="adj" fmla="val 364651"/>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21" name="Shape 15"/>
          <p:cNvSpPr/>
          <p:nvPr/>
        </p:nvSpPr>
        <p:spPr>
          <a:xfrm>
            <a:off x="793790" y="6460212"/>
            <a:ext cx="446484" cy="446484"/>
          </a:xfrm>
          <a:prstGeom prst="roundRect">
            <a:avLst>
              <a:gd name="adj" fmla="val 1867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22" name="Image 4" descr="preencoded.png"/>
          <p:cNvPicPr>
            <a:picLocks noChangeAspect="1"/>
          </p:cNvPicPr>
          <p:nvPr/>
        </p:nvPicPr>
        <p:blipFill>
          <a:blip r:embed="rId7"/>
          <a:stretch>
            <a:fillRect/>
          </a:stretch>
        </p:blipFill>
        <p:spPr>
          <a:xfrm>
            <a:off x="868204" y="6497419"/>
            <a:ext cx="297656" cy="372070"/>
          </a:xfrm>
          <a:prstGeom prst="rect">
            <a:avLst/>
          </a:prstGeom>
        </p:spPr>
      </p:pic>
      <p:sp>
        <p:nvSpPr>
          <p:cNvPr id="23" name="Text 16"/>
          <p:cNvSpPr/>
          <p:nvPr/>
        </p:nvSpPr>
        <p:spPr>
          <a:xfrm>
            <a:off x="2009418" y="652843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継続的な改善</a:t>
            </a:r>
            <a:endParaRPr lang="en-US" sz="1950" dirty="0">
              <a:latin typeface="BIZ UDゴシック" panose="020B0400000000000000" pitchFamily="49" charset="-128"/>
              <a:ea typeface="BIZ UDゴシック" panose="020B0400000000000000" pitchFamily="49" charset="-128"/>
            </a:endParaRPr>
          </a:p>
        </p:txBody>
      </p:sp>
      <p:sp>
        <p:nvSpPr>
          <p:cNvPr id="24" name="Text 17"/>
          <p:cNvSpPr/>
          <p:nvPr/>
        </p:nvSpPr>
        <p:spPr>
          <a:xfrm>
            <a:off x="2009418" y="6957655"/>
            <a:ext cx="634079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一度対策を実施して終わりではなく、その効果を検証し、必要に応じて修正を加える継続的な改善サイクルを確立します。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15935"/>
            <a:ext cx="8424386"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レジリエンスエンジニアリングの導入</a:t>
            </a:r>
            <a:endParaRPr lang="en-US" sz="3900" dirty="0">
              <a:latin typeface="BIZ UDゴシック" panose="020B0400000000000000" pitchFamily="49" charset="-128"/>
              <a:ea typeface="BIZ UDゴシック" panose="020B0400000000000000" pitchFamily="49" charset="-128"/>
            </a:endParaRPr>
          </a:p>
        </p:txBody>
      </p:sp>
      <p:pic>
        <p:nvPicPr>
          <p:cNvPr id="3" name="Image 0" descr="preencoded.png"/>
          <p:cNvPicPr>
            <a:picLocks noChangeAspect="1"/>
          </p:cNvPicPr>
          <p:nvPr/>
        </p:nvPicPr>
        <p:blipFill>
          <a:blip r:embed="rId3"/>
          <a:stretch>
            <a:fillRect/>
          </a:stretch>
        </p:blipFill>
        <p:spPr>
          <a:xfrm>
            <a:off x="3247430" y="1832848"/>
            <a:ext cx="1614011" cy="1143476"/>
          </a:xfrm>
          <a:prstGeom prst="rect">
            <a:avLst/>
          </a:prstGeom>
        </p:spPr>
      </p:pic>
      <p:pic>
        <p:nvPicPr>
          <p:cNvPr id="4" name="Image 1" descr="preencoded.png"/>
          <p:cNvPicPr>
            <a:picLocks noChangeAspect="1"/>
          </p:cNvPicPr>
          <p:nvPr/>
        </p:nvPicPr>
        <p:blipFill>
          <a:blip r:embed="rId4"/>
          <a:stretch>
            <a:fillRect/>
          </a:stretch>
        </p:blipFill>
        <p:spPr>
          <a:xfrm>
            <a:off x="3914894" y="2371844"/>
            <a:ext cx="279083" cy="348853"/>
          </a:xfrm>
          <a:prstGeom prst="rect">
            <a:avLst/>
          </a:prstGeom>
        </p:spPr>
      </p:pic>
      <p:sp>
        <p:nvSpPr>
          <p:cNvPr id="5" name="Text 1"/>
          <p:cNvSpPr/>
          <p:nvPr/>
        </p:nvSpPr>
        <p:spPr>
          <a:xfrm>
            <a:off x="5059799" y="2031206"/>
            <a:ext cx="297608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予測不能な状況への対応力</a:t>
            </a:r>
            <a:endParaRPr lang="en-US" sz="1950" dirty="0">
              <a:latin typeface="BIZ UDゴシック" panose="020B0400000000000000" pitchFamily="49" charset="-128"/>
              <a:ea typeface="BIZ UDゴシック" panose="020B0400000000000000" pitchFamily="49" charset="-128"/>
            </a:endParaRPr>
          </a:p>
        </p:txBody>
      </p:sp>
      <p:sp>
        <p:nvSpPr>
          <p:cNvPr id="6" name="Text 2"/>
          <p:cNvSpPr/>
          <p:nvPr/>
        </p:nvSpPr>
        <p:spPr>
          <a:xfrm>
            <a:off x="5059799" y="2460427"/>
            <a:ext cx="3566517"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想定外の事態にも適応できる能力の構築</a:t>
            </a:r>
            <a:endParaRPr lang="en-US" sz="1550" dirty="0">
              <a:latin typeface="BIZ UDゴシック" panose="020B0400000000000000" pitchFamily="49" charset="-128"/>
              <a:ea typeface="BIZ UDゴシック" panose="020B0400000000000000" pitchFamily="49" charset="-128"/>
            </a:endParaRPr>
          </a:p>
        </p:txBody>
      </p:sp>
      <p:sp>
        <p:nvSpPr>
          <p:cNvPr id="7" name="Shape 3"/>
          <p:cNvSpPr/>
          <p:nvPr/>
        </p:nvSpPr>
        <p:spPr>
          <a:xfrm>
            <a:off x="4910971" y="2991564"/>
            <a:ext cx="8876109" cy="11430"/>
          </a:xfrm>
          <a:prstGeom prst="roundRect">
            <a:avLst>
              <a:gd name="adj" fmla="val 729302"/>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8" name="Image 2" descr="preencoded.png"/>
          <p:cNvPicPr>
            <a:picLocks noChangeAspect="1"/>
          </p:cNvPicPr>
          <p:nvPr/>
        </p:nvPicPr>
        <p:blipFill>
          <a:blip r:embed="rId5"/>
          <a:stretch>
            <a:fillRect/>
          </a:stretch>
        </p:blipFill>
        <p:spPr>
          <a:xfrm>
            <a:off x="2440424" y="3025854"/>
            <a:ext cx="3228022" cy="1143476"/>
          </a:xfrm>
          <a:prstGeom prst="rect">
            <a:avLst/>
          </a:prstGeom>
        </p:spPr>
      </p:pic>
      <p:pic>
        <p:nvPicPr>
          <p:cNvPr id="9" name="Image 3" descr="preencoded.png"/>
          <p:cNvPicPr>
            <a:picLocks noChangeAspect="1"/>
          </p:cNvPicPr>
          <p:nvPr/>
        </p:nvPicPr>
        <p:blipFill>
          <a:blip r:embed="rId6"/>
          <a:stretch>
            <a:fillRect/>
          </a:stretch>
        </p:blipFill>
        <p:spPr>
          <a:xfrm>
            <a:off x="3914894" y="3423166"/>
            <a:ext cx="279083" cy="348853"/>
          </a:xfrm>
          <a:prstGeom prst="rect">
            <a:avLst/>
          </a:prstGeom>
        </p:spPr>
      </p:pic>
      <p:sp>
        <p:nvSpPr>
          <p:cNvPr id="10" name="Text 4"/>
          <p:cNvSpPr/>
          <p:nvPr/>
        </p:nvSpPr>
        <p:spPr>
          <a:xfrm>
            <a:off x="5866805" y="322421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システム全体の回復力</a:t>
            </a:r>
            <a:endParaRPr lang="en-US" sz="1950" dirty="0">
              <a:latin typeface="BIZ UDゴシック" panose="020B0400000000000000" pitchFamily="49" charset="-128"/>
              <a:ea typeface="BIZ UDゴシック" panose="020B0400000000000000" pitchFamily="49" charset="-128"/>
            </a:endParaRPr>
          </a:p>
        </p:txBody>
      </p:sp>
      <p:sp>
        <p:nvSpPr>
          <p:cNvPr id="11" name="Text 5"/>
          <p:cNvSpPr/>
          <p:nvPr/>
        </p:nvSpPr>
        <p:spPr>
          <a:xfrm>
            <a:off x="5866805" y="3653433"/>
            <a:ext cx="356461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障害から迅速に回復するシステムの設計</a:t>
            </a:r>
            <a:endParaRPr lang="en-US" sz="1550" dirty="0">
              <a:latin typeface="BIZ UDゴシック" panose="020B0400000000000000" pitchFamily="49" charset="-128"/>
              <a:ea typeface="BIZ UDゴシック" panose="020B0400000000000000" pitchFamily="49" charset="-128"/>
            </a:endParaRPr>
          </a:p>
        </p:txBody>
      </p:sp>
      <p:sp>
        <p:nvSpPr>
          <p:cNvPr id="12" name="Shape 6"/>
          <p:cNvSpPr/>
          <p:nvPr/>
        </p:nvSpPr>
        <p:spPr>
          <a:xfrm>
            <a:off x="5717977" y="4184571"/>
            <a:ext cx="8069104" cy="11430"/>
          </a:xfrm>
          <a:prstGeom prst="roundRect">
            <a:avLst>
              <a:gd name="adj" fmla="val 729302"/>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13" name="Image 4" descr="preencoded.png"/>
          <p:cNvPicPr>
            <a:picLocks noChangeAspect="1"/>
          </p:cNvPicPr>
          <p:nvPr/>
        </p:nvPicPr>
        <p:blipFill>
          <a:blip r:embed="rId7"/>
          <a:stretch>
            <a:fillRect/>
          </a:stretch>
        </p:blipFill>
        <p:spPr>
          <a:xfrm>
            <a:off x="1633418" y="4218861"/>
            <a:ext cx="4842034" cy="1143476"/>
          </a:xfrm>
          <a:prstGeom prst="rect">
            <a:avLst/>
          </a:prstGeom>
        </p:spPr>
      </p:pic>
      <p:pic>
        <p:nvPicPr>
          <p:cNvPr id="14" name="Image 5" descr="preencoded.png"/>
          <p:cNvPicPr>
            <a:picLocks noChangeAspect="1"/>
          </p:cNvPicPr>
          <p:nvPr/>
        </p:nvPicPr>
        <p:blipFill>
          <a:blip r:embed="rId8"/>
          <a:stretch>
            <a:fillRect/>
          </a:stretch>
        </p:blipFill>
        <p:spPr>
          <a:xfrm>
            <a:off x="3914894" y="4616172"/>
            <a:ext cx="279083" cy="348853"/>
          </a:xfrm>
          <a:prstGeom prst="rect">
            <a:avLst/>
          </a:prstGeom>
        </p:spPr>
      </p:pic>
      <p:sp>
        <p:nvSpPr>
          <p:cNvPr id="15" name="Text 7"/>
          <p:cNvSpPr/>
          <p:nvPr/>
        </p:nvSpPr>
        <p:spPr>
          <a:xfrm>
            <a:off x="6673810" y="441721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人間の適応能力の活用</a:t>
            </a:r>
            <a:endParaRPr lang="en-US" sz="1950" dirty="0">
              <a:latin typeface="BIZ UDゴシック" panose="020B0400000000000000" pitchFamily="49" charset="-128"/>
              <a:ea typeface="BIZ UDゴシック" panose="020B0400000000000000" pitchFamily="49" charset="-128"/>
            </a:endParaRPr>
          </a:p>
        </p:txBody>
      </p:sp>
      <p:sp>
        <p:nvSpPr>
          <p:cNvPr id="16" name="Text 8"/>
          <p:cNvSpPr/>
          <p:nvPr/>
        </p:nvSpPr>
        <p:spPr>
          <a:xfrm>
            <a:off x="6673810" y="4846439"/>
            <a:ext cx="2777014"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人間の柔軟性と創造性を活かす</a:t>
            </a:r>
            <a:endParaRPr lang="en-US" sz="1550" dirty="0">
              <a:latin typeface="BIZ UDゴシック" panose="020B0400000000000000" pitchFamily="49" charset="-128"/>
              <a:ea typeface="BIZ UDゴシック" panose="020B0400000000000000" pitchFamily="49" charset="-128"/>
            </a:endParaRPr>
          </a:p>
        </p:txBody>
      </p:sp>
      <p:sp>
        <p:nvSpPr>
          <p:cNvPr id="17" name="Shape 9"/>
          <p:cNvSpPr/>
          <p:nvPr/>
        </p:nvSpPr>
        <p:spPr>
          <a:xfrm>
            <a:off x="6524982" y="5377577"/>
            <a:ext cx="7262098" cy="11430"/>
          </a:xfrm>
          <a:prstGeom prst="roundRect">
            <a:avLst>
              <a:gd name="adj" fmla="val 729302"/>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18" name="Image 6" descr="preencoded.png"/>
          <p:cNvPicPr>
            <a:picLocks noChangeAspect="1"/>
          </p:cNvPicPr>
          <p:nvPr/>
        </p:nvPicPr>
        <p:blipFill>
          <a:blip r:embed="rId9"/>
          <a:stretch>
            <a:fillRect/>
          </a:stretch>
        </p:blipFill>
        <p:spPr>
          <a:xfrm>
            <a:off x="826294" y="5411867"/>
            <a:ext cx="6456164" cy="1143476"/>
          </a:xfrm>
          <a:prstGeom prst="rect">
            <a:avLst/>
          </a:prstGeom>
        </p:spPr>
      </p:pic>
      <p:pic>
        <p:nvPicPr>
          <p:cNvPr id="19" name="Image 7" descr="preencoded.png"/>
          <p:cNvPicPr>
            <a:picLocks noChangeAspect="1"/>
          </p:cNvPicPr>
          <p:nvPr/>
        </p:nvPicPr>
        <p:blipFill>
          <a:blip r:embed="rId10"/>
          <a:stretch>
            <a:fillRect/>
          </a:stretch>
        </p:blipFill>
        <p:spPr>
          <a:xfrm>
            <a:off x="3914775" y="5809178"/>
            <a:ext cx="279083" cy="348853"/>
          </a:xfrm>
          <a:prstGeom prst="rect">
            <a:avLst/>
          </a:prstGeom>
        </p:spPr>
      </p:pic>
      <p:sp>
        <p:nvSpPr>
          <p:cNvPr id="20" name="Text 10"/>
          <p:cNvSpPr/>
          <p:nvPr/>
        </p:nvSpPr>
        <p:spPr>
          <a:xfrm>
            <a:off x="7480816" y="561022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堅牢なシステム基盤</a:t>
            </a:r>
            <a:endParaRPr lang="en-US" sz="1950" dirty="0">
              <a:latin typeface="BIZ UDゴシック" panose="020B0400000000000000" pitchFamily="49" charset="-128"/>
              <a:ea typeface="BIZ UDゴシック" panose="020B0400000000000000" pitchFamily="49" charset="-128"/>
            </a:endParaRPr>
          </a:p>
        </p:txBody>
      </p:sp>
      <p:sp>
        <p:nvSpPr>
          <p:cNvPr id="21" name="Text 11"/>
          <p:cNvSpPr/>
          <p:nvPr/>
        </p:nvSpPr>
        <p:spPr>
          <a:xfrm>
            <a:off x="7480816" y="6039445"/>
            <a:ext cx="297537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基本的な安全機能と冗長性の確保</a:t>
            </a:r>
            <a:endParaRPr lang="en-US" sz="1550" dirty="0">
              <a:latin typeface="BIZ UDゴシック" panose="020B0400000000000000" pitchFamily="49" charset="-128"/>
              <a:ea typeface="BIZ UDゴシック" panose="020B0400000000000000" pitchFamily="49" charset="-128"/>
            </a:endParaRPr>
          </a:p>
        </p:txBody>
      </p:sp>
      <p:sp>
        <p:nvSpPr>
          <p:cNvPr id="22" name="Text 12"/>
          <p:cNvSpPr/>
          <p:nvPr/>
        </p:nvSpPr>
        <p:spPr>
          <a:xfrm>
            <a:off x="793790" y="677858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レジリエンスエンジニアリングは、システムが予測不能な状況にも対応できる能力を重視します。完璧なエラー防止ではなく、エラーが発生しても重大な結果につながらないシステムの構築を目指します。人間の適応能力を活かしながら、システム全体としての回復力を高めることが重要で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362789"/>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学習する組織の構築</a:t>
            </a:r>
            <a:endParaRPr lang="en-US" sz="3900" dirty="0">
              <a:latin typeface="BIZ UDゴシック" panose="020B0400000000000000" pitchFamily="49" charset="-128"/>
              <a:ea typeface="BIZ UDゴシック" panose="020B0400000000000000" pitchFamily="49" charset="-128"/>
            </a:endParaRPr>
          </a:p>
        </p:txBody>
      </p:sp>
      <p:sp>
        <p:nvSpPr>
          <p:cNvPr id="3" name="Shape 1"/>
          <p:cNvSpPr/>
          <p:nvPr/>
        </p:nvSpPr>
        <p:spPr>
          <a:xfrm>
            <a:off x="793790" y="2379702"/>
            <a:ext cx="2173724" cy="1143476"/>
          </a:xfrm>
          <a:prstGeom prst="roundRect">
            <a:avLst>
              <a:gd name="adj" fmla="val 729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4" name="Image 0" descr="preencoded.png"/>
          <p:cNvPicPr>
            <a:picLocks noChangeAspect="1"/>
          </p:cNvPicPr>
          <p:nvPr/>
        </p:nvPicPr>
        <p:blipFill>
          <a:blip r:embed="rId3"/>
          <a:stretch>
            <a:fillRect/>
          </a:stretch>
        </p:blipFill>
        <p:spPr>
          <a:xfrm>
            <a:off x="1741051" y="2777014"/>
            <a:ext cx="279083" cy="348853"/>
          </a:xfrm>
          <a:prstGeom prst="rect">
            <a:avLst/>
          </a:prstGeom>
        </p:spPr>
      </p:pic>
      <p:sp>
        <p:nvSpPr>
          <p:cNvPr id="5" name="Text 2"/>
          <p:cNvSpPr/>
          <p:nvPr/>
        </p:nvSpPr>
        <p:spPr>
          <a:xfrm>
            <a:off x="3165872" y="257806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知識の共有</a:t>
            </a:r>
            <a:endParaRPr lang="en-US" sz="1950" dirty="0">
              <a:latin typeface="BIZ UDゴシック" panose="020B0400000000000000" pitchFamily="49" charset="-128"/>
              <a:ea typeface="BIZ UDゴシック" panose="020B0400000000000000" pitchFamily="49" charset="-128"/>
            </a:endParaRPr>
          </a:p>
        </p:txBody>
      </p:sp>
      <p:sp>
        <p:nvSpPr>
          <p:cNvPr id="6" name="Text 3"/>
          <p:cNvSpPr/>
          <p:nvPr/>
        </p:nvSpPr>
        <p:spPr>
          <a:xfrm>
            <a:off x="3165872" y="3007281"/>
            <a:ext cx="297537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経験と教訓の組織的な蓄積と共有</a:t>
            </a:r>
            <a:endParaRPr lang="en-US" sz="1550" dirty="0">
              <a:latin typeface="BIZ UDゴシック" panose="020B0400000000000000" pitchFamily="49" charset="-128"/>
              <a:ea typeface="BIZ UDゴシック" panose="020B0400000000000000" pitchFamily="49" charset="-128"/>
            </a:endParaRPr>
          </a:p>
        </p:txBody>
      </p:sp>
      <p:sp>
        <p:nvSpPr>
          <p:cNvPr id="7" name="Shape 4"/>
          <p:cNvSpPr/>
          <p:nvPr/>
        </p:nvSpPr>
        <p:spPr>
          <a:xfrm>
            <a:off x="3066693" y="3513653"/>
            <a:ext cx="10670738" cy="11430"/>
          </a:xfrm>
          <a:prstGeom prst="roundRect">
            <a:avLst>
              <a:gd name="adj" fmla="val 729302"/>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8" name="Shape 5"/>
          <p:cNvSpPr/>
          <p:nvPr/>
        </p:nvSpPr>
        <p:spPr>
          <a:xfrm>
            <a:off x="793790" y="3622358"/>
            <a:ext cx="4347567" cy="1143476"/>
          </a:xfrm>
          <a:prstGeom prst="roundRect">
            <a:avLst>
              <a:gd name="adj" fmla="val 729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9" name="Image 1" descr="preencoded.png"/>
          <p:cNvPicPr>
            <a:picLocks noChangeAspect="1"/>
          </p:cNvPicPr>
          <p:nvPr/>
        </p:nvPicPr>
        <p:blipFill>
          <a:blip r:embed="rId4"/>
          <a:stretch>
            <a:fillRect/>
          </a:stretch>
        </p:blipFill>
        <p:spPr>
          <a:xfrm>
            <a:off x="2827972" y="4019669"/>
            <a:ext cx="279083" cy="348853"/>
          </a:xfrm>
          <a:prstGeom prst="rect">
            <a:avLst/>
          </a:prstGeom>
        </p:spPr>
      </p:pic>
      <p:sp>
        <p:nvSpPr>
          <p:cNvPr id="10" name="Text 6"/>
          <p:cNvSpPr/>
          <p:nvPr/>
        </p:nvSpPr>
        <p:spPr>
          <a:xfrm>
            <a:off x="5339715" y="3820716"/>
            <a:ext cx="345233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オープンなコミュニケーション</a:t>
            </a:r>
            <a:endParaRPr lang="en-US" sz="1950" dirty="0">
              <a:latin typeface="BIZ UDゴシック" panose="020B0400000000000000" pitchFamily="49" charset="-128"/>
              <a:ea typeface="BIZ UDゴシック" panose="020B0400000000000000" pitchFamily="49" charset="-128"/>
            </a:endParaRPr>
          </a:p>
        </p:txBody>
      </p:sp>
      <p:sp>
        <p:nvSpPr>
          <p:cNvPr id="11" name="Text 7"/>
          <p:cNvSpPr/>
          <p:nvPr/>
        </p:nvSpPr>
        <p:spPr>
          <a:xfrm>
            <a:off x="5339715" y="4249936"/>
            <a:ext cx="3452336"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心理的安全性の確保と率直な対話</a:t>
            </a:r>
            <a:endParaRPr lang="en-US" sz="1550" dirty="0">
              <a:latin typeface="BIZ UDゴシック" panose="020B0400000000000000" pitchFamily="49" charset="-128"/>
              <a:ea typeface="BIZ UDゴシック" panose="020B0400000000000000" pitchFamily="49" charset="-128"/>
            </a:endParaRPr>
          </a:p>
        </p:txBody>
      </p:sp>
      <p:sp>
        <p:nvSpPr>
          <p:cNvPr id="12" name="Shape 8"/>
          <p:cNvSpPr/>
          <p:nvPr/>
        </p:nvSpPr>
        <p:spPr>
          <a:xfrm>
            <a:off x="5240536" y="4756309"/>
            <a:ext cx="8496895" cy="11430"/>
          </a:xfrm>
          <a:prstGeom prst="roundRect">
            <a:avLst>
              <a:gd name="adj" fmla="val 729302"/>
            </a:avLst>
          </a:prstGeom>
          <a:solidFill>
            <a:srgbClr val="C0C1D7"/>
          </a:solidFill>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13" name="Shape 9"/>
          <p:cNvSpPr/>
          <p:nvPr/>
        </p:nvSpPr>
        <p:spPr>
          <a:xfrm>
            <a:off x="793790" y="4865013"/>
            <a:ext cx="6521410" cy="1143476"/>
          </a:xfrm>
          <a:prstGeom prst="roundRect">
            <a:avLst>
              <a:gd name="adj" fmla="val 7290"/>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pic>
        <p:nvPicPr>
          <p:cNvPr id="14" name="Image 2" descr="preencoded.png"/>
          <p:cNvPicPr>
            <a:picLocks noChangeAspect="1"/>
          </p:cNvPicPr>
          <p:nvPr/>
        </p:nvPicPr>
        <p:blipFill>
          <a:blip r:embed="rId5"/>
          <a:stretch>
            <a:fillRect/>
          </a:stretch>
        </p:blipFill>
        <p:spPr>
          <a:xfrm>
            <a:off x="3914894" y="5262324"/>
            <a:ext cx="279083" cy="348853"/>
          </a:xfrm>
          <a:prstGeom prst="rect">
            <a:avLst/>
          </a:prstGeom>
        </p:spPr>
      </p:pic>
      <p:sp>
        <p:nvSpPr>
          <p:cNvPr id="15" name="Text 10"/>
          <p:cNvSpPr/>
          <p:nvPr/>
        </p:nvSpPr>
        <p:spPr>
          <a:xfrm>
            <a:off x="7513558" y="506337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継続的な学習</a:t>
            </a:r>
            <a:endParaRPr lang="en-US" sz="1950" dirty="0">
              <a:latin typeface="BIZ UDゴシック" panose="020B0400000000000000" pitchFamily="49" charset="-128"/>
              <a:ea typeface="BIZ UDゴシック" panose="020B0400000000000000" pitchFamily="49" charset="-128"/>
            </a:endParaRPr>
          </a:p>
        </p:txBody>
      </p:sp>
      <p:sp>
        <p:nvSpPr>
          <p:cNvPr id="16" name="Text 11"/>
          <p:cNvSpPr/>
          <p:nvPr/>
        </p:nvSpPr>
        <p:spPr>
          <a:xfrm>
            <a:off x="7513558" y="5492591"/>
            <a:ext cx="2975372"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失敗からの学びと成長の文化醸成</a:t>
            </a:r>
            <a:endParaRPr lang="en-US" sz="1550" dirty="0">
              <a:latin typeface="BIZ UDゴシック" panose="020B0400000000000000" pitchFamily="49" charset="-128"/>
              <a:ea typeface="BIZ UDゴシック" panose="020B0400000000000000" pitchFamily="49" charset="-128"/>
            </a:endParaRPr>
          </a:p>
        </p:txBody>
      </p:sp>
      <p:sp>
        <p:nvSpPr>
          <p:cNvPr id="17" name="Text 12"/>
          <p:cNvSpPr/>
          <p:nvPr/>
        </p:nvSpPr>
        <p:spPr>
          <a:xfrm>
            <a:off x="793790" y="623173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ヒューマンエラー削減には、組織全体が継続的に学習し成長する文化の構築が不可欠です。失敗を隠すのではなく、そこから学び、知識を共有することで、同様のエラーの再発を防ぎます。心理的安全性を確保し、誰もが気づきや懸念を自由に表明できる環境づくりが重要で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75949"/>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心理的安全性の確保</a:t>
            </a:r>
            <a:endParaRPr lang="en-US" sz="3900" dirty="0">
              <a:latin typeface="BIZ UDゴシック" panose="020B0400000000000000" pitchFamily="49" charset="-128"/>
              <a:ea typeface="BIZ UDゴシック" panose="020B0400000000000000" pitchFamily="49" charset="-128"/>
            </a:endParaRPr>
          </a:p>
        </p:txBody>
      </p:sp>
      <p:sp>
        <p:nvSpPr>
          <p:cNvPr id="4" name="Text 1"/>
          <p:cNvSpPr/>
          <p:nvPr/>
        </p:nvSpPr>
        <p:spPr>
          <a:xfrm>
            <a:off x="6280190" y="2892862"/>
            <a:ext cx="2353389"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BIZ UDゴシック" panose="020B0400000000000000" pitchFamily="49" charset="-128"/>
                <a:ea typeface="BIZ UDゴシック" panose="020B0400000000000000" pitchFamily="49" charset="-128"/>
                <a:cs typeface="Inter Bold" pitchFamily="34" charset="-120"/>
              </a:rPr>
              <a:t>4.6x</a:t>
            </a:r>
            <a:endParaRPr lang="en-US" sz="5150" dirty="0">
              <a:latin typeface="BIZ UDゴシック" panose="020B0400000000000000" pitchFamily="49" charset="-128"/>
              <a:ea typeface="BIZ UDゴシック" panose="020B0400000000000000" pitchFamily="49" charset="-128"/>
            </a:endParaRPr>
          </a:p>
        </p:txBody>
      </p:sp>
      <p:sp>
        <p:nvSpPr>
          <p:cNvPr id="5" name="Text 2"/>
          <p:cNvSpPr/>
          <p:nvPr/>
        </p:nvSpPr>
        <p:spPr>
          <a:xfrm>
            <a:off x="6280190" y="3795832"/>
            <a:ext cx="2353389"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イノベーション率</a:t>
            </a:r>
            <a:endParaRPr lang="en-US" sz="1950" dirty="0">
              <a:latin typeface="BIZ UDゴシック" panose="020B0400000000000000" pitchFamily="49" charset="-128"/>
              <a:ea typeface="BIZ UDゴシック" panose="020B0400000000000000" pitchFamily="49" charset="-128"/>
            </a:endParaRPr>
          </a:p>
        </p:txBody>
      </p:sp>
      <p:sp>
        <p:nvSpPr>
          <p:cNvPr id="6" name="Text 3"/>
          <p:cNvSpPr/>
          <p:nvPr/>
        </p:nvSpPr>
        <p:spPr>
          <a:xfrm>
            <a:off x="6280190" y="4225052"/>
            <a:ext cx="2353389" cy="95261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心理的安全性の高いチームは創造的な解決策を生み出す確率が高い</a:t>
            </a:r>
            <a:endParaRPr lang="en-US" sz="1550" dirty="0">
              <a:latin typeface="BIZ UDゴシック" panose="020B0400000000000000" pitchFamily="49" charset="-128"/>
              <a:ea typeface="BIZ UDゴシック" panose="020B0400000000000000" pitchFamily="49" charset="-128"/>
            </a:endParaRPr>
          </a:p>
        </p:txBody>
      </p:sp>
      <p:sp>
        <p:nvSpPr>
          <p:cNvPr id="7" name="Text 4"/>
          <p:cNvSpPr/>
          <p:nvPr/>
        </p:nvSpPr>
        <p:spPr>
          <a:xfrm>
            <a:off x="8881586" y="2892862"/>
            <a:ext cx="2353508"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BIZ UDゴシック" panose="020B0400000000000000" pitchFamily="49" charset="-128"/>
                <a:ea typeface="BIZ UDゴシック" panose="020B0400000000000000" pitchFamily="49" charset="-128"/>
                <a:cs typeface="Inter Bold" pitchFamily="34" charset="-120"/>
              </a:rPr>
              <a:t>27%</a:t>
            </a:r>
            <a:endParaRPr lang="en-US" sz="5150" dirty="0">
              <a:latin typeface="BIZ UDゴシック" panose="020B0400000000000000" pitchFamily="49" charset="-128"/>
              <a:ea typeface="BIZ UDゴシック" panose="020B0400000000000000" pitchFamily="49" charset="-128"/>
            </a:endParaRPr>
          </a:p>
        </p:txBody>
      </p:sp>
      <p:sp>
        <p:nvSpPr>
          <p:cNvPr id="8" name="Text 5"/>
          <p:cNvSpPr/>
          <p:nvPr/>
        </p:nvSpPr>
        <p:spPr>
          <a:xfrm>
            <a:off x="8881586" y="3795832"/>
            <a:ext cx="2353508"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エラー報告増加</a:t>
            </a:r>
            <a:endParaRPr lang="en-US" sz="1950" dirty="0">
              <a:latin typeface="BIZ UDゴシック" panose="020B0400000000000000" pitchFamily="49" charset="-128"/>
              <a:ea typeface="BIZ UDゴシック" panose="020B0400000000000000" pitchFamily="49" charset="-128"/>
            </a:endParaRPr>
          </a:p>
        </p:txBody>
      </p:sp>
      <p:sp>
        <p:nvSpPr>
          <p:cNvPr id="9" name="Text 6"/>
          <p:cNvSpPr/>
          <p:nvPr/>
        </p:nvSpPr>
        <p:spPr>
          <a:xfrm>
            <a:off x="8881586" y="4225052"/>
            <a:ext cx="2353508"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安全な環境ではミスや懸念事項の報告が増加</a:t>
            </a:r>
            <a:endParaRPr lang="en-US" sz="1550" dirty="0">
              <a:latin typeface="BIZ UDゴシック" panose="020B0400000000000000" pitchFamily="49" charset="-128"/>
              <a:ea typeface="BIZ UDゴシック" panose="020B0400000000000000" pitchFamily="49" charset="-128"/>
            </a:endParaRPr>
          </a:p>
        </p:txBody>
      </p:sp>
      <p:sp>
        <p:nvSpPr>
          <p:cNvPr id="10" name="Text 7"/>
          <p:cNvSpPr/>
          <p:nvPr/>
        </p:nvSpPr>
        <p:spPr>
          <a:xfrm>
            <a:off x="11483102" y="2892862"/>
            <a:ext cx="2353389"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BIZ UDゴシック" panose="020B0400000000000000" pitchFamily="49" charset="-128"/>
                <a:ea typeface="BIZ UDゴシック" panose="020B0400000000000000" pitchFamily="49" charset="-128"/>
                <a:cs typeface="Inter Bold" pitchFamily="34" charset="-120"/>
              </a:rPr>
              <a:t>31%</a:t>
            </a:r>
            <a:endParaRPr lang="en-US" sz="5150" dirty="0">
              <a:latin typeface="BIZ UDゴシック" panose="020B0400000000000000" pitchFamily="49" charset="-128"/>
              <a:ea typeface="BIZ UDゴシック" panose="020B0400000000000000" pitchFamily="49" charset="-128"/>
            </a:endParaRPr>
          </a:p>
        </p:txBody>
      </p:sp>
      <p:sp>
        <p:nvSpPr>
          <p:cNvPr id="11" name="Text 8"/>
          <p:cNvSpPr/>
          <p:nvPr/>
        </p:nvSpPr>
        <p:spPr>
          <a:xfrm>
            <a:off x="11483102" y="3795832"/>
            <a:ext cx="2353389"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生産性向上</a:t>
            </a:r>
            <a:endParaRPr lang="en-US" sz="1950" dirty="0">
              <a:latin typeface="BIZ UDゴシック" panose="020B0400000000000000" pitchFamily="49" charset="-128"/>
              <a:ea typeface="BIZ UDゴシック" panose="020B0400000000000000" pitchFamily="49" charset="-128"/>
            </a:endParaRPr>
          </a:p>
        </p:txBody>
      </p:sp>
      <p:sp>
        <p:nvSpPr>
          <p:cNvPr id="12" name="Text 9"/>
          <p:cNvSpPr/>
          <p:nvPr/>
        </p:nvSpPr>
        <p:spPr>
          <a:xfrm>
            <a:off x="11483102" y="4225052"/>
            <a:ext cx="2353389" cy="635079"/>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心理的安全性の確保により全体的な生産性が向上</a:t>
            </a:r>
            <a:endParaRPr lang="en-US" sz="1550" dirty="0">
              <a:latin typeface="BIZ UDゴシック" panose="020B0400000000000000" pitchFamily="49" charset="-128"/>
              <a:ea typeface="BIZ UDゴシック" panose="020B0400000000000000" pitchFamily="49" charset="-128"/>
            </a:endParaRPr>
          </a:p>
        </p:txBody>
      </p:sp>
      <p:sp>
        <p:nvSpPr>
          <p:cNvPr id="13" name="Text 10"/>
          <p:cNvSpPr/>
          <p:nvPr/>
        </p:nvSpPr>
        <p:spPr>
          <a:xfrm>
            <a:off x="6280190" y="5400913"/>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ヒューマンエラーの削減には、失敗や懸念を自由に報告できる心理的安全性の高い環境が不可欠です。責任追及や非難の文化ではなく、学習と改善を重視する文化を醸成することで、潜在的な問題の早期発見と対応が可能になりま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7918" y="521851"/>
            <a:ext cx="7720965" cy="1111568"/>
          </a:xfrm>
          <a:prstGeom prst="rect">
            <a:avLst/>
          </a:prstGeom>
          <a:noFill/>
          <a:ln/>
        </p:spPr>
        <p:txBody>
          <a:bodyPr wrap="square" lIns="0" tIns="0" rIns="0" bIns="0" rtlCol="0" anchor="t"/>
          <a:lstStyle/>
          <a:p>
            <a:pPr marL="0" indent="0" algn="l">
              <a:lnSpc>
                <a:spcPts val="4350"/>
              </a:lnSpc>
              <a:buNone/>
            </a:pPr>
            <a:r>
              <a:rPr lang="en-US" sz="3500" b="1" dirty="0">
                <a:solidFill>
                  <a:srgbClr val="000000"/>
                </a:solidFill>
                <a:latin typeface="BIZ UDゴシック" panose="020B0400000000000000" pitchFamily="49" charset="-128"/>
                <a:ea typeface="BIZ UDゴシック" panose="020B0400000000000000" pitchFamily="49" charset="-128"/>
                <a:cs typeface="Inter Bold" pitchFamily="34" charset="-120"/>
              </a:rPr>
              <a:t>まとめ：真のヒューマンエラー削減に向けて</a:t>
            </a:r>
            <a:endParaRPr lang="en-US" sz="3500" dirty="0">
              <a:latin typeface="BIZ UDゴシック" panose="020B0400000000000000" pitchFamily="49" charset="-128"/>
              <a:ea typeface="BIZ UDゴシック" panose="020B0400000000000000" pitchFamily="49" charset="-128"/>
            </a:endParaRPr>
          </a:p>
        </p:txBody>
      </p:sp>
      <p:pic>
        <p:nvPicPr>
          <p:cNvPr id="4" name="Image 1" descr="preencoded.png"/>
          <p:cNvPicPr>
            <a:picLocks noChangeAspect="1"/>
          </p:cNvPicPr>
          <p:nvPr/>
        </p:nvPicPr>
        <p:blipFill>
          <a:blip r:embed="rId4"/>
          <a:stretch>
            <a:fillRect/>
          </a:stretch>
        </p:blipFill>
        <p:spPr>
          <a:xfrm>
            <a:off x="6197918" y="1900238"/>
            <a:ext cx="889397" cy="1594128"/>
          </a:xfrm>
          <a:prstGeom prst="rect">
            <a:avLst/>
          </a:prstGeom>
        </p:spPr>
      </p:pic>
      <p:sp>
        <p:nvSpPr>
          <p:cNvPr id="5" name="Text 1"/>
          <p:cNvSpPr/>
          <p:nvPr/>
        </p:nvSpPr>
        <p:spPr>
          <a:xfrm>
            <a:off x="7265194" y="2078117"/>
            <a:ext cx="2223492"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BIZ UDゴシック" panose="020B0400000000000000" pitchFamily="49" charset="-128"/>
                <a:ea typeface="BIZ UDゴシック" panose="020B0400000000000000" pitchFamily="49" charset="-128"/>
                <a:cs typeface="Inter Bold" pitchFamily="34" charset="-120"/>
              </a:rPr>
              <a:t>新しい視点の獲得</a:t>
            </a:r>
            <a:endParaRPr lang="en-US" sz="1750" dirty="0">
              <a:latin typeface="BIZ UDゴシック" panose="020B0400000000000000" pitchFamily="49" charset="-128"/>
              <a:ea typeface="BIZ UDゴシック" panose="020B0400000000000000" pitchFamily="49" charset="-128"/>
            </a:endParaRPr>
          </a:p>
        </p:txBody>
      </p:sp>
      <p:sp>
        <p:nvSpPr>
          <p:cNvPr id="6" name="Text 2"/>
          <p:cNvSpPr/>
          <p:nvPr/>
        </p:nvSpPr>
        <p:spPr>
          <a:xfrm>
            <a:off x="7265194" y="2462808"/>
            <a:ext cx="6653689" cy="853678"/>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BIZ UDゴシック" panose="020B0400000000000000" pitchFamily="49" charset="-128"/>
                <a:ea typeface="BIZ UDゴシック" panose="020B0400000000000000" pitchFamily="49" charset="-128"/>
                <a:cs typeface="Inter" pitchFamily="34" charset="-120"/>
              </a:rPr>
              <a:t>人間をエラーの原因ではなく、システムの安全を支える重要な要素として捉え直します。シドニー・デッカーの視点を取り入れ、人とシステムの統合的な理解を深めます。</a:t>
            </a:r>
            <a:endParaRPr lang="en-US" sz="1400" dirty="0">
              <a:latin typeface="BIZ UDゴシック" panose="020B0400000000000000" pitchFamily="49" charset="-128"/>
              <a:ea typeface="BIZ UDゴシック" panose="020B0400000000000000" pitchFamily="49" charset="-128"/>
            </a:endParaRPr>
          </a:p>
        </p:txBody>
      </p:sp>
      <p:pic>
        <p:nvPicPr>
          <p:cNvPr id="7" name="Image 2" descr="preencoded.png"/>
          <p:cNvPicPr>
            <a:picLocks noChangeAspect="1"/>
          </p:cNvPicPr>
          <p:nvPr/>
        </p:nvPicPr>
        <p:blipFill>
          <a:blip r:embed="rId5"/>
          <a:stretch>
            <a:fillRect/>
          </a:stretch>
        </p:blipFill>
        <p:spPr>
          <a:xfrm>
            <a:off x="6197918" y="3494365"/>
            <a:ext cx="889397" cy="1594128"/>
          </a:xfrm>
          <a:prstGeom prst="rect">
            <a:avLst/>
          </a:prstGeom>
        </p:spPr>
      </p:pic>
      <p:sp>
        <p:nvSpPr>
          <p:cNvPr id="8" name="Text 3"/>
          <p:cNvSpPr/>
          <p:nvPr/>
        </p:nvSpPr>
        <p:spPr>
          <a:xfrm>
            <a:off x="7265194" y="3672245"/>
            <a:ext cx="2667595"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BIZ UDゴシック" panose="020B0400000000000000" pitchFamily="49" charset="-128"/>
                <a:ea typeface="BIZ UDゴシック" panose="020B0400000000000000" pitchFamily="49" charset="-128"/>
                <a:cs typeface="Inter Bold" pitchFamily="34" charset="-120"/>
              </a:rPr>
              <a:t>現実的なアプローチの採用</a:t>
            </a:r>
            <a:endParaRPr lang="en-US" sz="1750" dirty="0">
              <a:latin typeface="BIZ UDゴシック" panose="020B0400000000000000" pitchFamily="49" charset="-128"/>
              <a:ea typeface="BIZ UDゴシック" panose="020B0400000000000000" pitchFamily="49" charset="-128"/>
            </a:endParaRPr>
          </a:p>
        </p:txBody>
      </p:sp>
      <p:sp>
        <p:nvSpPr>
          <p:cNvPr id="9" name="Text 4"/>
          <p:cNvSpPr/>
          <p:nvPr/>
        </p:nvSpPr>
        <p:spPr>
          <a:xfrm>
            <a:off x="7265194" y="4056936"/>
            <a:ext cx="6653689" cy="853678"/>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BIZ UDゴシック" panose="020B0400000000000000" pitchFamily="49" charset="-128"/>
                <a:ea typeface="BIZ UDゴシック" panose="020B0400000000000000" pitchFamily="49" charset="-128"/>
                <a:cs typeface="Inter" pitchFamily="34" charset="-120"/>
              </a:rPr>
              <a:t>完璧な手順書や緊急時マニュアルに頼るのではなく、人間の適応能力を活かし、現場の実情に即した対策を講じます。レジリエンスエンジニアリングの考え方を取り入れます。</a:t>
            </a:r>
            <a:endParaRPr lang="en-US" sz="1400" dirty="0">
              <a:latin typeface="BIZ UDゴシック" panose="020B0400000000000000" pitchFamily="49" charset="-128"/>
              <a:ea typeface="BIZ UDゴシック" panose="020B0400000000000000" pitchFamily="49" charset="-128"/>
            </a:endParaRPr>
          </a:p>
        </p:txBody>
      </p:sp>
      <p:pic>
        <p:nvPicPr>
          <p:cNvPr id="10" name="Image 3" descr="preencoded.png"/>
          <p:cNvPicPr>
            <a:picLocks noChangeAspect="1"/>
          </p:cNvPicPr>
          <p:nvPr/>
        </p:nvPicPr>
        <p:blipFill>
          <a:blip r:embed="rId6"/>
          <a:stretch>
            <a:fillRect/>
          </a:stretch>
        </p:blipFill>
        <p:spPr>
          <a:xfrm>
            <a:off x="6197918" y="5088493"/>
            <a:ext cx="889397" cy="1309568"/>
          </a:xfrm>
          <a:prstGeom prst="rect">
            <a:avLst/>
          </a:prstGeom>
        </p:spPr>
      </p:pic>
      <p:sp>
        <p:nvSpPr>
          <p:cNvPr id="11" name="Text 5"/>
          <p:cNvSpPr/>
          <p:nvPr/>
        </p:nvSpPr>
        <p:spPr>
          <a:xfrm>
            <a:off x="7265194" y="5266373"/>
            <a:ext cx="2445306"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BIZ UDゴシック" panose="020B0400000000000000" pitchFamily="49" charset="-128"/>
                <a:ea typeface="BIZ UDゴシック" panose="020B0400000000000000" pitchFamily="49" charset="-128"/>
                <a:cs typeface="Inter Bold" pitchFamily="34" charset="-120"/>
              </a:rPr>
              <a:t>学習する組織文化の醸成</a:t>
            </a:r>
            <a:endParaRPr lang="en-US" sz="1750" dirty="0">
              <a:latin typeface="BIZ UDゴシック" panose="020B0400000000000000" pitchFamily="49" charset="-128"/>
              <a:ea typeface="BIZ UDゴシック" panose="020B0400000000000000" pitchFamily="49" charset="-128"/>
            </a:endParaRPr>
          </a:p>
        </p:txBody>
      </p:sp>
      <p:sp>
        <p:nvSpPr>
          <p:cNvPr id="12" name="Text 6"/>
          <p:cNvSpPr/>
          <p:nvPr/>
        </p:nvSpPr>
        <p:spPr>
          <a:xfrm>
            <a:off x="7265194" y="5651063"/>
            <a:ext cx="6653689" cy="569119"/>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BIZ UDゴシック" panose="020B0400000000000000" pitchFamily="49" charset="-128"/>
                <a:ea typeface="BIZ UDゴシック" panose="020B0400000000000000" pitchFamily="49" charset="-128"/>
                <a:cs typeface="Inter" pitchFamily="34" charset="-120"/>
              </a:rPr>
              <a:t>心理的安全性を確保し、失敗から学び、知識を共有する文化を育みます。ジャストカルチャーの導入により、適切な責任の所在と改善への焦点を両立させます。</a:t>
            </a:r>
            <a:endParaRPr lang="en-US" sz="1400" dirty="0">
              <a:latin typeface="BIZ UDゴシック" panose="020B0400000000000000" pitchFamily="49" charset="-128"/>
              <a:ea typeface="BIZ UDゴシック" panose="020B0400000000000000" pitchFamily="49" charset="-128"/>
            </a:endParaRPr>
          </a:p>
        </p:txBody>
      </p:sp>
      <p:pic>
        <p:nvPicPr>
          <p:cNvPr id="13" name="Image 4" descr="preencoded.png"/>
          <p:cNvPicPr>
            <a:picLocks noChangeAspect="1"/>
          </p:cNvPicPr>
          <p:nvPr/>
        </p:nvPicPr>
        <p:blipFill>
          <a:blip r:embed="rId7"/>
          <a:stretch>
            <a:fillRect/>
          </a:stretch>
        </p:blipFill>
        <p:spPr>
          <a:xfrm>
            <a:off x="6197918" y="6398062"/>
            <a:ext cx="889397" cy="1309568"/>
          </a:xfrm>
          <a:prstGeom prst="rect">
            <a:avLst/>
          </a:prstGeom>
        </p:spPr>
      </p:pic>
      <p:sp>
        <p:nvSpPr>
          <p:cNvPr id="14" name="Text 7"/>
          <p:cNvSpPr/>
          <p:nvPr/>
        </p:nvSpPr>
        <p:spPr>
          <a:xfrm>
            <a:off x="7265194" y="6575941"/>
            <a:ext cx="2223492" cy="278011"/>
          </a:xfrm>
          <a:prstGeom prst="rect">
            <a:avLst/>
          </a:prstGeom>
          <a:noFill/>
          <a:ln/>
        </p:spPr>
        <p:txBody>
          <a:bodyPr wrap="none" lIns="0" tIns="0" rIns="0" bIns="0" rtlCol="0" anchor="t"/>
          <a:lstStyle/>
          <a:p>
            <a:pPr marL="0" indent="0" algn="l">
              <a:lnSpc>
                <a:spcPts val="2150"/>
              </a:lnSpc>
              <a:buNone/>
            </a:pPr>
            <a:r>
              <a:rPr lang="en-US" sz="1750" b="1" dirty="0">
                <a:solidFill>
                  <a:srgbClr val="272525"/>
                </a:solidFill>
                <a:latin typeface="BIZ UDゴシック" panose="020B0400000000000000" pitchFamily="49" charset="-128"/>
                <a:ea typeface="BIZ UDゴシック" panose="020B0400000000000000" pitchFamily="49" charset="-128"/>
                <a:cs typeface="Inter Bold" pitchFamily="34" charset="-120"/>
              </a:rPr>
              <a:t>継続的な改善の実践</a:t>
            </a:r>
            <a:endParaRPr lang="en-US" sz="1750" dirty="0">
              <a:latin typeface="BIZ UDゴシック" panose="020B0400000000000000" pitchFamily="49" charset="-128"/>
              <a:ea typeface="BIZ UDゴシック" panose="020B0400000000000000" pitchFamily="49" charset="-128"/>
            </a:endParaRPr>
          </a:p>
        </p:txBody>
      </p:sp>
      <p:sp>
        <p:nvSpPr>
          <p:cNvPr id="15" name="Text 8"/>
          <p:cNvSpPr/>
          <p:nvPr/>
        </p:nvSpPr>
        <p:spPr>
          <a:xfrm>
            <a:off x="7265194" y="6960632"/>
            <a:ext cx="6653689" cy="569119"/>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BIZ UDゴシック" panose="020B0400000000000000" pitchFamily="49" charset="-128"/>
                <a:ea typeface="BIZ UDゴシック" panose="020B0400000000000000" pitchFamily="49" charset="-128"/>
                <a:cs typeface="Inter" pitchFamily="34" charset="-120"/>
              </a:rPr>
              <a:t>一度の対策で終わりではなく、効果を検証し、常に改善を続けるサイクルを確立します。現場の声に耳を傾け、実践的な知恵を活かした改善を進めます。</a:t>
            </a:r>
            <a:endParaRPr lang="en-US" sz="140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78781"/>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ヒューマンエラー削減への具体的アプローチ</a:t>
            </a:r>
            <a:endParaRPr lang="en-US" sz="3900" dirty="0">
              <a:latin typeface="BIZ UDゴシック" panose="020B0400000000000000" pitchFamily="49" charset="-128"/>
              <a:ea typeface="BIZ UDゴシック" panose="020B0400000000000000" pitchFamily="49" charset="-128"/>
            </a:endParaRPr>
          </a:p>
        </p:txBody>
      </p:sp>
      <p:sp>
        <p:nvSpPr>
          <p:cNvPr id="4" name="Text 1"/>
          <p:cNvSpPr/>
          <p:nvPr/>
        </p:nvSpPr>
        <p:spPr>
          <a:xfrm>
            <a:off x="6280190" y="3216592"/>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食品関連企業におけるヒューマンエラー削減について、従来の考え方を見直し、より効果的なアプローチを探ります。過去には新人やパートタイマーが引き起こしたミスに対して、本人の了承なく報告書が作成されるケースが多く見られましたが、このような対応では真の意味での削減は達成できません。</a:t>
            </a:r>
            <a:endParaRPr lang="en-US" sz="1550" dirty="0">
              <a:latin typeface="BIZ UDゴシック" panose="020B0400000000000000" pitchFamily="49" charset="-128"/>
              <a:ea typeface="BIZ UDゴシック" panose="020B0400000000000000" pitchFamily="49" charset="-128"/>
            </a:endParaRPr>
          </a:p>
        </p:txBody>
      </p:sp>
      <p:sp>
        <p:nvSpPr>
          <p:cNvPr id="5" name="Text 2"/>
          <p:cNvSpPr/>
          <p:nvPr/>
        </p:nvSpPr>
        <p:spPr>
          <a:xfrm>
            <a:off x="6280190" y="4709993"/>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シドニー・デッカーが指摘するように、人はエラーを発見し修正する「抑止手段」であり、意図的にトラブルを起こしたり、予兆を看過しようとしているわけではありません。本プレゼンテーションでは、人とシステムを統合した抑止体系のバグを特定し、実効性のある再発防止策を検討します。</a:t>
            </a:r>
            <a:endParaRPr lang="en-US" sz="1550" dirty="0">
              <a:latin typeface="BIZ UDゴシック" panose="020B0400000000000000" pitchFamily="49" charset="-128"/>
              <a:ea typeface="BIZ UDゴシック" panose="020B0400000000000000" pitchFamily="49" charset="-128"/>
            </a:endParaRPr>
          </a:p>
        </p:txBody>
      </p:sp>
      <p:sp>
        <p:nvSpPr>
          <p:cNvPr id="7" name="Text 4"/>
          <p:cNvSpPr/>
          <p:nvPr/>
        </p:nvSpPr>
        <p:spPr>
          <a:xfrm>
            <a:off x="6341388" y="6328291"/>
            <a:ext cx="195024"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BIZ UDゴシック" panose="020B0400000000000000" pitchFamily="49" charset="-128"/>
                <a:ea typeface="BIZ UDゴシック" panose="020B0400000000000000" pitchFamily="49" charset="-128"/>
                <a:cs typeface="Inter Medium" pitchFamily="34" charset="-120"/>
              </a:rPr>
              <a:t>広鉄</a:t>
            </a:r>
            <a:endParaRPr lang="en-US" sz="750" dirty="0">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84573940-F2EB-81B6-F7B5-864DAC3B537F}"/>
              </a:ext>
            </a:extLst>
          </p:cNvPr>
          <p:cNvSpPr/>
          <p:nvPr/>
        </p:nvSpPr>
        <p:spPr>
          <a:xfrm>
            <a:off x="0" y="5980152"/>
            <a:ext cx="5602147" cy="1983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B2F66-403F-0F61-81F0-523447CF437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83E51A5-0D9B-D17E-361C-E7807EDA5FBA}"/>
              </a:ext>
            </a:extLst>
          </p:cNvPr>
          <p:cNvSpPr txBox="1"/>
          <p:nvPr/>
        </p:nvSpPr>
        <p:spPr>
          <a:xfrm>
            <a:off x="891878" y="4577787"/>
            <a:ext cx="13008689" cy="3170099"/>
          </a:xfrm>
          <a:prstGeom prst="rect">
            <a:avLst/>
          </a:prstGeom>
          <a:noFill/>
        </p:spPr>
        <p:txBody>
          <a:bodyPr wrap="none" rtlCol="0">
            <a:spAutoFit/>
          </a:bodyPr>
          <a:lstStyle/>
          <a:p>
            <a:pPr algn="ctr"/>
            <a:r>
              <a:rPr kumimoji="1" lang="ja-JP" altLang="en-US" sz="4000" dirty="0">
                <a:latin typeface="BIZ UDゴシック" panose="020B0400000000000000" pitchFamily="49" charset="-128"/>
                <a:ea typeface="BIZ UDゴシック" panose="020B0400000000000000" pitchFamily="49" charset="-128"/>
              </a:rPr>
              <a:t>大恐慌後の、仕事に飢えてなんにでも飛びついた</a:t>
            </a:r>
            <a:endParaRPr kumimoji="1"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労働力買い手市場の状態での事故の発生状況</a:t>
            </a:r>
            <a:endParaRPr lang="en-US" altLang="ja-JP" sz="4000" dirty="0">
              <a:latin typeface="BIZ UDゴシック" panose="020B0400000000000000" pitchFamily="49" charset="-128"/>
              <a:ea typeface="BIZ UDゴシック" panose="020B0400000000000000" pitchFamily="49" charset="-128"/>
            </a:endParaRPr>
          </a:p>
          <a:p>
            <a:pPr algn="ctr"/>
            <a:r>
              <a:rPr kumimoji="1" lang="ja-JP" altLang="en-US" sz="4000" dirty="0">
                <a:latin typeface="BIZ UDゴシック" panose="020B0400000000000000" pitchFamily="49" charset="-128"/>
                <a:ea typeface="BIZ UDゴシック" panose="020B0400000000000000" pitchFamily="49" charset="-128"/>
              </a:rPr>
              <a:t>と　戦後の大復興を経由して売り手市場となり</a:t>
            </a:r>
            <a:endParaRPr kumimoji="1" lang="en-US" altLang="ja-JP" sz="4000" dirty="0">
              <a:latin typeface="BIZ UDゴシック" panose="020B0400000000000000" pitchFamily="49" charset="-128"/>
              <a:ea typeface="BIZ UDゴシック" panose="020B0400000000000000" pitchFamily="49" charset="-128"/>
            </a:endParaRPr>
          </a:p>
          <a:p>
            <a:pPr algn="ctr"/>
            <a:r>
              <a:rPr kumimoji="1" lang="ja-JP" altLang="en-US" sz="4000" dirty="0">
                <a:latin typeface="BIZ UDゴシック" panose="020B0400000000000000" pitchFamily="49" charset="-128"/>
                <a:ea typeface="BIZ UDゴシック" panose="020B0400000000000000" pitchFamily="49" charset="-128"/>
              </a:rPr>
              <a:t>従業員の確保のため</a:t>
            </a:r>
            <a:endParaRPr kumimoji="1"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には事故防止が重要となったころの世相反映でしかない</a:t>
            </a:r>
            <a:endParaRPr kumimoji="1" lang="ja-JP" altLang="en-US" sz="4000" dirty="0">
              <a:latin typeface="BIZ UDゴシック" panose="020B0400000000000000" pitchFamily="49" charset="-128"/>
              <a:ea typeface="BIZ UDゴシック" panose="020B0400000000000000" pitchFamily="49" charset="-128"/>
            </a:endParaRPr>
          </a:p>
        </p:txBody>
      </p:sp>
      <p:pic>
        <p:nvPicPr>
          <p:cNvPr id="3" name="図 2" descr="文字が書かれている&#10;&#10;自動的に生成された説明">
            <a:extLst>
              <a:ext uri="{FF2B5EF4-FFF2-40B4-BE49-F238E27FC236}">
                <a16:creationId xmlns:a16="http://schemas.microsoft.com/office/drawing/2014/main" id="{9FF68729-AFDA-8904-4112-751A3E97FEE1}"/>
              </a:ext>
            </a:extLst>
          </p:cNvPr>
          <p:cNvPicPr>
            <a:picLocks noChangeAspect="1"/>
          </p:cNvPicPr>
          <p:nvPr/>
        </p:nvPicPr>
        <p:blipFill>
          <a:blip r:embed="rId2"/>
          <a:stretch>
            <a:fillRect/>
          </a:stretch>
        </p:blipFill>
        <p:spPr>
          <a:xfrm>
            <a:off x="3483980" y="392901"/>
            <a:ext cx="7094895" cy="3511973"/>
          </a:xfrm>
          <a:prstGeom prst="rect">
            <a:avLst/>
          </a:prstGeom>
          <a:ln>
            <a:noFill/>
          </a:ln>
        </p:spPr>
      </p:pic>
    </p:spTree>
    <p:extLst>
      <p:ext uri="{BB962C8B-B14F-4D97-AF65-F5344CB8AC3E}">
        <p14:creationId xmlns:p14="http://schemas.microsoft.com/office/powerpoint/2010/main" val="31389229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a:effectLst>
            <a:softEdge rad="317500"/>
          </a:effectLst>
        </p:spPr>
      </p:pic>
      <p:sp>
        <p:nvSpPr>
          <p:cNvPr id="3" name="Text 0"/>
          <p:cNvSpPr/>
          <p:nvPr/>
        </p:nvSpPr>
        <p:spPr>
          <a:xfrm>
            <a:off x="6280190" y="839272"/>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暗黙知の共有と継承</a:t>
            </a:r>
            <a:endParaRPr lang="en-US" sz="3900" dirty="0">
              <a:latin typeface="BIZ UDゴシック" panose="020B0400000000000000" pitchFamily="49" charset="-128"/>
              <a:ea typeface="BIZ UDゴシック" panose="020B0400000000000000" pitchFamily="49" charset="-128"/>
            </a:endParaRPr>
          </a:p>
        </p:txBody>
      </p:sp>
      <p:sp>
        <p:nvSpPr>
          <p:cNvPr id="4" name="Shape 1"/>
          <p:cNvSpPr/>
          <p:nvPr/>
        </p:nvSpPr>
        <p:spPr>
          <a:xfrm>
            <a:off x="6280190" y="1757005"/>
            <a:ext cx="198358" cy="1778556"/>
          </a:xfrm>
          <a:prstGeom prst="roundRect">
            <a:avLst>
              <a:gd name="adj" fmla="val 42025"/>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5" name="Text 2"/>
          <p:cNvSpPr/>
          <p:nvPr/>
        </p:nvSpPr>
        <p:spPr>
          <a:xfrm>
            <a:off x="6676906" y="195536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熟練者の技能の可視化</a:t>
            </a:r>
            <a:endParaRPr lang="en-US" sz="1950" dirty="0">
              <a:latin typeface="BIZ UDゴシック" panose="020B0400000000000000" pitchFamily="49" charset="-128"/>
              <a:ea typeface="BIZ UDゴシック" panose="020B0400000000000000" pitchFamily="49" charset="-128"/>
            </a:endParaRPr>
          </a:p>
        </p:txBody>
      </p:sp>
      <p:sp>
        <p:nvSpPr>
          <p:cNvPr id="6" name="Text 3"/>
          <p:cNvSpPr/>
          <p:nvPr/>
        </p:nvSpPr>
        <p:spPr>
          <a:xfrm>
            <a:off x="6676906" y="2384584"/>
            <a:ext cx="715970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熟練者が持つ「コツ」や「感覚」を可能な限り言語化・可視化します。完全な文書化は難しくても、重要なポイントを抽出することは可能です。ビデオ記録なども効果的に活用します。</a:t>
            </a:r>
            <a:endParaRPr lang="en-US" sz="1550" dirty="0">
              <a:latin typeface="BIZ UDゴシック" panose="020B0400000000000000" pitchFamily="49" charset="-128"/>
              <a:ea typeface="BIZ UDゴシック" panose="020B0400000000000000" pitchFamily="49" charset="-128"/>
            </a:endParaRPr>
          </a:p>
        </p:txBody>
      </p:sp>
      <p:sp>
        <p:nvSpPr>
          <p:cNvPr id="7" name="Shape 4"/>
          <p:cNvSpPr/>
          <p:nvPr/>
        </p:nvSpPr>
        <p:spPr>
          <a:xfrm>
            <a:off x="6577846" y="3684389"/>
            <a:ext cx="198358" cy="1778556"/>
          </a:xfrm>
          <a:prstGeom prst="roundRect">
            <a:avLst>
              <a:gd name="adj" fmla="val 42025"/>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8" name="Text 5"/>
          <p:cNvSpPr/>
          <p:nvPr/>
        </p:nvSpPr>
        <p:spPr>
          <a:xfrm>
            <a:off x="6974562" y="3882747"/>
            <a:ext cx="297608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徒弟制的な学習機会の創出</a:t>
            </a:r>
            <a:endParaRPr lang="en-US" sz="1950" dirty="0">
              <a:latin typeface="BIZ UDゴシック" panose="020B0400000000000000" pitchFamily="49" charset="-128"/>
              <a:ea typeface="BIZ UDゴシック" panose="020B0400000000000000" pitchFamily="49" charset="-128"/>
            </a:endParaRPr>
          </a:p>
        </p:txBody>
      </p:sp>
      <p:sp>
        <p:nvSpPr>
          <p:cNvPr id="9" name="Text 6"/>
          <p:cNvSpPr/>
          <p:nvPr/>
        </p:nvSpPr>
        <p:spPr>
          <a:xfrm>
            <a:off x="6974562" y="4311968"/>
            <a:ext cx="6862048"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マニュアルだけでは伝えられない暗黙知は、実際の作業を通じた学習が効果的です。熟練者と若手が共に作業する機会を意図的に設け、知識の継承を促進します。</a:t>
            </a:r>
            <a:endParaRPr lang="en-US" sz="1550" dirty="0">
              <a:latin typeface="BIZ UDゴシック" panose="020B0400000000000000" pitchFamily="49" charset="-128"/>
              <a:ea typeface="BIZ UDゴシック" panose="020B0400000000000000" pitchFamily="49" charset="-128"/>
            </a:endParaRPr>
          </a:p>
        </p:txBody>
      </p:sp>
      <p:sp>
        <p:nvSpPr>
          <p:cNvPr id="10" name="Shape 7"/>
          <p:cNvSpPr/>
          <p:nvPr/>
        </p:nvSpPr>
        <p:spPr>
          <a:xfrm>
            <a:off x="6875502" y="5611773"/>
            <a:ext cx="198358" cy="1778556"/>
          </a:xfrm>
          <a:prstGeom prst="roundRect">
            <a:avLst>
              <a:gd name="adj" fmla="val 42025"/>
            </a:avLst>
          </a:prstGeom>
          <a:solidFill>
            <a:srgbClr val="DADBF1"/>
          </a:solidFill>
          <a:ln w="7620">
            <a:solidFill>
              <a:srgbClr val="C0C1D7"/>
            </a:solidFill>
            <a:prstDash val="solid"/>
          </a:ln>
        </p:spPr>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11" name="Text 8"/>
          <p:cNvSpPr/>
          <p:nvPr/>
        </p:nvSpPr>
        <p:spPr>
          <a:xfrm>
            <a:off x="7272218" y="5810131"/>
            <a:ext cx="297608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ストーリーテリングの活用</a:t>
            </a:r>
            <a:endParaRPr lang="en-US" sz="1950" dirty="0">
              <a:latin typeface="BIZ UDゴシック" panose="020B0400000000000000" pitchFamily="49" charset="-128"/>
              <a:ea typeface="BIZ UDゴシック" panose="020B0400000000000000" pitchFamily="49" charset="-128"/>
            </a:endParaRPr>
          </a:p>
        </p:txBody>
      </p:sp>
      <p:sp>
        <p:nvSpPr>
          <p:cNvPr id="12" name="Text 9"/>
          <p:cNvSpPr/>
          <p:nvPr/>
        </p:nvSpPr>
        <p:spPr>
          <a:xfrm>
            <a:off x="7272218" y="6239351"/>
            <a:ext cx="6564392"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過去の事例や経験を物語として共有することで、文書化しにくい文脈依存の知識を伝えることができます。失敗事例も含めた「語り」の文化を育みます。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365052"/>
            <a:ext cx="595372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効果的なトレーニング手法</a:t>
            </a:r>
            <a:endParaRPr lang="en-US" sz="3900" dirty="0">
              <a:latin typeface="BIZ UDゴシック" panose="020B0400000000000000" pitchFamily="49" charset="-128"/>
              <a:ea typeface="BIZ UDゴシック" panose="020B0400000000000000" pitchFamily="49" charset="-128"/>
            </a:endParaRPr>
          </a:p>
        </p:txBody>
      </p:sp>
      <p:pic>
        <p:nvPicPr>
          <p:cNvPr id="3" name="Image 0" descr="preencoded.png"/>
          <p:cNvPicPr>
            <a:picLocks noChangeAspect="1"/>
          </p:cNvPicPr>
          <p:nvPr/>
        </p:nvPicPr>
        <p:blipFill>
          <a:blip r:embed="rId3"/>
          <a:stretch>
            <a:fillRect/>
          </a:stretch>
        </p:blipFill>
        <p:spPr>
          <a:xfrm>
            <a:off x="793790" y="2381964"/>
            <a:ext cx="4182189" cy="2584728"/>
          </a:xfrm>
          <a:prstGeom prst="rect">
            <a:avLst/>
          </a:prstGeom>
        </p:spPr>
      </p:pic>
      <p:sp>
        <p:nvSpPr>
          <p:cNvPr id="4" name="Text 1"/>
          <p:cNvSpPr/>
          <p:nvPr/>
        </p:nvSpPr>
        <p:spPr>
          <a:xfrm>
            <a:off x="793790" y="516505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シミュレーション訓練</a:t>
            </a:r>
            <a:endParaRPr lang="en-US" sz="1950" dirty="0">
              <a:latin typeface="BIZ UDゴシック" panose="020B0400000000000000" pitchFamily="49" charset="-128"/>
              <a:ea typeface="BIZ UDゴシック" panose="020B0400000000000000" pitchFamily="49" charset="-128"/>
            </a:endParaRPr>
          </a:p>
        </p:txBody>
      </p:sp>
      <p:sp>
        <p:nvSpPr>
          <p:cNvPr id="5" name="Text 2"/>
          <p:cNvSpPr/>
          <p:nvPr/>
        </p:nvSpPr>
        <p:spPr>
          <a:xfrm>
            <a:off x="793790" y="5594271"/>
            <a:ext cx="4182189"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実際の作業環境を模した環境で、様々な状況に対応する訓練を行います。特に緊急時の対応は、実践的なシミュレーションを通じて体得することが効果的です。</a:t>
            </a:r>
            <a:endParaRPr lang="en-US" sz="1550" dirty="0">
              <a:latin typeface="BIZ UDゴシック" panose="020B0400000000000000" pitchFamily="49" charset="-128"/>
              <a:ea typeface="BIZ UDゴシック" panose="020B0400000000000000" pitchFamily="49" charset="-128"/>
            </a:endParaRPr>
          </a:p>
        </p:txBody>
      </p:sp>
      <p:pic>
        <p:nvPicPr>
          <p:cNvPr id="6" name="Image 1" descr="preencoded.png"/>
          <p:cNvPicPr>
            <a:picLocks noChangeAspect="1"/>
          </p:cNvPicPr>
          <p:nvPr/>
        </p:nvPicPr>
        <p:blipFill>
          <a:blip r:embed="rId4"/>
          <a:stretch>
            <a:fillRect/>
          </a:stretch>
        </p:blipFill>
        <p:spPr>
          <a:xfrm>
            <a:off x="5223986" y="2381964"/>
            <a:ext cx="4182308" cy="2584847"/>
          </a:xfrm>
          <a:prstGeom prst="rect">
            <a:avLst/>
          </a:prstGeom>
        </p:spPr>
      </p:pic>
      <p:sp>
        <p:nvSpPr>
          <p:cNvPr id="7" name="Text 3"/>
          <p:cNvSpPr/>
          <p:nvPr/>
        </p:nvSpPr>
        <p:spPr>
          <a:xfrm>
            <a:off x="5223986" y="516516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ケーススタディ</a:t>
            </a:r>
            <a:endParaRPr lang="en-US" sz="1950" dirty="0">
              <a:latin typeface="BIZ UDゴシック" panose="020B0400000000000000" pitchFamily="49" charset="-128"/>
              <a:ea typeface="BIZ UDゴシック" panose="020B0400000000000000" pitchFamily="49" charset="-128"/>
            </a:endParaRPr>
          </a:p>
        </p:txBody>
      </p:sp>
      <p:sp>
        <p:nvSpPr>
          <p:cNvPr id="8" name="Text 4"/>
          <p:cNvSpPr/>
          <p:nvPr/>
        </p:nvSpPr>
        <p:spPr>
          <a:xfrm>
            <a:off x="5223986" y="5594390"/>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実際に起きた事例を基にしたケーススタディを通じて、問題解決能力を養います。「もしこうなったら？」という思考実験も含め、様々な状況への対応力を高めます。</a:t>
            </a:r>
            <a:endParaRPr lang="en-US" sz="1550" dirty="0">
              <a:latin typeface="BIZ UDゴシック" panose="020B0400000000000000" pitchFamily="49" charset="-128"/>
              <a:ea typeface="BIZ UDゴシック" panose="020B0400000000000000" pitchFamily="49" charset="-128"/>
            </a:endParaRPr>
          </a:p>
        </p:txBody>
      </p:sp>
      <p:pic>
        <p:nvPicPr>
          <p:cNvPr id="9" name="Image 2" descr="preencoded.png"/>
          <p:cNvPicPr>
            <a:picLocks noChangeAspect="1"/>
          </p:cNvPicPr>
          <p:nvPr/>
        </p:nvPicPr>
        <p:blipFill>
          <a:blip r:embed="rId5"/>
          <a:stretch>
            <a:fillRect/>
          </a:stretch>
        </p:blipFill>
        <p:spPr>
          <a:xfrm>
            <a:off x="9654302" y="2381964"/>
            <a:ext cx="4182308" cy="2584847"/>
          </a:xfrm>
          <a:prstGeom prst="rect">
            <a:avLst/>
          </a:prstGeom>
        </p:spPr>
      </p:pic>
      <p:sp>
        <p:nvSpPr>
          <p:cNvPr id="10" name="Text 5"/>
          <p:cNvSpPr/>
          <p:nvPr/>
        </p:nvSpPr>
        <p:spPr>
          <a:xfrm>
            <a:off x="9654302" y="516516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BIZ UDゴシック" panose="020B0400000000000000" pitchFamily="49" charset="-128"/>
                <a:ea typeface="BIZ UDゴシック" panose="020B0400000000000000" pitchFamily="49" charset="-128"/>
                <a:cs typeface="Inter Bold" pitchFamily="34" charset="-120"/>
              </a:rPr>
              <a:t>メンタリング</a:t>
            </a:r>
            <a:endParaRPr lang="en-US" sz="1950" dirty="0">
              <a:latin typeface="BIZ UDゴシック" panose="020B0400000000000000" pitchFamily="49" charset="-128"/>
              <a:ea typeface="BIZ UDゴシック" panose="020B0400000000000000" pitchFamily="49" charset="-128"/>
            </a:endParaRPr>
          </a:p>
        </p:txBody>
      </p:sp>
      <p:sp>
        <p:nvSpPr>
          <p:cNvPr id="11" name="Text 6"/>
          <p:cNvSpPr/>
          <p:nvPr/>
        </p:nvSpPr>
        <p:spPr>
          <a:xfrm>
            <a:off x="9654302" y="5594390"/>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経験豊富な先輩社員が新人をサポートするメンタリング制度を導入します。日常的な業務の中で、適切なアドバイスと支援を提供することで、効果的な学習を促進します。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50369"/>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BIZ UDゴシック" panose="020B0400000000000000" pitchFamily="49" charset="-128"/>
                <a:ea typeface="BIZ UDゴシック" panose="020B0400000000000000" pitchFamily="49" charset="-128"/>
                <a:cs typeface="Inter Bold" pitchFamily="34" charset="-120"/>
              </a:rPr>
              <a:t>システム設計の見直し</a:t>
            </a:r>
            <a:endParaRPr lang="en-US" sz="3900" dirty="0">
              <a:latin typeface="BIZ UDゴシック" panose="020B0400000000000000" pitchFamily="49" charset="-128"/>
              <a:ea typeface="BIZ UDゴシック" panose="020B0400000000000000" pitchFamily="49" charset="-128"/>
            </a:endParaRPr>
          </a:p>
        </p:txBody>
      </p:sp>
      <p:pic>
        <p:nvPicPr>
          <p:cNvPr id="3" name="Image 0" descr="preencoded.png"/>
          <p:cNvPicPr>
            <a:picLocks noChangeAspect="1"/>
          </p:cNvPicPr>
          <p:nvPr/>
        </p:nvPicPr>
        <p:blipFill>
          <a:blip r:embed="rId3"/>
          <a:stretch>
            <a:fillRect/>
          </a:stretch>
        </p:blipFill>
        <p:spPr>
          <a:xfrm>
            <a:off x="801410" y="2195989"/>
            <a:ext cx="3137773" cy="3137773"/>
          </a:xfrm>
          <a:prstGeom prst="rect">
            <a:avLst/>
          </a:prstGeom>
        </p:spPr>
      </p:pic>
      <p:pic>
        <p:nvPicPr>
          <p:cNvPr id="4" name="Image 1" descr="preencoded.png"/>
          <p:cNvPicPr>
            <a:picLocks noChangeAspect="1"/>
          </p:cNvPicPr>
          <p:nvPr/>
        </p:nvPicPr>
        <p:blipFill>
          <a:blip r:embed="rId4"/>
          <a:stretch>
            <a:fillRect/>
          </a:stretch>
        </p:blipFill>
        <p:spPr>
          <a:xfrm>
            <a:off x="4097893" y="2195989"/>
            <a:ext cx="3137892" cy="3137892"/>
          </a:xfrm>
          <a:prstGeom prst="rect">
            <a:avLst/>
          </a:prstGeom>
        </p:spPr>
      </p:pic>
      <p:pic>
        <p:nvPicPr>
          <p:cNvPr id="5" name="Image 2" descr="preencoded.png"/>
          <p:cNvPicPr>
            <a:picLocks noChangeAspect="1"/>
          </p:cNvPicPr>
          <p:nvPr/>
        </p:nvPicPr>
        <p:blipFill>
          <a:blip r:embed="rId5"/>
          <a:stretch>
            <a:fillRect/>
          </a:stretch>
        </p:blipFill>
        <p:spPr>
          <a:xfrm>
            <a:off x="7394496" y="2195989"/>
            <a:ext cx="3137892" cy="3137892"/>
          </a:xfrm>
          <a:prstGeom prst="rect">
            <a:avLst/>
          </a:prstGeom>
        </p:spPr>
      </p:pic>
      <p:pic>
        <p:nvPicPr>
          <p:cNvPr id="6" name="Image 3" descr="preencoded.png"/>
          <p:cNvPicPr>
            <a:picLocks noChangeAspect="1"/>
          </p:cNvPicPr>
          <p:nvPr/>
        </p:nvPicPr>
        <p:blipFill>
          <a:blip r:embed="rId6"/>
          <a:stretch>
            <a:fillRect/>
          </a:stretch>
        </p:blipFill>
        <p:spPr>
          <a:xfrm>
            <a:off x="10691098" y="2195989"/>
            <a:ext cx="3137892" cy="3137892"/>
          </a:xfrm>
          <a:prstGeom prst="rect">
            <a:avLst/>
          </a:prstGeom>
        </p:spPr>
      </p:pic>
      <p:sp>
        <p:nvSpPr>
          <p:cNvPr id="7" name="Text 1"/>
          <p:cNvSpPr/>
          <p:nvPr/>
        </p:nvSpPr>
        <p:spPr>
          <a:xfrm>
            <a:off x="793790" y="568583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ヒューマンエラーを削減するためには、人間の認知特性や行動パターンを考慮したシステム設計が不可欠です。エラーが起きにくい、あるいはエラーが起きても重大な結果につながらないシステムを目指します。</a:t>
            </a:r>
            <a:endParaRPr lang="en-US" sz="1550" dirty="0">
              <a:latin typeface="BIZ UDゴシック" panose="020B0400000000000000" pitchFamily="49" charset="-128"/>
              <a:ea typeface="BIZ UDゴシック" panose="020B0400000000000000" pitchFamily="49" charset="-128"/>
            </a:endParaRPr>
          </a:p>
        </p:txBody>
      </p:sp>
      <p:sp>
        <p:nvSpPr>
          <p:cNvPr id="8" name="Text 2"/>
          <p:cNvSpPr/>
          <p:nvPr/>
        </p:nvSpPr>
        <p:spPr>
          <a:xfrm>
            <a:off x="793790" y="654415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BIZ UDゴシック" panose="020B0400000000000000" pitchFamily="49" charset="-128"/>
                <a:ea typeface="BIZ UDゴシック" panose="020B0400000000000000" pitchFamily="49" charset="-128"/>
                <a:cs typeface="Inter" pitchFamily="34" charset="-120"/>
              </a:rPr>
              <a:t>具体的には、誤操作を防ぐインターフェース設計、重要な安全確認の自動化、作業者の負担を軽減する人間工学的な設計、異常を早期に検知して警告するシステムなどが効果的です。これらの改善により、人間の能力を最大限に発揮できる環境を整えます。</a:t>
            </a:r>
            <a:endParaRPr lang="en-US" sz="15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7B96B-07E5-F941-D4C6-9E5FD43166AE}"/>
            </a:ext>
          </a:extLst>
        </p:cNvPr>
        <p:cNvGrpSpPr/>
        <p:nvPr/>
      </p:nvGrpSpPr>
      <p:grpSpPr>
        <a:xfrm>
          <a:off x="0" y="0"/>
          <a:ext cx="0" cy="0"/>
          <a:chOff x="0" y="0"/>
          <a:chExt cx="0" cy="0"/>
        </a:xfrm>
      </p:grpSpPr>
      <p:pic>
        <p:nvPicPr>
          <p:cNvPr id="3" name="図 2" descr="アイコン&#10;&#10;AI 生成コンテンツは誤りを含む可能性があります。">
            <a:extLst>
              <a:ext uri="{FF2B5EF4-FFF2-40B4-BE49-F238E27FC236}">
                <a16:creationId xmlns:a16="http://schemas.microsoft.com/office/drawing/2014/main" id="{AE9977CB-7E90-1AA1-01C4-63565DA3A729}"/>
              </a:ext>
            </a:extLst>
          </p:cNvPr>
          <p:cNvPicPr>
            <a:picLocks noChangeAspect="1"/>
          </p:cNvPicPr>
          <p:nvPr/>
        </p:nvPicPr>
        <p:blipFill>
          <a:blip r:embed="rId2"/>
          <a:stretch>
            <a:fillRect/>
          </a:stretch>
        </p:blipFill>
        <p:spPr>
          <a:xfrm>
            <a:off x="5410498" y="933511"/>
            <a:ext cx="3809403" cy="5610813"/>
          </a:xfrm>
          <a:prstGeom prst="rect">
            <a:avLst/>
          </a:prstGeom>
        </p:spPr>
      </p:pic>
      <p:sp>
        <p:nvSpPr>
          <p:cNvPr id="4" name="テキスト ボックス 3">
            <a:extLst>
              <a:ext uri="{FF2B5EF4-FFF2-40B4-BE49-F238E27FC236}">
                <a16:creationId xmlns:a16="http://schemas.microsoft.com/office/drawing/2014/main" id="{6DE9E39D-B3E8-D241-A411-DFB2294BF26A}"/>
              </a:ext>
            </a:extLst>
          </p:cNvPr>
          <p:cNvSpPr txBox="1"/>
          <p:nvPr/>
        </p:nvSpPr>
        <p:spPr>
          <a:xfrm>
            <a:off x="5876343" y="7034479"/>
            <a:ext cx="2877711" cy="523220"/>
          </a:xfrm>
          <a:prstGeom prst="rect">
            <a:avLst/>
          </a:prstGeom>
          <a:noFill/>
        </p:spPr>
        <p:txBody>
          <a:bodyPr wrap="none" rtlCol="0">
            <a:spAutoFit/>
          </a:bodyPr>
          <a:lstStyle/>
          <a:p>
            <a:r>
              <a:rPr kumimoji="1" lang="en-US" altLang="ja-JP" sz="2800" dirty="0">
                <a:solidFill>
                  <a:schemeClr val="accent6">
                    <a:lumMod val="50000"/>
                  </a:schemeClr>
                </a:solidFill>
                <a:latin typeface="BIZ UDゴシック" panose="020B0400000000000000" pitchFamily="49" charset="-128"/>
                <a:ea typeface="BIZ UDゴシック" panose="020B0400000000000000" pitchFamily="49" charset="-128"/>
              </a:rPr>
              <a:t>info@qpfs.or.jp</a:t>
            </a:r>
            <a:endParaRPr kumimoji="1" lang="ja-JP" altLang="en-US" sz="28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970204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0BD30-E41A-D5EC-8025-C0A426B00A9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33B66C-20D0-34E5-7DD0-1738BCD7E39D}"/>
              </a:ext>
            </a:extLst>
          </p:cNvPr>
          <p:cNvSpPr/>
          <p:nvPr/>
        </p:nvSpPr>
        <p:spPr>
          <a:xfrm>
            <a:off x="0" y="0"/>
            <a:ext cx="14630400" cy="83160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90D7032-B205-1FA3-2F78-5F9D8D0A329A}"/>
              </a:ext>
            </a:extLst>
          </p:cNvPr>
          <p:cNvSpPr txBox="1"/>
          <p:nvPr/>
        </p:nvSpPr>
        <p:spPr>
          <a:xfrm>
            <a:off x="3518210" y="2909686"/>
            <a:ext cx="7366120" cy="707886"/>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次からのスライド群は第３編用</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085306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697C4-835A-9ECC-18C8-395690B256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A4AD0B-421A-7353-8A45-CEA73DE96122}"/>
              </a:ext>
            </a:extLst>
          </p:cNvPr>
          <p:cNvSpPr>
            <a:spLocks noGrp="1"/>
          </p:cNvSpPr>
          <p:nvPr>
            <p:ph type="title"/>
          </p:nvPr>
        </p:nvSpPr>
        <p:spPr>
          <a:xfrm>
            <a:off x="1890102" y="3227259"/>
            <a:ext cx="10610556" cy="943856"/>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kumimoji="1" lang="ja-JP" altLang="en-US">
                <a:latin typeface="BIZ UDゴシック" panose="020B0400000000000000" pitchFamily="49" charset="-128"/>
                <a:ea typeface="BIZ UDゴシック" panose="020B0400000000000000" pitchFamily="49" charset="-128"/>
              </a:rPr>
              <a:t>うそっぱちのカルチャーに振り回されない</a:t>
            </a: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953527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5F3727-351C-3E1C-A217-D62EAED996C9}"/>
              </a:ext>
            </a:extLst>
          </p:cNvPr>
          <p:cNvSpPr txBox="1"/>
          <p:nvPr/>
        </p:nvSpPr>
        <p:spPr>
          <a:xfrm>
            <a:off x="4581979" y="1310019"/>
            <a:ext cx="2031325" cy="424732"/>
          </a:xfrm>
          <a:prstGeom prst="rect">
            <a:avLst/>
          </a:prstGeom>
          <a:noFill/>
          <a:ln w="76200" cmpd="tri">
            <a:solidFill>
              <a:schemeClr val="tx1"/>
            </a:solidFill>
          </a:ln>
        </p:spPr>
        <p:txBody>
          <a:bodyPr wrap="none" rtlCol="0">
            <a:spAutoFit/>
          </a:bodyPr>
          <a:lstStyle/>
          <a:p>
            <a:r>
              <a:rPr lang="ja-JP" altLang="en-US" sz="1440" dirty="0"/>
              <a:t>（人命）</a:t>
            </a:r>
            <a:r>
              <a:rPr lang="ja-JP" altLang="en-US" sz="2160" dirty="0"/>
              <a:t>安全文化</a:t>
            </a:r>
          </a:p>
        </p:txBody>
      </p:sp>
      <p:cxnSp>
        <p:nvCxnSpPr>
          <p:cNvPr id="4" name="直線矢印コネクタ 3">
            <a:extLst>
              <a:ext uri="{FF2B5EF4-FFF2-40B4-BE49-F238E27FC236}">
                <a16:creationId xmlns:a16="http://schemas.microsoft.com/office/drawing/2014/main" id="{949BF527-4215-FD3E-CDF8-C02E89D9A39D}"/>
              </a:ext>
            </a:extLst>
          </p:cNvPr>
          <p:cNvCxnSpPr>
            <a:cxnSpLocks/>
          </p:cNvCxnSpPr>
          <p:nvPr/>
        </p:nvCxnSpPr>
        <p:spPr>
          <a:xfrm>
            <a:off x="5662273" y="1753686"/>
            <a:ext cx="0" cy="5032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866DEC36-FFD5-566B-F6FA-8B23CD61CF59}"/>
              </a:ext>
            </a:extLst>
          </p:cNvPr>
          <p:cNvSpPr txBox="1"/>
          <p:nvPr/>
        </p:nvSpPr>
        <p:spPr>
          <a:xfrm>
            <a:off x="2275894" y="5125769"/>
            <a:ext cx="1848583" cy="424732"/>
          </a:xfrm>
          <a:prstGeom prst="rect">
            <a:avLst/>
          </a:prstGeom>
          <a:noFill/>
          <a:ln w="28575">
            <a:solidFill>
              <a:schemeClr val="tx1"/>
            </a:solidFill>
          </a:ln>
        </p:spPr>
        <p:txBody>
          <a:bodyPr wrap="none" rtlCol="0">
            <a:spAutoFit/>
          </a:bodyPr>
          <a:lstStyle/>
          <a:p>
            <a:r>
              <a:rPr lang="ja-JP" altLang="en-US" sz="2160" dirty="0"/>
              <a:t>油田・製油所</a:t>
            </a:r>
          </a:p>
        </p:txBody>
      </p:sp>
      <p:sp>
        <p:nvSpPr>
          <p:cNvPr id="6" name="テキスト ボックス 5">
            <a:extLst>
              <a:ext uri="{FF2B5EF4-FFF2-40B4-BE49-F238E27FC236}">
                <a16:creationId xmlns:a16="http://schemas.microsoft.com/office/drawing/2014/main" id="{E9570A87-61F6-4FE7-4A20-D691E98A0144}"/>
              </a:ext>
            </a:extLst>
          </p:cNvPr>
          <p:cNvSpPr txBox="1"/>
          <p:nvPr/>
        </p:nvSpPr>
        <p:spPr>
          <a:xfrm>
            <a:off x="4748177" y="2048885"/>
            <a:ext cx="739305" cy="424732"/>
          </a:xfrm>
          <a:prstGeom prst="rect">
            <a:avLst/>
          </a:prstGeom>
          <a:noFill/>
          <a:ln w="28575">
            <a:solidFill>
              <a:schemeClr val="tx1"/>
            </a:solidFill>
          </a:ln>
        </p:spPr>
        <p:txBody>
          <a:bodyPr wrap="none" rtlCol="0">
            <a:spAutoFit/>
          </a:bodyPr>
          <a:lstStyle/>
          <a:p>
            <a:r>
              <a:rPr lang="ja-JP" altLang="en-US" sz="2160" dirty="0"/>
              <a:t>原発</a:t>
            </a:r>
          </a:p>
        </p:txBody>
      </p:sp>
      <p:sp>
        <p:nvSpPr>
          <p:cNvPr id="7" name="テキスト ボックス 6">
            <a:extLst>
              <a:ext uri="{FF2B5EF4-FFF2-40B4-BE49-F238E27FC236}">
                <a16:creationId xmlns:a16="http://schemas.microsoft.com/office/drawing/2014/main" id="{8BF477CC-2735-1760-3F56-BCE2EE2122D8}"/>
              </a:ext>
            </a:extLst>
          </p:cNvPr>
          <p:cNvSpPr txBox="1"/>
          <p:nvPr/>
        </p:nvSpPr>
        <p:spPr>
          <a:xfrm>
            <a:off x="2277327" y="5724312"/>
            <a:ext cx="2403222" cy="424732"/>
          </a:xfrm>
          <a:prstGeom prst="rect">
            <a:avLst/>
          </a:prstGeom>
          <a:noFill/>
          <a:ln w="28575">
            <a:solidFill>
              <a:schemeClr val="tx1"/>
            </a:solidFill>
          </a:ln>
        </p:spPr>
        <p:txBody>
          <a:bodyPr wrap="none" rtlCol="0">
            <a:spAutoFit/>
          </a:bodyPr>
          <a:lstStyle/>
          <a:p>
            <a:r>
              <a:rPr lang="ja-JP" altLang="en-US" sz="2160" dirty="0"/>
              <a:t>運輸特に航空運輸</a:t>
            </a:r>
          </a:p>
        </p:txBody>
      </p:sp>
      <p:sp>
        <p:nvSpPr>
          <p:cNvPr id="8" name="テキスト ボックス 7">
            <a:extLst>
              <a:ext uri="{FF2B5EF4-FFF2-40B4-BE49-F238E27FC236}">
                <a16:creationId xmlns:a16="http://schemas.microsoft.com/office/drawing/2014/main" id="{7287703F-FE4E-5F9B-EEE9-1125C08397E7}"/>
              </a:ext>
            </a:extLst>
          </p:cNvPr>
          <p:cNvSpPr txBox="1"/>
          <p:nvPr/>
        </p:nvSpPr>
        <p:spPr>
          <a:xfrm>
            <a:off x="2275894" y="6286039"/>
            <a:ext cx="1293944" cy="424732"/>
          </a:xfrm>
          <a:prstGeom prst="rect">
            <a:avLst/>
          </a:prstGeom>
          <a:noFill/>
          <a:ln w="28575">
            <a:solidFill>
              <a:schemeClr val="tx1"/>
            </a:solidFill>
          </a:ln>
        </p:spPr>
        <p:txBody>
          <a:bodyPr wrap="none" rtlCol="0">
            <a:spAutoFit/>
          </a:bodyPr>
          <a:lstStyle/>
          <a:p>
            <a:r>
              <a:rPr lang="ja-JP" altLang="en-US" sz="2160" dirty="0"/>
              <a:t>医療事故</a:t>
            </a:r>
          </a:p>
        </p:txBody>
      </p:sp>
      <p:cxnSp>
        <p:nvCxnSpPr>
          <p:cNvPr id="11" name="直線矢印コネクタ 10">
            <a:extLst>
              <a:ext uri="{FF2B5EF4-FFF2-40B4-BE49-F238E27FC236}">
                <a16:creationId xmlns:a16="http://schemas.microsoft.com/office/drawing/2014/main" id="{3C9AE930-3C94-301F-7379-27C4E2443D05}"/>
              </a:ext>
            </a:extLst>
          </p:cNvPr>
          <p:cNvCxnSpPr>
            <a:cxnSpLocks/>
          </p:cNvCxnSpPr>
          <p:nvPr/>
        </p:nvCxnSpPr>
        <p:spPr>
          <a:xfrm flipH="1">
            <a:off x="3273179" y="3550527"/>
            <a:ext cx="2399834" cy="1477734"/>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BD4CEE40-A6B1-6561-C22F-382E09623EDC}"/>
              </a:ext>
            </a:extLst>
          </p:cNvPr>
          <p:cNvCxnSpPr>
            <a:cxnSpLocks/>
          </p:cNvCxnSpPr>
          <p:nvPr/>
        </p:nvCxnSpPr>
        <p:spPr>
          <a:xfrm>
            <a:off x="5673014" y="4218364"/>
            <a:ext cx="3295115" cy="2071396"/>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140A52A-E9DB-D0D1-FFEB-2F63780BE95F}"/>
              </a:ext>
            </a:extLst>
          </p:cNvPr>
          <p:cNvSpPr txBox="1"/>
          <p:nvPr/>
        </p:nvSpPr>
        <p:spPr>
          <a:xfrm>
            <a:off x="8338494" y="6286039"/>
            <a:ext cx="1293944" cy="424732"/>
          </a:xfrm>
          <a:prstGeom prst="rect">
            <a:avLst/>
          </a:prstGeom>
          <a:noFill/>
          <a:ln w="28575">
            <a:solidFill>
              <a:schemeClr val="tx1"/>
            </a:solidFill>
          </a:ln>
        </p:spPr>
        <p:txBody>
          <a:bodyPr wrap="none" rtlCol="0">
            <a:spAutoFit/>
          </a:bodyPr>
          <a:lstStyle/>
          <a:p>
            <a:r>
              <a:rPr lang="ja-JP" altLang="en-US" sz="2160" dirty="0"/>
              <a:t>食品安全</a:t>
            </a:r>
          </a:p>
        </p:txBody>
      </p:sp>
      <p:sp>
        <p:nvSpPr>
          <p:cNvPr id="17" name="テキスト ボックス 16">
            <a:extLst>
              <a:ext uri="{FF2B5EF4-FFF2-40B4-BE49-F238E27FC236}">
                <a16:creationId xmlns:a16="http://schemas.microsoft.com/office/drawing/2014/main" id="{D093F8A8-A6C7-2E77-C2B0-B087B11EDB6D}"/>
              </a:ext>
            </a:extLst>
          </p:cNvPr>
          <p:cNvSpPr txBox="1"/>
          <p:nvPr/>
        </p:nvSpPr>
        <p:spPr>
          <a:xfrm>
            <a:off x="8150766" y="7051114"/>
            <a:ext cx="1848583" cy="424732"/>
          </a:xfrm>
          <a:prstGeom prst="rect">
            <a:avLst/>
          </a:prstGeom>
          <a:noFill/>
          <a:ln w="76200" cmpd="tri">
            <a:solidFill>
              <a:schemeClr val="tx1"/>
            </a:solidFill>
          </a:ln>
        </p:spPr>
        <p:txBody>
          <a:bodyPr wrap="none" rtlCol="0">
            <a:spAutoFit/>
          </a:bodyPr>
          <a:lstStyle/>
          <a:p>
            <a:r>
              <a:rPr lang="ja-JP" altLang="en-US" sz="2160" dirty="0"/>
              <a:t>食品安全文化</a:t>
            </a:r>
          </a:p>
        </p:txBody>
      </p:sp>
      <p:sp>
        <p:nvSpPr>
          <p:cNvPr id="18" name="テキスト ボックス 17">
            <a:extLst>
              <a:ext uri="{FF2B5EF4-FFF2-40B4-BE49-F238E27FC236}">
                <a16:creationId xmlns:a16="http://schemas.microsoft.com/office/drawing/2014/main" id="{DA49730C-0D37-ECF7-8A06-4F8EB9645184}"/>
              </a:ext>
            </a:extLst>
          </p:cNvPr>
          <p:cNvSpPr txBox="1"/>
          <p:nvPr/>
        </p:nvSpPr>
        <p:spPr>
          <a:xfrm>
            <a:off x="3357623" y="3107328"/>
            <a:ext cx="1848583" cy="424732"/>
          </a:xfrm>
          <a:prstGeom prst="rect">
            <a:avLst/>
          </a:prstGeom>
          <a:noFill/>
          <a:ln w="28575">
            <a:solidFill>
              <a:schemeClr val="tx1"/>
            </a:solidFill>
          </a:ln>
        </p:spPr>
        <p:txBody>
          <a:bodyPr wrap="none" rtlCol="0">
            <a:spAutoFit/>
          </a:bodyPr>
          <a:lstStyle/>
          <a:p>
            <a:r>
              <a:rPr lang="ja-JP" altLang="en-US" sz="2160" dirty="0"/>
              <a:t>化学プラント</a:t>
            </a:r>
          </a:p>
        </p:txBody>
      </p:sp>
      <p:pic>
        <p:nvPicPr>
          <p:cNvPr id="2050" name="Picture 2">
            <a:extLst>
              <a:ext uri="{FF2B5EF4-FFF2-40B4-BE49-F238E27FC236}">
                <a16:creationId xmlns:a16="http://schemas.microsoft.com/office/drawing/2014/main" id="{58D1A122-0EB1-7165-FE6A-2566D4C66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9374" y="3075022"/>
            <a:ext cx="2289205" cy="343261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A12912D8-D253-8959-40DB-3CF2D5DC6FBC}"/>
              </a:ext>
            </a:extLst>
          </p:cNvPr>
          <p:cNvSpPr>
            <a:spLocks noGrp="1"/>
          </p:cNvSpPr>
          <p:nvPr>
            <p:ph type="sldNum" sz="quarter" idx="12"/>
          </p:nvPr>
        </p:nvSpPr>
        <p:spPr/>
        <p:txBody>
          <a:bodyPr/>
          <a:lstStyle/>
          <a:p>
            <a:fld id="{80C2CAD9-93CF-498C-BD6A-BE03352BE3B2}" type="slidenum">
              <a:rPr kumimoji="1" lang="ja-JP" altLang="en-US" smtClean="0"/>
              <a:t>166</a:t>
            </a:fld>
            <a:endParaRPr kumimoji="1" lang="ja-JP" altLang="en-US"/>
          </a:p>
        </p:txBody>
      </p:sp>
    </p:spTree>
    <p:extLst>
      <p:ext uri="{BB962C8B-B14F-4D97-AF65-F5344CB8AC3E}">
        <p14:creationId xmlns:p14="http://schemas.microsoft.com/office/powerpoint/2010/main" val="36003930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爆発したチェルノブイリ原発４号炉">
            <a:extLst>
              <a:ext uri="{FF2B5EF4-FFF2-40B4-BE49-F238E27FC236}">
                <a16:creationId xmlns:a16="http://schemas.microsoft.com/office/drawing/2014/main" id="{70366741-0AC1-38BD-9D40-8512C8167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7" r="-1" b="-1"/>
          <a:stretch/>
        </p:blipFill>
        <p:spPr bwMode="auto">
          <a:xfrm>
            <a:off x="4999939" y="12"/>
            <a:ext cx="7801661" cy="8229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C8EF82C9-5876-6591-F301-CD554170E45E}"/>
              </a:ext>
            </a:extLst>
          </p:cNvPr>
          <p:cNvSpPr>
            <a:spLocks noGrp="1"/>
          </p:cNvSpPr>
          <p:nvPr>
            <p:ph type="title"/>
          </p:nvPr>
        </p:nvSpPr>
        <p:spPr>
          <a:xfrm>
            <a:off x="2258982" y="1346836"/>
            <a:ext cx="3621024" cy="3844961"/>
          </a:xfrm>
        </p:spPr>
        <p:txBody>
          <a:bodyPr vert="horz" lIns="109728" tIns="54864" rIns="109728" bIns="54864" rtlCol="0" anchor="b">
            <a:normAutofit/>
          </a:bodyPr>
          <a:lstStyle/>
          <a:p>
            <a:r>
              <a:rPr kumimoji="1" lang="ja-JP" altLang="en-US" sz="5040" dirty="0">
                <a:solidFill>
                  <a:schemeClr val="bg1"/>
                </a:solidFill>
                <a:latin typeface="BIZ UDゴシック" panose="020B0400000000000000" pitchFamily="49" charset="-128"/>
                <a:ea typeface="BIZ UDゴシック" panose="020B0400000000000000" pitchFamily="49" charset="-128"/>
              </a:rPr>
              <a:t>発端は</a:t>
            </a:r>
          </a:p>
        </p:txBody>
      </p:sp>
      <p:sp>
        <p:nvSpPr>
          <p:cNvPr id="3" name="コンテンツ プレースホルダー 2">
            <a:extLst>
              <a:ext uri="{FF2B5EF4-FFF2-40B4-BE49-F238E27FC236}">
                <a16:creationId xmlns:a16="http://schemas.microsoft.com/office/drawing/2014/main" id="{DCFD8E5E-D3D0-04CD-33A6-DC68B814DD97}"/>
              </a:ext>
            </a:extLst>
          </p:cNvPr>
          <p:cNvSpPr>
            <a:spLocks noGrp="1"/>
          </p:cNvSpPr>
          <p:nvPr>
            <p:ph idx="1"/>
          </p:nvPr>
        </p:nvSpPr>
        <p:spPr>
          <a:xfrm>
            <a:off x="502372" y="6041529"/>
            <a:ext cx="4362020" cy="669169"/>
          </a:xfrm>
        </p:spPr>
        <p:txBody>
          <a:bodyPr vert="horz" lIns="109728" tIns="54864" rIns="109728" bIns="54864" rtlCol="0">
            <a:normAutofit/>
          </a:bodyPr>
          <a:lstStyle/>
          <a:p>
            <a:pPr marL="0" indent="0">
              <a:buNone/>
            </a:pPr>
            <a:r>
              <a:rPr kumimoji="1" lang="en-US" altLang="ja-JP" sz="2880" dirty="0">
                <a:latin typeface="BIZ UDゴシック" panose="020B0400000000000000" pitchFamily="49" charset="-128"/>
                <a:ea typeface="BIZ UDゴシック" panose="020B0400000000000000" pitchFamily="49" charset="-128"/>
              </a:rPr>
              <a:t>1986</a:t>
            </a:r>
            <a:r>
              <a:rPr kumimoji="1" lang="ja-JP" altLang="en-US" sz="2880" dirty="0">
                <a:latin typeface="BIZ UDゴシック" panose="020B0400000000000000" pitchFamily="49" charset="-128"/>
                <a:ea typeface="BIZ UDゴシック" panose="020B0400000000000000" pitchFamily="49" charset="-128"/>
              </a:rPr>
              <a:t>年　チェルノブイリ</a:t>
            </a:r>
          </a:p>
        </p:txBody>
      </p:sp>
      <p:sp>
        <p:nvSpPr>
          <p:cNvPr id="5" name="スライド番号プレースホルダー 4">
            <a:extLst>
              <a:ext uri="{FF2B5EF4-FFF2-40B4-BE49-F238E27FC236}">
                <a16:creationId xmlns:a16="http://schemas.microsoft.com/office/drawing/2014/main" id="{C06FB8A9-8BB6-EE01-F605-3439B1FC7832}"/>
              </a:ext>
            </a:extLst>
          </p:cNvPr>
          <p:cNvSpPr>
            <a:spLocks noGrp="1"/>
          </p:cNvSpPr>
          <p:nvPr>
            <p:ph type="sldNum" sz="quarter" idx="12"/>
          </p:nvPr>
        </p:nvSpPr>
        <p:spPr/>
        <p:txBody>
          <a:bodyPr/>
          <a:lstStyle/>
          <a:p>
            <a:fld id="{80C2CAD9-93CF-498C-BD6A-BE03352BE3B2}" type="slidenum">
              <a:rPr kumimoji="1" lang="ja-JP" altLang="en-US" smtClean="0"/>
              <a:t>167</a:t>
            </a:fld>
            <a:endParaRPr kumimoji="1" lang="ja-JP" altLang="en-US" dirty="0"/>
          </a:p>
        </p:txBody>
      </p:sp>
    </p:spTree>
    <p:extLst>
      <p:ext uri="{BB962C8B-B14F-4D97-AF65-F5344CB8AC3E}">
        <p14:creationId xmlns:p14="http://schemas.microsoft.com/office/powerpoint/2010/main" val="23393650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チェルノブイリ原発事故から32年、今、どうなっているのか？ | Business Insider Japan">
            <a:extLst>
              <a:ext uri="{FF2B5EF4-FFF2-40B4-BE49-F238E27FC236}">
                <a16:creationId xmlns:a16="http://schemas.microsoft.com/office/drawing/2014/main" id="{804B4E15-F673-F249-4890-D5B2AF452205}"/>
              </a:ext>
            </a:extLst>
          </p:cNvPr>
          <p:cNvPicPr>
            <a:picLocks noChangeAspect="1" noChangeArrowheads="1"/>
          </p:cNvPicPr>
          <p:nvPr/>
        </p:nvPicPr>
        <p:blipFill rotWithShape="1">
          <a:blip r:embed="rId2">
            <a:alphaModFix amt="59000"/>
            <a:extLst>
              <a:ext uri="{28A0092B-C50C-407E-A947-70E740481C1C}">
                <a14:useLocalDpi xmlns:a14="http://schemas.microsoft.com/office/drawing/2010/main" val="0"/>
              </a:ext>
            </a:extLst>
          </a:blip>
          <a:srcRect l="2282" r="5447" b="1"/>
          <a:stretch/>
        </p:blipFill>
        <p:spPr bwMode="auto">
          <a:xfrm>
            <a:off x="1828824" y="-9148"/>
            <a:ext cx="10972776" cy="826483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42D42D63-69A1-3824-5EBF-0C65A56DDD49}"/>
              </a:ext>
            </a:extLst>
          </p:cNvPr>
          <p:cNvSpPr>
            <a:spLocks noGrp="1"/>
          </p:cNvSpPr>
          <p:nvPr>
            <p:ph type="sldNum" sz="quarter" idx="12"/>
          </p:nvPr>
        </p:nvSpPr>
        <p:spPr/>
        <p:txBody>
          <a:bodyPr/>
          <a:lstStyle/>
          <a:p>
            <a:fld id="{80C2CAD9-93CF-498C-BD6A-BE03352BE3B2}" type="slidenum">
              <a:rPr kumimoji="1" lang="ja-JP" altLang="en-US" smtClean="0"/>
              <a:t>168</a:t>
            </a:fld>
            <a:endParaRPr kumimoji="1" lang="ja-JP" altLang="en-US"/>
          </a:p>
        </p:txBody>
      </p:sp>
    </p:spTree>
    <p:extLst>
      <p:ext uri="{BB962C8B-B14F-4D97-AF65-F5344CB8AC3E}">
        <p14:creationId xmlns:p14="http://schemas.microsoft.com/office/powerpoint/2010/main" val="22652430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特集】ベルリンの壁崩壊、AFPが捉えた歴史的瞬間 写真68枚 国際ニュース：AFPBB News">
            <a:extLst>
              <a:ext uri="{FF2B5EF4-FFF2-40B4-BE49-F238E27FC236}">
                <a16:creationId xmlns:a16="http://schemas.microsoft.com/office/drawing/2014/main" id="{6D1749C3-3675-CD1A-C109-DB62FBB24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71" r="1180" b="1"/>
          <a:stretch/>
        </p:blipFill>
        <p:spPr bwMode="auto">
          <a:xfrm>
            <a:off x="1828824" y="1538"/>
            <a:ext cx="10972776" cy="822806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676599F5-8F41-18E5-CA55-4DB29F21FC5C}"/>
              </a:ext>
            </a:extLst>
          </p:cNvPr>
          <p:cNvSpPr txBox="1"/>
          <p:nvPr/>
        </p:nvSpPr>
        <p:spPr>
          <a:xfrm>
            <a:off x="6237197" y="381497"/>
            <a:ext cx="6008376" cy="757130"/>
          </a:xfrm>
          <a:prstGeom prst="rect">
            <a:avLst/>
          </a:prstGeom>
          <a:solidFill>
            <a:schemeClr val="bg1">
              <a:lumMod val="85000"/>
            </a:schemeClr>
          </a:solidFill>
        </p:spPr>
        <p:txBody>
          <a:bodyPr wrap="none" rtlCol="0">
            <a:spAutoFit/>
          </a:bodyPr>
          <a:lstStyle/>
          <a:p>
            <a:r>
              <a:rPr lang="en-US" altLang="ja-JP" sz="4320" dirty="0">
                <a:latin typeface="BIZ UDゴシック" panose="020B0400000000000000" pitchFamily="49" charset="-128"/>
                <a:ea typeface="BIZ UDゴシック" panose="020B0400000000000000" pitchFamily="49" charset="-128"/>
              </a:rPr>
              <a:t>1989 </a:t>
            </a:r>
            <a:r>
              <a:rPr lang="ja-JP" altLang="en-US" sz="4320" dirty="0">
                <a:latin typeface="BIZ UDゴシック" panose="020B0400000000000000" pitchFamily="49" charset="-128"/>
                <a:ea typeface="BIZ UDゴシック" panose="020B0400000000000000" pitchFamily="49" charset="-128"/>
              </a:rPr>
              <a:t>ベルリンの壁崩壊</a:t>
            </a:r>
          </a:p>
        </p:txBody>
      </p:sp>
      <p:sp>
        <p:nvSpPr>
          <p:cNvPr id="3" name="スライド番号プレースホルダー 2">
            <a:extLst>
              <a:ext uri="{FF2B5EF4-FFF2-40B4-BE49-F238E27FC236}">
                <a16:creationId xmlns:a16="http://schemas.microsoft.com/office/drawing/2014/main" id="{7C578024-C879-5E83-AC9E-42AB77A8CEBF}"/>
              </a:ext>
            </a:extLst>
          </p:cNvPr>
          <p:cNvSpPr>
            <a:spLocks noGrp="1"/>
          </p:cNvSpPr>
          <p:nvPr>
            <p:ph type="sldNum" sz="quarter" idx="12"/>
          </p:nvPr>
        </p:nvSpPr>
        <p:spPr/>
        <p:txBody>
          <a:bodyPr/>
          <a:lstStyle/>
          <a:p>
            <a:fld id="{80C2CAD9-93CF-498C-BD6A-BE03352BE3B2}" type="slidenum">
              <a:rPr kumimoji="1" lang="ja-JP" altLang="en-US" smtClean="0"/>
              <a:t>169</a:t>
            </a:fld>
            <a:endParaRPr kumimoji="1" lang="ja-JP" altLang="en-US"/>
          </a:p>
        </p:txBody>
      </p:sp>
    </p:spTree>
    <p:extLst>
      <p:ext uri="{BB962C8B-B14F-4D97-AF65-F5344CB8AC3E}">
        <p14:creationId xmlns:p14="http://schemas.microsoft.com/office/powerpoint/2010/main" val="2630039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ACCD7-E4B2-1D67-F6A3-8955C755EB7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0EB25C-CBDD-9D1E-6417-93BA82181E87}"/>
              </a:ext>
            </a:extLst>
          </p:cNvPr>
          <p:cNvSpPr txBox="1"/>
          <p:nvPr/>
        </p:nvSpPr>
        <p:spPr>
          <a:xfrm>
            <a:off x="1979341" y="2249930"/>
            <a:ext cx="10443885" cy="1323439"/>
          </a:xfrm>
          <a:prstGeom prst="rect">
            <a:avLst/>
          </a:prstGeom>
          <a:noFill/>
        </p:spPr>
        <p:txBody>
          <a:bodyPr wrap="none" rtlCol="0">
            <a:spAutoFit/>
          </a:bodyPr>
          <a:lstStyle/>
          <a:p>
            <a:pPr algn="ctr"/>
            <a:r>
              <a:rPr lang="en-US" altLang="ja-JP" sz="4000" dirty="0">
                <a:latin typeface="BIZ UDゴシック" panose="020B0400000000000000" pitchFamily="49" charset="-128"/>
                <a:ea typeface="BIZ UDゴシック" panose="020B0400000000000000" pitchFamily="49" charset="-128"/>
              </a:rPr>
              <a:t>2025</a:t>
            </a:r>
            <a:r>
              <a:rPr lang="ja-JP" altLang="en-US" sz="4000" dirty="0">
                <a:latin typeface="BIZ UDゴシック" panose="020B0400000000000000" pitchFamily="49" charset="-128"/>
                <a:ea typeface="BIZ UDゴシック" panose="020B0400000000000000" pitchFamily="49" charset="-128"/>
              </a:rPr>
              <a:t>年の今　</a:t>
            </a:r>
            <a:r>
              <a:rPr lang="en-US" altLang="ja-JP" sz="4000" dirty="0">
                <a:latin typeface="BIZ UDゴシック" panose="020B0400000000000000" pitchFamily="49" charset="-128"/>
                <a:ea typeface="BIZ UDゴシック" panose="020B0400000000000000" pitchFamily="49" charset="-128"/>
              </a:rPr>
              <a:t>30</a:t>
            </a:r>
            <a:r>
              <a:rPr lang="ja-JP" altLang="en-US" sz="4000" dirty="0">
                <a:latin typeface="BIZ UDゴシック" panose="020B0400000000000000" pitchFamily="49" charset="-128"/>
                <a:ea typeface="BIZ UDゴシック" panose="020B0400000000000000" pitchFamily="49" charset="-128"/>
              </a:rPr>
              <a:t>年台や</a:t>
            </a:r>
            <a:r>
              <a:rPr lang="en-US" altLang="ja-JP" sz="4000" dirty="0">
                <a:latin typeface="BIZ UDゴシック" panose="020B0400000000000000" pitchFamily="49" charset="-128"/>
                <a:ea typeface="BIZ UDゴシック" panose="020B0400000000000000" pitchFamily="49" charset="-128"/>
              </a:rPr>
              <a:t>70</a:t>
            </a:r>
            <a:r>
              <a:rPr lang="ja-JP" altLang="en-US" sz="4000" dirty="0">
                <a:latin typeface="BIZ UDゴシック" panose="020B0400000000000000" pitchFamily="49" charset="-128"/>
                <a:ea typeface="BIZ UDゴシック" panose="020B0400000000000000" pitchFamily="49" charset="-128"/>
              </a:rPr>
              <a:t>年台</a:t>
            </a:r>
            <a:endParaRPr lang="en-US" altLang="ja-JP" sz="4000" dirty="0">
              <a:latin typeface="BIZ UDゴシック" panose="020B0400000000000000" pitchFamily="49" charset="-128"/>
              <a:ea typeface="BIZ UDゴシック" panose="020B0400000000000000" pitchFamily="49" charset="-128"/>
            </a:endParaRPr>
          </a:p>
          <a:p>
            <a:pPr algn="ctr"/>
            <a:r>
              <a:rPr kumimoji="1" lang="ja-JP" altLang="en-US" sz="4000" dirty="0">
                <a:latin typeface="BIZ UDゴシック" panose="020B0400000000000000" pitchFamily="49" charset="-128"/>
                <a:ea typeface="BIZ UDゴシック" panose="020B0400000000000000" pitchFamily="49" charset="-128"/>
              </a:rPr>
              <a:t>の</a:t>
            </a:r>
            <a:r>
              <a:rPr lang="ja-JP" altLang="en-US" sz="4000" dirty="0">
                <a:latin typeface="BIZ UDゴシック" panose="020B0400000000000000" pitchFamily="49" charset="-128"/>
                <a:ea typeface="BIZ UDゴシック" panose="020B0400000000000000" pitchFamily="49" charset="-128"/>
              </a:rPr>
              <a:t>観察は今でも有効という</a:t>
            </a:r>
            <a:r>
              <a:rPr kumimoji="1" lang="ja-JP" altLang="en-US" sz="4000" dirty="0">
                <a:latin typeface="BIZ UDゴシック" panose="020B0400000000000000" pitchFamily="49" charset="-128"/>
                <a:ea typeface="BIZ UDゴシック" panose="020B0400000000000000" pitchFamily="49" charset="-128"/>
              </a:rPr>
              <a:t>前提にたつのか？</a:t>
            </a:r>
            <a:endParaRPr kumimoji="1" lang="en-US" altLang="ja-JP" sz="4000" dirty="0">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4794DD16-920C-B356-AD9D-D5B889957BAA}"/>
              </a:ext>
            </a:extLst>
          </p:cNvPr>
          <p:cNvPicPr>
            <a:picLocks noChangeAspect="1"/>
          </p:cNvPicPr>
          <p:nvPr/>
        </p:nvPicPr>
        <p:blipFill>
          <a:blip r:embed="rId2"/>
          <a:stretch>
            <a:fillRect/>
          </a:stretch>
        </p:blipFill>
        <p:spPr>
          <a:xfrm>
            <a:off x="1420417" y="4477432"/>
            <a:ext cx="4333923" cy="2396051"/>
          </a:xfrm>
          <a:prstGeom prst="rect">
            <a:avLst/>
          </a:prstGeom>
        </p:spPr>
      </p:pic>
      <p:pic>
        <p:nvPicPr>
          <p:cNvPr id="6" name="図 5">
            <a:extLst>
              <a:ext uri="{FF2B5EF4-FFF2-40B4-BE49-F238E27FC236}">
                <a16:creationId xmlns:a16="http://schemas.microsoft.com/office/drawing/2014/main" id="{B1D71DE0-91B0-F518-901F-2D4B956BC548}"/>
              </a:ext>
            </a:extLst>
          </p:cNvPr>
          <p:cNvPicPr>
            <a:picLocks noChangeAspect="1"/>
          </p:cNvPicPr>
          <p:nvPr/>
        </p:nvPicPr>
        <p:blipFill>
          <a:blip r:embed="rId3"/>
          <a:stretch>
            <a:fillRect/>
          </a:stretch>
        </p:blipFill>
        <p:spPr>
          <a:xfrm>
            <a:off x="6224818" y="4634005"/>
            <a:ext cx="3626036" cy="2082907"/>
          </a:xfrm>
          <a:prstGeom prst="rect">
            <a:avLst/>
          </a:prstGeom>
        </p:spPr>
      </p:pic>
      <p:pic>
        <p:nvPicPr>
          <p:cNvPr id="8" name="図 7">
            <a:extLst>
              <a:ext uri="{FF2B5EF4-FFF2-40B4-BE49-F238E27FC236}">
                <a16:creationId xmlns:a16="http://schemas.microsoft.com/office/drawing/2014/main" id="{68F44BBE-4066-BD96-0D68-4BE0DF9F7049}"/>
              </a:ext>
            </a:extLst>
          </p:cNvPr>
          <p:cNvPicPr>
            <a:picLocks noChangeAspect="1"/>
          </p:cNvPicPr>
          <p:nvPr/>
        </p:nvPicPr>
        <p:blipFill>
          <a:blip r:embed="rId4"/>
          <a:stretch>
            <a:fillRect/>
          </a:stretch>
        </p:blipFill>
        <p:spPr>
          <a:xfrm>
            <a:off x="10281603" y="4656232"/>
            <a:ext cx="3581584" cy="2038455"/>
          </a:xfrm>
          <a:prstGeom prst="rect">
            <a:avLst/>
          </a:prstGeom>
        </p:spPr>
      </p:pic>
    </p:spTree>
    <p:extLst>
      <p:ext uri="{BB962C8B-B14F-4D97-AF65-F5344CB8AC3E}">
        <p14:creationId xmlns:p14="http://schemas.microsoft.com/office/powerpoint/2010/main" val="35006440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2BBD2-9534-F510-43F8-F160A341796C}"/>
              </a:ext>
            </a:extLst>
          </p:cNvPr>
          <p:cNvSpPr>
            <a:spLocks noGrp="1"/>
          </p:cNvSpPr>
          <p:nvPr>
            <p:ph type="title"/>
          </p:nvPr>
        </p:nvSpPr>
        <p:spPr>
          <a:xfrm>
            <a:off x="2455817" y="449464"/>
            <a:ext cx="9591403" cy="1633244"/>
          </a:xfrm>
        </p:spPr>
        <p:txBody>
          <a:bodyPr>
            <a:normAutofit/>
          </a:bodyPr>
          <a:lstStyle/>
          <a:p>
            <a:r>
              <a:rPr kumimoji="1" lang="en-US" altLang="ja-JP" sz="3840" dirty="0">
                <a:latin typeface="BIZ UDゴシック" panose="020B0400000000000000" pitchFamily="49" charset="-128"/>
                <a:ea typeface="BIZ UDゴシック" panose="020B0400000000000000" pitchFamily="49" charset="-128"/>
              </a:rPr>
              <a:t>1991</a:t>
            </a:r>
            <a:r>
              <a:rPr lang="ja-JP" altLang="en-US" sz="3840" dirty="0">
                <a:latin typeface="BIZ UDゴシック" panose="020B0400000000000000" pitchFamily="49" charset="-128"/>
                <a:ea typeface="BIZ UDゴシック" panose="020B0400000000000000" pitchFamily="49" charset="-128"/>
              </a:rPr>
              <a:t> </a:t>
            </a:r>
            <a:r>
              <a:rPr kumimoji="1" lang="en-US" altLang="ja-JP" sz="3840" dirty="0">
                <a:latin typeface="BIZ UDゴシック" panose="020B0400000000000000" pitchFamily="49" charset="-128"/>
                <a:ea typeface="BIZ UDゴシック" panose="020B0400000000000000" pitchFamily="49" charset="-128"/>
              </a:rPr>
              <a:t>IAEA</a:t>
            </a:r>
            <a:r>
              <a:rPr kumimoji="1" lang="ja-JP" altLang="en-US" sz="3840" dirty="0">
                <a:latin typeface="BIZ UDゴシック" panose="020B0400000000000000" pitchFamily="49" charset="-128"/>
                <a:ea typeface="BIZ UDゴシック" panose="020B0400000000000000" pitchFamily="49" charset="-128"/>
              </a:rPr>
              <a:t>報告書のなかで安全文化定義</a:t>
            </a:r>
          </a:p>
        </p:txBody>
      </p:sp>
      <p:sp>
        <p:nvSpPr>
          <p:cNvPr id="3" name="コンテンツ プレースホルダー 2">
            <a:extLst>
              <a:ext uri="{FF2B5EF4-FFF2-40B4-BE49-F238E27FC236}">
                <a16:creationId xmlns:a16="http://schemas.microsoft.com/office/drawing/2014/main" id="{9AEB0AA9-4E4A-95B3-005C-84171F90C478}"/>
              </a:ext>
            </a:extLst>
          </p:cNvPr>
          <p:cNvSpPr>
            <a:spLocks noGrp="1"/>
          </p:cNvSpPr>
          <p:nvPr>
            <p:ph idx="1"/>
          </p:nvPr>
        </p:nvSpPr>
        <p:spPr/>
        <p:txBody>
          <a:bodyPr/>
          <a:lstStyle/>
          <a:p>
            <a:r>
              <a:rPr lang="en-US" altLang="ja-JP" dirty="0">
                <a:solidFill>
                  <a:schemeClr val="bg1">
                    <a:lumMod val="50000"/>
                  </a:schemeClr>
                </a:solidFill>
                <a:latin typeface="BIZ UDゴシック" panose="020B0400000000000000" pitchFamily="49" charset="-128"/>
                <a:ea typeface="BIZ UDゴシック" panose="020B0400000000000000" pitchFamily="49" charset="-128"/>
              </a:rPr>
              <a:t> </a:t>
            </a:r>
            <a:endParaRPr kumimoji="1" lang="ja-JP" altLang="en-US" sz="1680" dirty="0">
              <a:solidFill>
                <a:schemeClr val="bg1">
                  <a:lumMod val="50000"/>
                </a:schemeClr>
              </a:solidFill>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B1C5DC55-7BD0-E1AB-7880-987BEA5E630A}"/>
              </a:ext>
            </a:extLst>
          </p:cNvPr>
          <p:cNvPicPr>
            <a:picLocks noChangeAspect="1"/>
          </p:cNvPicPr>
          <p:nvPr/>
        </p:nvPicPr>
        <p:blipFill>
          <a:blip r:embed="rId2"/>
          <a:stretch>
            <a:fillRect/>
          </a:stretch>
        </p:blipFill>
        <p:spPr>
          <a:xfrm>
            <a:off x="2583181" y="3563238"/>
            <a:ext cx="3170941" cy="4626178"/>
          </a:xfrm>
          <a:prstGeom prst="rect">
            <a:avLst/>
          </a:prstGeom>
        </p:spPr>
      </p:pic>
      <p:pic>
        <p:nvPicPr>
          <p:cNvPr id="7" name="図 6">
            <a:extLst>
              <a:ext uri="{FF2B5EF4-FFF2-40B4-BE49-F238E27FC236}">
                <a16:creationId xmlns:a16="http://schemas.microsoft.com/office/drawing/2014/main" id="{47495A76-1298-D71E-B827-AE010BF52568}"/>
              </a:ext>
            </a:extLst>
          </p:cNvPr>
          <p:cNvPicPr>
            <a:picLocks noChangeAspect="1"/>
          </p:cNvPicPr>
          <p:nvPr/>
        </p:nvPicPr>
        <p:blipFill>
          <a:blip r:embed="rId3"/>
          <a:stretch>
            <a:fillRect/>
          </a:stretch>
        </p:blipFill>
        <p:spPr>
          <a:xfrm>
            <a:off x="2455817" y="1705701"/>
            <a:ext cx="10345783" cy="1749496"/>
          </a:xfrm>
          <a:prstGeom prst="rect">
            <a:avLst/>
          </a:prstGeom>
        </p:spPr>
      </p:pic>
      <p:sp>
        <p:nvSpPr>
          <p:cNvPr id="4" name="スライド番号プレースホルダー 3">
            <a:extLst>
              <a:ext uri="{FF2B5EF4-FFF2-40B4-BE49-F238E27FC236}">
                <a16:creationId xmlns:a16="http://schemas.microsoft.com/office/drawing/2014/main" id="{72A269C4-0947-A368-A86F-2FC67AE9D2EF}"/>
              </a:ext>
            </a:extLst>
          </p:cNvPr>
          <p:cNvSpPr>
            <a:spLocks noGrp="1"/>
          </p:cNvSpPr>
          <p:nvPr>
            <p:ph type="sldNum" sz="quarter" idx="12"/>
          </p:nvPr>
        </p:nvSpPr>
        <p:spPr/>
        <p:txBody>
          <a:bodyPr/>
          <a:lstStyle/>
          <a:p>
            <a:fld id="{80C2CAD9-93CF-498C-BD6A-BE03352BE3B2}" type="slidenum">
              <a:rPr kumimoji="1" lang="ja-JP" altLang="en-US" smtClean="0"/>
              <a:t>170</a:t>
            </a:fld>
            <a:endParaRPr kumimoji="1" lang="ja-JP" altLang="en-US"/>
          </a:p>
        </p:txBody>
      </p:sp>
    </p:spTree>
    <p:extLst>
      <p:ext uri="{BB962C8B-B14F-4D97-AF65-F5344CB8AC3E}">
        <p14:creationId xmlns:p14="http://schemas.microsoft.com/office/powerpoint/2010/main" val="437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なぜソ連の社会主義は失敗したのか：衰退と崩壊の要因は何か - ロシア・ビヨンド">
            <a:extLst>
              <a:ext uri="{FF2B5EF4-FFF2-40B4-BE49-F238E27FC236}">
                <a16:creationId xmlns:a16="http://schemas.microsoft.com/office/drawing/2014/main" id="{718BE83C-3AB9-1306-40AF-52815818B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50" r="6535" b="-1"/>
          <a:stretch/>
        </p:blipFill>
        <p:spPr bwMode="auto">
          <a:xfrm>
            <a:off x="1828824" y="1538"/>
            <a:ext cx="10972776" cy="822806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5BD9296-94F6-5D9A-5F55-A08AE8286379}"/>
              </a:ext>
            </a:extLst>
          </p:cNvPr>
          <p:cNvSpPr txBox="1"/>
          <p:nvPr/>
        </p:nvSpPr>
        <p:spPr>
          <a:xfrm>
            <a:off x="6542626" y="302311"/>
            <a:ext cx="5176417" cy="757130"/>
          </a:xfrm>
          <a:prstGeom prst="rect">
            <a:avLst/>
          </a:prstGeom>
          <a:solidFill>
            <a:schemeClr val="bg1">
              <a:lumMod val="85000"/>
            </a:schemeClr>
          </a:solidFill>
        </p:spPr>
        <p:txBody>
          <a:bodyPr wrap="none" rtlCol="0">
            <a:spAutoFit/>
          </a:bodyPr>
          <a:lstStyle/>
          <a:p>
            <a:r>
              <a:rPr lang="en-US" altLang="ja-JP" sz="4320" dirty="0">
                <a:latin typeface="BIZ UDゴシック" panose="020B0400000000000000" pitchFamily="49" charset="-128"/>
                <a:ea typeface="BIZ UDゴシック" panose="020B0400000000000000" pitchFamily="49" charset="-128"/>
              </a:rPr>
              <a:t>1992</a:t>
            </a:r>
            <a:r>
              <a:rPr lang="ja-JP" altLang="en-US" sz="4320" dirty="0">
                <a:latin typeface="BIZ UDゴシック" panose="020B0400000000000000" pitchFamily="49" charset="-128"/>
                <a:ea typeface="BIZ UDゴシック" panose="020B0400000000000000" pitchFamily="49" charset="-128"/>
              </a:rPr>
              <a:t>年ソビエト崩壊</a:t>
            </a:r>
          </a:p>
        </p:txBody>
      </p:sp>
      <p:sp>
        <p:nvSpPr>
          <p:cNvPr id="3" name="スライド番号プレースホルダー 2">
            <a:extLst>
              <a:ext uri="{FF2B5EF4-FFF2-40B4-BE49-F238E27FC236}">
                <a16:creationId xmlns:a16="http://schemas.microsoft.com/office/drawing/2014/main" id="{81CF1F04-D873-2053-C941-80DDDF2BEF70}"/>
              </a:ext>
            </a:extLst>
          </p:cNvPr>
          <p:cNvSpPr>
            <a:spLocks noGrp="1"/>
          </p:cNvSpPr>
          <p:nvPr>
            <p:ph type="sldNum" sz="quarter" idx="12"/>
          </p:nvPr>
        </p:nvSpPr>
        <p:spPr/>
        <p:txBody>
          <a:bodyPr/>
          <a:lstStyle/>
          <a:p>
            <a:fld id="{80C2CAD9-93CF-498C-BD6A-BE03352BE3B2}" type="slidenum">
              <a:rPr kumimoji="1" lang="ja-JP" altLang="en-US" smtClean="0"/>
              <a:t>171</a:t>
            </a:fld>
            <a:endParaRPr kumimoji="1" lang="ja-JP" altLang="en-US"/>
          </a:p>
        </p:txBody>
      </p:sp>
    </p:spTree>
    <p:extLst>
      <p:ext uri="{BB962C8B-B14F-4D97-AF65-F5344CB8AC3E}">
        <p14:creationId xmlns:p14="http://schemas.microsoft.com/office/powerpoint/2010/main" val="12897611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5F3727-351C-3E1C-A217-D62EAED996C9}"/>
              </a:ext>
            </a:extLst>
          </p:cNvPr>
          <p:cNvSpPr txBox="1"/>
          <p:nvPr/>
        </p:nvSpPr>
        <p:spPr>
          <a:xfrm>
            <a:off x="4581979" y="1310019"/>
            <a:ext cx="2031325" cy="424732"/>
          </a:xfrm>
          <a:prstGeom prst="rect">
            <a:avLst/>
          </a:prstGeom>
          <a:noFill/>
          <a:ln w="76200" cmpd="tri">
            <a:solidFill>
              <a:schemeClr val="tx1"/>
            </a:solidFill>
          </a:ln>
        </p:spPr>
        <p:txBody>
          <a:bodyPr wrap="none" rtlCol="0">
            <a:spAutoFit/>
          </a:bodyPr>
          <a:lstStyle/>
          <a:p>
            <a:r>
              <a:rPr lang="ja-JP" altLang="en-US" sz="1440" dirty="0"/>
              <a:t>（人命）</a:t>
            </a:r>
            <a:r>
              <a:rPr lang="ja-JP" altLang="en-US" sz="2160" dirty="0"/>
              <a:t>安全文化</a:t>
            </a:r>
          </a:p>
        </p:txBody>
      </p:sp>
      <p:cxnSp>
        <p:nvCxnSpPr>
          <p:cNvPr id="4" name="直線矢印コネクタ 3">
            <a:extLst>
              <a:ext uri="{FF2B5EF4-FFF2-40B4-BE49-F238E27FC236}">
                <a16:creationId xmlns:a16="http://schemas.microsoft.com/office/drawing/2014/main" id="{949BF527-4215-FD3E-CDF8-C02E89D9A39D}"/>
              </a:ext>
            </a:extLst>
          </p:cNvPr>
          <p:cNvCxnSpPr>
            <a:cxnSpLocks/>
          </p:cNvCxnSpPr>
          <p:nvPr/>
        </p:nvCxnSpPr>
        <p:spPr>
          <a:xfrm>
            <a:off x="5662273" y="1753686"/>
            <a:ext cx="0" cy="5032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866DEC36-FFD5-566B-F6FA-8B23CD61CF59}"/>
              </a:ext>
            </a:extLst>
          </p:cNvPr>
          <p:cNvSpPr txBox="1"/>
          <p:nvPr/>
        </p:nvSpPr>
        <p:spPr>
          <a:xfrm>
            <a:off x="2275894" y="5125769"/>
            <a:ext cx="1848583" cy="424732"/>
          </a:xfrm>
          <a:prstGeom prst="rect">
            <a:avLst/>
          </a:prstGeom>
          <a:noFill/>
          <a:ln w="28575">
            <a:solidFill>
              <a:schemeClr val="tx1"/>
            </a:solidFill>
          </a:ln>
        </p:spPr>
        <p:txBody>
          <a:bodyPr wrap="none" rtlCol="0">
            <a:spAutoFit/>
          </a:bodyPr>
          <a:lstStyle/>
          <a:p>
            <a:r>
              <a:rPr lang="ja-JP" altLang="en-US" sz="2160" dirty="0"/>
              <a:t>油田・製油所</a:t>
            </a:r>
          </a:p>
        </p:txBody>
      </p:sp>
      <p:sp>
        <p:nvSpPr>
          <p:cNvPr id="6" name="テキスト ボックス 5">
            <a:extLst>
              <a:ext uri="{FF2B5EF4-FFF2-40B4-BE49-F238E27FC236}">
                <a16:creationId xmlns:a16="http://schemas.microsoft.com/office/drawing/2014/main" id="{E9570A87-61F6-4FE7-4A20-D691E98A0144}"/>
              </a:ext>
            </a:extLst>
          </p:cNvPr>
          <p:cNvSpPr txBox="1"/>
          <p:nvPr/>
        </p:nvSpPr>
        <p:spPr>
          <a:xfrm>
            <a:off x="4748177" y="2048885"/>
            <a:ext cx="739305" cy="424732"/>
          </a:xfrm>
          <a:prstGeom prst="rect">
            <a:avLst/>
          </a:prstGeom>
          <a:noFill/>
          <a:ln w="28575">
            <a:solidFill>
              <a:schemeClr val="tx1"/>
            </a:solidFill>
          </a:ln>
        </p:spPr>
        <p:txBody>
          <a:bodyPr wrap="none" rtlCol="0">
            <a:spAutoFit/>
          </a:bodyPr>
          <a:lstStyle/>
          <a:p>
            <a:r>
              <a:rPr lang="ja-JP" altLang="en-US" sz="2160" dirty="0"/>
              <a:t>原発</a:t>
            </a:r>
          </a:p>
        </p:txBody>
      </p:sp>
      <p:sp>
        <p:nvSpPr>
          <p:cNvPr id="7" name="テキスト ボックス 6">
            <a:extLst>
              <a:ext uri="{FF2B5EF4-FFF2-40B4-BE49-F238E27FC236}">
                <a16:creationId xmlns:a16="http://schemas.microsoft.com/office/drawing/2014/main" id="{8BF477CC-2735-1760-3F56-BCE2EE2122D8}"/>
              </a:ext>
            </a:extLst>
          </p:cNvPr>
          <p:cNvSpPr txBox="1"/>
          <p:nvPr/>
        </p:nvSpPr>
        <p:spPr>
          <a:xfrm>
            <a:off x="2277327" y="5724312"/>
            <a:ext cx="1848583" cy="424732"/>
          </a:xfrm>
          <a:prstGeom prst="rect">
            <a:avLst/>
          </a:prstGeom>
          <a:noFill/>
          <a:ln w="28575">
            <a:solidFill>
              <a:schemeClr val="tx1"/>
            </a:solidFill>
          </a:ln>
        </p:spPr>
        <p:txBody>
          <a:bodyPr wrap="none" rtlCol="0">
            <a:spAutoFit/>
          </a:bodyPr>
          <a:lstStyle/>
          <a:p>
            <a:r>
              <a:rPr lang="ja-JP" altLang="en-US" sz="2160" dirty="0"/>
              <a:t>運輸特に航空</a:t>
            </a:r>
          </a:p>
        </p:txBody>
      </p:sp>
      <p:sp>
        <p:nvSpPr>
          <p:cNvPr id="8" name="テキスト ボックス 7">
            <a:extLst>
              <a:ext uri="{FF2B5EF4-FFF2-40B4-BE49-F238E27FC236}">
                <a16:creationId xmlns:a16="http://schemas.microsoft.com/office/drawing/2014/main" id="{7287703F-FE4E-5F9B-EEE9-1125C08397E7}"/>
              </a:ext>
            </a:extLst>
          </p:cNvPr>
          <p:cNvSpPr txBox="1"/>
          <p:nvPr/>
        </p:nvSpPr>
        <p:spPr>
          <a:xfrm>
            <a:off x="2275894" y="6286039"/>
            <a:ext cx="1293944" cy="424732"/>
          </a:xfrm>
          <a:prstGeom prst="rect">
            <a:avLst/>
          </a:prstGeom>
          <a:noFill/>
          <a:ln w="28575">
            <a:solidFill>
              <a:schemeClr val="tx1"/>
            </a:solidFill>
          </a:ln>
        </p:spPr>
        <p:txBody>
          <a:bodyPr wrap="none" rtlCol="0">
            <a:spAutoFit/>
          </a:bodyPr>
          <a:lstStyle/>
          <a:p>
            <a:r>
              <a:rPr lang="ja-JP" altLang="en-US" sz="2160" dirty="0"/>
              <a:t>医療事故</a:t>
            </a:r>
          </a:p>
        </p:txBody>
      </p:sp>
      <p:cxnSp>
        <p:nvCxnSpPr>
          <p:cNvPr id="11" name="直線矢印コネクタ 10">
            <a:extLst>
              <a:ext uri="{FF2B5EF4-FFF2-40B4-BE49-F238E27FC236}">
                <a16:creationId xmlns:a16="http://schemas.microsoft.com/office/drawing/2014/main" id="{3C9AE930-3C94-301F-7379-27C4E2443D05}"/>
              </a:ext>
            </a:extLst>
          </p:cNvPr>
          <p:cNvCxnSpPr>
            <a:cxnSpLocks/>
          </p:cNvCxnSpPr>
          <p:nvPr/>
        </p:nvCxnSpPr>
        <p:spPr>
          <a:xfrm flipH="1">
            <a:off x="3273179" y="3550527"/>
            <a:ext cx="2399834" cy="1477734"/>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BD4CEE40-A6B1-6561-C22F-382E09623EDC}"/>
              </a:ext>
            </a:extLst>
          </p:cNvPr>
          <p:cNvCxnSpPr>
            <a:cxnSpLocks/>
          </p:cNvCxnSpPr>
          <p:nvPr/>
        </p:nvCxnSpPr>
        <p:spPr>
          <a:xfrm>
            <a:off x="5673014" y="4218364"/>
            <a:ext cx="3295115" cy="2071396"/>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140A52A-E9DB-D0D1-FFEB-2F63780BE95F}"/>
              </a:ext>
            </a:extLst>
          </p:cNvPr>
          <p:cNvSpPr txBox="1"/>
          <p:nvPr/>
        </p:nvSpPr>
        <p:spPr>
          <a:xfrm>
            <a:off x="8338494" y="6286039"/>
            <a:ext cx="1293944" cy="424732"/>
          </a:xfrm>
          <a:prstGeom prst="rect">
            <a:avLst/>
          </a:prstGeom>
          <a:noFill/>
          <a:ln w="28575">
            <a:solidFill>
              <a:schemeClr val="tx1"/>
            </a:solidFill>
          </a:ln>
        </p:spPr>
        <p:txBody>
          <a:bodyPr wrap="none" rtlCol="0">
            <a:spAutoFit/>
          </a:bodyPr>
          <a:lstStyle/>
          <a:p>
            <a:r>
              <a:rPr lang="ja-JP" altLang="en-US" sz="2160" dirty="0"/>
              <a:t>食品安全</a:t>
            </a:r>
          </a:p>
        </p:txBody>
      </p:sp>
      <p:sp>
        <p:nvSpPr>
          <p:cNvPr id="17" name="テキスト ボックス 16">
            <a:extLst>
              <a:ext uri="{FF2B5EF4-FFF2-40B4-BE49-F238E27FC236}">
                <a16:creationId xmlns:a16="http://schemas.microsoft.com/office/drawing/2014/main" id="{D093F8A8-A6C7-2E77-C2B0-B087B11EDB6D}"/>
              </a:ext>
            </a:extLst>
          </p:cNvPr>
          <p:cNvSpPr txBox="1"/>
          <p:nvPr/>
        </p:nvSpPr>
        <p:spPr>
          <a:xfrm>
            <a:off x="8150766" y="7051114"/>
            <a:ext cx="1848583" cy="424732"/>
          </a:xfrm>
          <a:prstGeom prst="rect">
            <a:avLst/>
          </a:prstGeom>
          <a:noFill/>
          <a:ln w="76200" cmpd="tri">
            <a:solidFill>
              <a:schemeClr val="tx1"/>
            </a:solidFill>
          </a:ln>
        </p:spPr>
        <p:txBody>
          <a:bodyPr wrap="none" rtlCol="0">
            <a:spAutoFit/>
          </a:bodyPr>
          <a:lstStyle/>
          <a:p>
            <a:r>
              <a:rPr lang="ja-JP" altLang="en-US" sz="2160" dirty="0"/>
              <a:t>食品安全文化</a:t>
            </a:r>
          </a:p>
        </p:txBody>
      </p:sp>
      <p:sp>
        <p:nvSpPr>
          <p:cNvPr id="18" name="テキスト ボックス 17">
            <a:extLst>
              <a:ext uri="{FF2B5EF4-FFF2-40B4-BE49-F238E27FC236}">
                <a16:creationId xmlns:a16="http://schemas.microsoft.com/office/drawing/2014/main" id="{DA49730C-0D37-ECF7-8A06-4F8EB9645184}"/>
              </a:ext>
            </a:extLst>
          </p:cNvPr>
          <p:cNvSpPr txBox="1"/>
          <p:nvPr/>
        </p:nvSpPr>
        <p:spPr>
          <a:xfrm>
            <a:off x="3357623" y="3107328"/>
            <a:ext cx="1848583" cy="424732"/>
          </a:xfrm>
          <a:prstGeom prst="rect">
            <a:avLst/>
          </a:prstGeom>
          <a:noFill/>
          <a:ln w="28575">
            <a:solidFill>
              <a:schemeClr val="tx1"/>
            </a:solidFill>
          </a:ln>
        </p:spPr>
        <p:txBody>
          <a:bodyPr wrap="none" rtlCol="0">
            <a:spAutoFit/>
          </a:bodyPr>
          <a:lstStyle/>
          <a:p>
            <a:r>
              <a:rPr lang="ja-JP" altLang="en-US" sz="2160" dirty="0"/>
              <a:t>化学プラント</a:t>
            </a:r>
          </a:p>
        </p:txBody>
      </p:sp>
      <p:pic>
        <p:nvPicPr>
          <p:cNvPr id="9" name="図 8">
            <a:extLst>
              <a:ext uri="{FF2B5EF4-FFF2-40B4-BE49-F238E27FC236}">
                <a16:creationId xmlns:a16="http://schemas.microsoft.com/office/drawing/2014/main" id="{F98F283C-6A58-25A5-62B7-E17B298EAC34}"/>
              </a:ext>
            </a:extLst>
          </p:cNvPr>
          <p:cNvPicPr>
            <a:picLocks noChangeAspect="1"/>
          </p:cNvPicPr>
          <p:nvPr/>
        </p:nvPicPr>
        <p:blipFill>
          <a:blip r:embed="rId2"/>
          <a:stretch>
            <a:fillRect/>
          </a:stretch>
        </p:blipFill>
        <p:spPr>
          <a:xfrm>
            <a:off x="3648550" y="6286039"/>
            <a:ext cx="3234257" cy="1819270"/>
          </a:xfrm>
          <a:prstGeom prst="rect">
            <a:avLst/>
          </a:prstGeom>
          <a:effectLst>
            <a:softEdge rad="31750"/>
          </a:effectLst>
        </p:spPr>
      </p:pic>
      <p:sp>
        <p:nvSpPr>
          <p:cNvPr id="3" name="スライド番号プレースホルダー 2">
            <a:extLst>
              <a:ext uri="{FF2B5EF4-FFF2-40B4-BE49-F238E27FC236}">
                <a16:creationId xmlns:a16="http://schemas.microsoft.com/office/drawing/2014/main" id="{18DCD444-37EE-16D7-9249-F0215CB3C9B4}"/>
              </a:ext>
            </a:extLst>
          </p:cNvPr>
          <p:cNvSpPr>
            <a:spLocks noGrp="1"/>
          </p:cNvSpPr>
          <p:nvPr>
            <p:ph type="sldNum" sz="quarter" idx="12"/>
          </p:nvPr>
        </p:nvSpPr>
        <p:spPr/>
        <p:txBody>
          <a:bodyPr/>
          <a:lstStyle/>
          <a:p>
            <a:fld id="{80C2CAD9-93CF-498C-BD6A-BE03352BE3B2}" type="slidenum">
              <a:rPr kumimoji="1" lang="ja-JP" altLang="en-US" smtClean="0"/>
              <a:t>172</a:t>
            </a:fld>
            <a:endParaRPr kumimoji="1" lang="ja-JP" altLang="en-US"/>
          </a:p>
        </p:txBody>
      </p:sp>
    </p:spTree>
    <p:extLst>
      <p:ext uri="{BB962C8B-B14F-4D97-AF65-F5344CB8AC3E}">
        <p14:creationId xmlns:p14="http://schemas.microsoft.com/office/powerpoint/2010/main" val="38614805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771602-4669-15BD-1B82-10D52CE70636}"/>
              </a:ext>
            </a:extLst>
          </p:cNvPr>
          <p:cNvPicPr>
            <a:picLocks noChangeAspect="1"/>
          </p:cNvPicPr>
          <p:nvPr/>
        </p:nvPicPr>
        <p:blipFill>
          <a:blip r:embed="rId2"/>
          <a:stretch>
            <a:fillRect/>
          </a:stretch>
        </p:blipFill>
        <p:spPr>
          <a:xfrm>
            <a:off x="1956352" y="1211329"/>
            <a:ext cx="10717697" cy="5806943"/>
          </a:xfrm>
          <a:prstGeom prst="rect">
            <a:avLst/>
          </a:prstGeom>
        </p:spPr>
      </p:pic>
      <p:sp>
        <p:nvSpPr>
          <p:cNvPr id="4" name="乗算記号 3">
            <a:extLst>
              <a:ext uri="{FF2B5EF4-FFF2-40B4-BE49-F238E27FC236}">
                <a16:creationId xmlns:a16="http://schemas.microsoft.com/office/drawing/2014/main" id="{916CDFA5-1AD5-F33D-FDEE-D39693B0AAB8}"/>
              </a:ext>
            </a:extLst>
          </p:cNvPr>
          <p:cNvSpPr/>
          <p:nvPr/>
        </p:nvSpPr>
        <p:spPr>
          <a:xfrm>
            <a:off x="1833187" y="4114800"/>
            <a:ext cx="447869" cy="47586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乗算記号 4">
            <a:extLst>
              <a:ext uri="{FF2B5EF4-FFF2-40B4-BE49-F238E27FC236}">
                <a16:creationId xmlns:a16="http://schemas.microsoft.com/office/drawing/2014/main" id="{A2F7554B-8D9D-9F97-0F95-074219B43BEC}"/>
              </a:ext>
            </a:extLst>
          </p:cNvPr>
          <p:cNvSpPr/>
          <p:nvPr/>
        </p:nvSpPr>
        <p:spPr>
          <a:xfrm>
            <a:off x="1828800" y="2583756"/>
            <a:ext cx="447869" cy="47586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6" name="乗算記号 5">
            <a:extLst>
              <a:ext uri="{FF2B5EF4-FFF2-40B4-BE49-F238E27FC236}">
                <a16:creationId xmlns:a16="http://schemas.microsoft.com/office/drawing/2014/main" id="{BDC154C1-773C-CC3F-865F-91DC4161A2B3}"/>
              </a:ext>
            </a:extLst>
          </p:cNvPr>
          <p:cNvSpPr/>
          <p:nvPr/>
        </p:nvSpPr>
        <p:spPr>
          <a:xfrm>
            <a:off x="1828800" y="4801014"/>
            <a:ext cx="447869" cy="47586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7" name="乗算記号 6">
            <a:extLst>
              <a:ext uri="{FF2B5EF4-FFF2-40B4-BE49-F238E27FC236}">
                <a16:creationId xmlns:a16="http://schemas.microsoft.com/office/drawing/2014/main" id="{FED9BAE5-E266-569C-95A1-E97B3646DBB9}"/>
              </a:ext>
            </a:extLst>
          </p:cNvPr>
          <p:cNvSpPr/>
          <p:nvPr/>
        </p:nvSpPr>
        <p:spPr>
          <a:xfrm>
            <a:off x="1732417" y="5842094"/>
            <a:ext cx="447869" cy="47586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 name="テキスト ボックス 1">
            <a:extLst>
              <a:ext uri="{FF2B5EF4-FFF2-40B4-BE49-F238E27FC236}">
                <a16:creationId xmlns:a16="http://schemas.microsoft.com/office/drawing/2014/main" id="{4DF3FFAB-5755-CF10-A205-8820CA915AAF}"/>
              </a:ext>
            </a:extLst>
          </p:cNvPr>
          <p:cNvSpPr txBox="1"/>
          <p:nvPr/>
        </p:nvSpPr>
        <p:spPr>
          <a:xfrm>
            <a:off x="3572636" y="7501813"/>
            <a:ext cx="8084264" cy="387798"/>
          </a:xfrm>
          <a:prstGeom prst="rect">
            <a:avLst/>
          </a:prstGeom>
          <a:noFill/>
        </p:spPr>
        <p:txBody>
          <a:bodyPr wrap="none" rtlCol="0">
            <a:spAutoFit/>
          </a:bodyPr>
          <a:lstStyle/>
          <a:p>
            <a:r>
              <a:rPr lang="en-US" altLang="ja-JP" sz="1920" dirty="0">
                <a:latin typeface="BIZ UDゴシック" panose="020B0400000000000000" pitchFamily="49" charset="-128"/>
                <a:ea typeface="BIZ UDゴシック" panose="020B0400000000000000" pitchFamily="49" charset="-128"/>
              </a:rPr>
              <a:t>2023.10</a:t>
            </a:r>
            <a:r>
              <a:rPr lang="ja-JP" altLang="en-US" sz="1920" dirty="0">
                <a:latin typeface="BIZ UDゴシック" panose="020B0400000000000000" pitchFamily="49" charset="-128"/>
                <a:ea typeface="BIZ UDゴシック" panose="020B0400000000000000" pitchFamily="49" charset="-128"/>
              </a:rPr>
              <a:t> </a:t>
            </a:r>
            <a:r>
              <a:rPr lang="en-US" altLang="ja-JP" sz="1920" dirty="0">
                <a:latin typeface="BIZ UDゴシック" panose="020B0400000000000000" pitchFamily="49" charset="-128"/>
                <a:ea typeface="BIZ UDゴシック" panose="020B0400000000000000" pitchFamily="49" charset="-128"/>
              </a:rPr>
              <a:t>GFSI</a:t>
            </a:r>
            <a:r>
              <a:rPr lang="ja-JP" altLang="en-US" sz="1920" dirty="0">
                <a:latin typeface="BIZ UDゴシック" panose="020B0400000000000000" pitchFamily="49" charset="-128"/>
                <a:ea typeface="BIZ UDゴシック" panose="020B0400000000000000" pitchFamily="49" charset="-128"/>
              </a:rPr>
              <a:t>日本主催 </a:t>
            </a:r>
            <a:r>
              <a:rPr lang="en-US" altLang="ja-JP" sz="1920" dirty="0">
                <a:latin typeface="BIZ UDゴシック" panose="020B0400000000000000" pitchFamily="49" charset="-128"/>
                <a:ea typeface="BIZ UDゴシック" panose="020B0400000000000000" pitchFamily="49" charset="-128"/>
              </a:rPr>
              <a:t>Japan</a:t>
            </a:r>
            <a:r>
              <a:rPr lang="ja-JP" altLang="en-US" sz="1920" dirty="0">
                <a:latin typeface="BIZ UDゴシック" panose="020B0400000000000000" pitchFamily="49" charset="-128"/>
                <a:ea typeface="BIZ UDゴシック" panose="020B0400000000000000" pitchFamily="49" charset="-128"/>
              </a:rPr>
              <a:t> </a:t>
            </a:r>
            <a:r>
              <a:rPr lang="en-US" altLang="ja-JP" sz="1920" dirty="0">
                <a:latin typeface="BIZ UDゴシック" panose="020B0400000000000000" pitchFamily="49" charset="-128"/>
                <a:ea typeface="BIZ UDゴシック" panose="020B0400000000000000" pitchFamily="49" charset="-128"/>
              </a:rPr>
              <a:t>Food Safety Day </a:t>
            </a:r>
            <a:r>
              <a:rPr lang="ja-JP" altLang="en-US" sz="1920" dirty="0">
                <a:latin typeface="BIZ UDゴシック" panose="020B0400000000000000" pitchFamily="49" charset="-128"/>
                <a:ea typeface="BIZ UDゴシック" panose="020B0400000000000000" pitchFamily="49" charset="-128"/>
              </a:rPr>
              <a:t>岡田綾子氏</a:t>
            </a:r>
            <a:r>
              <a:rPr lang="en-US" altLang="ja-JP" sz="1920" dirty="0">
                <a:latin typeface="BIZ UDゴシック" panose="020B0400000000000000" pitchFamily="49" charset="-128"/>
                <a:ea typeface="BIZ UDゴシック" panose="020B0400000000000000" pitchFamily="49" charset="-128"/>
              </a:rPr>
              <a:t>PPT</a:t>
            </a:r>
            <a:r>
              <a:rPr lang="ja-JP" altLang="en-US" sz="1920" dirty="0">
                <a:latin typeface="BIZ UDゴシック" panose="020B0400000000000000" pitchFamily="49" charset="-128"/>
                <a:ea typeface="BIZ UDゴシック" panose="020B0400000000000000" pitchFamily="49" charset="-128"/>
              </a:rPr>
              <a:t>より改変</a:t>
            </a:r>
          </a:p>
        </p:txBody>
      </p:sp>
      <p:sp>
        <p:nvSpPr>
          <p:cNvPr id="8" name="スライド番号プレースホルダー 7">
            <a:extLst>
              <a:ext uri="{FF2B5EF4-FFF2-40B4-BE49-F238E27FC236}">
                <a16:creationId xmlns:a16="http://schemas.microsoft.com/office/drawing/2014/main" id="{5F024E15-D7B1-ADD6-D7F4-CB4E01991D74}"/>
              </a:ext>
            </a:extLst>
          </p:cNvPr>
          <p:cNvSpPr>
            <a:spLocks noGrp="1"/>
          </p:cNvSpPr>
          <p:nvPr>
            <p:ph type="sldNum" sz="quarter" idx="12"/>
          </p:nvPr>
        </p:nvSpPr>
        <p:spPr/>
        <p:txBody>
          <a:bodyPr/>
          <a:lstStyle/>
          <a:p>
            <a:fld id="{80C2CAD9-93CF-498C-BD6A-BE03352BE3B2}" type="slidenum">
              <a:rPr kumimoji="1" lang="ja-JP" altLang="en-US" smtClean="0"/>
              <a:t>173</a:t>
            </a:fld>
            <a:endParaRPr kumimoji="1" lang="ja-JP" altLang="en-US"/>
          </a:p>
        </p:txBody>
      </p:sp>
    </p:spTree>
    <p:extLst>
      <p:ext uri="{BB962C8B-B14F-4D97-AF65-F5344CB8AC3E}">
        <p14:creationId xmlns:p14="http://schemas.microsoft.com/office/powerpoint/2010/main" val="29616244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smoke billowing over Manhattan from the Twin Towers">
            <a:extLst>
              <a:ext uri="{FF2B5EF4-FFF2-40B4-BE49-F238E27FC236}">
                <a16:creationId xmlns:a16="http://schemas.microsoft.com/office/drawing/2014/main" id="{F4FA2DF4-B469-3F63-1491-A8EB2DB90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756"/>
            <a:ext cx="11181806" cy="838635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3C784D8-D983-27EB-80D9-B471705BC221}"/>
              </a:ext>
            </a:extLst>
          </p:cNvPr>
          <p:cNvSpPr txBox="1"/>
          <p:nvPr/>
        </p:nvSpPr>
        <p:spPr>
          <a:xfrm>
            <a:off x="10405499" y="716592"/>
            <a:ext cx="1435008" cy="830997"/>
          </a:xfrm>
          <a:prstGeom prst="rect">
            <a:avLst/>
          </a:prstGeom>
          <a:solidFill>
            <a:schemeClr val="bg2"/>
          </a:solidFill>
        </p:spPr>
        <p:txBody>
          <a:bodyPr wrap="none" rtlCol="0">
            <a:spAutoFit/>
          </a:bodyPr>
          <a:lstStyle/>
          <a:p>
            <a:r>
              <a:rPr lang="en-US" altLang="ja-JP" sz="4800" dirty="0"/>
              <a:t>2001</a:t>
            </a:r>
            <a:endParaRPr lang="ja-JP" altLang="en-US" sz="4800" dirty="0"/>
          </a:p>
        </p:txBody>
      </p:sp>
      <p:sp>
        <p:nvSpPr>
          <p:cNvPr id="3" name="スライド番号プレースホルダー 2">
            <a:extLst>
              <a:ext uri="{FF2B5EF4-FFF2-40B4-BE49-F238E27FC236}">
                <a16:creationId xmlns:a16="http://schemas.microsoft.com/office/drawing/2014/main" id="{7C38B8C3-C38D-5AAD-9644-06FC4B1292B6}"/>
              </a:ext>
            </a:extLst>
          </p:cNvPr>
          <p:cNvSpPr>
            <a:spLocks noGrp="1"/>
          </p:cNvSpPr>
          <p:nvPr>
            <p:ph type="sldNum" sz="quarter" idx="12"/>
          </p:nvPr>
        </p:nvSpPr>
        <p:spPr/>
        <p:txBody>
          <a:bodyPr/>
          <a:lstStyle/>
          <a:p>
            <a:fld id="{80C2CAD9-93CF-498C-BD6A-BE03352BE3B2}" type="slidenum">
              <a:rPr kumimoji="1" lang="ja-JP" altLang="en-US" smtClean="0"/>
              <a:t>174</a:t>
            </a:fld>
            <a:endParaRPr kumimoji="1" lang="ja-JP" altLang="en-US"/>
          </a:p>
        </p:txBody>
      </p:sp>
    </p:spTree>
    <p:extLst>
      <p:ext uri="{BB962C8B-B14F-4D97-AF65-F5344CB8AC3E}">
        <p14:creationId xmlns:p14="http://schemas.microsoft.com/office/powerpoint/2010/main" val="267910323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A1C4424-9225-F07B-042F-B7EE9FE8E14D}"/>
              </a:ext>
            </a:extLst>
          </p:cNvPr>
          <p:cNvPicPr>
            <a:picLocks noChangeAspect="1"/>
          </p:cNvPicPr>
          <p:nvPr/>
        </p:nvPicPr>
        <p:blipFill>
          <a:blip r:embed="rId2"/>
          <a:stretch>
            <a:fillRect/>
          </a:stretch>
        </p:blipFill>
        <p:spPr>
          <a:xfrm>
            <a:off x="1828800" y="1839514"/>
            <a:ext cx="10972800" cy="4550573"/>
          </a:xfrm>
          <a:prstGeom prst="rect">
            <a:avLst/>
          </a:prstGeom>
        </p:spPr>
      </p:pic>
      <p:sp>
        <p:nvSpPr>
          <p:cNvPr id="2" name="スライド番号プレースホルダー 1">
            <a:extLst>
              <a:ext uri="{FF2B5EF4-FFF2-40B4-BE49-F238E27FC236}">
                <a16:creationId xmlns:a16="http://schemas.microsoft.com/office/drawing/2014/main" id="{568491C4-1244-88A0-D1DA-A2B9564D28EF}"/>
              </a:ext>
            </a:extLst>
          </p:cNvPr>
          <p:cNvSpPr>
            <a:spLocks noGrp="1"/>
          </p:cNvSpPr>
          <p:nvPr>
            <p:ph type="sldNum" sz="quarter" idx="12"/>
          </p:nvPr>
        </p:nvSpPr>
        <p:spPr/>
        <p:txBody>
          <a:bodyPr/>
          <a:lstStyle/>
          <a:p>
            <a:fld id="{80C2CAD9-93CF-498C-BD6A-BE03352BE3B2}" type="slidenum">
              <a:rPr kumimoji="1" lang="ja-JP" altLang="en-US" smtClean="0"/>
              <a:t>175</a:t>
            </a:fld>
            <a:endParaRPr kumimoji="1" lang="ja-JP" altLang="en-US"/>
          </a:p>
        </p:txBody>
      </p:sp>
    </p:spTree>
    <p:extLst>
      <p:ext uri="{BB962C8B-B14F-4D97-AF65-F5344CB8AC3E}">
        <p14:creationId xmlns:p14="http://schemas.microsoft.com/office/powerpoint/2010/main" val="35409187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AF8C7B-B672-BD5F-6330-26DF4D1BFF8D}"/>
              </a:ext>
            </a:extLst>
          </p:cNvPr>
          <p:cNvPicPr>
            <a:picLocks noChangeAspect="1"/>
          </p:cNvPicPr>
          <p:nvPr/>
        </p:nvPicPr>
        <p:blipFill>
          <a:blip r:embed="rId2"/>
          <a:stretch>
            <a:fillRect/>
          </a:stretch>
        </p:blipFill>
        <p:spPr>
          <a:xfrm>
            <a:off x="4768375" y="493462"/>
            <a:ext cx="5093650" cy="7242676"/>
          </a:xfrm>
          <a:prstGeom prst="rect">
            <a:avLst/>
          </a:prstGeom>
        </p:spPr>
      </p:pic>
      <p:sp>
        <p:nvSpPr>
          <p:cNvPr id="4" name="テキスト ボックス 3">
            <a:extLst>
              <a:ext uri="{FF2B5EF4-FFF2-40B4-BE49-F238E27FC236}">
                <a16:creationId xmlns:a16="http://schemas.microsoft.com/office/drawing/2014/main" id="{759CC5E3-EF4D-6299-59CE-57BADEF03BC4}"/>
              </a:ext>
            </a:extLst>
          </p:cNvPr>
          <p:cNvSpPr txBox="1"/>
          <p:nvPr/>
        </p:nvSpPr>
        <p:spPr>
          <a:xfrm>
            <a:off x="10405499" y="716592"/>
            <a:ext cx="1435008" cy="830997"/>
          </a:xfrm>
          <a:prstGeom prst="rect">
            <a:avLst/>
          </a:prstGeom>
          <a:solidFill>
            <a:schemeClr val="bg2"/>
          </a:solidFill>
        </p:spPr>
        <p:txBody>
          <a:bodyPr wrap="none" rtlCol="0">
            <a:spAutoFit/>
          </a:bodyPr>
          <a:lstStyle/>
          <a:p>
            <a:r>
              <a:rPr lang="en-US" altLang="ja-JP" sz="4800" dirty="0"/>
              <a:t>2012</a:t>
            </a:r>
            <a:endParaRPr lang="ja-JP" altLang="en-US" sz="4800" dirty="0"/>
          </a:p>
        </p:txBody>
      </p:sp>
      <p:sp>
        <p:nvSpPr>
          <p:cNvPr id="2" name="スライド番号プレースホルダー 1">
            <a:extLst>
              <a:ext uri="{FF2B5EF4-FFF2-40B4-BE49-F238E27FC236}">
                <a16:creationId xmlns:a16="http://schemas.microsoft.com/office/drawing/2014/main" id="{0C0F752B-F95E-BB42-1E26-9D6CAE27A689}"/>
              </a:ext>
            </a:extLst>
          </p:cNvPr>
          <p:cNvSpPr>
            <a:spLocks noGrp="1"/>
          </p:cNvSpPr>
          <p:nvPr>
            <p:ph type="sldNum" sz="quarter" idx="12"/>
          </p:nvPr>
        </p:nvSpPr>
        <p:spPr/>
        <p:txBody>
          <a:bodyPr/>
          <a:lstStyle/>
          <a:p>
            <a:fld id="{80C2CAD9-93CF-498C-BD6A-BE03352BE3B2}" type="slidenum">
              <a:rPr kumimoji="1" lang="ja-JP" altLang="en-US" smtClean="0"/>
              <a:t>176</a:t>
            </a:fld>
            <a:endParaRPr kumimoji="1" lang="ja-JP" altLang="en-US"/>
          </a:p>
        </p:txBody>
      </p:sp>
    </p:spTree>
    <p:extLst>
      <p:ext uri="{BB962C8B-B14F-4D97-AF65-F5344CB8AC3E}">
        <p14:creationId xmlns:p14="http://schemas.microsoft.com/office/powerpoint/2010/main" val="23050347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2444CD-9443-FDA1-D134-76E12C04BFC0}"/>
              </a:ext>
            </a:extLst>
          </p:cNvPr>
          <p:cNvPicPr>
            <a:picLocks noChangeAspect="1"/>
          </p:cNvPicPr>
          <p:nvPr/>
        </p:nvPicPr>
        <p:blipFill>
          <a:blip r:embed="rId2"/>
          <a:stretch>
            <a:fillRect/>
          </a:stretch>
        </p:blipFill>
        <p:spPr>
          <a:xfrm>
            <a:off x="4196826" y="173395"/>
            <a:ext cx="6236748" cy="7882811"/>
          </a:xfrm>
          <a:prstGeom prst="rect">
            <a:avLst/>
          </a:prstGeom>
        </p:spPr>
      </p:pic>
      <p:sp>
        <p:nvSpPr>
          <p:cNvPr id="2" name="スライド番号プレースホルダー 1">
            <a:extLst>
              <a:ext uri="{FF2B5EF4-FFF2-40B4-BE49-F238E27FC236}">
                <a16:creationId xmlns:a16="http://schemas.microsoft.com/office/drawing/2014/main" id="{66C2829A-D14E-E1B8-BA7B-D35599BD1E9A}"/>
              </a:ext>
            </a:extLst>
          </p:cNvPr>
          <p:cNvSpPr>
            <a:spLocks noGrp="1"/>
          </p:cNvSpPr>
          <p:nvPr>
            <p:ph type="sldNum" sz="quarter" idx="12"/>
          </p:nvPr>
        </p:nvSpPr>
        <p:spPr/>
        <p:txBody>
          <a:bodyPr/>
          <a:lstStyle/>
          <a:p>
            <a:fld id="{80C2CAD9-93CF-498C-BD6A-BE03352BE3B2}" type="slidenum">
              <a:rPr kumimoji="1" lang="ja-JP" altLang="en-US" smtClean="0"/>
              <a:t>177</a:t>
            </a:fld>
            <a:endParaRPr kumimoji="1" lang="ja-JP" altLang="en-US"/>
          </a:p>
        </p:txBody>
      </p:sp>
    </p:spTree>
    <p:extLst>
      <p:ext uri="{BB962C8B-B14F-4D97-AF65-F5344CB8AC3E}">
        <p14:creationId xmlns:p14="http://schemas.microsoft.com/office/powerpoint/2010/main" val="34203299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B16FD39-4469-7EA9-6F18-E96407FA3FBA}"/>
              </a:ext>
            </a:extLst>
          </p:cNvPr>
          <p:cNvPicPr>
            <a:picLocks noChangeAspect="1"/>
          </p:cNvPicPr>
          <p:nvPr/>
        </p:nvPicPr>
        <p:blipFill>
          <a:blip r:embed="rId2"/>
          <a:stretch>
            <a:fillRect/>
          </a:stretch>
        </p:blipFill>
        <p:spPr>
          <a:xfrm>
            <a:off x="1828800" y="2464579"/>
            <a:ext cx="10972800" cy="3300443"/>
          </a:xfrm>
          <a:prstGeom prst="rect">
            <a:avLst/>
          </a:prstGeom>
        </p:spPr>
      </p:pic>
      <p:sp>
        <p:nvSpPr>
          <p:cNvPr id="4" name="テキスト ボックス 3">
            <a:extLst>
              <a:ext uri="{FF2B5EF4-FFF2-40B4-BE49-F238E27FC236}">
                <a16:creationId xmlns:a16="http://schemas.microsoft.com/office/drawing/2014/main" id="{B1105226-0532-D0F7-1854-529537F5E5E7}"/>
              </a:ext>
            </a:extLst>
          </p:cNvPr>
          <p:cNvSpPr txBox="1"/>
          <p:nvPr/>
        </p:nvSpPr>
        <p:spPr>
          <a:xfrm>
            <a:off x="2802916" y="6538894"/>
            <a:ext cx="8781571"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この時点で　文化を下位概念に置き換えようという意図が進んでいる</a:t>
            </a:r>
          </a:p>
        </p:txBody>
      </p:sp>
      <p:sp>
        <p:nvSpPr>
          <p:cNvPr id="2" name="スライド番号プレースホルダー 1">
            <a:extLst>
              <a:ext uri="{FF2B5EF4-FFF2-40B4-BE49-F238E27FC236}">
                <a16:creationId xmlns:a16="http://schemas.microsoft.com/office/drawing/2014/main" id="{A1B543D2-4CBD-C1FE-99E6-0A5DB220E8BF}"/>
              </a:ext>
            </a:extLst>
          </p:cNvPr>
          <p:cNvSpPr>
            <a:spLocks noGrp="1"/>
          </p:cNvSpPr>
          <p:nvPr>
            <p:ph type="sldNum" sz="quarter" idx="12"/>
          </p:nvPr>
        </p:nvSpPr>
        <p:spPr/>
        <p:txBody>
          <a:bodyPr/>
          <a:lstStyle/>
          <a:p>
            <a:fld id="{80C2CAD9-93CF-498C-BD6A-BE03352BE3B2}" type="slidenum">
              <a:rPr kumimoji="1" lang="ja-JP" altLang="en-US" smtClean="0"/>
              <a:t>178</a:t>
            </a:fld>
            <a:endParaRPr kumimoji="1" lang="ja-JP" altLang="en-US"/>
          </a:p>
        </p:txBody>
      </p:sp>
    </p:spTree>
    <p:extLst>
      <p:ext uri="{BB962C8B-B14F-4D97-AF65-F5344CB8AC3E}">
        <p14:creationId xmlns:p14="http://schemas.microsoft.com/office/powerpoint/2010/main" val="13619382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917CD7-E314-D465-4096-523CC3CA0E4C}"/>
              </a:ext>
            </a:extLst>
          </p:cNvPr>
          <p:cNvPicPr>
            <a:picLocks noChangeAspect="1"/>
          </p:cNvPicPr>
          <p:nvPr/>
        </p:nvPicPr>
        <p:blipFill>
          <a:blip r:embed="rId2"/>
          <a:stretch>
            <a:fillRect/>
          </a:stretch>
        </p:blipFill>
        <p:spPr>
          <a:xfrm>
            <a:off x="3350931" y="609294"/>
            <a:ext cx="7928536" cy="6419645"/>
          </a:xfrm>
          <a:prstGeom prst="rect">
            <a:avLst/>
          </a:prstGeom>
        </p:spPr>
      </p:pic>
      <p:sp>
        <p:nvSpPr>
          <p:cNvPr id="4" name="テキスト ボックス 3">
            <a:extLst>
              <a:ext uri="{FF2B5EF4-FFF2-40B4-BE49-F238E27FC236}">
                <a16:creationId xmlns:a16="http://schemas.microsoft.com/office/drawing/2014/main" id="{A7B2D52A-93D0-4067-4C16-07A06106C124}"/>
              </a:ext>
            </a:extLst>
          </p:cNvPr>
          <p:cNvSpPr txBox="1"/>
          <p:nvPr/>
        </p:nvSpPr>
        <p:spPr>
          <a:xfrm>
            <a:off x="3880412" y="7177108"/>
            <a:ext cx="6840334"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この時点で　評価（点数付け）の意図が始まっている</a:t>
            </a:r>
          </a:p>
        </p:txBody>
      </p:sp>
      <p:sp>
        <p:nvSpPr>
          <p:cNvPr id="2" name="スライド番号プレースホルダー 1">
            <a:extLst>
              <a:ext uri="{FF2B5EF4-FFF2-40B4-BE49-F238E27FC236}">
                <a16:creationId xmlns:a16="http://schemas.microsoft.com/office/drawing/2014/main" id="{1D280B26-5849-6DAE-EBC4-8185AACCC0A5}"/>
              </a:ext>
            </a:extLst>
          </p:cNvPr>
          <p:cNvSpPr>
            <a:spLocks noGrp="1"/>
          </p:cNvSpPr>
          <p:nvPr>
            <p:ph type="sldNum" sz="quarter" idx="12"/>
          </p:nvPr>
        </p:nvSpPr>
        <p:spPr/>
        <p:txBody>
          <a:bodyPr/>
          <a:lstStyle/>
          <a:p>
            <a:fld id="{80C2CAD9-93CF-498C-BD6A-BE03352BE3B2}" type="slidenum">
              <a:rPr kumimoji="1" lang="ja-JP" altLang="en-US" smtClean="0"/>
              <a:t>179</a:t>
            </a:fld>
            <a:endParaRPr kumimoji="1" lang="ja-JP" altLang="en-US"/>
          </a:p>
        </p:txBody>
      </p:sp>
    </p:spTree>
    <p:extLst>
      <p:ext uri="{BB962C8B-B14F-4D97-AF65-F5344CB8AC3E}">
        <p14:creationId xmlns:p14="http://schemas.microsoft.com/office/powerpoint/2010/main" val="26568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4E7B18-E240-794B-C208-F138FDA67EAC}"/>
              </a:ext>
            </a:extLst>
          </p:cNvPr>
          <p:cNvPicPr>
            <a:picLocks noChangeAspect="1"/>
          </p:cNvPicPr>
          <p:nvPr/>
        </p:nvPicPr>
        <p:blipFill>
          <a:blip r:embed="rId2"/>
          <a:stretch>
            <a:fillRect/>
          </a:stretch>
        </p:blipFill>
        <p:spPr>
          <a:xfrm>
            <a:off x="2597312" y="862149"/>
            <a:ext cx="9655647" cy="5890357"/>
          </a:xfrm>
          <a:prstGeom prst="rect">
            <a:avLst/>
          </a:prstGeom>
        </p:spPr>
      </p:pic>
      <p:sp>
        <p:nvSpPr>
          <p:cNvPr id="4" name="テキスト ボックス 3">
            <a:extLst>
              <a:ext uri="{FF2B5EF4-FFF2-40B4-BE49-F238E27FC236}">
                <a16:creationId xmlns:a16="http://schemas.microsoft.com/office/drawing/2014/main" id="{51DB0575-7C6A-4EF4-68E4-B0ADB51DA7F9}"/>
              </a:ext>
            </a:extLst>
          </p:cNvPr>
          <p:cNvSpPr txBox="1"/>
          <p:nvPr/>
        </p:nvSpPr>
        <p:spPr>
          <a:xfrm>
            <a:off x="3735977" y="7105841"/>
            <a:ext cx="6288901" cy="523220"/>
          </a:xfrm>
          <a:prstGeom prst="rect">
            <a:avLst/>
          </a:prstGeom>
          <a:noFill/>
        </p:spPr>
        <p:txBody>
          <a:bodyPr wrap="none" rtlCol="0">
            <a:spAutoFit/>
          </a:bodyPr>
          <a:lstStyle/>
          <a:p>
            <a:r>
              <a:rPr kumimoji="1" lang="ja-JP" altLang="en-US" sz="2800" dirty="0">
                <a:latin typeface="BIZ UDゴシック" panose="020B0400000000000000" pitchFamily="49" charset="-128"/>
                <a:ea typeface="BIZ UDゴシック" panose="020B0400000000000000" pitchFamily="49" charset="-128"/>
              </a:rPr>
              <a:t>すでに全く違う比率も提唱されている</a:t>
            </a:r>
          </a:p>
        </p:txBody>
      </p:sp>
    </p:spTree>
    <p:extLst>
      <p:ext uri="{BB962C8B-B14F-4D97-AF65-F5344CB8AC3E}">
        <p14:creationId xmlns:p14="http://schemas.microsoft.com/office/powerpoint/2010/main" val="4177928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A5D63D-52B3-7ED7-1B89-895312C2E120}"/>
              </a:ext>
            </a:extLst>
          </p:cNvPr>
          <p:cNvPicPr>
            <a:picLocks noChangeAspect="1"/>
          </p:cNvPicPr>
          <p:nvPr/>
        </p:nvPicPr>
        <p:blipFill>
          <a:blip r:embed="rId2"/>
          <a:stretch>
            <a:fillRect/>
          </a:stretch>
        </p:blipFill>
        <p:spPr>
          <a:xfrm>
            <a:off x="1828800" y="2511947"/>
            <a:ext cx="10972800" cy="3205706"/>
          </a:xfrm>
          <a:prstGeom prst="rect">
            <a:avLst/>
          </a:prstGeom>
        </p:spPr>
      </p:pic>
      <p:sp>
        <p:nvSpPr>
          <p:cNvPr id="4" name="正方形/長方形 3">
            <a:extLst>
              <a:ext uri="{FF2B5EF4-FFF2-40B4-BE49-F238E27FC236}">
                <a16:creationId xmlns:a16="http://schemas.microsoft.com/office/drawing/2014/main" id="{426C53CE-A685-B04C-93C5-D010EAB5077F}"/>
              </a:ext>
            </a:extLst>
          </p:cNvPr>
          <p:cNvSpPr/>
          <p:nvPr/>
        </p:nvSpPr>
        <p:spPr>
          <a:xfrm>
            <a:off x="1828800" y="3168676"/>
            <a:ext cx="10972800" cy="7613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 name="スライド番号プレースホルダー 1">
            <a:extLst>
              <a:ext uri="{FF2B5EF4-FFF2-40B4-BE49-F238E27FC236}">
                <a16:creationId xmlns:a16="http://schemas.microsoft.com/office/drawing/2014/main" id="{3B722531-6AC0-0F4C-844D-96A3355B1195}"/>
              </a:ext>
            </a:extLst>
          </p:cNvPr>
          <p:cNvSpPr>
            <a:spLocks noGrp="1"/>
          </p:cNvSpPr>
          <p:nvPr>
            <p:ph type="sldNum" sz="quarter" idx="12"/>
          </p:nvPr>
        </p:nvSpPr>
        <p:spPr/>
        <p:txBody>
          <a:bodyPr/>
          <a:lstStyle/>
          <a:p>
            <a:fld id="{80C2CAD9-93CF-498C-BD6A-BE03352BE3B2}" type="slidenum">
              <a:rPr kumimoji="1" lang="ja-JP" altLang="en-US" smtClean="0"/>
              <a:t>180</a:t>
            </a:fld>
            <a:endParaRPr kumimoji="1" lang="ja-JP" altLang="en-US"/>
          </a:p>
        </p:txBody>
      </p:sp>
    </p:spTree>
    <p:extLst>
      <p:ext uri="{BB962C8B-B14F-4D97-AF65-F5344CB8AC3E}">
        <p14:creationId xmlns:p14="http://schemas.microsoft.com/office/powerpoint/2010/main" val="1912626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BADECE-5875-F998-0347-2BB2032D37BD}"/>
              </a:ext>
            </a:extLst>
          </p:cNvPr>
          <p:cNvPicPr>
            <a:picLocks noChangeAspect="1"/>
          </p:cNvPicPr>
          <p:nvPr/>
        </p:nvPicPr>
        <p:blipFill>
          <a:blip r:embed="rId2"/>
          <a:stretch>
            <a:fillRect/>
          </a:stretch>
        </p:blipFill>
        <p:spPr>
          <a:xfrm>
            <a:off x="1828800" y="2111564"/>
            <a:ext cx="10972800" cy="4006472"/>
          </a:xfrm>
          <a:prstGeom prst="rect">
            <a:avLst/>
          </a:prstGeom>
        </p:spPr>
      </p:pic>
      <p:sp>
        <p:nvSpPr>
          <p:cNvPr id="2" name="正方形/長方形 1">
            <a:extLst>
              <a:ext uri="{FF2B5EF4-FFF2-40B4-BE49-F238E27FC236}">
                <a16:creationId xmlns:a16="http://schemas.microsoft.com/office/drawing/2014/main" id="{EF6D6360-402B-AF96-E96B-27061E36B10B}"/>
              </a:ext>
            </a:extLst>
          </p:cNvPr>
          <p:cNvSpPr/>
          <p:nvPr/>
        </p:nvSpPr>
        <p:spPr>
          <a:xfrm>
            <a:off x="4269688" y="5990254"/>
            <a:ext cx="783772" cy="3023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4" name="テキスト ボックス 3">
            <a:extLst>
              <a:ext uri="{FF2B5EF4-FFF2-40B4-BE49-F238E27FC236}">
                <a16:creationId xmlns:a16="http://schemas.microsoft.com/office/drawing/2014/main" id="{C884936A-69AC-FD05-1D57-78C7B51D4E3B}"/>
              </a:ext>
            </a:extLst>
          </p:cNvPr>
          <p:cNvSpPr txBox="1"/>
          <p:nvPr/>
        </p:nvSpPr>
        <p:spPr>
          <a:xfrm>
            <a:off x="10405499" y="716592"/>
            <a:ext cx="1435008" cy="830997"/>
          </a:xfrm>
          <a:prstGeom prst="rect">
            <a:avLst/>
          </a:prstGeom>
          <a:solidFill>
            <a:schemeClr val="bg2"/>
          </a:solidFill>
        </p:spPr>
        <p:txBody>
          <a:bodyPr wrap="none" rtlCol="0">
            <a:spAutoFit/>
          </a:bodyPr>
          <a:lstStyle/>
          <a:p>
            <a:r>
              <a:rPr lang="en-US" altLang="ja-JP" sz="4800" dirty="0"/>
              <a:t>2020</a:t>
            </a:r>
            <a:endParaRPr lang="ja-JP" altLang="en-US" sz="4800" dirty="0"/>
          </a:p>
        </p:txBody>
      </p:sp>
      <p:sp>
        <p:nvSpPr>
          <p:cNvPr id="5" name="スライド番号プレースホルダー 4">
            <a:extLst>
              <a:ext uri="{FF2B5EF4-FFF2-40B4-BE49-F238E27FC236}">
                <a16:creationId xmlns:a16="http://schemas.microsoft.com/office/drawing/2014/main" id="{7E67B9AE-02D4-8223-DF95-477204A21183}"/>
              </a:ext>
            </a:extLst>
          </p:cNvPr>
          <p:cNvSpPr>
            <a:spLocks noGrp="1"/>
          </p:cNvSpPr>
          <p:nvPr>
            <p:ph type="sldNum" sz="quarter" idx="12"/>
          </p:nvPr>
        </p:nvSpPr>
        <p:spPr/>
        <p:txBody>
          <a:bodyPr/>
          <a:lstStyle/>
          <a:p>
            <a:fld id="{80C2CAD9-93CF-498C-BD6A-BE03352BE3B2}" type="slidenum">
              <a:rPr kumimoji="1" lang="ja-JP" altLang="en-US" smtClean="0"/>
              <a:t>181</a:t>
            </a:fld>
            <a:endParaRPr kumimoji="1" lang="ja-JP" altLang="en-US"/>
          </a:p>
        </p:txBody>
      </p:sp>
    </p:spTree>
    <p:extLst>
      <p:ext uri="{BB962C8B-B14F-4D97-AF65-F5344CB8AC3E}">
        <p14:creationId xmlns:p14="http://schemas.microsoft.com/office/powerpoint/2010/main" val="11401002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39583D4-DFA8-1F8E-C363-84F0E924B5DD}"/>
              </a:ext>
            </a:extLst>
          </p:cNvPr>
          <p:cNvPicPr>
            <a:picLocks noChangeAspect="1"/>
          </p:cNvPicPr>
          <p:nvPr/>
        </p:nvPicPr>
        <p:blipFill>
          <a:blip r:embed="rId2"/>
          <a:stretch>
            <a:fillRect/>
          </a:stretch>
        </p:blipFill>
        <p:spPr>
          <a:xfrm>
            <a:off x="1810141" y="1549311"/>
            <a:ext cx="10745131" cy="5806943"/>
          </a:xfrm>
          <a:prstGeom prst="rect">
            <a:avLst/>
          </a:prstGeom>
        </p:spPr>
      </p:pic>
      <p:sp>
        <p:nvSpPr>
          <p:cNvPr id="4" name="正方形/長方形 3">
            <a:extLst>
              <a:ext uri="{FF2B5EF4-FFF2-40B4-BE49-F238E27FC236}">
                <a16:creationId xmlns:a16="http://schemas.microsoft.com/office/drawing/2014/main" id="{7948644B-0C5F-93DC-7986-79FFC1CEA93E}"/>
              </a:ext>
            </a:extLst>
          </p:cNvPr>
          <p:cNvSpPr/>
          <p:nvPr/>
        </p:nvSpPr>
        <p:spPr>
          <a:xfrm>
            <a:off x="2075128" y="5923072"/>
            <a:ext cx="2037806" cy="1578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テキスト ボックス 4">
            <a:extLst>
              <a:ext uri="{FF2B5EF4-FFF2-40B4-BE49-F238E27FC236}">
                <a16:creationId xmlns:a16="http://schemas.microsoft.com/office/drawing/2014/main" id="{C34F7D15-6E81-035D-4CA2-768FDD3D031F}"/>
              </a:ext>
            </a:extLst>
          </p:cNvPr>
          <p:cNvSpPr txBox="1"/>
          <p:nvPr/>
        </p:nvSpPr>
        <p:spPr>
          <a:xfrm>
            <a:off x="3572636" y="7501813"/>
            <a:ext cx="8084264" cy="387798"/>
          </a:xfrm>
          <a:prstGeom prst="rect">
            <a:avLst/>
          </a:prstGeom>
          <a:noFill/>
        </p:spPr>
        <p:txBody>
          <a:bodyPr wrap="none" rtlCol="0">
            <a:spAutoFit/>
          </a:bodyPr>
          <a:lstStyle/>
          <a:p>
            <a:r>
              <a:rPr lang="en-US" altLang="ja-JP" sz="1920" dirty="0">
                <a:latin typeface="BIZ UDゴシック" panose="020B0400000000000000" pitchFamily="49" charset="-128"/>
                <a:ea typeface="BIZ UDゴシック" panose="020B0400000000000000" pitchFamily="49" charset="-128"/>
              </a:rPr>
              <a:t>2023.10</a:t>
            </a:r>
            <a:r>
              <a:rPr lang="ja-JP" altLang="en-US" sz="1920" dirty="0">
                <a:latin typeface="BIZ UDゴシック" panose="020B0400000000000000" pitchFamily="49" charset="-128"/>
                <a:ea typeface="BIZ UDゴシック" panose="020B0400000000000000" pitchFamily="49" charset="-128"/>
              </a:rPr>
              <a:t> </a:t>
            </a:r>
            <a:r>
              <a:rPr lang="en-US" altLang="ja-JP" sz="1920" dirty="0">
                <a:latin typeface="BIZ UDゴシック" panose="020B0400000000000000" pitchFamily="49" charset="-128"/>
                <a:ea typeface="BIZ UDゴシック" panose="020B0400000000000000" pitchFamily="49" charset="-128"/>
              </a:rPr>
              <a:t>GFSI</a:t>
            </a:r>
            <a:r>
              <a:rPr lang="ja-JP" altLang="en-US" sz="1920" dirty="0">
                <a:latin typeface="BIZ UDゴシック" panose="020B0400000000000000" pitchFamily="49" charset="-128"/>
                <a:ea typeface="BIZ UDゴシック" panose="020B0400000000000000" pitchFamily="49" charset="-128"/>
              </a:rPr>
              <a:t>日本主催 </a:t>
            </a:r>
            <a:r>
              <a:rPr lang="en-US" altLang="ja-JP" sz="1920" dirty="0">
                <a:latin typeface="BIZ UDゴシック" panose="020B0400000000000000" pitchFamily="49" charset="-128"/>
                <a:ea typeface="BIZ UDゴシック" panose="020B0400000000000000" pitchFamily="49" charset="-128"/>
              </a:rPr>
              <a:t>Japan</a:t>
            </a:r>
            <a:r>
              <a:rPr lang="ja-JP" altLang="en-US" sz="1920" dirty="0">
                <a:latin typeface="BIZ UDゴシック" panose="020B0400000000000000" pitchFamily="49" charset="-128"/>
                <a:ea typeface="BIZ UDゴシック" panose="020B0400000000000000" pitchFamily="49" charset="-128"/>
              </a:rPr>
              <a:t> </a:t>
            </a:r>
            <a:r>
              <a:rPr lang="en-US" altLang="ja-JP" sz="1920" dirty="0">
                <a:latin typeface="BIZ UDゴシック" panose="020B0400000000000000" pitchFamily="49" charset="-128"/>
                <a:ea typeface="BIZ UDゴシック" panose="020B0400000000000000" pitchFamily="49" charset="-128"/>
              </a:rPr>
              <a:t>Food Safety Day </a:t>
            </a:r>
            <a:r>
              <a:rPr lang="ja-JP" altLang="en-US" sz="1920" dirty="0">
                <a:latin typeface="BIZ UDゴシック" panose="020B0400000000000000" pitchFamily="49" charset="-128"/>
                <a:ea typeface="BIZ UDゴシック" panose="020B0400000000000000" pitchFamily="49" charset="-128"/>
              </a:rPr>
              <a:t>岡田綾子氏</a:t>
            </a:r>
            <a:r>
              <a:rPr lang="en-US" altLang="ja-JP" sz="1920" dirty="0">
                <a:latin typeface="BIZ UDゴシック" panose="020B0400000000000000" pitchFamily="49" charset="-128"/>
                <a:ea typeface="BIZ UDゴシック" panose="020B0400000000000000" pitchFamily="49" charset="-128"/>
              </a:rPr>
              <a:t>PPT</a:t>
            </a:r>
            <a:r>
              <a:rPr lang="ja-JP" altLang="en-US" sz="1920" dirty="0">
                <a:latin typeface="BIZ UDゴシック" panose="020B0400000000000000" pitchFamily="49" charset="-128"/>
                <a:ea typeface="BIZ UDゴシック" panose="020B0400000000000000" pitchFamily="49" charset="-128"/>
              </a:rPr>
              <a:t>より改変</a:t>
            </a:r>
          </a:p>
        </p:txBody>
      </p:sp>
      <p:sp>
        <p:nvSpPr>
          <p:cNvPr id="6" name="テキスト ボックス 5">
            <a:extLst>
              <a:ext uri="{FF2B5EF4-FFF2-40B4-BE49-F238E27FC236}">
                <a16:creationId xmlns:a16="http://schemas.microsoft.com/office/drawing/2014/main" id="{CA0BCB97-8860-6632-EF10-E4F3C0EC03A8}"/>
              </a:ext>
            </a:extLst>
          </p:cNvPr>
          <p:cNvSpPr txBox="1"/>
          <p:nvPr/>
        </p:nvSpPr>
        <p:spPr>
          <a:xfrm>
            <a:off x="10405497" y="456865"/>
            <a:ext cx="1435008" cy="830997"/>
          </a:xfrm>
          <a:prstGeom prst="rect">
            <a:avLst/>
          </a:prstGeom>
          <a:solidFill>
            <a:schemeClr val="bg2"/>
          </a:solidFill>
        </p:spPr>
        <p:txBody>
          <a:bodyPr wrap="none" rtlCol="0">
            <a:spAutoFit/>
          </a:bodyPr>
          <a:lstStyle/>
          <a:p>
            <a:r>
              <a:rPr lang="en-US" altLang="ja-JP" sz="4800" dirty="0"/>
              <a:t>2020</a:t>
            </a:r>
            <a:endParaRPr lang="ja-JP" altLang="en-US" sz="4800" dirty="0"/>
          </a:p>
        </p:txBody>
      </p:sp>
      <p:sp>
        <p:nvSpPr>
          <p:cNvPr id="7" name="正方形/長方形 6">
            <a:extLst>
              <a:ext uri="{FF2B5EF4-FFF2-40B4-BE49-F238E27FC236}">
                <a16:creationId xmlns:a16="http://schemas.microsoft.com/office/drawing/2014/main" id="{F297520B-3635-6501-EA82-20CB94954745}"/>
              </a:ext>
            </a:extLst>
          </p:cNvPr>
          <p:cNvSpPr/>
          <p:nvPr/>
        </p:nvSpPr>
        <p:spPr>
          <a:xfrm>
            <a:off x="2075128" y="5811106"/>
            <a:ext cx="1142068" cy="246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8" name="正方形/長方形 7">
            <a:extLst>
              <a:ext uri="{FF2B5EF4-FFF2-40B4-BE49-F238E27FC236}">
                <a16:creationId xmlns:a16="http://schemas.microsoft.com/office/drawing/2014/main" id="{A3271EFD-EF32-2393-DED6-CA8761F76BE8}"/>
              </a:ext>
            </a:extLst>
          </p:cNvPr>
          <p:cNvSpPr/>
          <p:nvPr/>
        </p:nvSpPr>
        <p:spPr>
          <a:xfrm>
            <a:off x="10486730" y="7255486"/>
            <a:ext cx="1142068" cy="246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 name="スライド番号プレースホルダー 1">
            <a:extLst>
              <a:ext uri="{FF2B5EF4-FFF2-40B4-BE49-F238E27FC236}">
                <a16:creationId xmlns:a16="http://schemas.microsoft.com/office/drawing/2014/main" id="{07948085-CD76-E871-93DE-45513E41A5CF}"/>
              </a:ext>
            </a:extLst>
          </p:cNvPr>
          <p:cNvSpPr>
            <a:spLocks noGrp="1"/>
          </p:cNvSpPr>
          <p:nvPr>
            <p:ph type="sldNum" sz="quarter" idx="12"/>
          </p:nvPr>
        </p:nvSpPr>
        <p:spPr/>
        <p:txBody>
          <a:bodyPr/>
          <a:lstStyle/>
          <a:p>
            <a:fld id="{80C2CAD9-93CF-498C-BD6A-BE03352BE3B2}" type="slidenum">
              <a:rPr kumimoji="1" lang="ja-JP" altLang="en-US" smtClean="0"/>
              <a:t>182</a:t>
            </a:fld>
            <a:endParaRPr kumimoji="1" lang="ja-JP" altLang="en-US"/>
          </a:p>
        </p:txBody>
      </p:sp>
    </p:spTree>
    <p:extLst>
      <p:ext uri="{BB962C8B-B14F-4D97-AF65-F5344CB8AC3E}">
        <p14:creationId xmlns:p14="http://schemas.microsoft.com/office/powerpoint/2010/main" val="15776819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71A872-F0CE-853F-55C3-79921DFCB60A}"/>
              </a:ext>
            </a:extLst>
          </p:cNvPr>
          <p:cNvPicPr>
            <a:picLocks noChangeAspect="1"/>
          </p:cNvPicPr>
          <p:nvPr/>
        </p:nvPicPr>
        <p:blipFill>
          <a:blip r:embed="rId2"/>
          <a:stretch>
            <a:fillRect/>
          </a:stretch>
        </p:blipFill>
        <p:spPr>
          <a:xfrm>
            <a:off x="4077943" y="251125"/>
            <a:ext cx="6474514" cy="7727350"/>
          </a:xfrm>
          <a:prstGeom prst="rect">
            <a:avLst/>
          </a:prstGeom>
        </p:spPr>
      </p:pic>
      <p:sp>
        <p:nvSpPr>
          <p:cNvPr id="4" name="正方形/長方形 3">
            <a:extLst>
              <a:ext uri="{FF2B5EF4-FFF2-40B4-BE49-F238E27FC236}">
                <a16:creationId xmlns:a16="http://schemas.microsoft.com/office/drawing/2014/main" id="{8CE2BA55-C459-B31C-993B-4E4EB4BA74DC}"/>
              </a:ext>
            </a:extLst>
          </p:cNvPr>
          <p:cNvSpPr/>
          <p:nvPr/>
        </p:nvSpPr>
        <p:spPr>
          <a:xfrm>
            <a:off x="4077944" y="1791477"/>
            <a:ext cx="6474514" cy="88454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 name="スライド番号プレースホルダー 1">
            <a:extLst>
              <a:ext uri="{FF2B5EF4-FFF2-40B4-BE49-F238E27FC236}">
                <a16:creationId xmlns:a16="http://schemas.microsoft.com/office/drawing/2014/main" id="{F30DF23C-7905-1020-6E12-CC77921E8A24}"/>
              </a:ext>
            </a:extLst>
          </p:cNvPr>
          <p:cNvSpPr>
            <a:spLocks noGrp="1"/>
          </p:cNvSpPr>
          <p:nvPr>
            <p:ph type="sldNum" sz="quarter" idx="12"/>
          </p:nvPr>
        </p:nvSpPr>
        <p:spPr/>
        <p:txBody>
          <a:bodyPr/>
          <a:lstStyle/>
          <a:p>
            <a:fld id="{80C2CAD9-93CF-498C-BD6A-BE03352BE3B2}" type="slidenum">
              <a:rPr kumimoji="1" lang="ja-JP" altLang="en-US" smtClean="0"/>
              <a:t>183</a:t>
            </a:fld>
            <a:endParaRPr kumimoji="1" lang="ja-JP" altLang="en-US"/>
          </a:p>
        </p:txBody>
      </p:sp>
    </p:spTree>
    <p:extLst>
      <p:ext uri="{BB962C8B-B14F-4D97-AF65-F5344CB8AC3E}">
        <p14:creationId xmlns:p14="http://schemas.microsoft.com/office/powerpoint/2010/main" val="19047256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B6BA5A7-A7D5-C611-D9E9-80AE42681EA8}"/>
              </a:ext>
            </a:extLst>
          </p:cNvPr>
          <p:cNvPicPr>
            <a:picLocks noChangeAspect="1"/>
          </p:cNvPicPr>
          <p:nvPr/>
        </p:nvPicPr>
        <p:blipFill>
          <a:blip r:embed="rId2"/>
          <a:stretch>
            <a:fillRect/>
          </a:stretch>
        </p:blipFill>
        <p:spPr>
          <a:xfrm>
            <a:off x="2139247" y="1481100"/>
            <a:ext cx="10351906" cy="5267400"/>
          </a:xfrm>
          <a:prstGeom prst="rect">
            <a:avLst/>
          </a:prstGeom>
        </p:spPr>
      </p:pic>
      <p:sp>
        <p:nvSpPr>
          <p:cNvPr id="2" name="スライド番号プレースホルダー 1">
            <a:extLst>
              <a:ext uri="{FF2B5EF4-FFF2-40B4-BE49-F238E27FC236}">
                <a16:creationId xmlns:a16="http://schemas.microsoft.com/office/drawing/2014/main" id="{4145089F-7DD5-0E0D-0537-6C4933C03890}"/>
              </a:ext>
            </a:extLst>
          </p:cNvPr>
          <p:cNvSpPr>
            <a:spLocks noGrp="1"/>
          </p:cNvSpPr>
          <p:nvPr>
            <p:ph type="sldNum" sz="quarter" idx="12"/>
          </p:nvPr>
        </p:nvSpPr>
        <p:spPr/>
        <p:txBody>
          <a:bodyPr/>
          <a:lstStyle/>
          <a:p>
            <a:fld id="{80C2CAD9-93CF-498C-BD6A-BE03352BE3B2}" type="slidenum">
              <a:rPr kumimoji="1" lang="ja-JP" altLang="en-US" smtClean="0"/>
              <a:t>184</a:t>
            </a:fld>
            <a:endParaRPr kumimoji="1" lang="ja-JP" altLang="en-US"/>
          </a:p>
        </p:txBody>
      </p:sp>
    </p:spTree>
    <p:extLst>
      <p:ext uri="{BB962C8B-B14F-4D97-AF65-F5344CB8AC3E}">
        <p14:creationId xmlns:p14="http://schemas.microsoft.com/office/powerpoint/2010/main" val="37844855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F06FEBA-C72A-5816-0080-4E6D14D5CD87}"/>
              </a:ext>
            </a:extLst>
          </p:cNvPr>
          <p:cNvPicPr>
            <a:picLocks noChangeAspect="1"/>
          </p:cNvPicPr>
          <p:nvPr/>
        </p:nvPicPr>
        <p:blipFill>
          <a:blip r:embed="rId2"/>
          <a:stretch>
            <a:fillRect/>
          </a:stretch>
        </p:blipFill>
        <p:spPr>
          <a:xfrm>
            <a:off x="3309781" y="4324774"/>
            <a:ext cx="8010838" cy="3904826"/>
          </a:xfrm>
          <a:prstGeom prst="rect">
            <a:avLst/>
          </a:prstGeom>
        </p:spPr>
      </p:pic>
      <p:pic>
        <p:nvPicPr>
          <p:cNvPr id="5" name="図 4">
            <a:extLst>
              <a:ext uri="{FF2B5EF4-FFF2-40B4-BE49-F238E27FC236}">
                <a16:creationId xmlns:a16="http://schemas.microsoft.com/office/drawing/2014/main" id="{6045BE0A-5B41-862C-86FF-DDF44597B949}"/>
              </a:ext>
            </a:extLst>
          </p:cNvPr>
          <p:cNvPicPr>
            <a:picLocks noChangeAspect="1"/>
          </p:cNvPicPr>
          <p:nvPr/>
        </p:nvPicPr>
        <p:blipFill>
          <a:blip r:embed="rId3"/>
          <a:stretch>
            <a:fillRect/>
          </a:stretch>
        </p:blipFill>
        <p:spPr>
          <a:xfrm>
            <a:off x="3309781" y="662545"/>
            <a:ext cx="8010838" cy="3289064"/>
          </a:xfrm>
          <a:prstGeom prst="rect">
            <a:avLst/>
          </a:prstGeom>
        </p:spPr>
      </p:pic>
      <p:sp>
        <p:nvSpPr>
          <p:cNvPr id="2" name="スライド番号プレースホルダー 1">
            <a:extLst>
              <a:ext uri="{FF2B5EF4-FFF2-40B4-BE49-F238E27FC236}">
                <a16:creationId xmlns:a16="http://schemas.microsoft.com/office/drawing/2014/main" id="{639B052D-7401-B743-76A2-0EA6874A9C33}"/>
              </a:ext>
            </a:extLst>
          </p:cNvPr>
          <p:cNvSpPr>
            <a:spLocks noGrp="1"/>
          </p:cNvSpPr>
          <p:nvPr>
            <p:ph type="sldNum" sz="quarter" idx="12"/>
          </p:nvPr>
        </p:nvSpPr>
        <p:spPr/>
        <p:txBody>
          <a:bodyPr/>
          <a:lstStyle/>
          <a:p>
            <a:fld id="{80C2CAD9-93CF-498C-BD6A-BE03352BE3B2}" type="slidenum">
              <a:rPr kumimoji="1" lang="ja-JP" altLang="en-US" smtClean="0"/>
              <a:t>185</a:t>
            </a:fld>
            <a:endParaRPr kumimoji="1" lang="ja-JP" altLang="en-US"/>
          </a:p>
        </p:txBody>
      </p:sp>
    </p:spTree>
    <p:extLst>
      <p:ext uri="{BB962C8B-B14F-4D97-AF65-F5344CB8AC3E}">
        <p14:creationId xmlns:p14="http://schemas.microsoft.com/office/powerpoint/2010/main" val="1448256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ABCBFC-7FA9-51E3-7467-653B85FC2AD9}"/>
              </a:ext>
            </a:extLst>
          </p:cNvPr>
          <p:cNvPicPr>
            <a:picLocks noChangeAspect="1"/>
          </p:cNvPicPr>
          <p:nvPr/>
        </p:nvPicPr>
        <p:blipFill>
          <a:blip r:embed="rId2"/>
          <a:stretch>
            <a:fillRect/>
          </a:stretch>
        </p:blipFill>
        <p:spPr>
          <a:xfrm>
            <a:off x="4292083" y="174557"/>
            <a:ext cx="6068484" cy="7909486"/>
          </a:xfrm>
          <a:prstGeom prst="rect">
            <a:avLst/>
          </a:prstGeom>
        </p:spPr>
      </p:pic>
      <p:sp>
        <p:nvSpPr>
          <p:cNvPr id="2" name="テキスト ボックス 1">
            <a:extLst>
              <a:ext uri="{FF2B5EF4-FFF2-40B4-BE49-F238E27FC236}">
                <a16:creationId xmlns:a16="http://schemas.microsoft.com/office/drawing/2014/main" id="{38DD551F-3B59-36E3-22A6-8963782F03D8}"/>
              </a:ext>
            </a:extLst>
          </p:cNvPr>
          <p:cNvSpPr txBox="1"/>
          <p:nvPr/>
        </p:nvSpPr>
        <p:spPr>
          <a:xfrm>
            <a:off x="10405499" y="716592"/>
            <a:ext cx="1435008" cy="830997"/>
          </a:xfrm>
          <a:prstGeom prst="rect">
            <a:avLst/>
          </a:prstGeom>
          <a:solidFill>
            <a:schemeClr val="bg2"/>
          </a:solidFill>
        </p:spPr>
        <p:txBody>
          <a:bodyPr wrap="none" rtlCol="0">
            <a:spAutoFit/>
          </a:bodyPr>
          <a:lstStyle/>
          <a:p>
            <a:r>
              <a:rPr lang="en-US" altLang="ja-JP" sz="4800" dirty="0"/>
              <a:t>2020</a:t>
            </a:r>
            <a:endParaRPr lang="ja-JP" altLang="en-US" sz="4800" dirty="0"/>
          </a:p>
        </p:txBody>
      </p:sp>
      <p:sp>
        <p:nvSpPr>
          <p:cNvPr id="4" name="スライド番号プレースホルダー 3">
            <a:extLst>
              <a:ext uri="{FF2B5EF4-FFF2-40B4-BE49-F238E27FC236}">
                <a16:creationId xmlns:a16="http://schemas.microsoft.com/office/drawing/2014/main" id="{8BF8412D-5CCB-7108-EE08-83CE2DE63E37}"/>
              </a:ext>
            </a:extLst>
          </p:cNvPr>
          <p:cNvSpPr>
            <a:spLocks noGrp="1"/>
          </p:cNvSpPr>
          <p:nvPr>
            <p:ph type="sldNum" sz="quarter" idx="12"/>
          </p:nvPr>
        </p:nvSpPr>
        <p:spPr/>
        <p:txBody>
          <a:bodyPr/>
          <a:lstStyle/>
          <a:p>
            <a:fld id="{80C2CAD9-93CF-498C-BD6A-BE03352BE3B2}" type="slidenum">
              <a:rPr kumimoji="1" lang="ja-JP" altLang="en-US" smtClean="0"/>
              <a:t>186</a:t>
            </a:fld>
            <a:endParaRPr kumimoji="1" lang="ja-JP" altLang="en-US"/>
          </a:p>
        </p:txBody>
      </p:sp>
    </p:spTree>
    <p:extLst>
      <p:ext uri="{BB962C8B-B14F-4D97-AF65-F5344CB8AC3E}">
        <p14:creationId xmlns:p14="http://schemas.microsoft.com/office/powerpoint/2010/main" val="42559523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006794-F553-5B75-FE20-EF1C59CEA561}"/>
              </a:ext>
            </a:extLst>
          </p:cNvPr>
          <p:cNvPicPr>
            <a:picLocks noChangeAspect="1"/>
          </p:cNvPicPr>
          <p:nvPr/>
        </p:nvPicPr>
        <p:blipFill>
          <a:blip r:embed="rId2"/>
          <a:stretch>
            <a:fillRect/>
          </a:stretch>
        </p:blipFill>
        <p:spPr>
          <a:xfrm>
            <a:off x="1828800" y="901932"/>
            <a:ext cx="10972800" cy="6425737"/>
          </a:xfrm>
          <a:prstGeom prst="rect">
            <a:avLst/>
          </a:prstGeom>
        </p:spPr>
      </p:pic>
      <p:sp>
        <p:nvSpPr>
          <p:cNvPr id="2" name="スライド番号プレースホルダー 1">
            <a:extLst>
              <a:ext uri="{FF2B5EF4-FFF2-40B4-BE49-F238E27FC236}">
                <a16:creationId xmlns:a16="http://schemas.microsoft.com/office/drawing/2014/main" id="{F20B1929-EEA3-6894-C55D-DA8E7973B2D3}"/>
              </a:ext>
            </a:extLst>
          </p:cNvPr>
          <p:cNvSpPr>
            <a:spLocks noGrp="1"/>
          </p:cNvSpPr>
          <p:nvPr>
            <p:ph type="sldNum" sz="quarter" idx="12"/>
          </p:nvPr>
        </p:nvSpPr>
        <p:spPr/>
        <p:txBody>
          <a:bodyPr/>
          <a:lstStyle/>
          <a:p>
            <a:fld id="{80C2CAD9-93CF-498C-BD6A-BE03352BE3B2}" type="slidenum">
              <a:rPr kumimoji="1" lang="ja-JP" altLang="en-US" smtClean="0"/>
              <a:t>187</a:t>
            </a:fld>
            <a:endParaRPr kumimoji="1" lang="ja-JP" altLang="en-US"/>
          </a:p>
        </p:txBody>
      </p:sp>
    </p:spTree>
    <p:extLst>
      <p:ext uri="{BB962C8B-B14F-4D97-AF65-F5344CB8AC3E}">
        <p14:creationId xmlns:p14="http://schemas.microsoft.com/office/powerpoint/2010/main" val="5332987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kumimoji="1" lang="ja-JP" altLang="en-US" dirty="0">
                <a:latin typeface="BIZ UDゴシック" panose="020B0400000000000000" pitchFamily="49" charset="-128"/>
                <a:ea typeface="BIZ UDゴシック" panose="020B0400000000000000" pitchFamily="49" charset="-128"/>
              </a:rPr>
              <a:t>　　　　　　　　　　　　　　　　　　　　　　　　</a:t>
            </a:r>
            <a:br>
              <a:rPr kumimoji="1" lang="en-US" altLang="ja-JP" dirty="0">
                <a:latin typeface="BIZ UDゴシック" panose="020B0400000000000000" pitchFamily="49" charset="-128"/>
                <a:ea typeface="BIZ UDゴシック" panose="020B0400000000000000" pitchFamily="49" charset="-128"/>
              </a:rPr>
            </a:br>
            <a:br>
              <a:rPr kumimoji="1" lang="en-US" altLang="ja-JP" dirty="0">
                <a:latin typeface="BIZ UDゴシック" panose="020B0400000000000000" pitchFamily="49" charset="-128"/>
                <a:ea typeface="BIZ UDゴシック" panose="020B0400000000000000" pitchFamily="49" charset="-128"/>
              </a:rPr>
            </a:br>
            <a:r>
              <a:rPr kumimoji="1" lang="ja-JP" altLang="en-US" dirty="0">
                <a:latin typeface="BIZ UDゴシック" panose="020B0400000000000000" pitchFamily="49" charset="-128"/>
                <a:ea typeface="BIZ UDゴシック" panose="020B0400000000000000" pitchFamily="49" charset="-128"/>
              </a:rPr>
              <a:t>　　　　　　　　　　　　　　　　　　　　　　　　　セーフティーカルチャーは</a:t>
            </a: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25000" lnSpcReduction="20000"/>
          </a:bodyPr>
          <a:lstStyle/>
          <a:p>
            <a:endParaRPr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0AB7F298-7705-E35C-34D0-FA48396B229D}"/>
              </a:ext>
            </a:extLst>
          </p:cNvPr>
          <p:cNvSpPr>
            <a:spLocks noGrp="1"/>
          </p:cNvSpPr>
          <p:nvPr>
            <p:ph type="sldNum" sz="quarter" idx="12"/>
          </p:nvPr>
        </p:nvSpPr>
        <p:spPr/>
        <p:txBody>
          <a:bodyPr/>
          <a:lstStyle/>
          <a:p>
            <a:fld id="{80C2CAD9-93CF-498C-BD6A-BE03352BE3B2}" type="slidenum">
              <a:rPr kumimoji="1" lang="ja-JP" altLang="en-US" smtClean="0"/>
              <a:t>188</a:t>
            </a:fld>
            <a:endParaRPr kumimoji="1" lang="ja-JP" altLang="en-US"/>
          </a:p>
        </p:txBody>
      </p:sp>
      <p:sp>
        <p:nvSpPr>
          <p:cNvPr id="6" name="テキスト ボックス 5">
            <a:extLst>
              <a:ext uri="{FF2B5EF4-FFF2-40B4-BE49-F238E27FC236}">
                <a16:creationId xmlns:a16="http://schemas.microsoft.com/office/drawing/2014/main" id="{B86686D0-0839-CFC7-91AE-9AD186E809D4}"/>
              </a:ext>
            </a:extLst>
          </p:cNvPr>
          <p:cNvSpPr txBox="1"/>
          <p:nvPr/>
        </p:nvSpPr>
        <p:spPr>
          <a:xfrm>
            <a:off x="3680748" y="3163854"/>
            <a:ext cx="7801337" cy="2554545"/>
          </a:xfrm>
          <a:prstGeom prst="rect">
            <a:avLst/>
          </a:prstGeom>
          <a:noFill/>
        </p:spPr>
        <p:txBody>
          <a:bodyPr wrap="square">
            <a:spAutoFit/>
          </a:bodyPr>
          <a:lstStyle/>
          <a:p>
            <a:pPr marL="457200" indent="-457200">
              <a:buFont typeface="Wingdings" panose="05000000000000000000" pitchFamily="2" charset="2"/>
              <a:buChar char="l"/>
            </a:pPr>
            <a:r>
              <a:rPr lang="ja-JP" altLang="en-US" sz="3200" dirty="0">
                <a:latin typeface="BIZ UDゴシック" panose="020B0400000000000000" pitchFamily="49" charset="-128"/>
                <a:ea typeface="BIZ UDゴシック" panose="020B0400000000000000" pitchFamily="49" charset="-128"/>
              </a:rPr>
              <a:t>原発では　ソビエトへのとどめとして有効に　機能した</a:t>
            </a:r>
            <a:endParaRPr lang="en-US" altLang="ja-JP" sz="32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l"/>
            </a:pPr>
            <a:r>
              <a:rPr lang="ja-JP" altLang="en-US" sz="3200" dirty="0">
                <a:latin typeface="BIZ UDゴシック" panose="020B0400000000000000" pitchFamily="49" charset="-128"/>
                <a:ea typeface="BIZ UDゴシック" panose="020B0400000000000000" pitchFamily="49" charset="-128"/>
              </a:rPr>
              <a:t>しかし　化学プラント、油田・製油所、航空運輸、医療事故では？</a:t>
            </a:r>
            <a:endParaRPr lang="en-US" altLang="ja-JP" sz="32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l"/>
            </a:pPr>
            <a:r>
              <a:rPr lang="ja-JP" altLang="en-US" sz="3200" dirty="0">
                <a:latin typeface="BIZ UDゴシック" panose="020B0400000000000000" pitchFamily="49" charset="-128"/>
                <a:ea typeface="BIZ UDゴシック" panose="020B0400000000000000" pitchFamily="49" charset="-128"/>
              </a:rPr>
              <a:t>食品防御→食品偽装→食品安全では？</a:t>
            </a:r>
            <a:endParaRPr lang="en-US" altLang="ja-JP" sz="3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9698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9197D8-ABA5-F29F-4EC6-77205B10086A}"/>
              </a:ext>
            </a:extLst>
          </p:cNvPr>
          <p:cNvPicPr>
            <a:picLocks noChangeAspect="1"/>
          </p:cNvPicPr>
          <p:nvPr/>
        </p:nvPicPr>
        <p:blipFill>
          <a:blip r:embed="rId2"/>
          <a:stretch>
            <a:fillRect/>
          </a:stretch>
        </p:blipFill>
        <p:spPr>
          <a:xfrm>
            <a:off x="2545391" y="763720"/>
            <a:ext cx="9539618" cy="1018034"/>
          </a:xfrm>
          <a:prstGeom prst="rect">
            <a:avLst/>
          </a:prstGeom>
        </p:spPr>
      </p:pic>
      <p:sp>
        <p:nvSpPr>
          <p:cNvPr id="5" name="テキスト ボックス 4">
            <a:extLst>
              <a:ext uri="{FF2B5EF4-FFF2-40B4-BE49-F238E27FC236}">
                <a16:creationId xmlns:a16="http://schemas.microsoft.com/office/drawing/2014/main" id="{5171C6BF-6F25-E01D-F6AE-9781101C6E68}"/>
              </a:ext>
            </a:extLst>
          </p:cNvPr>
          <p:cNvSpPr txBox="1"/>
          <p:nvPr/>
        </p:nvSpPr>
        <p:spPr>
          <a:xfrm>
            <a:off x="2545391" y="320521"/>
            <a:ext cx="9976291" cy="424732"/>
          </a:xfrm>
          <a:prstGeom prst="rect">
            <a:avLst/>
          </a:prstGeom>
          <a:noFill/>
        </p:spPr>
        <p:txBody>
          <a:bodyPr wrap="square">
            <a:spAutoFit/>
          </a:bodyPr>
          <a:lstStyle/>
          <a:p>
            <a:r>
              <a:rPr lang="en-US" altLang="ja-JP" sz="2160" dirty="0">
                <a:hlinkClick r:id="rId3"/>
              </a:rPr>
              <a:t>Oil and gas production accidents &amp; casualties Russia 2020 | Statista</a:t>
            </a:r>
            <a:endParaRPr lang="ja-JP" altLang="en-US" sz="2160" dirty="0"/>
          </a:p>
        </p:txBody>
      </p:sp>
      <p:pic>
        <p:nvPicPr>
          <p:cNvPr id="7" name="図 6">
            <a:extLst>
              <a:ext uri="{FF2B5EF4-FFF2-40B4-BE49-F238E27FC236}">
                <a16:creationId xmlns:a16="http://schemas.microsoft.com/office/drawing/2014/main" id="{625C840E-4732-2E15-E7DC-6780076E5C45}"/>
              </a:ext>
            </a:extLst>
          </p:cNvPr>
          <p:cNvPicPr>
            <a:picLocks noChangeAspect="1"/>
          </p:cNvPicPr>
          <p:nvPr/>
        </p:nvPicPr>
        <p:blipFill>
          <a:blip r:embed="rId4"/>
          <a:stretch>
            <a:fillRect/>
          </a:stretch>
        </p:blipFill>
        <p:spPr>
          <a:xfrm>
            <a:off x="3050607" y="1910680"/>
            <a:ext cx="8183450" cy="5947871"/>
          </a:xfrm>
          <a:prstGeom prst="rect">
            <a:avLst/>
          </a:prstGeom>
        </p:spPr>
      </p:pic>
      <p:sp>
        <p:nvSpPr>
          <p:cNvPr id="2" name="スライド番号プレースホルダー 1">
            <a:extLst>
              <a:ext uri="{FF2B5EF4-FFF2-40B4-BE49-F238E27FC236}">
                <a16:creationId xmlns:a16="http://schemas.microsoft.com/office/drawing/2014/main" id="{D3261145-4DE6-0E0D-3342-9E58B8BB2043}"/>
              </a:ext>
            </a:extLst>
          </p:cNvPr>
          <p:cNvSpPr>
            <a:spLocks noGrp="1"/>
          </p:cNvSpPr>
          <p:nvPr>
            <p:ph type="sldNum" sz="quarter" idx="12"/>
          </p:nvPr>
        </p:nvSpPr>
        <p:spPr/>
        <p:txBody>
          <a:bodyPr/>
          <a:lstStyle/>
          <a:p>
            <a:fld id="{80C2CAD9-93CF-498C-BD6A-BE03352BE3B2}" type="slidenum">
              <a:rPr kumimoji="1" lang="ja-JP" altLang="en-US" smtClean="0"/>
              <a:t>189</a:t>
            </a:fld>
            <a:endParaRPr kumimoji="1" lang="ja-JP" altLang="en-US"/>
          </a:p>
        </p:txBody>
      </p:sp>
    </p:spTree>
    <p:extLst>
      <p:ext uri="{BB962C8B-B14F-4D97-AF65-F5344CB8AC3E}">
        <p14:creationId xmlns:p14="http://schemas.microsoft.com/office/powerpoint/2010/main" val="292423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559B-B4ED-C1AC-040D-441177E96E29}"/>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2C9FBC-DFD5-B133-41F5-27759D45BDC5}"/>
              </a:ext>
            </a:extLst>
          </p:cNvPr>
          <p:cNvSpPr txBox="1"/>
          <p:nvPr/>
        </p:nvSpPr>
        <p:spPr>
          <a:xfrm>
            <a:off x="3261737" y="1486000"/>
            <a:ext cx="7879080" cy="1323439"/>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スイスチーズモデルは安全装置が</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多いほど安全という前提にたつ</a:t>
            </a:r>
            <a:endParaRPr lang="en-US" altLang="ja-JP" sz="4000" dirty="0">
              <a:latin typeface="BIZ UDゴシック" panose="020B0400000000000000" pitchFamily="49" charset="-128"/>
              <a:ea typeface="BIZ UDゴシック" panose="020B0400000000000000" pitchFamily="49" charset="-128"/>
            </a:endParaRPr>
          </a:p>
        </p:txBody>
      </p:sp>
      <p:pic>
        <p:nvPicPr>
          <p:cNvPr id="3" name="Picture 4">
            <a:extLst>
              <a:ext uri="{FF2B5EF4-FFF2-40B4-BE49-F238E27FC236}">
                <a16:creationId xmlns:a16="http://schemas.microsoft.com/office/drawing/2014/main" id="{A56FAAD1-DF90-48DD-0A6D-179B42764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923" y="3188042"/>
            <a:ext cx="7066909" cy="476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4117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E60D1A-F736-AC80-621F-C2E5E2BC0A99}"/>
              </a:ext>
            </a:extLst>
          </p:cNvPr>
          <p:cNvPicPr>
            <a:picLocks noChangeAspect="1"/>
          </p:cNvPicPr>
          <p:nvPr/>
        </p:nvPicPr>
        <p:blipFill>
          <a:blip r:embed="rId2"/>
          <a:stretch>
            <a:fillRect/>
          </a:stretch>
        </p:blipFill>
        <p:spPr>
          <a:xfrm>
            <a:off x="2131111" y="1887254"/>
            <a:ext cx="10021076" cy="540556"/>
          </a:xfrm>
          <a:prstGeom prst="rect">
            <a:avLst/>
          </a:prstGeom>
        </p:spPr>
      </p:pic>
      <p:pic>
        <p:nvPicPr>
          <p:cNvPr id="5" name="図 4">
            <a:extLst>
              <a:ext uri="{FF2B5EF4-FFF2-40B4-BE49-F238E27FC236}">
                <a16:creationId xmlns:a16="http://schemas.microsoft.com/office/drawing/2014/main" id="{C054B164-1B91-5D06-9CE2-44730B26586B}"/>
              </a:ext>
            </a:extLst>
          </p:cNvPr>
          <p:cNvPicPr>
            <a:picLocks noChangeAspect="1"/>
          </p:cNvPicPr>
          <p:nvPr/>
        </p:nvPicPr>
        <p:blipFill>
          <a:blip r:embed="rId3"/>
          <a:stretch>
            <a:fillRect/>
          </a:stretch>
        </p:blipFill>
        <p:spPr>
          <a:xfrm>
            <a:off x="2433424" y="2599007"/>
            <a:ext cx="8843015" cy="5459441"/>
          </a:xfrm>
          <a:prstGeom prst="rect">
            <a:avLst/>
          </a:prstGeom>
        </p:spPr>
      </p:pic>
      <p:pic>
        <p:nvPicPr>
          <p:cNvPr id="7" name="図 6">
            <a:extLst>
              <a:ext uri="{FF2B5EF4-FFF2-40B4-BE49-F238E27FC236}">
                <a16:creationId xmlns:a16="http://schemas.microsoft.com/office/drawing/2014/main" id="{E422C048-A127-91FD-BFA1-AA0AC09009D0}"/>
              </a:ext>
            </a:extLst>
          </p:cNvPr>
          <p:cNvPicPr>
            <a:picLocks noChangeAspect="1"/>
          </p:cNvPicPr>
          <p:nvPr/>
        </p:nvPicPr>
        <p:blipFill>
          <a:blip r:embed="rId4"/>
          <a:stretch>
            <a:fillRect/>
          </a:stretch>
        </p:blipFill>
        <p:spPr>
          <a:xfrm>
            <a:off x="2131111" y="920460"/>
            <a:ext cx="6191024" cy="795596"/>
          </a:xfrm>
          <a:prstGeom prst="rect">
            <a:avLst/>
          </a:prstGeom>
        </p:spPr>
      </p:pic>
      <p:sp>
        <p:nvSpPr>
          <p:cNvPr id="9" name="テキスト ボックス 8">
            <a:extLst>
              <a:ext uri="{FF2B5EF4-FFF2-40B4-BE49-F238E27FC236}">
                <a16:creationId xmlns:a16="http://schemas.microsoft.com/office/drawing/2014/main" id="{B55490EC-7365-0AB3-0AF6-6E028982D3EA}"/>
              </a:ext>
            </a:extLst>
          </p:cNvPr>
          <p:cNvSpPr txBox="1"/>
          <p:nvPr/>
        </p:nvSpPr>
        <p:spPr>
          <a:xfrm>
            <a:off x="2185891" y="216984"/>
            <a:ext cx="9170898" cy="535531"/>
          </a:xfrm>
          <a:prstGeom prst="rect">
            <a:avLst/>
          </a:prstGeom>
          <a:noFill/>
        </p:spPr>
        <p:txBody>
          <a:bodyPr wrap="square">
            <a:spAutoFit/>
          </a:bodyPr>
          <a:lstStyle/>
          <a:p>
            <a:r>
              <a:rPr lang="en-US" altLang="ja-JP" sz="1440" dirty="0">
                <a:hlinkClick r:id="rId5"/>
              </a:rPr>
              <a:t>Fatalities in Oil and Gas Extraction Database, an Industry-Specific Worker Fatality Surveillance System — United States, 2014–2019 | MMWR (cdc.gov)</a:t>
            </a:r>
            <a:endParaRPr lang="ja-JP" altLang="en-US" sz="1440" dirty="0"/>
          </a:p>
        </p:txBody>
      </p:sp>
      <p:sp>
        <p:nvSpPr>
          <p:cNvPr id="2" name="スライド番号プレースホルダー 1">
            <a:extLst>
              <a:ext uri="{FF2B5EF4-FFF2-40B4-BE49-F238E27FC236}">
                <a16:creationId xmlns:a16="http://schemas.microsoft.com/office/drawing/2014/main" id="{F31FD328-B30A-6C2D-0CA2-02B707A760DD}"/>
              </a:ext>
            </a:extLst>
          </p:cNvPr>
          <p:cNvSpPr>
            <a:spLocks noGrp="1"/>
          </p:cNvSpPr>
          <p:nvPr>
            <p:ph type="sldNum" sz="quarter" idx="12"/>
          </p:nvPr>
        </p:nvSpPr>
        <p:spPr/>
        <p:txBody>
          <a:bodyPr/>
          <a:lstStyle/>
          <a:p>
            <a:fld id="{80C2CAD9-93CF-498C-BD6A-BE03352BE3B2}" type="slidenum">
              <a:rPr kumimoji="1" lang="ja-JP" altLang="en-US" smtClean="0"/>
              <a:t>190</a:t>
            </a:fld>
            <a:endParaRPr kumimoji="1" lang="ja-JP" altLang="en-US"/>
          </a:p>
        </p:txBody>
      </p:sp>
    </p:spTree>
    <p:extLst>
      <p:ext uri="{BB962C8B-B14F-4D97-AF65-F5344CB8AC3E}">
        <p14:creationId xmlns:p14="http://schemas.microsoft.com/office/powerpoint/2010/main" val="1979862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D22221-51D8-E663-B98C-987312AD9CC8}"/>
              </a:ext>
            </a:extLst>
          </p:cNvPr>
          <p:cNvPicPr>
            <a:picLocks noChangeAspect="1"/>
          </p:cNvPicPr>
          <p:nvPr/>
        </p:nvPicPr>
        <p:blipFill>
          <a:blip r:embed="rId2"/>
          <a:stretch>
            <a:fillRect/>
          </a:stretch>
        </p:blipFill>
        <p:spPr>
          <a:xfrm>
            <a:off x="2377012" y="91795"/>
            <a:ext cx="9876376" cy="7608467"/>
          </a:xfrm>
          <a:prstGeom prst="rect">
            <a:avLst/>
          </a:prstGeom>
        </p:spPr>
      </p:pic>
      <p:pic>
        <p:nvPicPr>
          <p:cNvPr id="5" name="図 4">
            <a:extLst>
              <a:ext uri="{FF2B5EF4-FFF2-40B4-BE49-F238E27FC236}">
                <a16:creationId xmlns:a16="http://schemas.microsoft.com/office/drawing/2014/main" id="{B9C5BF69-3BE4-D06D-BBBA-D6756C163850}"/>
              </a:ext>
            </a:extLst>
          </p:cNvPr>
          <p:cNvPicPr>
            <a:picLocks noChangeAspect="1"/>
          </p:cNvPicPr>
          <p:nvPr/>
        </p:nvPicPr>
        <p:blipFill>
          <a:blip r:embed="rId3"/>
          <a:stretch>
            <a:fillRect/>
          </a:stretch>
        </p:blipFill>
        <p:spPr>
          <a:xfrm>
            <a:off x="8826760" y="7608467"/>
            <a:ext cx="2944741" cy="587294"/>
          </a:xfrm>
          <a:prstGeom prst="rect">
            <a:avLst/>
          </a:prstGeom>
        </p:spPr>
      </p:pic>
      <p:sp>
        <p:nvSpPr>
          <p:cNvPr id="2" name="スライド番号プレースホルダー 1">
            <a:extLst>
              <a:ext uri="{FF2B5EF4-FFF2-40B4-BE49-F238E27FC236}">
                <a16:creationId xmlns:a16="http://schemas.microsoft.com/office/drawing/2014/main" id="{A3E4CB84-ED15-DC92-B748-0467D058825F}"/>
              </a:ext>
            </a:extLst>
          </p:cNvPr>
          <p:cNvSpPr>
            <a:spLocks noGrp="1"/>
          </p:cNvSpPr>
          <p:nvPr>
            <p:ph type="sldNum" sz="quarter" idx="12"/>
          </p:nvPr>
        </p:nvSpPr>
        <p:spPr/>
        <p:txBody>
          <a:bodyPr/>
          <a:lstStyle/>
          <a:p>
            <a:fld id="{80C2CAD9-93CF-498C-BD6A-BE03352BE3B2}" type="slidenum">
              <a:rPr kumimoji="1" lang="ja-JP" altLang="en-US" smtClean="0"/>
              <a:t>191</a:t>
            </a:fld>
            <a:endParaRPr kumimoji="1" lang="ja-JP" altLang="en-US"/>
          </a:p>
        </p:txBody>
      </p:sp>
    </p:spTree>
    <p:extLst>
      <p:ext uri="{BB962C8B-B14F-4D97-AF65-F5344CB8AC3E}">
        <p14:creationId xmlns:p14="http://schemas.microsoft.com/office/powerpoint/2010/main" val="346651483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kumimoji="1" lang="ja-JP" altLang="en-US" dirty="0">
                <a:latin typeface="BIZ UDゴシック" panose="020B0400000000000000" pitchFamily="49" charset="-128"/>
                <a:ea typeface="BIZ UDゴシック" panose="020B0400000000000000" pitchFamily="49" charset="-128"/>
              </a:rPr>
              <a:t>　　　　　　　　　　　　　　　　　　</a:t>
            </a:r>
            <a:br>
              <a:rPr kumimoji="1" lang="en-US" altLang="ja-JP" dirty="0">
                <a:latin typeface="BIZ UDゴシック" panose="020B0400000000000000" pitchFamily="49" charset="-128"/>
                <a:ea typeface="BIZ UDゴシック" panose="020B0400000000000000" pitchFamily="49" charset="-128"/>
              </a:rPr>
            </a:br>
            <a:r>
              <a:rPr kumimoji="1" lang="ja-JP" altLang="en-US" dirty="0">
                <a:latin typeface="BIZ UDゴシック" panose="020B0400000000000000" pitchFamily="49" charset="-128"/>
                <a:ea typeface="BIZ UDゴシック" panose="020B0400000000000000" pitchFamily="49" charset="-128"/>
              </a:rPr>
              <a:t>　　　　　　　　　　　　　　　　　　　　　　セーフティーカルチャーは</a:t>
            </a: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xfrm>
            <a:off x="2583180" y="2235537"/>
            <a:ext cx="9464040" cy="5221606"/>
          </a:xfrm>
          <a:ln w="38100">
            <a:solidFill>
              <a:schemeClr val="tx1"/>
            </a:solidFill>
          </a:ln>
        </p:spPr>
        <p:txBody>
          <a:bodyPr>
            <a:normAutofit/>
          </a:bodyPr>
          <a:lstStyle/>
          <a:p>
            <a:r>
              <a:rPr lang="ja-JP" altLang="en-US" dirty="0">
                <a:latin typeface="BIZ UDゴシック" panose="020B0400000000000000" pitchFamily="49" charset="-128"/>
                <a:ea typeface="BIZ UDゴシック" panose="020B0400000000000000" pitchFamily="49" charset="-128"/>
              </a:rPr>
              <a:t>アメリカ主導であることは明白である</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アメリカが提供する機材・施設が事件の背景にある場合は 盛り上がらない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アメリカの方での死者数が多い場合には　盛り上がらない</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正確な死者数把握が困難な分野では　盛り上がらない</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E0B6C737-6C9A-0C0D-0405-248ABC06130E}"/>
              </a:ext>
            </a:extLst>
          </p:cNvPr>
          <p:cNvSpPr>
            <a:spLocks noGrp="1"/>
          </p:cNvSpPr>
          <p:nvPr>
            <p:ph type="sldNum" sz="quarter" idx="12"/>
          </p:nvPr>
        </p:nvSpPr>
        <p:spPr/>
        <p:txBody>
          <a:bodyPr/>
          <a:lstStyle/>
          <a:p>
            <a:fld id="{80C2CAD9-93CF-498C-BD6A-BE03352BE3B2}" type="slidenum">
              <a:rPr kumimoji="1" lang="ja-JP" altLang="en-US" smtClean="0"/>
              <a:t>192</a:t>
            </a:fld>
            <a:endParaRPr kumimoji="1" lang="ja-JP" altLang="en-US"/>
          </a:p>
        </p:txBody>
      </p:sp>
    </p:spTree>
    <p:extLst>
      <p:ext uri="{BB962C8B-B14F-4D97-AF65-F5344CB8AC3E}">
        <p14:creationId xmlns:p14="http://schemas.microsoft.com/office/powerpoint/2010/main" val="171570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279BB2F-32AD-25AD-887C-AF14947FE54E}"/>
              </a:ext>
            </a:extLst>
          </p:cNvPr>
          <p:cNvPicPr>
            <a:picLocks noChangeAspect="1"/>
          </p:cNvPicPr>
          <p:nvPr/>
        </p:nvPicPr>
        <p:blipFill>
          <a:blip r:embed="rId2"/>
          <a:stretch>
            <a:fillRect/>
          </a:stretch>
        </p:blipFill>
        <p:spPr>
          <a:xfrm>
            <a:off x="2329265" y="1498836"/>
            <a:ext cx="9559802" cy="3875596"/>
          </a:xfrm>
          <a:prstGeom prst="rect">
            <a:avLst/>
          </a:prstGeom>
        </p:spPr>
      </p:pic>
      <p:sp>
        <p:nvSpPr>
          <p:cNvPr id="2" name="スライド番号プレースホルダー 1">
            <a:extLst>
              <a:ext uri="{FF2B5EF4-FFF2-40B4-BE49-F238E27FC236}">
                <a16:creationId xmlns:a16="http://schemas.microsoft.com/office/drawing/2014/main" id="{7A56CD81-9A90-680A-1BAD-FE89E0799F19}"/>
              </a:ext>
            </a:extLst>
          </p:cNvPr>
          <p:cNvSpPr>
            <a:spLocks noGrp="1"/>
          </p:cNvSpPr>
          <p:nvPr>
            <p:ph type="sldNum" sz="quarter" idx="12"/>
          </p:nvPr>
        </p:nvSpPr>
        <p:spPr/>
        <p:txBody>
          <a:bodyPr/>
          <a:lstStyle/>
          <a:p>
            <a:fld id="{80C2CAD9-93CF-498C-BD6A-BE03352BE3B2}" type="slidenum">
              <a:rPr kumimoji="1" lang="ja-JP" altLang="en-US" smtClean="0"/>
              <a:t>193</a:t>
            </a:fld>
            <a:endParaRPr kumimoji="1" lang="ja-JP" altLang="en-US"/>
          </a:p>
        </p:txBody>
      </p:sp>
    </p:spTree>
    <p:extLst>
      <p:ext uri="{BB962C8B-B14F-4D97-AF65-F5344CB8AC3E}">
        <p14:creationId xmlns:p14="http://schemas.microsoft.com/office/powerpoint/2010/main" val="52773424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A94FA9-5A9A-0C24-3218-A3B13D6A397F}"/>
              </a:ext>
            </a:extLst>
          </p:cNvPr>
          <p:cNvPicPr>
            <a:picLocks noChangeAspect="1"/>
          </p:cNvPicPr>
          <p:nvPr/>
        </p:nvPicPr>
        <p:blipFill>
          <a:blip r:embed="rId2"/>
          <a:stretch>
            <a:fillRect/>
          </a:stretch>
        </p:blipFill>
        <p:spPr>
          <a:xfrm>
            <a:off x="4122171" y="263454"/>
            <a:ext cx="6753592" cy="7702692"/>
          </a:xfrm>
          <a:prstGeom prst="rect">
            <a:avLst/>
          </a:prstGeom>
        </p:spPr>
      </p:pic>
      <p:cxnSp>
        <p:nvCxnSpPr>
          <p:cNvPr id="5" name="直線コネクタ 4">
            <a:extLst>
              <a:ext uri="{FF2B5EF4-FFF2-40B4-BE49-F238E27FC236}">
                <a16:creationId xmlns:a16="http://schemas.microsoft.com/office/drawing/2014/main" id="{9DD2BF9A-2F49-E344-F498-20542FA4B22B}"/>
              </a:ext>
            </a:extLst>
          </p:cNvPr>
          <p:cNvCxnSpPr/>
          <p:nvPr/>
        </p:nvCxnSpPr>
        <p:spPr>
          <a:xfrm>
            <a:off x="5199017" y="7647370"/>
            <a:ext cx="34373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8CA76C2C-F32B-DC43-8CA1-AD48C183D4C4}"/>
              </a:ext>
            </a:extLst>
          </p:cNvPr>
          <p:cNvCxnSpPr>
            <a:cxnSpLocks/>
          </p:cNvCxnSpPr>
          <p:nvPr/>
        </p:nvCxnSpPr>
        <p:spPr>
          <a:xfrm>
            <a:off x="5241938" y="5411755"/>
            <a:ext cx="37191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9BFE1F9-E6E1-E827-A247-8C70C8489941}"/>
              </a:ext>
            </a:extLst>
          </p:cNvPr>
          <p:cNvCxnSpPr>
            <a:cxnSpLocks/>
          </p:cNvCxnSpPr>
          <p:nvPr/>
        </p:nvCxnSpPr>
        <p:spPr>
          <a:xfrm>
            <a:off x="5241936" y="1922106"/>
            <a:ext cx="3204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矢印: 下 9">
            <a:extLst>
              <a:ext uri="{FF2B5EF4-FFF2-40B4-BE49-F238E27FC236}">
                <a16:creationId xmlns:a16="http://schemas.microsoft.com/office/drawing/2014/main" id="{1ACEAD57-22B1-8591-8308-82735915B222}"/>
              </a:ext>
            </a:extLst>
          </p:cNvPr>
          <p:cNvSpPr/>
          <p:nvPr/>
        </p:nvSpPr>
        <p:spPr>
          <a:xfrm rot="10800000">
            <a:off x="3327295" y="456433"/>
            <a:ext cx="537443" cy="73167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2" name="直線コネクタ 1">
            <a:extLst>
              <a:ext uri="{FF2B5EF4-FFF2-40B4-BE49-F238E27FC236}">
                <a16:creationId xmlns:a16="http://schemas.microsoft.com/office/drawing/2014/main" id="{EE9C0AF9-79F6-F667-4BA5-FF923AA20135}"/>
              </a:ext>
            </a:extLst>
          </p:cNvPr>
          <p:cNvCxnSpPr>
            <a:cxnSpLocks/>
          </p:cNvCxnSpPr>
          <p:nvPr/>
        </p:nvCxnSpPr>
        <p:spPr>
          <a:xfrm>
            <a:off x="5241937" y="6848670"/>
            <a:ext cx="37191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D1F92099-B943-2B22-7015-DA88A7F5FB95}"/>
              </a:ext>
            </a:extLst>
          </p:cNvPr>
          <p:cNvSpPr>
            <a:spLocks noGrp="1"/>
          </p:cNvSpPr>
          <p:nvPr>
            <p:ph type="sldNum" sz="quarter" idx="12"/>
          </p:nvPr>
        </p:nvSpPr>
        <p:spPr/>
        <p:txBody>
          <a:bodyPr/>
          <a:lstStyle/>
          <a:p>
            <a:fld id="{80C2CAD9-93CF-498C-BD6A-BE03352BE3B2}" type="slidenum">
              <a:rPr kumimoji="1" lang="ja-JP" altLang="en-US" smtClean="0"/>
              <a:t>194</a:t>
            </a:fld>
            <a:endParaRPr kumimoji="1" lang="ja-JP" altLang="en-US"/>
          </a:p>
        </p:txBody>
      </p:sp>
    </p:spTree>
    <p:extLst>
      <p:ext uri="{BB962C8B-B14F-4D97-AF65-F5344CB8AC3E}">
        <p14:creationId xmlns:p14="http://schemas.microsoft.com/office/powerpoint/2010/main" val="80770011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24395D-49B2-0077-927F-4B1058393D3E}"/>
              </a:ext>
            </a:extLst>
          </p:cNvPr>
          <p:cNvPicPr>
            <a:picLocks noChangeAspect="1"/>
          </p:cNvPicPr>
          <p:nvPr/>
        </p:nvPicPr>
        <p:blipFill>
          <a:blip r:embed="rId2"/>
          <a:stretch>
            <a:fillRect/>
          </a:stretch>
        </p:blipFill>
        <p:spPr>
          <a:xfrm>
            <a:off x="2982064" y="1039808"/>
            <a:ext cx="8887122" cy="6685940"/>
          </a:xfrm>
          <a:prstGeom prst="rect">
            <a:avLst/>
          </a:prstGeom>
        </p:spPr>
      </p:pic>
      <p:sp>
        <p:nvSpPr>
          <p:cNvPr id="2" name="スライド番号プレースホルダー 1">
            <a:extLst>
              <a:ext uri="{FF2B5EF4-FFF2-40B4-BE49-F238E27FC236}">
                <a16:creationId xmlns:a16="http://schemas.microsoft.com/office/drawing/2014/main" id="{7D4E160D-BA2F-6BDC-397C-84C1C8EDBAC8}"/>
              </a:ext>
            </a:extLst>
          </p:cNvPr>
          <p:cNvSpPr>
            <a:spLocks noGrp="1"/>
          </p:cNvSpPr>
          <p:nvPr>
            <p:ph type="sldNum" sz="quarter" idx="12"/>
          </p:nvPr>
        </p:nvSpPr>
        <p:spPr/>
        <p:txBody>
          <a:bodyPr/>
          <a:lstStyle/>
          <a:p>
            <a:fld id="{80C2CAD9-93CF-498C-BD6A-BE03352BE3B2}" type="slidenum">
              <a:rPr kumimoji="1" lang="ja-JP" altLang="en-US" smtClean="0"/>
              <a:t>195</a:t>
            </a:fld>
            <a:endParaRPr kumimoji="1" lang="ja-JP" altLang="en-US"/>
          </a:p>
        </p:txBody>
      </p:sp>
    </p:spTree>
    <p:extLst>
      <p:ext uri="{BB962C8B-B14F-4D97-AF65-F5344CB8AC3E}">
        <p14:creationId xmlns:p14="http://schemas.microsoft.com/office/powerpoint/2010/main" val="292543493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06ADF1B-93D1-1A6C-1FFC-34401AE4C813}"/>
              </a:ext>
            </a:extLst>
          </p:cNvPr>
          <p:cNvPicPr>
            <a:picLocks noChangeAspect="1"/>
          </p:cNvPicPr>
          <p:nvPr/>
        </p:nvPicPr>
        <p:blipFill>
          <a:blip r:embed="rId2"/>
          <a:stretch>
            <a:fillRect/>
          </a:stretch>
        </p:blipFill>
        <p:spPr>
          <a:xfrm>
            <a:off x="2142309" y="209253"/>
            <a:ext cx="7553860" cy="3980101"/>
          </a:xfrm>
          <a:prstGeom prst="rect">
            <a:avLst/>
          </a:prstGeom>
        </p:spPr>
      </p:pic>
      <p:pic>
        <p:nvPicPr>
          <p:cNvPr id="2050" name="Picture 2" descr="図解】メルトダウンが起こった福島第1原発の1～3号機 写真1枚 国際ニュース：AFPBB News">
            <a:extLst>
              <a:ext uri="{FF2B5EF4-FFF2-40B4-BE49-F238E27FC236}">
                <a16:creationId xmlns:a16="http://schemas.microsoft.com/office/drawing/2014/main" id="{C9FD4D61-223E-8107-FFF7-98863E4AA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448" y="4114800"/>
            <a:ext cx="4556644" cy="356348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17CE1836-86BF-D69D-F3F4-28584BD97F70}"/>
              </a:ext>
            </a:extLst>
          </p:cNvPr>
          <p:cNvSpPr>
            <a:spLocks noGrp="1"/>
          </p:cNvSpPr>
          <p:nvPr>
            <p:ph type="sldNum" sz="quarter" idx="12"/>
          </p:nvPr>
        </p:nvSpPr>
        <p:spPr/>
        <p:txBody>
          <a:bodyPr/>
          <a:lstStyle/>
          <a:p>
            <a:fld id="{80C2CAD9-93CF-498C-BD6A-BE03352BE3B2}" type="slidenum">
              <a:rPr kumimoji="1" lang="ja-JP" altLang="en-US" smtClean="0"/>
              <a:t>196</a:t>
            </a:fld>
            <a:endParaRPr kumimoji="1" lang="ja-JP" altLang="en-US"/>
          </a:p>
        </p:txBody>
      </p:sp>
    </p:spTree>
    <p:extLst>
      <p:ext uri="{BB962C8B-B14F-4D97-AF65-F5344CB8AC3E}">
        <p14:creationId xmlns:p14="http://schemas.microsoft.com/office/powerpoint/2010/main" val="127230041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C9561BC-B0AE-9FDF-2D16-6D4ED6D1DA3D}"/>
              </a:ext>
            </a:extLst>
          </p:cNvPr>
          <p:cNvPicPr>
            <a:picLocks noChangeAspect="1"/>
          </p:cNvPicPr>
          <p:nvPr/>
        </p:nvPicPr>
        <p:blipFill>
          <a:blip r:embed="rId2"/>
          <a:stretch>
            <a:fillRect/>
          </a:stretch>
        </p:blipFill>
        <p:spPr>
          <a:xfrm>
            <a:off x="1828800" y="2323934"/>
            <a:ext cx="10972800" cy="3581732"/>
          </a:xfrm>
          <a:prstGeom prst="rect">
            <a:avLst/>
          </a:prstGeom>
        </p:spPr>
      </p:pic>
      <p:sp>
        <p:nvSpPr>
          <p:cNvPr id="2" name="スライド番号プレースホルダー 1">
            <a:extLst>
              <a:ext uri="{FF2B5EF4-FFF2-40B4-BE49-F238E27FC236}">
                <a16:creationId xmlns:a16="http://schemas.microsoft.com/office/drawing/2014/main" id="{A683122C-2475-3E35-C3B2-2741E745B09B}"/>
              </a:ext>
            </a:extLst>
          </p:cNvPr>
          <p:cNvSpPr>
            <a:spLocks noGrp="1"/>
          </p:cNvSpPr>
          <p:nvPr>
            <p:ph type="sldNum" sz="quarter" idx="12"/>
          </p:nvPr>
        </p:nvSpPr>
        <p:spPr/>
        <p:txBody>
          <a:bodyPr/>
          <a:lstStyle/>
          <a:p>
            <a:fld id="{80C2CAD9-93CF-498C-BD6A-BE03352BE3B2}" type="slidenum">
              <a:rPr kumimoji="1" lang="ja-JP" altLang="en-US" smtClean="0"/>
              <a:t>197</a:t>
            </a:fld>
            <a:endParaRPr kumimoji="1" lang="ja-JP" altLang="en-US"/>
          </a:p>
        </p:txBody>
      </p:sp>
    </p:spTree>
    <p:extLst>
      <p:ext uri="{BB962C8B-B14F-4D97-AF65-F5344CB8AC3E}">
        <p14:creationId xmlns:p14="http://schemas.microsoft.com/office/powerpoint/2010/main" val="196608389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F350CCC-F471-6D3B-9C30-D9AB9060490F}"/>
              </a:ext>
            </a:extLst>
          </p:cNvPr>
          <p:cNvPicPr>
            <a:picLocks noChangeAspect="1"/>
          </p:cNvPicPr>
          <p:nvPr/>
        </p:nvPicPr>
        <p:blipFill>
          <a:blip r:embed="rId2"/>
          <a:stretch>
            <a:fillRect/>
          </a:stretch>
        </p:blipFill>
        <p:spPr>
          <a:xfrm>
            <a:off x="3275279" y="108362"/>
            <a:ext cx="7983271" cy="7599660"/>
          </a:xfrm>
          <a:prstGeom prst="rect">
            <a:avLst/>
          </a:prstGeom>
        </p:spPr>
      </p:pic>
      <p:sp>
        <p:nvSpPr>
          <p:cNvPr id="3" name="スライド番号プレースホルダー 2">
            <a:extLst>
              <a:ext uri="{FF2B5EF4-FFF2-40B4-BE49-F238E27FC236}">
                <a16:creationId xmlns:a16="http://schemas.microsoft.com/office/drawing/2014/main" id="{856CAA43-E3D5-1D15-78C8-0087985AE357}"/>
              </a:ext>
            </a:extLst>
          </p:cNvPr>
          <p:cNvSpPr>
            <a:spLocks noGrp="1"/>
          </p:cNvSpPr>
          <p:nvPr>
            <p:ph type="sldNum" sz="quarter" idx="12"/>
          </p:nvPr>
        </p:nvSpPr>
        <p:spPr/>
        <p:txBody>
          <a:bodyPr/>
          <a:lstStyle/>
          <a:p>
            <a:fld id="{80C2CAD9-93CF-498C-BD6A-BE03352BE3B2}" type="slidenum">
              <a:rPr kumimoji="1" lang="ja-JP" altLang="en-US" smtClean="0"/>
              <a:t>198</a:t>
            </a:fld>
            <a:endParaRPr kumimoji="1" lang="ja-JP" altLang="en-US"/>
          </a:p>
        </p:txBody>
      </p:sp>
    </p:spTree>
    <p:extLst>
      <p:ext uri="{BB962C8B-B14F-4D97-AF65-F5344CB8AC3E}">
        <p14:creationId xmlns:p14="http://schemas.microsoft.com/office/powerpoint/2010/main" val="3932501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308C588-568A-345A-4F38-0BBA166076FE}"/>
              </a:ext>
            </a:extLst>
          </p:cNvPr>
          <p:cNvPicPr>
            <a:picLocks noChangeAspect="1"/>
          </p:cNvPicPr>
          <p:nvPr/>
        </p:nvPicPr>
        <p:blipFill>
          <a:blip r:embed="rId2"/>
          <a:stretch>
            <a:fillRect/>
          </a:stretch>
        </p:blipFill>
        <p:spPr>
          <a:xfrm>
            <a:off x="2262261" y="1694950"/>
            <a:ext cx="10105879" cy="5448566"/>
          </a:xfrm>
          <a:prstGeom prst="rect">
            <a:avLst/>
          </a:prstGeom>
        </p:spPr>
      </p:pic>
      <p:sp>
        <p:nvSpPr>
          <p:cNvPr id="3" name="スライド番号プレースホルダー 2">
            <a:extLst>
              <a:ext uri="{FF2B5EF4-FFF2-40B4-BE49-F238E27FC236}">
                <a16:creationId xmlns:a16="http://schemas.microsoft.com/office/drawing/2014/main" id="{B9313F11-9E30-6E9B-A8A5-CF60B98C5D33}"/>
              </a:ext>
            </a:extLst>
          </p:cNvPr>
          <p:cNvSpPr>
            <a:spLocks noGrp="1"/>
          </p:cNvSpPr>
          <p:nvPr>
            <p:ph type="sldNum" sz="quarter" idx="12"/>
          </p:nvPr>
        </p:nvSpPr>
        <p:spPr/>
        <p:txBody>
          <a:bodyPr/>
          <a:lstStyle/>
          <a:p>
            <a:fld id="{80C2CAD9-93CF-498C-BD6A-BE03352BE3B2}" type="slidenum">
              <a:rPr kumimoji="1" lang="ja-JP" altLang="en-US" smtClean="0"/>
              <a:t>199</a:t>
            </a:fld>
            <a:endParaRPr kumimoji="1" lang="ja-JP" altLang="en-US"/>
          </a:p>
        </p:txBody>
      </p:sp>
    </p:spTree>
    <p:extLst>
      <p:ext uri="{BB962C8B-B14F-4D97-AF65-F5344CB8AC3E}">
        <p14:creationId xmlns:p14="http://schemas.microsoft.com/office/powerpoint/2010/main" val="3853916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3BAF28-7DDD-9C35-D8C2-75EA57EC48E4}"/>
              </a:ext>
            </a:extLst>
          </p:cNvPr>
          <p:cNvPicPr>
            <a:picLocks noChangeAspect="1"/>
          </p:cNvPicPr>
          <p:nvPr/>
        </p:nvPicPr>
        <p:blipFill>
          <a:blip r:embed="rId2"/>
          <a:stretch>
            <a:fillRect/>
          </a:stretch>
        </p:blipFill>
        <p:spPr>
          <a:xfrm>
            <a:off x="802588" y="401868"/>
            <a:ext cx="4807197" cy="2749691"/>
          </a:xfrm>
          <a:prstGeom prst="rect">
            <a:avLst/>
          </a:prstGeom>
        </p:spPr>
      </p:pic>
      <p:pic>
        <p:nvPicPr>
          <p:cNvPr id="5" name="図 4">
            <a:extLst>
              <a:ext uri="{FF2B5EF4-FFF2-40B4-BE49-F238E27FC236}">
                <a16:creationId xmlns:a16="http://schemas.microsoft.com/office/drawing/2014/main" id="{AFBFD0B8-6242-81D0-AD59-D4A98EB5C06B}"/>
              </a:ext>
            </a:extLst>
          </p:cNvPr>
          <p:cNvPicPr>
            <a:picLocks noChangeAspect="1"/>
          </p:cNvPicPr>
          <p:nvPr/>
        </p:nvPicPr>
        <p:blipFill>
          <a:blip r:embed="rId3"/>
          <a:stretch>
            <a:fillRect/>
          </a:stretch>
        </p:blipFill>
        <p:spPr>
          <a:xfrm>
            <a:off x="4528668" y="1760837"/>
            <a:ext cx="4959605" cy="2781443"/>
          </a:xfrm>
          <a:prstGeom prst="rect">
            <a:avLst/>
          </a:prstGeom>
        </p:spPr>
      </p:pic>
      <p:pic>
        <p:nvPicPr>
          <p:cNvPr id="7" name="図 6">
            <a:extLst>
              <a:ext uri="{FF2B5EF4-FFF2-40B4-BE49-F238E27FC236}">
                <a16:creationId xmlns:a16="http://schemas.microsoft.com/office/drawing/2014/main" id="{DCFCA5A1-03F8-BA69-57D7-52CCF050570B}"/>
              </a:ext>
            </a:extLst>
          </p:cNvPr>
          <p:cNvPicPr>
            <a:picLocks noChangeAspect="1"/>
          </p:cNvPicPr>
          <p:nvPr/>
        </p:nvPicPr>
        <p:blipFill>
          <a:blip r:embed="rId4"/>
          <a:stretch>
            <a:fillRect/>
          </a:stretch>
        </p:blipFill>
        <p:spPr>
          <a:xfrm>
            <a:off x="8867330" y="3215061"/>
            <a:ext cx="4838949" cy="2686188"/>
          </a:xfrm>
          <a:prstGeom prst="rect">
            <a:avLst/>
          </a:prstGeom>
        </p:spPr>
      </p:pic>
      <p:sp>
        <p:nvSpPr>
          <p:cNvPr id="8" name="テキスト ボックス 7">
            <a:extLst>
              <a:ext uri="{FF2B5EF4-FFF2-40B4-BE49-F238E27FC236}">
                <a16:creationId xmlns:a16="http://schemas.microsoft.com/office/drawing/2014/main" id="{3466F09B-A994-E006-D24E-90D8772F63EC}"/>
              </a:ext>
            </a:extLst>
          </p:cNvPr>
          <p:cNvSpPr txBox="1"/>
          <p:nvPr/>
        </p:nvSpPr>
        <p:spPr>
          <a:xfrm>
            <a:off x="5223365" y="6285969"/>
            <a:ext cx="3570209" cy="769441"/>
          </a:xfrm>
          <a:prstGeom prst="rect">
            <a:avLst/>
          </a:prstGeom>
          <a:noFill/>
        </p:spPr>
        <p:txBody>
          <a:bodyPr wrap="none" rtlCol="0">
            <a:spAutoFit/>
          </a:bodyPr>
          <a:lstStyle/>
          <a:p>
            <a:pPr algn="ctr"/>
            <a:r>
              <a:rPr lang="ja-JP" altLang="en-US" sz="4400" dirty="0">
                <a:latin typeface="BIZ UDゴシック" panose="020B0400000000000000" pitchFamily="49" charset="-128"/>
                <a:ea typeface="BIZ UDゴシック" panose="020B0400000000000000" pitchFamily="49" charset="-128"/>
              </a:rPr>
              <a:t>などではなく</a:t>
            </a:r>
            <a:endParaRPr kumimoji="1" lang="en-US" altLang="ja-JP" sz="4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99222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94E521-0FB6-391E-FC8D-AA20EF4B4A0F}"/>
              </a:ext>
            </a:extLst>
          </p:cNvPr>
          <p:cNvPicPr>
            <a:picLocks noChangeAspect="1"/>
          </p:cNvPicPr>
          <p:nvPr/>
        </p:nvPicPr>
        <p:blipFill>
          <a:blip r:embed="rId2"/>
          <a:stretch>
            <a:fillRect/>
          </a:stretch>
        </p:blipFill>
        <p:spPr>
          <a:xfrm>
            <a:off x="1060233" y="740781"/>
            <a:ext cx="12531393" cy="6759614"/>
          </a:xfrm>
          <a:prstGeom prst="rect">
            <a:avLst/>
          </a:prstGeom>
        </p:spPr>
      </p:pic>
      <p:sp>
        <p:nvSpPr>
          <p:cNvPr id="4" name="四角形: 角を丸くする 3">
            <a:extLst>
              <a:ext uri="{FF2B5EF4-FFF2-40B4-BE49-F238E27FC236}">
                <a16:creationId xmlns:a16="http://schemas.microsoft.com/office/drawing/2014/main" id="{C01F2CA1-DCCE-65DE-8CFD-28F909072821}"/>
              </a:ext>
            </a:extLst>
          </p:cNvPr>
          <p:cNvSpPr/>
          <p:nvPr/>
        </p:nvSpPr>
        <p:spPr>
          <a:xfrm>
            <a:off x="1280160" y="6622869"/>
            <a:ext cx="2142309" cy="7576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C19AB21-9416-D7A8-5B65-C7AEB22A7727}"/>
              </a:ext>
            </a:extLst>
          </p:cNvPr>
          <p:cNvSpPr/>
          <p:nvPr/>
        </p:nvSpPr>
        <p:spPr>
          <a:xfrm>
            <a:off x="1060233" y="6858000"/>
            <a:ext cx="793281" cy="757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65979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5E40BE-2DA2-12A3-9170-C7770D6E9D2A}"/>
              </a:ext>
            </a:extLst>
          </p:cNvPr>
          <p:cNvPicPr>
            <a:picLocks noChangeAspect="1"/>
          </p:cNvPicPr>
          <p:nvPr/>
        </p:nvPicPr>
        <p:blipFill>
          <a:blip r:embed="rId2"/>
          <a:stretch>
            <a:fillRect/>
          </a:stretch>
        </p:blipFill>
        <p:spPr>
          <a:xfrm>
            <a:off x="1828800" y="1009291"/>
            <a:ext cx="10972800" cy="6211019"/>
          </a:xfrm>
          <a:prstGeom prst="rect">
            <a:avLst/>
          </a:prstGeom>
        </p:spPr>
      </p:pic>
      <p:sp>
        <p:nvSpPr>
          <p:cNvPr id="2" name="スライド番号プレースホルダー 1">
            <a:extLst>
              <a:ext uri="{FF2B5EF4-FFF2-40B4-BE49-F238E27FC236}">
                <a16:creationId xmlns:a16="http://schemas.microsoft.com/office/drawing/2014/main" id="{AD6BA2A1-A70A-119A-0AD7-786946D852E5}"/>
              </a:ext>
            </a:extLst>
          </p:cNvPr>
          <p:cNvSpPr>
            <a:spLocks noGrp="1"/>
          </p:cNvSpPr>
          <p:nvPr>
            <p:ph type="sldNum" sz="quarter" idx="12"/>
          </p:nvPr>
        </p:nvSpPr>
        <p:spPr/>
        <p:txBody>
          <a:bodyPr/>
          <a:lstStyle/>
          <a:p>
            <a:fld id="{80C2CAD9-93CF-498C-BD6A-BE03352BE3B2}" type="slidenum">
              <a:rPr kumimoji="1" lang="ja-JP" altLang="en-US" smtClean="0"/>
              <a:t>200</a:t>
            </a:fld>
            <a:endParaRPr kumimoji="1" lang="ja-JP" altLang="en-US"/>
          </a:p>
        </p:txBody>
      </p:sp>
    </p:spTree>
    <p:extLst>
      <p:ext uri="{BB962C8B-B14F-4D97-AF65-F5344CB8AC3E}">
        <p14:creationId xmlns:p14="http://schemas.microsoft.com/office/powerpoint/2010/main" val="35119045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B6A680-0225-12EA-62C8-387C9B5512B9}"/>
              </a:ext>
            </a:extLst>
          </p:cNvPr>
          <p:cNvPicPr>
            <a:picLocks noChangeAspect="1"/>
          </p:cNvPicPr>
          <p:nvPr/>
        </p:nvPicPr>
        <p:blipFill>
          <a:blip r:embed="rId2"/>
          <a:stretch>
            <a:fillRect/>
          </a:stretch>
        </p:blipFill>
        <p:spPr>
          <a:xfrm>
            <a:off x="1828800" y="1646541"/>
            <a:ext cx="10972800" cy="4936519"/>
          </a:xfrm>
          <a:prstGeom prst="rect">
            <a:avLst/>
          </a:prstGeom>
        </p:spPr>
      </p:pic>
      <p:sp>
        <p:nvSpPr>
          <p:cNvPr id="2" name="スライド番号プレースホルダー 1">
            <a:extLst>
              <a:ext uri="{FF2B5EF4-FFF2-40B4-BE49-F238E27FC236}">
                <a16:creationId xmlns:a16="http://schemas.microsoft.com/office/drawing/2014/main" id="{E99413A3-0A46-A4F2-0317-21FB4C6E9650}"/>
              </a:ext>
            </a:extLst>
          </p:cNvPr>
          <p:cNvSpPr>
            <a:spLocks noGrp="1"/>
          </p:cNvSpPr>
          <p:nvPr>
            <p:ph type="sldNum" sz="quarter" idx="12"/>
          </p:nvPr>
        </p:nvSpPr>
        <p:spPr/>
        <p:txBody>
          <a:bodyPr/>
          <a:lstStyle/>
          <a:p>
            <a:fld id="{80C2CAD9-93CF-498C-BD6A-BE03352BE3B2}" type="slidenum">
              <a:rPr kumimoji="1" lang="ja-JP" altLang="en-US" smtClean="0"/>
              <a:t>201</a:t>
            </a:fld>
            <a:endParaRPr kumimoji="1" lang="ja-JP" altLang="en-US"/>
          </a:p>
        </p:txBody>
      </p:sp>
    </p:spTree>
    <p:extLst>
      <p:ext uri="{BB962C8B-B14F-4D97-AF65-F5344CB8AC3E}">
        <p14:creationId xmlns:p14="http://schemas.microsoft.com/office/powerpoint/2010/main" val="326644682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1FFC74-39F1-2526-68BA-D7100B3498F1}"/>
              </a:ext>
            </a:extLst>
          </p:cNvPr>
          <p:cNvPicPr>
            <a:picLocks noChangeAspect="1"/>
          </p:cNvPicPr>
          <p:nvPr/>
        </p:nvPicPr>
        <p:blipFill>
          <a:blip r:embed="rId2"/>
          <a:stretch>
            <a:fillRect/>
          </a:stretch>
        </p:blipFill>
        <p:spPr>
          <a:xfrm>
            <a:off x="1828800" y="1596189"/>
            <a:ext cx="10972800" cy="5037222"/>
          </a:xfrm>
          <a:prstGeom prst="rect">
            <a:avLst/>
          </a:prstGeom>
        </p:spPr>
      </p:pic>
      <p:sp>
        <p:nvSpPr>
          <p:cNvPr id="2" name="スライド番号プレースホルダー 1">
            <a:extLst>
              <a:ext uri="{FF2B5EF4-FFF2-40B4-BE49-F238E27FC236}">
                <a16:creationId xmlns:a16="http://schemas.microsoft.com/office/drawing/2014/main" id="{9FAA9B7F-9CEF-10E2-F14F-AD694D605ED0}"/>
              </a:ext>
            </a:extLst>
          </p:cNvPr>
          <p:cNvSpPr>
            <a:spLocks noGrp="1"/>
          </p:cNvSpPr>
          <p:nvPr>
            <p:ph type="sldNum" sz="quarter" idx="12"/>
          </p:nvPr>
        </p:nvSpPr>
        <p:spPr/>
        <p:txBody>
          <a:bodyPr/>
          <a:lstStyle/>
          <a:p>
            <a:fld id="{80C2CAD9-93CF-498C-BD6A-BE03352BE3B2}" type="slidenum">
              <a:rPr kumimoji="1" lang="ja-JP" altLang="en-US" smtClean="0"/>
              <a:t>202</a:t>
            </a:fld>
            <a:endParaRPr kumimoji="1" lang="ja-JP" altLang="en-US"/>
          </a:p>
        </p:txBody>
      </p:sp>
    </p:spTree>
    <p:extLst>
      <p:ext uri="{BB962C8B-B14F-4D97-AF65-F5344CB8AC3E}">
        <p14:creationId xmlns:p14="http://schemas.microsoft.com/office/powerpoint/2010/main" val="9916909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3064655" y="1063344"/>
            <a:ext cx="8721678" cy="6425309"/>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dirty="0"/>
          </a:p>
        </p:txBody>
      </p:sp>
      <p:sp>
        <p:nvSpPr>
          <p:cNvPr id="3" name="台形 2">
            <a:extLst>
              <a:ext uri="{FF2B5EF4-FFF2-40B4-BE49-F238E27FC236}">
                <a16:creationId xmlns:a16="http://schemas.microsoft.com/office/drawing/2014/main" id="{BDAD9C6B-172E-D9A5-9A1C-D408E73BDDC1}"/>
              </a:ext>
            </a:extLst>
          </p:cNvPr>
          <p:cNvSpPr/>
          <p:nvPr/>
        </p:nvSpPr>
        <p:spPr>
          <a:xfrm>
            <a:off x="2954361" y="3447929"/>
            <a:ext cx="8942267" cy="4004507"/>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4" name="台形 3">
            <a:extLst>
              <a:ext uri="{FF2B5EF4-FFF2-40B4-BE49-F238E27FC236}">
                <a16:creationId xmlns:a16="http://schemas.microsoft.com/office/drawing/2014/main" id="{57EAFC47-C047-CCAC-F9DB-35880F0747FE}"/>
              </a:ext>
            </a:extLst>
          </p:cNvPr>
          <p:cNvSpPr/>
          <p:nvPr/>
        </p:nvSpPr>
        <p:spPr>
          <a:xfrm>
            <a:off x="2954359" y="5391855"/>
            <a:ext cx="8942268" cy="2081438"/>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7134204" y="2301013"/>
            <a:ext cx="780540" cy="424732"/>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5221634" y="5818979"/>
            <a:ext cx="5073743" cy="1089529"/>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システム、体系、規格、ルール、規則、規範、イベント</a:t>
            </a:r>
            <a:r>
              <a:rPr lang="en-US" altLang="ja-JP" sz="2160" dirty="0">
                <a:latin typeface="BIZ UDゴシック" panose="020B0400000000000000" pitchFamily="49" charset="-128"/>
                <a:ea typeface="BIZ UDゴシック" panose="020B0400000000000000" pitchFamily="49" charset="-128"/>
              </a:rPr>
              <a:t>(</a:t>
            </a:r>
            <a:r>
              <a:rPr lang="ja-JP" altLang="en-US" sz="2160" dirty="0">
                <a:latin typeface="BIZ UDゴシック" panose="020B0400000000000000" pitchFamily="49" charset="-128"/>
                <a:ea typeface="BIZ UDゴシック" panose="020B0400000000000000" pitchFamily="49" charset="-128"/>
              </a:rPr>
              <a:t>決起集会、親睦会、反省会）、・・運動、</a:t>
            </a:r>
          </a:p>
        </p:txBody>
      </p:sp>
      <p:sp>
        <p:nvSpPr>
          <p:cNvPr id="10" name="楕円 9">
            <a:extLst>
              <a:ext uri="{FF2B5EF4-FFF2-40B4-BE49-F238E27FC236}">
                <a16:creationId xmlns:a16="http://schemas.microsoft.com/office/drawing/2014/main" id="{8FF2256A-9378-0DBA-A068-8B7D32739F53}"/>
              </a:ext>
            </a:extLst>
          </p:cNvPr>
          <p:cNvSpPr/>
          <p:nvPr/>
        </p:nvSpPr>
        <p:spPr>
          <a:xfrm>
            <a:off x="1979189" y="5904185"/>
            <a:ext cx="948088" cy="803839"/>
          </a:xfrm>
          <a:prstGeom prst="ellipse">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2" name="楕円 21">
            <a:extLst>
              <a:ext uri="{FF2B5EF4-FFF2-40B4-BE49-F238E27FC236}">
                <a16:creationId xmlns:a16="http://schemas.microsoft.com/office/drawing/2014/main" id="{1CF993D4-6915-1BBA-B0CF-9FCA133665B6}"/>
              </a:ext>
            </a:extLst>
          </p:cNvPr>
          <p:cNvSpPr/>
          <p:nvPr/>
        </p:nvSpPr>
        <p:spPr>
          <a:xfrm>
            <a:off x="2083122" y="3712881"/>
            <a:ext cx="948088" cy="803839"/>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3" name="楕円 22">
            <a:extLst>
              <a:ext uri="{FF2B5EF4-FFF2-40B4-BE49-F238E27FC236}">
                <a16:creationId xmlns:a16="http://schemas.microsoft.com/office/drawing/2014/main" id="{E3A91F5D-7FBD-B8ED-E326-DB6273E0CF55}"/>
              </a:ext>
            </a:extLst>
          </p:cNvPr>
          <p:cNvSpPr/>
          <p:nvPr/>
        </p:nvSpPr>
        <p:spPr>
          <a:xfrm>
            <a:off x="3420479" y="3694693"/>
            <a:ext cx="948088" cy="803839"/>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4" name="楕円 23">
            <a:extLst>
              <a:ext uri="{FF2B5EF4-FFF2-40B4-BE49-F238E27FC236}">
                <a16:creationId xmlns:a16="http://schemas.microsoft.com/office/drawing/2014/main" id="{080F7D56-2BE3-2F67-9305-8096DFCDF11E}"/>
              </a:ext>
            </a:extLst>
          </p:cNvPr>
          <p:cNvSpPr/>
          <p:nvPr/>
        </p:nvSpPr>
        <p:spPr>
          <a:xfrm>
            <a:off x="4417100" y="3696289"/>
            <a:ext cx="948088" cy="803839"/>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8" name="テキスト ボックス 7">
            <a:extLst>
              <a:ext uri="{FF2B5EF4-FFF2-40B4-BE49-F238E27FC236}">
                <a16:creationId xmlns:a16="http://schemas.microsoft.com/office/drawing/2014/main" id="{B3AB192E-1202-E0CB-A7F3-655087C18651}"/>
              </a:ext>
            </a:extLst>
          </p:cNvPr>
          <p:cNvSpPr txBox="1"/>
          <p:nvPr/>
        </p:nvSpPr>
        <p:spPr>
          <a:xfrm>
            <a:off x="5529678" y="3619061"/>
            <a:ext cx="3989593" cy="1754326"/>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EAC11908-2E17-24D2-1D88-46A39142E1D7}"/>
              </a:ext>
            </a:extLst>
          </p:cNvPr>
          <p:cNvSpPr txBox="1"/>
          <p:nvPr/>
        </p:nvSpPr>
        <p:spPr>
          <a:xfrm>
            <a:off x="9954995" y="3788780"/>
            <a:ext cx="2680542" cy="757130"/>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他にも　慣習・習慣</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気風、不文律</a:t>
            </a:r>
          </a:p>
        </p:txBody>
      </p:sp>
      <p:sp>
        <p:nvSpPr>
          <p:cNvPr id="9" name="楕円 8">
            <a:extLst>
              <a:ext uri="{FF2B5EF4-FFF2-40B4-BE49-F238E27FC236}">
                <a16:creationId xmlns:a16="http://schemas.microsoft.com/office/drawing/2014/main" id="{544C003E-7A9D-6220-85D4-D7B98DE810AD}"/>
              </a:ext>
            </a:extLst>
          </p:cNvPr>
          <p:cNvSpPr/>
          <p:nvPr/>
        </p:nvSpPr>
        <p:spPr>
          <a:xfrm>
            <a:off x="3060004" y="5904185"/>
            <a:ext cx="948088" cy="803839"/>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grpSp>
        <p:nvGrpSpPr>
          <p:cNvPr id="13" name="グループ化 12">
            <a:extLst>
              <a:ext uri="{FF2B5EF4-FFF2-40B4-BE49-F238E27FC236}">
                <a16:creationId xmlns:a16="http://schemas.microsoft.com/office/drawing/2014/main" id="{990D862D-F27C-4EC7-B7C1-E79E171A4CC0}"/>
              </a:ext>
            </a:extLst>
          </p:cNvPr>
          <p:cNvGrpSpPr/>
          <p:nvPr/>
        </p:nvGrpSpPr>
        <p:grpSpPr>
          <a:xfrm>
            <a:off x="2010066" y="372727"/>
            <a:ext cx="3996050" cy="2595743"/>
            <a:chOff x="151055" y="310605"/>
            <a:chExt cx="3330042" cy="2163119"/>
          </a:xfrm>
        </p:grpSpPr>
        <p:sp>
          <p:nvSpPr>
            <p:cNvPr id="25" name="楕円 24">
              <a:extLst>
                <a:ext uri="{FF2B5EF4-FFF2-40B4-BE49-F238E27FC236}">
                  <a16:creationId xmlns:a16="http://schemas.microsoft.com/office/drawing/2014/main" id="{63CEFF7D-8569-CE21-EFB6-587C397F0362}"/>
                </a:ext>
              </a:extLst>
            </p:cNvPr>
            <p:cNvSpPr/>
            <p:nvPr/>
          </p:nvSpPr>
          <p:spPr>
            <a:xfrm>
              <a:off x="151055" y="310605"/>
              <a:ext cx="3330042" cy="2163119"/>
            </a:xfrm>
            <a:prstGeom prst="ellipse">
              <a:avLst/>
            </a:prstGeom>
            <a:solidFill>
              <a:schemeClr val="accent1">
                <a:lumMod val="60000"/>
                <a:lumOff val="4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6" name="楕円 25">
              <a:extLst>
                <a:ext uri="{FF2B5EF4-FFF2-40B4-BE49-F238E27FC236}">
                  <a16:creationId xmlns:a16="http://schemas.microsoft.com/office/drawing/2014/main" id="{5CD8CF3C-7811-6493-E48C-9B1BE409E814}"/>
                </a:ext>
              </a:extLst>
            </p:cNvPr>
            <p:cNvSpPr/>
            <p:nvPr/>
          </p:nvSpPr>
          <p:spPr>
            <a:xfrm>
              <a:off x="630966" y="647637"/>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dirty="0"/>
            </a:p>
          </p:txBody>
        </p:sp>
        <p:sp>
          <p:nvSpPr>
            <p:cNvPr id="27" name="楕円 26">
              <a:extLst>
                <a:ext uri="{FF2B5EF4-FFF2-40B4-BE49-F238E27FC236}">
                  <a16:creationId xmlns:a16="http://schemas.microsoft.com/office/drawing/2014/main" id="{1F7D06BF-087B-873F-E58E-3D36AE433FEC}"/>
                </a:ext>
              </a:extLst>
            </p:cNvPr>
            <p:cNvSpPr/>
            <p:nvPr/>
          </p:nvSpPr>
          <p:spPr>
            <a:xfrm>
              <a:off x="2553940" y="1085521"/>
              <a:ext cx="790073" cy="669866"/>
            </a:xfrm>
            <a:prstGeom prst="ellipse">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8" name="楕円 27">
              <a:extLst>
                <a:ext uri="{FF2B5EF4-FFF2-40B4-BE49-F238E27FC236}">
                  <a16:creationId xmlns:a16="http://schemas.microsoft.com/office/drawing/2014/main" id="{643775CF-F95D-2AF9-56B9-033140819E01}"/>
                </a:ext>
              </a:extLst>
            </p:cNvPr>
            <p:cNvSpPr/>
            <p:nvPr/>
          </p:nvSpPr>
          <p:spPr>
            <a:xfrm>
              <a:off x="1512951" y="622157"/>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2" name="楕円 11">
              <a:extLst>
                <a:ext uri="{FF2B5EF4-FFF2-40B4-BE49-F238E27FC236}">
                  <a16:creationId xmlns:a16="http://schemas.microsoft.com/office/drawing/2014/main" id="{3C274D9C-9C56-8C63-9388-0A819B02ABDD}"/>
                </a:ext>
              </a:extLst>
            </p:cNvPr>
            <p:cNvSpPr/>
            <p:nvPr/>
          </p:nvSpPr>
          <p:spPr>
            <a:xfrm>
              <a:off x="632511" y="1457272"/>
              <a:ext cx="790073" cy="669866"/>
            </a:xfrm>
            <a:prstGeom prst="ellipse">
              <a:avLst/>
            </a:prstGeom>
            <a:solidFill>
              <a:schemeClr val="bg1">
                <a:lumMod val="85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grpSp>
      <p:sp>
        <p:nvSpPr>
          <p:cNvPr id="11" name="スライド番号プレースホルダー 10">
            <a:extLst>
              <a:ext uri="{FF2B5EF4-FFF2-40B4-BE49-F238E27FC236}">
                <a16:creationId xmlns:a16="http://schemas.microsoft.com/office/drawing/2014/main" id="{2A8D8973-EC07-AC78-6464-058B7D360726}"/>
              </a:ext>
            </a:extLst>
          </p:cNvPr>
          <p:cNvSpPr>
            <a:spLocks noGrp="1"/>
          </p:cNvSpPr>
          <p:nvPr>
            <p:ph type="sldNum" sz="quarter" idx="12"/>
          </p:nvPr>
        </p:nvSpPr>
        <p:spPr/>
        <p:txBody>
          <a:bodyPr/>
          <a:lstStyle/>
          <a:p>
            <a:fld id="{80C2CAD9-93CF-498C-BD6A-BE03352BE3B2}" type="slidenum">
              <a:rPr kumimoji="1" lang="ja-JP" altLang="en-US" smtClean="0"/>
              <a:t>203</a:t>
            </a:fld>
            <a:endParaRPr kumimoji="1" lang="ja-JP" altLang="en-US"/>
          </a:p>
        </p:txBody>
      </p:sp>
    </p:spTree>
    <p:extLst>
      <p:ext uri="{BB962C8B-B14F-4D97-AF65-F5344CB8AC3E}">
        <p14:creationId xmlns:p14="http://schemas.microsoft.com/office/powerpoint/2010/main" val="14023583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3064655" y="1063344"/>
            <a:ext cx="8721678" cy="6425309"/>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dirty="0"/>
          </a:p>
        </p:txBody>
      </p:sp>
      <p:sp>
        <p:nvSpPr>
          <p:cNvPr id="3" name="台形 2">
            <a:extLst>
              <a:ext uri="{FF2B5EF4-FFF2-40B4-BE49-F238E27FC236}">
                <a16:creationId xmlns:a16="http://schemas.microsoft.com/office/drawing/2014/main" id="{BDAD9C6B-172E-D9A5-9A1C-D408E73BDDC1}"/>
              </a:ext>
            </a:extLst>
          </p:cNvPr>
          <p:cNvSpPr/>
          <p:nvPr/>
        </p:nvSpPr>
        <p:spPr>
          <a:xfrm>
            <a:off x="2954362" y="3484147"/>
            <a:ext cx="8942267" cy="4004507"/>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4" name="台形 3">
            <a:extLst>
              <a:ext uri="{FF2B5EF4-FFF2-40B4-BE49-F238E27FC236}">
                <a16:creationId xmlns:a16="http://schemas.microsoft.com/office/drawing/2014/main" id="{57EAFC47-C047-CCAC-F9DB-35880F0747FE}"/>
              </a:ext>
            </a:extLst>
          </p:cNvPr>
          <p:cNvSpPr/>
          <p:nvPr/>
        </p:nvSpPr>
        <p:spPr>
          <a:xfrm>
            <a:off x="2954359" y="5391855"/>
            <a:ext cx="8942268" cy="2081438"/>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7134204" y="2301013"/>
            <a:ext cx="780540" cy="424732"/>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5221634" y="5818979"/>
            <a:ext cx="5073743" cy="1089529"/>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システム、体系、規格、ルール、規則、規範、イベント</a:t>
            </a:r>
            <a:r>
              <a:rPr lang="en-US" altLang="ja-JP" sz="2160" dirty="0">
                <a:latin typeface="BIZ UDゴシック" panose="020B0400000000000000" pitchFamily="49" charset="-128"/>
                <a:ea typeface="BIZ UDゴシック" panose="020B0400000000000000" pitchFamily="49" charset="-128"/>
              </a:rPr>
              <a:t>(</a:t>
            </a:r>
            <a:r>
              <a:rPr lang="ja-JP" altLang="en-US" sz="2160" dirty="0">
                <a:latin typeface="BIZ UDゴシック" panose="020B0400000000000000" pitchFamily="49" charset="-128"/>
                <a:ea typeface="BIZ UDゴシック" panose="020B0400000000000000" pitchFamily="49" charset="-128"/>
              </a:rPr>
              <a:t>決起集会、親睦会、反省会）、・・運動、</a:t>
            </a:r>
          </a:p>
        </p:txBody>
      </p:sp>
      <p:sp>
        <p:nvSpPr>
          <p:cNvPr id="8" name="矢印: 下 7">
            <a:extLst>
              <a:ext uri="{FF2B5EF4-FFF2-40B4-BE49-F238E27FC236}">
                <a16:creationId xmlns:a16="http://schemas.microsoft.com/office/drawing/2014/main" id="{391BF135-5018-6435-0CA2-8DF6390FAF0A}"/>
              </a:ext>
            </a:extLst>
          </p:cNvPr>
          <p:cNvSpPr/>
          <p:nvPr/>
        </p:nvSpPr>
        <p:spPr>
          <a:xfrm rot="10800000">
            <a:off x="2279871" y="4122482"/>
            <a:ext cx="619338" cy="3373852"/>
          </a:xfrm>
          <a:prstGeom prst="downArrow">
            <a:avLst/>
          </a:prstGeom>
          <a:gradFill flip="none" rotWithShape="1">
            <a:gsLst>
              <a:gs pos="40000">
                <a:schemeClr val="bg1"/>
              </a:gs>
              <a:gs pos="0">
                <a:schemeClr val="accent1">
                  <a:tint val="66000"/>
                  <a:satMod val="160000"/>
                </a:schemeClr>
              </a:gs>
              <a:gs pos="0">
                <a:schemeClr val="bg1"/>
              </a:gs>
              <a:gs pos="99000">
                <a:srgbClr val="00B0F0"/>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9" name="テキスト ボックス 8">
            <a:extLst>
              <a:ext uri="{FF2B5EF4-FFF2-40B4-BE49-F238E27FC236}">
                <a16:creationId xmlns:a16="http://schemas.microsoft.com/office/drawing/2014/main" id="{30271B28-C127-F8A6-9462-45CF25397503}"/>
              </a:ext>
            </a:extLst>
          </p:cNvPr>
          <p:cNvSpPr txBox="1"/>
          <p:nvPr/>
        </p:nvSpPr>
        <p:spPr>
          <a:xfrm>
            <a:off x="2954360" y="4562252"/>
            <a:ext cx="1665841" cy="683264"/>
          </a:xfrm>
          <a:prstGeom prst="rect">
            <a:avLst/>
          </a:prstGeom>
          <a:noFill/>
        </p:spPr>
        <p:txBody>
          <a:bodyPr wrap="none" rtlCol="0">
            <a:spAutoFit/>
          </a:bodyPr>
          <a:lstStyle/>
          <a:p>
            <a:r>
              <a:rPr lang="ja-JP" altLang="en-US" sz="1920" b="1" dirty="0">
                <a:latin typeface="BIZ UDゴシック" panose="020B0400000000000000" pitchFamily="49" charset="-128"/>
                <a:ea typeface="BIZ UDゴシック" panose="020B0400000000000000" pitchFamily="49" charset="-128"/>
              </a:rPr>
              <a:t>計測の限界</a:t>
            </a:r>
            <a:endParaRPr lang="en-US" altLang="ja-JP" sz="1920" b="1" dirty="0">
              <a:latin typeface="BIZ UDゴシック" panose="020B0400000000000000" pitchFamily="49" charset="-128"/>
              <a:ea typeface="BIZ UDゴシック" panose="020B0400000000000000" pitchFamily="49" charset="-128"/>
            </a:endParaRPr>
          </a:p>
          <a:p>
            <a:r>
              <a:rPr lang="ja-JP" altLang="en-US" sz="1920" b="1" dirty="0">
                <a:latin typeface="BIZ UDゴシック" panose="020B0400000000000000" pitchFamily="49" charset="-128"/>
                <a:ea typeface="BIZ UDゴシック" panose="020B0400000000000000" pitchFamily="49" charset="-128"/>
              </a:rPr>
              <a:t>指標化の限界</a:t>
            </a:r>
          </a:p>
        </p:txBody>
      </p:sp>
      <p:sp>
        <p:nvSpPr>
          <p:cNvPr id="10" name="矢印: 下 9">
            <a:extLst>
              <a:ext uri="{FF2B5EF4-FFF2-40B4-BE49-F238E27FC236}">
                <a16:creationId xmlns:a16="http://schemas.microsoft.com/office/drawing/2014/main" id="{EDD13450-F20C-3E74-24B4-01167B724F2A}"/>
              </a:ext>
            </a:extLst>
          </p:cNvPr>
          <p:cNvSpPr/>
          <p:nvPr/>
        </p:nvSpPr>
        <p:spPr>
          <a:xfrm rot="10800000">
            <a:off x="2271543" y="733268"/>
            <a:ext cx="619338" cy="3373852"/>
          </a:xfrm>
          <a:prstGeom prst="downArrow">
            <a:avLst/>
          </a:prstGeom>
          <a:gradFill flip="none" rotWithShape="1">
            <a:gsLst>
              <a:gs pos="96000">
                <a:schemeClr val="bg1"/>
              </a:gs>
              <a:gs pos="0">
                <a:schemeClr val="accent1">
                  <a:tint val="66000"/>
                  <a:satMod val="160000"/>
                </a:schemeClr>
              </a:gs>
              <a:gs pos="16000">
                <a:srgbClr val="FF0000"/>
              </a:gs>
              <a:gs pos="44000">
                <a:schemeClr val="bg1"/>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1" name="テキスト ボックス 10">
            <a:extLst>
              <a:ext uri="{FF2B5EF4-FFF2-40B4-BE49-F238E27FC236}">
                <a16:creationId xmlns:a16="http://schemas.microsoft.com/office/drawing/2014/main" id="{2D81B714-EBE2-B149-4FEF-D96B439CBE7C}"/>
              </a:ext>
            </a:extLst>
          </p:cNvPr>
          <p:cNvSpPr txBox="1"/>
          <p:nvPr/>
        </p:nvSpPr>
        <p:spPr>
          <a:xfrm>
            <a:off x="3001175" y="1935742"/>
            <a:ext cx="2406428" cy="1274195"/>
          </a:xfrm>
          <a:prstGeom prst="rect">
            <a:avLst/>
          </a:prstGeom>
          <a:noFill/>
        </p:spPr>
        <p:txBody>
          <a:bodyPr wrap="none" rtlCol="0">
            <a:spAutoFit/>
          </a:bodyPr>
          <a:lstStyle/>
          <a:p>
            <a:r>
              <a:rPr lang="ja-JP" altLang="en-US" sz="1920" b="1" dirty="0">
                <a:latin typeface="BIZ UDゴシック" panose="020B0400000000000000" pitchFamily="49" charset="-128"/>
                <a:ea typeface="BIZ UDゴシック" panose="020B0400000000000000" pitchFamily="49" charset="-128"/>
              </a:rPr>
              <a:t>ここから上は　</a:t>
            </a:r>
            <a:endParaRPr lang="en-US" altLang="ja-JP" sz="1920" b="1" dirty="0">
              <a:latin typeface="BIZ UDゴシック" panose="020B0400000000000000" pitchFamily="49" charset="-128"/>
              <a:ea typeface="BIZ UDゴシック" panose="020B0400000000000000" pitchFamily="49" charset="-128"/>
            </a:endParaRPr>
          </a:p>
          <a:p>
            <a:r>
              <a:rPr lang="ja-JP" altLang="en-US" sz="1920" b="1" dirty="0">
                <a:latin typeface="BIZ UDゴシック" panose="020B0400000000000000" pitchFamily="49" charset="-128"/>
                <a:ea typeface="BIZ UDゴシック" panose="020B0400000000000000" pitchFamily="49" charset="-128"/>
              </a:rPr>
              <a:t>せいぜいサーベイで</a:t>
            </a:r>
            <a:endParaRPr lang="en-US" altLang="ja-JP" sz="1920" b="1" dirty="0">
              <a:latin typeface="BIZ UDゴシック" panose="020B0400000000000000" pitchFamily="49" charset="-128"/>
              <a:ea typeface="BIZ UDゴシック" panose="020B0400000000000000" pitchFamily="49" charset="-128"/>
            </a:endParaRPr>
          </a:p>
          <a:p>
            <a:r>
              <a:rPr lang="ja-JP" altLang="en-US" sz="1920" b="1" dirty="0">
                <a:latin typeface="BIZ UDゴシック" panose="020B0400000000000000" pitchFamily="49" charset="-128"/>
                <a:ea typeface="BIZ UDゴシック" panose="020B0400000000000000" pitchFamily="49" charset="-128"/>
              </a:rPr>
              <a:t>単数あるいは複数の</a:t>
            </a:r>
            <a:endParaRPr lang="en-US" altLang="ja-JP" sz="1920" b="1" dirty="0">
              <a:latin typeface="BIZ UDゴシック" panose="020B0400000000000000" pitchFamily="49" charset="-128"/>
              <a:ea typeface="BIZ UDゴシック" panose="020B0400000000000000" pitchFamily="49" charset="-128"/>
            </a:endParaRPr>
          </a:p>
          <a:p>
            <a:r>
              <a:rPr lang="ja-JP" altLang="en-US" sz="1920" b="1" dirty="0">
                <a:latin typeface="BIZ UDゴシック" panose="020B0400000000000000" pitchFamily="49" charset="-128"/>
                <a:ea typeface="BIZ UDゴシック" panose="020B0400000000000000" pitchFamily="49" charset="-128"/>
              </a:rPr>
              <a:t>側面の調査</a:t>
            </a:r>
            <a:endParaRPr lang="en-US" altLang="ja-JP" sz="192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2183E7B7-06D4-A386-D3D2-D2F2B043BF36}"/>
              </a:ext>
            </a:extLst>
          </p:cNvPr>
          <p:cNvSpPr txBox="1"/>
          <p:nvPr/>
        </p:nvSpPr>
        <p:spPr>
          <a:xfrm>
            <a:off x="5529678" y="3619061"/>
            <a:ext cx="3989593" cy="1754326"/>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40E67FC6-345A-635B-1C97-21501BD177AD}"/>
              </a:ext>
            </a:extLst>
          </p:cNvPr>
          <p:cNvSpPr txBox="1"/>
          <p:nvPr/>
        </p:nvSpPr>
        <p:spPr>
          <a:xfrm>
            <a:off x="9954995" y="3788780"/>
            <a:ext cx="2680542" cy="757130"/>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他にも　慣習・習慣</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気風、不文律</a:t>
            </a:r>
          </a:p>
        </p:txBody>
      </p:sp>
      <p:sp>
        <p:nvSpPr>
          <p:cNvPr id="13" name="スライド番号プレースホルダー 12">
            <a:extLst>
              <a:ext uri="{FF2B5EF4-FFF2-40B4-BE49-F238E27FC236}">
                <a16:creationId xmlns:a16="http://schemas.microsoft.com/office/drawing/2014/main" id="{D041BAEB-60C5-DCA0-949A-DCB1415ABD79}"/>
              </a:ext>
            </a:extLst>
          </p:cNvPr>
          <p:cNvSpPr>
            <a:spLocks noGrp="1"/>
          </p:cNvSpPr>
          <p:nvPr>
            <p:ph type="sldNum" sz="quarter" idx="12"/>
          </p:nvPr>
        </p:nvSpPr>
        <p:spPr/>
        <p:txBody>
          <a:bodyPr/>
          <a:lstStyle/>
          <a:p>
            <a:fld id="{80C2CAD9-93CF-498C-BD6A-BE03352BE3B2}" type="slidenum">
              <a:rPr kumimoji="1" lang="ja-JP" altLang="en-US" smtClean="0"/>
              <a:t>204</a:t>
            </a:fld>
            <a:endParaRPr kumimoji="1" lang="ja-JP" altLang="en-US"/>
          </a:p>
        </p:txBody>
      </p:sp>
    </p:spTree>
    <p:extLst>
      <p:ext uri="{BB962C8B-B14F-4D97-AF65-F5344CB8AC3E}">
        <p14:creationId xmlns:p14="http://schemas.microsoft.com/office/powerpoint/2010/main" val="16110780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3064655" y="1063344"/>
            <a:ext cx="8721678" cy="6425309"/>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dirty="0"/>
          </a:p>
        </p:txBody>
      </p:sp>
      <p:sp>
        <p:nvSpPr>
          <p:cNvPr id="3" name="台形 2">
            <a:extLst>
              <a:ext uri="{FF2B5EF4-FFF2-40B4-BE49-F238E27FC236}">
                <a16:creationId xmlns:a16="http://schemas.microsoft.com/office/drawing/2014/main" id="{BDAD9C6B-172E-D9A5-9A1C-D408E73BDDC1}"/>
              </a:ext>
            </a:extLst>
          </p:cNvPr>
          <p:cNvSpPr/>
          <p:nvPr/>
        </p:nvSpPr>
        <p:spPr>
          <a:xfrm>
            <a:off x="2954361" y="3447929"/>
            <a:ext cx="8942267" cy="4004507"/>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4" name="台形 3">
            <a:extLst>
              <a:ext uri="{FF2B5EF4-FFF2-40B4-BE49-F238E27FC236}">
                <a16:creationId xmlns:a16="http://schemas.microsoft.com/office/drawing/2014/main" id="{57EAFC47-C047-CCAC-F9DB-35880F0747FE}"/>
              </a:ext>
            </a:extLst>
          </p:cNvPr>
          <p:cNvSpPr/>
          <p:nvPr/>
        </p:nvSpPr>
        <p:spPr>
          <a:xfrm>
            <a:off x="2954359" y="5391855"/>
            <a:ext cx="8942268" cy="2081438"/>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7134204" y="2301013"/>
            <a:ext cx="780540" cy="424732"/>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5221634" y="5818979"/>
            <a:ext cx="5073743" cy="1089529"/>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システム、体系、規格、ルール、規則、規範、イベント</a:t>
            </a:r>
            <a:r>
              <a:rPr lang="en-US" altLang="ja-JP" sz="2160" dirty="0">
                <a:latin typeface="BIZ UDゴシック" panose="020B0400000000000000" pitchFamily="49" charset="-128"/>
                <a:ea typeface="BIZ UDゴシック" panose="020B0400000000000000" pitchFamily="49" charset="-128"/>
              </a:rPr>
              <a:t>(</a:t>
            </a:r>
            <a:r>
              <a:rPr lang="ja-JP" altLang="en-US" sz="2160" dirty="0">
                <a:latin typeface="BIZ UDゴシック" panose="020B0400000000000000" pitchFamily="49" charset="-128"/>
                <a:ea typeface="BIZ UDゴシック" panose="020B0400000000000000" pitchFamily="49" charset="-128"/>
              </a:rPr>
              <a:t>決起集会、親睦会、反省会）、・・運動、</a:t>
            </a:r>
          </a:p>
        </p:txBody>
      </p:sp>
      <p:sp>
        <p:nvSpPr>
          <p:cNvPr id="8" name="テキスト ボックス 7">
            <a:extLst>
              <a:ext uri="{FF2B5EF4-FFF2-40B4-BE49-F238E27FC236}">
                <a16:creationId xmlns:a16="http://schemas.microsoft.com/office/drawing/2014/main" id="{B3AB192E-1202-E0CB-A7F3-655087C18651}"/>
              </a:ext>
            </a:extLst>
          </p:cNvPr>
          <p:cNvSpPr txBox="1"/>
          <p:nvPr/>
        </p:nvSpPr>
        <p:spPr>
          <a:xfrm>
            <a:off x="5529678" y="3619061"/>
            <a:ext cx="3989593" cy="1754326"/>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EAC11908-2E17-24D2-1D88-46A39142E1D7}"/>
              </a:ext>
            </a:extLst>
          </p:cNvPr>
          <p:cNvSpPr txBox="1"/>
          <p:nvPr/>
        </p:nvSpPr>
        <p:spPr>
          <a:xfrm>
            <a:off x="9954995" y="3788780"/>
            <a:ext cx="2680542" cy="757130"/>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他にも　慣習・習慣</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気風、不文律</a:t>
            </a:r>
          </a:p>
        </p:txBody>
      </p:sp>
      <p:sp>
        <p:nvSpPr>
          <p:cNvPr id="9" name="矢印: 上下 8">
            <a:extLst>
              <a:ext uri="{FF2B5EF4-FFF2-40B4-BE49-F238E27FC236}">
                <a16:creationId xmlns:a16="http://schemas.microsoft.com/office/drawing/2014/main" id="{EF3B124D-D4F9-D1F1-AB30-AD7A05E7C6CE}"/>
              </a:ext>
            </a:extLst>
          </p:cNvPr>
          <p:cNvSpPr/>
          <p:nvPr/>
        </p:nvSpPr>
        <p:spPr>
          <a:xfrm>
            <a:off x="2104242" y="1377197"/>
            <a:ext cx="825994" cy="5549778"/>
          </a:xfrm>
          <a:prstGeom prst="upDownArrow">
            <a:avLst/>
          </a:prstGeom>
          <a:gradFill>
            <a:gsLst>
              <a:gs pos="0">
                <a:schemeClr val="accent6"/>
              </a:gs>
              <a:gs pos="100000">
                <a:srgbClr val="FF0000"/>
              </a:gs>
              <a:gs pos="49000">
                <a:srgbClr val="FFFF00"/>
              </a:gs>
            </a:gsLst>
            <a:lin ang="162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1" name="テキスト ボックス 10">
            <a:extLst>
              <a:ext uri="{FF2B5EF4-FFF2-40B4-BE49-F238E27FC236}">
                <a16:creationId xmlns:a16="http://schemas.microsoft.com/office/drawing/2014/main" id="{871F8614-3B1D-3FB7-DAD2-56F5EDEC3658}"/>
              </a:ext>
            </a:extLst>
          </p:cNvPr>
          <p:cNvSpPr txBox="1"/>
          <p:nvPr/>
        </p:nvSpPr>
        <p:spPr>
          <a:xfrm>
            <a:off x="2930237" y="1136123"/>
            <a:ext cx="1293944" cy="757130"/>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長寿命</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改変不能</a:t>
            </a:r>
            <a:endParaRPr lang="en-US" altLang="ja-JP" sz="216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7A5ADE43-02D3-295D-66EA-792551F7E116}"/>
              </a:ext>
            </a:extLst>
          </p:cNvPr>
          <p:cNvSpPr txBox="1"/>
          <p:nvPr/>
        </p:nvSpPr>
        <p:spPr>
          <a:xfrm>
            <a:off x="2797711" y="5597380"/>
            <a:ext cx="1293944" cy="757130"/>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短寿命</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改変容易</a:t>
            </a:r>
            <a:endParaRPr lang="en-US" altLang="ja-JP" sz="2160" dirty="0">
              <a:latin typeface="BIZ UDゴシック" panose="020B0400000000000000" pitchFamily="49" charset="-128"/>
              <a:ea typeface="BIZ UDゴシック" panose="020B0400000000000000" pitchFamily="49" charset="-128"/>
            </a:endParaRPr>
          </a:p>
        </p:txBody>
      </p:sp>
      <p:sp>
        <p:nvSpPr>
          <p:cNvPr id="10" name="スライド番号プレースホルダー 9">
            <a:extLst>
              <a:ext uri="{FF2B5EF4-FFF2-40B4-BE49-F238E27FC236}">
                <a16:creationId xmlns:a16="http://schemas.microsoft.com/office/drawing/2014/main" id="{69A7DDF8-585A-9647-C0BC-6B72CB74EEEA}"/>
              </a:ext>
            </a:extLst>
          </p:cNvPr>
          <p:cNvSpPr>
            <a:spLocks noGrp="1"/>
          </p:cNvSpPr>
          <p:nvPr>
            <p:ph type="sldNum" sz="quarter" idx="12"/>
          </p:nvPr>
        </p:nvSpPr>
        <p:spPr/>
        <p:txBody>
          <a:bodyPr/>
          <a:lstStyle/>
          <a:p>
            <a:fld id="{80C2CAD9-93CF-498C-BD6A-BE03352BE3B2}" type="slidenum">
              <a:rPr kumimoji="1" lang="ja-JP" altLang="en-US" smtClean="0"/>
              <a:t>205</a:t>
            </a:fld>
            <a:endParaRPr kumimoji="1" lang="ja-JP" altLang="en-US"/>
          </a:p>
        </p:txBody>
      </p:sp>
    </p:spTree>
    <p:extLst>
      <p:ext uri="{BB962C8B-B14F-4D97-AF65-F5344CB8AC3E}">
        <p14:creationId xmlns:p14="http://schemas.microsoft.com/office/powerpoint/2010/main" val="25453830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1C3E361-09C8-81B1-B728-B4231185A612}"/>
              </a:ext>
            </a:extLst>
          </p:cNvPr>
          <p:cNvPicPr>
            <a:picLocks noChangeAspect="1"/>
          </p:cNvPicPr>
          <p:nvPr/>
        </p:nvPicPr>
        <p:blipFill>
          <a:blip r:embed="rId2"/>
          <a:stretch>
            <a:fillRect/>
          </a:stretch>
        </p:blipFill>
        <p:spPr>
          <a:xfrm>
            <a:off x="2237547" y="1849967"/>
            <a:ext cx="10155306" cy="5318448"/>
          </a:xfrm>
          <a:prstGeom prst="rect">
            <a:avLst/>
          </a:prstGeom>
        </p:spPr>
      </p:pic>
      <p:sp>
        <p:nvSpPr>
          <p:cNvPr id="4" name="テキスト ボックス 3">
            <a:extLst>
              <a:ext uri="{FF2B5EF4-FFF2-40B4-BE49-F238E27FC236}">
                <a16:creationId xmlns:a16="http://schemas.microsoft.com/office/drawing/2014/main" id="{22166E3C-6722-ABED-194C-61CD0B616633}"/>
              </a:ext>
            </a:extLst>
          </p:cNvPr>
          <p:cNvSpPr txBox="1"/>
          <p:nvPr/>
        </p:nvSpPr>
        <p:spPr>
          <a:xfrm>
            <a:off x="2977576" y="864747"/>
            <a:ext cx="8956298" cy="646331"/>
          </a:xfrm>
          <a:prstGeom prst="rect">
            <a:avLst/>
          </a:prstGeom>
          <a:noFill/>
        </p:spPr>
        <p:txBody>
          <a:bodyPr wrap="none" rtlCol="0">
            <a:spAutoFit/>
          </a:bodyPr>
          <a:lstStyle/>
          <a:p>
            <a:r>
              <a:rPr lang="ja-JP" altLang="en-US" sz="3600" dirty="0">
                <a:latin typeface="BIZ UDゴシック" panose="020B0400000000000000" pitchFamily="49" charset="-128"/>
                <a:ea typeface="BIZ UDゴシック" panose="020B0400000000000000" pitchFamily="49" charset="-128"/>
              </a:rPr>
              <a:t>真ん中の階層（不文律）にはいっただけで</a:t>
            </a:r>
          </a:p>
        </p:txBody>
      </p:sp>
      <p:sp>
        <p:nvSpPr>
          <p:cNvPr id="2" name="スライド番号プレースホルダー 1">
            <a:extLst>
              <a:ext uri="{FF2B5EF4-FFF2-40B4-BE49-F238E27FC236}">
                <a16:creationId xmlns:a16="http://schemas.microsoft.com/office/drawing/2014/main" id="{71072E98-B890-78F9-6EA7-330777AD54C6}"/>
              </a:ext>
            </a:extLst>
          </p:cNvPr>
          <p:cNvSpPr>
            <a:spLocks noGrp="1"/>
          </p:cNvSpPr>
          <p:nvPr>
            <p:ph type="sldNum" sz="quarter" idx="12"/>
          </p:nvPr>
        </p:nvSpPr>
        <p:spPr/>
        <p:txBody>
          <a:bodyPr/>
          <a:lstStyle/>
          <a:p>
            <a:fld id="{80C2CAD9-93CF-498C-BD6A-BE03352BE3B2}" type="slidenum">
              <a:rPr kumimoji="1" lang="ja-JP" altLang="en-US" smtClean="0"/>
              <a:t>206</a:t>
            </a:fld>
            <a:endParaRPr kumimoji="1" lang="ja-JP" altLang="en-US"/>
          </a:p>
        </p:txBody>
      </p:sp>
    </p:spTree>
    <p:extLst>
      <p:ext uri="{BB962C8B-B14F-4D97-AF65-F5344CB8AC3E}">
        <p14:creationId xmlns:p14="http://schemas.microsoft.com/office/powerpoint/2010/main" val="22248976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a:extLst>
              <a:ext uri="{FF2B5EF4-FFF2-40B4-BE49-F238E27FC236}">
                <a16:creationId xmlns:a16="http://schemas.microsoft.com/office/drawing/2014/main" id="{19FACABF-69F6-F954-AFC2-B4A6B4A2773C}"/>
              </a:ext>
            </a:extLst>
          </p:cNvPr>
          <p:cNvSpPr/>
          <p:nvPr/>
        </p:nvSpPr>
        <p:spPr>
          <a:xfrm>
            <a:off x="3064655" y="1063344"/>
            <a:ext cx="8721678" cy="6425309"/>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dirty="0"/>
          </a:p>
        </p:txBody>
      </p:sp>
      <p:sp>
        <p:nvSpPr>
          <p:cNvPr id="3" name="台形 2">
            <a:extLst>
              <a:ext uri="{FF2B5EF4-FFF2-40B4-BE49-F238E27FC236}">
                <a16:creationId xmlns:a16="http://schemas.microsoft.com/office/drawing/2014/main" id="{BDAD9C6B-172E-D9A5-9A1C-D408E73BDDC1}"/>
              </a:ext>
            </a:extLst>
          </p:cNvPr>
          <p:cNvSpPr/>
          <p:nvPr/>
        </p:nvSpPr>
        <p:spPr>
          <a:xfrm>
            <a:off x="2954361" y="3447929"/>
            <a:ext cx="8942267" cy="4004507"/>
          </a:xfrm>
          <a:prstGeom prst="trapezoid">
            <a:avLst>
              <a:gd name="adj" fmla="val 7038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4" name="台形 3">
            <a:extLst>
              <a:ext uri="{FF2B5EF4-FFF2-40B4-BE49-F238E27FC236}">
                <a16:creationId xmlns:a16="http://schemas.microsoft.com/office/drawing/2014/main" id="{57EAFC47-C047-CCAC-F9DB-35880F0747FE}"/>
              </a:ext>
            </a:extLst>
          </p:cNvPr>
          <p:cNvSpPr/>
          <p:nvPr/>
        </p:nvSpPr>
        <p:spPr>
          <a:xfrm>
            <a:off x="2954359" y="5391855"/>
            <a:ext cx="8942268" cy="2081438"/>
          </a:xfrm>
          <a:prstGeom prst="trapezoid">
            <a:avLst>
              <a:gd name="adj" fmla="val 7174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テキスト ボックス 4">
            <a:extLst>
              <a:ext uri="{FF2B5EF4-FFF2-40B4-BE49-F238E27FC236}">
                <a16:creationId xmlns:a16="http://schemas.microsoft.com/office/drawing/2014/main" id="{E2B0AFD6-B0E8-6442-A457-8DAD5FB6FF56}"/>
              </a:ext>
            </a:extLst>
          </p:cNvPr>
          <p:cNvSpPr txBox="1"/>
          <p:nvPr/>
        </p:nvSpPr>
        <p:spPr>
          <a:xfrm>
            <a:off x="7134204" y="2301013"/>
            <a:ext cx="780540" cy="424732"/>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文化</a:t>
            </a:r>
          </a:p>
        </p:txBody>
      </p:sp>
      <p:sp>
        <p:nvSpPr>
          <p:cNvPr id="7" name="テキスト ボックス 6">
            <a:extLst>
              <a:ext uri="{FF2B5EF4-FFF2-40B4-BE49-F238E27FC236}">
                <a16:creationId xmlns:a16="http://schemas.microsoft.com/office/drawing/2014/main" id="{883932AC-729E-B333-D862-049F4C9DAA88}"/>
              </a:ext>
            </a:extLst>
          </p:cNvPr>
          <p:cNvSpPr txBox="1"/>
          <p:nvPr/>
        </p:nvSpPr>
        <p:spPr>
          <a:xfrm>
            <a:off x="5221634" y="5818979"/>
            <a:ext cx="5073743" cy="1089529"/>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システム、体系、規格、ルール、規則、規範、イベント</a:t>
            </a:r>
            <a:r>
              <a:rPr lang="en-US" altLang="ja-JP" sz="2160" dirty="0">
                <a:latin typeface="BIZ UDゴシック" panose="020B0400000000000000" pitchFamily="49" charset="-128"/>
                <a:ea typeface="BIZ UDゴシック" panose="020B0400000000000000" pitchFamily="49" charset="-128"/>
              </a:rPr>
              <a:t>(</a:t>
            </a:r>
            <a:r>
              <a:rPr lang="ja-JP" altLang="en-US" sz="2160" dirty="0">
                <a:latin typeface="BIZ UDゴシック" panose="020B0400000000000000" pitchFamily="49" charset="-128"/>
                <a:ea typeface="BIZ UDゴシック" panose="020B0400000000000000" pitchFamily="49" charset="-128"/>
              </a:rPr>
              <a:t>決起集会、親睦会、反省会）、・・運動、</a:t>
            </a:r>
          </a:p>
        </p:txBody>
      </p:sp>
      <p:sp>
        <p:nvSpPr>
          <p:cNvPr id="8" name="テキスト ボックス 7">
            <a:extLst>
              <a:ext uri="{FF2B5EF4-FFF2-40B4-BE49-F238E27FC236}">
                <a16:creationId xmlns:a16="http://schemas.microsoft.com/office/drawing/2014/main" id="{B3AB192E-1202-E0CB-A7F3-655087C18651}"/>
              </a:ext>
            </a:extLst>
          </p:cNvPr>
          <p:cNvSpPr txBox="1"/>
          <p:nvPr/>
        </p:nvSpPr>
        <p:spPr>
          <a:xfrm>
            <a:off x="5529678" y="3619061"/>
            <a:ext cx="3989593" cy="1754326"/>
          </a:xfrm>
          <a:prstGeom prst="rect">
            <a:avLst/>
          </a:prstGeom>
          <a:noFill/>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イズム、流、派、体制、フィロソフィー、セオリー、気質、形質、雰囲気、心理的安全性、ウェルビーイング、実践知、満足度</a:t>
            </a:r>
          </a:p>
        </p:txBody>
      </p:sp>
      <p:sp>
        <p:nvSpPr>
          <p:cNvPr id="6" name="テキスト ボックス 5">
            <a:extLst>
              <a:ext uri="{FF2B5EF4-FFF2-40B4-BE49-F238E27FC236}">
                <a16:creationId xmlns:a16="http://schemas.microsoft.com/office/drawing/2014/main" id="{EAC11908-2E17-24D2-1D88-46A39142E1D7}"/>
              </a:ext>
            </a:extLst>
          </p:cNvPr>
          <p:cNvSpPr txBox="1"/>
          <p:nvPr/>
        </p:nvSpPr>
        <p:spPr>
          <a:xfrm>
            <a:off x="9954995" y="3788780"/>
            <a:ext cx="2680542" cy="757130"/>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他にも　慣習・習慣</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気風、不文律</a:t>
            </a:r>
          </a:p>
        </p:txBody>
      </p:sp>
      <p:sp>
        <p:nvSpPr>
          <p:cNvPr id="9" name="矢印: 上下 8">
            <a:extLst>
              <a:ext uri="{FF2B5EF4-FFF2-40B4-BE49-F238E27FC236}">
                <a16:creationId xmlns:a16="http://schemas.microsoft.com/office/drawing/2014/main" id="{EF3B124D-D4F9-D1F1-AB30-AD7A05E7C6CE}"/>
              </a:ext>
            </a:extLst>
          </p:cNvPr>
          <p:cNvSpPr/>
          <p:nvPr/>
        </p:nvSpPr>
        <p:spPr>
          <a:xfrm>
            <a:off x="2104242" y="1377197"/>
            <a:ext cx="825994" cy="5549778"/>
          </a:xfrm>
          <a:prstGeom prst="upDownArrow">
            <a:avLst/>
          </a:prstGeom>
          <a:gradFill>
            <a:gsLst>
              <a:gs pos="0">
                <a:schemeClr val="accent6"/>
              </a:gs>
              <a:gs pos="100000">
                <a:srgbClr val="FF0000"/>
              </a:gs>
              <a:gs pos="49000">
                <a:srgbClr val="FFFF00"/>
              </a:gs>
            </a:gsLst>
            <a:lin ang="162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1" name="テキスト ボックス 10">
            <a:extLst>
              <a:ext uri="{FF2B5EF4-FFF2-40B4-BE49-F238E27FC236}">
                <a16:creationId xmlns:a16="http://schemas.microsoft.com/office/drawing/2014/main" id="{871F8614-3B1D-3FB7-DAD2-56F5EDEC3658}"/>
              </a:ext>
            </a:extLst>
          </p:cNvPr>
          <p:cNvSpPr txBox="1"/>
          <p:nvPr/>
        </p:nvSpPr>
        <p:spPr>
          <a:xfrm>
            <a:off x="2930237" y="1136123"/>
            <a:ext cx="2403222"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文書化ほぼ不可能</a:t>
            </a:r>
            <a:endParaRPr lang="en-US" altLang="ja-JP" sz="216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7A5ADE43-02D3-295D-66EA-792551F7E116}"/>
              </a:ext>
            </a:extLst>
          </p:cNvPr>
          <p:cNvSpPr txBox="1"/>
          <p:nvPr/>
        </p:nvSpPr>
        <p:spPr>
          <a:xfrm>
            <a:off x="2954358" y="5754013"/>
            <a:ext cx="1571264"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文書化容易</a:t>
            </a:r>
            <a:endParaRPr lang="en-US" altLang="ja-JP" sz="2160"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65928B8B-2F59-AD91-7869-327F22E7C5A2}"/>
              </a:ext>
            </a:extLst>
          </p:cNvPr>
          <p:cNvSpPr txBox="1"/>
          <p:nvPr/>
        </p:nvSpPr>
        <p:spPr>
          <a:xfrm>
            <a:off x="2954358" y="3759621"/>
            <a:ext cx="1571264"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文書化困難</a:t>
            </a:r>
            <a:endParaRPr lang="en-US" altLang="ja-JP" sz="2160" dirty="0">
              <a:latin typeface="BIZ UDゴシック" panose="020B0400000000000000" pitchFamily="49" charset="-128"/>
              <a:ea typeface="BIZ UDゴシック" panose="020B0400000000000000" pitchFamily="49" charset="-128"/>
            </a:endParaRPr>
          </a:p>
        </p:txBody>
      </p:sp>
      <p:sp>
        <p:nvSpPr>
          <p:cNvPr id="13" name="スライド番号プレースホルダー 12">
            <a:extLst>
              <a:ext uri="{FF2B5EF4-FFF2-40B4-BE49-F238E27FC236}">
                <a16:creationId xmlns:a16="http://schemas.microsoft.com/office/drawing/2014/main" id="{A90BE0F0-613C-A97D-FDD8-C8BBE70DB29B}"/>
              </a:ext>
            </a:extLst>
          </p:cNvPr>
          <p:cNvSpPr>
            <a:spLocks noGrp="1"/>
          </p:cNvSpPr>
          <p:nvPr>
            <p:ph type="sldNum" sz="quarter" idx="12"/>
          </p:nvPr>
        </p:nvSpPr>
        <p:spPr/>
        <p:txBody>
          <a:bodyPr/>
          <a:lstStyle/>
          <a:p>
            <a:fld id="{80C2CAD9-93CF-498C-BD6A-BE03352BE3B2}" type="slidenum">
              <a:rPr kumimoji="1" lang="ja-JP" altLang="en-US" smtClean="0"/>
              <a:t>207</a:t>
            </a:fld>
            <a:endParaRPr kumimoji="1" lang="ja-JP" altLang="en-US"/>
          </a:p>
        </p:txBody>
      </p:sp>
    </p:spTree>
    <p:extLst>
      <p:ext uri="{BB962C8B-B14F-4D97-AF65-F5344CB8AC3E}">
        <p14:creationId xmlns:p14="http://schemas.microsoft.com/office/powerpoint/2010/main" val="36060037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4D9A42DB-5B8C-A6F5-3308-214AA3F055A2}"/>
              </a:ext>
            </a:extLst>
          </p:cNvPr>
          <p:cNvPicPr>
            <a:picLocks noChangeAspect="1"/>
          </p:cNvPicPr>
          <p:nvPr/>
        </p:nvPicPr>
        <p:blipFill>
          <a:blip r:embed="rId2"/>
          <a:stretch>
            <a:fillRect/>
          </a:stretch>
        </p:blipFill>
        <p:spPr>
          <a:xfrm>
            <a:off x="2870832" y="518529"/>
            <a:ext cx="9768774" cy="2133301"/>
          </a:xfrm>
          <a:prstGeom prst="rect">
            <a:avLst/>
          </a:prstGeom>
        </p:spPr>
      </p:pic>
      <p:pic>
        <p:nvPicPr>
          <p:cNvPr id="6" name="図 5">
            <a:extLst>
              <a:ext uri="{FF2B5EF4-FFF2-40B4-BE49-F238E27FC236}">
                <a16:creationId xmlns:a16="http://schemas.microsoft.com/office/drawing/2014/main" id="{D0C376B3-E95C-1F99-5805-0CF5D573F9CD}"/>
              </a:ext>
            </a:extLst>
          </p:cNvPr>
          <p:cNvPicPr>
            <a:picLocks noChangeAspect="1"/>
          </p:cNvPicPr>
          <p:nvPr/>
        </p:nvPicPr>
        <p:blipFill>
          <a:blip r:embed="rId3"/>
          <a:stretch>
            <a:fillRect/>
          </a:stretch>
        </p:blipFill>
        <p:spPr>
          <a:xfrm>
            <a:off x="694962" y="3105254"/>
            <a:ext cx="13125542" cy="1393744"/>
          </a:xfrm>
          <a:prstGeom prst="rect">
            <a:avLst/>
          </a:prstGeom>
        </p:spPr>
      </p:pic>
      <p:pic>
        <p:nvPicPr>
          <p:cNvPr id="10" name="図 9">
            <a:extLst>
              <a:ext uri="{FF2B5EF4-FFF2-40B4-BE49-F238E27FC236}">
                <a16:creationId xmlns:a16="http://schemas.microsoft.com/office/drawing/2014/main" id="{42D1434A-4EDC-3CAE-6938-2659DE22405B}"/>
              </a:ext>
            </a:extLst>
          </p:cNvPr>
          <p:cNvPicPr>
            <a:picLocks noChangeAspect="1"/>
          </p:cNvPicPr>
          <p:nvPr/>
        </p:nvPicPr>
        <p:blipFill>
          <a:blip r:embed="rId4"/>
          <a:stretch>
            <a:fillRect/>
          </a:stretch>
        </p:blipFill>
        <p:spPr>
          <a:xfrm>
            <a:off x="641494" y="6253990"/>
            <a:ext cx="13347411" cy="1457081"/>
          </a:xfrm>
          <a:prstGeom prst="rect">
            <a:avLst/>
          </a:prstGeom>
        </p:spPr>
      </p:pic>
      <p:sp>
        <p:nvSpPr>
          <p:cNvPr id="4" name="フローチャート: 組合せ 3">
            <a:extLst>
              <a:ext uri="{FF2B5EF4-FFF2-40B4-BE49-F238E27FC236}">
                <a16:creationId xmlns:a16="http://schemas.microsoft.com/office/drawing/2014/main" id="{7786172F-0678-E0DF-C338-A1A1A0BC1D7D}"/>
              </a:ext>
            </a:extLst>
          </p:cNvPr>
          <p:cNvSpPr/>
          <p:nvPr/>
        </p:nvSpPr>
        <p:spPr>
          <a:xfrm>
            <a:off x="5490132" y="5094515"/>
            <a:ext cx="3571759" cy="796392"/>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7" name="スライド番号プレースホルダー 6">
            <a:extLst>
              <a:ext uri="{FF2B5EF4-FFF2-40B4-BE49-F238E27FC236}">
                <a16:creationId xmlns:a16="http://schemas.microsoft.com/office/drawing/2014/main" id="{73D8D6AA-48EB-42E8-2789-0E975DB78EE1}"/>
              </a:ext>
            </a:extLst>
          </p:cNvPr>
          <p:cNvSpPr>
            <a:spLocks noGrp="1"/>
          </p:cNvSpPr>
          <p:nvPr>
            <p:ph type="sldNum" sz="quarter" idx="12"/>
          </p:nvPr>
        </p:nvSpPr>
        <p:spPr/>
        <p:txBody>
          <a:bodyPr/>
          <a:lstStyle/>
          <a:p>
            <a:fld id="{80C2CAD9-93CF-498C-BD6A-BE03352BE3B2}" type="slidenum">
              <a:rPr kumimoji="1" lang="ja-JP" altLang="en-US" smtClean="0"/>
              <a:t>208</a:t>
            </a:fld>
            <a:endParaRPr kumimoji="1" lang="ja-JP" altLang="en-US"/>
          </a:p>
        </p:txBody>
      </p:sp>
    </p:spTree>
    <p:extLst>
      <p:ext uri="{BB962C8B-B14F-4D97-AF65-F5344CB8AC3E}">
        <p14:creationId xmlns:p14="http://schemas.microsoft.com/office/powerpoint/2010/main" val="8240703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447212" y="1243626"/>
            <a:ext cx="4053101" cy="350749"/>
          </a:xfrm>
          <a:prstGeom prst="rect">
            <a:avLst/>
          </a:prstGeom>
        </p:spPr>
      </p:pic>
      <p:pic>
        <p:nvPicPr>
          <p:cNvPr id="9" name="図 8">
            <a:extLst>
              <a:ext uri="{FF2B5EF4-FFF2-40B4-BE49-F238E27FC236}">
                <a16:creationId xmlns:a16="http://schemas.microsoft.com/office/drawing/2014/main" id="{E8C6D2D5-3B4A-4BE6-77F0-979469BDD5C7}"/>
              </a:ext>
            </a:extLst>
          </p:cNvPr>
          <p:cNvPicPr>
            <a:picLocks noChangeAspect="1"/>
          </p:cNvPicPr>
          <p:nvPr/>
        </p:nvPicPr>
        <p:blipFill>
          <a:blip r:embed="rId3"/>
          <a:stretch>
            <a:fillRect/>
          </a:stretch>
        </p:blipFill>
        <p:spPr>
          <a:xfrm>
            <a:off x="3398430" y="2052277"/>
            <a:ext cx="8781878" cy="5597239"/>
          </a:xfrm>
          <a:prstGeom prst="rect">
            <a:avLst/>
          </a:prstGeom>
          <a:effectLst>
            <a:softEdge rad="31750"/>
          </a:effectLst>
        </p:spPr>
      </p:pic>
      <p:sp>
        <p:nvSpPr>
          <p:cNvPr id="4" name="スライド番号プレースホルダー 3">
            <a:extLst>
              <a:ext uri="{FF2B5EF4-FFF2-40B4-BE49-F238E27FC236}">
                <a16:creationId xmlns:a16="http://schemas.microsoft.com/office/drawing/2014/main" id="{3D3C43EE-5C58-6B94-79C6-DB887DE73C03}"/>
              </a:ext>
            </a:extLst>
          </p:cNvPr>
          <p:cNvSpPr>
            <a:spLocks noGrp="1"/>
          </p:cNvSpPr>
          <p:nvPr>
            <p:ph type="sldNum" sz="quarter" idx="12"/>
          </p:nvPr>
        </p:nvSpPr>
        <p:spPr/>
        <p:txBody>
          <a:bodyPr/>
          <a:lstStyle/>
          <a:p>
            <a:fld id="{80C2CAD9-93CF-498C-BD6A-BE03352BE3B2}" type="slidenum">
              <a:rPr kumimoji="1" lang="ja-JP" altLang="en-US" smtClean="0"/>
              <a:t>209</a:t>
            </a:fld>
            <a:endParaRPr kumimoji="1" lang="ja-JP" altLang="en-US" dirty="0"/>
          </a:p>
        </p:txBody>
      </p:sp>
      <p:sp>
        <p:nvSpPr>
          <p:cNvPr id="5" name="テキスト ボックス 4">
            <a:extLst>
              <a:ext uri="{FF2B5EF4-FFF2-40B4-BE49-F238E27FC236}">
                <a16:creationId xmlns:a16="http://schemas.microsoft.com/office/drawing/2014/main" id="{A0F82DAF-8E81-9405-9940-455987D0D532}"/>
              </a:ext>
            </a:extLst>
          </p:cNvPr>
          <p:cNvSpPr txBox="1"/>
          <p:nvPr/>
        </p:nvSpPr>
        <p:spPr>
          <a:xfrm>
            <a:off x="5447212" y="367033"/>
            <a:ext cx="4698722" cy="769441"/>
          </a:xfrm>
          <a:prstGeom prst="rect">
            <a:avLst/>
          </a:prstGeom>
          <a:noFill/>
        </p:spPr>
        <p:txBody>
          <a:bodyPr wrap="none" rtlCol="0">
            <a:spAutoFit/>
          </a:bodyPr>
          <a:lstStyle/>
          <a:p>
            <a:r>
              <a:rPr lang="ja-JP" altLang="en-US" sz="4400" dirty="0">
                <a:latin typeface="BIZ UDゴシック" panose="020B0400000000000000" pitchFamily="49" charset="-128"/>
                <a:ea typeface="BIZ UDゴシック" panose="020B0400000000000000" pitchFamily="49" charset="-128"/>
              </a:rPr>
              <a:t>書道教室が多い？</a:t>
            </a:r>
            <a:endParaRPr kumimoji="1" lang="ja-JP" altLang="en-US" sz="4400" dirty="0"/>
          </a:p>
        </p:txBody>
      </p:sp>
    </p:spTree>
    <p:extLst>
      <p:ext uri="{BB962C8B-B14F-4D97-AF65-F5344CB8AC3E}">
        <p14:creationId xmlns:p14="http://schemas.microsoft.com/office/powerpoint/2010/main" val="84382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9BB4061-E5EA-3F1E-2ABE-A3999AA617AF}"/>
              </a:ext>
            </a:extLst>
          </p:cNvPr>
          <p:cNvPicPr>
            <a:picLocks noChangeAspect="1"/>
          </p:cNvPicPr>
          <p:nvPr/>
        </p:nvPicPr>
        <p:blipFill>
          <a:blip r:embed="rId2"/>
          <a:stretch>
            <a:fillRect/>
          </a:stretch>
        </p:blipFill>
        <p:spPr>
          <a:xfrm>
            <a:off x="1297508" y="1169043"/>
            <a:ext cx="11657061" cy="5706319"/>
          </a:xfrm>
          <a:prstGeom prst="rect">
            <a:avLst/>
          </a:prstGeom>
        </p:spPr>
      </p:pic>
    </p:spTree>
    <p:extLst>
      <p:ext uri="{BB962C8B-B14F-4D97-AF65-F5344CB8AC3E}">
        <p14:creationId xmlns:p14="http://schemas.microsoft.com/office/powerpoint/2010/main" val="292235004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545730" y="1567629"/>
            <a:ext cx="4053101" cy="350749"/>
          </a:xfrm>
          <a:prstGeom prst="rect">
            <a:avLst/>
          </a:prstGeom>
        </p:spPr>
      </p:pic>
      <p:pic>
        <p:nvPicPr>
          <p:cNvPr id="5" name="図 4">
            <a:extLst>
              <a:ext uri="{FF2B5EF4-FFF2-40B4-BE49-F238E27FC236}">
                <a16:creationId xmlns:a16="http://schemas.microsoft.com/office/drawing/2014/main" id="{27B37034-C6D4-A9E1-3A75-8B414A682AAE}"/>
              </a:ext>
            </a:extLst>
          </p:cNvPr>
          <p:cNvPicPr>
            <a:picLocks noChangeAspect="1"/>
          </p:cNvPicPr>
          <p:nvPr/>
        </p:nvPicPr>
        <p:blipFill>
          <a:blip r:embed="rId3"/>
          <a:stretch>
            <a:fillRect/>
          </a:stretch>
        </p:blipFill>
        <p:spPr>
          <a:xfrm>
            <a:off x="3010120" y="2239701"/>
            <a:ext cx="9638479" cy="5394960"/>
          </a:xfrm>
          <a:prstGeom prst="rect">
            <a:avLst/>
          </a:prstGeom>
          <a:effectLst>
            <a:softEdge rad="31750"/>
          </a:effectLst>
        </p:spPr>
      </p:pic>
      <p:sp>
        <p:nvSpPr>
          <p:cNvPr id="4" name="スライド番号プレースホルダー 3">
            <a:extLst>
              <a:ext uri="{FF2B5EF4-FFF2-40B4-BE49-F238E27FC236}">
                <a16:creationId xmlns:a16="http://schemas.microsoft.com/office/drawing/2014/main" id="{5B47BD8E-9188-7DE0-5EC9-082A2E8D00D6}"/>
              </a:ext>
            </a:extLst>
          </p:cNvPr>
          <p:cNvSpPr>
            <a:spLocks noGrp="1"/>
          </p:cNvSpPr>
          <p:nvPr>
            <p:ph type="sldNum" sz="quarter" idx="12"/>
          </p:nvPr>
        </p:nvSpPr>
        <p:spPr/>
        <p:txBody>
          <a:bodyPr/>
          <a:lstStyle/>
          <a:p>
            <a:fld id="{80C2CAD9-93CF-498C-BD6A-BE03352BE3B2}" type="slidenum">
              <a:rPr kumimoji="1" lang="ja-JP" altLang="en-US" smtClean="0"/>
              <a:t>210</a:t>
            </a:fld>
            <a:endParaRPr kumimoji="1" lang="ja-JP" altLang="en-US"/>
          </a:p>
        </p:txBody>
      </p:sp>
      <p:sp>
        <p:nvSpPr>
          <p:cNvPr id="6" name="テキスト ボックス 5">
            <a:extLst>
              <a:ext uri="{FF2B5EF4-FFF2-40B4-BE49-F238E27FC236}">
                <a16:creationId xmlns:a16="http://schemas.microsoft.com/office/drawing/2014/main" id="{E68AB83D-AD09-2436-5595-48C31C65C113}"/>
              </a:ext>
            </a:extLst>
          </p:cNvPr>
          <p:cNvSpPr txBox="1"/>
          <p:nvPr/>
        </p:nvSpPr>
        <p:spPr>
          <a:xfrm>
            <a:off x="4402183" y="594939"/>
            <a:ext cx="6955750" cy="1446550"/>
          </a:xfrm>
          <a:prstGeom prst="rect">
            <a:avLst/>
          </a:prstGeom>
          <a:noFill/>
        </p:spPr>
        <p:txBody>
          <a:bodyPr wrap="none" rtlCol="0">
            <a:spAutoFit/>
          </a:bodyPr>
          <a:lstStyle/>
          <a:p>
            <a:r>
              <a:rPr lang="ja-JP" altLang="en-US" sz="4400" dirty="0">
                <a:latin typeface="BIZ UDゴシック" panose="020B0400000000000000" pitchFamily="49" charset="-128"/>
                <a:ea typeface="BIZ UDゴシック" panose="020B0400000000000000" pitchFamily="49" charset="-128"/>
              </a:rPr>
              <a:t>生け花・茶道教室が多い？</a:t>
            </a:r>
          </a:p>
          <a:p>
            <a:endParaRPr kumimoji="1" lang="ja-JP" altLang="en-US" sz="4400" dirty="0"/>
          </a:p>
        </p:txBody>
      </p:sp>
    </p:spTree>
    <p:extLst>
      <p:ext uri="{BB962C8B-B14F-4D97-AF65-F5344CB8AC3E}">
        <p14:creationId xmlns:p14="http://schemas.microsoft.com/office/powerpoint/2010/main" val="8243801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288649" y="1662325"/>
            <a:ext cx="4053101" cy="350749"/>
          </a:xfrm>
          <a:prstGeom prst="rect">
            <a:avLst/>
          </a:prstGeom>
        </p:spPr>
      </p:pic>
      <p:pic>
        <p:nvPicPr>
          <p:cNvPr id="5" name="図 4">
            <a:extLst>
              <a:ext uri="{FF2B5EF4-FFF2-40B4-BE49-F238E27FC236}">
                <a16:creationId xmlns:a16="http://schemas.microsoft.com/office/drawing/2014/main" id="{B2C5AB9E-5F02-54DC-02DE-88873615CE0B}"/>
              </a:ext>
            </a:extLst>
          </p:cNvPr>
          <p:cNvPicPr>
            <a:picLocks noChangeAspect="1"/>
          </p:cNvPicPr>
          <p:nvPr/>
        </p:nvPicPr>
        <p:blipFill>
          <a:blip r:embed="rId3"/>
          <a:stretch>
            <a:fillRect/>
          </a:stretch>
        </p:blipFill>
        <p:spPr>
          <a:xfrm>
            <a:off x="3335792" y="2393153"/>
            <a:ext cx="7976642" cy="5355386"/>
          </a:xfrm>
          <a:prstGeom prst="rect">
            <a:avLst/>
          </a:prstGeom>
          <a:effectLst>
            <a:softEdge rad="31750"/>
          </a:effectLst>
        </p:spPr>
      </p:pic>
      <p:sp>
        <p:nvSpPr>
          <p:cNvPr id="8" name="テキスト ボックス 7">
            <a:extLst>
              <a:ext uri="{FF2B5EF4-FFF2-40B4-BE49-F238E27FC236}">
                <a16:creationId xmlns:a16="http://schemas.microsoft.com/office/drawing/2014/main" id="{237E9E53-000A-86A3-ECD3-5D7C34DAC4E5}"/>
              </a:ext>
            </a:extLst>
          </p:cNvPr>
          <p:cNvSpPr txBox="1"/>
          <p:nvPr/>
        </p:nvSpPr>
        <p:spPr>
          <a:xfrm rot="19739518">
            <a:off x="8011832" y="5989227"/>
            <a:ext cx="2263761" cy="424732"/>
          </a:xfrm>
          <a:prstGeom prst="rect">
            <a:avLst/>
          </a:prstGeom>
          <a:solidFill>
            <a:srgbClr val="FFFF00"/>
          </a:solid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東京に次いで</a:t>
            </a:r>
            <a:r>
              <a:rPr lang="en-US" altLang="ja-JP" sz="2160" dirty="0">
                <a:latin typeface="BIZ UDゴシック" panose="020B0400000000000000" pitchFamily="49" charset="-128"/>
                <a:ea typeface="BIZ UDゴシック" panose="020B0400000000000000" pitchFamily="49" charset="-128"/>
              </a:rPr>
              <a:t>2</a:t>
            </a:r>
            <a:r>
              <a:rPr lang="ja-JP" altLang="en-US" sz="2160" dirty="0">
                <a:latin typeface="BIZ UDゴシック" panose="020B0400000000000000" pitchFamily="49" charset="-128"/>
                <a:ea typeface="BIZ UDゴシック" panose="020B0400000000000000" pitchFamily="49" charset="-128"/>
              </a:rPr>
              <a:t>位</a:t>
            </a:r>
          </a:p>
        </p:txBody>
      </p:sp>
      <p:sp>
        <p:nvSpPr>
          <p:cNvPr id="9" name="タイトル 1">
            <a:extLst>
              <a:ext uri="{FF2B5EF4-FFF2-40B4-BE49-F238E27FC236}">
                <a16:creationId xmlns:a16="http://schemas.microsoft.com/office/drawing/2014/main" id="{35029743-B87B-4AF0-D1C1-D814F6A26B58}"/>
              </a:ext>
            </a:extLst>
          </p:cNvPr>
          <p:cNvSpPr txBox="1">
            <a:spLocks/>
          </p:cNvSpPr>
          <p:nvPr/>
        </p:nvSpPr>
        <p:spPr>
          <a:xfrm>
            <a:off x="4836308" y="342778"/>
            <a:ext cx="946404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dirty="0">
                <a:latin typeface="BIZ UDゴシック" panose="020B0400000000000000" pitchFamily="49" charset="-128"/>
                <a:ea typeface="BIZ UDゴシック" panose="020B0400000000000000" pitchFamily="49" charset="-128"/>
              </a:rPr>
              <a:t>和食屋が多い？</a:t>
            </a:r>
          </a:p>
        </p:txBody>
      </p:sp>
      <p:sp>
        <p:nvSpPr>
          <p:cNvPr id="2" name="スライド番号プレースホルダー 1">
            <a:extLst>
              <a:ext uri="{FF2B5EF4-FFF2-40B4-BE49-F238E27FC236}">
                <a16:creationId xmlns:a16="http://schemas.microsoft.com/office/drawing/2014/main" id="{425609B0-D3C3-C760-A66C-D1EC4000CF21}"/>
              </a:ext>
            </a:extLst>
          </p:cNvPr>
          <p:cNvSpPr>
            <a:spLocks noGrp="1"/>
          </p:cNvSpPr>
          <p:nvPr>
            <p:ph type="sldNum" sz="quarter" idx="12"/>
          </p:nvPr>
        </p:nvSpPr>
        <p:spPr/>
        <p:txBody>
          <a:bodyPr/>
          <a:lstStyle/>
          <a:p>
            <a:fld id="{80C2CAD9-93CF-498C-BD6A-BE03352BE3B2}" type="slidenum">
              <a:rPr kumimoji="1" lang="ja-JP" altLang="en-US" smtClean="0"/>
              <a:t>211</a:t>
            </a:fld>
            <a:endParaRPr kumimoji="1" lang="ja-JP" altLang="en-US"/>
          </a:p>
        </p:txBody>
      </p:sp>
    </p:spTree>
    <p:extLst>
      <p:ext uri="{BB962C8B-B14F-4D97-AF65-F5344CB8AC3E}">
        <p14:creationId xmlns:p14="http://schemas.microsoft.com/office/powerpoint/2010/main" val="242006561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lstStyle/>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F22C6DD4-C8AD-580E-0F18-B60950D03787}"/>
              </a:ext>
            </a:extLst>
          </p:cNvPr>
          <p:cNvPicPr>
            <a:picLocks noChangeAspect="1"/>
          </p:cNvPicPr>
          <p:nvPr/>
        </p:nvPicPr>
        <p:blipFill>
          <a:blip r:embed="rId2"/>
          <a:stretch>
            <a:fillRect/>
          </a:stretch>
        </p:blipFill>
        <p:spPr>
          <a:xfrm>
            <a:off x="5371179" y="1954965"/>
            <a:ext cx="4053101" cy="350749"/>
          </a:xfrm>
          <a:prstGeom prst="rect">
            <a:avLst/>
          </a:prstGeom>
        </p:spPr>
      </p:pic>
      <p:pic>
        <p:nvPicPr>
          <p:cNvPr id="6" name="図 5">
            <a:extLst>
              <a:ext uri="{FF2B5EF4-FFF2-40B4-BE49-F238E27FC236}">
                <a16:creationId xmlns:a16="http://schemas.microsoft.com/office/drawing/2014/main" id="{82EB8B82-CA03-DC43-D5BE-AD80F09DF96F}"/>
              </a:ext>
            </a:extLst>
          </p:cNvPr>
          <p:cNvPicPr>
            <a:picLocks noChangeAspect="1"/>
          </p:cNvPicPr>
          <p:nvPr/>
        </p:nvPicPr>
        <p:blipFill>
          <a:blip r:embed="rId3"/>
          <a:stretch>
            <a:fillRect/>
          </a:stretch>
        </p:blipFill>
        <p:spPr>
          <a:xfrm>
            <a:off x="3200329" y="2663721"/>
            <a:ext cx="8503920" cy="4905194"/>
          </a:xfrm>
          <a:prstGeom prst="rect">
            <a:avLst/>
          </a:prstGeom>
          <a:effectLst>
            <a:softEdge rad="31750"/>
          </a:effectLst>
        </p:spPr>
      </p:pic>
      <p:sp>
        <p:nvSpPr>
          <p:cNvPr id="4" name="テキスト ボックス 3">
            <a:extLst>
              <a:ext uri="{FF2B5EF4-FFF2-40B4-BE49-F238E27FC236}">
                <a16:creationId xmlns:a16="http://schemas.microsoft.com/office/drawing/2014/main" id="{EFC70B33-B3D5-34D8-E088-9D92183BDE97}"/>
              </a:ext>
            </a:extLst>
          </p:cNvPr>
          <p:cNvSpPr txBox="1"/>
          <p:nvPr/>
        </p:nvSpPr>
        <p:spPr>
          <a:xfrm>
            <a:off x="4655442" y="7568915"/>
            <a:ext cx="5453737"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数では二番だが　一人当たり購入費は一番</a:t>
            </a:r>
          </a:p>
        </p:txBody>
      </p:sp>
      <p:sp>
        <p:nvSpPr>
          <p:cNvPr id="5" name="スライド番号プレースホルダー 4">
            <a:extLst>
              <a:ext uri="{FF2B5EF4-FFF2-40B4-BE49-F238E27FC236}">
                <a16:creationId xmlns:a16="http://schemas.microsoft.com/office/drawing/2014/main" id="{CE3CE623-8133-0B6F-7758-D20875C2577C}"/>
              </a:ext>
            </a:extLst>
          </p:cNvPr>
          <p:cNvSpPr>
            <a:spLocks noGrp="1"/>
          </p:cNvSpPr>
          <p:nvPr>
            <p:ph type="sldNum" sz="quarter" idx="12"/>
          </p:nvPr>
        </p:nvSpPr>
        <p:spPr/>
        <p:txBody>
          <a:bodyPr/>
          <a:lstStyle/>
          <a:p>
            <a:fld id="{80C2CAD9-93CF-498C-BD6A-BE03352BE3B2}" type="slidenum">
              <a:rPr kumimoji="1" lang="ja-JP" altLang="en-US" smtClean="0"/>
              <a:t>212</a:t>
            </a:fld>
            <a:endParaRPr kumimoji="1" lang="ja-JP" altLang="en-US" dirty="0"/>
          </a:p>
        </p:txBody>
      </p:sp>
      <p:sp>
        <p:nvSpPr>
          <p:cNvPr id="8" name="テキスト ボックス 7">
            <a:extLst>
              <a:ext uri="{FF2B5EF4-FFF2-40B4-BE49-F238E27FC236}">
                <a16:creationId xmlns:a16="http://schemas.microsoft.com/office/drawing/2014/main" id="{086FBCC5-1BA0-EA77-D956-0DEFFBB0B482}"/>
              </a:ext>
            </a:extLst>
          </p:cNvPr>
          <p:cNvSpPr txBox="1"/>
          <p:nvPr/>
        </p:nvSpPr>
        <p:spPr>
          <a:xfrm>
            <a:off x="5510034" y="755860"/>
            <a:ext cx="4134465" cy="769441"/>
          </a:xfrm>
          <a:prstGeom prst="rect">
            <a:avLst/>
          </a:prstGeom>
          <a:noFill/>
        </p:spPr>
        <p:txBody>
          <a:bodyPr wrap="none" rtlCol="0">
            <a:spAutoFit/>
          </a:bodyPr>
          <a:lstStyle/>
          <a:p>
            <a:r>
              <a:rPr lang="ja-JP" altLang="en-US" sz="4400" dirty="0">
                <a:latin typeface="BIZ UDゴシック" panose="020B0400000000000000" pitchFamily="49" charset="-128"/>
                <a:ea typeface="BIZ UDゴシック" panose="020B0400000000000000" pitchFamily="49" charset="-128"/>
              </a:rPr>
              <a:t>パン屋が多い？</a:t>
            </a:r>
            <a:endParaRPr kumimoji="1" lang="ja-JP" altLang="en-US" sz="4400" dirty="0"/>
          </a:p>
        </p:txBody>
      </p:sp>
    </p:spTree>
    <p:extLst>
      <p:ext uri="{BB962C8B-B14F-4D97-AF65-F5344CB8AC3E}">
        <p14:creationId xmlns:p14="http://schemas.microsoft.com/office/powerpoint/2010/main" val="37286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DF529C4-D0B8-CD44-9997-1A554FD0A2B4}"/>
              </a:ext>
            </a:extLst>
          </p:cNvPr>
          <p:cNvPicPr>
            <a:picLocks noChangeAspect="1"/>
          </p:cNvPicPr>
          <p:nvPr/>
        </p:nvPicPr>
        <p:blipFill rotWithShape="1">
          <a:blip r:embed="rId2"/>
          <a:srcRect l="10555" r="10557"/>
          <a:stretch/>
        </p:blipFill>
        <p:spPr>
          <a:xfrm>
            <a:off x="2063956" y="0"/>
            <a:ext cx="4479622" cy="8229588"/>
          </a:xfrm>
          <a:prstGeom prst="rect">
            <a:avLst/>
          </a:prstGeom>
        </p:spPr>
      </p:pic>
      <p:sp>
        <p:nvSpPr>
          <p:cNvPr id="3" name="テキスト ボックス 2">
            <a:extLst>
              <a:ext uri="{FF2B5EF4-FFF2-40B4-BE49-F238E27FC236}">
                <a16:creationId xmlns:a16="http://schemas.microsoft.com/office/drawing/2014/main" id="{20E8DDBF-4FEB-47E2-68C3-F55D9C3E1D2A}"/>
              </a:ext>
            </a:extLst>
          </p:cNvPr>
          <p:cNvSpPr txBox="1"/>
          <p:nvPr/>
        </p:nvSpPr>
        <p:spPr>
          <a:xfrm>
            <a:off x="8635727" y="3253435"/>
            <a:ext cx="4536031" cy="1722730"/>
          </a:xfrm>
          <a:prstGeom prst="rect">
            <a:avLst/>
          </a:prstGeom>
        </p:spPr>
        <p:txBody>
          <a:bodyPr vert="horz" lIns="109728" tIns="54864" rIns="109728" bIns="54864" rtlCol="0" anchor="ctr">
            <a:noAutofit/>
          </a:bodyPr>
          <a:lstStyle/>
          <a:p>
            <a:pPr indent="-274320" algn="ctr" defTabSz="1097280">
              <a:lnSpc>
                <a:spcPct val="90000"/>
              </a:lnSpc>
              <a:spcBef>
                <a:spcPct val="0"/>
              </a:spcBef>
              <a:spcAft>
                <a:spcPts val="720"/>
              </a:spcAft>
              <a:buFont typeface="Arial" panose="020B0604020202020204" pitchFamily="34" charset="0"/>
              <a:buChar char="•"/>
            </a:pPr>
            <a:r>
              <a:rPr lang="ja-JP" altLang="en-US" sz="3600" dirty="0">
                <a:latin typeface="BIZ UDゴシック" panose="020B0400000000000000" pitchFamily="49" charset="-128"/>
                <a:ea typeface="BIZ UDゴシック" panose="020B0400000000000000" pitchFamily="49" charset="-128"/>
              </a:rPr>
              <a:t>応仁元</a:t>
            </a:r>
            <a:r>
              <a:rPr lang="en-US" altLang="ja-JP" sz="3600" dirty="0">
                <a:latin typeface="BIZ UDゴシック" panose="020B0400000000000000" pitchFamily="49" charset="-128"/>
                <a:ea typeface="BIZ UDゴシック" panose="020B0400000000000000" pitchFamily="49" charset="-128"/>
              </a:rPr>
              <a:t>(1467)</a:t>
            </a:r>
            <a:r>
              <a:rPr lang="ja-JP" altLang="en-US" sz="3600" dirty="0">
                <a:latin typeface="BIZ UDゴシック" panose="020B0400000000000000" pitchFamily="49" charset="-128"/>
                <a:ea typeface="BIZ UDゴシック" panose="020B0400000000000000" pitchFamily="49" charset="-128"/>
              </a:rPr>
              <a:t>年から文明</a:t>
            </a:r>
            <a:r>
              <a:rPr lang="en-US" altLang="ja-JP" sz="3600" dirty="0">
                <a:latin typeface="BIZ UDゴシック" panose="020B0400000000000000" pitchFamily="49" charset="-128"/>
                <a:ea typeface="BIZ UDゴシック" panose="020B0400000000000000" pitchFamily="49" charset="-128"/>
              </a:rPr>
              <a:t>9(1477)</a:t>
            </a:r>
            <a:r>
              <a:rPr lang="ja-JP" altLang="en-US" sz="3600" dirty="0">
                <a:latin typeface="BIZ UDゴシック" panose="020B0400000000000000" pitchFamily="49" charset="-128"/>
                <a:ea typeface="BIZ UDゴシック" panose="020B0400000000000000" pitchFamily="49" charset="-128"/>
              </a:rPr>
              <a:t>年までの</a:t>
            </a:r>
            <a:r>
              <a:rPr lang="en-US" altLang="ja-JP" sz="3600" dirty="0">
                <a:latin typeface="BIZ UDゴシック" panose="020B0400000000000000" pitchFamily="49" charset="-128"/>
                <a:ea typeface="BIZ UDゴシック" panose="020B0400000000000000" pitchFamily="49" charset="-128"/>
              </a:rPr>
              <a:t>11</a:t>
            </a:r>
            <a:r>
              <a:rPr lang="ja-JP" altLang="en-US" sz="3600" dirty="0">
                <a:latin typeface="BIZ UDゴシック" panose="020B0400000000000000" pitchFamily="49" charset="-128"/>
                <a:ea typeface="BIZ UDゴシック" panose="020B0400000000000000" pitchFamily="49" charset="-128"/>
              </a:rPr>
              <a:t>年間，管領細川勝元</a:t>
            </a:r>
            <a:r>
              <a:rPr lang="en-US" altLang="ja-JP" sz="3600" dirty="0">
                <a:latin typeface="BIZ UDゴシック" panose="020B0400000000000000" pitchFamily="49" charset="-128"/>
                <a:ea typeface="BIZ UDゴシック" panose="020B0400000000000000" pitchFamily="49" charset="-128"/>
              </a:rPr>
              <a:t>(</a:t>
            </a:r>
            <a:r>
              <a:rPr lang="ja-JP" altLang="en-US" sz="3600" dirty="0">
                <a:latin typeface="BIZ UDゴシック" panose="020B0400000000000000" pitchFamily="49" charset="-128"/>
                <a:ea typeface="BIZ UDゴシック" panose="020B0400000000000000" pitchFamily="49" charset="-128"/>
              </a:rPr>
              <a:t>ほそかわかつもと</a:t>
            </a:r>
            <a:r>
              <a:rPr lang="en-US" altLang="ja-JP" sz="3600" dirty="0">
                <a:latin typeface="BIZ UDゴシック" panose="020B0400000000000000" pitchFamily="49" charset="-128"/>
                <a:ea typeface="BIZ UDゴシック" panose="020B0400000000000000" pitchFamily="49" charset="-128"/>
              </a:rPr>
              <a:t>)</a:t>
            </a:r>
            <a:r>
              <a:rPr lang="ja-JP" altLang="en-US" sz="3600" dirty="0">
                <a:latin typeface="BIZ UDゴシック" panose="020B0400000000000000" pitchFamily="49" charset="-128"/>
                <a:ea typeface="BIZ UDゴシック" panose="020B0400000000000000" pitchFamily="49" charset="-128"/>
              </a:rPr>
              <a:t>の東軍と山名宗全</a:t>
            </a:r>
            <a:r>
              <a:rPr lang="en-US" altLang="ja-JP" sz="3600" dirty="0">
                <a:latin typeface="BIZ UDゴシック" panose="020B0400000000000000" pitchFamily="49" charset="-128"/>
                <a:ea typeface="BIZ UDゴシック" panose="020B0400000000000000" pitchFamily="49" charset="-128"/>
              </a:rPr>
              <a:t>(</a:t>
            </a:r>
            <a:r>
              <a:rPr lang="ja-JP" altLang="en-US" sz="3600" dirty="0">
                <a:latin typeface="BIZ UDゴシック" panose="020B0400000000000000" pitchFamily="49" charset="-128"/>
                <a:ea typeface="BIZ UDゴシック" panose="020B0400000000000000" pitchFamily="49" charset="-128"/>
              </a:rPr>
              <a:t>やまなそうぜん，持豊</a:t>
            </a:r>
            <a:r>
              <a:rPr lang="en-US" altLang="ja-JP" sz="3600" dirty="0">
                <a:latin typeface="BIZ UDゴシック" panose="020B0400000000000000" pitchFamily="49" charset="-128"/>
                <a:ea typeface="BIZ UDゴシック" panose="020B0400000000000000" pitchFamily="49" charset="-128"/>
              </a:rPr>
              <a:t>&lt;</a:t>
            </a:r>
            <a:r>
              <a:rPr lang="ja-JP" altLang="en-US" sz="3600" dirty="0">
                <a:latin typeface="BIZ UDゴシック" panose="020B0400000000000000" pitchFamily="49" charset="-128"/>
                <a:ea typeface="BIZ UDゴシック" panose="020B0400000000000000" pitchFamily="49" charset="-128"/>
              </a:rPr>
              <a:t>もちとよ</a:t>
            </a:r>
            <a:r>
              <a:rPr lang="en-US" altLang="ja-JP" sz="3600" dirty="0">
                <a:latin typeface="BIZ UDゴシック" panose="020B0400000000000000" pitchFamily="49" charset="-128"/>
                <a:ea typeface="BIZ UDゴシック" panose="020B0400000000000000" pitchFamily="49" charset="-128"/>
              </a:rPr>
              <a:t>&gt;)</a:t>
            </a:r>
            <a:r>
              <a:rPr lang="ja-JP" altLang="en-US" sz="3600" dirty="0">
                <a:latin typeface="BIZ UDゴシック" panose="020B0400000000000000" pitchFamily="49" charset="-128"/>
                <a:ea typeface="BIZ UDゴシック" panose="020B0400000000000000" pitchFamily="49" charset="-128"/>
              </a:rPr>
              <a:t>の西軍が戦った内乱。 京都が主戦場となりました。 始まった年号だけをとり応仁の乱ともいいます。</a:t>
            </a:r>
            <a:endParaRPr lang="en-US" altLang="ja-JP" sz="36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B6D27EC8-DF18-9182-958B-2B8591DEE8BC}"/>
              </a:ext>
            </a:extLst>
          </p:cNvPr>
          <p:cNvSpPr>
            <a:spLocks noGrp="1"/>
          </p:cNvSpPr>
          <p:nvPr>
            <p:ph type="sldNum" sz="quarter" idx="12"/>
          </p:nvPr>
        </p:nvSpPr>
        <p:spPr/>
        <p:txBody>
          <a:bodyPr/>
          <a:lstStyle/>
          <a:p>
            <a:fld id="{80C2CAD9-93CF-498C-BD6A-BE03352BE3B2}" type="slidenum">
              <a:rPr kumimoji="1" lang="ja-JP" altLang="en-US" smtClean="0"/>
              <a:t>213</a:t>
            </a:fld>
            <a:endParaRPr kumimoji="1" lang="ja-JP" altLang="en-US"/>
          </a:p>
        </p:txBody>
      </p:sp>
    </p:spTree>
    <p:extLst>
      <p:ext uri="{BB962C8B-B14F-4D97-AF65-F5344CB8AC3E}">
        <p14:creationId xmlns:p14="http://schemas.microsoft.com/office/powerpoint/2010/main" val="225266578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京都の妖怪イラストマップ | Yuka Kamogawa">
            <a:extLst>
              <a:ext uri="{FF2B5EF4-FFF2-40B4-BE49-F238E27FC236}">
                <a16:creationId xmlns:a16="http://schemas.microsoft.com/office/drawing/2014/main" id="{7B35E88C-5DF2-1C02-0E9E-821E697212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8222"/>
          <a:stretch/>
        </p:blipFill>
        <p:spPr bwMode="auto">
          <a:xfrm>
            <a:off x="2831783" y="12"/>
            <a:ext cx="8966834" cy="8229588"/>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88FC24A7-7636-5D1A-9FD4-275F884DC504}"/>
              </a:ext>
            </a:extLst>
          </p:cNvPr>
          <p:cNvSpPr>
            <a:spLocks noGrp="1"/>
          </p:cNvSpPr>
          <p:nvPr>
            <p:ph type="sldNum" sz="quarter" idx="12"/>
          </p:nvPr>
        </p:nvSpPr>
        <p:spPr/>
        <p:txBody>
          <a:bodyPr/>
          <a:lstStyle/>
          <a:p>
            <a:fld id="{80C2CAD9-93CF-498C-BD6A-BE03352BE3B2}" type="slidenum">
              <a:rPr kumimoji="1" lang="ja-JP" altLang="en-US" smtClean="0"/>
              <a:t>214</a:t>
            </a:fld>
            <a:endParaRPr kumimoji="1" lang="ja-JP" altLang="en-US"/>
          </a:p>
        </p:txBody>
      </p:sp>
    </p:spTree>
    <p:extLst>
      <p:ext uri="{BB962C8B-B14F-4D97-AF65-F5344CB8AC3E}">
        <p14:creationId xmlns:p14="http://schemas.microsoft.com/office/powerpoint/2010/main" val="356676322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a:solidFill>
              <a:schemeClr val="tx1"/>
            </a:solidFill>
          </a:ln>
        </p:spPr>
        <p:txBody>
          <a:bodyPr>
            <a:normAutofit fontScale="25000" lnSpcReduction="20000"/>
          </a:bodyPr>
          <a:lstStyle/>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C4485058-9E7F-2901-4AD8-64B05689CB20}"/>
              </a:ext>
            </a:extLst>
          </p:cNvPr>
          <p:cNvPicPr>
            <a:picLocks noChangeAspect="1"/>
          </p:cNvPicPr>
          <p:nvPr/>
        </p:nvPicPr>
        <p:blipFill>
          <a:blip r:embed="rId2"/>
          <a:stretch>
            <a:fillRect/>
          </a:stretch>
        </p:blipFill>
        <p:spPr>
          <a:xfrm>
            <a:off x="4201728" y="154299"/>
            <a:ext cx="6823323" cy="7437416"/>
          </a:xfrm>
          <a:prstGeom prst="rect">
            <a:avLst/>
          </a:prstGeom>
        </p:spPr>
      </p:pic>
      <p:sp>
        <p:nvSpPr>
          <p:cNvPr id="4" name="スライド番号プレースホルダー 3">
            <a:extLst>
              <a:ext uri="{FF2B5EF4-FFF2-40B4-BE49-F238E27FC236}">
                <a16:creationId xmlns:a16="http://schemas.microsoft.com/office/drawing/2014/main" id="{9373D0DB-9489-C29B-0406-DBC14A60CF96}"/>
              </a:ext>
            </a:extLst>
          </p:cNvPr>
          <p:cNvSpPr>
            <a:spLocks noGrp="1"/>
          </p:cNvSpPr>
          <p:nvPr>
            <p:ph type="sldNum" sz="quarter" idx="12"/>
          </p:nvPr>
        </p:nvSpPr>
        <p:spPr/>
        <p:txBody>
          <a:bodyPr/>
          <a:lstStyle/>
          <a:p>
            <a:fld id="{80C2CAD9-93CF-498C-BD6A-BE03352BE3B2}" type="slidenum">
              <a:rPr kumimoji="1" lang="ja-JP" altLang="en-US" smtClean="0"/>
              <a:t>215</a:t>
            </a:fld>
            <a:endParaRPr kumimoji="1" lang="ja-JP" altLang="en-US"/>
          </a:p>
        </p:txBody>
      </p:sp>
    </p:spTree>
    <p:extLst>
      <p:ext uri="{BB962C8B-B14F-4D97-AF65-F5344CB8AC3E}">
        <p14:creationId xmlns:p14="http://schemas.microsoft.com/office/powerpoint/2010/main" val="413573025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BEC13-EA37-1ACC-6D46-E0347CBFFE14}"/>
              </a:ext>
            </a:extLst>
          </p:cNvPr>
          <p:cNvSpPr>
            <a:spLocks noGrp="1"/>
          </p:cNvSpPr>
          <p:nvPr>
            <p:ph type="title"/>
          </p:nvPr>
        </p:nvSpPr>
        <p:spPr/>
        <p:txBody>
          <a:bodyPr/>
          <a:lstStyle/>
          <a:p>
            <a:r>
              <a:rPr lang="ja-JP" altLang="en-US" dirty="0">
                <a:latin typeface="BIZ UDゴシック" panose="020B0400000000000000" pitchFamily="49" charset="-128"/>
                <a:ea typeface="BIZ UDゴシック" panose="020B0400000000000000" pitchFamily="49" charset="-128"/>
              </a:rPr>
              <a:t>か</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C3B8578F-A1A8-E007-0774-DB2B4D1C21FD}"/>
              </a:ext>
            </a:extLst>
          </p:cNvPr>
          <p:cNvSpPr>
            <a:spLocks noGrp="1"/>
          </p:cNvSpPr>
          <p:nvPr>
            <p:ph idx="1"/>
          </p:nvPr>
        </p:nvSpPr>
        <p:spPr>
          <a:ln w="38100">
            <a:solidFill>
              <a:schemeClr val="tx1"/>
            </a:solidFill>
          </a:ln>
        </p:spPr>
        <p:txBody>
          <a:bodyPr>
            <a:normAutofit fontScale="25000" lnSpcReduction="20000"/>
          </a:bodyPr>
          <a:lstStyle/>
          <a:p>
            <a:pPr marL="0" indent="0">
              <a:buNone/>
            </a:pPr>
            <a:r>
              <a:rPr lang="ja-JP" altLang="en-US" sz="2400" b="1" dirty="0">
                <a:latin typeface="BIZ UDゴシック" panose="020B0400000000000000" pitchFamily="49" charset="-128"/>
                <a:ea typeface="BIZ UDゴシック" panose="020B0400000000000000" pitchFamily="49" charset="-128"/>
              </a:rPr>
              <a:t>京都景観条例</a:t>
            </a: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ja-JP" altLang="en-US" b="1" i="0" dirty="0">
              <a:solidFill>
                <a:srgbClr val="333333"/>
              </a:solidFill>
              <a:effectLst/>
              <a:latin typeface="YuGothic"/>
            </a:endParaRPr>
          </a:p>
          <a:p>
            <a:pPr marL="0" indent="0">
              <a:buNone/>
            </a:pPr>
            <a:endParaRPr lang="en-US" altLang="ja-JP" dirty="0">
              <a:latin typeface="BIZ UDゴシック" panose="020B0400000000000000" pitchFamily="49" charset="-128"/>
              <a:ea typeface="BIZ UDゴシック" panose="020B0400000000000000" pitchFamily="49" charset="-128"/>
            </a:endParaRPr>
          </a:p>
          <a:p>
            <a:pPr marL="0" indent="0">
              <a:buNone/>
            </a:pPr>
            <a:endParaRPr kumimoji="1" lang="ja-JP" altLang="en-US"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CB8B2406-B60E-08AD-C8A7-7F29E9E2ACD4}"/>
              </a:ext>
            </a:extLst>
          </p:cNvPr>
          <p:cNvPicPr>
            <a:picLocks noChangeAspect="1"/>
          </p:cNvPicPr>
          <p:nvPr/>
        </p:nvPicPr>
        <p:blipFill>
          <a:blip r:embed="rId2"/>
          <a:stretch>
            <a:fillRect/>
          </a:stretch>
        </p:blipFill>
        <p:spPr>
          <a:xfrm>
            <a:off x="5161733" y="2099781"/>
            <a:ext cx="3625957" cy="4762091"/>
          </a:xfrm>
          <a:prstGeom prst="rect">
            <a:avLst/>
          </a:prstGeom>
          <a:effectLst>
            <a:softEdge rad="63500"/>
          </a:effectLst>
        </p:spPr>
      </p:pic>
      <p:pic>
        <p:nvPicPr>
          <p:cNvPr id="7" name="図 6">
            <a:extLst>
              <a:ext uri="{FF2B5EF4-FFF2-40B4-BE49-F238E27FC236}">
                <a16:creationId xmlns:a16="http://schemas.microsoft.com/office/drawing/2014/main" id="{1A29AEA2-EA91-5507-2AE3-F264230A361A}"/>
              </a:ext>
            </a:extLst>
          </p:cNvPr>
          <p:cNvPicPr>
            <a:picLocks noChangeAspect="1"/>
          </p:cNvPicPr>
          <p:nvPr/>
        </p:nvPicPr>
        <p:blipFill>
          <a:blip r:embed="rId3"/>
          <a:stretch>
            <a:fillRect/>
          </a:stretch>
        </p:blipFill>
        <p:spPr>
          <a:xfrm>
            <a:off x="9140825" y="2312311"/>
            <a:ext cx="3036936" cy="2602462"/>
          </a:xfrm>
          <a:prstGeom prst="rect">
            <a:avLst/>
          </a:prstGeom>
          <a:effectLst>
            <a:softEdge rad="63500"/>
          </a:effectLst>
        </p:spPr>
      </p:pic>
      <p:pic>
        <p:nvPicPr>
          <p:cNvPr id="1026" name="Picture 2" descr="祇園京都ラーメン 祇園のど真ん中のラーメン屋">
            <a:extLst>
              <a:ext uri="{FF2B5EF4-FFF2-40B4-BE49-F238E27FC236}">
                <a16:creationId xmlns:a16="http://schemas.microsoft.com/office/drawing/2014/main" id="{E9A73D1D-7910-DE3B-DFCB-173E4CC41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5442" y="4914773"/>
            <a:ext cx="2847702" cy="213577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0" name="Picture 2" descr="京都タワーを徹底解説！みどころは？グルメ、ショッピング、夜景を楽しむ！京都観光のスタート地点｜るるぶ&amp;more.">
            <a:extLst>
              <a:ext uri="{FF2B5EF4-FFF2-40B4-BE49-F238E27FC236}">
                <a16:creationId xmlns:a16="http://schemas.microsoft.com/office/drawing/2014/main" id="{9F901D32-6917-5BC7-9321-AEA78D8A1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180" y="1978341"/>
            <a:ext cx="3036936" cy="476209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156715CE-D452-71E9-E4AC-F8F0A66E5FB0}"/>
              </a:ext>
            </a:extLst>
          </p:cNvPr>
          <p:cNvSpPr>
            <a:spLocks noGrp="1"/>
          </p:cNvSpPr>
          <p:nvPr>
            <p:ph type="sldNum" sz="quarter" idx="12"/>
          </p:nvPr>
        </p:nvSpPr>
        <p:spPr/>
        <p:txBody>
          <a:bodyPr/>
          <a:lstStyle/>
          <a:p>
            <a:fld id="{80C2CAD9-93CF-498C-BD6A-BE03352BE3B2}" type="slidenum">
              <a:rPr kumimoji="1" lang="ja-JP" altLang="en-US" smtClean="0"/>
              <a:t>216</a:t>
            </a:fld>
            <a:endParaRPr kumimoji="1" lang="ja-JP" altLang="en-US"/>
          </a:p>
        </p:txBody>
      </p:sp>
    </p:spTree>
    <p:extLst>
      <p:ext uri="{BB962C8B-B14F-4D97-AF65-F5344CB8AC3E}">
        <p14:creationId xmlns:p14="http://schemas.microsoft.com/office/powerpoint/2010/main" val="40793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6DFE308-B77B-80C1-D37A-B6EBE0250366}"/>
              </a:ext>
            </a:extLst>
          </p:cNvPr>
          <p:cNvSpPr txBox="1"/>
          <p:nvPr/>
        </p:nvSpPr>
        <p:spPr>
          <a:xfrm>
            <a:off x="2241694" y="1040720"/>
            <a:ext cx="10147012" cy="6297108"/>
          </a:xfrm>
          <a:prstGeom prst="rect">
            <a:avLst/>
          </a:prstGeom>
          <a:noFill/>
        </p:spPr>
        <p:txBody>
          <a:bodyPr wrap="square">
            <a:spAutoFit/>
          </a:bodyPr>
          <a:lstStyle/>
          <a:p>
            <a:r>
              <a:rPr lang="ja-JP"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　　　　　　　　　　　　　　　　　　　　　　　　</a:t>
            </a:r>
            <a:endParaRPr lang="en-US"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r>
              <a:rPr lang="ja-JP"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Ｑ</a:t>
            </a:r>
            <a:r>
              <a:rPr lang="en-US"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1</a:t>
            </a:r>
            <a:r>
              <a:rPr lang="ja-JP"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　これまでの食文化の話題においては、安全はどのような位置づけでしたか？</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en-US"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 </a:t>
            </a:r>
            <a:endParaRPr lang="en-US"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Ｑ</a:t>
            </a:r>
            <a:r>
              <a:rPr lang="en-US"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2</a:t>
            </a:r>
            <a:r>
              <a:rPr lang="ja-JP"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　日本の企業の食品安全文化は、各企業の概念として承継され根付いていると思います。</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480060" indent="183642"/>
            <a:r>
              <a:rPr lang="ja-JP" altLang="ja-JP" sz="1440" b="1" kern="0" dirty="0">
                <a:latin typeface="BIZ UDゴシック" panose="020B0400000000000000" pitchFamily="49" charset="-128"/>
                <a:ea typeface="BIZ UDゴシック" panose="020B0400000000000000" pitchFamily="49" charset="-128"/>
                <a:cs typeface="ＭＳ Ｐゴシック" panose="020B0600070205080204" pitchFamily="50" charset="-128"/>
              </a:rPr>
              <a:t>しかし、今更、自称コンサルタントタント等によって、食品安全文化について現場を錯綜あせていると聞く事もあり、その点について正しく理解するために良いアドバイスをお願いします。</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en-US"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Ｑ</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3</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日本料理の飲食店を経営するものです。修業時代には、食品を取り扱うまでは、今でいう一般衛生管理に相当する作業のみをさせれました。</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550926" indent="-550926"/>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この流れは今でも生きております。</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HACCP</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などいらない世界です。</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550926" indent="-550926"/>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今敢えて、外国でやっているから、日本もといわずに、日本では昔からやっているといってください。インバウンドの旅行者の信頼を得られるのではないのでしょうか</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R="914400"/>
            <a:r>
              <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R="914400"/>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Ｑ</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4</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取引先の要請で</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FSSC</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に取り組んでおりますが、認証機関の審査において、食の安全文化の取り組みをチェックするとのことですが、質問が漠然としており、これまでの要求事項で十分に判断できるのではないでしょうか。</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550926" indent="-550926"/>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p>
          <a:p>
            <a:pPr marL="550926" indent="-550926"/>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Ｑ</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5</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「安全文化」「食品安全文化」「文化」という言葉の意味について</a:t>
            </a:r>
          </a:p>
          <a:p>
            <a:pPr indent="548640"/>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・言葉の定義やイメージが、話す人によってバラバラ。</a:t>
            </a:r>
          </a:p>
          <a:p>
            <a:pPr marL="662940" indent="-182880"/>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・そもそも、欧米で言う「文化」と、日本で使う「文化」という言葉は、同じニュアンスで使っているのか？</a:t>
            </a:r>
          </a:p>
          <a:p>
            <a:pPr marL="662940" indent="-182880"/>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・「食品安全文化」は「食品安全を最優先と認識する企業の（現場の）風土」と捉えることでよいと思うが、この説明はどこかに明記されているか？</a:t>
            </a:r>
          </a:p>
          <a:p>
            <a:pPr marL="662940" indent="-182880"/>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安全文化」がチェルノブイリ原発事故をきっかけに成熟してきた概念である、という説明は理解した。ただ、これは「労働安全」の分野が近いように感じた。「食品安全」と同列に論じることに違和感を覚える。</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HACCP</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制度化や食品安全基本法が施行されている日本では、原発事故で成熟してきた安全文化ほど複雑に考える必要はないと思う。</a:t>
            </a:r>
          </a:p>
          <a:p>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A2B2D8AC-B434-76F5-F9DE-527E5D8C001B}"/>
              </a:ext>
            </a:extLst>
          </p:cNvPr>
          <p:cNvSpPr>
            <a:spLocks noGrp="1"/>
          </p:cNvSpPr>
          <p:nvPr>
            <p:ph type="sldNum" sz="quarter" idx="12"/>
          </p:nvPr>
        </p:nvSpPr>
        <p:spPr/>
        <p:txBody>
          <a:bodyPr/>
          <a:lstStyle/>
          <a:p>
            <a:fld id="{80C2CAD9-93CF-498C-BD6A-BE03352BE3B2}" type="slidenum">
              <a:rPr kumimoji="1" lang="ja-JP" altLang="en-US" smtClean="0"/>
              <a:t>217</a:t>
            </a:fld>
            <a:endParaRPr kumimoji="1" lang="ja-JP" altLang="en-US"/>
          </a:p>
        </p:txBody>
      </p:sp>
    </p:spTree>
    <p:extLst>
      <p:ext uri="{BB962C8B-B14F-4D97-AF65-F5344CB8AC3E}">
        <p14:creationId xmlns:p14="http://schemas.microsoft.com/office/powerpoint/2010/main" val="29394485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34355CC-37DB-8859-63F3-DA0FAE4ECF8D}"/>
              </a:ext>
            </a:extLst>
          </p:cNvPr>
          <p:cNvSpPr txBox="1"/>
          <p:nvPr/>
        </p:nvSpPr>
        <p:spPr>
          <a:xfrm>
            <a:off x="2269974" y="1715225"/>
            <a:ext cx="9649276" cy="4081117"/>
          </a:xfrm>
          <a:prstGeom prst="rect">
            <a:avLst/>
          </a:prstGeom>
          <a:noFill/>
        </p:spPr>
        <p:txBody>
          <a:bodyPr wrap="square">
            <a:spAutoFit/>
          </a:bodyPr>
          <a:lstStyle/>
          <a:p>
            <a:pPr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Ｑ６　目標の立て方、評価の仕方について</a:t>
            </a:r>
          </a:p>
          <a:p>
            <a:pPr marL="662940" indent="-182880"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FSSC</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や</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PAS320</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で食品安全文化を謳っているので、食品安全文化も</a:t>
            </a:r>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PDCA</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を回す考え方になるのでは？と推察する。</a:t>
            </a:r>
          </a:p>
          <a:p>
            <a:pPr marL="640080"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その場合、食品安全文化の目標はどのように据えればよいか。また、どのように評価（定量評価？定性評価？）できるか。</a:t>
            </a:r>
          </a:p>
          <a:p>
            <a:pPr marL="662940" indent="-182880"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・文化の醸成度合いとしてチェックリストやスコアシートは利用できる　ようだが、「チェックリストやスコアシートで高得点」＝「文化が定着している」と評価するのは、心理的には納得しにくい（仕組みの上では理解できるが）。</a:t>
            </a:r>
          </a:p>
          <a:p>
            <a:pPr marL="571500" indent="-91440"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・ゴール（目標？）はどう設定すればよいか。 「食品安全方針」を不変の　目標に位置付ければ十分と考えるが、（取り組みがマンネリ化、形骸化しないように）継続的にレベルアップできるような可変的な目標を立てた方がよいのか？</a:t>
            </a:r>
          </a:p>
          <a:p>
            <a:pPr algn="just"/>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indent="183642"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Ｑ７ 「食品安全文化」と「品質文化」の区別について</a:t>
            </a:r>
          </a:p>
          <a:p>
            <a:pPr marL="662940" indent="-182880"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・「食品安全文化」と「品質文化」は分けて考えるべきか？</a:t>
            </a:r>
          </a:p>
          <a:p>
            <a:pPr marL="662940" indent="-182880" algn="just"/>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（分けること　にメリット・デメリットがあるのかどうかもわかりませんが、「品質文化」も一緒に考えると、教育・訓練等の取り組みが複雑化しそうなイメージはあります）</a:t>
            </a:r>
          </a:p>
          <a:p>
            <a:pPr marL="640080" algn="just"/>
            <a:r>
              <a:rPr lang="en-US"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FSSC</a:t>
            </a:r>
            <a:r>
              <a:rPr lang="ja-JP" altLang="ja-JP" sz="1440" b="1" kern="100" dirty="0">
                <a:latin typeface="BIZ UDゴシック" panose="020B0400000000000000" pitchFamily="49" charset="-128"/>
                <a:ea typeface="BIZ UDゴシック" panose="020B0400000000000000" pitchFamily="49" charset="-128"/>
                <a:cs typeface="Times New Roman" panose="02020603050405020304" pitchFamily="18" charset="0"/>
              </a:rPr>
              <a:t>に徐々に品質の要素が入りつつあるので、「食品安全」と「品質」を明確に分けて考えることが徐々に難しくなるイメージもあります。</a:t>
            </a:r>
          </a:p>
        </p:txBody>
      </p:sp>
      <p:sp>
        <p:nvSpPr>
          <p:cNvPr id="2" name="スライド番号プレースホルダー 1">
            <a:extLst>
              <a:ext uri="{FF2B5EF4-FFF2-40B4-BE49-F238E27FC236}">
                <a16:creationId xmlns:a16="http://schemas.microsoft.com/office/drawing/2014/main" id="{38D3840D-46CF-793C-D2CD-B27A92FBCBA4}"/>
              </a:ext>
            </a:extLst>
          </p:cNvPr>
          <p:cNvSpPr>
            <a:spLocks noGrp="1"/>
          </p:cNvSpPr>
          <p:nvPr>
            <p:ph type="sldNum" sz="quarter" idx="12"/>
          </p:nvPr>
        </p:nvSpPr>
        <p:spPr/>
        <p:txBody>
          <a:bodyPr/>
          <a:lstStyle/>
          <a:p>
            <a:fld id="{80C2CAD9-93CF-498C-BD6A-BE03352BE3B2}" type="slidenum">
              <a:rPr kumimoji="1" lang="ja-JP" altLang="en-US" smtClean="0"/>
              <a:t>218</a:t>
            </a:fld>
            <a:endParaRPr kumimoji="1" lang="ja-JP" altLang="en-US"/>
          </a:p>
        </p:txBody>
      </p:sp>
    </p:spTree>
    <p:extLst>
      <p:ext uri="{BB962C8B-B14F-4D97-AF65-F5344CB8AC3E}">
        <p14:creationId xmlns:p14="http://schemas.microsoft.com/office/powerpoint/2010/main" val="235599076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2F218-FEAE-2FE6-A498-0874AE11780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C785B2-52A9-41BE-42AC-71C9C0EBBBB5}"/>
              </a:ext>
            </a:extLst>
          </p:cNvPr>
          <p:cNvSpPr txBox="1"/>
          <p:nvPr/>
        </p:nvSpPr>
        <p:spPr>
          <a:xfrm>
            <a:off x="1466373" y="2631894"/>
            <a:ext cx="11469807" cy="1323439"/>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巷間でにぎにぎしいセーフティーカルチャーとは</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距離を置いた推進を！</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0102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333C-D279-38F9-67AF-E2C69661F601}"/>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C850B9F-4FB7-60F9-7F4B-7A9B0DCD7D12}"/>
              </a:ext>
            </a:extLst>
          </p:cNvPr>
          <p:cNvSpPr txBox="1"/>
          <p:nvPr/>
        </p:nvSpPr>
        <p:spPr>
          <a:xfrm>
            <a:off x="1979337" y="2631894"/>
            <a:ext cx="10443885" cy="1938992"/>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安全装置というものは</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過去に経験済み</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つまり予測可能な事象に対してのみ設定可能</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8888222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9195-FE7C-C2C0-7E5B-E94B7163E296}"/>
            </a:ext>
          </a:extLst>
        </p:cNvPr>
        <p:cNvGrpSpPr/>
        <p:nvPr/>
      </p:nvGrpSpPr>
      <p:grpSpPr>
        <a:xfrm>
          <a:off x="0" y="0"/>
          <a:ext cx="0" cy="0"/>
          <a:chOff x="0" y="0"/>
          <a:chExt cx="0" cy="0"/>
        </a:xfrm>
      </p:grpSpPr>
      <p:pic>
        <p:nvPicPr>
          <p:cNvPr id="3" name="図 2" descr="アイコン&#10;&#10;AI 生成コンテンツは誤りを含む可能性があります。">
            <a:extLst>
              <a:ext uri="{FF2B5EF4-FFF2-40B4-BE49-F238E27FC236}">
                <a16:creationId xmlns:a16="http://schemas.microsoft.com/office/drawing/2014/main" id="{ABBE1035-E576-BE48-B1B3-B0FF8EF66BFA}"/>
              </a:ext>
            </a:extLst>
          </p:cNvPr>
          <p:cNvPicPr>
            <a:picLocks noChangeAspect="1"/>
          </p:cNvPicPr>
          <p:nvPr/>
        </p:nvPicPr>
        <p:blipFill>
          <a:blip r:embed="rId2"/>
          <a:stretch>
            <a:fillRect/>
          </a:stretch>
        </p:blipFill>
        <p:spPr>
          <a:xfrm>
            <a:off x="5410498" y="933511"/>
            <a:ext cx="3809403" cy="5610813"/>
          </a:xfrm>
          <a:prstGeom prst="rect">
            <a:avLst/>
          </a:prstGeom>
        </p:spPr>
      </p:pic>
      <p:sp>
        <p:nvSpPr>
          <p:cNvPr id="4" name="テキスト ボックス 3">
            <a:extLst>
              <a:ext uri="{FF2B5EF4-FFF2-40B4-BE49-F238E27FC236}">
                <a16:creationId xmlns:a16="http://schemas.microsoft.com/office/drawing/2014/main" id="{D0A32426-233E-01B5-A396-55B6C6E2543F}"/>
              </a:ext>
            </a:extLst>
          </p:cNvPr>
          <p:cNvSpPr txBox="1"/>
          <p:nvPr/>
        </p:nvSpPr>
        <p:spPr>
          <a:xfrm>
            <a:off x="5876343" y="7034479"/>
            <a:ext cx="2877711" cy="523220"/>
          </a:xfrm>
          <a:prstGeom prst="rect">
            <a:avLst/>
          </a:prstGeom>
          <a:noFill/>
        </p:spPr>
        <p:txBody>
          <a:bodyPr wrap="none" rtlCol="0">
            <a:spAutoFit/>
          </a:bodyPr>
          <a:lstStyle/>
          <a:p>
            <a:r>
              <a:rPr kumimoji="1" lang="en-US" altLang="ja-JP" sz="2800" dirty="0">
                <a:solidFill>
                  <a:schemeClr val="accent6">
                    <a:lumMod val="50000"/>
                  </a:schemeClr>
                </a:solidFill>
                <a:latin typeface="BIZ UDゴシック" panose="020B0400000000000000" pitchFamily="49" charset="-128"/>
                <a:ea typeface="BIZ UDゴシック" panose="020B0400000000000000" pitchFamily="49" charset="-128"/>
              </a:rPr>
              <a:t>info@qpfs.or.jp</a:t>
            </a:r>
            <a:endParaRPr kumimoji="1" lang="ja-JP" altLang="en-US" sz="28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88612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ject Object]">
            <a:extLst>
              <a:ext uri="{FF2B5EF4-FFF2-40B4-BE49-F238E27FC236}">
                <a16:creationId xmlns:a16="http://schemas.microsoft.com/office/drawing/2014/main" id="{44D9C9BD-561D-BA2E-0992-60EC30FFC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366" y="-156754"/>
            <a:ext cx="11238485" cy="842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91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6AEABAF-5938-B025-4E19-FC88449867E5}"/>
              </a:ext>
            </a:extLst>
          </p:cNvPr>
          <p:cNvPicPr>
            <a:picLocks noChangeAspect="1"/>
          </p:cNvPicPr>
          <p:nvPr/>
        </p:nvPicPr>
        <p:blipFill>
          <a:blip r:embed="rId2"/>
          <a:stretch>
            <a:fillRect/>
          </a:stretch>
        </p:blipFill>
        <p:spPr>
          <a:xfrm>
            <a:off x="3373249" y="636608"/>
            <a:ext cx="8028200" cy="7083706"/>
          </a:xfrm>
          <a:prstGeom prst="rect">
            <a:avLst/>
          </a:prstGeom>
        </p:spPr>
      </p:pic>
    </p:spTree>
    <p:extLst>
      <p:ext uri="{BB962C8B-B14F-4D97-AF65-F5344CB8AC3E}">
        <p14:creationId xmlns:p14="http://schemas.microsoft.com/office/powerpoint/2010/main" val="1133978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7B2A-EAE2-F9BD-EDC4-329C0C21D57C}"/>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DA84EA5-A466-17CE-ECFD-63B1E0B3E21E}"/>
              </a:ext>
            </a:extLst>
          </p:cNvPr>
          <p:cNvSpPr txBox="1"/>
          <p:nvPr/>
        </p:nvSpPr>
        <p:spPr>
          <a:xfrm>
            <a:off x="2235813" y="2631894"/>
            <a:ext cx="9930925" cy="2554545"/>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核融合に至らなかったという点では</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安全装置は機能したのだが</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人身・物損事故に至らせないという点では</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まったく機能しなかった</a:t>
            </a:r>
            <a:endParaRPr lang="en-US" altLang="ja-JP" sz="4000" dirty="0">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8A6DAB2C-DAE4-39AC-5FCC-9A830C7D72C6}"/>
              </a:ext>
            </a:extLst>
          </p:cNvPr>
          <p:cNvPicPr>
            <a:picLocks noChangeAspect="1"/>
          </p:cNvPicPr>
          <p:nvPr/>
        </p:nvPicPr>
        <p:blipFill>
          <a:blip r:embed="rId2"/>
          <a:stretch>
            <a:fillRect/>
          </a:stretch>
        </p:blipFill>
        <p:spPr>
          <a:xfrm>
            <a:off x="1516056" y="1460413"/>
            <a:ext cx="5165268" cy="426259"/>
          </a:xfrm>
          <a:prstGeom prst="rect">
            <a:avLst/>
          </a:prstGeom>
        </p:spPr>
      </p:pic>
    </p:spTree>
    <p:extLst>
      <p:ext uri="{BB962C8B-B14F-4D97-AF65-F5344CB8AC3E}">
        <p14:creationId xmlns:p14="http://schemas.microsoft.com/office/powerpoint/2010/main" val="416107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67D44-B066-2F23-1D9E-CCE15166BBEC}"/>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38CB31C-8850-3980-072C-84EBD8AA2AA9}"/>
              </a:ext>
            </a:extLst>
          </p:cNvPr>
          <p:cNvSpPr txBox="1"/>
          <p:nvPr/>
        </p:nvSpPr>
        <p:spPr>
          <a:xfrm>
            <a:off x="953410" y="2718704"/>
            <a:ext cx="12495728" cy="1323439"/>
          </a:xfrm>
          <a:prstGeom prst="rect">
            <a:avLst/>
          </a:prstGeom>
          <a:solidFill>
            <a:srgbClr val="FF0000">
              <a:alpha val="20000"/>
            </a:srgbClr>
          </a:solidFill>
          <a:ln>
            <a:solidFill>
              <a:schemeClr val="tx1"/>
            </a:solidFill>
          </a:ln>
          <a:scene3d>
            <a:camera prst="orthographicFront"/>
            <a:lightRig rig="threePt" dir="t"/>
          </a:scene3d>
          <a:sp3d>
            <a:bevelT prst="angle"/>
          </a:sp3d>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安全装置（原爆、水爆の場合には</a:t>
            </a:r>
            <a:r>
              <a:rPr lang="en-US" altLang="ja-JP" sz="4000" dirty="0">
                <a:latin typeface="BIZ UDゴシック" panose="020B0400000000000000" pitchFamily="49" charset="-128"/>
                <a:ea typeface="BIZ UDゴシック" panose="020B0400000000000000" pitchFamily="49" charset="-128"/>
              </a:rPr>
              <a:t>4</a:t>
            </a:r>
            <a:r>
              <a:rPr lang="ja-JP" altLang="en-US" sz="4000" dirty="0">
                <a:latin typeface="BIZ UDゴシック" panose="020B0400000000000000" pitchFamily="49" charset="-128"/>
                <a:ea typeface="BIZ UDゴシック" panose="020B0400000000000000" pitchFamily="49" charset="-128"/>
              </a:rPr>
              <a:t>～</a:t>
            </a:r>
            <a:r>
              <a:rPr lang="en-US" altLang="ja-JP" sz="4000" dirty="0">
                <a:latin typeface="BIZ UDゴシック" panose="020B0400000000000000" pitchFamily="49" charset="-128"/>
                <a:ea typeface="BIZ UDゴシック" panose="020B0400000000000000" pitchFamily="49" charset="-128"/>
              </a:rPr>
              <a:t>5</a:t>
            </a:r>
            <a:r>
              <a:rPr lang="ja-JP" altLang="en-US" sz="4000" dirty="0">
                <a:latin typeface="BIZ UDゴシック" panose="020B0400000000000000" pitchFamily="49" charset="-128"/>
                <a:ea typeface="BIZ UDゴシック" panose="020B0400000000000000" pitchFamily="49" charset="-128"/>
              </a:rPr>
              <a:t>個ついている）</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がいくつあってもエラーはそれらをすり抜けてくる</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9875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29FFDE-E6EA-04E4-1EE5-E722BA12E04F}"/>
              </a:ext>
            </a:extLst>
          </p:cNvPr>
          <p:cNvPicPr>
            <a:picLocks noChangeAspect="1"/>
          </p:cNvPicPr>
          <p:nvPr/>
        </p:nvPicPr>
        <p:blipFill>
          <a:blip r:embed="rId2"/>
          <a:stretch>
            <a:fillRect/>
          </a:stretch>
        </p:blipFill>
        <p:spPr>
          <a:xfrm>
            <a:off x="1985772" y="-44788"/>
            <a:ext cx="10031837" cy="7251821"/>
          </a:xfrm>
          <a:prstGeom prst="rect">
            <a:avLst/>
          </a:prstGeom>
        </p:spPr>
      </p:pic>
      <p:sp>
        <p:nvSpPr>
          <p:cNvPr id="5" name="テキスト ボックス 4">
            <a:extLst>
              <a:ext uri="{FF2B5EF4-FFF2-40B4-BE49-F238E27FC236}">
                <a16:creationId xmlns:a16="http://schemas.microsoft.com/office/drawing/2014/main" id="{4688938B-A085-DC98-F7F8-2F90B7F6BF6E}"/>
              </a:ext>
            </a:extLst>
          </p:cNvPr>
          <p:cNvSpPr txBox="1"/>
          <p:nvPr/>
        </p:nvSpPr>
        <p:spPr>
          <a:xfrm>
            <a:off x="2556588" y="7330198"/>
            <a:ext cx="9114142" cy="350865"/>
          </a:xfrm>
          <a:prstGeom prst="rect">
            <a:avLst/>
          </a:prstGeom>
          <a:noFill/>
        </p:spPr>
        <p:txBody>
          <a:bodyPr wrap="square">
            <a:spAutoFit/>
          </a:bodyPr>
          <a:lstStyle/>
          <a:p>
            <a:r>
              <a:rPr lang="en-US" altLang="ja-JP" sz="1680" dirty="0">
                <a:hlinkClick r:id="rId3"/>
              </a:rPr>
              <a:t>(15) </a:t>
            </a:r>
            <a:r>
              <a:rPr lang="ja-JP" altLang="en-US" sz="1680" dirty="0">
                <a:hlinkClick r:id="rId3"/>
              </a:rPr>
              <a:t>大惨事寸前「台車亀裂」の原因は“削りすぎ”</a:t>
            </a:r>
            <a:r>
              <a:rPr lang="en-US" altLang="ja-JP" sz="1680" dirty="0">
                <a:hlinkClick r:id="rId3"/>
              </a:rPr>
              <a:t>(19/03/28) - YouTube</a:t>
            </a:r>
            <a:endParaRPr lang="ja-JP" altLang="en-US" sz="1680" dirty="0"/>
          </a:p>
        </p:txBody>
      </p:sp>
      <p:sp>
        <p:nvSpPr>
          <p:cNvPr id="2" name="スライド番号プレースホルダー 1">
            <a:extLst>
              <a:ext uri="{FF2B5EF4-FFF2-40B4-BE49-F238E27FC236}">
                <a16:creationId xmlns:a16="http://schemas.microsoft.com/office/drawing/2014/main" id="{FD787EA4-3759-F008-118F-3B44249C26A0}"/>
              </a:ext>
            </a:extLst>
          </p:cNvPr>
          <p:cNvSpPr>
            <a:spLocks noGrp="1"/>
          </p:cNvSpPr>
          <p:nvPr>
            <p:ph type="sldNum" sz="quarter" idx="12"/>
          </p:nvPr>
        </p:nvSpPr>
        <p:spPr/>
        <p:txBody>
          <a:bodyPr/>
          <a:lstStyle/>
          <a:p>
            <a:fld id="{1BF6E997-178B-4815-8ABD-60FD5E8C3AF7}" type="slidenum">
              <a:rPr kumimoji="1" lang="ja-JP" altLang="en-US" smtClean="0"/>
              <a:t>27</a:t>
            </a:fld>
            <a:endParaRPr kumimoji="1" lang="ja-JP" altLang="en-US"/>
          </a:p>
        </p:txBody>
      </p:sp>
    </p:spTree>
    <p:extLst>
      <p:ext uri="{BB962C8B-B14F-4D97-AF65-F5344CB8AC3E}">
        <p14:creationId xmlns:p14="http://schemas.microsoft.com/office/powerpoint/2010/main" val="717401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0F5B94-7018-F072-D0BD-768CA8404E01}"/>
              </a:ext>
            </a:extLst>
          </p:cNvPr>
          <p:cNvPicPr>
            <a:picLocks noChangeAspect="1"/>
          </p:cNvPicPr>
          <p:nvPr/>
        </p:nvPicPr>
        <p:blipFill>
          <a:blip r:embed="rId2"/>
          <a:stretch>
            <a:fillRect/>
          </a:stretch>
        </p:blipFill>
        <p:spPr>
          <a:xfrm>
            <a:off x="2354149" y="124907"/>
            <a:ext cx="9922100" cy="7151227"/>
          </a:xfrm>
          <a:prstGeom prst="rect">
            <a:avLst/>
          </a:prstGeom>
        </p:spPr>
      </p:pic>
      <p:sp>
        <p:nvSpPr>
          <p:cNvPr id="5" name="テキスト ボックス 4">
            <a:extLst>
              <a:ext uri="{FF2B5EF4-FFF2-40B4-BE49-F238E27FC236}">
                <a16:creationId xmlns:a16="http://schemas.microsoft.com/office/drawing/2014/main" id="{DA64DDD9-739D-41E5-F0CF-FB8643BC9419}"/>
              </a:ext>
            </a:extLst>
          </p:cNvPr>
          <p:cNvSpPr txBox="1"/>
          <p:nvPr/>
        </p:nvSpPr>
        <p:spPr>
          <a:xfrm>
            <a:off x="2667657" y="7313689"/>
            <a:ext cx="8509519" cy="609398"/>
          </a:xfrm>
          <a:prstGeom prst="rect">
            <a:avLst/>
          </a:prstGeom>
          <a:noFill/>
        </p:spPr>
        <p:txBody>
          <a:bodyPr wrap="square">
            <a:spAutoFit/>
          </a:bodyPr>
          <a:lstStyle/>
          <a:p>
            <a:r>
              <a:rPr lang="en-US" altLang="ja-JP" sz="1680" dirty="0">
                <a:hlinkClick r:id="rId3"/>
              </a:rPr>
              <a:t>(15) </a:t>
            </a:r>
            <a:r>
              <a:rPr lang="ja-JP" altLang="en-US" sz="1680" dirty="0">
                <a:hlinkClick r:id="rId3"/>
              </a:rPr>
              <a:t>致命的なミスの連鎖！ 新幹線史上初の重大インシデントはなぜ起こったのか？運輸安全委員会のレポートを読み解く</a:t>
            </a:r>
            <a:r>
              <a:rPr lang="en-US" altLang="ja-JP" sz="1680" dirty="0">
                <a:hlinkClick r:id="rId3"/>
              </a:rPr>
              <a:t>【</a:t>
            </a:r>
            <a:r>
              <a:rPr lang="ja-JP" altLang="en-US" sz="1680" dirty="0">
                <a:hlinkClick r:id="rId3"/>
              </a:rPr>
              <a:t>ゆっくり解説</a:t>
            </a:r>
            <a:r>
              <a:rPr lang="en-US" altLang="ja-JP" sz="1680" dirty="0">
                <a:hlinkClick r:id="rId3"/>
              </a:rPr>
              <a:t>】 - YouTube</a:t>
            </a:r>
            <a:endParaRPr lang="ja-JP" altLang="en-US" sz="1680" dirty="0"/>
          </a:p>
        </p:txBody>
      </p:sp>
      <p:sp>
        <p:nvSpPr>
          <p:cNvPr id="2" name="スライド番号プレースホルダー 1">
            <a:extLst>
              <a:ext uri="{FF2B5EF4-FFF2-40B4-BE49-F238E27FC236}">
                <a16:creationId xmlns:a16="http://schemas.microsoft.com/office/drawing/2014/main" id="{FB562026-443C-6AB2-86F0-CE0609A9FD62}"/>
              </a:ext>
            </a:extLst>
          </p:cNvPr>
          <p:cNvSpPr>
            <a:spLocks noGrp="1"/>
          </p:cNvSpPr>
          <p:nvPr>
            <p:ph type="sldNum" sz="quarter" idx="12"/>
          </p:nvPr>
        </p:nvSpPr>
        <p:spPr/>
        <p:txBody>
          <a:bodyPr/>
          <a:lstStyle/>
          <a:p>
            <a:fld id="{1BF6E997-178B-4815-8ABD-60FD5E8C3AF7}" type="slidenum">
              <a:rPr kumimoji="1" lang="ja-JP" altLang="en-US" smtClean="0"/>
              <a:t>28</a:t>
            </a:fld>
            <a:endParaRPr kumimoji="1" lang="ja-JP" altLang="en-US"/>
          </a:p>
        </p:txBody>
      </p:sp>
    </p:spTree>
    <p:extLst>
      <p:ext uri="{BB962C8B-B14F-4D97-AF65-F5344CB8AC3E}">
        <p14:creationId xmlns:p14="http://schemas.microsoft.com/office/powerpoint/2010/main" val="3159345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16A953-AC4A-F230-F5FA-39E5E4DAB329}"/>
              </a:ext>
            </a:extLst>
          </p:cNvPr>
          <p:cNvPicPr>
            <a:picLocks noChangeAspect="1"/>
          </p:cNvPicPr>
          <p:nvPr/>
        </p:nvPicPr>
        <p:blipFill>
          <a:blip r:embed="rId2"/>
          <a:stretch>
            <a:fillRect/>
          </a:stretch>
        </p:blipFill>
        <p:spPr>
          <a:xfrm>
            <a:off x="2262524" y="97942"/>
            <a:ext cx="9903810" cy="7160372"/>
          </a:xfrm>
          <a:prstGeom prst="rect">
            <a:avLst/>
          </a:prstGeom>
        </p:spPr>
      </p:pic>
      <p:sp>
        <p:nvSpPr>
          <p:cNvPr id="5" name="テキスト ボックス 4">
            <a:extLst>
              <a:ext uri="{FF2B5EF4-FFF2-40B4-BE49-F238E27FC236}">
                <a16:creationId xmlns:a16="http://schemas.microsoft.com/office/drawing/2014/main" id="{64313E4D-46CF-C9B9-B7C1-EBD4855F2C1C}"/>
              </a:ext>
            </a:extLst>
          </p:cNvPr>
          <p:cNvSpPr txBox="1"/>
          <p:nvPr/>
        </p:nvSpPr>
        <p:spPr>
          <a:xfrm>
            <a:off x="2464067" y="7258315"/>
            <a:ext cx="9903810" cy="350865"/>
          </a:xfrm>
          <a:prstGeom prst="rect">
            <a:avLst/>
          </a:prstGeom>
          <a:noFill/>
        </p:spPr>
        <p:txBody>
          <a:bodyPr wrap="square">
            <a:spAutoFit/>
          </a:bodyPr>
          <a:lstStyle/>
          <a:p>
            <a:r>
              <a:rPr lang="en-US" altLang="ja-JP" sz="1680" dirty="0">
                <a:hlinkClick r:id="rId3"/>
              </a:rPr>
              <a:t>(15) </a:t>
            </a:r>
            <a:r>
              <a:rPr lang="ja-JP" altLang="en-US" sz="1680" dirty="0">
                <a:hlinkClick r:id="rId3"/>
              </a:rPr>
              <a:t>新幹線の台車亀裂問題　川崎重工業「現場の判断に依存」 </a:t>
            </a:r>
            <a:r>
              <a:rPr lang="en-US" altLang="ja-JP" sz="1680" dirty="0">
                <a:hlinkClick r:id="rId3"/>
              </a:rPr>
              <a:t>- YouTube</a:t>
            </a:r>
            <a:endParaRPr lang="ja-JP" altLang="en-US" sz="1680" dirty="0"/>
          </a:p>
        </p:txBody>
      </p:sp>
      <p:sp>
        <p:nvSpPr>
          <p:cNvPr id="2" name="スライド番号プレースホルダー 1">
            <a:extLst>
              <a:ext uri="{FF2B5EF4-FFF2-40B4-BE49-F238E27FC236}">
                <a16:creationId xmlns:a16="http://schemas.microsoft.com/office/drawing/2014/main" id="{33C8CB44-A5A8-FE4E-F060-373C4F73E451}"/>
              </a:ext>
            </a:extLst>
          </p:cNvPr>
          <p:cNvSpPr>
            <a:spLocks noGrp="1"/>
          </p:cNvSpPr>
          <p:nvPr>
            <p:ph type="sldNum" sz="quarter" idx="12"/>
          </p:nvPr>
        </p:nvSpPr>
        <p:spPr/>
        <p:txBody>
          <a:bodyPr/>
          <a:lstStyle/>
          <a:p>
            <a:fld id="{1BF6E997-178B-4815-8ABD-60FD5E8C3AF7}" type="slidenum">
              <a:rPr kumimoji="1" lang="ja-JP" altLang="en-US" smtClean="0"/>
              <a:t>29</a:t>
            </a:fld>
            <a:endParaRPr kumimoji="1" lang="ja-JP" altLang="en-US"/>
          </a:p>
        </p:txBody>
      </p:sp>
    </p:spTree>
    <p:extLst>
      <p:ext uri="{BB962C8B-B14F-4D97-AF65-F5344CB8AC3E}">
        <p14:creationId xmlns:p14="http://schemas.microsoft.com/office/powerpoint/2010/main" val="41029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E4F5-8588-B550-B263-A4B4D8ADB641}"/>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82E50D-A301-81EB-166B-35561AC73DA2}"/>
              </a:ext>
            </a:extLst>
          </p:cNvPr>
          <p:cNvSpPr txBox="1"/>
          <p:nvPr/>
        </p:nvSpPr>
        <p:spPr>
          <a:xfrm>
            <a:off x="2209607" y="3406914"/>
            <a:ext cx="10443885" cy="707886"/>
          </a:xfrm>
          <a:prstGeom prst="rect">
            <a:avLst/>
          </a:prstGeom>
          <a:noFill/>
        </p:spPr>
        <p:txBody>
          <a:bodyPr wrap="none" rtlCol="0">
            <a:spAutoFit/>
          </a:bodyPr>
          <a:lstStyle/>
          <a:p>
            <a:r>
              <a:rPr kumimoji="1" lang="ja-JP" altLang="en-US" sz="4000" dirty="0">
                <a:latin typeface="BIZ UDゴシック" panose="020B0400000000000000" pitchFamily="49" charset="-128"/>
                <a:ea typeface="BIZ UDゴシック" panose="020B0400000000000000" pitchFamily="49" charset="-128"/>
              </a:rPr>
              <a:t>なぜヒューマンエラーがおきるのか？　です</a:t>
            </a:r>
          </a:p>
        </p:txBody>
      </p:sp>
    </p:spTree>
    <p:extLst>
      <p:ext uri="{BB962C8B-B14F-4D97-AF65-F5344CB8AC3E}">
        <p14:creationId xmlns:p14="http://schemas.microsoft.com/office/powerpoint/2010/main" val="1956122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AA3AE03-1971-C8AD-7527-B4414E114641}"/>
              </a:ext>
            </a:extLst>
          </p:cNvPr>
          <p:cNvPicPr>
            <a:picLocks noChangeAspect="1"/>
          </p:cNvPicPr>
          <p:nvPr/>
        </p:nvPicPr>
        <p:blipFill>
          <a:blip r:embed="rId2"/>
          <a:stretch>
            <a:fillRect/>
          </a:stretch>
        </p:blipFill>
        <p:spPr>
          <a:xfrm>
            <a:off x="2367867" y="259269"/>
            <a:ext cx="9894666" cy="7151227"/>
          </a:xfrm>
          <a:prstGeom prst="rect">
            <a:avLst/>
          </a:prstGeom>
        </p:spPr>
      </p:pic>
      <p:sp>
        <p:nvSpPr>
          <p:cNvPr id="5" name="テキスト ボックス 4">
            <a:extLst>
              <a:ext uri="{FF2B5EF4-FFF2-40B4-BE49-F238E27FC236}">
                <a16:creationId xmlns:a16="http://schemas.microsoft.com/office/drawing/2014/main" id="{0FEC83E3-273F-568A-7365-B2AF02EFC610}"/>
              </a:ext>
            </a:extLst>
          </p:cNvPr>
          <p:cNvSpPr txBox="1"/>
          <p:nvPr/>
        </p:nvSpPr>
        <p:spPr>
          <a:xfrm>
            <a:off x="2668555" y="7424338"/>
            <a:ext cx="10133045" cy="350865"/>
          </a:xfrm>
          <a:prstGeom prst="rect">
            <a:avLst/>
          </a:prstGeom>
          <a:noFill/>
        </p:spPr>
        <p:txBody>
          <a:bodyPr wrap="square">
            <a:spAutoFit/>
          </a:bodyPr>
          <a:lstStyle/>
          <a:p>
            <a:r>
              <a:rPr lang="en-US" altLang="ja-JP" sz="1680" dirty="0">
                <a:hlinkClick r:id="rId3"/>
              </a:rPr>
              <a:t>(15) </a:t>
            </a:r>
            <a:r>
              <a:rPr lang="ja-JP" altLang="en-US" sz="1680" dirty="0">
                <a:hlinkClick r:id="rId3"/>
              </a:rPr>
              <a:t>新幹線台車亀裂で役員処分 </a:t>
            </a:r>
            <a:r>
              <a:rPr lang="en-US" altLang="ja-JP" sz="1680" dirty="0">
                <a:hlinkClick r:id="rId3"/>
              </a:rPr>
              <a:t>JR</a:t>
            </a:r>
            <a:r>
              <a:rPr lang="ja-JP" altLang="en-US" sz="1680" dirty="0">
                <a:hlinkClick r:id="rId3"/>
              </a:rPr>
              <a:t>西、降格と報酬返上 </a:t>
            </a:r>
            <a:r>
              <a:rPr lang="en-US" altLang="ja-JP" sz="1680" dirty="0">
                <a:hlinkClick r:id="rId3"/>
              </a:rPr>
              <a:t>- YouTube</a:t>
            </a:r>
            <a:endParaRPr lang="ja-JP" altLang="en-US" sz="1680" dirty="0"/>
          </a:p>
        </p:txBody>
      </p:sp>
      <p:sp>
        <p:nvSpPr>
          <p:cNvPr id="2" name="スライド番号プレースホルダー 1">
            <a:extLst>
              <a:ext uri="{FF2B5EF4-FFF2-40B4-BE49-F238E27FC236}">
                <a16:creationId xmlns:a16="http://schemas.microsoft.com/office/drawing/2014/main" id="{E6C5B551-12B4-12FB-430E-7FAC991DFE9E}"/>
              </a:ext>
            </a:extLst>
          </p:cNvPr>
          <p:cNvSpPr>
            <a:spLocks noGrp="1"/>
          </p:cNvSpPr>
          <p:nvPr>
            <p:ph type="sldNum" sz="quarter" idx="12"/>
          </p:nvPr>
        </p:nvSpPr>
        <p:spPr/>
        <p:txBody>
          <a:bodyPr/>
          <a:lstStyle/>
          <a:p>
            <a:fld id="{1BF6E997-178B-4815-8ABD-60FD5E8C3AF7}" type="slidenum">
              <a:rPr kumimoji="1" lang="ja-JP" altLang="en-US" smtClean="0"/>
              <a:t>30</a:t>
            </a:fld>
            <a:endParaRPr kumimoji="1" lang="ja-JP" altLang="en-US"/>
          </a:p>
        </p:txBody>
      </p:sp>
    </p:spTree>
    <p:extLst>
      <p:ext uri="{BB962C8B-B14F-4D97-AF65-F5344CB8AC3E}">
        <p14:creationId xmlns:p14="http://schemas.microsoft.com/office/powerpoint/2010/main" val="408037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E00B96-C3DE-74DE-C582-D2823872EC95}"/>
              </a:ext>
            </a:extLst>
          </p:cNvPr>
          <p:cNvPicPr>
            <a:picLocks noChangeAspect="1"/>
          </p:cNvPicPr>
          <p:nvPr/>
        </p:nvPicPr>
        <p:blipFill>
          <a:blip r:embed="rId2"/>
          <a:stretch>
            <a:fillRect/>
          </a:stretch>
        </p:blipFill>
        <p:spPr>
          <a:xfrm>
            <a:off x="1828800" y="1028700"/>
            <a:ext cx="10972800" cy="6172200"/>
          </a:xfrm>
          <a:prstGeom prst="rect">
            <a:avLst/>
          </a:prstGeom>
        </p:spPr>
      </p:pic>
      <p:sp>
        <p:nvSpPr>
          <p:cNvPr id="2" name="スライド番号プレースホルダー 1">
            <a:extLst>
              <a:ext uri="{FF2B5EF4-FFF2-40B4-BE49-F238E27FC236}">
                <a16:creationId xmlns:a16="http://schemas.microsoft.com/office/drawing/2014/main" id="{930BF68E-A499-87D4-B620-D6AE5FDF3098}"/>
              </a:ext>
            </a:extLst>
          </p:cNvPr>
          <p:cNvSpPr>
            <a:spLocks noGrp="1"/>
          </p:cNvSpPr>
          <p:nvPr>
            <p:ph type="sldNum" sz="quarter" idx="12"/>
          </p:nvPr>
        </p:nvSpPr>
        <p:spPr/>
        <p:txBody>
          <a:bodyPr/>
          <a:lstStyle/>
          <a:p>
            <a:fld id="{1BF6E997-178B-4815-8ABD-60FD5E8C3AF7}" type="slidenum">
              <a:rPr kumimoji="1" lang="ja-JP" altLang="en-US" smtClean="0"/>
              <a:t>31</a:t>
            </a:fld>
            <a:endParaRPr kumimoji="1" lang="ja-JP" altLang="en-US"/>
          </a:p>
        </p:txBody>
      </p:sp>
    </p:spTree>
    <p:extLst>
      <p:ext uri="{BB962C8B-B14F-4D97-AF65-F5344CB8AC3E}">
        <p14:creationId xmlns:p14="http://schemas.microsoft.com/office/powerpoint/2010/main" val="1637407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1FA88-6EDF-8548-5BFF-545397039491}"/>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281D37-A536-4657-E0E6-2DCC0FC26DCF}"/>
              </a:ext>
            </a:extLst>
          </p:cNvPr>
          <p:cNvSpPr txBox="1"/>
          <p:nvPr/>
        </p:nvSpPr>
        <p:spPr>
          <a:xfrm>
            <a:off x="2093256" y="1439702"/>
            <a:ext cx="10443885" cy="1938992"/>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安全装置というものは</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絶対的な信頼性を呼号する構成物での欠陥を</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起因とするものには設定できない</a:t>
            </a:r>
            <a:endParaRPr lang="en-US" altLang="ja-JP" sz="40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99D13A41-C38B-EDC5-A69C-692433332C44}"/>
              </a:ext>
            </a:extLst>
          </p:cNvPr>
          <p:cNvSpPr txBox="1"/>
          <p:nvPr/>
        </p:nvSpPr>
        <p:spPr>
          <a:xfrm>
            <a:off x="2093257" y="5071640"/>
            <a:ext cx="9930924" cy="1323439"/>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設定してもいいが</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経済的に見合う方法とは感じてもらえない</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38895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ED4E7-DC67-617C-86FD-B8B8A84516E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8EE10E-63F2-C7ED-FED6-66CD5D0C69A3}"/>
              </a:ext>
            </a:extLst>
          </p:cNvPr>
          <p:cNvSpPr txBox="1"/>
          <p:nvPr/>
        </p:nvSpPr>
        <p:spPr>
          <a:xfrm>
            <a:off x="3119174" y="1439702"/>
            <a:ext cx="8392041" cy="1323439"/>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この事件でいえばもう一つの台車を</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備えておくこと</a:t>
            </a:r>
            <a:endParaRPr lang="en-US" altLang="ja-JP" sz="40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FE6FC6FE-AA4C-65AA-DCBB-B3CBC93C5206}"/>
              </a:ext>
            </a:extLst>
          </p:cNvPr>
          <p:cNvSpPr txBox="1"/>
          <p:nvPr/>
        </p:nvSpPr>
        <p:spPr>
          <a:xfrm>
            <a:off x="2349735" y="3760857"/>
            <a:ext cx="9417963" cy="707886"/>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そうすれば車重が増えスピードが出ない</a:t>
            </a:r>
            <a:endParaRPr lang="en-US" altLang="ja-JP" sz="40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E9C5CAFE-D92A-ABE2-B1A3-F910D596FFA8}"/>
              </a:ext>
            </a:extLst>
          </p:cNvPr>
          <p:cNvSpPr txBox="1"/>
          <p:nvPr/>
        </p:nvSpPr>
        <p:spPr>
          <a:xfrm>
            <a:off x="3203961" y="5640729"/>
            <a:ext cx="7366120" cy="707886"/>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「のぞみ」が「のろみ」になる</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6513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1787F-74BF-9F1F-9CF6-23A33465DC8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47243B-DDED-EC13-F9DB-8DFA9EE1EA41}"/>
              </a:ext>
            </a:extLst>
          </p:cNvPr>
          <p:cNvSpPr txBox="1"/>
          <p:nvPr/>
        </p:nvSpPr>
        <p:spPr>
          <a:xfrm>
            <a:off x="1067336" y="2134183"/>
            <a:ext cx="12495728" cy="3785652"/>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当初は「まさか」とか「ありえない」という反応を</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引き出し、</a:t>
            </a:r>
            <a:endParaRPr lang="en-US" altLang="ja-JP" sz="4000" dirty="0">
              <a:latin typeface="BIZ UDゴシック" panose="020B0400000000000000" pitchFamily="49" charset="-128"/>
              <a:ea typeface="BIZ UDゴシック" panose="020B0400000000000000" pitchFamily="49" charset="-128"/>
            </a:endParaRPr>
          </a:p>
          <a:p>
            <a:pPr algn="ctr"/>
            <a:endParaRPr lang="en-US" altLang="ja-JP" sz="4000" dirty="0">
              <a:latin typeface="BIZ UDゴシック" panose="020B0400000000000000" pitchFamily="49" charset="-128"/>
              <a:ea typeface="BIZ UDゴシック" panose="020B0400000000000000" pitchFamily="49" charset="-128"/>
            </a:endParaRPr>
          </a:p>
          <a:p>
            <a:pPr algn="ct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異常が進展し到底否定できないほどの事態を生起して</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初めて人は安全装置として作動し始める</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50569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BDDC-0E0B-887C-446C-6F9B1DA0CACC}"/>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CC2EB0E-73EA-1A13-34A3-D52964451F14}"/>
              </a:ext>
            </a:extLst>
          </p:cNvPr>
          <p:cNvSpPr txBox="1"/>
          <p:nvPr/>
        </p:nvSpPr>
        <p:spPr>
          <a:xfrm>
            <a:off x="2235815" y="2631894"/>
            <a:ext cx="9930924" cy="1938992"/>
          </a:xfrm>
          <a:prstGeom prst="rect">
            <a:avLst/>
          </a:prstGeom>
          <a:solidFill>
            <a:srgbClr val="FF0000">
              <a:alpha val="20000"/>
            </a:srgbClr>
          </a:solidFill>
          <a:ln>
            <a:solidFill>
              <a:schemeClr val="tx1"/>
            </a:solidFill>
          </a:ln>
          <a:scene3d>
            <a:camera prst="orthographicFront"/>
            <a:lightRig rig="threePt" dir="t"/>
          </a:scene3d>
          <a:sp3d>
            <a:bevelT/>
          </a:sp3d>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この件でもしかし</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安全装置ではなく　人が最終的に大事件の</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発生を防止した</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99531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02D487-95FA-89FA-7918-DDC43832F9D9}"/>
              </a:ext>
            </a:extLst>
          </p:cNvPr>
          <p:cNvPicPr>
            <a:picLocks noChangeAspect="1"/>
          </p:cNvPicPr>
          <p:nvPr/>
        </p:nvPicPr>
        <p:blipFill>
          <a:blip r:embed="rId2"/>
          <a:stretch>
            <a:fillRect/>
          </a:stretch>
        </p:blipFill>
        <p:spPr>
          <a:xfrm>
            <a:off x="3714776" y="690423"/>
            <a:ext cx="6556816" cy="6053852"/>
          </a:xfrm>
          <a:prstGeom prst="rect">
            <a:avLst/>
          </a:prstGeom>
        </p:spPr>
      </p:pic>
      <p:cxnSp>
        <p:nvCxnSpPr>
          <p:cNvPr id="5" name="直線矢印コネクタ 4">
            <a:extLst>
              <a:ext uri="{FF2B5EF4-FFF2-40B4-BE49-F238E27FC236}">
                <a16:creationId xmlns:a16="http://schemas.microsoft.com/office/drawing/2014/main" id="{0F8850DF-6AC6-7076-B639-5C9331751455}"/>
              </a:ext>
            </a:extLst>
          </p:cNvPr>
          <p:cNvCxnSpPr>
            <a:cxnSpLocks/>
          </p:cNvCxnSpPr>
          <p:nvPr/>
        </p:nvCxnSpPr>
        <p:spPr>
          <a:xfrm flipH="1">
            <a:off x="5935116" y="2432116"/>
            <a:ext cx="791851" cy="14705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AD0DAF94-8D35-3790-75BD-22E688A0DAFF}"/>
              </a:ext>
            </a:extLst>
          </p:cNvPr>
          <p:cNvCxnSpPr>
            <a:cxnSpLocks/>
          </p:cNvCxnSpPr>
          <p:nvPr/>
        </p:nvCxnSpPr>
        <p:spPr>
          <a:xfrm>
            <a:off x="7598004" y="3461523"/>
            <a:ext cx="984158" cy="18212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直角三角形 6">
            <a:extLst>
              <a:ext uri="{FF2B5EF4-FFF2-40B4-BE49-F238E27FC236}">
                <a16:creationId xmlns:a16="http://schemas.microsoft.com/office/drawing/2014/main" id="{97760631-1DFE-60E3-518C-454E85FC3F12}"/>
              </a:ext>
            </a:extLst>
          </p:cNvPr>
          <p:cNvSpPr/>
          <p:nvPr/>
        </p:nvSpPr>
        <p:spPr>
          <a:xfrm rot="11690499">
            <a:off x="6634417" y="1990104"/>
            <a:ext cx="3946258" cy="39886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dirty="0"/>
          </a:p>
        </p:txBody>
      </p:sp>
      <p:cxnSp>
        <p:nvCxnSpPr>
          <p:cNvPr id="11" name="直線矢印コネクタ 10">
            <a:extLst>
              <a:ext uri="{FF2B5EF4-FFF2-40B4-BE49-F238E27FC236}">
                <a16:creationId xmlns:a16="http://schemas.microsoft.com/office/drawing/2014/main" id="{CAEE7746-F4F1-3C81-595D-3E9BD14FAF56}"/>
              </a:ext>
            </a:extLst>
          </p:cNvPr>
          <p:cNvCxnSpPr>
            <a:cxnSpLocks/>
          </p:cNvCxnSpPr>
          <p:nvPr/>
        </p:nvCxnSpPr>
        <p:spPr>
          <a:xfrm flipH="1">
            <a:off x="5283351" y="4783588"/>
            <a:ext cx="791851" cy="14705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8CE2155-E087-D67B-0678-9BBBEFB6476D}"/>
              </a:ext>
            </a:extLst>
          </p:cNvPr>
          <p:cNvSpPr txBox="1"/>
          <p:nvPr/>
        </p:nvSpPr>
        <p:spPr>
          <a:xfrm>
            <a:off x="1254034" y="620569"/>
            <a:ext cx="12386724" cy="424732"/>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その場に関わっている人が↓の方向に引き下げているからこそ　大きな事故が少ないのではないか</a:t>
            </a:r>
          </a:p>
        </p:txBody>
      </p:sp>
      <p:sp>
        <p:nvSpPr>
          <p:cNvPr id="2" name="スライド番号プレースホルダー 1">
            <a:extLst>
              <a:ext uri="{FF2B5EF4-FFF2-40B4-BE49-F238E27FC236}">
                <a16:creationId xmlns:a16="http://schemas.microsoft.com/office/drawing/2014/main" id="{F7A31588-196A-DB87-2779-C522A05AB0E5}"/>
              </a:ext>
            </a:extLst>
          </p:cNvPr>
          <p:cNvSpPr>
            <a:spLocks noGrp="1"/>
          </p:cNvSpPr>
          <p:nvPr>
            <p:ph type="sldNum" sz="quarter" idx="12"/>
          </p:nvPr>
        </p:nvSpPr>
        <p:spPr/>
        <p:txBody>
          <a:bodyPr/>
          <a:lstStyle/>
          <a:p>
            <a:fld id="{B9D57AC8-FF2B-4DC6-AF41-E3B8ACE155BE}" type="slidenum">
              <a:rPr kumimoji="1" lang="ja-JP" altLang="en-US" smtClean="0"/>
              <a:t>36</a:t>
            </a:fld>
            <a:endParaRPr kumimoji="1" lang="ja-JP" altLang="en-US"/>
          </a:p>
        </p:txBody>
      </p:sp>
      <p:sp>
        <p:nvSpPr>
          <p:cNvPr id="4" name="テキスト ボックス 3">
            <a:extLst>
              <a:ext uri="{FF2B5EF4-FFF2-40B4-BE49-F238E27FC236}">
                <a16:creationId xmlns:a16="http://schemas.microsoft.com/office/drawing/2014/main" id="{78E6C6CB-5494-B84C-8832-02052413B4E3}"/>
              </a:ext>
            </a:extLst>
          </p:cNvPr>
          <p:cNvSpPr txBox="1"/>
          <p:nvPr/>
        </p:nvSpPr>
        <p:spPr>
          <a:xfrm>
            <a:off x="833377" y="6923558"/>
            <a:ext cx="12963646" cy="523220"/>
          </a:xfrm>
          <a:prstGeom prst="rect">
            <a:avLst/>
          </a:prstGeom>
          <a:solidFill>
            <a:srgbClr val="FF99FF"/>
          </a:solidFill>
          <a:ln>
            <a:solidFill>
              <a:schemeClr val="tx1"/>
            </a:solidFill>
          </a:ln>
          <a:scene3d>
            <a:camera prst="orthographicFront"/>
            <a:lightRig rig="threePt" dir="t"/>
          </a:scene3d>
          <a:sp3d>
            <a:bevelT/>
          </a:sp3d>
        </p:spPr>
        <p:txBody>
          <a:bodyPr wrap="square" rtlCol="0">
            <a:spAutoFit/>
          </a:bodyPr>
          <a:lstStyle/>
          <a:p>
            <a:pPr algn="ctr"/>
            <a:r>
              <a:rPr lang="ja-JP" altLang="en-US" sz="2800" dirty="0">
                <a:latin typeface="BIZ UDゴシック" panose="020B0400000000000000" pitchFamily="49" charset="-128"/>
                <a:ea typeface="BIZ UDゴシック" panose="020B0400000000000000" pitchFamily="49" charset="-128"/>
              </a:rPr>
              <a:t>そして　新ヒューマンエラー学派はこれを「セーフティーカルチャー」と呼ぶ</a:t>
            </a:r>
          </a:p>
        </p:txBody>
      </p:sp>
    </p:spTree>
    <p:extLst>
      <p:ext uri="{BB962C8B-B14F-4D97-AF65-F5344CB8AC3E}">
        <p14:creationId xmlns:p14="http://schemas.microsoft.com/office/powerpoint/2010/main" val="4228069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チーズの穴は事故のもと！？トラブルは「スイスチーズモデル」で防ぐ｜ものづくりの現場トピックス | キーエンス">
            <a:extLst>
              <a:ext uri="{FF2B5EF4-FFF2-40B4-BE49-F238E27FC236}">
                <a16:creationId xmlns:a16="http://schemas.microsoft.com/office/drawing/2014/main" id="{4ED54E1E-57C4-1C9B-B0C8-40549E26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86" y="1076445"/>
            <a:ext cx="13494925" cy="5150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チェックポイントポインティングアイコンベクターイラスト - 指差し点のイラスト素材／クリップアート素材／マンガ素材／アイコン素材">
            <a:extLst>
              <a:ext uri="{FF2B5EF4-FFF2-40B4-BE49-F238E27FC236}">
                <a16:creationId xmlns:a16="http://schemas.microsoft.com/office/drawing/2014/main" id="{79FE6BFA-9C64-F733-7B30-B285C45FE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06301">
            <a:off x="6308318" y="5812110"/>
            <a:ext cx="2261877" cy="1637274"/>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898B28A1-585F-39D6-26DA-737FEC8F7FC4}"/>
              </a:ext>
            </a:extLst>
          </p:cNvPr>
          <p:cNvSpPr/>
          <p:nvPr/>
        </p:nvSpPr>
        <p:spPr>
          <a:xfrm>
            <a:off x="5842011" y="1169043"/>
            <a:ext cx="1160673" cy="995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4B0B4E8-177D-61F3-E1E2-09E2F3394A08}"/>
              </a:ext>
            </a:extLst>
          </p:cNvPr>
          <p:cNvSpPr/>
          <p:nvPr/>
        </p:nvSpPr>
        <p:spPr>
          <a:xfrm>
            <a:off x="11595500" y="1169043"/>
            <a:ext cx="2095018" cy="1527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4E4F4BE-CFC9-B42D-7E53-88733B7338E8}"/>
              </a:ext>
            </a:extLst>
          </p:cNvPr>
          <p:cNvSpPr/>
          <p:nvPr/>
        </p:nvSpPr>
        <p:spPr>
          <a:xfrm>
            <a:off x="134393" y="4149524"/>
            <a:ext cx="2095018" cy="1527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033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E94E265-5C4D-6E4D-B9BE-5BE23096E321}"/>
              </a:ext>
            </a:extLst>
          </p:cNvPr>
          <p:cNvPicPr>
            <a:picLocks noChangeAspect="1"/>
          </p:cNvPicPr>
          <p:nvPr/>
        </p:nvPicPr>
        <p:blipFill>
          <a:blip r:embed="rId2"/>
          <a:stretch>
            <a:fillRect/>
          </a:stretch>
        </p:blipFill>
        <p:spPr>
          <a:xfrm>
            <a:off x="2500131" y="767525"/>
            <a:ext cx="9630137" cy="6001163"/>
          </a:xfrm>
          <a:prstGeom prst="rect">
            <a:avLst/>
          </a:prstGeom>
        </p:spPr>
      </p:pic>
      <p:sp>
        <p:nvSpPr>
          <p:cNvPr id="4" name="矢印: 上 3">
            <a:extLst>
              <a:ext uri="{FF2B5EF4-FFF2-40B4-BE49-F238E27FC236}">
                <a16:creationId xmlns:a16="http://schemas.microsoft.com/office/drawing/2014/main" id="{EE677C2E-6A59-D286-2BBC-DDAF757BE450}"/>
              </a:ext>
            </a:extLst>
          </p:cNvPr>
          <p:cNvSpPr/>
          <p:nvPr/>
        </p:nvSpPr>
        <p:spPr>
          <a:xfrm>
            <a:off x="6701741" y="3576577"/>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上 4">
            <a:extLst>
              <a:ext uri="{FF2B5EF4-FFF2-40B4-BE49-F238E27FC236}">
                <a16:creationId xmlns:a16="http://schemas.microsoft.com/office/drawing/2014/main" id="{76F5AFD7-9A49-7DE2-B6A8-07C71CA0DC06}"/>
              </a:ext>
            </a:extLst>
          </p:cNvPr>
          <p:cNvSpPr/>
          <p:nvPr/>
        </p:nvSpPr>
        <p:spPr>
          <a:xfrm rot="16200000">
            <a:off x="5559704" y="4884305"/>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上 5">
            <a:extLst>
              <a:ext uri="{FF2B5EF4-FFF2-40B4-BE49-F238E27FC236}">
                <a16:creationId xmlns:a16="http://schemas.microsoft.com/office/drawing/2014/main" id="{E8ABEF46-7F46-D7C7-0BF3-5303778D40FB}"/>
              </a:ext>
            </a:extLst>
          </p:cNvPr>
          <p:cNvSpPr/>
          <p:nvPr/>
        </p:nvSpPr>
        <p:spPr>
          <a:xfrm rot="5400000">
            <a:off x="7774518" y="5101171"/>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上 6">
            <a:extLst>
              <a:ext uri="{FF2B5EF4-FFF2-40B4-BE49-F238E27FC236}">
                <a16:creationId xmlns:a16="http://schemas.microsoft.com/office/drawing/2014/main" id="{2688FB77-AFEB-E7ED-48C6-5A2877CF6F8C}"/>
              </a:ext>
            </a:extLst>
          </p:cNvPr>
          <p:cNvSpPr/>
          <p:nvPr/>
        </p:nvSpPr>
        <p:spPr>
          <a:xfrm rot="10800000">
            <a:off x="6701740" y="6298989"/>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上 7">
            <a:extLst>
              <a:ext uri="{FF2B5EF4-FFF2-40B4-BE49-F238E27FC236}">
                <a16:creationId xmlns:a16="http://schemas.microsoft.com/office/drawing/2014/main" id="{BD1DD439-2323-3DF2-2284-8C190C3B3788}"/>
              </a:ext>
            </a:extLst>
          </p:cNvPr>
          <p:cNvSpPr/>
          <p:nvPr/>
        </p:nvSpPr>
        <p:spPr>
          <a:xfrm rot="3451189">
            <a:off x="7668794" y="3873831"/>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上 8">
            <a:extLst>
              <a:ext uri="{FF2B5EF4-FFF2-40B4-BE49-F238E27FC236}">
                <a16:creationId xmlns:a16="http://schemas.microsoft.com/office/drawing/2014/main" id="{002087BA-7512-4440-0C14-0383783DFAE6}"/>
              </a:ext>
            </a:extLst>
          </p:cNvPr>
          <p:cNvSpPr/>
          <p:nvPr/>
        </p:nvSpPr>
        <p:spPr>
          <a:xfrm rot="6822883">
            <a:off x="7761867" y="6101298"/>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 9">
            <a:extLst>
              <a:ext uri="{FF2B5EF4-FFF2-40B4-BE49-F238E27FC236}">
                <a16:creationId xmlns:a16="http://schemas.microsoft.com/office/drawing/2014/main" id="{889A57F3-DCC3-62BC-B097-DD6AE128ECF3}"/>
              </a:ext>
            </a:extLst>
          </p:cNvPr>
          <p:cNvSpPr/>
          <p:nvPr/>
        </p:nvSpPr>
        <p:spPr>
          <a:xfrm rot="17422310">
            <a:off x="5639032" y="3900226"/>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上 10">
            <a:extLst>
              <a:ext uri="{FF2B5EF4-FFF2-40B4-BE49-F238E27FC236}">
                <a16:creationId xmlns:a16="http://schemas.microsoft.com/office/drawing/2014/main" id="{D01B24B6-F5A1-1273-AD2F-34C1DA906430}"/>
              </a:ext>
            </a:extLst>
          </p:cNvPr>
          <p:cNvSpPr/>
          <p:nvPr/>
        </p:nvSpPr>
        <p:spPr>
          <a:xfrm rot="14400688">
            <a:off x="5616701" y="5919538"/>
            <a:ext cx="555585" cy="55558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184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AABB0B1-58EC-50C2-01EA-DBBA8BDDCFB7}"/>
              </a:ext>
            </a:extLst>
          </p:cNvPr>
          <p:cNvPicPr>
            <a:picLocks noChangeAspect="1"/>
          </p:cNvPicPr>
          <p:nvPr/>
        </p:nvPicPr>
        <p:blipFill>
          <a:blip r:embed="rId2"/>
          <a:stretch>
            <a:fillRect/>
          </a:stretch>
        </p:blipFill>
        <p:spPr>
          <a:xfrm>
            <a:off x="1828800" y="1028700"/>
            <a:ext cx="10972800" cy="6172200"/>
          </a:xfrm>
          <a:prstGeom prst="rect">
            <a:avLst/>
          </a:prstGeom>
        </p:spPr>
      </p:pic>
      <p:pic>
        <p:nvPicPr>
          <p:cNvPr id="5" name="図 4">
            <a:extLst>
              <a:ext uri="{FF2B5EF4-FFF2-40B4-BE49-F238E27FC236}">
                <a16:creationId xmlns:a16="http://schemas.microsoft.com/office/drawing/2014/main" id="{B1F40C2E-2133-7334-FC58-7E2EDCEFA158}"/>
              </a:ext>
            </a:extLst>
          </p:cNvPr>
          <p:cNvPicPr>
            <a:picLocks noChangeAspect="1"/>
          </p:cNvPicPr>
          <p:nvPr/>
        </p:nvPicPr>
        <p:blipFill>
          <a:blip r:embed="rId3"/>
          <a:stretch>
            <a:fillRect/>
          </a:stretch>
        </p:blipFill>
        <p:spPr>
          <a:xfrm>
            <a:off x="2122336" y="7433866"/>
            <a:ext cx="5770364" cy="420660"/>
          </a:xfrm>
          <a:prstGeom prst="rect">
            <a:avLst/>
          </a:prstGeom>
        </p:spPr>
      </p:pic>
      <p:sp>
        <p:nvSpPr>
          <p:cNvPr id="2" name="テキスト ボックス 1">
            <a:extLst>
              <a:ext uri="{FF2B5EF4-FFF2-40B4-BE49-F238E27FC236}">
                <a16:creationId xmlns:a16="http://schemas.microsoft.com/office/drawing/2014/main" id="{4DD787A9-F192-7F6B-D2DE-6852E37C1364}"/>
              </a:ext>
            </a:extLst>
          </p:cNvPr>
          <p:cNvSpPr txBox="1"/>
          <p:nvPr/>
        </p:nvSpPr>
        <p:spPr>
          <a:xfrm rot="20209165">
            <a:off x="6770365" y="5805875"/>
            <a:ext cx="6032421" cy="1126462"/>
          </a:xfrm>
          <a:prstGeom prst="rect">
            <a:avLst/>
          </a:prstGeom>
          <a:solidFill>
            <a:srgbClr val="EEC3EF"/>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防御の穴が多いほどすり抜けて大事故に</a:t>
            </a:r>
            <a:endParaRPr lang="en-US" altLang="ja-JP" sz="2160" dirty="0"/>
          </a:p>
          <a:p>
            <a:pPr algn="ctr"/>
            <a:r>
              <a:rPr lang="ja-JP" altLang="en-US" sz="2160" dirty="0"/>
              <a:t>つながるというのがセオリーなら　</a:t>
            </a:r>
            <a:endParaRPr lang="en-US" altLang="ja-JP" sz="2160" dirty="0"/>
          </a:p>
          <a:p>
            <a:pPr algn="ctr"/>
            <a:r>
              <a:rPr lang="ja-JP" altLang="en-US" sz="2400" b="1" dirty="0"/>
              <a:t>穴を見つけて、ふさげばいいのではないか</a:t>
            </a:r>
            <a:endParaRPr lang="en-US" altLang="ja-JP" sz="2400" b="1" dirty="0"/>
          </a:p>
        </p:txBody>
      </p:sp>
      <p:sp>
        <p:nvSpPr>
          <p:cNvPr id="4" name="スライド番号プレースホルダー 3">
            <a:extLst>
              <a:ext uri="{FF2B5EF4-FFF2-40B4-BE49-F238E27FC236}">
                <a16:creationId xmlns:a16="http://schemas.microsoft.com/office/drawing/2014/main" id="{17FD4CE0-7D71-D113-F089-4C5F1CA5C4A3}"/>
              </a:ext>
            </a:extLst>
          </p:cNvPr>
          <p:cNvSpPr>
            <a:spLocks noGrp="1"/>
          </p:cNvSpPr>
          <p:nvPr>
            <p:ph type="sldNum" sz="quarter" idx="12"/>
          </p:nvPr>
        </p:nvSpPr>
        <p:spPr/>
        <p:txBody>
          <a:bodyPr/>
          <a:lstStyle/>
          <a:p>
            <a:fld id="{1BF6E997-178B-4815-8ABD-60FD5E8C3AF7}" type="slidenum">
              <a:rPr kumimoji="1" lang="ja-JP" altLang="en-US" smtClean="0"/>
              <a:t>39</a:t>
            </a:fld>
            <a:endParaRPr kumimoji="1" lang="ja-JP" altLang="en-US"/>
          </a:p>
        </p:txBody>
      </p:sp>
    </p:spTree>
    <p:extLst>
      <p:ext uri="{BB962C8B-B14F-4D97-AF65-F5344CB8AC3E}">
        <p14:creationId xmlns:p14="http://schemas.microsoft.com/office/powerpoint/2010/main" val="1308396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0CBF9-CBF0-F62C-963E-C34DBFF0608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067C78-2DF5-B0F0-E953-95AE70D2114F}"/>
              </a:ext>
            </a:extLst>
          </p:cNvPr>
          <p:cNvSpPr txBox="1"/>
          <p:nvPr/>
        </p:nvSpPr>
        <p:spPr>
          <a:xfrm>
            <a:off x="4975957" y="3545810"/>
            <a:ext cx="5314275" cy="707886"/>
          </a:xfrm>
          <a:prstGeom prst="rect">
            <a:avLst/>
          </a:prstGeom>
          <a:noFill/>
        </p:spPr>
        <p:txBody>
          <a:bodyPr wrap="none" rtlCol="0">
            <a:spAutoFit/>
          </a:bodyPr>
          <a:lstStyle/>
          <a:p>
            <a:r>
              <a:rPr lang="ja-JP" altLang="en-US" sz="4000" dirty="0">
                <a:latin typeface="BIZ UDゴシック" panose="020B0400000000000000" pitchFamily="49" charset="-128"/>
                <a:ea typeface="BIZ UDゴシック" panose="020B0400000000000000" pitchFamily="49" charset="-128"/>
              </a:rPr>
              <a:t>そんなの知ってるよ！</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88237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345D59-5744-21C9-CF4C-8EC9EE9F32AC}"/>
              </a:ext>
            </a:extLst>
          </p:cNvPr>
          <p:cNvPicPr>
            <a:picLocks noChangeAspect="1"/>
          </p:cNvPicPr>
          <p:nvPr/>
        </p:nvPicPr>
        <p:blipFill>
          <a:blip r:embed="rId2"/>
          <a:stretch>
            <a:fillRect/>
          </a:stretch>
        </p:blipFill>
        <p:spPr>
          <a:xfrm>
            <a:off x="1584803" y="0"/>
            <a:ext cx="11540888" cy="8316426"/>
          </a:xfrm>
          <a:prstGeom prst="rect">
            <a:avLst/>
          </a:prstGeom>
        </p:spPr>
      </p:pic>
    </p:spTree>
    <p:extLst>
      <p:ext uri="{BB962C8B-B14F-4D97-AF65-F5344CB8AC3E}">
        <p14:creationId xmlns:p14="http://schemas.microsoft.com/office/powerpoint/2010/main" val="824996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B8F5AB9-D7F8-FB80-AE4F-928DB106A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046" y="-162157"/>
            <a:ext cx="11054555" cy="855391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61925EA0-8BB6-C526-A18B-79D829A746E7}"/>
              </a:ext>
            </a:extLst>
          </p:cNvPr>
          <p:cNvSpPr>
            <a:spLocks noGrp="1"/>
          </p:cNvSpPr>
          <p:nvPr>
            <p:ph type="sldNum" sz="quarter" idx="12"/>
          </p:nvPr>
        </p:nvSpPr>
        <p:spPr>
          <a:xfrm>
            <a:off x="11234057" y="7680960"/>
            <a:ext cx="813163" cy="384811"/>
          </a:xfrm>
          <a:solidFill>
            <a:schemeClr val="bg2"/>
          </a:solidFill>
        </p:spPr>
        <p:txBody>
          <a:bodyPr/>
          <a:lstStyle/>
          <a:p>
            <a:endParaRPr kumimoji="1" lang="ja-JP" altLang="en-US" dirty="0"/>
          </a:p>
        </p:txBody>
      </p:sp>
    </p:spTree>
    <p:extLst>
      <p:ext uri="{BB962C8B-B14F-4D97-AF65-F5344CB8AC3E}">
        <p14:creationId xmlns:p14="http://schemas.microsoft.com/office/powerpoint/2010/main" val="22576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8621160-4A47-28EE-D4BE-7AD176324923}"/>
              </a:ext>
            </a:extLst>
          </p:cNvPr>
          <p:cNvPicPr>
            <a:picLocks noChangeAspect="1"/>
          </p:cNvPicPr>
          <p:nvPr/>
        </p:nvPicPr>
        <p:blipFill>
          <a:blip r:embed="rId2"/>
          <a:stretch>
            <a:fillRect/>
          </a:stretch>
        </p:blipFill>
        <p:spPr>
          <a:xfrm>
            <a:off x="2952206" y="543814"/>
            <a:ext cx="8830491" cy="7227505"/>
          </a:xfrm>
          <a:prstGeom prst="rect">
            <a:avLst/>
          </a:prstGeom>
        </p:spPr>
      </p:pic>
      <p:sp>
        <p:nvSpPr>
          <p:cNvPr id="2" name="正方形/長方形 1">
            <a:extLst>
              <a:ext uri="{FF2B5EF4-FFF2-40B4-BE49-F238E27FC236}">
                <a16:creationId xmlns:a16="http://schemas.microsoft.com/office/drawing/2014/main" id="{AA589AF8-0ABB-0B79-D640-570A3496D6B4}"/>
              </a:ext>
            </a:extLst>
          </p:cNvPr>
          <p:cNvSpPr/>
          <p:nvPr/>
        </p:nvSpPr>
        <p:spPr>
          <a:xfrm rot="20215978">
            <a:off x="7583166" y="4324641"/>
            <a:ext cx="7405780" cy="2556330"/>
          </a:xfrm>
          <a:prstGeom prst="rect">
            <a:avLst/>
          </a:prstGeom>
          <a:solidFill>
            <a:schemeClr val="bg1"/>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708BA1-387F-F244-E84D-029F22AA4563}"/>
              </a:ext>
            </a:extLst>
          </p:cNvPr>
          <p:cNvSpPr txBox="1"/>
          <p:nvPr/>
        </p:nvSpPr>
        <p:spPr>
          <a:xfrm rot="20209165">
            <a:off x="8143210" y="4726818"/>
            <a:ext cx="6285695" cy="1421928"/>
          </a:xfrm>
          <a:prstGeom prst="rect">
            <a:avLst/>
          </a:prstGeom>
          <a:solidFill>
            <a:srgbClr val="FF0000">
              <a:alpha val="50196"/>
            </a:srgbClr>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非常に難しいとき、経験がないとき</a:t>
            </a:r>
            <a:endParaRPr lang="en-US" altLang="ja-JP" sz="2160" dirty="0"/>
          </a:p>
          <a:p>
            <a:pPr algn="ctr"/>
            <a:r>
              <a:rPr lang="ja-JP" altLang="en-US" sz="2160" dirty="0"/>
              <a:t>つまり</a:t>
            </a:r>
            <a:endParaRPr lang="en-US" altLang="ja-JP" sz="2160" dirty="0"/>
          </a:p>
          <a:p>
            <a:pPr algn="ctr"/>
            <a:r>
              <a:rPr lang="ja-JP" altLang="en-US" sz="2160" dirty="0"/>
              <a:t>コンピューターにインプットがされていないとき</a:t>
            </a:r>
            <a:endParaRPr lang="en-US" altLang="ja-JP" sz="2160" dirty="0"/>
          </a:p>
          <a:p>
            <a:pPr algn="ctr"/>
            <a:r>
              <a:rPr lang="ja-JP" altLang="en-US" sz="2160" dirty="0"/>
              <a:t>人がコンピューターをオーバーライト</a:t>
            </a:r>
            <a:endParaRPr lang="en-US" altLang="ja-JP" sz="2160" dirty="0"/>
          </a:p>
        </p:txBody>
      </p:sp>
    </p:spTree>
    <p:extLst>
      <p:ext uri="{BB962C8B-B14F-4D97-AF65-F5344CB8AC3E}">
        <p14:creationId xmlns:p14="http://schemas.microsoft.com/office/powerpoint/2010/main" val="3541528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CFC3B6-4B6B-3F7A-38EE-BDD550E8A52D}"/>
              </a:ext>
            </a:extLst>
          </p:cNvPr>
          <p:cNvPicPr>
            <a:picLocks noChangeAspect="1"/>
          </p:cNvPicPr>
          <p:nvPr/>
        </p:nvPicPr>
        <p:blipFill>
          <a:blip r:embed="rId2"/>
          <a:stretch>
            <a:fillRect/>
          </a:stretch>
        </p:blipFill>
        <p:spPr>
          <a:xfrm>
            <a:off x="3425625" y="632280"/>
            <a:ext cx="4896572" cy="2650144"/>
          </a:xfrm>
          <a:prstGeom prst="rect">
            <a:avLst/>
          </a:prstGeom>
        </p:spPr>
      </p:pic>
      <p:sp>
        <p:nvSpPr>
          <p:cNvPr id="4" name="テキスト ボックス 3">
            <a:extLst>
              <a:ext uri="{FF2B5EF4-FFF2-40B4-BE49-F238E27FC236}">
                <a16:creationId xmlns:a16="http://schemas.microsoft.com/office/drawing/2014/main" id="{9A450AA1-FD63-E08C-A077-D86119D8FB12}"/>
              </a:ext>
            </a:extLst>
          </p:cNvPr>
          <p:cNvSpPr txBox="1"/>
          <p:nvPr/>
        </p:nvSpPr>
        <p:spPr>
          <a:xfrm>
            <a:off x="2317006" y="7024642"/>
            <a:ext cx="10597774" cy="954107"/>
          </a:xfrm>
          <a:prstGeom prst="rect">
            <a:avLst/>
          </a:prstGeom>
          <a:noFill/>
        </p:spPr>
        <p:txBody>
          <a:bodyPr wrap="none" rtlCol="0">
            <a:spAutoFit/>
          </a:bodyPr>
          <a:lstStyle/>
          <a:p>
            <a:pPr algn="ctr"/>
            <a:r>
              <a:rPr kumimoji="1" lang="ja-JP" altLang="en-US" sz="2800" dirty="0">
                <a:latin typeface="BIZ UDゴシック" panose="020B0400000000000000" pitchFamily="49" charset="-128"/>
                <a:ea typeface="BIZ UDゴシック" panose="020B0400000000000000" pitchFamily="49" charset="-128"/>
              </a:rPr>
              <a:t>自動制御がマニュアル制御を凌駕するのは　</a:t>
            </a:r>
            <a:endParaRPr kumimoji="1" lang="en-US" altLang="ja-JP" sz="2800" dirty="0">
              <a:latin typeface="BIZ UDゴシック" panose="020B0400000000000000" pitchFamily="49" charset="-128"/>
              <a:ea typeface="BIZ UDゴシック" panose="020B0400000000000000" pitchFamily="49" charset="-128"/>
            </a:endParaRPr>
          </a:p>
          <a:p>
            <a:pPr algn="ctr"/>
            <a:r>
              <a:rPr lang="ja-JP" altLang="en-US" sz="2800" dirty="0">
                <a:latin typeface="BIZ UDゴシック" panose="020B0400000000000000" pitchFamily="49" charset="-128"/>
                <a:ea typeface="BIZ UDゴシック" panose="020B0400000000000000" pitchFamily="49" charset="-128"/>
              </a:rPr>
              <a:t>人</a:t>
            </a:r>
            <a:r>
              <a:rPr kumimoji="1" lang="ja-JP" altLang="en-US" sz="2800" dirty="0">
                <a:latin typeface="BIZ UDゴシック" panose="020B0400000000000000" pitchFamily="49" charset="-128"/>
                <a:ea typeface="BIZ UDゴシック" panose="020B0400000000000000" pitchFamily="49" charset="-128"/>
              </a:rPr>
              <a:t>が得ることのできる情報がプログラムをはるかに下回るとき</a:t>
            </a:r>
          </a:p>
        </p:txBody>
      </p:sp>
      <p:pic>
        <p:nvPicPr>
          <p:cNvPr id="6" name="図 5">
            <a:extLst>
              <a:ext uri="{FF2B5EF4-FFF2-40B4-BE49-F238E27FC236}">
                <a16:creationId xmlns:a16="http://schemas.microsoft.com/office/drawing/2014/main" id="{296B7488-B00F-DAFC-2A68-A8E7C880E95D}"/>
              </a:ext>
            </a:extLst>
          </p:cNvPr>
          <p:cNvPicPr>
            <a:picLocks noChangeAspect="1"/>
          </p:cNvPicPr>
          <p:nvPr/>
        </p:nvPicPr>
        <p:blipFill>
          <a:blip r:embed="rId3"/>
          <a:stretch>
            <a:fillRect/>
          </a:stretch>
        </p:blipFill>
        <p:spPr>
          <a:xfrm>
            <a:off x="3339647" y="3478393"/>
            <a:ext cx="7951105" cy="3350280"/>
          </a:xfrm>
          <a:prstGeom prst="rect">
            <a:avLst/>
          </a:prstGeom>
        </p:spPr>
      </p:pic>
      <p:sp>
        <p:nvSpPr>
          <p:cNvPr id="2" name="正方形/長方形 1">
            <a:extLst>
              <a:ext uri="{FF2B5EF4-FFF2-40B4-BE49-F238E27FC236}">
                <a16:creationId xmlns:a16="http://schemas.microsoft.com/office/drawing/2014/main" id="{2DDA9492-29D9-1269-2568-4D9371B66A65}"/>
              </a:ext>
            </a:extLst>
          </p:cNvPr>
          <p:cNvSpPr/>
          <p:nvPr/>
        </p:nvSpPr>
        <p:spPr>
          <a:xfrm rot="20215978">
            <a:off x="8573038" y="2368028"/>
            <a:ext cx="5348408" cy="1565702"/>
          </a:xfrm>
          <a:prstGeom prst="rect">
            <a:avLst/>
          </a:prstGeom>
          <a:solidFill>
            <a:schemeClr val="bg1"/>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316588C-4F7F-1348-5F90-20B0787DE7D8}"/>
              </a:ext>
            </a:extLst>
          </p:cNvPr>
          <p:cNvSpPr txBox="1"/>
          <p:nvPr/>
        </p:nvSpPr>
        <p:spPr>
          <a:xfrm rot="20209165">
            <a:off x="8921240" y="2817658"/>
            <a:ext cx="4621778" cy="757130"/>
          </a:xfrm>
          <a:prstGeom prst="rect">
            <a:avLst/>
          </a:prstGeom>
          <a:solidFill>
            <a:srgbClr val="FF0000">
              <a:alpha val="50196"/>
            </a:srgbClr>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人が周囲の情報をえられない時には</a:t>
            </a:r>
            <a:endParaRPr lang="en-US" altLang="ja-JP" sz="2160" dirty="0"/>
          </a:p>
          <a:p>
            <a:pPr algn="ctr"/>
            <a:r>
              <a:rPr lang="ja-JP" altLang="en-US" sz="2160" dirty="0"/>
              <a:t>コンピューターに依存する方が安全</a:t>
            </a:r>
            <a:endParaRPr lang="en-US" altLang="ja-JP" sz="2160" dirty="0"/>
          </a:p>
        </p:txBody>
      </p:sp>
    </p:spTree>
    <p:extLst>
      <p:ext uri="{BB962C8B-B14F-4D97-AF65-F5344CB8AC3E}">
        <p14:creationId xmlns:p14="http://schemas.microsoft.com/office/powerpoint/2010/main" val="4007127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97901-F7A3-2720-20A5-80C3D06402CA}"/>
              </a:ext>
            </a:extLst>
          </p:cNvPr>
          <p:cNvPicPr>
            <a:picLocks noChangeAspect="1"/>
          </p:cNvPicPr>
          <p:nvPr/>
        </p:nvPicPr>
        <p:blipFill>
          <a:blip r:embed="rId2"/>
          <a:stretch>
            <a:fillRect/>
          </a:stretch>
        </p:blipFill>
        <p:spPr>
          <a:xfrm>
            <a:off x="139536" y="335666"/>
            <a:ext cx="14631038" cy="7523543"/>
          </a:xfrm>
          <a:prstGeom prst="rect">
            <a:avLst/>
          </a:prstGeom>
        </p:spPr>
      </p:pic>
      <p:sp>
        <p:nvSpPr>
          <p:cNvPr id="2" name="スライド番号プレースホルダー 1">
            <a:extLst>
              <a:ext uri="{FF2B5EF4-FFF2-40B4-BE49-F238E27FC236}">
                <a16:creationId xmlns:a16="http://schemas.microsoft.com/office/drawing/2014/main" id="{D621F594-BCED-F16F-0A2D-3D88776428EB}"/>
              </a:ext>
            </a:extLst>
          </p:cNvPr>
          <p:cNvSpPr>
            <a:spLocks noGrp="1"/>
          </p:cNvSpPr>
          <p:nvPr>
            <p:ph type="sldNum" sz="quarter" idx="12"/>
          </p:nvPr>
        </p:nvSpPr>
        <p:spPr/>
        <p:txBody>
          <a:bodyPr/>
          <a:lstStyle/>
          <a:p>
            <a:fld id="{1BF6E997-178B-4815-8ABD-60FD5E8C3AF7}" type="slidenum">
              <a:rPr kumimoji="1" lang="ja-JP" altLang="en-US" smtClean="0"/>
              <a:t>44</a:t>
            </a:fld>
            <a:endParaRPr kumimoji="1" lang="ja-JP" altLang="en-US"/>
          </a:p>
        </p:txBody>
      </p:sp>
    </p:spTree>
    <p:extLst>
      <p:ext uri="{BB962C8B-B14F-4D97-AF65-F5344CB8AC3E}">
        <p14:creationId xmlns:p14="http://schemas.microsoft.com/office/powerpoint/2010/main" val="1873264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ney Dekker over Restorative Just Culture - Medirisk">
            <a:extLst>
              <a:ext uri="{FF2B5EF4-FFF2-40B4-BE49-F238E27FC236}">
                <a16:creationId xmlns:a16="http://schemas.microsoft.com/office/drawing/2014/main" id="{0A1A55DA-934D-4455-6488-929696293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10" y="-127563"/>
            <a:ext cx="12961113" cy="86407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042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E21429-F367-8BE0-C40A-C4D937DF4AE0}"/>
              </a:ext>
            </a:extLst>
          </p:cNvPr>
          <p:cNvPicPr>
            <a:picLocks noChangeAspect="1"/>
          </p:cNvPicPr>
          <p:nvPr/>
        </p:nvPicPr>
        <p:blipFill>
          <a:blip r:embed="rId2"/>
          <a:stretch>
            <a:fillRect/>
          </a:stretch>
        </p:blipFill>
        <p:spPr>
          <a:xfrm>
            <a:off x="1828800" y="926891"/>
            <a:ext cx="10972800" cy="6172200"/>
          </a:xfrm>
          <a:prstGeom prst="rect">
            <a:avLst/>
          </a:prstGeom>
        </p:spPr>
      </p:pic>
      <p:pic>
        <p:nvPicPr>
          <p:cNvPr id="4" name="図 3">
            <a:extLst>
              <a:ext uri="{FF2B5EF4-FFF2-40B4-BE49-F238E27FC236}">
                <a16:creationId xmlns:a16="http://schemas.microsoft.com/office/drawing/2014/main" id="{61DA8162-401D-E0DB-C977-888493FDA83E}"/>
              </a:ext>
            </a:extLst>
          </p:cNvPr>
          <p:cNvPicPr>
            <a:picLocks noChangeAspect="1"/>
          </p:cNvPicPr>
          <p:nvPr/>
        </p:nvPicPr>
        <p:blipFill>
          <a:blip r:embed="rId3"/>
          <a:stretch>
            <a:fillRect/>
          </a:stretch>
        </p:blipFill>
        <p:spPr>
          <a:xfrm>
            <a:off x="2088913" y="7527005"/>
            <a:ext cx="2624556" cy="347502"/>
          </a:xfrm>
          <a:prstGeom prst="rect">
            <a:avLst/>
          </a:prstGeom>
        </p:spPr>
      </p:pic>
      <p:sp>
        <p:nvSpPr>
          <p:cNvPr id="5" name="矢印: 右 4">
            <a:extLst>
              <a:ext uri="{FF2B5EF4-FFF2-40B4-BE49-F238E27FC236}">
                <a16:creationId xmlns:a16="http://schemas.microsoft.com/office/drawing/2014/main" id="{22407292-97EF-563A-6474-7B00F7E767B3}"/>
              </a:ext>
            </a:extLst>
          </p:cNvPr>
          <p:cNvSpPr/>
          <p:nvPr/>
        </p:nvSpPr>
        <p:spPr>
          <a:xfrm rot="20816203">
            <a:off x="4362726" y="5223502"/>
            <a:ext cx="2726232" cy="429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6" name="矢印: 右 5">
            <a:extLst>
              <a:ext uri="{FF2B5EF4-FFF2-40B4-BE49-F238E27FC236}">
                <a16:creationId xmlns:a16="http://schemas.microsoft.com/office/drawing/2014/main" id="{155C8057-DDC2-6C6A-996D-9248480871FC}"/>
              </a:ext>
            </a:extLst>
          </p:cNvPr>
          <p:cNvSpPr/>
          <p:nvPr/>
        </p:nvSpPr>
        <p:spPr>
          <a:xfrm rot="21251855">
            <a:off x="7961878" y="5443523"/>
            <a:ext cx="2726232" cy="42986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2" name="テキスト ボックス 1">
            <a:extLst>
              <a:ext uri="{FF2B5EF4-FFF2-40B4-BE49-F238E27FC236}">
                <a16:creationId xmlns:a16="http://schemas.microsoft.com/office/drawing/2014/main" id="{3CE429C3-AD26-23FE-1473-8E6CA71AFD6A}"/>
              </a:ext>
            </a:extLst>
          </p:cNvPr>
          <p:cNvSpPr txBox="1"/>
          <p:nvPr/>
        </p:nvSpPr>
        <p:spPr>
          <a:xfrm rot="20209165">
            <a:off x="7883362" y="6021715"/>
            <a:ext cx="4067139" cy="757130"/>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安全ルールに従う労働者が</a:t>
            </a:r>
            <a:endParaRPr lang="en-US" altLang="ja-JP" sz="2160" dirty="0"/>
          </a:p>
          <a:p>
            <a:pPr algn="ctr"/>
            <a:r>
              <a:rPr lang="ja-JP" altLang="en-US" sz="2160" dirty="0"/>
              <a:t>増えると死亡事故が増えている</a:t>
            </a:r>
            <a:endParaRPr lang="en-US" altLang="ja-JP" sz="2160" dirty="0"/>
          </a:p>
        </p:txBody>
      </p:sp>
      <p:sp>
        <p:nvSpPr>
          <p:cNvPr id="7" name="スライド番号プレースホルダー 6">
            <a:extLst>
              <a:ext uri="{FF2B5EF4-FFF2-40B4-BE49-F238E27FC236}">
                <a16:creationId xmlns:a16="http://schemas.microsoft.com/office/drawing/2014/main" id="{2F12B513-3BDF-E647-7F32-2EBC64DDE7CD}"/>
              </a:ext>
            </a:extLst>
          </p:cNvPr>
          <p:cNvSpPr>
            <a:spLocks noGrp="1"/>
          </p:cNvSpPr>
          <p:nvPr>
            <p:ph type="sldNum" sz="quarter" idx="12"/>
          </p:nvPr>
        </p:nvSpPr>
        <p:spPr/>
        <p:txBody>
          <a:bodyPr/>
          <a:lstStyle/>
          <a:p>
            <a:fld id="{1BF6E997-178B-4815-8ABD-60FD5E8C3AF7}" type="slidenum">
              <a:rPr kumimoji="1" lang="ja-JP" altLang="en-US" smtClean="0"/>
              <a:t>46</a:t>
            </a:fld>
            <a:endParaRPr kumimoji="1" lang="ja-JP" altLang="en-US"/>
          </a:p>
        </p:txBody>
      </p:sp>
    </p:spTree>
    <p:extLst>
      <p:ext uri="{BB962C8B-B14F-4D97-AF65-F5344CB8AC3E}">
        <p14:creationId xmlns:p14="http://schemas.microsoft.com/office/powerpoint/2010/main" val="3628772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B1CD43-3573-94A0-A06E-607632B9C781}"/>
              </a:ext>
            </a:extLst>
          </p:cNvPr>
          <p:cNvPicPr>
            <a:picLocks noChangeAspect="1"/>
          </p:cNvPicPr>
          <p:nvPr/>
        </p:nvPicPr>
        <p:blipFill>
          <a:blip r:embed="rId2"/>
          <a:stretch>
            <a:fillRect/>
          </a:stretch>
        </p:blipFill>
        <p:spPr>
          <a:xfrm>
            <a:off x="1828800" y="883142"/>
            <a:ext cx="10972800" cy="6172200"/>
          </a:xfrm>
          <a:prstGeom prst="rect">
            <a:avLst/>
          </a:prstGeom>
        </p:spPr>
      </p:pic>
      <p:pic>
        <p:nvPicPr>
          <p:cNvPr id="4" name="図 3">
            <a:extLst>
              <a:ext uri="{FF2B5EF4-FFF2-40B4-BE49-F238E27FC236}">
                <a16:creationId xmlns:a16="http://schemas.microsoft.com/office/drawing/2014/main" id="{20B1A925-DDED-D8CE-EFB8-83CD504C623E}"/>
              </a:ext>
            </a:extLst>
          </p:cNvPr>
          <p:cNvPicPr>
            <a:picLocks noChangeAspect="1"/>
          </p:cNvPicPr>
          <p:nvPr/>
        </p:nvPicPr>
        <p:blipFill>
          <a:blip r:embed="rId3"/>
          <a:stretch>
            <a:fillRect/>
          </a:stretch>
        </p:blipFill>
        <p:spPr>
          <a:xfrm>
            <a:off x="2088913" y="7527005"/>
            <a:ext cx="2624556" cy="347502"/>
          </a:xfrm>
          <a:prstGeom prst="rect">
            <a:avLst/>
          </a:prstGeom>
        </p:spPr>
      </p:pic>
      <p:sp>
        <p:nvSpPr>
          <p:cNvPr id="2" name="テキスト ボックス 1">
            <a:extLst>
              <a:ext uri="{FF2B5EF4-FFF2-40B4-BE49-F238E27FC236}">
                <a16:creationId xmlns:a16="http://schemas.microsoft.com/office/drawing/2014/main" id="{1893EB0E-396A-646A-9883-31B103C5506F}"/>
              </a:ext>
            </a:extLst>
          </p:cNvPr>
          <p:cNvSpPr txBox="1"/>
          <p:nvPr/>
        </p:nvSpPr>
        <p:spPr>
          <a:xfrm rot="20209165">
            <a:off x="7146546" y="5810266"/>
            <a:ext cx="5453737" cy="1089529"/>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事故ゼロ、事故撲滅に取り組んでいる職場</a:t>
            </a:r>
            <a:endParaRPr lang="en-US" altLang="ja-JP" sz="2160" dirty="0"/>
          </a:p>
          <a:p>
            <a:pPr algn="ctr"/>
            <a:r>
              <a:rPr lang="ja-JP" altLang="en-US" sz="2160" dirty="0"/>
              <a:t>では　若干だが重症事例や死亡事故が</a:t>
            </a:r>
            <a:endParaRPr lang="en-US" altLang="ja-JP" sz="2160" dirty="0"/>
          </a:p>
          <a:p>
            <a:pPr algn="ctr"/>
            <a:r>
              <a:rPr lang="ja-JP" altLang="en-US" sz="2160" dirty="0"/>
              <a:t>多くなる傾向がみられる</a:t>
            </a:r>
            <a:endParaRPr lang="en-US" altLang="ja-JP" sz="2160" dirty="0"/>
          </a:p>
        </p:txBody>
      </p:sp>
      <p:sp>
        <p:nvSpPr>
          <p:cNvPr id="5" name="スライド番号プレースホルダー 4">
            <a:extLst>
              <a:ext uri="{FF2B5EF4-FFF2-40B4-BE49-F238E27FC236}">
                <a16:creationId xmlns:a16="http://schemas.microsoft.com/office/drawing/2014/main" id="{61DAE37A-29AB-EB1F-22EC-8B931C899554}"/>
              </a:ext>
            </a:extLst>
          </p:cNvPr>
          <p:cNvSpPr>
            <a:spLocks noGrp="1"/>
          </p:cNvSpPr>
          <p:nvPr>
            <p:ph type="sldNum" sz="quarter" idx="12"/>
          </p:nvPr>
        </p:nvSpPr>
        <p:spPr/>
        <p:txBody>
          <a:bodyPr/>
          <a:lstStyle/>
          <a:p>
            <a:fld id="{1BF6E997-178B-4815-8ABD-60FD5E8C3AF7}" type="slidenum">
              <a:rPr kumimoji="1" lang="ja-JP" altLang="en-US" smtClean="0"/>
              <a:t>47</a:t>
            </a:fld>
            <a:endParaRPr kumimoji="1" lang="ja-JP" altLang="en-US"/>
          </a:p>
        </p:txBody>
      </p:sp>
    </p:spTree>
    <p:extLst>
      <p:ext uri="{BB962C8B-B14F-4D97-AF65-F5344CB8AC3E}">
        <p14:creationId xmlns:p14="http://schemas.microsoft.com/office/powerpoint/2010/main" val="3294416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8AD47C9-688E-0E80-34F0-A79F5E330701}"/>
              </a:ext>
            </a:extLst>
          </p:cNvPr>
          <p:cNvPicPr>
            <a:picLocks noChangeAspect="1"/>
          </p:cNvPicPr>
          <p:nvPr/>
        </p:nvPicPr>
        <p:blipFill>
          <a:blip r:embed="rId2"/>
          <a:stretch>
            <a:fillRect/>
          </a:stretch>
        </p:blipFill>
        <p:spPr>
          <a:xfrm>
            <a:off x="1828800" y="818021"/>
            <a:ext cx="10972800" cy="6172200"/>
          </a:xfrm>
          <a:prstGeom prst="rect">
            <a:avLst/>
          </a:prstGeom>
        </p:spPr>
      </p:pic>
      <p:pic>
        <p:nvPicPr>
          <p:cNvPr id="4" name="図 3">
            <a:extLst>
              <a:ext uri="{FF2B5EF4-FFF2-40B4-BE49-F238E27FC236}">
                <a16:creationId xmlns:a16="http://schemas.microsoft.com/office/drawing/2014/main" id="{A66DAF65-F810-DECE-0D02-01DE7C065886}"/>
              </a:ext>
            </a:extLst>
          </p:cNvPr>
          <p:cNvPicPr>
            <a:picLocks noChangeAspect="1"/>
          </p:cNvPicPr>
          <p:nvPr/>
        </p:nvPicPr>
        <p:blipFill>
          <a:blip r:embed="rId3"/>
          <a:stretch>
            <a:fillRect/>
          </a:stretch>
        </p:blipFill>
        <p:spPr>
          <a:xfrm>
            <a:off x="4690644" y="7411580"/>
            <a:ext cx="2624556" cy="347502"/>
          </a:xfrm>
          <a:prstGeom prst="rect">
            <a:avLst/>
          </a:prstGeom>
        </p:spPr>
      </p:pic>
      <p:sp>
        <p:nvSpPr>
          <p:cNvPr id="2" name="テキスト ボックス 1">
            <a:extLst>
              <a:ext uri="{FF2B5EF4-FFF2-40B4-BE49-F238E27FC236}">
                <a16:creationId xmlns:a16="http://schemas.microsoft.com/office/drawing/2014/main" id="{9248C356-8D27-57EE-3619-95D0FBA5C7DC}"/>
              </a:ext>
            </a:extLst>
          </p:cNvPr>
          <p:cNvSpPr txBox="1"/>
          <p:nvPr/>
        </p:nvSpPr>
        <p:spPr>
          <a:xfrm rot="20209165">
            <a:off x="1655601" y="1493176"/>
            <a:ext cx="7558479" cy="535531"/>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880" b="1" dirty="0"/>
              <a:t>小さなけがの多い職場では死亡事故は少ない</a:t>
            </a:r>
            <a:endParaRPr lang="en-US" altLang="ja-JP" sz="2880" b="1" dirty="0"/>
          </a:p>
        </p:txBody>
      </p:sp>
      <p:sp>
        <p:nvSpPr>
          <p:cNvPr id="5" name="テキスト ボックス 4">
            <a:extLst>
              <a:ext uri="{FF2B5EF4-FFF2-40B4-BE49-F238E27FC236}">
                <a16:creationId xmlns:a16="http://schemas.microsoft.com/office/drawing/2014/main" id="{6D27CFCA-F305-EF78-E6CA-5907E717683C}"/>
              </a:ext>
            </a:extLst>
          </p:cNvPr>
          <p:cNvSpPr txBox="1"/>
          <p:nvPr/>
        </p:nvSpPr>
        <p:spPr>
          <a:xfrm rot="20209165">
            <a:off x="2195489" y="6406209"/>
            <a:ext cx="5453737" cy="757130"/>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けがをするという過程と　死亡するほどの</a:t>
            </a:r>
            <a:endParaRPr lang="en-US" altLang="ja-JP" sz="2160" dirty="0"/>
          </a:p>
          <a:p>
            <a:pPr algn="ctr"/>
            <a:r>
              <a:rPr lang="ja-JP" altLang="en-US" sz="2160" dirty="0"/>
              <a:t>損傷を受けるという経路は異なる</a:t>
            </a:r>
            <a:endParaRPr lang="en-US" altLang="ja-JP" sz="2160" dirty="0"/>
          </a:p>
        </p:txBody>
      </p:sp>
      <p:sp>
        <p:nvSpPr>
          <p:cNvPr id="6" name="テキスト ボックス 5">
            <a:extLst>
              <a:ext uri="{FF2B5EF4-FFF2-40B4-BE49-F238E27FC236}">
                <a16:creationId xmlns:a16="http://schemas.microsoft.com/office/drawing/2014/main" id="{0BD0A53F-3C1C-D50B-4E5B-A92E1F81BAF8}"/>
              </a:ext>
            </a:extLst>
          </p:cNvPr>
          <p:cNvSpPr txBox="1"/>
          <p:nvPr/>
        </p:nvSpPr>
        <p:spPr>
          <a:xfrm rot="20209165">
            <a:off x="6869226" y="5976465"/>
            <a:ext cx="6008376" cy="757130"/>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死亡事故は　ハードな職場でありかつ</a:t>
            </a:r>
            <a:endParaRPr lang="en-US" altLang="ja-JP" sz="2160" dirty="0"/>
          </a:p>
          <a:p>
            <a:pPr algn="ctr"/>
            <a:r>
              <a:rPr lang="ja-JP" altLang="en-US" sz="2160" dirty="0"/>
              <a:t>うまくいっているといわれる職場で起きている</a:t>
            </a:r>
            <a:endParaRPr lang="en-US" altLang="ja-JP" sz="2160" dirty="0"/>
          </a:p>
        </p:txBody>
      </p:sp>
      <p:sp>
        <p:nvSpPr>
          <p:cNvPr id="7" name="スライド番号プレースホルダー 6">
            <a:extLst>
              <a:ext uri="{FF2B5EF4-FFF2-40B4-BE49-F238E27FC236}">
                <a16:creationId xmlns:a16="http://schemas.microsoft.com/office/drawing/2014/main" id="{D8AB132B-FCAE-A2F5-6C16-9E600439B2B1}"/>
              </a:ext>
            </a:extLst>
          </p:cNvPr>
          <p:cNvSpPr>
            <a:spLocks noGrp="1"/>
          </p:cNvSpPr>
          <p:nvPr>
            <p:ph type="sldNum" sz="quarter" idx="12"/>
          </p:nvPr>
        </p:nvSpPr>
        <p:spPr/>
        <p:txBody>
          <a:bodyPr/>
          <a:lstStyle/>
          <a:p>
            <a:fld id="{1BF6E997-178B-4815-8ABD-60FD5E8C3AF7}" type="slidenum">
              <a:rPr kumimoji="1" lang="ja-JP" altLang="en-US" smtClean="0"/>
              <a:t>48</a:t>
            </a:fld>
            <a:endParaRPr kumimoji="1" lang="ja-JP" altLang="en-US"/>
          </a:p>
        </p:txBody>
      </p:sp>
    </p:spTree>
    <p:extLst>
      <p:ext uri="{BB962C8B-B14F-4D97-AF65-F5344CB8AC3E}">
        <p14:creationId xmlns:p14="http://schemas.microsoft.com/office/powerpoint/2010/main" val="2136779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D1F68CA-944F-E289-0C73-639DBB310892}"/>
              </a:ext>
            </a:extLst>
          </p:cNvPr>
          <p:cNvPicPr>
            <a:picLocks noChangeAspect="1"/>
          </p:cNvPicPr>
          <p:nvPr/>
        </p:nvPicPr>
        <p:blipFill>
          <a:blip r:embed="rId2"/>
          <a:stretch>
            <a:fillRect/>
          </a:stretch>
        </p:blipFill>
        <p:spPr>
          <a:xfrm>
            <a:off x="1828800" y="1028700"/>
            <a:ext cx="10972800" cy="6172200"/>
          </a:xfrm>
          <a:prstGeom prst="rect">
            <a:avLst/>
          </a:prstGeom>
        </p:spPr>
      </p:pic>
      <p:pic>
        <p:nvPicPr>
          <p:cNvPr id="4" name="図 3">
            <a:extLst>
              <a:ext uri="{FF2B5EF4-FFF2-40B4-BE49-F238E27FC236}">
                <a16:creationId xmlns:a16="http://schemas.microsoft.com/office/drawing/2014/main" id="{E97A50CD-B902-2F72-E765-758792198D8D}"/>
              </a:ext>
            </a:extLst>
          </p:cNvPr>
          <p:cNvPicPr>
            <a:picLocks noChangeAspect="1"/>
          </p:cNvPicPr>
          <p:nvPr/>
        </p:nvPicPr>
        <p:blipFill>
          <a:blip r:embed="rId3"/>
          <a:stretch>
            <a:fillRect/>
          </a:stretch>
        </p:blipFill>
        <p:spPr>
          <a:xfrm>
            <a:off x="2088913" y="7527005"/>
            <a:ext cx="2624556" cy="347502"/>
          </a:xfrm>
          <a:prstGeom prst="rect">
            <a:avLst/>
          </a:prstGeom>
        </p:spPr>
      </p:pic>
      <p:sp>
        <p:nvSpPr>
          <p:cNvPr id="2" name="テキスト ボックス 1">
            <a:extLst>
              <a:ext uri="{FF2B5EF4-FFF2-40B4-BE49-F238E27FC236}">
                <a16:creationId xmlns:a16="http://schemas.microsoft.com/office/drawing/2014/main" id="{DC85EC9B-2825-8000-26E6-5EC3A6D3164C}"/>
              </a:ext>
            </a:extLst>
          </p:cNvPr>
          <p:cNvSpPr txBox="1"/>
          <p:nvPr/>
        </p:nvSpPr>
        <p:spPr>
          <a:xfrm rot="20209165">
            <a:off x="6908625" y="995441"/>
            <a:ext cx="4608954" cy="535531"/>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880" dirty="0"/>
              <a:t>ハインリッヒの法則の否定</a:t>
            </a:r>
            <a:endParaRPr lang="en-US" altLang="ja-JP" sz="2880" dirty="0"/>
          </a:p>
        </p:txBody>
      </p:sp>
      <p:sp>
        <p:nvSpPr>
          <p:cNvPr id="5" name="スライド番号プレースホルダー 4">
            <a:extLst>
              <a:ext uri="{FF2B5EF4-FFF2-40B4-BE49-F238E27FC236}">
                <a16:creationId xmlns:a16="http://schemas.microsoft.com/office/drawing/2014/main" id="{00780B57-EB24-0ECD-09E3-64ED5DD23C33}"/>
              </a:ext>
            </a:extLst>
          </p:cNvPr>
          <p:cNvSpPr>
            <a:spLocks noGrp="1"/>
          </p:cNvSpPr>
          <p:nvPr>
            <p:ph type="sldNum" sz="quarter" idx="12"/>
          </p:nvPr>
        </p:nvSpPr>
        <p:spPr/>
        <p:txBody>
          <a:bodyPr/>
          <a:lstStyle/>
          <a:p>
            <a:fld id="{1BF6E997-178B-4815-8ABD-60FD5E8C3AF7}" type="slidenum">
              <a:rPr kumimoji="1" lang="ja-JP" altLang="en-US" smtClean="0"/>
              <a:t>49</a:t>
            </a:fld>
            <a:endParaRPr kumimoji="1" lang="ja-JP" altLang="en-US"/>
          </a:p>
        </p:txBody>
      </p:sp>
    </p:spTree>
    <p:extLst>
      <p:ext uri="{BB962C8B-B14F-4D97-AF65-F5344CB8AC3E}">
        <p14:creationId xmlns:p14="http://schemas.microsoft.com/office/powerpoint/2010/main" val="2295554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BC4056-09B6-D1FE-DC61-38FAEBCDC7A1}"/>
              </a:ext>
            </a:extLst>
          </p:cNvPr>
          <p:cNvPicPr>
            <a:picLocks noChangeAspect="1"/>
          </p:cNvPicPr>
          <p:nvPr/>
        </p:nvPicPr>
        <p:blipFill>
          <a:blip r:embed="rId2"/>
          <a:stretch>
            <a:fillRect/>
          </a:stretch>
        </p:blipFill>
        <p:spPr>
          <a:xfrm>
            <a:off x="2927178" y="522515"/>
            <a:ext cx="9549264" cy="5982788"/>
          </a:xfrm>
          <a:prstGeom prst="rect">
            <a:avLst/>
          </a:prstGeom>
        </p:spPr>
      </p:pic>
      <p:sp>
        <p:nvSpPr>
          <p:cNvPr id="4" name="テキスト ボックス 3">
            <a:extLst>
              <a:ext uri="{FF2B5EF4-FFF2-40B4-BE49-F238E27FC236}">
                <a16:creationId xmlns:a16="http://schemas.microsoft.com/office/drawing/2014/main" id="{D99B9BE3-4770-9BAA-BEAE-1B07120397B2}"/>
              </a:ext>
            </a:extLst>
          </p:cNvPr>
          <p:cNvSpPr txBox="1"/>
          <p:nvPr/>
        </p:nvSpPr>
        <p:spPr>
          <a:xfrm>
            <a:off x="4376057" y="6765314"/>
            <a:ext cx="6853158" cy="707886"/>
          </a:xfrm>
          <a:prstGeom prst="rect">
            <a:avLst/>
          </a:prstGeom>
          <a:noFill/>
        </p:spPr>
        <p:txBody>
          <a:bodyPr wrap="none" rtlCol="0">
            <a:spAutoFit/>
          </a:bodyPr>
          <a:lstStyle/>
          <a:p>
            <a:r>
              <a:rPr kumimoji="1" lang="ja-JP" altLang="en-US" sz="4000" dirty="0">
                <a:latin typeface="BIZ UDゴシック" panose="020B0400000000000000" pitchFamily="49" charset="-128"/>
                <a:ea typeface="BIZ UDゴシック" panose="020B0400000000000000" pitchFamily="49" charset="-128"/>
              </a:rPr>
              <a:t>ハインリッヒの法則でしょ！</a:t>
            </a:r>
          </a:p>
        </p:txBody>
      </p:sp>
    </p:spTree>
    <p:extLst>
      <p:ext uri="{BB962C8B-B14F-4D97-AF65-F5344CB8AC3E}">
        <p14:creationId xmlns:p14="http://schemas.microsoft.com/office/powerpoint/2010/main" val="3939236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6C85B72-9473-8FA6-C029-CE54DE389C6C}"/>
              </a:ext>
            </a:extLst>
          </p:cNvPr>
          <p:cNvPicPr>
            <a:picLocks noChangeAspect="1"/>
          </p:cNvPicPr>
          <p:nvPr/>
        </p:nvPicPr>
        <p:blipFill>
          <a:blip r:embed="rId2"/>
          <a:stretch>
            <a:fillRect/>
          </a:stretch>
        </p:blipFill>
        <p:spPr>
          <a:xfrm>
            <a:off x="1828800" y="1028700"/>
            <a:ext cx="10972800" cy="6172200"/>
          </a:xfrm>
          <a:prstGeom prst="rect">
            <a:avLst/>
          </a:prstGeom>
        </p:spPr>
      </p:pic>
      <p:pic>
        <p:nvPicPr>
          <p:cNvPr id="4" name="図 3">
            <a:extLst>
              <a:ext uri="{FF2B5EF4-FFF2-40B4-BE49-F238E27FC236}">
                <a16:creationId xmlns:a16="http://schemas.microsoft.com/office/drawing/2014/main" id="{E13FBC8D-CBF0-2324-A83F-1F6DD3CE3E60}"/>
              </a:ext>
            </a:extLst>
          </p:cNvPr>
          <p:cNvPicPr>
            <a:picLocks noChangeAspect="1"/>
          </p:cNvPicPr>
          <p:nvPr/>
        </p:nvPicPr>
        <p:blipFill>
          <a:blip r:embed="rId3"/>
          <a:stretch>
            <a:fillRect/>
          </a:stretch>
        </p:blipFill>
        <p:spPr>
          <a:xfrm>
            <a:off x="2088913" y="7527005"/>
            <a:ext cx="2624556" cy="347502"/>
          </a:xfrm>
          <a:prstGeom prst="rect">
            <a:avLst/>
          </a:prstGeom>
        </p:spPr>
      </p:pic>
      <p:sp>
        <p:nvSpPr>
          <p:cNvPr id="5" name="テキスト ボックス 4">
            <a:extLst>
              <a:ext uri="{FF2B5EF4-FFF2-40B4-BE49-F238E27FC236}">
                <a16:creationId xmlns:a16="http://schemas.microsoft.com/office/drawing/2014/main" id="{B583691B-E300-3335-01EF-863590F2049E}"/>
              </a:ext>
            </a:extLst>
          </p:cNvPr>
          <p:cNvSpPr txBox="1"/>
          <p:nvPr/>
        </p:nvSpPr>
        <p:spPr>
          <a:xfrm rot="20209165">
            <a:off x="7659474" y="5178894"/>
            <a:ext cx="4067139" cy="757130"/>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小さな事故の多い航空会社ほど</a:t>
            </a:r>
            <a:endParaRPr lang="en-US" altLang="ja-JP" sz="2160" dirty="0"/>
          </a:p>
          <a:p>
            <a:pPr algn="ctr"/>
            <a:r>
              <a:rPr lang="ja-JP" altLang="en-US" sz="2160" dirty="0"/>
              <a:t>死亡事件は少ない</a:t>
            </a:r>
          </a:p>
        </p:txBody>
      </p:sp>
      <p:sp>
        <p:nvSpPr>
          <p:cNvPr id="2" name="スライド番号プレースホルダー 1">
            <a:extLst>
              <a:ext uri="{FF2B5EF4-FFF2-40B4-BE49-F238E27FC236}">
                <a16:creationId xmlns:a16="http://schemas.microsoft.com/office/drawing/2014/main" id="{03DC0ADE-0FA9-146E-FC32-8DF0FF977B6A}"/>
              </a:ext>
            </a:extLst>
          </p:cNvPr>
          <p:cNvSpPr>
            <a:spLocks noGrp="1"/>
          </p:cNvSpPr>
          <p:nvPr>
            <p:ph type="sldNum" sz="quarter" idx="12"/>
          </p:nvPr>
        </p:nvSpPr>
        <p:spPr/>
        <p:txBody>
          <a:bodyPr/>
          <a:lstStyle/>
          <a:p>
            <a:fld id="{1BF6E997-178B-4815-8ABD-60FD5E8C3AF7}" type="slidenum">
              <a:rPr kumimoji="1" lang="ja-JP" altLang="en-US" smtClean="0"/>
              <a:t>50</a:t>
            </a:fld>
            <a:endParaRPr kumimoji="1" lang="ja-JP" altLang="en-US"/>
          </a:p>
        </p:txBody>
      </p:sp>
    </p:spTree>
    <p:extLst>
      <p:ext uri="{BB962C8B-B14F-4D97-AF65-F5344CB8AC3E}">
        <p14:creationId xmlns:p14="http://schemas.microsoft.com/office/powerpoint/2010/main" val="4273859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FDE53AD-85E6-FF9E-8C77-68DCFF79B8E9}"/>
              </a:ext>
            </a:extLst>
          </p:cNvPr>
          <p:cNvSpPr txBox="1">
            <a:spLocks/>
          </p:cNvSpPr>
          <p:nvPr/>
        </p:nvSpPr>
        <p:spPr>
          <a:xfrm>
            <a:off x="2583180" y="285645"/>
            <a:ext cx="9464040" cy="820685"/>
          </a:xfrm>
          <a:prstGeom prst="rect">
            <a:avLst/>
          </a:prstGeom>
          <a:solidFill>
            <a:srgbClr val="FF99FF"/>
          </a:solidFill>
          <a:ln>
            <a:solidFill>
              <a:schemeClr val="tx1"/>
            </a:solidFill>
          </a:ln>
          <a:scene3d>
            <a:camera prst="orthographicFront"/>
            <a:lightRig rig="threePt" dir="t"/>
          </a:scene3d>
          <a:sp3d>
            <a:bevelT/>
          </a:sp3d>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320" dirty="0">
                <a:latin typeface="BIZ UDゴシック" panose="020B0400000000000000" pitchFamily="49" charset="-128"/>
                <a:ea typeface="BIZ UDゴシック" panose="020B0400000000000000" pitchFamily="49" charset="-128"/>
              </a:rPr>
              <a:t>しかし事故・事件が起きるたびに</a:t>
            </a:r>
          </a:p>
        </p:txBody>
      </p:sp>
      <p:pic>
        <p:nvPicPr>
          <p:cNvPr id="6" name="図 5">
            <a:extLst>
              <a:ext uri="{FF2B5EF4-FFF2-40B4-BE49-F238E27FC236}">
                <a16:creationId xmlns:a16="http://schemas.microsoft.com/office/drawing/2014/main" id="{29C3D1A5-26C9-08B3-A5F3-457C354B41BF}"/>
              </a:ext>
            </a:extLst>
          </p:cNvPr>
          <p:cNvPicPr>
            <a:picLocks noChangeAspect="1"/>
          </p:cNvPicPr>
          <p:nvPr/>
        </p:nvPicPr>
        <p:blipFill>
          <a:blip r:embed="rId2"/>
          <a:stretch>
            <a:fillRect/>
          </a:stretch>
        </p:blipFill>
        <p:spPr>
          <a:xfrm>
            <a:off x="1828800" y="1455421"/>
            <a:ext cx="10972800" cy="6172200"/>
          </a:xfrm>
          <a:prstGeom prst="rect">
            <a:avLst/>
          </a:prstGeom>
        </p:spPr>
      </p:pic>
      <p:pic>
        <p:nvPicPr>
          <p:cNvPr id="7" name="図 6">
            <a:extLst>
              <a:ext uri="{FF2B5EF4-FFF2-40B4-BE49-F238E27FC236}">
                <a16:creationId xmlns:a16="http://schemas.microsoft.com/office/drawing/2014/main" id="{1D7EBA69-892B-6149-14F5-E5B42CE1AAF8}"/>
              </a:ext>
            </a:extLst>
          </p:cNvPr>
          <p:cNvPicPr>
            <a:picLocks noChangeAspect="1"/>
          </p:cNvPicPr>
          <p:nvPr/>
        </p:nvPicPr>
        <p:blipFill>
          <a:blip r:embed="rId3"/>
          <a:stretch>
            <a:fillRect/>
          </a:stretch>
        </p:blipFill>
        <p:spPr>
          <a:xfrm>
            <a:off x="2088913" y="7527005"/>
            <a:ext cx="2624556" cy="347502"/>
          </a:xfrm>
          <a:prstGeom prst="rect">
            <a:avLst/>
          </a:prstGeom>
        </p:spPr>
      </p:pic>
      <p:sp>
        <p:nvSpPr>
          <p:cNvPr id="8" name="テキスト ボックス 7">
            <a:extLst>
              <a:ext uri="{FF2B5EF4-FFF2-40B4-BE49-F238E27FC236}">
                <a16:creationId xmlns:a16="http://schemas.microsoft.com/office/drawing/2014/main" id="{4EA33EA8-7A6E-023F-98BA-46B689254850}"/>
              </a:ext>
            </a:extLst>
          </p:cNvPr>
          <p:cNvSpPr txBox="1"/>
          <p:nvPr/>
        </p:nvSpPr>
        <p:spPr>
          <a:xfrm rot="20209165">
            <a:off x="7763671" y="4680297"/>
            <a:ext cx="3858749" cy="1754326"/>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marL="342900" indent="-342900">
              <a:buFont typeface="Arial" panose="020B0604020202020204" pitchFamily="34" charset="0"/>
              <a:buChar char="•"/>
            </a:pPr>
            <a:r>
              <a:rPr lang="ja-JP" altLang="en-US" sz="2160" dirty="0"/>
              <a:t>ヒューマンエラーが原因</a:t>
            </a:r>
            <a:endParaRPr lang="en-US" altLang="ja-JP" sz="2160" dirty="0"/>
          </a:p>
          <a:p>
            <a:pPr marL="342900" indent="-342900">
              <a:buFont typeface="Arial" panose="020B0604020202020204" pitchFamily="34" charset="0"/>
              <a:buChar char="•"/>
            </a:pPr>
            <a:r>
              <a:rPr lang="ja-JP" altLang="en-US" sz="2160" dirty="0"/>
              <a:t>ガイドラインの無視</a:t>
            </a:r>
            <a:endParaRPr lang="en-US" altLang="ja-JP" sz="2160" dirty="0"/>
          </a:p>
          <a:p>
            <a:pPr marL="342900" indent="-342900">
              <a:buFont typeface="Arial" panose="020B0604020202020204" pitchFamily="34" charset="0"/>
              <a:buChar char="•"/>
            </a:pPr>
            <a:r>
              <a:rPr lang="ja-JP" altLang="en-US" sz="2160" dirty="0"/>
              <a:t>コミュニケーションの失敗</a:t>
            </a:r>
            <a:endParaRPr lang="en-US" altLang="ja-JP" sz="2160" dirty="0"/>
          </a:p>
          <a:p>
            <a:pPr marL="342900" indent="-342900">
              <a:buFont typeface="Arial" panose="020B0604020202020204" pitchFamily="34" charset="0"/>
              <a:buChar char="•"/>
            </a:pPr>
            <a:r>
              <a:rPr lang="ja-JP" altLang="en-US" sz="2160" dirty="0"/>
              <a:t>誤算</a:t>
            </a:r>
            <a:endParaRPr lang="en-US" altLang="ja-JP" sz="2160" dirty="0"/>
          </a:p>
          <a:p>
            <a:pPr marL="342900" indent="-342900">
              <a:buFont typeface="Arial" panose="020B0604020202020204" pitchFamily="34" charset="0"/>
              <a:buChar char="•"/>
            </a:pPr>
            <a:r>
              <a:rPr lang="ja-JP" altLang="en-US" sz="2160" dirty="0"/>
              <a:t>手順の無視</a:t>
            </a:r>
            <a:endParaRPr lang="en-US" altLang="ja-JP" sz="2160" dirty="0"/>
          </a:p>
        </p:txBody>
      </p:sp>
      <p:sp>
        <p:nvSpPr>
          <p:cNvPr id="2" name="スライド番号プレースホルダー 1">
            <a:extLst>
              <a:ext uri="{FF2B5EF4-FFF2-40B4-BE49-F238E27FC236}">
                <a16:creationId xmlns:a16="http://schemas.microsoft.com/office/drawing/2014/main" id="{141B80FF-914D-D154-706A-8B5AD8386B5F}"/>
              </a:ext>
            </a:extLst>
          </p:cNvPr>
          <p:cNvSpPr>
            <a:spLocks noGrp="1"/>
          </p:cNvSpPr>
          <p:nvPr>
            <p:ph type="sldNum" sz="quarter" idx="12"/>
          </p:nvPr>
        </p:nvSpPr>
        <p:spPr/>
        <p:txBody>
          <a:bodyPr/>
          <a:lstStyle/>
          <a:p>
            <a:fld id="{1BF6E997-178B-4815-8ABD-60FD5E8C3AF7}" type="slidenum">
              <a:rPr kumimoji="1" lang="ja-JP" altLang="en-US" smtClean="0"/>
              <a:t>51</a:t>
            </a:fld>
            <a:endParaRPr kumimoji="1" lang="ja-JP" altLang="en-US"/>
          </a:p>
        </p:txBody>
      </p:sp>
    </p:spTree>
    <p:extLst>
      <p:ext uri="{BB962C8B-B14F-4D97-AF65-F5344CB8AC3E}">
        <p14:creationId xmlns:p14="http://schemas.microsoft.com/office/powerpoint/2010/main" val="349447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1236BFE-A8A8-39D8-5515-C34DA6706271}"/>
              </a:ext>
            </a:extLst>
          </p:cNvPr>
          <p:cNvPicPr>
            <a:picLocks noChangeAspect="1"/>
          </p:cNvPicPr>
          <p:nvPr/>
        </p:nvPicPr>
        <p:blipFill>
          <a:blip r:embed="rId2"/>
          <a:stretch>
            <a:fillRect/>
          </a:stretch>
        </p:blipFill>
        <p:spPr>
          <a:xfrm>
            <a:off x="1828800" y="1458563"/>
            <a:ext cx="10972800" cy="6172200"/>
          </a:xfrm>
          <a:prstGeom prst="rect">
            <a:avLst/>
          </a:prstGeom>
        </p:spPr>
      </p:pic>
      <p:pic>
        <p:nvPicPr>
          <p:cNvPr id="5" name="図 4">
            <a:extLst>
              <a:ext uri="{FF2B5EF4-FFF2-40B4-BE49-F238E27FC236}">
                <a16:creationId xmlns:a16="http://schemas.microsoft.com/office/drawing/2014/main" id="{EB0D3BC4-FE02-6A70-42B9-CB8F39582DFB}"/>
              </a:ext>
            </a:extLst>
          </p:cNvPr>
          <p:cNvPicPr>
            <a:picLocks noChangeAspect="1"/>
          </p:cNvPicPr>
          <p:nvPr/>
        </p:nvPicPr>
        <p:blipFill>
          <a:blip r:embed="rId3"/>
          <a:stretch>
            <a:fillRect/>
          </a:stretch>
        </p:blipFill>
        <p:spPr>
          <a:xfrm>
            <a:off x="2134162" y="7749376"/>
            <a:ext cx="2624556" cy="347502"/>
          </a:xfrm>
          <a:prstGeom prst="rect">
            <a:avLst/>
          </a:prstGeom>
        </p:spPr>
      </p:pic>
      <p:sp>
        <p:nvSpPr>
          <p:cNvPr id="3" name="スライド番号プレースホルダー 2">
            <a:extLst>
              <a:ext uri="{FF2B5EF4-FFF2-40B4-BE49-F238E27FC236}">
                <a16:creationId xmlns:a16="http://schemas.microsoft.com/office/drawing/2014/main" id="{78D64601-20FF-20DA-C3D9-8D0FA79315FE}"/>
              </a:ext>
            </a:extLst>
          </p:cNvPr>
          <p:cNvSpPr>
            <a:spLocks noGrp="1"/>
          </p:cNvSpPr>
          <p:nvPr>
            <p:ph type="sldNum" sz="quarter" idx="12"/>
          </p:nvPr>
        </p:nvSpPr>
        <p:spPr/>
        <p:txBody>
          <a:bodyPr/>
          <a:lstStyle/>
          <a:p>
            <a:fld id="{1BF6E997-178B-4815-8ABD-60FD5E8C3AF7}" type="slidenum">
              <a:rPr kumimoji="1" lang="ja-JP" altLang="en-US" smtClean="0"/>
              <a:t>52</a:t>
            </a:fld>
            <a:endParaRPr kumimoji="1" lang="ja-JP" altLang="en-US"/>
          </a:p>
        </p:txBody>
      </p:sp>
      <p:sp>
        <p:nvSpPr>
          <p:cNvPr id="7" name="タイトル 6">
            <a:extLst>
              <a:ext uri="{FF2B5EF4-FFF2-40B4-BE49-F238E27FC236}">
                <a16:creationId xmlns:a16="http://schemas.microsoft.com/office/drawing/2014/main" id="{C0D0E091-8A45-289E-D30F-233E30AAB09B}"/>
              </a:ext>
            </a:extLst>
          </p:cNvPr>
          <p:cNvSpPr>
            <a:spLocks noGrp="1"/>
          </p:cNvSpPr>
          <p:nvPr>
            <p:ph type="title"/>
          </p:nvPr>
        </p:nvSpPr>
        <p:spPr/>
        <p:txBody>
          <a:bodyPr/>
          <a:lstStyle/>
          <a:p>
            <a:endParaRPr lang="ja-JP" altLang="en-US"/>
          </a:p>
        </p:txBody>
      </p:sp>
      <p:sp>
        <p:nvSpPr>
          <p:cNvPr id="8" name="タイトル 1">
            <a:extLst>
              <a:ext uri="{FF2B5EF4-FFF2-40B4-BE49-F238E27FC236}">
                <a16:creationId xmlns:a16="http://schemas.microsoft.com/office/drawing/2014/main" id="{0C9F1AA7-9DB1-D0F6-DE10-9BC63BC4E2C1}"/>
              </a:ext>
            </a:extLst>
          </p:cNvPr>
          <p:cNvSpPr txBox="1">
            <a:spLocks/>
          </p:cNvSpPr>
          <p:nvPr/>
        </p:nvSpPr>
        <p:spPr>
          <a:xfrm>
            <a:off x="2583180" y="285645"/>
            <a:ext cx="9464040" cy="820685"/>
          </a:xfrm>
          <a:prstGeom prst="rect">
            <a:avLst/>
          </a:prstGeom>
          <a:solidFill>
            <a:srgbClr val="FF99FF"/>
          </a:solidFill>
          <a:ln>
            <a:solidFill>
              <a:schemeClr val="tx1"/>
            </a:solidFill>
          </a:ln>
          <a:scene3d>
            <a:camera prst="orthographicFront"/>
            <a:lightRig rig="threePt" dir="t"/>
          </a:scene3d>
          <a:sp3d>
            <a:bevelT/>
          </a:sp3d>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320" dirty="0">
                <a:latin typeface="BIZ UDゴシック" panose="020B0400000000000000" pitchFamily="49" charset="-128"/>
                <a:ea typeface="BIZ UDゴシック" panose="020B0400000000000000" pitchFamily="49" charset="-128"/>
              </a:rPr>
              <a:t>しかし事故・事件が起きるたびに</a:t>
            </a:r>
          </a:p>
        </p:txBody>
      </p:sp>
    </p:spTree>
    <p:extLst>
      <p:ext uri="{BB962C8B-B14F-4D97-AF65-F5344CB8AC3E}">
        <p14:creationId xmlns:p14="http://schemas.microsoft.com/office/powerpoint/2010/main" val="3941642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4DF180-9805-483E-D5B1-84E9013A3258}"/>
              </a:ext>
            </a:extLst>
          </p:cNvPr>
          <p:cNvPicPr>
            <a:picLocks noChangeAspect="1"/>
          </p:cNvPicPr>
          <p:nvPr/>
        </p:nvPicPr>
        <p:blipFill>
          <a:blip r:embed="rId2"/>
          <a:stretch>
            <a:fillRect/>
          </a:stretch>
        </p:blipFill>
        <p:spPr>
          <a:xfrm>
            <a:off x="1828800" y="1028700"/>
            <a:ext cx="10972800" cy="6172200"/>
          </a:xfrm>
          <a:prstGeom prst="rect">
            <a:avLst/>
          </a:prstGeom>
        </p:spPr>
      </p:pic>
      <p:pic>
        <p:nvPicPr>
          <p:cNvPr id="5" name="図 4">
            <a:extLst>
              <a:ext uri="{FF2B5EF4-FFF2-40B4-BE49-F238E27FC236}">
                <a16:creationId xmlns:a16="http://schemas.microsoft.com/office/drawing/2014/main" id="{84AF7475-C645-9750-64C9-971AF6D59231}"/>
              </a:ext>
            </a:extLst>
          </p:cNvPr>
          <p:cNvPicPr>
            <a:picLocks noChangeAspect="1"/>
          </p:cNvPicPr>
          <p:nvPr/>
        </p:nvPicPr>
        <p:blipFill>
          <a:blip r:embed="rId3"/>
          <a:stretch>
            <a:fillRect/>
          </a:stretch>
        </p:blipFill>
        <p:spPr>
          <a:xfrm>
            <a:off x="2088913" y="7527005"/>
            <a:ext cx="2624556" cy="347502"/>
          </a:xfrm>
          <a:prstGeom prst="rect">
            <a:avLst/>
          </a:prstGeom>
        </p:spPr>
      </p:pic>
      <p:sp>
        <p:nvSpPr>
          <p:cNvPr id="2" name="テキスト ボックス 1">
            <a:extLst>
              <a:ext uri="{FF2B5EF4-FFF2-40B4-BE49-F238E27FC236}">
                <a16:creationId xmlns:a16="http://schemas.microsoft.com/office/drawing/2014/main" id="{CD4F6BAE-A180-42E3-876C-C7AF8E3612C9}"/>
              </a:ext>
            </a:extLst>
          </p:cNvPr>
          <p:cNvSpPr txBox="1"/>
          <p:nvPr/>
        </p:nvSpPr>
        <p:spPr>
          <a:xfrm rot="20209165">
            <a:off x="6774087" y="5855517"/>
            <a:ext cx="6285695" cy="1089529"/>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緊急の大きな手術の時には</a:t>
            </a:r>
            <a:endParaRPr lang="en-US" altLang="ja-JP" sz="2160" dirty="0"/>
          </a:p>
          <a:p>
            <a:pPr algn="ctr"/>
            <a:r>
              <a:rPr lang="ja-JP" altLang="en-US" sz="2160" dirty="0"/>
              <a:t>事前に作成した手順書が役に立たない、あるいは</a:t>
            </a:r>
            <a:endParaRPr lang="en-US" altLang="ja-JP" sz="2160" dirty="0"/>
          </a:p>
          <a:p>
            <a:pPr algn="ctr"/>
            <a:r>
              <a:rPr lang="ja-JP" altLang="en-US" sz="2160" dirty="0"/>
              <a:t>かえって邪魔になる場合が多い</a:t>
            </a:r>
            <a:endParaRPr lang="en-US" altLang="ja-JP" sz="2160" dirty="0"/>
          </a:p>
        </p:txBody>
      </p:sp>
      <p:sp>
        <p:nvSpPr>
          <p:cNvPr id="4" name="スライド番号プレースホルダー 3">
            <a:extLst>
              <a:ext uri="{FF2B5EF4-FFF2-40B4-BE49-F238E27FC236}">
                <a16:creationId xmlns:a16="http://schemas.microsoft.com/office/drawing/2014/main" id="{0DA81397-70E6-0194-DD50-8B77CA1C3C8A}"/>
              </a:ext>
            </a:extLst>
          </p:cNvPr>
          <p:cNvSpPr>
            <a:spLocks noGrp="1"/>
          </p:cNvSpPr>
          <p:nvPr>
            <p:ph type="sldNum" sz="quarter" idx="12"/>
          </p:nvPr>
        </p:nvSpPr>
        <p:spPr/>
        <p:txBody>
          <a:bodyPr/>
          <a:lstStyle/>
          <a:p>
            <a:fld id="{1BF6E997-178B-4815-8ABD-60FD5E8C3AF7}" type="slidenum">
              <a:rPr kumimoji="1" lang="ja-JP" altLang="en-US" smtClean="0"/>
              <a:t>53</a:t>
            </a:fld>
            <a:endParaRPr kumimoji="1" lang="ja-JP" altLang="en-US"/>
          </a:p>
        </p:txBody>
      </p:sp>
    </p:spTree>
    <p:extLst>
      <p:ext uri="{BB962C8B-B14F-4D97-AF65-F5344CB8AC3E}">
        <p14:creationId xmlns:p14="http://schemas.microsoft.com/office/powerpoint/2010/main" val="2268288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B427869-EC3B-B559-042F-347222AA0559}"/>
              </a:ext>
            </a:extLst>
          </p:cNvPr>
          <p:cNvPicPr>
            <a:picLocks noChangeAspect="1"/>
          </p:cNvPicPr>
          <p:nvPr/>
        </p:nvPicPr>
        <p:blipFill>
          <a:blip r:embed="rId2"/>
          <a:stretch>
            <a:fillRect/>
          </a:stretch>
        </p:blipFill>
        <p:spPr>
          <a:xfrm rot="21600000">
            <a:off x="8755085" y="277792"/>
            <a:ext cx="5505699" cy="2890492"/>
          </a:xfrm>
          <a:prstGeom prst="rect">
            <a:avLst/>
          </a:prstGeom>
        </p:spPr>
      </p:pic>
      <p:pic>
        <p:nvPicPr>
          <p:cNvPr id="6" name="図 5">
            <a:extLst>
              <a:ext uri="{FF2B5EF4-FFF2-40B4-BE49-F238E27FC236}">
                <a16:creationId xmlns:a16="http://schemas.microsoft.com/office/drawing/2014/main" id="{F96ACE0D-9F31-51E5-DD43-3DB660EF8603}"/>
              </a:ext>
            </a:extLst>
          </p:cNvPr>
          <p:cNvPicPr>
            <a:picLocks noChangeAspect="1"/>
          </p:cNvPicPr>
          <p:nvPr/>
        </p:nvPicPr>
        <p:blipFill>
          <a:blip r:embed="rId3"/>
          <a:stretch>
            <a:fillRect/>
          </a:stretch>
        </p:blipFill>
        <p:spPr>
          <a:xfrm rot="21600000">
            <a:off x="8997301" y="4748795"/>
            <a:ext cx="5612615" cy="2890495"/>
          </a:xfrm>
          <a:prstGeom prst="rect">
            <a:avLst/>
          </a:prstGeom>
        </p:spPr>
      </p:pic>
      <p:sp>
        <p:nvSpPr>
          <p:cNvPr id="2" name="スライド番号プレースホルダー 1">
            <a:extLst>
              <a:ext uri="{FF2B5EF4-FFF2-40B4-BE49-F238E27FC236}">
                <a16:creationId xmlns:a16="http://schemas.microsoft.com/office/drawing/2014/main" id="{1834A040-95B7-8E3C-E3A1-DD5C417E63E2}"/>
              </a:ext>
            </a:extLst>
          </p:cNvPr>
          <p:cNvSpPr>
            <a:spLocks noGrp="1"/>
          </p:cNvSpPr>
          <p:nvPr>
            <p:ph type="sldNum" sz="quarter" idx="12"/>
          </p:nvPr>
        </p:nvSpPr>
        <p:spPr>
          <a:xfrm>
            <a:off x="11474840" y="7722574"/>
            <a:ext cx="572380" cy="438150"/>
          </a:xfrm>
        </p:spPr>
        <p:txBody>
          <a:bodyPr>
            <a:normAutofit/>
          </a:bodyPr>
          <a:lstStyle/>
          <a:p>
            <a:pPr>
              <a:lnSpc>
                <a:spcPct val="90000"/>
              </a:lnSpc>
              <a:spcAft>
                <a:spcPts val="720"/>
              </a:spcAft>
            </a:pPr>
            <a:fld id="{1BF6E997-178B-4815-8ABD-60FD5E8C3AF7}" type="slidenum">
              <a:rPr lang="ja-JP" altLang="en-US" sz="2040"/>
              <a:pPr>
                <a:lnSpc>
                  <a:spcPct val="90000"/>
                </a:lnSpc>
                <a:spcAft>
                  <a:spcPts val="720"/>
                </a:spcAft>
              </a:pPr>
              <a:t>54</a:t>
            </a:fld>
            <a:endParaRPr lang="ja-JP" altLang="en-US" sz="2040"/>
          </a:p>
        </p:txBody>
      </p:sp>
      <p:pic>
        <p:nvPicPr>
          <p:cNvPr id="10" name="図 9">
            <a:extLst>
              <a:ext uri="{FF2B5EF4-FFF2-40B4-BE49-F238E27FC236}">
                <a16:creationId xmlns:a16="http://schemas.microsoft.com/office/drawing/2014/main" id="{3312A7FB-A1C6-3956-4947-EF95469AC42F}"/>
              </a:ext>
            </a:extLst>
          </p:cNvPr>
          <p:cNvPicPr>
            <a:picLocks noChangeAspect="1"/>
          </p:cNvPicPr>
          <p:nvPr/>
        </p:nvPicPr>
        <p:blipFill>
          <a:blip r:embed="rId4"/>
          <a:stretch>
            <a:fillRect/>
          </a:stretch>
        </p:blipFill>
        <p:spPr>
          <a:xfrm>
            <a:off x="1692661" y="381392"/>
            <a:ext cx="6204030" cy="3468921"/>
          </a:xfrm>
          <a:prstGeom prst="rect">
            <a:avLst/>
          </a:prstGeom>
        </p:spPr>
      </p:pic>
      <p:sp>
        <p:nvSpPr>
          <p:cNvPr id="11" name="テキスト ボックス 10">
            <a:extLst>
              <a:ext uri="{FF2B5EF4-FFF2-40B4-BE49-F238E27FC236}">
                <a16:creationId xmlns:a16="http://schemas.microsoft.com/office/drawing/2014/main" id="{8F96035E-3A19-2493-CA74-81A486F6E86F}"/>
              </a:ext>
            </a:extLst>
          </p:cNvPr>
          <p:cNvSpPr txBox="1"/>
          <p:nvPr/>
        </p:nvSpPr>
        <p:spPr>
          <a:xfrm rot="20740433">
            <a:off x="9659188" y="3400975"/>
            <a:ext cx="3235180" cy="757130"/>
          </a:xfrm>
          <a:prstGeom prst="rect">
            <a:avLst/>
          </a:prstGeom>
          <a:solidFill>
            <a:srgbClr val="FF99FF">
              <a:alpha val="20000"/>
            </a:srgbClr>
          </a:solidFill>
          <a:ln>
            <a:solidFill>
              <a:schemeClr val="tx1"/>
            </a:solidFill>
          </a:ln>
          <a:scene3d>
            <a:camera prst="orthographicFront"/>
            <a:lightRig rig="threePt" dir="t"/>
          </a:scene3d>
          <a:sp3d>
            <a:bevelT/>
          </a:sp3d>
        </p:spPr>
        <p:txBody>
          <a:bodyPr wrap="none" rtlCol="0">
            <a:spAutoFit/>
          </a:bodyPr>
          <a:lstStyle/>
          <a:p>
            <a:pPr algn="ctr"/>
            <a:r>
              <a:rPr lang="ja-JP" altLang="en-US" sz="2160" dirty="0"/>
              <a:t>緊急時に　こんな手順書</a:t>
            </a:r>
            <a:endParaRPr lang="en-US" altLang="ja-JP" sz="2160" dirty="0"/>
          </a:p>
          <a:p>
            <a:pPr algn="ctr"/>
            <a:r>
              <a:rPr lang="ja-JP" altLang="en-US" sz="2160" dirty="0"/>
              <a:t>役に立たない</a:t>
            </a:r>
            <a:endParaRPr lang="en-US" altLang="ja-JP" sz="2160" dirty="0"/>
          </a:p>
        </p:txBody>
      </p:sp>
      <p:pic>
        <p:nvPicPr>
          <p:cNvPr id="7" name="図 6">
            <a:extLst>
              <a:ext uri="{FF2B5EF4-FFF2-40B4-BE49-F238E27FC236}">
                <a16:creationId xmlns:a16="http://schemas.microsoft.com/office/drawing/2014/main" id="{B9D49A6C-41FB-202F-EF16-D8793C8363F7}"/>
              </a:ext>
            </a:extLst>
          </p:cNvPr>
          <p:cNvPicPr>
            <a:picLocks noChangeAspect="1"/>
          </p:cNvPicPr>
          <p:nvPr/>
        </p:nvPicPr>
        <p:blipFill>
          <a:blip r:embed="rId5"/>
          <a:stretch>
            <a:fillRect/>
          </a:stretch>
        </p:blipFill>
        <p:spPr>
          <a:xfrm>
            <a:off x="1692661" y="3729466"/>
            <a:ext cx="7355984" cy="4118742"/>
          </a:xfrm>
          <a:prstGeom prst="rect">
            <a:avLst/>
          </a:prstGeom>
        </p:spPr>
      </p:pic>
    </p:spTree>
    <p:extLst>
      <p:ext uri="{BB962C8B-B14F-4D97-AF65-F5344CB8AC3E}">
        <p14:creationId xmlns:p14="http://schemas.microsoft.com/office/powerpoint/2010/main" val="82615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A7D8B90-D5BC-91CF-27D7-DB3810C33EE8}"/>
              </a:ext>
            </a:extLst>
          </p:cNvPr>
          <p:cNvSpPr>
            <a:spLocks noGrp="1"/>
          </p:cNvSpPr>
          <p:nvPr>
            <p:ph idx="1"/>
          </p:nvPr>
        </p:nvSpPr>
        <p:spPr>
          <a:xfrm>
            <a:off x="2504803" y="1817505"/>
            <a:ext cx="9464040" cy="5221606"/>
          </a:xfrm>
        </p:spPr>
        <p:txBody>
          <a:bodyPr/>
          <a:lstStyle/>
          <a:p>
            <a:r>
              <a:rPr lang="ja-JP" altLang="en-US" dirty="0">
                <a:latin typeface="BIZ UDゴシック" panose="020B0400000000000000" pitchFamily="49" charset="-128"/>
                <a:ea typeface="BIZ UDゴシック" panose="020B0400000000000000" pitchFamily="49" charset="-128"/>
              </a:rPr>
              <a:t>結果を知っている人間が　結果から</a:t>
            </a:r>
            <a:r>
              <a:rPr kumimoji="1" lang="ja-JP" altLang="en-US" dirty="0">
                <a:latin typeface="BIZ UDゴシック" panose="020B0400000000000000" pitchFamily="49" charset="-128"/>
                <a:ea typeface="BIZ UDゴシック" panose="020B0400000000000000" pitchFamily="49" charset="-128"/>
              </a:rPr>
              <a:t>逆向きの　トレースをすると　直線的な関係ばかりに着目してしまうが　実は　事故がおきるまでには多くの因子・プロセス絡んでいる</a:t>
            </a:r>
            <a:endParaRPr kumimoji="1"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A132EECE-F54E-1709-398F-D88955859DB1}"/>
              </a:ext>
            </a:extLst>
          </p:cNvPr>
          <p:cNvSpPr>
            <a:spLocks noGrp="1"/>
          </p:cNvSpPr>
          <p:nvPr>
            <p:ph type="sldNum" sz="quarter" idx="12"/>
          </p:nvPr>
        </p:nvSpPr>
        <p:spPr/>
        <p:txBody>
          <a:bodyPr/>
          <a:lstStyle/>
          <a:p>
            <a:fld id="{B9D57AC8-FF2B-4DC6-AF41-E3B8ACE155BE}" type="slidenum">
              <a:rPr kumimoji="1" lang="ja-JP" altLang="en-US" smtClean="0"/>
              <a:t>55</a:t>
            </a:fld>
            <a:endParaRPr kumimoji="1" lang="ja-JP" altLang="en-US"/>
          </a:p>
        </p:txBody>
      </p:sp>
      <p:pic>
        <p:nvPicPr>
          <p:cNvPr id="5" name="図 4">
            <a:extLst>
              <a:ext uri="{FF2B5EF4-FFF2-40B4-BE49-F238E27FC236}">
                <a16:creationId xmlns:a16="http://schemas.microsoft.com/office/drawing/2014/main" id="{AE4D417A-C088-F660-F2BD-8F0ADE865506}"/>
              </a:ext>
            </a:extLst>
          </p:cNvPr>
          <p:cNvPicPr>
            <a:picLocks noChangeAspect="1"/>
          </p:cNvPicPr>
          <p:nvPr/>
        </p:nvPicPr>
        <p:blipFill>
          <a:blip r:embed="rId2"/>
          <a:stretch>
            <a:fillRect/>
          </a:stretch>
        </p:blipFill>
        <p:spPr>
          <a:xfrm>
            <a:off x="3859002" y="3974841"/>
            <a:ext cx="6755641" cy="3962168"/>
          </a:xfrm>
          <a:prstGeom prst="rect">
            <a:avLst/>
          </a:prstGeom>
        </p:spPr>
      </p:pic>
      <p:sp>
        <p:nvSpPr>
          <p:cNvPr id="8" name="タイトル 1">
            <a:extLst>
              <a:ext uri="{FF2B5EF4-FFF2-40B4-BE49-F238E27FC236}">
                <a16:creationId xmlns:a16="http://schemas.microsoft.com/office/drawing/2014/main" id="{BB485B48-B8A7-FBA8-A14D-94D7D7525DB1}"/>
              </a:ext>
            </a:extLst>
          </p:cNvPr>
          <p:cNvSpPr txBox="1">
            <a:spLocks/>
          </p:cNvSpPr>
          <p:nvPr/>
        </p:nvSpPr>
        <p:spPr>
          <a:xfrm>
            <a:off x="2583179" y="244261"/>
            <a:ext cx="9165928" cy="1259736"/>
          </a:xfrm>
          <a:prstGeom prst="rect">
            <a:avLst/>
          </a:prstGeom>
          <a:solidFill>
            <a:srgbClr val="FF99F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latin typeface="BIZ UDゴシック" panose="020B0400000000000000" pitchFamily="49" charset="-128"/>
                <a:ea typeface="BIZ UDゴシック" panose="020B0400000000000000" pitchFamily="49" charset="-128"/>
              </a:rPr>
              <a:t>ヒューマンエラーと言いながら</a:t>
            </a:r>
          </a:p>
        </p:txBody>
      </p:sp>
    </p:spTree>
    <p:extLst>
      <p:ext uri="{BB962C8B-B14F-4D97-AF65-F5344CB8AC3E}">
        <p14:creationId xmlns:p14="http://schemas.microsoft.com/office/powerpoint/2010/main" val="1943498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EDEFA32-7CF7-5CCD-5823-7D57492EF085}"/>
              </a:ext>
            </a:extLst>
          </p:cNvPr>
          <p:cNvPicPr>
            <a:picLocks noChangeAspect="1"/>
          </p:cNvPicPr>
          <p:nvPr/>
        </p:nvPicPr>
        <p:blipFill>
          <a:blip r:embed="rId2"/>
          <a:stretch>
            <a:fillRect/>
          </a:stretch>
        </p:blipFill>
        <p:spPr>
          <a:xfrm>
            <a:off x="2390730" y="516266"/>
            <a:ext cx="9848941" cy="6337342"/>
          </a:xfrm>
          <a:prstGeom prst="rect">
            <a:avLst/>
          </a:prstGeom>
        </p:spPr>
      </p:pic>
      <p:sp>
        <p:nvSpPr>
          <p:cNvPr id="5" name="テキスト ボックス 4">
            <a:extLst>
              <a:ext uri="{FF2B5EF4-FFF2-40B4-BE49-F238E27FC236}">
                <a16:creationId xmlns:a16="http://schemas.microsoft.com/office/drawing/2014/main" id="{1736E841-1167-FA3B-09D8-BBE5410D7C26}"/>
              </a:ext>
            </a:extLst>
          </p:cNvPr>
          <p:cNvSpPr txBox="1"/>
          <p:nvPr/>
        </p:nvSpPr>
        <p:spPr>
          <a:xfrm>
            <a:off x="2626307" y="7368863"/>
            <a:ext cx="5486400" cy="424732"/>
          </a:xfrm>
          <a:prstGeom prst="rect">
            <a:avLst/>
          </a:prstGeom>
          <a:noFill/>
        </p:spPr>
        <p:txBody>
          <a:bodyPr wrap="square">
            <a:spAutoFit/>
          </a:bodyPr>
          <a:lstStyle/>
          <a:p>
            <a:r>
              <a:rPr lang="en-US" altLang="ja-JP" sz="2160" dirty="0">
                <a:hlinkClick r:id="rId3"/>
              </a:rPr>
              <a:t>(14) Field Guide Part 1 - YouTube</a:t>
            </a:r>
            <a:endParaRPr lang="ja-JP" altLang="en-US" sz="2160" dirty="0"/>
          </a:p>
        </p:txBody>
      </p:sp>
      <p:sp>
        <p:nvSpPr>
          <p:cNvPr id="2" name="スライド番号プレースホルダー 1">
            <a:extLst>
              <a:ext uri="{FF2B5EF4-FFF2-40B4-BE49-F238E27FC236}">
                <a16:creationId xmlns:a16="http://schemas.microsoft.com/office/drawing/2014/main" id="{21A10E21-0627-A8FD-FC2A-C6340A93401F}"/>
              </a:ext>
            </a:extLst>
          </p:cNvPr>
          <p:cNvSpPr>
            <a:spLocks noGrp="1"/>
          </p:cNvSpPr>
          <p:nvPr>
            <p:ph type="sldNum" sz="quarter" idx="12"/>
          </p:nvPr>
        </p:nvSpPr>
        <p:spPr/>
        <p:txBody>
          <a:bodyPr/>
          <a:lstStyle/>
          <a:p>
            <a:fld id="{1BF6E997-178B-4815-8ABD-60FD5E8C3AF7}" type="slidenum">
              <a:rPr kumimoji="1" lang="ja-JP" altLang="en-US" smtClean="0"/>
              <a:t>56</a:t>
            </a:fld>
            <a:endParaRPr kumimoji="1" lang="ja-JP" altLang="en-US"/>
          </a:p>
        </p:txBody>
      </p:sp>
    </p:spTree>
    <p:extLst>
      <p:ext uri="{BB962C8B-B14F-4D97-AF65-F5344CB8AC3E}">
        <p14:creationId xmlns:p14="http://schemas.microsoft.com/office/powerpoint/2010/main" val="172924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669BFD8-4C7F-C210-9FEF-CCD5B8E914D8}"/>
              </a:ext>
            </a:extLst>
          </p:cNvPr>
          <p:cNvPicPr>
            <a:picLocks noChangeAspect="1"/>
          </p:cNvPicPr>
          <p:nvPr/>
        </p:nvPicPr>
        <p:blipFill rotWithShape="1">
          <a:blip r:embed="rId2"/>
          <a:srcRect t="3522" b="29954"/>
          <a:stretch/>
        </p:blipFill>
        <p:spPr>
          <a:xfrm>
            <a:off x="1828824" y="12"/>
            <a:ext cx="10972776" cy="44527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テキスト ボックス 3">
            <a:extLst>
              <a:ext uri="{FF2B5EF4-FFF2-40B4-BE49-F238E27FC236}">
                <a16:creationId xmlns:a16="http://schemas.microsoft.com/office/drawing/2014/main" id="{6937BED5-CB87-72A1-03F7-6E562DA30377}"/>
              </a:ext>
            </a:extLst>
          </p:cNvPr>
          <p:cNvSpPr txBox="1"/>
          <p:nvPr/>
        </p:nvSpPr>
        <p:spPr>
          <a:xfrm>
            <a:off x="5686368" y="4452736"/>
            <a:ext cx="6736872" cy="2943224"/>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ctr">
            <a:normAutofit fontScale="85000" lnSpcReduction="200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古い見解</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人間の失敗が　多くの事故の背景にある</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ルールに従わない、ルールの無視</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安全に対する心構えが狂っているような従業員は　その行動にも悪い影響が出て</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いくつもの抑止システムを潜り抜けてしまう</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F104E5E0-E69C-E38C-EF02-23FD28528D06}"/>
              </a:ext>
            </a:extLst>
          </p:cNvPr>
          <p:cNvSpPr>
            <a:spLocks noGrp="1"/>
          </p:cNvSpPr>
          <p:nvPr>
            <p:ph type="sldNum" sz="quarter" idx="12"/>
          </p:nvPr>
        </p:nvSpPr>
        <p:spPr/>
        <p:txBody>
          <a:bodyPr/>
          <a:lstStyle/>
          <a:p>
            <a:fld id="{1BF6E997-178B-4815-8ABD-60FD5E8C3AF7}" type="slidenum">
              <a:rPr kumimoji="1" lang="ja-JP" altLang="en-US" smtClean="0"/>
              <a:t>57</a:t>
            </a:fld>
            <a:endParaRPr kumimoji="1" lang="ja-JP" altLang="en-US"/>
          </a:p>
        </p:txBody>
      </p:sp>
    </p:spTree>
    <p:extLst>
      <p:ext uri="{BB962C8B-B14F-4D97-AF65-F5344CB8AC3E}">
        <p14:creationId xmlns:p14="http://schemas.microsoft.com/office/powerpoint/2010/main" val="3742176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D493C5-165F-DD13-134C-A585761E7489}"/>
              </a:ext>
            </a:extLst>
          </p:cNvPr>
          <p:cNvPicPr>
            <a:picLocks noChangeAspect="1"/>
          </p:cNvPicPr>
          <p:nvPr/>
        </p:nvPicPr>
        <p:blipFill>
          <a:blip r:embed="rId2"/>
          <a:stretch>
            <a:fillRect/>
          </a:stretch>
        </p:blipFill>
        <p:spPr>
          <a:xfrm>
            <a:off x="2077669" y="0"/>
            <a:ext cx="8563808" cy="5097890"/>
          </a:xfrm>
          <a:prstGeom prst="rect">
            <a:avLst/>
          </a:prstGeom>
        </p:spPr>
      </p:pic>
      <p:sp>
        <p:nvSpPr>
          <p:cNvPr id="4" name="テキスト ボックス 3">
            <a:extLst>
              <a:ext uri="{FF2B5EF4-FFF2-40B4-BE49-F238E27FC236}">
                <a16:creationId xmlns:a16="http://schemas.microsoft.com/office/drawing/2014/main" id="{78AC3022-792F-9AD2-7F3A-67E6354702A5}"/>
              </a:ext>
            </a:extLst>
          </p:cNvPr>
          <p:cNvSpPr txBox="1"/>
          <p:nvPr/>
        </p:nvSpPr>
        <p:spPr>
          <a:xfrm>
            <a:off x="5584327" y="3206654"/>
            <a:ext cx="7046782" cy="4319413"/>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ctr">
            <a:normAutofit fontScale="85000" lnSpcReduction="200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古い見解</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システムは複雑でも構わない、信じられないタイプのヒトの行動を増幅しないものであれば</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ヒューマンエラーこそが事故を起こす原因</a:t>
            </a:r>
            <a:endParaRPr lang="en-US" altLang="ja-JP" sz="2400" dirty="0">
              <a:latin typeface="BIZ UDゴシック" panose="020B0400000000000000" pitchFamily="49" charset="-128"/>
              <a:ea typeface="BIZ UDゴシック" panose="020B0400000000000000" pitchFamily="49" charset="-128"/>
            </a:endParaRPr>
          </a:p>
          <a:p>
            <a:pPr marL="685800" lvl="1" indent="-411480" defTabSz="1097280">
              <a:lnSpc>
                <a:spcPct val="150000"/>
              </a:lnSpc>
              <a:spcAft>
                <a:spcPts val="720"/>
              </a:spcAft>
              <a:buFont typeface="Wingdings" panose="05000000000000000000" pitchFamily="2" charset="2"/>
              <a:buChar char="Ø"/>
            </a:pPr>
            <a:r>
              <a:rPr lang="ja-JP" altLang="en-US" sz="2400" dirty="0">
                <a:latin typeface="BIZ UDゴシック" panose="020B0400000000000000" pitchFamily="49" charset="-128"/>
                <a:ea typeface="BIZ UDゴシック" panose="020B0400000000000000" pitchFamily="49" charset="-128"/>
              </a:rPr>
              <a:t>人こそが失敗の大本にある</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ルールに従っていれば　安全は確実になる</a:t>
            </a:r>
            <a:endParaRPr lang="en-US" altLang="ja-JP" sz="2400" dirty="0">
              <a:latin typeface="BIZ UDゴシック" panose="020B0400000000000000" pitchFamily="49" charset="-128"/>
              <a:ea typeface="BIZ UDゴシック" panose="020B0400000000000000" pitchFamily="49" charset="-128"/>
            </a:endParaRPr>
          </a:p>
          <a:p>
            <a:pPr marL="685800" lvl="1" indent="-411480" defTabSz="1097280">
              <a:lnSpc>
                <a:spcPct val="150000"/>
              </a:lnSpc>
              <a:spcAft>
                <a:spcPts val="720"/>
              </a:spcAft>
              <a:buFont typeface="Wingdings" panose="05000000000000000000" pitchFamily="2" charset="2"/>
              <a:buChar char="Ø"/>
            </a:pPr>
            <a:r>
              <a:rPr lang="ja-JP" altLang="en-US" sz="2400" dirty="0">
                <a:latin typeface="BIZ UDゴシック" panose="020B0400000000000000" pitchFamily="49" charset="-128"/>
                <a:ea typeface="BIZ UDゴシック" panose="020B0400000000000000" pitchFamily="49" charset="-128"/>
              </a:rPr>
              <a:t>人は　完全に安全なシステムという土俵のうえにいるだけ、システムに言われた通りに作業していればいいだけの存在</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8A4B0504-CB7F-D119-2EB9-28440DCEC7CF}"/>
              </a:ext>
            </a:extLst>
          </p:cNvPr>
          <p:cNvSpPr>
            <a:spLocks noGrp="1"/>
          </p:cNvSpPr>
          <p:nvPr>
            <p:ph type="sldNum" sz="quarter" idx="12"/>
          </p:nvPr>
        </p:nvSpPr>
        <p:spPr/>
        <p:txBody>
          <a:bodyPr/>
          <a:lstStyle/>
          <a:p>
            <a:fld id="{1BF6E997-178B-4815-8ABD-60FD5E8C3AF7}" type="slidenum">
              <a:rPr kumimoji="1" lang="ja-JP" altLang="en-US" smtClean="0"/>
              <a:t>58</a:t>
            </a:fld>
            <a:endParaRPr kumimoji="1" lang="ja-JP" altLang="en-US"/>
          </a:p>
        </p:txBody>
      </p:sp>
    </p:spTree>
    <p:extLst>
      <p:ext uri="{BB962C8B-B14F-4D97-AF65-F5344CB8AC3E}">
        <p14:creationId xmlns:p14="http://schemas.microsoft.com/office/powerpoint/2010/main" val="3432169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818C23A-BC65-F03B-A678-9F791BB71146}"/>
              </a:ext>
            </a:extLst>
          </p:cNvPr>
          <p:cNvPicPr>
            <a:picLocks noChangeAspect="1"/>
          </p:cNvPicPr>
          <p:nvPr/>
        </p:nvPicPr>
        <p:blipFill>
          <a:blip r:embed="rId2"/>
          <a:stretch>
            <a:fillRect/>
          </a:stretch>
        </p:blipFill>
        <p:spPr>
          <a:xfrm>
            <a:off x="2103354" y="320309"/>
            <a:ext cx="8707009" cy="5064281"/>
          </a:xfrm>
          <a:prstGeom prst="rect">
            <a:avLst/>
          </a:prstGeom>
        </p:spPr>
      </p:pic>
      <p:sp>
        <p:nvSpPr>
          <p:cNvPr id="4" name="テキスト ボックス 3">
            <a:extLst>
              <a:ext uri="{FF2B5EF4-FFF2-40B4-BE49-F238E27FC236}">
                <a16:creationId xmlns:a16="http://schemas.microsoft.com/office/drawing/2014/main" id="{F1C4AF47-A677-07C3-2168-48C9E194482E}"/>
              </a:ext>
            </a:extLst>
          </p:cNvPr>
          <p:cNvSpPr txBox="1"/>
          <p:nvPr/>
        </p:nvSpPr>
        <p:spPr>
          <a:xfrm>
            <a:off x="5564526" y="4114800"/>
            <a:ext cx="6962520" cy="3662054"/>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ctr">
            <a:normAutofit fontScale="925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話は簡単なように見える</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だれかが 充分な注意を払わなかった</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だれかが　そのデータの意味するものの重要性に気づいてさえいれば　何も起きなかったはず　</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だれかが　もう少し努力していれば済むことだった</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だれかが　近道をすることを　問題視しなかった</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C2387AF5-F99E-8240-F611-7419079E14FD}"/>
              </a:ext>
            </a:extLst>
          </p:cNvPr>
          <p:cNvSpPr>
            <a:spLocks noGrp="1"/>
          </p:cNvSpPr>
          <p:nvPr>
            <p:ph type="sldNum" sz="quarter" idx="12"/>
          </p:nvPr>
        </p:nvSpPr>
        <p:spPr/>
        <p:txBody>
          <a:bodyPr/>
          <a:lstStyle/>
          <a:p>
            <a:fld id="{1BF6E997-178B-4815-8ABD-60FD5E8C3AF7}" type="slidenum">
              <a:rPr kumimoji="1" lang="ja-JP" altLang="en-US" smtClean="0"/>
              <a:t>59</a:t>
            </a:fld>
            <a:endParaRPr kumimoji="1" lang="ja-JP" altLang="en-US"/>
          </a:p>
        </p:txBody>
      </p:sp>
    </p:spTree>
    <p:extLst>
      <p:ext uri="{BB962C8B-B14F-4D97-AF65-F5344CB8AC3E}">
        <p14:creationId xmlns:p14="http://schemas.microsoft.com/office/powerpoint/2010/main" val="394003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DC278A-F5E3-46B3-A9F5-08C73B684F84}"/>
              </a:ext>
            </a:extLst>
          </p:cNvPr>
          <p:cNvSpPr txBox="1"/>
          <p:nvPr/>
        </p:nvSpPr>
        <p:spPr>
          <a:xfrm>
            <a:off x="4376057" y="6765314"/>
            <a:ext cx="6853158" cy="707886"/>
          </a:xfrm>
          <a:prstGeom prst="rect">
            <a:avLst/>
          </a:prstGeom>
          <a:noFill/>
        </p:spPr>
        <p:txBody>
          <a:bodyPr wrap="none" rtlCol="0">
            <a:spAutoFit/>
          </a:bodyPr>
          <a:lstStyle/>
          <a:p>
            <a:r>
              <a:rPr lang="ja-JP" altLang="en-US" sz="4000" dirty="0">
                <a:latin typeface="BIZ UDゴシック" panose="020B0400000000000000" pitchFamily="49" charset="-128"/>
                <a:ea typeface="BIZ UDゴシック" panose="020B0400000000000000" pitchFamily="49" charset="-128"/>
              </a:rPr>
              <a:t>スイスチーズモデルでしょ</a:t>
            </a:r>
            <a:r>
              <a:rPr kumimoji="1" lang="ja-JP" altLang="en-US" sz="4000" dirty="0">
                <a:latin typeface="BIZ UDゴシック" panose="020B0400000000000000" pitchFamily="49" charset="-128"/>
                <a:ea typeface="BIZ UDゴシック" panose="020B0400000000000000" pitchFamily="49" charset="-128"/>
              </a:rPr>
              <a:t>！</a:t>
            </a:r>
          </a:p>
        </p:txBody>
      </p:sp>
      <p:pic>
        <p:nvPicPr>
          <p:cNvPr id="1028" name="Picture 4">
            <a:extLst>
              <a:ext uri="{FF2B5EF4-FFF2-40B4-BE49-F238E27FC236}">
                <a16:creationId xmlns:a16="http://schemas.microsoft.com/office/drawing/2014/main" id="{AE024506-CC15-5318-ABA5-E59B49F7C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323" y="756400"/>
            <a:ext cx="8549311" cy="576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938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96946F-206B-A0B4-F9C4-63A5FDF58ECF}"/>
              </a:ext>
            </a:extLst>
          </p:cNvPr>
          <p:cNvPicPr>
            <a:picLocks noChangeAspect="1"/>
          </p:cNvPicPr>
          <p:nvPr/>
        </p:nvPicPr>
        <p:blipFill>
          <a:blip r:embed="rId2"/>
          <a:stretch>
            <a:fillRect/>
          </a:stretch>
        </p:blipFill>
        <p:spPr>
          <a:xfrm>
            <a:off x="1828801" y="185481"/>
            <a:ext cx="9784928" cy="5578324"/>
          </a:xfrm>
          <a:prstGeom prst="rect">
            <a:avLst/>
          </a:prstGeom>
        </p:spPr>
      </p:pic>
      <p:sp>
        <p:nvSpPr>
          <p:cNvPr id="4" name="テキスト ボックス 3">
            <a:extLst>
              <a:ext uri="{FF2B5EF4-FFF2-40B4-BE49-F238E27FC236}">
                <a16:creationId xmlns:a16="http://schemas.microsoft.com/office/drawing/2014/main" id="{55F165F8-CB75-DEA8-3194-5D9C29A471CC}"/>
              </a:ext>
            </a:extLst>
          </p:cNvPr>
          <p:cNvSpPr txBox="1"/>
          <p:nvPr/>
        </p:nvSpPr>
        <p:spPr>
          <a:xfrm>
            <a:off x="5469068" y="3308209"/>
            <a:ext cx="7046782" cy="4319413"/>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t">
            <a:normAutofit fontScale="925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ついで　深い話</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システムというものは　本質的に　または　生まれながらにして　安全といえるようなものではない</a:t>
            </a:r>
            <a:endParaRPr lang="en-US" altLang="ja-JP" sz="2400" dirty="0">
              <a:latin typeface="BIZ UDゴシック" panose="020B0400000000000000" pitchFamily="49" charset="-128"/>
              <a:ea typeface="BIZ UDゴシック" panose="020B0400000000000000" pitchFamily="49" charset="-128"/>
            </a:endParaRPr>
          </a:p>
          <a:p>
            <a:pPr marL="685800" lvl="1" indent="-411480" defTabSz="1097280">
              <a:lnSpc>
                <a:spcPct val="150000"/>
              </a:lnSpc>
              <a:spcAft>
                <a:spcPts val="720"/>
              </a:spcAft>
              <a:buFont typeface="Wingdings" panose="05000000000000000000" pitchFamily="2" charset="2"/>
              <a:buChar char="Ø"/>
            </a:pPr>
            <a:r>
              <a:rPr lang="ja-JP" altLang="en-US" sz="2400" dirty="0">
                <a:latin typeface="BIZ UDゴシック" panose="020B0400000000000000" pitchFamily="49" charset="-128"/>
                <a:ea typeface="BIZ UDゴシック" panose="020B0400000000000000" pitchFamily="49" charset="-128"/>
              </a:rPr>
              <a:t>人が　運用を通じて　安全を作り上げている</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人は　いろんな目標を同時に達成するために　目標間の調整を行っている</a:t>
            </a:r>
            <a:endParaRPr lang="en-US" altLang="ja-JP" sz="2400" dirty="0">
              <a:latin typeface="BIZ UDゴシック" panose="020B0400000000000000" pitchFamily="49" charset="-128"/>
              <a:ea typeface="BIZ UDゴシック" panose="020B0400000000000000" pitchFamily="49" charset="-128"/>
            </a:endParaRPr>
          </a:p>
          <a:p>
            <a:pPr marL="685800" lvl="1" indent="-411480" defTabSz="1097280">
              <a:lnSpc>
                <a:spcPct val="150000"/>
              </a:lnSpc>
              <a:spcAft>
                <a:spcPts val="720"/>
              </a:spcAft>
              <a:buFont typeface="Wingdings" panose="05000000000000000000" pitchFamily="2" charset="2"/>
              <a:buChar char="Ø"/>
            </a:pPr>
            <a:r>
              <a:rPr lang="ja-JP" altLang="en-US" sz="2400" dirty="0">
                <a:latin typeface="BIZ UDゴシック" panose="020B0400000000000000" pitchFamily="49" charset="-128"/>
                <a:ea typeface="BIZ UDゴシック" panose="020B0400000000000000" pitchFamily="49" charset="-128"/>
              </a:rPr>
              <a:t>例えば　効率、生産、サービス、安全　</a:t>
            </a: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CC674B92-9B00-73E9-2B08-A2308B7FD034}"/>
              </a:ext>
            </a:extLst>
          </p:cNvPr>
          <p:cNvSpPr>
            <a:spLocks noGrp="1"/>
          </p:cNvSpPr>
          <p:nvPr>
            <p:ph type="sldNum" sz="quarter" idx="12"/>
          </p:nvPr>
        </p:nvSpPr>
        <p:spPr/>
        <p:txBody>
          <a:bodyPr/>
          <a:lstStyle/>
          <a:p>
            <a:fld id="{1BF6E997-178B-4815-8ABD-60FD5E8C3AF7}" type="slidenum">
              <a:rPr kumimoji="1" lang="ja-JP" altLang="en-US" smtClean="0"/>
              <a:t>60</a:t>
            </a:fld>
            <a:endParaRPr kumimoji="1" lang="ja-JP" altLang="en-US"/>
          </a:p>
        </p:txBody>
      </p:sp>
    </p:spTree>
    <p:extLst>
      <p:ext uri="{BB962C8B-B14F-4D97-AF65-F5344CB8AC3E}">
        <p14:creationId xmlns:p14="http://schemas.microsoft.com/office/powerpoint/2010/main" val="3584834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401BDE-9B73-99A4-2DE9-18ABE8C1B3FB}"/>
              </a:ext>
            </a:extLst>
          </p:cNvPr>
          <p:cNvPicPr>
            <a:picLocks noChangeAspect="1"/>
          </p:cNvPicPr>
          <p:nvPr/>
        </p:nvPicPr>
        <p:blipFill>
          <a:blip r:embed="rId2"/>
          <a:stretch>
            <a:fillRect/>
          </a:stretch>
        </p:blipFill>
        <p:spPr>
          <a:xfrm>
            <a:off x="2468460" y="149173"/>
            <a:ext cx="9693480" cy="5688061"/>
          </a:xfrm>
          <a:prstGeom prst="rect">
            <a:avLst/>
          </a:prstGeom>
        </p:spPr>
      </p:pic>
      <p:sp>
        <p:nvSpPr>
          <p:cNvPr id="4" name="テキスト ボックス 3">
            <a:extLst>
              <a:ext uri="{FF2B5EF4-FFF2-40B4-BE49-F238E27FC236}">
                <a16:creationId xmlns:a16="http://schemas.microsoft.com/office/drawing/2014/main" id="{06AB6DE0-6CFA-4867-6BE0-85748F3CAE35}"/>
              </a:ext>
            </a:extLst>
          </p:cNvPr>
          <p:cNvSpPr txBox="1"/>
          <p:nvPr/>
        </p:nvSpPr>
        <p:spPr>
          <a:xfrm>
            <a:off x="4682099" y="4859617"/>
            <a:ext cx="3972934" cy="2605339"/>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vert="horz" lIns="109728" tIns="54864" rIns="109728" bIns="54864" rtlCol="0" anchor="ctr">
            <a:normAutofit fontScale="85000" lnSpcReduction="200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古い視点</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ヒューマンエラーが問題の原因</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すべてヒューマンエラーに始まり、ヒューマンエラーに終わる</a:t>
            </a:r>
            <a:endParaRPr lang="en-US" altLang="ja-JP" sz="24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3DDBA5BA-1E98-866C-46A6-17F411B96D6E}"/>
              </a:ext>
            </a:extLst>
          </p:cNvPr>
          <p:cNvSpPr txBox="1"/>
          <p:nvPr/>
        </p:nvSpPr>
        <p:spPr>
          <a:xfrm>
            <a:off x="8672183" y="4848306"/>
            <a:ext cx="3972934" cy="2605339"/>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ctr">
            <a:normAutofit fontScale="70000" lnSpcReduction="200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新しい視点</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ヒューマンエラーは　システム（と組織）の深部に潜む問題の表層化に過ぎない</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ヒューマンエラーとよばれているものは　その問題解決の糸口を与えてくれているに過ぎない</a:t>
            </a:r>
            <a:endParaRPr lang="en-US" altLang="ja-JP" sz="2400"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F5691945-6968-338F-44CE-45C4421FF56F}"/>
              </a:ext>
            </a:extLst>
          </p:cNvPr>
          <p:cNvSpPr txBox="1"/>
          <p:nvPr/>
        </p:nvSpPr>
        <p:spPr>
          <a:xfrm>
            <a:off x="7315200" y="3830667"/>
            <a:ext cx="2686411" cy="859727"/>
          </a:xfrm>
          <a:prstGeom prst="rect">
            <a:avLst/>
          </a:prstGeom>
          <a:gradFill>
            <a:gsLst>
              <a:gs pos="0">
                <a:schemeClr val="accent4">
                  <a:lumMod val="40000"/>
                  <a:lumOff val="60000"/>
                </a:schemeClr>
              </a:gs>
              <a:gs pos="100000">
                <a:srgbClr val="FF99FF"/>
              </a:gs>
              <a:gs pos="29000">
                <a:schemeClr val="accent4">
                  <a:lumMod val="40000"/>
                  <a:lumOff val="60000"/>
                </a:schemeClr>
              </a:gs>
              <a:gs pos="94000">
                <a:srgbClr val="FF99FF"/>
              </a:gs>
              <a:gs pos="100000">
                <a:srgbClr val="FF99FF"/>
              </a:gs>
            </a:gsLst>
            <a:lin ang="21594000" scaled="0"/>
          </a:gradFill>
          <a:ln>
            <a:solidFill>
              <a:schemeClr val="tx1"/>
            </a:solidFill>
          </a:ln>
          <a:scene3d>
            <a:camera prst="orthographicFront"/>
            <a:lightRig rig="threePt" dir="t"/>
          </a:scene3d>
          <a:sp3d>
            <a:bevelT/>
          </a:sp3d>
        </p:spPr>
        <p:txBody>
          <a:bodyPr vert="horz" lIns="109728" tIns="54864" rIns="109728" bIns="54864" rtlCol="0" anchor="ctr">
            <a:normAutofit/>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どっちをとるか？</a:t>
            </a: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DB377AA9-F35D-89EE-4570-E08B46A3BC29}"/>
              </a:ext>
            </a:extLst>
          </p:cNvPr>
          <p:cNvSpPr>
            <a:spLocks noGrp="1"/>
          </p:cNvSpPr>
          <p:nvPr>
            <p:ph type="sldNum" sz="quarter" idx="12"/>
          </p:nvPr>
        </p:nvSpPr>
        <p:spPr/>
        <p:txBody>
          <a:bodyPr/>
          <a:lstStyle/>
          <a:p>
            <a:fld id="{1BF6E997-178B-4815-8ABD-60FD5E8C3AF7}" type="slidenum">
              <a:rPr kumimoji="1" lang="ja-JP" altLang="en-US" smtClean="0"/>
              <a:t>61</a:t>
            </a:fld>
            <a:endParaRPr kumimoji="1" lang="ja-JP" altLang="en-US"/>
          </a:p>
        </p:txBody>
      </p:sp>
      <p:sp>
        <p:nvSpPr>
          <p:cNvPr id="7" name="テキスト ボックス 6">
            <a:extLst>
              <a:ext uri="{FF2B5EF4-FFF2-40B4-BE49-F238E27FC236}">
                <a16:creationId xmlns:a16="http://schemas.microsoft.com/office/drawing/2014/main" id="{F159124C-67B9-B01B-89C0-D4F1437C25BC}"/>
              </a:ext>
            </a:extLst>
          </p:cNvPr>
          <p:cNvSpPr txBox="1"/>
          <p:nvPr/>
        </p:nvSpPr>
        <p:spPr>
          <a:xfrm>
            <a:off x="2735736" y="7382473"/>
            <a:ext cx="5486400" cy="424732"/>
          </a:xfrm>
          <a:prstGeom prst="rect">
            <a:avLst/>
          </a:prstGeom>
          <a:noFill/>
        </p:spPr>
        <p:txBody>
          <a:bodyPr wrap="square">
            <a:spAutoFit/>
          </a:bodyPr>
          <a:lstStyle/>
          <a:p>
            <a:r>
              <a:rPr lang="en-US" altLang="ja-JP" sz="2160" dirty="0">
                <a:hlinkClick r:id="rId3"/>
              </a:rPr>
              <a:t>(14) Field Guide part 2 - YouTube</a:t>
            </a:r>
            <a:endParaRPr lang="ja-JP" altLang="en-US" sz="2160" dirty="0"/>
          </a:p>
        </p:txBody>
      </p:sp>
    </p:spTree>
    <p:extLst>
      <p:ext uri="{BB962C8B-B14F-4D97-AF65-F5344CB8AC3E}">
        <p14:creationId xmlns:p14="http://schemas.microsoft.com/office/powerpoint/2010/main" val="3215009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C609A4-CD18-7982-A347-CC391E87E712}"/>
              </a:ext>
            </a:extLst>
          </p:cNvPr>
          <p:cNvPicPr>
            <a:picLocks noChangeAspect="1"/>
          </p:cNvPicPr>
          <p:nvPr/>
        </p:nvPicPr>
        <p:blipFill>
          <a:blip r:embed="rId2"/>
          <a:stretch>
            <a:fillRect/>
          </a:stretch>
        </p:blipFill>
        <p:spPr>
          <a:xfrm>
            <a:off x="2395302" y="272608"/>
            <a:ext cx="9839797" cy="5724640"/>
          </a:xfrm>
          <a:prstGeom prst="rect">
            <a:avLst/>
          </a:prstGeom>
        </p:spPr>
      </p:pic>
      <p:sp>
        <p:nvSpPr>
          <p:cNvPr id="4" name="矢印: 下 3">
            <a:extLst>
              <a:ext uri="{FF2B5EF4-FFF2-40B4-BE49-F238E27FC236}">
                <a16:creationId xmlns:a16="http://schemas.microsoft.com/office/drawing/2014/main" id="{50FEF115-AD74-9AFE-7272-665D97FBC57E}"/>
              </a:ext>
            </a:extLst>
          </p:cNvPr>
          <p:cNvSpPr/>
          <p:nvPr/>
        </p:nvSpPr>
        <p:spPr>
          <a:xfrm rot="3869542">
            <a:off x="5445347" y="719704"/>
            <a:ext cx="347099" cy="166831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テキスト ボックス 4">
            <a:extLst>
              <a:ext uri="{FF2B5EF4-FFF2-40B4-BE49-F238E27FC236}">
                <a16:creationId xmlns:a16="http://schemas.microsoft.com/office/drawing/2014/main" id="{0897645F-B7F5-AEB1-9419-5DA14D232572}"/>
              </a:ext>
            </a:extLst>
          </p:cNvPr>
          <p:cNvSpPr txBox="1"/>
          <p:nvPr/>
        </p:nvSpPr>
        <p:spPr>
          <a:xfrm rot="19900779">
            <a:off x="3919502" y="5086022"/>
            <a:ext cx="6029472" cy="1822450"/>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ctr">
            <a:normAutofit fontScale="92500" lnSpcReduction="200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人の排除、システムへの置き換えといった極端な意見もあるが　どのシステムにも　バグがあるので　完璧なソリューションとはならない　</a:t>
            </a: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860E3D42-E989-48F4-054D-062361440E45}"/>
              </a:ext>
            </a:extLst>
          </p:cNvPr>
          <p:cNvSpPr>
            <a:spLocks noGrp="1"/>
          </p:cNvSpPr>
          <p:nvPr>
            <p:ph type="sldNum" sz="quarter" idx="12"/>
          </p:nvPr>
        </p:nvSpPr>
        <p:spPr/>
        <p:txBody>
          <a:bodyPr/>
          <a:lstStyle/>
          <a:p>
            <a:fld id="{1BF6E997-178B-4815-8ABD-60FD5E8C3AF7}" type="slidenum">
              <a:rPr kumimoji="1" lang="ja-JP" altLang="en-US" smtClean="0"/>
              <a:t>62</a:t>
            </a:fld>
            <a:endParaRPr kumimoji="1" lang="ja-JP" altLang="en-US"/>
          </a:p>
        </p:txBody>
      </p:sp>
    </p:spTree>
    <p:extLst>
      <p:ext uri="{BB962C8B-B14F-4D97-AF65-F5344CB8AC3E}">
        <p14:creationId xmlns:p14="http://schemas.microsoft.com/office/powerpoint/2010/main" val="591870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EDF33C1-6374-F00F-AB04-CCF2253E6070}"/>
              </a:ext>
            </a:extLst>
          </p:cNvPr>
          <p:cNvPicPr>
            <a:picLocks noChangeAspect="1"/>
          </p:cNvPicPr>
          <p:nvPr/>
        </p:nvPicPr>
        <p:blipFill>
          <a:blip r:embed="rId2"/>
          <a:stretch>
            <a:fillRect/>
          </a:stretch>
        </p:blipFill>
        <p:spPr>
          <a:xfrm>
            <a:off x="1828800" y="265762"/>
            <a:ext cx="9720914" cy="5861812"/>
          </a:xfrm>
          <a:prstGeom prst="rect">
            <a:avLst/>
          </a:prstGeom>
        </p:spPr>
      </p:pic>
      <p:sp>
        <p:nvSpPr>
          <p:cNvPr id="4" name="テキスト ボックス 3">
            <a:extLst>
              <a:ext uri="{FF2B5EF4-FFF2-40B4-BE49-F238E27FC236}">
                <a16:creationId xmlns:a16="http://schemas.microsoft.com/office/drawing/2014/main" id="{7F686C28-E901-F569-EFBA-C016D838C644}"/>
              </a:ext>
            </a:extLst>
          </p:cNvPr>
          <p:cNvSpPr txBox="1"/>
          <p:nvPr/>
        </p:nvSpPr>
        <p:spPr>
          <a:xfrm>
            <a:off x="5491462" y="3963645"/>
            <a:ext cx="7097400" cy="3568489"/>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ctr">
            <a:normAutofit lnSpcReduction="100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古いタイプの調査</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無茶苦茶やっているような作業者をあぶりだす</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不安定な、間違った、不適切な行動の証拠をつかむ</a:t>
            </a:r>
            <a:endParaRPr lang="en-US" altLang="ja-JP" sz="2400" dirty="0">
              <a:latin typeface="BIZ UDゴシック" panose="020B0400000000000000" pitchFamily="49" charset="-128"/>
              <a:ea typeface="BIZ UDゴシック" panose="020B0400000000000000" pitchFamily="49" charset="-128"/>
            </a:endParaRPr>
          </a:p>
          <a:p>
            <a:pPr indent="-27432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人の間違った判断、不正確な評価、ルールからの逸脱を白日の下にさらす</a:t>
            </a: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58FA3A33-A302-DD32-FFAB-B99FF27AD255}"/>
              </a:ext>
            </a:extLst>
          </p:cNvPr>
          <p:cNvSpPr>
            <a:spLocks noGrp="1"/>
          </p:cNvSpPr>
          <p:nvPr>
            <p:ph type="sldNum" sz="quarter" idx="12"/>
          </p:nvPr>
        </p:nvSpPr>
        <p:spPr/>
        <p:txBody>
          <a:bodyPr/>
          <a:lstStyle/>
          <a:p>
            <a:fld id="{1BF6E997-178B-4815-8ABD-60FD5E8C3AF7}" type="slidenum">
              <a:rPr kumimoji="1" lang="ja-JP" altLang="en-US" smtClean="0"/>
              <a:t>63</a:t>
            </a:fld>
            <a:endParaRPr kumimoji="1" lang="ja-JP" altLang="en-US"/>
          </a:p>
        </p:txBody>
      </p:sp>
    </p:spTree>
    <p:extLst>
      <p:ext uri="{BB962C8B-B14F-4D97-AF65-F5344CB8AC3E}">
        <p14:creationId xmlns:p14="http://schemas.microsoft.com/office/powerpoint/2010/main" val="15937791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97A54DD-BA09-6C55-5D06-CA74D190F6F6}"/>
              </a:ext>
            </a:extLst>
          </p:cNvPr>
          <p:cNvPicPr>
            <a:picLocks noChangeAspect="1"/>
          </p:cNvPicPr>
          <p:nvPr/>
        </p:nvPicPr>
        <p:blipFill>
          <a:blip r:embed="rId2"/>
          <a:stretch>
            <a:fillRect/>
          </a:stretch>
        </p:blipFill>
        <p:spPr>
          <a:xfrm>
            <a:off x="1972346" y="257553"/>
            <a:ext cx="9812363" cy="5788654"/>
          </a:xfrm>
          <a:prstGeom prst="rect">
            <a:avLst/>
          </a:prstGeom>
        </p:spPr>
      </p:pic>
      <p:sp>
        <p:nvSpPr>
          <p:cNvPr id="4" name="テキスト ボックス 3">
            <a:extLst>
              <a:ext uri="{FF2B5EF4-FFF2-40B4-BE49-F238E27FC236}">
                <a16:creationId xmlns:a16="http://schemas.microsoft.com/office/drawing/2014/main" id="{4FE006D5-9D73-9EB0-E9CD-9AC32F1C4016}"/>
              </a:ext>
            </a:extLst>
          </p:cNvPr>
          <p:cNvSpPr txBox="1"/>
          <p:nvPr/>
        </p:nvSpPr>
        <p:spPr>
          <a:xfrm>
            <a:off x="5697028" y="4564274"/>
            <a:ext cx="6961027" cy="2963866"/>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t">
            <a:normAutofit/>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古いタイプの調査に共通する概念</a:t>
            </a:r>
            <a:endParaRPr lang="en-US" altLang="ja-JP" sz="2400" dirty="0">
              <a:latin typeface="BIZ UDゴシック" panose="020B0400000000000000" pitchFamily="49" charset="-128"/>
              <a:ea typeface="BIZ UDゴシック" panose="020B0400000000000000" pitchFamily="49" charset="-128"/>
            </a:endParaRPr>
          </a:p>
          <a:p>
            <a:pPr marL="411480" indent="-41148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不安定な、信頼度の低い人こそが　本来であればしっかりと動いたであろうシステムを　　ダメにしてしまった元凶</a:t>
            </a: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56445FB1-0825-2BE7-6124-ED4EBE6F70BC}"/>
              </a:ext>
            </a:extLst>
          </p:cNvPr>
          <p:cNvSpPr>
            <a:spLocks noGrp="1"/>
          </p:cNvSpPr>
          <p:nvPr>
            <p:ph type="sldNum" sz="quarter" idx="12"/>
          </p:nvPr>
        </p:nvSpPr>
        <p:spPr/>
        <p:txBody>
          <a:bodyPr/>
          <a:lstStyle/>
          <a:p>
            <a:fld id="{1BF6E997-178B-4815-8ABD-60FD5E8C3AF7}" type="slidenum">
              <a:rPr kumimoji="1" lang="ja-JP" altLang="en-US" smtClean="0"/>
              <a:t>64</a:t>
            </a:fld>
            <a:endParaRPr kumimoji="1" lang="ja-JP" altLang="en-US"/>
          </a:p>
        </p:txBody>
      </p:sp>
    </p:spTree>
    <p:extLst>
      <p:ext uri="{BB962C8B-B14F-4D97-AF65-F5344CB8AC3E}">
        <p14:creationId xmlns:p14="http://schemas.microsoft.com/office/powerpoint/2010/main" val="1851038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19F733-6188-4918-A027-F879ECBBF2D8}"/>
              </a:ext>
            </a:extLst>
          </p:cNvPr>
          <p:cNvPicPr>
            <a:picLocks noChangeAspect="1"/>
          </p:cNvPicPr>
          <p:nvPr/>
        </p:nvPicPr>
        <p:blipFill>
          <a:blip r:embed="rId2"/>
          <a:stretch>
            <a:fillRect/>
          </a:stretch>
        </p:blipFill>
        <p:spPr>
          <a:xfrm>
            <a:off x="1828801" y="186223"/>
            <a:ext cx="9839797" cy="5761219"/>
          </a:xfrm>
          <a:prstGeom prst="rect">
            <a:avLst/>
          </a:prstGeom>
        </p:spPr>
      </p:pic>
      <p:sp>
        <p:nvSpPr>
          <p:cNvPr id="4" name="テキスト ボックス 3">
            <a:extLst>
              <a:ext uri="{FF2B5EF4-FFF2-40B4-BE49-F238E27FC236}">
                <a16:creationId xmlns:a16="http://schemas.microsoft.com/office/drawing/2014/main" id="{94E0415C-370D-4A93-E760-41EAA7630B2F}"/>
              </a:ext>
            </a:extLst>
          </p:cNvPr>
          <p:cNvSpPr txBox="1"/>
          <p:nvPr/>
        </p:nvSpPr>
        <p:spPr>
          <a:xfrm>
            <a:off x="5457872" y="3941252"/>
            <a:ext cx="7097400" cy="3568489"/>
          </a:xfrm>
          <a:prstGeom prst="rect">
            <a:avLst/>
          </a:prstGeom>
          <a:solidFill>
            <a:srgbClr val="FF99FF"/>
          </a:solidFill>
          <a:ln>
            <a:solidFill>
              <a:schemeClr val="tx1"/>
            </a:solidFill>
          </a:ln>
          <a:scene3d>
            <a:camera prst="orthographicFront"/>
            <a:lightRig rig="threePt" dir="t"/>
          </a:scene3d>
          <a:sp3d>
            <a:bevelT/>
          </a:sp3d>
        </p:spPr>
        <p:txBody>
          <a:bodyPr vert="horz" lIns="109728" tIns="54864" rIns="109728" bIns="54864" rtlCol="0" anchor="ctr">
            <a:normAutofit lnSpcReduction="10000"/>
          </a:bodyPr>
          <a:lstStyle/>
          <a:p>
            <a:pPr defTabSz="1097280">
              <a:lnSpc>
                <a:spcPct val="150000"/>
              </a:lnSpc>
              <a:spcAft>
                <a:spcPts val="720"/>
              </a:spcAft>
            </a:pPr>
            <a:r>
              <a:rPr lang="ja-JP" altLang="en-US" sz="2400" dirty="0">
                <a:latin typeface="BIZ UDゴシック" panose="020B0400000000000000" pitchFamily="49" charset="-128"/>
                <a:ea typeface="BIZ UDゴシック" panose="020B0400000000000000" pitchFamily="49" charset="-128"/>
              </a:rPr>
              <a:t>古いタイプの対策群</a:t>
            </a:r>
            <a:endParaRPr lang="en-US" altLang="ja-JP" sz="2400" dirty="0">
              <a:latin typeface="BIZ UDゴシック" panose="020B0400000000000000" pitchFamily="49" charset="-128"/>
              <a:ea typeface="BIZ UDゴシック" panose="020B0400000000000000" pitchFamily="49" charset="-128"/>
            </a:endParaRPr>
          </a:p>
          <a:p>
            <a:pPr marL="411480" indent="-41148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全員に　もう少ししっかりやれ　と伝える</a:t>
            </a:r>
            <a:endParaRPr lang="en-US" altLang="ja-JP" sz="2400" dirty="0">
              <a:latin typeface="BIZ UDゴシック" panose="020B0400000000000000" pitchFamily="49" charset="-128"/>
              <a:ea typeface="BIZ UDゴシック" panose="020B0400000000000000" pitchFamily="49" charset="-128"/>
            </a:endParaRPr>
          </a:p>
          <a:p>
            <a:pPr marL="411480" indent="-41148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欠陥を持つ人が　今後二度と工程にかかわららないようにする</a:t>
            </a:r>
            <a:endParaRPr lang="en-US" altLang="ja-JP" sz="2400" dirty="0">
              <a:latin typeface="BIZ UDゴシック" panose="020B0400000000000000" pitchFamily="49" charset="-128"/>
              <a:ea typeface="BIZ UDゴシック" panose="020B0400000000000000" pitchFamily="49" charset="-128"/>
            </a:endParaRPr>
          </a:p>
          <a:p>
            <a:pPr marL="411480" indent="-41148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信頼性の低い行動をルールや手順書で矯正する</a:t>
            </a:r>
            <a:endParaRPr lang="en-US" altLang="ja-JP" sz="2400" dirty="0">
              <a:latin typeface="BIZ UDゴシック" panose="020B0400000000000000" pitchFamily="49" charset="-128"/>
              <a:ea typeface="BIZ UDゴシック" panose="020B0400000000000000" pitchFamily="49" charset="-128"/>
            </a:endParaRPr>
          </a:p>
          <a:p>
            <a:pPr marL="411480" indent="-411480" defTabSz="1097280">
              <a:lnSpc>
                <a:spcPct val="150000"/>
              </a:lnSpc>
              <a:spcAft>
                <a:spcPts val="720"/>
              </a:spcAft>
              <a:buFont typeface="Arial" panose="020B0604020202020204" pitchFamily="34" charset="0"/>
              <a:buChar char="•"/>
            </a:pPr>
            <a:r>
              <a:rPr lang="ja-JP" altLang="en-US" sz="2400" dirty="0">
                <a:latin typeface="BIZ UDゴシック" panose="020B0400000000000000" pitchFamily="49" charset="-128"/>
                <a:ea typeface="BIZ UDゴシック" panose="020B0400000000000000" pitchFamily="49" charset="-128"/>
              </a:rPr>
              <a:t>信頼性の低いヒトをテクノロジーで置き換える</a:t>
            </a:r>
            <a:endParaRPr lang="en-US" altLang="ja-JP" sz="24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871AF766-D84E-DD03-9C95-356478CCC63B}"/>
              </a:ext>
            </a:extLst>
          </p:cNvPr>
          <p:cNvSpPr>
            <a:spLocks noGrp="1"/>
          </p:cNvSpPr>
          <p:nvPr>
            <p:ph type="sldNum" sz="quarter" idx="12"/>
          </p:nvPr>
        </p:nvSpPr>
        <p:spPr/>
        <p:txBody>
          <a:bodyPr/>
          <a:lstStyle/>
          <a:p>
            <a:fld id="{1BF6E997-178B-4815-8ABD-60FD5E8C3AF7}" type="slidenum">
              <a:rPr kumimoji="1" lang="ja-JP" altLang="en-US" smtClean="0"/>
              <a:t>65</a:t>
            </a:fld>
            <a:endParaRPr kumimoji="1" lang="ja-JP" altLang="en-US"/>
          </a:p>
        </p:txBody>
      </p:sp>
    </p:spTree>
    <p:extLst>
      <p:ext uri="{BB962C8B-B14F-4D97-AF65-F5344CB8AC3E}">
        <p14:creationId xmlns:p14="http://schemas.microsoft.com/office/powerpoint/2010/main" val="230833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0CF0-CCC4-5423-14A8-9366857DA48C}"/>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5B00B90-6BAE-5D79-2905-F8054BB9270B}"/>
              </a:ext>
            </a:extLst>
          </p:cNvPr>
          <p:cNvPicPr>
            <a:picLocks noChangeAspect="1"/>
          </p:cNvPicPr>
          <p:nvPr/>
        </p:nvPicPr>
        <p:blipFill>
          <a:blip r:embed="rId2"/>
          <a:stretch>
            <a:fillRect/>
          </a:stretch>
        </p:blipFill>
        <p:spPr>
          <a:xfrm>
            <a:off x="1828800" y="1028700"/>
            <a:ext cx="10972800" cy="6172200"/>
          </a:xfrm>
          <a:prstGeom prst="rect">
            <a:avLst/>
          </a:prstGeom>
        </p:spPr>
      </p:pic>
      <p:pic>
        <p:nvPicPr>
          <p:cNvPr id="4" name="図 3">
            <a:extLst>
              <a:ext uri="{FF2B5EF4-FFF2-40B4-BE49-F238E27FC236}">
                <a16:creationId xmlns:a16="http://schemas.microsoft.com/office/drawing/2014/main" id="{5A453381-3E05-9975-07F0-64AC498516C5}"/>
              </a:ext>
            </a:extLst>
          </p:cNvPr>
          <p:cNvPicPr>
            <a:picLocks noChangeAspect="1"/>
          </p:cNvPicPr>
          <p:nvPr/>
        </p:nvPicPr>
        <p:blipFill>
          <a:blip r:embed="rId3"/>
          <a:stretch>
            <a:fillRect/>
          </a:stretch>
        </p:blipFill>
        <p:spPr>
          <a:xfrm>
            <a:off x="2134162" y="7749376"/>
            <a:ext cx="2624556" cy="347502"/>
          </a:xfrm>
          <a:prstGeom prst="rect">
            <a:avLst/>
          </a:prstGeom>
        </p:spPr>
      </p:pic>
      <p:sp>
        <p:nvSpPr>
          <p:cNvPr id="5" name="テキスト ボックス 4">
            <a:extLst>
              <a:ext uri="{FF2B5EF4-FFF2-40B4-BE49-F238E27FC236}">
                <a16:creationId xmlns:a16="http://schemas.microsoft.com/office/drawing/2014/main" id="{35266C2F-4C4A-7BFD-DC1D-2550F0525538}"/>
              </a:ext>
            </a:extLst>
          </p:cNvPr>
          <p:cNvSpPr txBox="1"/>
          <p:nvPr/>
        </p:nvSpPr>
        <p:spPr>
          <a:xfrm rot="20209165">
            <a:off x="6654394" y="4846496"/>
            <a:ext cx="6077305" cy="1421928"/>
          </a:xfrm>
          <a:prstGeom prst="rect">
            <a:avLst/>
          </a:prstGeom>
          <a:solidFill>
            <a:srgbClr val="EEC3EF"/>
          </a:solidFill>
          <a:ln>
            <a:solidFill>
              <a:schemeClr val="tx1"/>
            </a:solidFill>
          </a:ln>
          <a:scene3d>
            <a:camera prst="orthographicFront"/>
            <a:lightRig rig="threePt" dir="t"/>
          </a:scene3d>
          <a:sp3d>
            <a:bevelT/>
          </a:sp3d>
        </p:spPr>
        <p:txBody>
          <a:bodyPr wrap="none" rtlCol="0">
            <a:spAutoFit/>
          </a:bodyPr>
          <a:lstStyle/>
          <a:p>
            <a:pPr marL="342900" indent="-342900">
              <a:buFont typeface="Arial" panose="020B0604020202020204" pitchFamily="34" charset="0"/>
              <a:buChar char="•"/>
            </a:pPr>
            <a:r>
              <a:rPr lang="ja-JP" altLang="en-US" sz="2160" dirty="0"/>
              <a:t>止める勇気</a:t>
            </a:r>
            <a:endParaRPr lang="en-US" altLang="ja-JP" sz="2160" dirty="0"/>
          </a:p>
          <a:p>
            <a:pPr marL="342900" indent="-342900">
              <a:buFont typeface="Arial" panose="020B0604020202020204" pitchFamily="34" charset="0"/>
              <a:buChar char="•"/>
            </a:pPr>
            <a:r>
              <a:rPr lang="ja-JP" altLang="en-US" sz="2160" dirty="0"/>
              <a:t>過去の成功は　次の成功の保証にはならない</a:t>
            </a:r>
            <a:endParaRPr lang="en-US" altLang="ja-JP" sz="2160" dirty="0"/>
          </a:p>
          <a:p>
            <a:pPr marL="342900" indent="-342900">
              <a:buFont typeface="Arial" panose="020B0604020202020204" pitchFamily="34" charset="0"/>
              <a:buChar char="•"/>
            </a:pPr>
            <a:r>
              <a:rPr lang="ja-JP" altLang="en-US" sz="2160" dirty="0"/>
              <a:t>多様な意見・反対意見</a:t>
            </a:r>
            <a:endParaRPr lang="en-US" altLang="ja-JP" sz="2160" dirty="0"/>
          </a:p>
          <a:p>
            <a:pPr marL="342900" indent="-342900">
              <a:buFont typeface="Arial" panose="020B0604020202020204" pitchFamily="34" charset="0"/>
              <a:buChar char="•"/>
            </a:pPr>
            <a:r>
              <a:rPr lang="ja-JP" altLang="en-US" sz="2160" dirty="0"/>
              <a:t>リスクについての議論の活性化</a:t>
            </a:r>
            <a:endParaRPr lang="en-US" altLang="ja-JP" sz="2160" dirty="0"/>
          </a:p>
        </p:txBody>
      </p:sp>
      <p:sp>
        <p:nvSpPr>
          <p:cNvPr id="2" name="スライド番号プレースホルダー 1">
            <a:extLst>
              <a:ext uri="{FF2B5EF4-FFF2-40B4-BE49-F238E27FC236}">
                <a16:creationId xmlns:a16="http://schemas.microsoft.com/office/drawing/2014/main" id="{441D92A5-1D11-B435-73B2-CCECDFC38BCE}"/>
              </a:ext>
            </a:extLst>
          </p:cNvPr>
          <p:cNvSpPr>
            <a:spLocks noGrp="1"/>
          </p:cNvSpPr>
          <p:nvPr>
            <p:ph type="sldNum" sz="quarter" idx="12"/>
          </p:nvPr>
        </p:nvSpPr>
        <p:spPr/>
        <p:txBody>
          <a:bodyPr/>
          <a:lstStyle/>
          <a:p>
            <a:fld id="{1BF6E997-178B-4815-8ABD-60FD5E8C3AF7}" type="slidenum">
              <a:rPr kumimoji="1" lang="ja-JP" altLang="en-US" smtClean="0"/>
              <a:t>66</a:t>
            </a:fld>
            <a:endParaRPr kumimoji="1" lang="ja-JP" altLang="en-US"/>
          </a:p>
        </p:txBody>
      </p:sp>
    </p:spTree>
    <p:extLst>
      <p:ext uri="{BB962C8B-B14F-4D97-AF65-F5344CB8AC3E}">
        <p14:creationId xmlns:p14="http://schemas.microsoft.com/office/powerpoint/2010/main" val="2032512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A640D-2C31-F238-BAA7-504ADCB0A8BB}"/>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A2B3F03-8339-4825-7B4B-E5AC625523E8}"/>
              </a:ext>
            </a:extLst>
          </p:cNvPr>
          <p:cNvSpPr txBox="1"/>
          <p:nvPr/>
        </p:nvSpPr>
        <p:spPr>
          <a:xfrm>
            <a:off x="2192108" y="1454562"/>
            <a:ext cx="10443885" cy="5016758"/>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誰もが　「そうだよなあ」　とはいうけど</a:t>
            </a:r>
            <a:endParaRPr lang="en-US" altLang="ja-JP" sz="4000" dirty="0">
              <a:latin typeface="BIZ UDゴシック" panose="020B0400000000000000" pitchFamily="49" charset="-128"/>
              <a:ea typeface="BIZ UDゴシック" panose="020B0400000000000000" pitchFamily="49" charset="-128"/>
            </a:endParaRPr>
          </a:p>
          <a:p>
            <a:pPr algn="ctr"/>
            <a:endParaRPr lang="en-US" altLang="ja-JP" sz="4000" dirty="0">
              <a:latin typeface="BIZ UDゴシック" panose="020B0400000000000000" pitchFamily="49" charset="-128"/>
              <a:ea typeface="BIZ UDゴシック" panose="020B0400000000000000" pitchFamily="49" charset="-128"/>
            </a:endParaRPr>
          </a:p>
          <a:p>
            <a:pPr marL="571500" indent="-571500" algn="ctr">
              <a:buFont typeface="Arial" panose="020B0604020202020204" pitchFamily="34" charset="0"/>
              <a:buChar char="•"/>
            </a:pP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誰も　今のやり方を変えようとはしない</a:t>
            </a:r>
            <a:endParaRPr lang="en-US" altLang="ja-JP" sz="4000" dirty="0">
              <a:latin typeface="BIZ UDゴシック" panose="020B0400000000000000" pitchFamily="49" charset="-128"/>
              <a:ea typeface="BIZ UDゴシック" panose="020B0400000000000000" pitchFamily="49" charset="-128"/>
            </a:endParaRPr>
          </a:p>
          <a:p>
            <a:pPr algn="ctr"/>
            <a:endParaRPr lang="en-US" altLang="ja-JP" sz="4000" dirty="0">
              <a:latin typeface="BIZ UDゴシック" panose="020B0400000000000000" pitchFamily="49" charset="-128"/>
              <a:ea typeface="BIZ UDゴシック" panose="020B0400000000000000" pitchFamily="49" charset="-128"/>
            </a:endParaRPr>
          </a:p>
          <a:p>
            <a:pPr algn="ct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それは　古い習わしに縋りついていることが</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とても心地よいから</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190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E0D164B-B280-1632-38D5-5E456619BBA6}"/>
              </a:ext>
            </a:extLst>
          </p:cNvPr>
          <p:cNvPicPr>
            <a:picLocks noChangeAspect="1"/>
          </p:cNvPicPr>
          <p:nvPr/>
        </p:nvPicPr>
        <p:blipFill>
          <a:blip r:embed="rId2"/>
          <a:stretch>
            <a:fillRect/>
          </a:stretch>
        </p:blipFill>
        <p:spPr>
          <a:xfrm>
            <a:off x="462406" y="1123406"/>
            <a:ext cx="13371160" cy="5836802"/>
          </a:xfrm>
          <a:prstGeom prst="rect">
            <a:avLst/>
          </a:prstGeom>
        </p:spPr>
      </p:pic>
    </p:spTree>
    <p:extLst>
      <p:ext uri="{BB962C8B-B14F-4D97-AF65-F5344CB8AC3E}">
        <p14:creationId xmlns:p14="http://schemas.microsoft.com/office/powerpoint/2010/main" val="3628379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B2DC5C-6B38-345C-7D87-B90636386D92}"/>
              </a:ext>
            </a:extLst>
          </p:cNvPr>
          <p:cNvPicPr>
            <a:picLocks noChangeAspect="1"/>
          </p:cNvPicPr>
          <p:nvPr/>
        </p:nvPicPr>
        <p:blipFill>
          <a:blip r:embed="rId2"/>
          <a:stretch>
            <a:fillRect/>
          </a:stretch>
        </p:blipFill>
        <p:spPr>
          <a:xfrm>
            <a:off x="3788281" y="98853"/>
            <a:ext cx="4826248" cy="2254366"/>
          </a:xfrm>
          <a:prstGeom prst="rect">
            <a:avLst/>
          </a:prstGeom>
        </p:spPr>
      </p:pic>
      <p:pic>
        <p:nvPicPr>
          <p:cNvPr id="5" name="図 4">
            <a:extLst>
              <a:ext uri="{FF2B5EF4-FFF2-40B4-BE49-F238E27FC236}">
                <a16:creationId xmlns:a16="http://schemas.microsoft.com/office/drawing/2014/main" id="{67A5C00A-C768-8058-C0FF-FB1E4D1ACD51}"/>
              </a:ext>
            </a:extLst>
          </p:cNvPr>
          <p:cNvPicPr>
            <a:picLocks noChangeAspect="1"/>
          </p:cNvPicPr>
          <p:nvPr/>
        </p:nvPicPr>
        <p:blipFill>
          <a:blip r:embed="rId3"/>
          <a:stretch>
            <a:fillRect/>
          </a:stretch>
        </p:blipFill>
        <p:spPr>
          <a:xfrm>
            <a:off x="3788281" y="2483708"/>
            <a:ext cx="8607831" cy="4560920"/>
          </a:xfrm>
          <a:prstGeom prst="rect">
            <a:avLst/>
          </a:prstGeom>
        </p:spPr>
      </p:pic>
      <p:pic>
        <p:nvPicPr>
          <p:cNvPr id="7" name="図 6">
            <a:extLst>
              <a:ext uri="{FF2B5EF4-FFF2-40B4-BE49-F238E27FC236}">
                <a16:creationId xmlns:a16="http://schemas.microsoft.com/office/drawing/2014/main" id="{32EFD1C0-723F-4CC5-FFAD-5C0D823AEC3E}"/>
              </a:ext>
            </a:extLst>
          </p:cNvPr>
          <p:cNvPicPr>
            <a:picLocks noChangeAspect="1"/>
          </p:cNvPicPr>
          <p:nvPr/>
        </p:nvPicPr>
        <p:blipFill>
          <a:blip r:embed="rId4"/>
          <a:stretch>
            <a:fillRect/>
          </a:stretch>
        </p:blipFill>
        <p:spPr>
          <a:xfrm>
            <a:off x="3902865" y="7326685"/>
            <a:ext cx="2648086" cy="520727"/>
          </a:xfrm>
          <a:prstGeom prst="rect">
            <a:avLst/>
          </a:prstGeom>
          <a:ln w="76200">
            <a:solidFill>
              <a:srgbClr val="FF0000"/>
            </a:solidFill>
          </a:ln>
        </p:spPr>
      </p:pic>
    </p:spTree>
    <p:extLst>
      <p:ext uri="{BB962C8B-B14F-4D97-AF65-F5344CB8AC3E}">
        <p14:creationId xmlns:p14="http://schemas.microsoft.com/office/powerpoint/2010/main" val="150615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9409-B3CE-8AC8-909D-591588DBD8C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5E5BAC-07F6-BEAE-2C7B-87A7F4E28CA3}"/>
              </a:ext>
            </a:extLst>
          </p:cNvPr>
          <p:cNvSpPr txBox="1"/>
          <p:nvPr/>
        </p:nvSpPr>
        <p:spPr>
          <a:xfrm>
            <a:off x="3476705" y="3430548"/>
            <a:ext cx="7366119" cy="707886"/>
          </a:xfrm>
          <a:prstGeom prst="rect">
            <a:avLst/>
          </a:prstGeom>
          <a:noFill/>
        </p:spPr>
        <p:txBody>
          <a:bodyPr wrap="none" rtlCol="0">
            <a:spAutoFit/>
          </a:bodyPr>
          <a:lstStyle/>
          <a:p>
            <a:r>
              <a:rPr lang="ja-JP" altLang="en-US" sz="4000" dirty="0">
                <a:latin typeface="BIZ UDゴシック" panose="020B0400000000000000" pitchFamily="49" charset="-128"/>
                <a:ea typeface="BIZ UDゴシック" panose="020B0400000000000000" pitchFamily="49" charset="-128"/>
              </a:rPr>
              <a:t>ところが　そうじゃないんです</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8711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9978AF-F417-8C9D-5513-3D3ED96E1FD6}"/>
              </a:ext>
            </a:extLst>
          </p:cNvPr>
          <p:cNvPicPr>
            <a:picLocks noChangeAspect="1"/>
          </p:cNvPicPr>
          <p:nvPr/>
        </p:nvPicPr>
        <p:blipFill>
          <a:blip r:embed="rId2"/>
          <a:stretch>
            <a:fillRect/>
          </a:stretch>
        </p:blipFill>
        <p:spPr>
          <a:xfrm>
            <a:off x="2154857" y="561703"/>
            <a:ext cx="10396573" cy="7158445"/>
          </a:xfrm>
          <a:prstGeom prst="rect">
            <a:avLst/>
          </a:prstGeom>
        </p:spPr>
      </p:pic>
    </p:spTree>
    <p:extLst>
      <p:ext uri="{BB962C8B-B14F-4D97-AF65-F5344CB8AC3E}">
        <p14:creationId xmlns:p14="http://schemas.microsoft.com/office/powerpoint/2010/main" val="4009976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2054E26-009B-AF00-BBCD-DBCB8B25FA3D}"/>
              </a:ext>
            </a:extLst>
          </p:cNvPr>
          <p:cNvPicPr>
            <a:picLocks noChangeAspect="1"/>
          </p:cNvPicPr>
          <p:nvPr/>
        </p:nvPicPr>
        <p:blipFill>
          <a:blip r:embed="rId2"/>
          <a:stretch>
            <a:fillRect/>
          </a:stretch>
        </p:blipFill>
        <p:spPr>
          <a:xfrm>
            <a:off x="660669" y="374696"/>
            <a:ext cx="6593801" cy="4789121"/>
          </a:xfrm>
          <a:prstGeom prst="rect">
            <a:avLst/>
          </a:prstGeom>
        </p:spPr>
      </p:pic>
      <p:pic>
        <p:nvPicPr>
          <p:cNvPr id="5" name="図 4">
            <a:extLst>
              <a:ext uri="{FF2B5EF4-FFF2-40B4-BE49-F238E27FC236}">
                <a16:creationId xmlns:a16="http://schemas.microsoft.com/office/drawing/2014/main" id="{6115C831-DEA9-1D57-89EF-6F61387E2ECC}"/>
              </a:ext>
            </a:extLst>
          </p:cNvPr>
          <p:cNvPicPr>
            <a:picLocks noChangeAspect="1"/>
          </p:cNvPicPr>
          <p:nvPr/>
        </p:nvPicPr>
        <p:blipFill>
          <a:blip r:embed="rId3"/>
          <a:stretch>
            <a:fillRect/>
          </a:stretch>
        </p:blipFill>
        <p:spPr>
          <a:xfrm>
            <a:off x="7315200" y="3025126"/>
            <a:ext cx="6593801" cy="4348600"/>
          </a:xfrm>
          <a:prstGeom prst="rect">
            <a:avLst/>
          </a:prstGeom>
        </p:spPr>
      </p:pic>
    </p:spTree>
    <p:extLst>
      <p:ext uri="{BB962C8B-B14F-4D97-AF65-F5344CB8AC3E}">
        <p14:creationId xmlns:p14="http://schemas.microsoft.com/office/powerpoint/2010/main" val="4259341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91F459-7886-F44D-3A72-28EF21EE6EB9}"/>
              </a:ext>
            </a:extLst>
          </p:cNvPr>
          <p:cNvPicPr>
            <a:picLocks noChangeAspect="1"/>
          </p:cNvPicPr>
          <p:nvPr/>
        </p:nvPicPr>
        <p:blipFill>
          <a:blip r:embed="rId2"/>
          <a:stretch>
            <a:fillRect/>
          </a:stretch>
        </p:blipFill>
        <p:spPr>
          <a:xfrm>
            <a:off x="3226526" y="566662"/>
            <a:ext cx="8198116" cy="7114298"/>
          </a:xfrm>
          <a:prstGeom prst="rect">
            <a:avLst/>
          </a:prstGeom>
        </p:spPr>
      </p:pic>
    </p:spTree>
    <p:extLst>
      <p:ext uri="{BB962C8B-B14F-4D97-AF65-F5344CB8AC3E}">
        <p14:creationId xmlns:p14="http://schemas.microsoft.com/office/powerpoint/2010/main" val="32135627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187F2-7C2A-E5B6-1D53-2917776BA29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CC009A-BE1B-EF6A-5ECA-141EEAEBAAD7}"/>
              </a:ext>
            </a:extLst>
          </p:cNvPr>
          <p:cNvSpPr txBox="1"/>
          <p:nvPr/>
        </p:nvSpPr>
        <p:spPr>
          <a:xfrm>
            <a:off x="2492295" y="2909686"/>
            <a:ext cx="9417963" cy="1323439"/>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シドニー・デッカーの教えを食品産業で</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ひろめるとすれば</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29885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F9FD-F279-0496-30BB-E6ABBA96DC0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EC9288-F018-BC93-FF34-178598974DFD}"/>
              </a:ext>
            </a:extLst>
          </p:cNvPr>
          <p:cNvSpPr txBox="1"/>
          <p:nvPr/>
        </p:nvSpPr>
        <p:spPr>
          <a:xfrm>
            <a:off x="1722853" y="1957708"/>
            <a:ext cx="10956846" cy="1323439"/>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一番の障害は　食品産業では耳目を引くような</a:t>
            </a:r>
            <a:endParaRPr lang="en-US" altLang="ja-JP" sz="4000" dirty="0">
              <a:latin typeface="BIZ UDゴシック" panose="020B0400000000000000" pitchFamily="49" charset="-128"/>
              <a:ea typeface="BIZ UDゴシック" panose="020B0400000000000000" pitchFamily="49" charset="-128"/>
            </a:endParaRPr>
          </a:p>
          <a:p>
            <a:pPr algn="ctr"/>
            <a:r>
              <a:rPr lang="ja-JP" altLang="en-US" sz="4000" dirty="0">
                <a:latin typeface="BIZ UDゴシック" panose="020B0400000000000000" pitchFamily="49" charset="-128"/>
                <a:ea typeface="BIZ UDゴシック" panose="020B0400000000000000" pitchFamily="49" charset="-128"/>
              </a:rPr>
              <a:t>犠牲者の数がでていないこと</a:t>
            </a:r>
            <a:endParaRPr lang="en-US" altLang="ja-JP" sz="40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B932BBF7-0A27-C977-09D8-2BCA859DC4E5}"/>
              </a:ext>
            </a:extLst>
          </p:cNvPr>
          <p:cNvSpPr txBox="1"/>
          <p:nvPr/>
        </p:nvSpPr>
        <p:spPr>
          <a:xfrm>
            <a:off x="1618768" y="4778152"/>
            <a:ext cx="11469808" cy="707886"/>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そのため福知山脱線事故のような覚醒がおきない</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158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A740-3642-9EF9-0131-C8F58F14081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C1851C7-BF10-8C0D-C670-9847060BC7E1}"/>
              </a:ext>
            </a:extLst>
          </p:cNvPr>
          <p:cNvSpPr txBox="1"/>
          <p:nvPr/>
        </p:nvSpPr>
        <p:spPr>
          <a:xfrm>
            <a:off x="2748773" y="3195566"/>
            <a:ext cx="8905002" cy="707886"/>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まずは冷徹な・網羅的な危害要因分析</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304287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9C1868-1A06-3A09-0C2B-54758403F8DA}"/>
              </a:ext>
            </a:extLst>
          </p:cNvPr>
          <p:cNvPicPr>
            <a:picLocks noChangeAspect="1"/>
          </p:cNvPicPr>
          <p:nvPr/>
        </p:nvPicPr>
        <p:blipFill>
          <a:blip r:embed="rId2"/>
          <a:stretch>
            <a:fillRect/>
          </a:stretch>
        </p:blipFill>
        <p:spPr>
          <a:xfrm>
            <a:off x="4041364" y="113953"/>
            <a:ext cx="6547672" cy="8001694"/>
          </a:xfrm>
          <a:prstGeom prst="rect">
            <a:avLst/>
          </a:prstGeom>
        </p:spPr>
      </p:pic>
      <p:pic>
        <p:nvPicPr>
          <p:cNvPr id="5" name="図 4">
            <a:extLst>
              <a:ext uri="{FF2B5EF4-FFF2-40B4-BE49-F238E27FC236}">
                <a16:creationId xmlns:a16="http://schemas.microsoft.com/office/drawing/2014/main" id="{77552EBB-AC94-76A0-EFB3-4E32B9CDE52F}"/>
              </a:ext>
            </a:extLst>
          </p:cNvPr>
          <p:cNvPicPr>
            <a:picLocks noChangeAspect="1"/>
          </p:cNvPicPr>
          <p:nvPr/>
        </p:nvPicPr>
        <p:blipFill>
          <a:blip r:embed="rId3"/>
          <a:stretch>
            <a:fillRect/>
          </a:stretch>
        </p:blipFill>
        <p:spPr>
          <a:xfrm rot="20615425">
            <a:off x="1828800" y="3521760"/>
            <a:ext cx="10972800" cy="1186081"/>
          </a:xfrm>
          <a:prstGeom prst="rect">
            <a:avLst/>
          </a:prstGeom>
          <a:solidFill>
            <a:srgbClr val="FFFF00"/>
          </a:solidFill>
          <a:ln>
            <a:solidFill>
              <a:schemeClr val="tx1"/>
            </a:solidFill>
          </a:ln>
          <a:effectLst>
            <a:glow rad="228600">
              <a:schemeClr val="accent4">
                <a:satMod val="175000"/>
                <a:alpha val="40000"/>
              </a:schemeClr>
            </a:glow>
          </a:effectLst>
          <a:scene3d>
            <a:camera prst="orthographicFront"/>
            <a:lightRig rig="threePt" dir="t"/>
          </a:scene3d>
          <a:sp3d>
            <a:bevelT/>
          </a:sp3d>
        </p:spPr>
      </p:pic>
      <p:sp>
        <p:nvSpPr>
          <p:cNvPr id="2" name="スライド番号プレースホルダー 1">
            <a:extLst>
              <a:ext uri="{FF2B5EF4-FFF2-40B4-BE49-F238E27FC236}">
                <a16:creationId xmlns:a16="http://schemas.microsoft.com/office/drawing/2014/main" id="{1873C0D3-9EFC-450A-3D6C-92290E9F441A}"/>
              </a:ext>
            </a:extLst>
          </p:cNvPr>
          <p:cNvSpPr>
            <a:spLocks noGrp="1"/>
          </p:cNvSpPr>
          <p:nvPr>
            <p:ph type="sldNum" sz="quarter" idx="12"/>
          </p:nvPr>
        </p:nvSpPr>
        <p:spPr/>
        <p:txBody>
          <a:bodyPr/>
          <a:lstStyle/>
          <a:p>
            <a:fld id="{1BF6E997-178B-4815-8ABD-60FD5E8C3AF7}" type="slidenum">
              <a:rPr kumimoji="1" lang="ja-JP" altLang="en-US" smtClean="0"/>
              <a:t>76</a:t>
            </a:fld>
            <a:endParaRPr kumimoji="1" lang="ja-JP" altLang="en-US"/>
          </a:p>
        </p:txBody>
      </p:sp>
    </p:spTree>
    <p:extLst>
      <p:ext uri="{BB962C8B-B14F-4D97-AF65-F5344CB8AC3E}">
        <p14:creationId xmlns:p14="http://schemas.microsoft.com/office/powerpoint/2010/main" val="11038172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B01AE-F179-CD6C-12EA-9A2F49C33A8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146B1D7-8051-44AB-CB3D-DC6DF3D669FE}"/>
              </a:ext>
            </a:extLst>
          </p:cNvPr>
          <p:cNvSpPr>
            <a:spLocks noGrp="1"/>
          </p:cNvSpPr>
          <p:nvPr>
            <p:ph type="sldNum" sz="quarter" idx="12"/>
          </p:nvPr>
        </p:nvSpPr>
        <p:spPr/>
        <p:txBody>
          <a:bodyPr/>
          <a:lstStyle/>
          <a:p>
            <a:fld id="{B9D57AC8-FF2B-4DC6-AF41-E3B8ACE155BE}" type="slidenum">
              <a:rPr kumimoji="1" lang="ja-JP" altLang="en-US" smtClean="0"/>
              <a:t>77</a:t>
            </a:fld>
            <a:endParaRPr kumimoji="1" lang="ja-JP" altLang="en-US"/>
          </a:p>
        </p:txBody>
      </p:sp>
      <p:pic>
        <p:nvPicPr>
          <p:cNvPr id="4" name="図 3">
            <a:extLst>
              <a:ext uri="{FF2B5EF4-FFF2-40B4-BE49-F238E27FC236}">
                <a16:creationId xmlns:a16="http://schemas.microsoft.com/office/drawing/2014/main" id="{9F24BE10-841C-F2C9-F865-BAF070B56A9A}"/>
              </a:ext>
            </a:extLst>
          </p:cNvPr>
          <p:cNvPicPr>
            <a:picLocks noChangeAspect="1"/>
          </p:cNvPicPr>
          <p:nvPr/>
        </p:nvPicPr>
        <p:blipFill>
          <a:blip r:embed="rId2"/>
          <a:stretch>
            <a:fillRect/>
          </a:stretch>
        </p:blipFill>
        <p:spPr>
          <a:xfrm>
            <a:off x="2180399" y="349375"/>
            <a:ext cx="10269602" cy="6538526"/>
          </a:xfrm>
          <a:prstGeom prst="rect">
            <a:avLst/>
          </a:prstGeom>
        </p:spPr>
      </p:pic>
      <p:sp>
        <p:nvSpPr>
          <p:cNvPr id="3" name="テキスト ボックス 2">
            <a:extLst>
              <a:ext uri="{FF2B5EF4-FFF2-40B4-BE49-F238E27FC236}">
                <a16:creationId xmlns:a16="http://schemas.microsoft.com/office/drawing/2014/main" id="{726773CB-287B-EADE-EFD5-FC2844168D74}"/>
              </a:ext>
            </a:extLst>
          </p:cNvPr>
          <p:cNvSpPr txBox="1"/>
          <p:nvPr/>
        </p:nvSpPr>
        <p:spPr>
          <a:xfrm>
            <a:off x="3135317" y="6943829"/>
            <a:ext cx="8808822" cy="609398"/>
          </a:xfrm>
          <a:prstGeom prst="rect">
            <a:avLst/>
          </a:prstGeom>
          <a:solidFill>
            <a:srgbClr val="FF99FF"/>
          </a:solidFill>
          <a:ln>
            <a:solidFill>
              <a:schemeClr val="tx1"/>
            </a:solidFill>
          </a:ln>
          <a:scene3d>
            <a:camera prst="orthographicFront"/>
            <a:lightRig rig="threePt" dir="t"/>
          </a:scene3d>
          <a:sp3d>
            <a:bevelT/>
          </a:sp3d>
        </p:spPr>
        <p:txBody>
          <a:bodyPr wrap="none" rtlCol="0">
            <a:spAutoFit/>
          </a:bodyPr>
          <a:lstStyle/>
          <a:p>
            <a:r>
              <a:rPr lang="ja-JP" altLang="en-US" sz="3360" dirty="0">
                <a:latin typeface="BIZ UDゴシック" panose="020B0400000000000000" pitchFamily="49" charset="-128"/>
                <a:ea typeface="BIZ UDゴシック" panose="020B0400000000000000" pitchFamily="49" charset="-128"/>
              </a:rPr>
              <a:t>これじゃあ　間違うなという方が無理だが！</a:t>
            </a:r>
          </a:p>
        </p:txBody>
      </p:sp>
    </p:spTree>
    <p:extLst>
      <p:ext uri="{BB962C8B-B14F-4D97-AF65-F5344CB8AC3E}">
        <p14:creationId xmlns:p14="http://schemas.microsoft.com/office/powerpoint/2010/main" val="1798599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1C1D3-9A43-98F8-9916-0340C024A8F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31AA0F3-F1E0-C99F-13F3-3A4F1F6F30ED}"/>
              </a:ext>
            </a:extLst>
          </p:cNvPr>
          <p:cNvSpPr/>
          <p:nvPr/>
        </p:nvSpPr>
        <p:spPr>
          <a:xfrm>
            <a:off x="2619487" y="2872292"/>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表示案</a:t>
            </a:r>
            <a:endParaRPr lang="en-US" altLang="ja-JP" sz="2160" dirty="0">
              <a:solidFill>
                <a:schemeClr val="tx1"/>
              </a:solidFill>
              <a:latin typeface="BIZ UDゴシック" panose="020B0400000000000000" pitchFamily="49" charset="-128"/>
              <a:ea typeface="BIZ UDゴシック" panose="020B0400000000000000" pitchFamily="49" charset="-128"/>
            </a:endParaRPr>
          </a:p>
          <a:p>
            <a:pPr algn="ctr"/>
            <a:r>
              <a:rPr lang="ja-JP" altLang="en-US" sz="2160" dirty="0">
                <a:solidFill>
                  <a:schemeClr val="tx1"/>
                </a:solidFill>
                <a:latin typeface="BIZ UDゴシック" panose="020B0400000000000000" pitchFamily="49" charset="-128"/>
                <a:ea typeface="BIZ UDゴシック" panose="020B0400000000000000" pitchFamily="49" charset="-128"/>
              </a:rPr>
              <a:t>作成</a:t>
            </a:r>
          </a:p>
        </p:txBody>
      </p:sp>
      <p:sp>
        <p:nvSpPr>
          <p:cNvPr id="3" name="正方形/長方形 2">
            <a:extLst>
              <a:ext uri="{FF2B5EF4-FFF2-40B4-BE49-F238E27FC236}">
                <a16:creationId xmlns:a16="http://schemas.microsoft.com/office/drawing/2014/main" id="{815E5A2A-404B-DF18-C881-BBA0C6DB4F0E}"/>
              </a:ext>
            </a:extLst>
          </p:cNvPr>
          <p:cNvSpPr/>
          <p:nvPr/>
        </p:nvSpPr>
        <p:spPr>
          <a:xfrm>
            <a:off x="4147070" y="2872290"/>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データベースにアップロード</a:t>
            </a:r>
            <a:endParaRPr lang="en-US" altLang="ja-JP" sz="2160" dirty="0">
              <a:solidFill>
                <a:schemeClr val="tx1"/>
              </a:solidFill>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391B50F3-9228-C9C3-970B-26B7EF55C860}"/>
              </a:ext>
            </a:extLst>
          </p:cNvPr>
          <p:cNvSpPr/>
          <p:nvPr/>
        </p:nvSpPr>
        <p:spPr>
          <a:xfrm>
            <a:off x="7202237" y="2904561"/>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ラベルプリンター</a:t>
            </a:r>
            <a:r>
              <a:rPr lang="en-US" altLang="ja-JP" sz="2160" dirty="0">
                <a:solidFill>
                  <a:schemeClr val="tx1"/>
                </a:solidFill>
                <a:latin typeface="BIZ UDゴシック" panose="020B0400000000000000" pitchFamily="49" charset="-128"/>
                <a:ea typeface="BIZ UDゴシック" panose="020B0400000000000000" pitchFamily="49" charset="-128"/>
              </a:rPr>
              <a:t>ON</a:t>
            </a:r>
          </a:p>
        </p:txBody>
      </p:sp>
      <p:sp>
        <p:nvSpPr>
          <p:cNvPr id="5" name="正方形/長方形 4">
            <a:extLst>
              <a:ext uri="{FF2B5EF4-FFF2-40B4-BE49-F238E27FC236}">
                <a16:creationId xmlns:a16="http://schemas.microsoft.com/office/drawing/2014/main" id="{D77611D6-D824-57D5-67B2-E0FB8FF336A5}"/>
              </a:ext>
            </a:extLst>
          </p:cNvPr>
          <p:cNvSpPr/>
          <p:nvPr/>
        </p:nvSpPr>
        <p:spPr>
          <a:xfrm>
            <a:off x="5674654" y="2904562"/>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40" dirty="0">
                <a:solidFill>
                  <a:schemeClr val="tx1"/>
                </a:solidFill>
                <a:latin typeface="BIZ UDゴシック" panose="020B0400000000000000" pitchFamily="49" charset="-128"/>
                <a:ea typeface="BIZ UDゴシック" panose="020B0400000000000000" pitchFamily="49" charset="-128"/>
              </a:rPr>
              <a:t>オープンキッチン従業員ラベル貼り一連作業開始</a:t>
            </a:r>
            <a:endParaRPr lang="en-US" altLang="ja-JP" sz="1440" dirty="0">
              <a:solidFill>
                <a:schemeClr val="tx1"/>
              </a:solidFill>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78F5F83C-676C-3DE0-E5F9-054F693A695C}"/>
              </a:ext>
            </a:extLst>
          </p:cNvPr>
          <p:cNvSpPr/>
          <p:nvPr/>
        </p:nvSpPr>
        <p:spPr>
          <a:xfrm>
            <a:off x="8729820" y="2904561"/>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80" dirty="0">
                <a:solidFill>
                  <a:schemeClr val="tx1"/>
                </a:solidFill>
                <a:latin typeface="BIZ UDゴシック" panose="020B0400000000000000" pitchFamily="49" charset="-128"/>
                <a:ea typeface="BIZ UDゴシック" panose="020B0400000000000000" pitchFamily="49" charset="-128"/>
              </a:rPr>
              <a:t>データベースから目標製品の表示ダウンロード</a:t>
            </a:r>
            <a:endParaRPr lang="en-US" altLang="ja-JP" sz="1680" dirty="0">
              <a:solidFill>
                <a:schemeClr val="tx1"/>
              </a:solidFill>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B6DA33E5-E026-5718-8F2A-14663FD7EE49}"/>
              </a:ext>
            </a:extLst>
          </p:cNvPr>
          <p:cNvSpPr/>
          <p:nvPr/>
        </p:nvSpPr>
        <p:spPr>
          <a:xfrm>
            <a:off x="10257403" y="2904561"/>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ラベル印刷しておく</a:t>
            </a:r>
            <a:endParaRPr lang="en-US" altLang="ja-JP" sz="2160" dirty="0">
              <a:solidFill>
                <a:schemeClr val="tx1"/>
              </a:solidFill>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DA899B69-CC6E-48AD-78F0-C9430650CCFE}"/>
              </a:ext>
            </a:extLst>
          </p:cNvPr>
          <p:cNvSpPr/>
          <p:nvPr/>
        </p:nvSpPr>
        <p:spPr>
          <a:xfrm>
            <a:off x="4176652" y="5128709"/>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製品にラベルを貼る</a:t>
            </a:r>
            <a:endParaRPr lang="en-US" altLang="ja-JP" sz="2160" dirty="0">
              <a:solidFill>
                <a:schemeClr val="tx1"/>
              </a:solidFill>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1FA2737D-9E20-4CCB-15DA-1F317063CD16}"/>
              </a:ext>
            </a:extLst>
          </p:cNvPr>
          <p:cNvSpPr/>
          <p:nvPr/>
        </p:nvSpPr>
        <p:spPr>
          <a:xfrm>
            <a:off x="5798363" y="5099121"/>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ラベルを貼ったものを陳列</a:t>
            </a:r>
            <a:endParaRPr lang="en-US" altLang="ja-JP" sz="2160" dirty="0">
              <a:solidFill>
                <a:schemeClr val="tx1"/>
              </a:solidFill>
              <a:latin typeface="BIZ UDゴシック" panose="020B0400000000000000" pitchFamily="49" charset="-128"/>
              <a:ea typeface="BIZ UDゴシック" panose="020B0400000000000000" pitchFamily="49" charset="-128"/>
            </a:endParaRPr>
          </a:p>
        </p:txBody>
      </p:sp>
      <p:sp>
        <p:nvSpPr>
          <p:cNvPr id="11" name="矢印: 右 10">
            <a:extLst>
              <a:ext uri="{FF2B5EF4-FFF2-40B4-BE49-F238E27FC236}">
                <a16:creationId xmlns:a16="http://schemas.microsoft.com/office/drawing/2014/main" id="{74E76087-00E5-8872-8082-FD0B0489265B}"/>
              </a:ext>
            </a:extLst>
          </p:cNvPr>
          <p:cNvSpPr/>
          <p:nvPr/>
        </p:nvSpPr>
        <p:spPr>
          <a:xfrm>
            <a:off x="3939988" y="3501615"/>
            <a:ext cx="290456" cy="3711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dirty="0">
              <a:highlight>
                <a:srgbClr val="FFFF00"/>
              </a:highlight>
            </a:endParaRPr>
          </a:p>
        </p:txBody>
      </p:sp>
      <p:sp>
        <p:nvSpPr>
          <p:cNvPr id="12" name="矢印: 右 11">
            <a:extLst>
              <a:ext uri="{FF2B5EF4-FFF2-40B4-BE49-F238E27FC236}">
                <a16:creationId xmlns:a16="http://schemas.microsoft.com/office/drawing/2014/main" id="{D6EC1254-B7A5-76A9-1403-624917156C6A}"/>
              </a:ext>
            </a:extLst>
          </p:cNvPr>
          <p:cNvSpPr/>
          <p:nvPr/>
        </p:nvSpPr>
        <p:spPr>
          <a:xfrm>
            <a:off x="5567079" y="5728445"/>
            <a:ext cx="290456" cy="3711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3" name="矢印: 右 12">
            <a:extLst>
              <a:ext uri="{FF2B5EF4-FFF2-40B4-BE49-F238E27FC236}">
                <a16:creationId xmlns:a16="http://schemas.microsoft.com/office/drawing/2014/main" id="{B13BCC44-EE35-4B4E-8D86-C34C607FB0F6}"/>
              </a:ext>
            </a:extLst>
          </p:cNvPr>
          <p:cNvSpPr/>
          <p:nvPr/>
        </p:nvSpPr>
        <p:spPr>
          <a:xfrm>
            <a:off x="5405715" y="3498925"/>
            <a:ext cx="290456" cy="3711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4" name="矢印: 右 13">
            <a:extLst>
              <a:ext uri="{FF2B5EF4-FFF2-40B4-BE49-F238E27FC236}">
                <a16:creationId xmlns:a16="http://schemas.microsoft.com/office/drawing/2014/main" id="{883C3791-ED47-CE9E-0A9F-7FCD7B7E54C4}"/>
              </a:ext>
            </a:extLst>
          </p:cNvPr>
          <p:cNvSpPr/>
          <p:nvPr/>
        </p:nvSpPr>
        <p:spPr>
          <a:xfrm>
            <a:off x="7057009" y="3533883"/>
            <a:ext cx="290456" cy="3711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5" name="矢印: 右 14">
            <a:extLst>
              <a:ext uri="{FF2B5EF4-FFF2-40B4-BE49-F238E27FC236}">
                <a16:creationId xmlns:a16="http://schemas.microsoft.com/office/drawing/2014/main" id="{BB7B8428-4A85-F1F5-1D09-94717B0DCC15}"/>
              </a:ext>
            </a:extLst>
          </p:cNvPr>
          <p:cNvSpPr/>
          <p:nvPr/>
        </p:nvSpPr>
        <p:spPr>
          <a:xfrm>
            <a:off x="8525426" y="3533883"/>
            <a:ext cx="290456" cy="3711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6" name="矢印: 右 15">
            <a:extLst>
              <a:ext uri="{FF2B5EF4-FFF2-40B4-BE49-F238E27FC236}">
                <a16:creationId xmlns:a16="http://schemas.microsoft.com/office/drawing/2014/main" id="{00E4AC13-24E1-0999-B6BC-098723C30BB9}"/>
              </a:ext>
            </a:extLst>
          </p:cNvPr>
          <p:cNvSpPr/>
          <p:nvPr/>
        </p:nvSpPr>
        <p:spPr>
          <a:xfrm>
            <a:off x="10112175" y="3533883"/>
            <a:ext cx="290456" cy="3711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7" name="正方形/長方形 16">
            <a:extLst>
              <a:ext uri="{FF2B5EF4-FFF2-40B4-BE49-F238E27FC236}">
                <a16:creationId xmlns:a16="http://schemas.microsoft.com/office/drawing/2014/main" id="{923AD82E-73FF-95C1-70CF-CEF8F1BE5C58}"/>
              </a:ext>
            </a:extLst>
          </p:cNvPr>
          <p:cNvSpPr/>
          <p:nvPr/>
        </p:nvSpPr>
        <p:spPr>
          <a:xfrm>
            <a:off x="2663860" y="5128708"/>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製品盛り付け</a:t>
            </a:r>
            <a:endParaRPr lang="en-US" altLang="ja-JP" sz="2160" dirty="0">
              <a:solidFill>
                <a:schemeClr val="tx1"/>
              </a:solidFill>
              <a:latin typeface="BIZ UDゴシック" panose="020B0400000000000000" pitchFamily="49" charset="-128"/>
              <a:ea typeface="BIZ UDゴシック" panose="020B0400000000000000" pitchFamily="49" charset="-128"/>
            </a:endParaRPr>
          </a:p>
        </p:txBody>
      </p:sp>
      <p:sp>
        <p:nvSpPr>
          <p:cNvPr id="18" name="矢印: 右 17">
            <a:extLst>
              <a:ext uri="{FF2B5EF4-FFF2-40B4-BE49-F238E27FC236}">
                <a16:creationId xmlns:a16="http://schemas.microsoft.com/office/drawing/2014/main" id="{3BEF9575-2065-3DBB-2805-90B2AC9E9888}"/>
              </a:ext>
            </a:extLst>
          </p:cNvPr>
          <p:cNvSpPr/>
          <p:nvPr/>
        </p:nvSpPr>
        <p:spPr>
          <a:xfrm>
            <a:off x="3886196" y="5728443"/>
            <a:ext cx="290456" cy="3711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20" name="コネクタ: カギ線 19">
            <a:extLst>
              <a:ext uri="{FF2B5EF4-FFF2-40B4-BE49-F238E27FC236}">
                <a16:creationId xmlns:a16="http://schemas.microsoft.com/office/drawing/2014/main" id="{2EB7F659-B551-A3E3-FEAE-825F92AFE187}"/>
              </a:ext>
            </a:extLst>
          </p:cNvPr>
          <p:cNvCxnSpPr>
            <a:stCxn id="7" idx="3"/>
            <a:endCxn id="17" idx="0"/>
          </p:cNvCxnSpPr>
          <p:nvPr/>
        </p:nvCxnSpPr>
        <p:spPr>
          <a:xfrm flipH="1">
            <a:off x="3365796" y="3719453"/>
            <a:ext cx="8295480" cy="1409255"/>
          </a:xfrm>
          <a:prstGeom prst="bentConnector4">
            <a:avLst>
              <a:gd name="adj1" fmla="val -3307"/>
              <a:gd name="adj2" fmla="val 7891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44310AA-7B9E-0468-C293-B5A4C8AE470E}"/>
              </a:ext>
            </a:extLst>
          </p:cNvPr>
          <p:cNvCxnSpPr>
            <a:cxnSpLocks/>
          </p:cNvCxnSpPr>
          <p:nvPr/>
        </p:nvCxnSpPr>
        <p:spPr>
          <a:xfrm>
            <a:off x="5663227" y="2158930"/>
            <a:ext cx="22854" cy="237541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01F82E8F-BB75-F6A8-2138-A10D4BF35789}"/>
              </a:ext>
            </a:extLst>
          </p:cNvPr>
          <p:cNvCxnSpPr/>
          <p:nvPr/>
        </p:nvCxnSpPr>
        <p:spPr>
          <a:xfrm>
            <a:off x="5674653" y="2485016"/>
            <a:ext cx="8256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A206835-B1DF-E82C-D0C3-2CC618672B0A}"/>
              </a:ext>
            </a:extLst>
          </p:cNvPr>
          <p:cNvSpPr txBox="1"/>
          <p:nvPr/>
        </p:nvSpPr>
        <p:spPr>
          <a:xfrm>
            <a:off x="6894531" y="2339783"/>
            <a:ext cx="2403222"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店舗従業員の担当</a:t>
            </a:r>
          </a:p>
        </p:txBody>
      </p:sp>
      <p:sp>
        <p:nvSpPr>
          <p:cNvPr id="9" name="スライド番号プレースホルダー 8">
            <a:extLst>
              <a:ext uri="{FF2B5EF4-FFF2-40B4-BE49-F238E27FC236}">
                <a16:creationId xmlns:a16="http://schemas.microsoft.com/office/drawing/2014/main" id="{602A4698-82E9-CBBF-3227-34B0C8084647}"/>
              </a:ext>
            </a:extLst>
          </p:cNvPr>
          <p:cNvSpPr>
            <a:spLocks noGrp="1"/>
          </p:cNvSpPr>
          <p:nvPr>
            <p:ph type="sldNum" sz="quarter" idx="12"/>
          </p:nvPr>
        </p:nvSpPr>
        <p:spPr/>
        <p:txBody>
          <a:bodyPr/>
          <a:lstStyle/>
          <a:p>
            <a:fld id="{B9D57AC8-FF2B-4DC6-AF41-E3B8ACE155BE}" type="slidenum">
              <a:rPr kumimoji="1" lang="ja-JP" altLang="en-US" smtClean="0"/>
              <a:t>78</a:t>
            </a:fld>
            <a:endParaRPr kumimoji="1" lang="ja-JP" altLang="en-US"/>
          </a:p>
        </p:txBody>
      </p:sp>
      <p:sp>
        <p:nvSpPr>
          <p:cNvPr id="19" name="タイトル 1">
            <a:extLst>
              <a:ext uri="{FF2B5EF4-FFF2-40B4-BE49-F238E27FC236}">
                <a16:creationId xmlns:a16="http://schemas.microsoft.com/office/drawing/2014/main" id="{DD837775-BD5E-27D5-D904-A76557B1FBCA}"/>
              </a:ext>
            </a:extLst>
          </p:cNvPr>
          <p:cNvSpPr txBox="1">
            <a:spLocks/>
          </p:cNvSpPr>
          <p:nvPr/>
        </p:nvSpPr>
        <p:spPr>
          <a:xfrm>
            <a:off x="2663860" y="410318"/>
            <a:ext cx="9464040" cy="1590676"/>
          </a:xfrm>
          <a:prstGeom prst="rect">
            <a:avLst/>
          </a:prstGeom>
        </p:spPr>
        <p:txBody>
          <a:bodyPr>
            <a:normAutofit fontScale="6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pPr>
            <a:br>
              <a:rPr lang="en-US" altLang="ja-JP" sz="5280" dirty="0">
                <a:latin typeface="BIZ UDゴシック" panose="020B0400000000000000" pitchFamily="49" charset="-128"/>
                <a:ea typeface="BIZ UDゴシック" panose="020B0400000000000000" pitchFamily="49" charset="-128"/>
              </a:rPr>
            </a:br>
            <a:r>
              <a:rPr lang="ja-JP" altLang="en-US" sz="5280" dirty="0">
                <a:latin typeface="BIZ UDゴシック" panose="020B0400000000000000" pitchFamily="49" charset="-128"/>
                <a:ea typeface="BIZ UDゴシック" panose="020B0400000000000000" pitchFamily="49" charset="-128"/>
              </a:rPr>
              <a:t>本部が表示見本を作成　　　　　　</a:t>
            </a:r>
            <a:endParaRPr lang="en-US" altLang="ja-JP" sz="5280" dirty="0">
              <a:latin typeface="BIZ UDゴシック" panose="020B0400000000000000" pitchFamily="49" charset="-128"/>
              <a:ea typeface="BIZ UDゴシック" panose="020B0400000000000000" pitchFamily="49" charset="-128"/>
            </a:endParaRPr>
          </a:p>
          <a:p>
            <a:pPr algn="ctr">
              <a:lnSpc>
                <a:spcPct val="120000"/>
              </a:lnSpc>
            </a:pPr>
            <a:r>
              <a:rPr lang="ja-JP" altLang="en-US" sz="5280" dirty="0">
                <a:latin typeface="BIZ UDゴシック" panose="020B0400000000000000" pitchFamily="49" charset="-128"/>
                <a:ea typeface="BIZ UDゴシック" panose="020B0400000000000000" pitchFamily="49" charset="-128"/>
              </a:rPr>
              <a:t>店舗が印刷</a:t>
            </a:r>
            <a:r>
              <a:rPr lang="en-US" altLang="ja-JP" sz="5280" dirty="0">
                <a:latin typeface="BIZ UDゴシック" panose="020B0400000000000000" pitchFamily="49" charset="-128"/>
                <a:ea typeface="BIZ UDゴシック" panose="020B0400000000000000" pitchFamily="49" charset="-128"/>
              </a:rPr>
              <a:t>‣</a:t>
            </a:r>
            <a:r>
              <a:rPr lang="ja-JP" altLang="en-US" sz="5280" dirty="0">
                <a:latin typeface="BIZ UDゴシック" panose="020B0400000000000000" pitchFamily="49" charset="-128"/>
                <a:ea typeface="BIZ UDゴシック" panose="020B0400000000000000" pitchFamily="49" charset="-128"/>
              </a:rPr>
              <a:t>貼付を想定</a:t>
            </a:r>
          </a:p>
        </p:txBody>
      </p:sp>
    </p:spTree>
    <p:extLst>
      <p:ext uri="{BB962C8B-B14F-4D97-AF65-F5344CB8AC3E}">
        <p14:creationId xmlns:p14="http://schemas.microsoft.com/office/powerpoint/2010/main" val="800122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5A7FF-BF98-53A5-2977-A6B77916524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33A6E54-37F4-C96A-F600-724BACB43C44}"/>
              </a:ext>
            </a:extLst>
          </p:cNvPr>
          <p:cNvSpPr/>
          <p:nvPr/>
        </p:nvSpPr>
        <p:spPr>
          <a:xfrm>
            <a:off x="3005274" y="2920695"/>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dirty="0">
                <a:solidFill>
                  <a:schemeClr val="tx1"/>
                </a:solidFill>
                <a:latin typeface="BIZ UDゴシック" panose="020B0400000000000000" pitchFamily="49" charset="-128"/>
                <a:ea typeface="BIZ UDゴシック" panose="020B0400000000000000" pitchFamily="49" charset="-128"/>
              </a:rPr>
              <a:t>表示案</a:t>
            </a:r>
            <a:endParaRPr lang="en-US" altLang="ja-JP" sz="2160" dirty="0">
              <a:solidFill>
                <a:schemeClr val="tx1"/>
              </a:solidFill>
              <a:latin typeface="BIZ UDゴシック" panose="020B0400000000000000" pitchFamily="49" charset="-128"/>
              <a:ea typeface="BIZ UDゴシック" panose="020B0400000000000000" pitchFamily="49" charset="-128"/>
            </a:endParaRPr>
          </a:p>
          <a:p>
            <a:pPr algn="ctr"/>
            <a:r>
              <a:rPr lang="ja-JP" altLang="en-US" sz="2160" dirty="0">
                <a:solidFill>
                  <a:schemeClr val="tx1"/>
                </a:solidFill>
                <a:latin typeface="BIZ UDゴシック" panose="020B0400000000000000" pitchFamily="49" charset="-128"/>
                <a:ea typeface="BIZ UDゴシック" panose="020B0400000000000000" pitchFamily="49" charset="-128"/>
              </a:rPr>
              <a:t>作成</a:t>
            </a:r>
            <a:endParaRPr lang="en-US" altLang="ja-JP" sz="2160" dirty="0">
              <a:solidFill>
                <a:schemeClr val="tx1"/>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1F19706D-C2DB-0008-6180-FBC87D419716}"/>
              </a:ext>
            </a:extLst>
          </p:cNvPr>
          <p:cNvSpPr/>
          <p:nvPr/>
        </p:nvSpPr>
        <p:spPr>
          <a:xfrm>
            <a:off x="5477671" y="3011237"/>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160" dirty="0">
              <a:latin typeface="BIZ UDゴシック" panose="020B0400000000000000" pitchFamily="49" charset="-128"/>
              <a:ea typeface="BIZ UDゴシック" panose="020B0400000000000000" pitchFamily="49" charset="-128"/>
            </a:endParaRPr>
          </a:p>
          <a:p>
            <a:pPr algn="ctr"/>
            <a:r>
              <a:rPr lang="ja-JP" altLang="en-US" sz="2160" dirty="0">
                <a:solidFill>
                  <a:schemeClr val="tx1"/>
                </a:solidFill>
                <a:latin typeface="BIZ UDゴシック" panose="020B0400000000000000" pitchFamily="49" charset="-128"/>
                <a:ea typeface="BIZ UDゴシック" panose="020B0400000000000000" pitchFamily="49" charset="-128"/>
              </a:rPr>
              <a:t>データベース</a:t>
            </a:r>
          </a:p>
        </p:txBody>
      </p:sp>
      <p:sp>
        <p:nvSpPr>
          <p:cNvPr id="4" name="正方形/長方形 3">
            <a:extLst>
              <a:ext uri="{FF2B5EF4-FFF2-40B4-BE49-F238E27FC236}">
                <a16:creationId xmlns:a16="http://schemas.microsoft.com/office/drawing/2014/main" id="{1CC62CE8-7957-C82C-656D-19C78F038F1F}"/>
              </a:ext>
            </a:extLst>
          </p:cNvPr>
          <p:cNvSpPr/>
          <p:nvPr/>
        </p:nvSpPr>
        <p:spPr>
          <a:xfrm>
            <a:off x="7942116" y="3098085"/>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160" dirty="0">
              <a:latin typeface="BIZ UDゴシック" panose="020B0400000000000000" pitchFamily="49" charset="-128"/>
              <a:ea typeface="BIZ UDゴシック" panose="020B0400000000000000" pitchFamily="49" charset="-128"/>
            </a:endParaRPr>
          </a:p>
          <a:p>
            <a:pPr algn="ctr"/>
            <a:r>
              <a:rPr lang="ja-JP" altLang="en-US" sz="2160" dirty="0">
                <a:solidFill>
                  <a:schemeClr val="tx1"/>
                </a:solidFill>
                <a:latin typeface="BIZ UDゴシック" panose="020B0400000000000000" pitchFamily="49" charset="-128"/>
                <a:ea typeface="BIZ UDゴシック" panose="020B0400000000000000" pitchFamily="49" charset="-128"/>
              </a:rPr>
              <a:t>プリント</a:t>
            </a:r>
          </a:p>
        </p:txBody>
      </p:sp>
      <p:sp>
        <p:nvSpPr>
          <p:cNvPr id="5" name="正方形/長方形 4">
            <a:extLst>
              <a:ext uri="{FF2B5EF4-FFF2-40B4-BE49-F238E27FC236}">
                <a16:creationId xmlns:a16="http://schemas.microsoft.com/office/drawing/2014/main" id="{AED8E7E0-921F-F101-70E7-14A0C6579896}"/>
              </a:ext>
            </a:extLst>
          </p:cNvPr>
          <p:cNvSpPr/>
          <p:nvPr/>
        </p:nvSpPr>
        <p:spPr>
          <a:xfrm>
            <a:off x="10375862" y="3079376"/>
            <a:ext cx="1403873" cy="16297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160" dirty="0">
              <a:latin typeface="BIZ UDゴシック" panose="020B0400000000000000" pitchFamily="49" charset="-128"/>
              <a:ea typeface="BIZ UDゴシック" panose="020B0400000000000000" pitchFamily="49" charset="-128"/>
            </a:endParaRPr>
          </a:p>
          <a:p>
            <a:pPr algn="ctr"/>
            <a:r>
              <a:rPr lang="ja-JP" altLang="en-US" sz="2160" dirty="0">
                <a:solidFill>
                  <a:schemeClr val="tx1"/>
                </a:solidFill>
                <a:latin typeface="BIZ UDゴシック" panose="020B0400000000000000" pitchFamily="49" charset="-128"/>
                <a:ea typeface="BIZ UDゴシック" panose="020B0400000000000000" pitchFamily="49" charset="-128"/>
              </a:rPr>
              <a:t>ラベル貼り</a:t>
            </a:r>
          </a:p>
        </p:txBody>
      </p:sp>
      <p:cxnSp>
        <p:nvCxnSpPr>
          <p:cNvPr id="7" name="直線矢印コネクタ 6">
            <a:extLst>
              <a:ext uri="{FF2B5EF4-FFF2-40B4-BE49-F238E27FC236}">
                <a16:creationId xmlns:a16="http://schemas.microsoft.com/office/drawing/2014/main" id="{5D03109B-013E-07E0-C91B-74495F2CDAE8}"/>
              </a:ext>
            </a:extLst>
          </p:cNvPr>
          <p:cNvCxnSpPr>
            <a:cxnSpLocks/>
          </p:cNvCxnSpPr>
          <p:nvPr/>
        </p:nvCxnSpPr>
        <p:spPr>
          <a:xfrm>
            <a:off x="1890099" y="3894263"/>
            <a:ext cx="1161826" cy="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C97785B0-B6B6-359F-E493-4015BB6B4DEF}"/>
              </a:ext>
            </a:extLst>
          </p:cNvPr>
          <p:cNvCxnSpPr>
            <a:cxnSpLocks/>
          </p:cNvCxnSpPr>
          <p:nvPr/>
        </p:nvCxnSpPr>
        <p:spPr>
          <a:xfrm>
            <a:off x="4409148" y="3477772"/>
            <a:ext cx="1068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5944384-A335-33D5-E0FD-7E9EAA1CB97F}"/>
              </a:ext>
            </a:extLst>
          </p:cNvPr>
          <p:cNvSpPr txBox="1"/>
          <p:nvPr/>
        </p:nvSpPr>
        <p:spPr>
          <a:xfrm>
            <a:off x="4521156" y="2863504"/>
            <a:ext cx="954107" cy="461665"/>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インプット</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ミス</a:t>
            </a:r>
          </a:p>
        </p:txBody>
      </p:sp>
      <p:sp>
        <p:nvSpPr>
          <p:cNvPr id="14" name="テキスト ボックス 13">
            <a:extLst>
              <a:ext uri="{FF2B5EF4-FFF2-40B4-BE49-F238E27FC236}">
                <a16:creationId xmlns:a16="http://schemas.microsoft.com/office/drawing/2014/main" id="{648EE9E0-73F3-CA5B-CB21-05DC5ACC2E28}"/>
              </a:ext>
            </a:extLst>
          </p:cNvPr>
          <p:cNvSpPr txBox="1"/>
          <p:nvPr/>
        </p:nvSpPr>
        <p:spPr>
          <a:xfrm>
            <a:off x="1845641" y="2650165"/>
            <a:ext cx="1261884" cy="830997"/>
          </a:xfrm>
          <a:prstGeom prst="rect">
            <a:avLst/>
          </a:prstGeom>
          <a:noFill/>
        </p:spPr>
        <p:txBody>
          <a:bodyPr wrap="none" rtlCol="0">
            <a:spAutoFit/>
          </a:bodyPr>
          <a:lstStyle/>
          <a:p>
            <a:r>
              <a:rPr lang="ja-JP" altLang="en-US" sz="1200" dirty="0">
                <a:latin typeface="BIZ UDゴシック" panose="020B0400000000000000" pitchFamily="49" charset="-128"/>
                <a:ea typeface="BIZ UDゴシック" panose="020B0400000000000000" pitchFamily="49" charset="-128"/>
              </a:rPr>
              <a:t>表示案担当者へ</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情報提供する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際のインプット</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ミス</a:t>
            </a:r>
          </a:p>
        </p:txBody>
      </p:sp>
      <p:cxnSp>
        <p:nvCxnSpPr>
          <p:cNvPr id="17" name="直線矢印コネクタ 16">
            <a:extLst>
              <a:ext uri="{FF2B5EF4-FFF2-40B4-BE49-F238E27FC236}">
                <a16:creationId xmlns:a16="http://schemas.microsoft.com/office/drawing/2014/main" id="{C84018A4-2B18-1705-A736-803C28CE1322}"/>
              </a:ext>
            </a:extLst>
          </p:cNvPr>
          <p:cNvCxnSpPr>
            <a:cxnSpLocks/>
          </p:cNvCxnSpPr>
          <p:nvPr/>
        </p:nvCxnSpPr>
        <p:spPr>
          <a:xfrm flipV="1">
            <a:off x="4409147" y="4050254"/>
            <a:ext cx="1084583" cy="16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6289CC2-A8CC-23D9-5E5C-9A4B9807D92F}"/>
              </a:ext>
            </a:extLst>
          </p:cNvPr>
          <p:cNvSpPr txBox="1"/>
          <p:nvPr/>
        </p:nvSpPr>
        <p:spPr>
          <a:xfrm>
            <a:off x="4389410" y="4360813"/>
            <a:ext cx="1107996" cy="646331"/>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アップ</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ローディング</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エラー。ミス</a:t>
            </a:r>
            <a:endParaRPr lang="en-US" altLang="ja-JP" sz="1200" dirty="0">
              <a:latin typeface="BIZ UDゴシック" panose="020B0400000000000000" pitchFamily="49" charset="-128"/>
              <a:ea typeface="BIZ UDゴシック" panose="020B0400000000000000" pitchFamily="49" charset="-128"/>
            </a:endParaRPr>
          </a:p>
        </p:txBody>
      </p:sp>
      <p:cxnSp>
        <p:nvCxnSpPr>
          <p:cNvPr id="20" name="直線矢印コネクタ 19">
            <a:extLst>
              <a:ext uri="{FF2B5EF4-FFF2-40B4-BE49-F238E27FC236}">
                <a16:creationId xmlns:a16="http://schemas.microsoft.com/office/drawing/2014/main" id="{F3B2DAE2-A7F5-16A0-5E3E-724A7A96B651}"/>
              </a:ext>
            </a:extLst>
          </p:cNvPr>
          <p:cNvCxnSpPr>
            <a:cxnSpLocks/>
          </p:cNvCxnSpPr>
          <p:nvPr/>
        </p:nvCxnSpPr>
        <p:spPr>
          <a:xfrm>
            <a:off x="4409148" y="3894268"/>
            <a:ext cx="106852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B02D3372-243F-87B1-D427-6CC213300D67}"/>
              </a:ext>
            </a:extLst>
          </p:cNvPr>
          <p:cNvCxnSpPr>
            <a:cxnSpLocks/>
          </p:cNvCxnSpPr>
          <p:nvPr/>
        </p:nvCxnSpPr>
        <p:spPr>
          <a:xfrm>
            <a:off x="6881545" y="3475264"/>
            <a:ext cx="974982" cy="2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4AA34CE8-A294-C1A4-70A0-9A6602A363D5}"/>
              </a:ext>
            </a:extLst>
          </p:cNvPr>
          <p:cNvSpPr txBox="1"/>
          <p:nvPr/>
        </p:nvSpPr>
        <p:spPr>
          <a:xfrm>
            <a:off x="6897360" y="2765686"/>
            <a:ext cx="1107996" cy="646331"/>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ダウン</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ローディング</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対象選定ミス</a:t>
            </a:r>
          </a:p>
        </p:txBody>
      </p:sp>
      <p:cxnSp>
        <p:nvCxnSpPr>
          <p:cNvPr id="24" name="直線矢印コネクタ 23">
            <a:extLst>
              <a:ext uri="{FF2B5EF4-FFF2-40B4-BE49-F238E27FC236}">
                <a16:creationId xmlns:a16="http://schemas.microsoft.com/office/drawing/2014/main" id="{821B42F9-F900-5427-D212-D7A4FD68DF73}"/>
              </a:ext>
            </a:extLst>
          </p:cNvPr>
          <p:cNvCxnSpPr>
            <a:cxnSpLocks/>
          </p:cNvCxnSpPr>
          <p:nvPr/>
        </p:nvCxnSpPr>
        <p:spPr>
          <a:xfrm>
            <a:off x="9384463" y="4114800"/>
            <a:ext cx="91481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9A7AD488-D202-93A8-0798-A95F99CBC612}"/>
              </a:ext>
            </a:extLst>
          </p:cNvPr>
          <p:cNvSpPr txBox="1"/>
          <p:nvPr/>
        </p:nvSpPr>
        <p:spPr>
          <a:xfrm>
            <a:off x="9286094" y="4316247"/>
            <a:ext cx="1261884" cy="830997"/>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プリンター</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フェイリアー</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プリンティング</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エラー</a:t>
            </a:r>
            <a:endParaRPr lang="en-US" altLang="ja-JP" sz="1200" dirty="0">
              <a:latin typeface="BIZ UDゴシック" panose="020B0400000000000000" pitchFamily="49" charset="-128"/>
              <a:ea typeface="BIZ UDゴシック" panose="020B0400000000000000" pitchFamily="49" charset="-128"/>
            </a:endParaRPr>
          </a:p>
        </p:txBody>
      </p:sp>
      <p:cxnSp>
        <p:nvCxnSpPr>
          <p:cNvPr id="27" name="直線矢印コネクタ 26">
            <a:extLst>
              <a:ext uri="{FF2B5EF4-FFF2-40B4-BE49-F238E27FC236}">
                <a16:creationId xmlns:a16="http://schemas.microsoft.com/office/drawing/2014/main" id="{70EFE554-107E-C2C2-EF97-46C0AE111F5C}"/>
              </a:ext>
            </a:extLst>
          </p:cNvPr>
          <p:cNvCxnSpPr>
            <a:cxnSpLocks/>
          </p:cNvCxnSpPr>
          <p:nvPr/>
        </p:nvCxnSpPr>
        <p:spPr>
          <a:xfrm>
            <a:off x="9307725" y="3430483"/>
            <a:ext cx="10296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BD5DFEB5-66CE-FEBC-51A7-055A31FA652C}"/>
              </a:ext>
            </a:extLst>
          </p:cNvPr>
          <p:cNvSpPr txBox="1"/>
          <p:nvPr/>
        </p:nvSpPr>
        <p:spPr>
          <a:xfrm>
            <a:off x="9477740" y="2674724"/>
            <a:ext cx="954107" cy="646331"/>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間違った</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対象物への</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配達</a:t>
            </a:r>
            <a:endParaRPr lang="en-US" altLang="ja-JP" sz="120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D642FC61-32B3-86A7-1CCD-E2A795D60C95}"/>
              </a:ext>
            </a:extLst>
          </p:cNvPr>
          <p:cNvSpPr txBox="1"/>
          <p:nvPr/>
        </p:nvSpPr>
        <p:spPr>
          <a:xfrm>
            <a:off x="11642482" y="2168715"/>
            <a:ext cx="1107996" cy="646331"/>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違う製品への</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貼り付け</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・貼り忘れ</a:t>
            </a:r>
            <a:endParaRPr lang="en-US" altLang="ja-JP" sz="1200" dirty="0">
              <a:latin typeface="BIZ UDゴシック" panose="020B0400000000000000" pitchFamily="49" charset="-128"/>
              <a:ea typeface="BIZ UDゴシック" panose="020B0400000000000000" pitchFamily="49" charset="-128"/>
            </a:endParaRPr>
          </a:p>
        </p:txBody>
      </p:sp>
      <p:cxnSp>
        <p:nvCxnSpPr>
          <p:cNvPr id="41" name="直線矢印コネクタ 40">
            <a:extLst>
              <a:ext uri="{FF2B5EF4-FFF2-40B4-BE49-F238E27FC236}">
                <a16:creationId xmlns:a16="http://schemas.microsoft.com/office/drawing/2014/main" id="{3F7BEA4A-04B9-2F21-A2BF-D1F5325C2D98}"/>
              </a:ext>
            </a:extLst>
          </p:cNvPr>
          <p:cNvCxnSpPr>
            <a:cxnSpLocks/>
          </p:cNvCxnSpPr>
          <p:nvPr/>
        </p:nvCxnSpPr>
        <p:spPr>
          <a:xfrm>
            <a:off x="11822824" y="3098084"/>
            <a:ext cx="9341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3895AB76-A295-4531-104C-A3CEE14C648F}"/>
              </a:ext>
            </a:extLst>
          </p:cNvPr>
          <p:cNvCxnSpPr>
            <a:cxnSpLocks/>
          </p:cNvCxnSpPr>
          <p:nvPr/>
        </p:nvCxnSpPr>
        <p:spPr>
          <a:xfrm>
            <a:off x="11791543" y="4114800"/>
            <a:ext cx="91481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DF523C20-B98D-C7DC-0F10-9D81C0CE01CB}"/>
              </a:ext>
            </a:extLst>
          </p:cNvPr>
          <p:cNvSpPr txBox="1"/>
          <p:nvPr/>
        </p:nvSpPr>
        <p:spPr>
          <a:xfrm>
            <a:off x="11944588" y="4280043"/>
            <a:ext cx="646331" cy="461665"/>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ラベル</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剥がれ</a:t>
            </a:r>
            <a:endParaRPr lang="en-US" altLang="ja-JP" sz="1200" dirty="0">
              <a:latin typeface="BIZ UDゴシック" panose="020B0400000000000000" pitchFamily="49" charset="-128"/>
              <a:ea typeface="BIZ UDゴシック" panose="020B0400000000000000" pitchFamily="49" charset="-128"/>
            </a:endParaRPr>
          </a:p>
        </p:txBody>
      </p:sp>
      <p:cxnSp>
        <p:nvCxnSpPr>
          <p:cNvPr id="44" name="直線矢印コネクタ 43">
            <a:extLst>
              <a:ext uri="{FF2B5EF4-FFF2-40B4-BE49-F238E27FC236}">
                <a16:creationId xmlns:a16="http://schemas.microsoft.com/office/drawing/2014/main" id="{F4BFDEBD-6FB3-FEC9-FA1D-97993D224CFB}"/>
              </a:ext>
            </a:extLst>
          </p:cNvPr>
          <p:cNvCxnSpPr>
            <a:cxnSpLocks/>
          </p:cNvCxnSpPr>
          <p:nvPr/>
        </p:nvCxnSpPr>
        <p:spPr>
          <a:xfrm>
            <a:off x="11777188" y="3953310"/>
            <a:ext cx="9148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56ABF265-2F38-62CE-4172-4E2E122AAF10}"/>
              </a:ext>
            </a:extLst>
          </p:cNvPr>
          <p:cNvSpPr txBox="1"/>
          <p:nvPr/>
        </p:nvSpPr>
        <p:spPr>
          <a:xfrm>
            <a:off x="11951735" y="3390559"/>
            <a:ext cx="800219" cy="461665"/>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悪意の</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貼り替え</a:t>
            </a:r>
            <a:endParaRPr lang="en-US" altLang="ja-JP" sz="1200" dirty="0">
              <a:latin typeface="BIZ UDゴシック" panose="020B0400000000000000" pitchFamily="49" charset="-128"/>
              <a:ea typeface="BIZ UDゴシック" panose="020B0400000000000000" pitchFamily="49" charset="-128"/>
            </a:endParaRPr>
          </a:p>
        </p:txBody>
      </p:sp>
      <p:sp>
        <p:nvSpPr>
          <p:cNvPr id="48" name="テキスト ボックス 47">
            <a:extLst>
              <a:ext uri="{FF2B5EF4-FFF2-40B4-BE49-F238E27FC236}">
                <a16:creationId xmlns:a16="http://schemas.microsoft.com/office/drawing/2014/main" id="{3AA63AEA-B8CE-2F20-CA86-22605A01EB6C}"/>
              </a:ext>
            </a:extLst>
          </p:cNvPr>
          <p:cNvSpPr txBox="1"/>
          <p:nvPr/>
        </p:nvSpPr>
        <p:spPr>
          <a:xfrm>
            <a:off x="6642175" y="5725161"/>
            <a:ext cx="5453737" cy="1754326"/>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インプット・プロセス・アウトプット別の</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　　　　　埋設されるエラーコード</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　　　　</a:t>
            </a:r>
            <a:r>
              <a:rPr lang="ja-JP" altLang="en-US" sz="2160" dirty="0">
                <a:solidFill>
                  <a:schemeClr val="accent1">
                    <a:lumMod val="75000"/>
                  </a:schemeClr>
                </a:solidFill>
                <a:latin typeface="BIZ UDゴシック" panose="020B0400000000000000" pitchFamily="49" charset="-128"/>
                <a:ea typeface="BIZ UDゴシック" panose="020B0400000000000000" pitchFamily="49" charset="-128"/>
              </a:rPr>
              <a:t>　青→人由来</a:t>
            </a:r>
            <a:r>
              <a:rPr lang="ja-JP" altLang="en-US" sz="2160" dirty="0">
                <a:latin typeface="BIZ UDゴシック" panose="020B0400000000000000" pitchFamily="49" charset="-128"/>
                <a:ea typeface="BIZ UDゴシック" panose="020B0400000000000000" pitchFamily="49" charset="-128"/>
              </a:rPr>
              <a:t>エラー</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　　　　　</a:t>
            </a:r>
            <a:r>
              <a:rPr lang="ja-JP" altLang="en-US" sz="2160" dirty="0">
                <a:solidFill>
                  <a:srgbClr val="FF0000"/>
                </a:solidFill>
                <a:latin typeface="BIZ UDゴシック" panose="020B0400000000000000" pitchFamily="49" charset="-128"/>
                <a:ea typeface="BIZ UDゴシック" panose="020B0400000000000000" pitchFamily="49" charset="-128"/>
              </a:rPr>
              <a:t>赤→マシン由来エラー</a:t>
            </a:r>
            <a:endParaRPr lang="en-US" altLang="ja-JP" sz="2160" dirty="0">
              <a:solidFill>
                <a:srgbClr val="FF0000"/>
              </a:solidFill>
              <a:latin typeface="BIZ UDゴシック" panose="020B0400000000000000" pitchFamily="49" charset="-128"/>
              <a:ea typeface="BIZ UDゴシック" panose="020B0400000000000000" pitchFamily="49" charset="-128"/>
            </a:endParaRPr>
          </a:p>
          <a:p>
            <a:endParaRPr lang="ja-JP" altLang="en-US" sz="2160" dirty="0">
              <a:latin typeface="BIZ UDゴシック" panose="020B0400000000000000" pitchFamily="49" charset="-128"/>
              <a:ea typeface="BIZ UDゴシック" panose="020B0400000000000000" pitchFamily="49" charset="-128"/>
            </a:endParaRPr>
          </a:p>
        </p:txBody>
      </p:sp>
      <p:cxnSp>
        <p:nvCxnSpPr>
          <p:cNvPr id="49" name="直線矢印コネクタ 48">
            <a:extLst>
              <a:ext uri="{FF2B5EF4-FFF2-40B4-BE49-F238E27FC236}">
                <a16:creationId xmlns:a16="http://schemas.microsoft.com/office/drawing/2014/main" id="{BF521137-2279-D9FB-4387-B28D4FC48081}"/>
              </a:ext>
            </a:extLst>
          </p:cNvPr>
          <p:cNvCxnSpPr>
            <a:cxnSpLocks/>
          </p:cNvCxnSpPr>
          <p:nvPr/>
        </p:nvCxnSpPr>
        <p:spPr>
          <a:xfrm>
            <a:off x="1890100" y="3717462"/>
            <a:ext cx="106852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E55EEDDD-FD22-218F-FD5C-009B05F63505}"/>
              </a:ext>
            </a:extLst>
          </p:cNvPr>
          <p:cNvSpPr txBox="1"/>
          <p:nvPr/>
        </p:nvSpPr>
        <p:spPr>
          <a:xfrm>
            <a:off x="6888863" y="4395470"/>
            <a:ext cx="1107996" cy="646331"/>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ダウン</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ローディング</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エラー</a:t>
            </a:r>
            <a:endParaRPr lang="en-US" altLang="ja-JP" sz="1200" dirty="0">
              <a:latin typeface="BIZ UDゴシック" panose="020B0400000000000000" pitchFamily="49" charset="-128"/>
              <a:ea typeface="BIZ UDゴシック" panose="020B0400000000000000" pitchFamily="49" charset="-128"/>
            </a:endParaRPr>
          </a:p>
        </p:txBody>
      </p:sp>
      <p:cxnSp>
        <p:nvCxnSpPr>
          <p:cNvPr id="51" name="直線矢印コネクタ 50">
            <a:extLst>
              <a:ext uri="{FF2B5EF4-FFF2-40B4-BE49-F238E27FC236}">
                <a16:creationId xmlns:a16="http://schemas.microsoft.com/office/drawing/2014/main" id="{01DD7C90-977A-1CF1-E20B-7A0C7112C7F3}"/>
              </a:ext>
            </a:extLst>
          </p:cNvPr>
          <p:cNvCxnSpPr>
            <a:cxnSpLocks/>
          </p:cNvCxnSpPr>
          <p:nvPr/>
        </p:nvCxnSpPr>
        <p:spPr>
          <a:xfrm>
            <a:off x="6950717" y="4114800"/>
            <a:ext cx="91481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18A6A5D1-981D-79FF-5923-4E235C97023B}"/>
              </a:ext>
            </a:extLst>
          </p:cNvPr>
          <p:cNvCxnSpPr/>
          <p:nvPr/>
        </p:nvCxnSpPr>
        <p:spPr>
          <a:xfrm>
            <a:off x="10994315" y="1877996"/>
            <a:ext cx="0" cy="1220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705DE75F-80B3-5412-0258-3D2E3F800C2F}"/>
              </a:ext>
            </a:extLst>
          </p:cNvPr>
          <p:cNvSpPr txBox="1"/>
          <p:nvPr/>
        </p:nvSpPr>
        <p:spPr>
          <a:xfrm>
            <a:off x="10420607" y="1238246"/>
            <a:ext cx="1261884" cy="461665"/>
          </a:xfrm>
          <a:prstGeom prst="rect">
            <a:avLst/>
          </a:prstGeom>
          <a:noFill/>
        </p:spPr>
        <p:txBody>
          <a:bodyPr wrap="none" rtlCol="0">
            <a:spAutoFit/>
          </a:bodyPr>
          <a:lstStyle/>
          <a:p>
            <a:pPr algn="ctr"/>
            <a:r>
              <a:rPr lang="ja-JP" altLang="en-US" sz="1200" dirty="0">
                <a:latin typeface="BIZ UDゴシック" panose="020B0400000000000000" pitchFamily="49" charset="-128"/>
                <a:ea typeface="BIZ UDゴシック" panose="020B0400000000000000" pitchFamily="49" charset="-128"/>
              </a:rPr>
              <a:t>間違った</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製品の盛り付け</a:t>
            </a:r>
            <a:endParaRPr lang="en-US" altLang="ja-JP" sz="1200" dirty="0">
              <a:latin typeface="BIZ UDゴシック" panose="020B0400000000000000" pitchFamily="49" charset="-128"/>
              <a:ea typeface="BIZ UDゴシック" panose="020B0400000000000000" pitchFamily="49" charset="-128"/>
            </a:endParaRPr>
          </a:p>
        </p:txBody>
      </p:sp>
      <p:sp>
        <p:nvSpPr>
          <p:cNvPr id="12" name="右中かっこ 11">
            <a:extLst>
              <a:ext uri="{FF2B5EF4-FFF2-40B4-BE49-F238E27FC236}">
                <a16:creationId xmlns:a16="http://schemas.microsoft.com/office/drawing/2014/main" id="{478B55F8-C886-6C6F-C62F-DBAAA2A1A81B}"/>
              </a:ext>
            </a:extLst>
          </p:cNvPr>
          <p:cNvSpPr/>
          <p:nvPr/>
        </p:nvSpPr>
        <p:spPr>
          <a:xfrm rot="16200000">
            <a:off x="6046533" y="176486"/>
            <a:ext cx="489835" cy="4705204"/>
          </a:xfrm>
          <a:prstGeom prst="rightBrace">
            <a:avLst>
              <a:gd name="adj1" fmla="val 0"/>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16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7A009EFA-25B2-4672-FBB3-93E894534921}"/>
              </a:ext>
            </a:extLst>
          </p:cNvPr>
          <p:cNvSpPr txBox="1"/>
          <p:nvPr/>
        </p:nvSpPr>
        <p:spPr>
          <a:xfrm>
            <a:off x="5913211" y="1618396"/>
            <a:ext cx="1877437" cy="646331"/>
          </a:xfrm>
          <a:prstGeom prst="rect">
            <a:avLst/>
          </a:prstGeom>
          <a:noFill/>
        </p:spPr>
        <p:txBody>
          <a:bodyPr wrap="none" rtlCol="0">
            <a:spAutoFit/>
          </a:bodyPr>
          <a:lstStyle/>
          <a:p>
            <a:r>
              <a:rPr lang="ja-JP" altLang="en-US" sz="1200" dirty="0">
                <a:latin typeface="BIZ UDゴシック" panose="020B0400000000000000" pitchFamily="49" charset="-128"/>
                <a:ea typeface="BIZ UDゴシック" panose="020B0400000000000000" pitchFamily="49" charset="-128"/>
              </a:rPr>
              <a:t>電子機器は強力な</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電磁界の影響を受けると</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誤動作することがある</a:t>
            </a:r>
          </a:p>
        </p:txBody>
      </p:sp>
      <p:sp>
        <p:nvSpPr>
          <p:cNvPr id="6" name="スライド番号プレースホルダー 5">
            <a:extLst>
              <a:ext uri="{FF2B5EF4-FFF2-40B4-BE49-F238E27FC236}">
                <a16:creationId xmlns:a16="http://schemas.microsoft.com/office/drawing/2014/main" id="{0A89AD6D-0C0B-8E7C-3F26-6DF637CD3444}"/>
              </a:ext>
            </a:extLst>
          </p:cNvPr>
          <p:cNvSpPr>
            <a:spLocks noGrp="1"/>
          </p:cNvSpPr>
          <p:nvPr>
            <p:ph type="sldNum" sz="quarter" idx="12"/>
          </p:nvPr>
        </p:nvSpPr>
        <p:spPr/>
        <p:txBody>
          <a:bodyPr/>
          <a:lstStyle/>
          <a:p>
            <a:fld id="{B9D57AC8-FF2B-4DC6-AF41-E3B8ACE155BE}" type="slidenum">
              <a:rPr kumimoji="1" lang="ja-JP" altLang="en-US" smtClean="0"/>
              <a:t>79</a:t>
            </a:fld>
            <a:endParaRPr kumimoji="1" lang="ja-JP" altLang="en-US"/>
          </a:p>
        </p:txBody>
      </p:sp>
    </p:spTree>
    <p:extLst>
      <p:ext uri="{BB962C8B-B14F-4D97-AF65-F5344CB8AC3E}">
        <p14:creationId xmlns:p14="http://schemas.microsoft.com/office/powerpoint/2010/main" val="1409484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43615-8AD2-E070-946E-DBAB89B9857F}"/>
            </a:ext>
          </a:extLst>
        </p:cNvPr>
        <p:cNvGrpSpPr/>
        <p:nvPr/>
      </p:nvGrpSpPr>
      <p:grpSpPr>
        <a:xfrm>
          <a:off x="0" y="0"/>
          <a:ext cx="0" cy="0"/>
          <a:chOff x="0" y="0"/>
          <a:chExt cx="0" cy="0"/>
        </a:xfrm>
      </p:grpSpPr>
      <p:pic>
        <p:nvPicPr>
          <p:cNvPr id="3" name="図 2" descr="文字が書かれている&#10;&#10;自動的に生成された説明">
            <a:extLst>
              <a:ext uri="{FF2B5EF4-FFF2-40B4-BE49-F238E27FC236}">
                <a16:creationId xmlns:a16="http://schemas.microsoft.com/office/drawing/2014/main" id="{96661B45-7C16-24C8-CB39-4C46751FDF9F}"/>
              </a:ext>
            </a:extLst>
          </p:cNvPr>
          <p:cNvPicPr>
            <a:picLocks noChangeAspect="1"/>
          </p:cNvPicPr>
          <p:nvPr/>
        </p:nvPicPr>
        <p:blipFill>
          <a:blip r:embed="rId2"/>
          <a:stretch>
            <a:fillRect/>
          </a:stretch>
        </p:blipFill>
        <p:spPr>
          <a:xfrm>
            <a:off x="2407921" y="1685695"/>
            <a:ext cx="9814559" cy="4858207"/>
          </a:xfrm>
          <a:prstGeom prst="rect">
            <a:avLst/>
          </a:prstGeom>
          <a:ln>
            <a:noFill/>
          </a:ln>
        </p:spPr>
      </p:pic>
      <p:sp>
        <p:nvSpPr>
          <p:cNvPr id="2" name="スライド番号プレースホルダー 1">
            <a:extLst>
              <a:ext uri="{FF2B5EF4-FFF2-40B4-BE49-F238E27FC236}">
                <a16:creationId xmlns:a16="http://schemas.microsoft.com/office/drawing/2014/main" id="{770D92A2-3891-3C41-383B-059EEF6B7175}"/>
              </a:ext>
            </a:extLst>
          </p:cNvPr>
          <p:cNvSpPr>
            <a:spLocks noGrp="1"/>
          </p:cNvSpPr>
          <p:nvPr>
            <p:ph type="sldNum" sz="quarter" idx="12"/>
          </p:nvPr>
        </p:nvSpPr>
        <p:spPr/>
        <p:txBody>
          <a:bodyPr/>
          <a:lstStyle/>
          <a:p>
            <a:fld id="{1BF6E997-178B-4815-8ABD-60FD5E8C3AF7}" type="slidenum">
              <a:rPr kumimoji="1" lang="ja-JP" altLang="en-US" smtClean="0"/>
              <a:t>8</a:t>
            </a:fld>
            <a:endParaRPr kumimoji="1" lang="ja-JP" altLang="en-US"/>
          </a:p>
        </p:txBody>
      </p:sp>
    </p:spTree>
    <p:extLst>
      <p:ext uri="{BB962C8B-B14F-4D97-AF65-F5344CB8AC3E}">
        <p14:creationId xmlns:p14="http://schemas.microsoft.com/office/powerpoint/2010/main" val="22127184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6ED8F-3AFE-5FEA-0DAD-28D4890D45F3}"/>
            </a:ext>
          </a:extLst>
        </p:cNvPr>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44D0636D-9702-B16A-23D7-14AA2CE9CBAE}"/>
              </a:ext>
            </a:extLst>
          </p:cNvPr>
          <p:cNvGraphicFramePr>
            <a:graphicFrameLocks noGrp="1"/>
          </p:cNvGraphicFramePr>
          <p:nvPr/>
        </p:nvGraphicFramePr>
        <p:xfrm>
          <a:off x="2824818" y="720558"/>
          <a:ext cx="9095590" cy="6788485"/>
        </p:xfrm>
        <a:graphic>
          <a:graphicData uri="http://schemas.openxmlformats.org/drawingml/2006/table">
            <a:tbl>
              <a:tblPr firstRow="1" bandRow="1">
                <a:tableStyleId>{5C22544A-7EE6-4342-B048-85BDC9FD1C3A}</a:tableStyleId>
              </a:tblPr>
              <a:tblGrid>
                <a:gridCol w="1819118">
                  <a:extLst>
                    <a:ext uri="{9D8B030D-6E8A-4147-A177-3AD203B41FA5}">
                      <a16:colId xmlns:a16="http://schemas.microsoft.com/office/drawing/2014/main" val="2115578006"/>
                    </a:ext>
                  </a:extLst>
                </a:gridCol>
                <a:gridCol w="1819118">
                  <a:extLst>
                    <a:ext uri="{9D8B030D-6E8A-4147-A177-3AD203B41FA5}">
                      <a16:colId xmlns:a16="http://schemas.microsoft.com/office/drawing/2014/main" val="1659018961"/>
                    </a:ext>
                  </a:extLst>
                </a:gridCol>
                <a:gridCol w="1819118">
                  <a:extLst>
                    <a:ext uri="{9D8B030D-6E8A-4147-A177-3AD203B41FA5}">
                      <a16:colId xmlns:a16="http://schemas.microsoft.com/office/drawing/2014/main" val="133270574"/>
                    </a:ext>
                  </a:extLst>
                </a:gridCol>
                <a:gridCol w="1819118">
                  <a:extLst>
                    <a:ext uri="{9D8B030D-6E8A-4147-A177-3AD203B41FA5}">
                      <a16:colId xmlns:a16="http://schemas.microsoft.com/office/drawing/2014/main" val="1325413730"/>
                    </a:ext>
                  </a:extLst>
                </a:gridCol>
                <a:gridCol w="1819118">
                  <a:extLst>
                    <a:ext uri="{9D8B030D-6E8A-4147-A177-3AD203B41FA5}">
                      <a16:colId xmlns:a16="http://schemas.microsoft.com/office/drawing/2014/main" val="1627983056"/>
                    </a:ext>
                  </a:extLst>
                </a:gridCol>
              </a:tblGrid>
              <a:tr h="1039411">
                <a:tc>
                  <a:txBody>
                    <a:bodyPr/>
                    <a:lstStyle/>
                    <a:p>
                      <a:endParaRPr kumimoji="1" lang="ja-JP" altLang="en-US" sz="2200" dirty="0"/>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en-US" altLang="ja-JP" sz="1900" dirty="0">
                          <a:latin typeface="BIZ UDゴシック" panose="020B0400000000000000" pitchFamily="49" charset="-128"/>
                          <a:ea typeface="BIZ UDゴシック" panose="020B0400000000000000" pitchFamily="49" charset="-128"/>
                        </a:rPr>
                        <a:t>10</a:t>
                      </a:r>
                      <a:r>
                        <a:rPr kumimoji="1" lang="ja-JP" altLang="en-US" sz="1900" dirty="0">
                          <a:latin typeface="BIZ UDゴシック" panose="020B0400000000000000" pitchFamily="49" charset="-128"/>
                          <a:ea typeface="BIZ UDゴシック" panose="020B0400000000000000" pitchFamily="49" charset="-128"/>
                        </a:rPr>
                        <a:t>年に</a:t>
                      </a: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回</a:t>
                      </a: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年に</a:t>
                      </a: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回</a:t>
                      </a:r>
                    </a:p>
                    <a:p>
                      <a:pPr algn="ctr"/>
                      <a:endParaRPr kumimoji="1" lang="ja-JP" altLang="en-US" sz="1900" dirty="0">
                        <a:latin typeface="BIZ UDゴシック" panose="020B0400000000000000" pitchFamily="49" charset="-128"/>
                        <a:ea typeface="BIZ UDゴシック" panose="020B0400000000000000" pitchFamily="49" charset="-128"/>
                      </a:endParaRP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年に</a:t>
                      </a:r>
                      <a:r>
                        <a:rPr kumimoji="1" lang="en-US" altLang="ja-JP" sz="1900" dirty="0">
                          <a:latin typeface="BIZ UDゴシック" panose="020B0400000000000000" pitchFamily="49" charset="-128"/>
                          <a:ea typeface="BIZ UDゴシック" panose="020B0400000000000000" pitchFamily="49" charset="-128"/>
                        </a:rPr>
                        <a:t>10</a:t>
                      </a:r>
                      <a:r>
                        <a:rPr kumimoji="1" lang="ja-JP" altLang="en-US" sz="1900" dirty="0">
                          <a:latin typeface="BIZ UDゴシック" panose="020B0400000000000000" pitchFamily="49" charset="-128"/>
                          <a:ea typeface="BIZ UDゴシック" panose="020B0400000000000000" pitchFamily="49" charset="-128"/>
                        </a:rPr>
                        <a:t>回</a:t>
                      </a:r>
                    </a:p>
                    <a:p>
                      <a:pPr algn="ctr"/>
                      <a:endParaRPr kumimoji="1" lang="ja-JP" altLang="en-US" sz="1900" dirty="0">
                        <a:latin typeface="BIZ UDゴシック" panose="020B0400000000000000" pitchFamily="49" charset="-128"/>
                        <a:ea typeface="BIZ UDゴシック" panose="020B0400000000000000" pitchFamily="49" charset="-128"/>
                      </a:endParaRP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月に</a:t>
                      </a:r>
                      <a:r>
                        <a:rPr kumimoji="1" lang="en-US" altLang="ja-JP" sz="1900" dirty="0">
                          <a:latin typeface="BIZ UDゴシック" panose="020B0400000000000000" pitchFamily="49" charset="-128"/>
                          <a:ea typeface="BIZ UDゴシック" panose="020B0400000000000000" pitchFamily="49" charset="-128"/>
                        </a:rPr>
                        <a:t>10</a:t>
                      </a:r>
                      <a:r>
                        <a:rPr kumimoji="1" lang="ja-JP" altLang="en-US" sz="1900" dirty="0">
                          <a:latin typeface="BIZ UDゴシック" panose="020B0400000000000000" pitchFamily="49" charset="-128"/>
                          <a:ea typeface="BIZ UDゴシック" panose="020B0400000000000000" pitchFamily="49" charset="-128"/>
                        </a:rPr>
                        <a:t>回</a:t>
                      </a:r>
                    </a:p>
                    <a:p>
                      <a:pPr algn="ctr"/>
                      <a:endParaRPr kumimoji="1" lang="ja-JP" altLang="en-US" sz="1900" dirty="0">
                        <a:latin typeface="BIZ UDゴシック" panose="020B0400000000000000" pitchFamily="49" charset="-128"/>
                        <a:ea typeface="BIZ UDゴシック" panose="020B0400000000000000" pitchFamily="49" charset="-128"/>
                      </a:endParaRP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30415465"/>
                  </a:ext>
                </a:extLst>
              </a:tr>
              <a:tr h="1154902">
                <a:tc>
                  <a:txBody>
                    <a:bodyPr/>
                    <a:lstStyle/>
                    <a:p>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ビジネスリスク小</a:t>
                      </a:r>
                    </a:p>
                  </a:txBody>
                  <a:tcPr marL="109728" marR="109728"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367568316"/>
                  </a:ext>
                </a:extLst>
              </a:tr>
              <a:tr h="15914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ビジネスリスク中</a:t>
                      </a:r>
                    </a:p>
                    <a:p>
                      <a:endParaRPr kumimoji="1" lang="ja-JP" altLang="en-US" sz="2200" dirty="0">
                        <a:solidFill>
                          <a:schemeClr val="bg1"/>
                        </a:solidFill>
                        <a:latin typeface="BIZ UDゴシック" panose="020B0400000000000000" pitchFamily="49" charset="-128"/>
                        <a:ea typeface="BIZ UDゴシック" panose="020B0400000000000000" pitchFamily="49" charset="-128"/>
                      </a:endParaRPr>
                    </a:p>
                  </a:txBody>
                  <a:tcPr marL="109728" marR="109728"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337783228"/>
                  </a:ext>
                </a:extLst>
              </a:tr>
              <a:tr h="1501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ビジネスリスク大</a:t>
                      </a:r>
                    </a:p>
                    <a:p>
                      <a:endParaRPr kumimoji="1" lang="ja-JP" altLang="en-US" sz="2200" dirty="0">
                        <a:solidFill>
                          <a:schemeClr val="bg1"/>
                        </a:solidFill>
                        <a:latin typeface="BIZ UDゴシック" panose="020B0400000000000000" pitchFamily="49" charset="-128"/>
                        <a:ea typeface="BIZ UDゴシック" panose="020B0400000000000000" pitchFamily="49" charset="-128"/>
                      </a:endParaRPr>
                    </a:p>
                  </a:txBody>
                  <a:tcPr marL="109728" marR="109728"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796760635"/>
                  </a:ext>
                </a:extLst>
              </a:tr>
              <a:tr h="1501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ビジネスリスク極大</a:t>
                      </a:r>
                    </a:p>
                    <a:p>
                      <a:endParaRPr kumimoji="1" lang="ja-JP" altLang="en-US" sz="2200" dirty="0">
                        <a:solidFill>
                          <a:schemeClr val="bg1"/>
                        </a:solidFill>
                        <a:latin typeface="BIZ UDゴシック" panose="020B0400000000000000" pitchFamily="49" charset="-128"/>
                        <a:ea typeface="BIZ UDゴシック" panose="020B0400000000000000" pitchFamily="49" charset="-128"/>
                      </a:endParaRPr>
                    </a:p>
                  </a:txBody>
                  <a:tcPr marL="109728" marR="109728" marT="54864" marB="54864" anchor="ctr">
                    <a:lnT w="12700" cap="flat" cmpd="sng" algn="ctr">
                      <a:solidFill>
                        <a:schemeClr val="tx1"/>
                      </a:solidFill>
                      <a:prstDash val="solid"/>
                      <a:round/>
                      <a:headEnd type="none" w="med" len="med"/>
                      <a:tailEnd type="none" w="med" len="med"/>
                    </a:lnT>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extLst>
                  <a:ext uri="{0D108BD9-81ED-4DB2-BD59-A6C34878D82A}">
                    <a16:rowId xmlns:a16="http://schemas.microsoft.com/office/drawing/2014/main" val="1604253320"/>
                  </a:ext>
                </a:extLst>
              </a:tr>
            </a:tbl>
          </a:graphicData>
        </a:graphic>
      </p:graphicFrame>
      <p:cxnSp>
        <p:nvCxnSpPr>
          <p:cNvPr id="13" name="直線コネクタ 12">
            <a:extLst>
              <a:ext uri="{FF2B5EF4-FFF2-40B4-BE49-F238E27FC236}">
                <a16:creationId xmlns:a16="http://schemas.microsoft.com/office/drawing/2014/main" id="{19750CFE-B0BE-BECA-0476-2D05BC8D53B1}"/>
              </a:ext>
            </a:extLst>
          </p:cNvPr>
          <p:cNvCxnSpPr>
            <a:cxnSpLocks/>
          </p:cNvCxnSpPr>
          <p:nvPr/>
        </p:nvCxnSpPr>
        <p:spPr>
          <a:xfrm>
            <a:off x="2767404" y="1839559"/>
            <a:ext cx="1812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BD36681-7FC0-E08D-3762-EB83AF3CC658}"/>
              </a:ext>
            </a:extLst>
          </p:cNvPr>
          <p:cNvCxnSpPr>
            <a:cxnSpLocks/>
          </p:cNvCxnSpPr>
          <p:nvPr/>
        </p:nvCxnSpPr>
        <p:spPr>
          <a:xfrm>
            <a:off x="2778160" y="2942218"/>
            <a:ext cx="1801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5C41870-A52A-38E4-9DE3-4AC437CA81C8}"/>
              </a:ext>
            </a:extLst>
          </p:cNvPr>
          <p:cNvCxnSpPr>
            <a:cxnSpLocks/>
          </p:cNvCxnSpPr>
          <p:nvPr/>
        </p:nvCxnSpPr>
        <p:spPr>
          <a:xfrm>
            <a:off x="2778160" y="4432152"/>
            <a:ext cx="1801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11A9AB1-B81E-2D9C-ED0C-5351DB2E688A}"/>
              </a:ext>
            </a:extLst>
          </p:cNvPr>
          <p:cNvCxnSpPr>
            <a:cxnSpLocks/>
          </p:cNvCxnSpPr>
          <p:nvPr/>
        </p:nvCxnSpPr>
        <p:spPr>
          <a:xfrm>
            <a:off x="2606038" y="5970496"/>
            <a:ext cx="19740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9EB0005-7583-EB8D-ECC8-5D58A1323DF7}"/>
              </a:ext>
            </a:extLst>
          </p:cNvPr>
          <p:cNvCxnSpPr>
            <a:cxnSpLocks/>
          </p:cNvCxnSpPr>
          <p:nvPr/>
        </p:nvCxnSpPr>
        <p:spPr>
          <a:xfrm>
            <a:off x="2778160" y="765585"/>
            <a:ext cx="1801908" cy="10739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B8D3280-1877-879F-5C60-8A6EE0E3BB96}"/>
              </a:ext>
            </a:extLst>
          </p:cNvPr>
          <p:cNvSpPr txBox="1"/>
          <p:nvPr/>
        </p:nvSpPr>
        <p:spPr>
          <a:xfrm>
            <a:off x="4580068" y="3169584"/>
            <a:ext cx="3203121" cy="609398"/>
          </a:xfrm>
          <a:prstGeom prst="rect">
            <a:avLst/>
          </a:prstGeom>
          <a:noFill/>
        </p:spPr>
        <p:txBody>
          <a:bodyPr wrap="none" rtlCol="0">
            <a:spAutoFit/>
          </a:bodyPr>
          <a:lstStyle/>
          <a:p>
            <a:r>
              <a:rPr lang="ja-JP" altLang="en-US" sz="3360" dirty="0">
                <a:highlight>
                  <a:srgbClr val="00FF00"/>
                </a:highlight>
                <a:latin typeface="BIZ UDゴシック" panose="020B0400000000000000" pitchFamily="49" charset="-128"/>
                <a:ea typeface="BIZ UDゴシック" panose="020B0400000000000000" pitchFamily="49" charset="-128"/>
              </a:rPr>
              <a:t>アクション不要</a:t>
            </a:r>
          </a:p>
        </p:txBody>
      </p:sp>
      <p:sp>
        <p:nvSpPr>
          <p:cNvPr id="27" name="テキスト ボックス 26">
            <a:extLst>
              <a:ext uri="{FF2B5EF4-FFF2-40B4-BE49-F238E27FC236}">
                <a16:creationId xmlns:a16="http://schemas.microsoft.com/office/drawing/2014/main" id="{8112881C-10C5-3F22-AEA3-D5FF6ED1A22D}"/>
              </a:ext>
            </a:extLst>
          </p:cNvPr>
          <p:cNvSpPr txBox="1"/>
          <p:nvPr/>
        </p:nvSpPr>
        <p:spPr>
          <a:xfrm>
            <a:off x="8629329" y="5201322"/>
            <a:ext cx="3137397" cy="683264"/>
          </a:xfrm>
          <a:prstGeom prst="rect">
            <a:avLst/>
          </a:prstGeom>
          <a:noFill/>
        </p:spPr>
        <p:txBody>
          <a:bodyPr wrap="none" rtlCol="0">
            <a:spAutoFit/>
          </a:bodyPr>
          <a:lstStyle/>
          <a:p>
            <a:r>
              <a:rPr lang="ja-JP" altLang="en-US" sz="3840" dirty="0">
                <a:highlight>
                  <a:srgbClr val="FF0000"/>
                </a:highlight>
                <a:latin typeface="BIZ UDゴシック" panose="020B0400000000000000" pitchFamily="49" charset="-128"/>
                <a:ea typeface="BIZ UDゴシック" panose="020B0400000000000000" pitchFamily="49" charset="-128"/>
              </a:rPr>
              <a:t>アクション要</a:t>
            </a:r>
          </a:p>
        </p:txBody>
      </p:sp>
      <p:sp>
        <p:nvSpPr>
          <p:cNvPr id="2" name="スライド番号プレースホルダー 1">
            <a:extLst>
              <a:ext uri="{FF2B5EF4-FFF2-40B4-BE49-F238E27FC236}">
                <a16:creationId xmlns:a16="http://schemas.microsoft.com/office/drawing/2014/main" id="{8EC0E941-10BA-3090-9928-7640CC8653D7}"/>
              </a:ext>
            </a:extLst>
          </p:cNvPr>
          <p:cNvSpPr>
            <a:spLocks noGrp="1"/>
          </p:cNvSpPr>
          <p:nvPr>
            <p:ph type="sldNum" sz="quarter" idx="12"/>
          </p:nvPr>
        </p:nvSpPr>
        <p:spPr/>
        <p:txBody>
          <a:bodyPr/>
          <a:lstStyle/>
          <a:p>
            <a:fld id="{B9D57AC8-FF2B-4DC6-AF41-E3B8ACE155BE}" type="slidenum">
              <a:rPr kumimoji="1" lang="ja-JP" altLang="en-US" smtClean="0"/>
              <a:t>80</a:t>
            </a:fld>
            <a:endParaRPr kumimoji="1" lang="ja-JP" altLang="en-US"/>
          </a:p>
        </p:txBody>
      </p:sp>
      <p:sp>
        <p:nvSpPr>
          <p:cNvPr id="4" name="テキスト ボックス 3">
            <a:extLst>
              <a:ext uri="{FF2B5EF4-FFF2-40B4-BE49-F238E27FC236}">
                <a16:creationId xmlns:a16="http://schemas.microsoft.com/office/drawing/2014/main" id="{41B6A2EE-30AD-DB5D-D083-8F9AD4399F9C}"/>
              </a:ext>
            </a:extLst>
          </p:cNvPr>
          <p:cNvSpPr txBox="1"/>
          <p:nvPr/>
        </p:nvSpPr>
        <p:spPr>
          <a:xfrm rot="19989804">
            <a:off x="8221558" y="1988236"/>
            <a:ext cx="3657556" cy="2751522"/>
          </a:xfrm>
          <a:prstGeom prst="rect">
            <a:avLst/>
          </a:prstGeom>
          <a:solidFill>
            <a:schemeClr val="bg1"/>
          </a:solidFill>
          <a:scene3d>
            <a:camera prst="orthographicFront"/>
            <a:lightRig rig="threePt" dir="t"/>
          </a:scene3d>
          <a:sp3d>
            <a:bevelT w="165100" prst="coolSlant"/>
          </a:sp3d>
        </p:spPr>
        <p:txBody>
          <a:bodyPr wrap="square" rtlCol="0">
            <a:spAutoFit/>
          </a:bodyPr>
          <a:lstStyle/>
          <a:p>
            <a:pPr algn="ctr"/>
            <a:r>
              <a:rPr lang="ja-JP" altLang="en-US" sz="2880" dirty="0">
                <a:latin typeface="BIZ UDゴシック" panose="020B0400000000000000" pitchFamily="49" charset="-128"/>
                <a:ea typeface="BIZ UDゴシック" panose="020B0400000000000000" pitchFamily="49" charset="-128"/>
              </a:rPr>
              <a:t>一例として。</a:t>
            </a:r>
            <a:endParaRPr lang="en-US" altLang="ja-JP" sz="2880" dirty="0">
              <a:latin typeface="BIZ UDゴシック" panose="020B0400000000000000" pitchFamily="49" charset="-128"/>
              <a:ea typeface="BIZ UDゴシック" panose="020B0400000000000000" pitchFamily="49" charset="-128"/>
            </a:endParaRPr>
          </a:p>
          <a:p>
            <a:pPr algn="ctr"/>
            <a:r>
              <a:rPr lang="ja-JP" altLang="en-US" sz="2880" dirty="0">
                <a:latin typeface="BIZ UDゴシック" panose="020B0400000000000000" pitchFamily="49" charset="-128"/>
                <a:ea typeface="BIZ UDゴシック" panose="020B0400000000000000" pitchFamily="49" charset="-128"/>
              </a:rPr>
              <a:t>企業の</a:t>
            </a:r>
            <a:endParaRPr lang="en-US" altLang="ja-JP" sz="2880" dirty="0">
              <a:latin typeface="BIZ UDゴシック" panose="020B0400000000000000" pitchFamily="49" charset="-128"/>
              <a:ea typeface="BIZ UDゴシック" panose="020B0400000000000000" pitchFamily="49" charset="-128"/>
            </a:endParaRPr>
          </a:p>
          <a:p>
            <a:pPr algn="ctr"/>
            <a:r>
              <a:rPr lang="ja-JP" altLang="en-US" sz="2880" dirty="0">
                <a:latin typeface="BIZ UDゴシック" panose="020B0400000000000000" pitchFamily="49" charset="-128"/>
                <a:ea typeface="BIZ UDゴシック" panose="020B0400000000000000" pitchFamily="49" charset="-128"/>
              </a:rPr>
              <a:t>内部事情・外部事情で</a:t>
            </a:r>
            <a:endParaRPr lang="en-US" altLang="ja-JP" sz="2880" dirty="0">
              <a:latin typeface="BIZ UDゴシック" panose="020B0400000000000000" pitchFamily="49" charset="-128"/>
              <a:ea typeface="BIZ UDゴシック" panose="020B0400000000000000" pitchFamily="49" charset="-128"/>
            </a:endParaRPr>
          </a:p>
          <a:p>
            <a:pPr algn="ctr"/>
            <a:r>
              <a:rPr lang="ja-JP" altLang="en-US" sz="2880" dirty="0">
                <a:latin typeface="BIZ UDゴシック" panose="020B0400000000000000" pitchFamily="49" charset="-128"/>
                <a:ea typeface="BIZ UDゴシック" panose="020B0400000000000000" pitchFamily="49" charset="-128"/>
              </a:rPr>
              <a:t>マトリックスは</a:t>
            </a:r>
            <a:endParaRPr lang="en-US" altLang="ja-JP" sz="2880" dirty="0">
              <a:latin typeface="BIZ UDゴシック" panose="020B0400000000000000" pitchFamily="49" charset="-128"/>
              <a:ea typeface="BIZ UDゴシック" panose="020B0400000000000000" pitchFamily="49" charset="-128"/>
            </a:endParaRPr>
          </a:p>
          <a:p>
            <a:pPr algn="ctr"/>
            <a:r>
              <a:rPr lang="ja-JP" altLang="en-US" sz="2880" dirty="0">
                <a:latin typeface="BIZ UDゴシック" panose="020B0400000000000000" pitchFamily="49" charset="-128"/>
                <a:ea typeface="BIZ UDゴシック" panose="020B0400000000000000" pitchFamily="49" charset="-128"/>
              </a:rPr>
              <a:t>変化させるべき</a:t>
            </a:r>
          </a:p>
        </p:txBody>
      </p:sp>
    </p:spTree>
    <p:extLst>
      <p:ext uri="{BB962C8B-B14F-4D97-AF65-F5344CB8AC3E}">
        <p14:creationId xmlns:p14="http://schemas.microsoft.com/office/powerpoint/2010/main" val="13573306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DD97-A732-AF95-C6A4-296DF0047D5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9C902E8-E4AF-EB15-5171-170224246502}"/>
              </a:ext>
            </a:extLst>
          </p:cNvPr>
          <p:cNvSpPr>
            <a:spLocks noGrp="1"/>
          </p:cNvSpPr>
          <p:nvPr>
            <p:ph type="sldNum" sz="quarter" idx="12"/>
          </p:nvPr>
        </p:nvSpPr>
        <p:spPr/>
        <p:txBody>
          <a:bodyPr/>
          <a:lstStyle/>
          <a:p>
            <a:fld id="{B9D57AC8-FF2B-4DC6-AF41-E3B8ACE155BE}" type="slidenum">
              <a:rPr kumimoji="1" lang="ja-JP" altLang="en-US" smtClean="0"/>
              <a:t>81</a:t>
            </a:fld>
            <a:endParaRPr kumimoji="1" lang="ja-JP" altLang="en-US"/>
          </a:p>
        </p:txBody>
      </p:sp>
      <p:sp>
        <p:nvSpPr>
          <p:cNvPr id="3" name="正方形/長方形 2">
            <a:extLst>
              <a:ext uri="{FF2B5EF4-FFF2-40B4-BE49-F238E27FC236}">
                <a16:creationId xmlns:a16="http://schemas.microsoft.com/office/drawing/2014/main" id="{56936A2D-93BF-C076-F194-5DE6E4FB2278}"/>
              </a:ext>
            </a:extLst>
          </p:cNvPr>
          <p:cNvSpPr/>
          <p:nvPr/>
        </p:nvSpPr>
        <p:spPr>
          <a:xfrm>
            <a:off x="3135996" y="1994186"/>
            <a:ext cx="1822440" cy="1049573"/>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正方形/長方形 4">
            <a:extLst>
              <a:ext uri="{FF2B5EF4-FFF2-40B4-BE49-F238E27FC236}">
                <a16:creationId xmlns:a16="http://schemas.microsoft.com/office/drawing/2014/main" id="{F98A1D7C-7824-C94D-BBAB-750898E2BE2B}"/>
              </a:ext>
            </a:extLst>
          </p:cNvPr>
          <p:cNvSpPr/>
          <p:nvPr/>
        </p:nvSpPr>
        <p:spPr>
          <a:xfrm>
            <a:off x="6481904" y="1994186"/>
            <a:ext cx="1822440" cy="1049573"/>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6" name="正方形/長方形 5">
            <a:extLst>
              <a:ext uri="{FF2B5EF4-FFF2-40B4-BE49-F238E27FC236}">
                <a16:creationId xmlns:a16="http://schemas.microsoft.com/office/drawing/2014/main" id="{DEC14F1F-0729-B42A-77E1-DE670D7EDF3D}"/>
              </a:ext>
            </a:extLst>
          </p:cNvPr>
          <p:cNvSpPr/>
          <p:nvPr/>
        </p:nvSpPr>
        <p:spPr>
          <a:xfrm>
            <a:off x="9578340" y="1994186"/>
            <a:ext cx="1822440" cy="1049573"/>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9" name="矢印: 下 8">
            <a:extLst>
              <a:ext uri="{FF2B5EF4-FFF2-40B4-BE49-F238E27FC236}">
                <a16:creationId xmlns:a16="http://schemas.microsoft.com/office/drawing/2014/main" id="{F59C7805-C1A9-4CB0-58EA-8DA0B2DE78AF}"/>
              </a:ext>
            </a:extLst>
          </p:cNvPr>
          <p:cNvSpPr/>
          <p:nvPr/>
        </p:nvSpPr>
        <p:spPr>
          <a:xfrm>
            <a:off x="3901708" y="1049571"/>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0" name="矢印: 下 9">
            <a:extLst>
              <a:ext uri="{FF2B5EF4-FFF2-40B4-BE49-F238E27FC236}">
                <a16:creationId xmlns:a16="http://schemas.microsoft.com/office/drawing/2014/main" id="{076236C9-4F10-E5BF-1CCD-3EBD705012FA}"/>
              </a:ext>
            </a:extLst>
          </p:cNvPr>
          <p:cNvSpPr/>
          <p:nvPr/>
        </p:nvSpPr>
        <p:spPr>
          <a:xfrm>
            <a:off x="7408228" y="1049571"/>
            <a:ext cx="130404"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1" name="矢印: 下 10">
            <a:extLst>
              <a:ext uri="{FF2B5EF4-FFF2-40B4-BE49-F238E27FC236}">
                <a16:creationId xmlns:a16="http://schemas.microsoft.com/office/drawing/2014/main" id="{1B1B4552-DD02-11C2-62AC-57D8AEC90D52}"/>
              </a:ext>
            </a:extLst>
          </p:cNvPr>
          <p:cNvSpPr/>
          <p:nvPr/>
        </p:nvSpPr>
        <p:spPr>
          <a:xfrm>
            <a:off x="7353365" y="3081131"/>
            <a:ext cx="54863" cy="8371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4" name="矢印: 下 13">
            <a:extLst>
              <a:ext uri="{FF2B5EF4-FFF2-40B4-BE49-F238E27FC236}">
                <a16:creationId xmlns:a16="http://schemas.microsoft.com/office/drawing/2014/main" id="{6376C6F0-EE2B-4893-B412-A9ECA4423EBE}"/>
              </a:ext>
            </a:extLst>
          </p:cNvPr>
          <p:cNvSpPr/>
          <p:nvPr/>
        </p:nvSpPr>
        <p:spPr>
          <a:xfrm>
            <a:off x="3901708" y="3056480"/>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8" name="直線矢印コネクタ 7">
            <a:extLst>
              <a:ext uri="{FF2B5EF4-FFF2-40B4-BE49-F238E27FC236}">
                <a16:creationId xmlns:a16="http://schemas.microsoft.com/office/drawing/2014/main" id="{B7547D08-EAD1-5E88-F0E1-B6DBC465CF00}"/>
              </a:ext>
            </a:extLst>
          </p:cNvPr>
          <p:cNvCxnSpPr/>
          <p:nvPr/>
        </p:nvCxnSpPr>
        <p:spPr>
          <a:xfrm>
            <a:off x="10517189" y="3082724"/>
            <a:ext cx="0" cy="76173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7C714916-ACB8-1DCA-1E74-5B53106E3687}"/>
              </a:ext>
            </a:extLst>
          </p:cNvPr>
          <p:cNvCxnSpPr>
            <a:cxnSpLocks/>
          </p:cNvCxnSpPr>
          <p:nvPr/>
        </p:nvCxnSpPr>
        <p:spPr>
          <a:xfrm flipV="1">
            <a:off x="3135996" y="5699139"/>
            <a:ext cx="8752790" cy="895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34303393-189E-078B-1769-102AE1EDD7B4}"/>
              </a:ext>
            </a:extLst>
          </p:cNvPr>
          <p:cNvSpPr txBox="1"/>
          <p:nvPr/>
        </p:nvSpPr>
        <p:spPr>
          <a:xfrm>
            <a:off x="8897199" y="5114091"/>
            <a:ext cx="2957861" cy="424732"/>
          </a:xfrm>
          <a:prstGeom prst="rect">
            <a:avLst/>
          </a:prstGeom>
          <a:noFill/>
        </p:spPr>
        <p:txBody>
          <a:bodyPr wrap="none" rtlCol="0">
            <a:spAutoFit/>
          </a:bodyPr>
          <a:lstStyle/>
          <a:p>
            <a:r>
              <a:rPr lang="ja-JP" altLang="en-US" sz="2160" b="1" dirty="0"/>
              <a:t>インプットの精度改善</a:t>
            </a:r>
          </a:p>
        </p:txBody>
      </p:sp>
      <p:cxnSp>
        <p:nvCxnSpPr>
          <p:cNvPr id="4" name="直線矢印コネクタ 3">
            <a:extLst>
              <a:ext uri="{FF2B5EF4-FFF2-40B4-BE49-F238E27FC236}">
                <a16:creationId xmlns:a16="http://schemas.microsoft.com/office/drawing/2014/main" id="{40016DF3-1E16-0817-34C7-F768F1E581B4}"/>
              </a:ext>
            </a:extLst>
          </p:cNvPr>
          <p:cNvCxnSpPr/>
          <p:nvPr/>
        </p:nvCxnSpPr>
        <p:spPr>
          <a:xfrm>
            <a:off x="10475856" y="1232454"/>
            <a:ext cx="0" cy="76173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1534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E680-9DA9-F560-6C14-EBAB28AC2A9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742B22-51C7-7D7C-6B59-7E7D173D01B5}"/>
              </a:ext>
            </a:extLst>
          </p:cNvPr>
          <p:cNvSpPr>
            <a:spLocks noGrp="1"/>
          </p:cNvSpPr>
          <p:nvPr>
            <p:ph type="sldNum" sz="quarter" idx="12"/>
          </p:nvPr>
        </p:nvSpPr>
        <p:spPr/>
        <p:txBody>
          <a:bodyPr/>
          <a:lstStyle/>
          <a:p>
            <a:fld id="{B9D57AC8-FF2B-4DC6-AF41-E3B8ACE155BE}" type="slidenum">
              <a:rPr kumimoji="1" lang="ja-JP" altLang="en-US" smtClean="0"/>
              <a:t>82</a:t>
            </a:fld>
            <a:endParaRPr kumimoji="1" lang="ja-JP" altLang="en-US"/>
          </a:p>
        </p:txBody>
      </p:sp>
      <p:sp>
        <p:nvSpPr>
          <p:cNvPr id="3" name="正方形/長方形 2">
            <a:extLst>
              <a:ext uri="{FF2B5EF4-FFF2-40B4-BE49-F238E27FC236}">
                <a16:creationId xmlns:a16="http://schemas.microsoft.com/office/drawing/2014/main" id="{E6FD4237-FA47-57DB-4B4F-EDB7F4995A4D}"/>
              </a:ext>
            </a:extLst>
          </p:cNvPr>
          <p:cNvSpPr/>
          <p:nvPr/>
        </p:nvSpPr>
        <p:spPr>
          <a:xfrm>
            <a:off x="3135996" y="1994186"/>
            <a:ext cx="1822440" cy="1049573"/>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5" name="正方形/長方形 4">
            <a:extLst>
              <a:ext uri="{FF2B5EF4-FFF2-40B4-BE49-F238E27FC236}">
                <a16:creationId xmlns:a16="http://schemas.microsoft.com/office/drawing/2014/main" id="{6B319EE4-8080-C41E-CBF8-C6BDBE1953EB}"/>
              </a:ext>
            </a:extLst>
          </p:cNvPr>
          <p:cNvSpPr/>
          <p:nvPr/>
        </p:nvSpPr>
        <p:spPr>
          <a:xfrm>
            <a:off x="6481904" y="1994186"/>
            <a:ext cx="1822440" cy="1049573"/>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6" name="正方形/長方形 5">
            <a:extLst>
              <a:ext uri="{FF2B5EF4-FFF2-40B4-BE49-F238E27FC236}">
                <a16:creationId xmlns:a16="http://schemas.microsoft.com/office/drawing/2014/main" id="{C745EC34-5BA8-7CD9-E0F2-30AA85E6E593}"/>
              </a:ext>
            </a:extLst>
          </p:cNvPr>
          <p:cNvSpPr/>
          <p:nvPr/>
        </p:nvSpPr>
        <p:spPr>
          <a:xfrm>
            <a:off x="9578340" y="1994186"/>
            <a:ext cx="1822440" cy="1049573"/>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9" name="矢印: 下 8">
            <a:extLst>
              <a:ext uri="{FF2B5EF4-FFF2-40B4-BE49-F238E27FC236}">
                <a16:creationId xmlns:a16="http://schemas.microsoft.com/office/drawing/2014/main" id="{2544AE1D-C617-3F7F-7E03-A408BEB6EAF6}"/>
              </a:ext>
            </a:extLst>
          </p:cNvPr>
          <p:cNvSpPr/>
          <p:nvPr/>
        </p:nvSpPr>
        <p:spPr>
          <a:xfrm>
            <a:off x="3901708" y="1049571"/>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0" name="矢印: 下 9">
            <a:extLst>
              <a:ext uri="{FF2B5EF4-FFF2-40B4-BE49-F238E27FC236}">
                <a16:creationId xmlns:a16="http://schemas.microsoft.com/office/drawing/2014/main" id="{D72F910D-DE00-C1C8-A6B9-6841A912C785}"/>
              </a:ext>
            </a:extLst>
          </p:cNvPr>
          <p:cNvSpPr/>
          <p:nvPr/>
        </p:nvSpPr>
        <p:spPr>
          <a:xfrm>
            <a:off x="7247616" y="1049571"/>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1" name="矢印: 下 10">
            <a:extLst>
              <a:ext uri="{FF2B5EF4-FFF2-40B4-BE49-F238E27FC236}">
                <a16:creationId xmlns:a16="http://schemas.microsoft.com/office/drawing/2014/main" id="{F2B39A10-3F4D-2987-CB53-E2480D2DF71C}"/>
              </a:ext>
            </a:extLst>
          </p:cNvPr>
          <p:cNvSpPr/>
          <p:nvPr/>
        </p:nvSpPr>
        <p:spPr>
          <a:xfrm>
            <a:off x="7353365" y="3081131"/>
            <a:ext cx="54863" cy="8371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4" name="矢印: 下 13">
            <a:extLst>
              <a:ext uri="{FF2B5EF4-FFF2-40B4-BE49-F238E27FC236}">
                <a16:creationId xmlns:a16="http://schemas.microsoft.com/office/drawing/2014/main" id="{2096DEA7-5DA1-C58C-79CD-87E7FF0E32C8}"/>
              </a:ext>
            </a:extLst>
          </p:cNvPr>
          <p:cNvSpPr/>
          <p:nvPr/>
        </p:nvSpPr>
        <p:spPr>
          <a:xfrm>
            <a:off x="3901708" y="3056480"/>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5" name="矢印: 下 14">
            <a:extLst>
              <a:ext uri="{FF2B5EF4-FFF2-40B4-BE49-F238E27FC236}">
                <a16:creationId xmlns:a16="http://schemas.microsoft.com/office/drawing/2014/main" id="{8BA3E79E-2DCF-C98F-32D2-A496156FEA25}"/>
              </a:ext>
            </a:extLst>
          </p:cNvPr>
          <p:cNvSpPr/>
          <p:nvPr/>
        </p:nvSpPr>
        <p:spPr>
          <a:xfrm>
            <a:off x="10302509" y="1056728"/>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8" name="直線矢印コネクタ 7">
            <a:extLst>
              <a:ext uri="{FF2B5EF4-FFF2-40B4-BE49-F238E27FC236}">
                <a16:creationId xmlns:a16="http://schemas.microsoft.com/office/drawing/2014/main" id="{1651DF2C-1603-03A6-6208-98367A0214D6}"/>
              </a:ext>
            </a:extLst>
          </p:cNvPr>
          <p:cNvCxnSpPr/>
          <p:nvPr/>
        </p:nvCxnSpPr>
        <p:spPr>
          <a:xfrm>
            <a:off x="10517189" y="3082724"/>
            <a:ext cx="0" cy="76173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C395042-9B72-AD6E-FBD4-DC5C0038E659}"/>
              </a:ext>
            </a:extLst>
          </p:cNvPr>
          <p:cNvCxnSpPr>
            <a:cxnSpLocks/>
          </p:cNvCxnSpPr>
          <p:nvPr/>
        </p:nvCxnSpPr>
        <p:spPr>
          <a:xfrm flipV="1">
            <a:off x="3135996" y="5631958"/>
            <a:ext cx="8523538" cy="156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F2B7EB2-1445-13F6-0C0D-2DA6DDE59398}"/>
              </a:ext>
            </a:extLst>
          </p:cNvPr>
          <p:cNvSpPr txBox="1"/>
          <p:nvPr/>
        </p:nvSpPr>
        <p:spPr>
          <a:xfrm>
            <a:off x="9222213" y="5106019"/>
            <a:ext cx="2680542" cy="424732"/>
          </a:xfrm>
          <a:prstGeom prst="rect">
            <a:avLst/>
          </a:prstGeom>
          <a:noFill/>
        </p:spPr>
        <p:txBody>
          <a:bodyPr wrap="none" rtlCol="0">
            <a:spAutoFit/>
          </a:bodyPr>
          <a:lstStyle/>
          <a:p>
            <a:r>
              <a:rPr lang="ja-JP" altLang="en-US" sz="2160" b="1" dirty="0"/>
              <a:t>プロセスの精度改善</a:t>
            </a:r>
          </a:p>
        </p:txBody>
      </p:sp>
    </p:spTree>
    <p:extLst>
      <p:ext uri="{BB962C8B-B14F-4D97-AF65-F5344CB8AC3E}">
        <p14:creationId xmlns:p14="http://schemas.microsoft.com/office/powerpoint/2010/main" val="2353916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0F4E8-D7FA-EAD3-4F40-1E3FFCF1F5E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3DD5214-13C0-0478-D4AE-79CD960E6747}"/>
              </a:ext>
            </a:extLst>
          </p:cNvPr>
          <p:cNvSpPr>
            <a:spLocks noGrp="1"/>
          </p:cNvSpPr>
          <p:nvPr>
            <p:ph type="sldNum" sz="quarter" idx="12"/>
          </p:nvPr>
        </p:nvSpPr>
        <p:spPr/>
        <p:txBody>
          <a:bodyPr/>
          <a:lstStyle/>
          <a:p>
            <a:fld id="{B9D57AC8-FF2B-4DC6-AF41-E3B8ACE155BE}" type="slidenum">
              <a:rPr kumimoji="1" lang="ja-JP" altLang="en-US" smtClean="0"/>
              <a:t>83</a:t>
            </a:fld>
            <a:endParaRPr kumimoji="1" lang="ja-JP" altLang="en-US"/>
          </a:p>
        </p:txBody>
      </p:sp>
      <p:sp>
        <p:nvSpPr>
          <p:cNvPr id="3" name="正方形/長方形 2">
            <a:extLst>
              <a:ext uri="{FF2B5EF4-FFF2-40B4-BE49-F238E27FC236}">
                <a16:creationId xmlns:a16="http://schemas.microsoft.com/office/drawing/2014/main" id="{F6B44F33-CB0F-83E9-441B-2004B5DCC29B}"/>
              </a:ext>
            </a:extLst>
          </p:cNvPr>
          <p:cNvSpPr/>
          <p:nvPr/>
        </p:nvSpPr>
        <p:spPr>
          <a:xfrm>
            <a:off x="3135996" y="1994186"/>
            <a:ext cx="1822440" cy="1049573"/>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4" name="フローチャート: 判断 3">
            <a:extLst>
              <a:ext uri="{FF2B5EF4-FFF2-40B4-BE49-F238E27FC236}">
                <a16:creationId xmlns:a16="http://schemas.microsoft.com/office/drawing/2014/main" id="{4452BB73-A002-5DDA-67EE-D357C95E870E}"/>
              </a:ext>
            </a:extLst>
          </p:cNvPr>
          <p:cNvSpPr/>
          <p:nvPr/>
        </p:nvSpPr>
        <p:spPr>
          <a:xfrm>
            <a:off x="6644110" y="3672711"/>
            <a:ext cx="1498025" cy="868283"/>
          </a:xfrm>
          <a:prstGeom prst="flowChartDecision">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b="1" dirty="0">
                <a:solidFill>
                  <a:schemeClr val="tx1"/>
                </a:solidFill>
              </a:rPr>
              <a:t>人</a:t>
            </a:r>
          </a:p>
        </p:txBody>
      </p:sp>
      <p:sp>
        <p:nvSpPr>
          <p:cNvPr id="5" name="正方形/長方形 4">
            <a:extLst>
              <a:ext uri="{FF2B5EF4-FFF2-40B4-BE49-F238E27FC236}">
                <a16:creationId xmlns:a16="http://schemas.microsoft.com/office/drawing/2014/main" id="{865C4D95-03E5-6E79-D348-79D51450313D}"/>
              </a:ext>
            </a:extLst>
          </p:cNvPr>
          <p:cNvSpPr/>
          <p:nvPr/>
        </p:nvSpPr>
        <p:spPr>
          <a:xfrm>
            <a:off x="6481904" y="1994186"/>
            <a:ext cx="1822440" cy="1049573"/>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6" name="正方形/長方形 5">
            <a:extLst>
              <a:ext uri="{FF2B5EF4-FFF2-40B4-BE49-F238E27FC236}">
                <a16:creationId xmlns:a16="http://schemas.microsoft.com/office/drawing/2014/main" id="{07431591-A491-5C46-51AC-385A455A7759}"/>
              </a:ext>
            </a:extLst>
          </p:cNvPr>
          <p:cNvSpPr/>
          <p:nvPr/>
        </p:nvSpPr>
        <p:spPr>
          <a:xfrm>
            <a:off x="9578340" y="1994186"/>
            <a:ext cx="1822440" cy="1049573"/>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7" name="フローチャート: 判断 6">
            <a:extLst>
              <a:ext uri="{FF2B5EF4-FFF2-40B4-BE49-F238E27FC236}">
                <a16:creationId xmlns:a16="http://schemas.microsoft.com/office/drawing/2014/main" id="{2BA02D50-15D3-9B05-44F0-DB2B8F3CE3C5}"/>
              </a:ext>
            </a:extLst>
          </p:cNvPr>
          <p:cNvSpPr/>
          <p:nvPr/>
        </p:nvSpPr>
        <p:spPr>
          <a:xfrm>
            <a:off x="6665576" y="5111102"/>
            <a:ext cx="1498025" cy="868283"/>
          </a:xfrm>
          <a:prstGeom prst="flowChartDecision">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b="1" dirty="0">
                <a:solidFill>
                  <a:schemeClr val="tx1"/>
                </a:solidFill>
              </a:rPr>
              <a:t>人</a:t>
            </a:r>
          </a:p>
        </p:txBody>
      </p:sp>
      <p:sp>
        <p:nvSpPr>
          <p:cNvPr id="8" name="フローチャート: 判断 7">
            <a:extLst>
              <a:ext uri="{FF2B5EF4-FFF2-40B4-BE49-F238E27FC236}">
                <a16:creationId xmlns:a16="http://schemas.microsoft.com/office/drawing/2014/main" id="{EFF16F35-BAA3-4F6E-96B7-AF34E0E37683}"/>
              </a:ext>
            </a:extLst>
          </p:cNvPr>
          <p:cNvSpPr/>
          <p:nvPr/>
        </p:nvSpPr>
        <p:spPr>
          <a:xfrm>
            <a:off x="9740548" y="3608305"/>
            <a:ext cx="1498024" cy="868283"/>
          </a:xfrm>
          <a:prstGeom prst="flowChartDecision">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60" b="1" dirty="0">
                <a:solidFill>
                  <a:schemeClr val="tx1"/>
                </a:solidFill>
              </a:rPr>
              <a:t>マシン</a:t>
            </a:r>
          </a:p>
        </p:txBody>
      </p:sp>
      <p:sp>
        <p:nvSpPr>
          <p:cNvPr id="9" name="矢印: 下 8">
            <a:extLst>
              <a:ext uri="{FF2B5EF4-FFF2-40B4-BE49-F238E27FC236}">
                <a16:creationId xmlns:a16="http://schemas.microsoft.com/office/drawing/2014/main" id="{4A22FD7F-5C0F-6487-549B-0C1529E92377}"/>
              </a:ext>
            </a:extLst>
          </p:cNvPr>
          <p:cNvSpPr/>
          <p:nvPr/>
        </p:nvSpPr>
        <p:spPr>
          <a:xfrm>
            <a:off x="3901708" y="1049571"/>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0" name="矢印: 下 9">
            <a:extLst>
              <a:ext uri="{FF2B5EF4-FFF2-40B4-BE49-F238E27FC236}">
                <a16:creationId xmlns:a16="http://schemas.microsoft.com/office/drawing/2014/main" id="{9244AE0B-B6DD-E2F3-4783-3122DDFC20E0}"/>
              </a:ext>
            </a:extLst>
          </p:cNvPr>
          <p:cNvSpPr/>
          <p:nvPr/>
        </p:nvSpPr>
        <p:spPr>
          <a:xfrm>
            <a:off x="7247616" y="1049571"/>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1" name="矢印: 下 10">
            <a:extLst>
              <a:ext uri="{FF2B5EF4-FFF2-40B4-BE49-F238E27FC236}">
                <a16:creationId xmlns:a16="http://schemas.microsoft.com/office/drawing/2014/main" id="{E5D2E2FF-0738-1514-1046-A155DF4D42A5}"/>
              </a:ext>
            </a:extLst>
          </p:cNvPr>
          <p:cNvSpPr/>
          <p:nvPr/>
        </p:nvSpPr>
        <p:spPr>
          <a:xfrm>
            <a:off x="7247615" y="3056480"/>
            <a:ext cx="291016" cy="683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2" name="矢印: 下 11">
            <a:extLst>
              <a:ext uri="{FF2B5EF4-FFF2-40B4-BE49-F238E27FC236}">
                <a16:creationId xmlns:a16="http://schemas.microsoft.com/office/drawing/2014/main" id="{452BF541-F5E9-800B-EEA6-764362E06F79}"/>
              </a:ext>
            </a:extLst>
          </p:cNvPr>
          <p:cNvSpPr/>
          <p:nvPr/>
        </p:nvSpPr>
        <p:spPr>
          <a:xfrm flipH="1">
            <a:off x="7315199" y="6023048"/>
            <a:ext cx="100581" cy="570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4" name="矢印: 下 13">
            <a:extLst>
              <a:ext uri="{FF2B5EF4-FFF2-40B4-BE49-F238E27FC236}">
                <a16:creationId xmlns:a16="http://schemas.microsoft.com/office/drawing/2014/main" id="{00AB756F-168E-E31B-D3E3-2B39FDAE53BD}"/>
              </a:ext>
            </a:extLst>
          </p:cNvPr>
          <p:cNvSpPr/>
          <p:nvPr/>
        </p:nvSpPr>
        <p:spPr>
          <a:xfrm>
            <a:off x="3901708" y="3056480"/>
            <a:ext cx="291016" cy="7792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5" name="矢印: 下 14">
            <a:extLst>
              <a:ext uri="{FF2B5EF4-FFF2-40B4-BE49-F238E27FC236}">
                <a16:creationId xmlns:a16="http://schemas.microsoft.com/office/drawing/2014/main" id="{6DDAE595-9AC6-3936-6990-0D9716939E90}"/>
              </a:ext>
            </a:extLst>
          </p:cNvPr>
          <p:cNvSpPr/>
          <p:nvPr/>
        </p:nvSpPr>
        <p:spPr>
          <a:xfrm>
            <a:off x="10302509" y="1056728"/>
            <a:ext cx="291016" cy="944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6" name="矢印: 下 15">
            <a:extLst>
              <a:ext uri="{FF2B5EF4-FFF2-40B4-BE49-F238E27FC236}">
                <a16:creationId xmlns:a16="http://schemas.microsoft.com/office/drawing/2014/main" id="{07B6E7F8-A2E5-9962-677F-DC825530BBD9}"/>
              </a:ext>
            </a:extLst>
          </p:cNvPr>
          <p:cNvSpPr/>
          <p:nvPr/>
        </p:nvSpPr>
        <p:spPr>
          <a:xfrm>
            <a:off x="10302509" y="3034219"/>
            <a:ext cx="355018" cy="620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cxnSp>
        <p:nvCxnSpPr>
          <p:cNvPr id="18" name="直線矢印コネクタ 17">
            <a:extLst>
              <a:ext uri="{FF2B5EF4-FFF2-40B4-BE49-F238E27FC236}">
                <a16:creationId xmlns:a16="http://schemas.microsoft.com/office/drawing/2014/main" id="{81675874-A341-144C-863D-B555DF0431E6}"/>
              </a:ext>
            </a:extLst>
          </p:cNvPr>
          <p:cNvCxnSpPr/>
          <p:nvPr/>
        </p:nvCxnSpPr>
        <p:spPr>
          <a:xfrm>
            <a:off x="10498104" y="4476588"/>
            <a:ext cx="0" cy="76173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596C0A9-136C-7E70-8E75-08AA7B26D853}"/>
              </a:ext>
            </a:extLst>
          </p:cNvPr>
          <p:cNvCxnSpPr>
            <a:cxnSpLocks/>
          </p:cNvCxnSpPr>
          <p:nvPr/>
        </p:nvCxnSpPr>
        <p:spPr>
          <a:xfrm flipV="1">
            <a:off x="3135996" y="7172874"/>
            <a:ext cx="8990933" cy="828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CDD8246-BFAC-F654-A1A1-5B1C5BAB27C0}"/>
              </a:ext>
            </a:extLst>
          </p:cNvPr>
          <p:cNvSpPr txBox="1"/>
          <p:nvPr/>
        </p:nvSpPr>
        <p:spPr>
          <a:xfrm>
            <a:off x="8337109" y="6023048"/>
            <a:ext cx="4067139" cy="757130"/>
          </a:xfrm>
          <a:prstGeom prst="rect">
            <a:avLst/>
          </a:prstGeom>
          <a:noFill/>
        </p:spPr>
        <p:txBody>
          <a:bodyPr wrap="none" rtlCol="0">
            <a:spAutoFit/>
          </a:bodyPr>
          <a:lstStyle/>
          <a:p>
            <a:r>
              <a:rPr lang="ja-JP" altLang="en-US" sz="2160" b="1" dirty="0"/>
              <a:t>アウトプットへの検証精度改善</a:t>
            </a:r>
            <a:endParaRPr lang="en-US" altLang="ja-JP" sz="2160" b="1" dirty="0"/>
          </a:p>
          <a:p>
            <a:r>
              <a:rPr lang="ja-JP" altLang="en-US" sz="2160" b="1" dirty="0"/>
              <a:t>　　　　　　　　検証機器追加</a:t>
            </a:r>
          </a:p>
        </p:txBody>
      </p:sp>
      <p:sp>
        <p:nvSpPr>
          <p:cNvPr id="13" name="矢印: 下 12">
            <a:extLst>
              <a:ext uri="{FF2B5EF4-FFF2-40B4-BE49-F238E27FC236}">
                <a16:creationId xmlns:a16="http://schemas.microsoft.com/office/drawing/2014/main" id="{F7997D77-7913-3ECC-0F3A-04D00BAB6E03}"/>
              </a:ext>
            </a:extLst>
          </p:cNvPr>
          <p:cNvSpPr/>
          <p:nvPr/>
        </p:nvSpPr>
        <p:spPr>
          <a:xfrm flipH="1">
            <a:off x="7247615" y="4567336"/>
            <a:ext cx="269731" cy="570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Tree>
    <p:extLst>
      <p:ext uri="{BB962C8B-B14F-4D97-AF65-F5344CB8AC3E}">
        <p14:creationId xmlns:p14="http://schemas.microsoft.com/office/powerpoint/2010/main" val="3817364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35D1-B00C-AFB6-8AB1-175D5F7921EB}"/>
            </a:ext>
          </a:extLst>
        </p:cNvPr>
        <p:cNvGrpSpPr/>
        <p:nvPr/>
      </p:nvGrpSpPr>
      <p:grpSpPr>
        <a:xfrm>
          <a:off x="0" y="0"/>
          <a:ext cx="0" cy="0"/>
          <a:chOff x="0" y="0"/>
          <a:chExt cx="0" cy="0"/>
        </a:xfrm>
      </p:grpSpPr>
      <p:pic>
        <p:nvPicPr>
          <p:cNvPr id="3" name="図 2" descr="テキスト, 地図 が含まれている画像&#10;&#10;自動的に生成された説明">
            <a:extLst>
              <a:ext uri="{FF2B5EF4-FFF2-40B4-BE49-F238E27FC236}">
                <a16:creationId xmlns:a16="http://schemas.microsoft.com/office/drawing/2014/main" id="{48AFAC9B-209D-B505-D54E-0AC75FD9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193" y="629744"/>
            <a:ext cx="10466890" cy="6927176"/>
          </a:xfrm>
          <a:prstGeom prst="rect">
            <a:avLst/>
          </a:prstGeom>
        </p:spPr>
      </p:pic>
      <p:sp>
        <p:nvSpPr>
          <p:cNvPr id="2" name="スライド番号プレースホルダー 1">
            <a:extLst>
              <a:ext uri="{FF2B5EF4-FFF2-40B4-BE49-F238E27FC236}">
                <a16:creationId xmlns:a16="http://schemas.microsoft.com/office/drawing/2014/main" id="{7474AA2D-54F0-7741-1794-B804320A74F3}"/>
              </a:ext>
            </a:extLst>
          </p:cNvPr>
          <p:cNvSpPr>
            <a:spLocks noGrp="1"/>
          </p:cNvSpPr>
          <p:nvPr>
            <p:ph type="sldNum" sz="quarter" idx="12"/>
          </p:nvPr>
        </p:nvSpPr>
        <p:spPr/>
        <p:txBody>
          <a:bodyPr/>
          <a:lstStyle/>
          <a:p>
            <a:pPr>
              <a:defRPr/>
            </a:pPr>
            <a:fld id="{D1616071-47E3-4AAF-BED7-F6D4E5F37D47}" type="slidenum">
              <a:rPr lang="ja-JP" altLang="en-US" smtClean="0"/>
              <a:pPr>
                <a:defRPr/>
              </a:pPr>
              <a:t>84</a:t>
            </a:fld>
            <a:endParaRPr lang="ja-JP" altLang="en-US"/>
          </a:p>
        </p:txBody>
      </p:sp>
    </p:spTree>
    <p:extLst>
      <p:ext uri="{BB962C8B-B14F-4D97-AF65-F5344CB8AC3E}">
        <p14:creationId xmlns:p14="http://schemas.microsoft.com/office/powerpoint/2010/main" val="776513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99EDD-F121-5B6B-E26C-61C5B59C35E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9C495D1-F9BD-054A-E362-EA770DBD70B4}"/>
              </a:ext>
            </a:extLst>
          </p:cNvPr>
          <p:cNvSpPr>
            <a:spLocks noGrp="1"/>
          </p:cNvSpPr>
          <p:nvPr>
            <p:ph type="sldNum" sz="quarter" idx="12"/>
          </p:nvPr>
        </p:nvSpPr>
        <p:spPr/>
        <p:txBody>
          <a:bodyPr/>
          <a:lstStyle/>
          <a:p>
            <a:fld id="{B9D57AC8-FF2B-4DC6-AF41-E3B8ACE155BE}" type="slidenum">
              <a:rPr kumimoji="1" lang="ja-JP" altLang="en-US" smtClean="0"/>
              <a:t>85</a:t>
            </a:fld>
            <a:endParaRPr kumimoji="1" lang="ja-JP" altLang="en-US"/>
          </a:p>
        </p:txBody>
      </p:sp>
      <p:sp>
        <p:nvSpPr>
          <p:cNvPr id="3" name="テキスト ボックス 2">
            <a:extLst>
              <a:ext uri="{FF2B5EF4-FFF2-40B4-BE49-F238E27FC236}">
                <a16:creationId xmlns:a16="http://schemas.microsoft.com/office/drawing/2014/main" id="{BAA05B11-5A0A-B9CE-13B5-3101EA50308E}"/>
              </a:ext>
            </a:extLst>
          </p:cNvPr>
          <p:cNvSpPr txBox="1"/>
          <p:nvPr/>
        </p:nvSpPr>
        <p:spPr>
          <a:xfrm>
            <a:off x="4766580" y="708138"/>
            <a:ext cx="5453737" cy="424732"/>
          </a:xfrm>
          <a:prstGeom prst="rect">
            <a:avLst/>
          </a:prstGeom>
          <a:noFill/>
        </p:spPr>
        <p:txBody>
          <a:bodyPr wrap="none" rtlCol="0">
            <a:spAutoFit/>
          </a:bodyPr>
          <a:lstStyle/>
          <a:p>
            <a:r>
              <a:rPr lang="ja-JP" altLang="en-US" sz="2160" dirty="0">
                <a:latin typeface="BIZ UDゴシック" panose="020B0400000000000000" pitchFamily="49" charset="-128"/>
                <a:ea typeface="BIZ UDゴシック" panose="020B0400000000000000" pitchFamily="49" charset="-128"/>
              </a:rPr>
              <a:t>どこまで細くしたいかは　御社の方針次第</a:t>
            </a:r>
          </a:p>
        </p:txBody>
      </p:sp>
      <p:cxnSp>
        <p:nvCxnSpPr>
          <p:cNvPr id="4" name="直線矢印コネクタ 3">
            <a:extLst>
              <a:ext uri="{FF2B5EF4-FFF2-40B4-BE49-F238E27FC236}">
                <a16:creationId xmlns:a16="http://schemas.microsoft.com/office/drawing/2014/main" id="{0CF0D5AB-9DD9-DE07-B1C1-578A63AE539C}"/>
              </a:ext>
            </a:extLst>
          </p:cNvPr>
          <p:cNvCxnSpPr/>
          <p:nvPr/>
        </p:nvCxnSpPr>
        <p:spPr>
          <a:xfrm>
            <a:off x="7576795" y="1240406"/>
            <a:ext cx="0" cy="76173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C51A33D-C16D-AC1F-8326-A809327A7A68}"/>
              </a:ext>
            </a:extLst>
          </p:cNvPr>
          <p:cNvSpPr txBox="1"/>
          <p:nvPr/>
        </p:nvSpPr>
        <p:spPr>
          <a:xfrm>
            <a:off x="3944758" y="1980435"/>
            <a:ext cx="7568731" cy="1421928"/>
          </a:xfrm>
          <a:prstGeom prst="rect">
            <a:avLst/>
          </a:prstGeom>
          <a:noFill/>
          <a:ln>
            <a:solidFill>
              <a:schemeClr val="tx1"/>
            </a:solidFill>
          </a:ln>
          <a:effectLst>
            <a:glow rad="63500">
              <a:schemeClr val="accent4">
                <a:satMod val="175000"/>
                <a:alpha val="40000"/>
              </a:schemeClr>
            </a:glow>
          </a:effectLst>
          <a:scene3d>
            <a:camera prst="orthographicFront"/>
            <a:lightRig rig="threePt" dir="t"/>
          </a:scene3d>
          <a:sp3d>
            <a:bevelT prst="angle"/>
          </a:sp3d>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販売個数ｘそれが発症可能性をもった客にあたる可能性</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ｘ発症閾値以上である可能性</a:t>
            </a:r>
            <a:endParaRPr lang="en-US" altLang="ja-JP" sz="2160" dirty="0">
              <a:latin typeface="BIZ UDゴシック" panose="020B0400000000000000" pitchFamily="49" charset="-128"/>
              <a:ea typeface="BIZ UDゴシック" panose="020B0400000000000000" pitchFamily="49" charset="-128"/>
            </a:endParaRPr>
          </a:p>
          <a:p>
            <a:r>
              <a:rPr lang="ja-JP" altLang="en-US" sz="2160" dirty="0">
                <a:latin typeface="BIZ UDゴシック" panose="020B0400000000000000" pitchFamily="49" charset="-128"/>
                <a:ea typeface="BIZ UDゴシック" panose="020B0400000000000000" pitchFamily="49" charset="-128"/>
              </a:rPr>
              <a:t>（ｘきついアレルギー患者はそもそも市販の弁当には手を出さない）</a:t>
            </a:r>
          </a:p>
        </p:txBody>
      </p:sp>
      <p:sp>
        <p:nvSpPr>
          <p:cNvPr id="6" name="テキスト ボックス 5">
            <a:extLst>
              <a:ext uri="{FF2B5EF4-FFF2-40B4-BE49-F238E27FC236}">
                <a16:creationId xmlns:a16="http://schemas.microsoft.com/office/drawing/2014/main" id="{71630ACA-19EC-3C33-1F71-9F86724FFAB6}"/>
              </a:ext>
            </a:extLst>
          </p:cNvPr>
          <p:cNvSpPr txBox="1"/>
          <p:nvPr/>
        </p:nvSpPr>
        <p:spPr>
          <a:xfrm>
            <a:off x="5683252" y="3794810"/>
            <a:ext cx="3263896" cy="424732"/>
          </a:xfrm>
          <a:prstGeom prst="rect">
            <a:avLst/>
          </a:prstGeom>
          <a:noFill/>
          <a:ln>
            <a:solidFill>
              <a:schemeClr val="tx1"/>
            </a:solidFill>
          </a:ln>
          <a:effectLst>
            <a:glow rad="101600">
              <a:schemeClr val="accent4">
                <a:satMod val="175000"/>
                <a:alpha val="40000"/>
              </a:schemeClr>
            </a:glow>
          </a:effectLst>
        </p:spPr>
        <p:txBody>
          <a:bodyPr wrap="square" rtlCol="0">
            <a:spAutoFit/>
          </a:bodyPr>
          <a:lstStyle/>
          <a:p>
            <a:r>
              <a:rPr lang="ja-JP" altLang="en-US" sz="2160" dirty="0">
                <a:latin typeface="BIZ UDゴシック" panose="020B0400000000000000" pitchFamily="49" charset="-128"/>
                <a:ea typeface="BIZ UDゴシック" panose="020B0400000000000000" pitchFamily="49" charset="-128"/>
              </a:rPr>
              <a:t>つまり商品ごとに異なる</a:t>
            </a:r>
            <a:endParaRPr lang="en-US" altLang="ja-JP" sz="216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651E731-E1A9-29BF-C3D6-9145108CA1B3}"/>
              </a:ext>
            </a:extLst>
          </p:cNvPr>
          <p:cNvSpPr txBox="1"/>
          <p:nvPr/>
        </p:nvSpPr>
        <p:spPr>
          <a:xfrm>
            <a:off x="3667255" y="4653563"/>
            <a:ext cx="7683229" cy="757130"/>
          </a:xfrm>
          <a:prstGeom prst="rect">
            <a:avLst/>
          </a:prstGeom>
          <a:noFill/>
          <a:ln>
            <a:solidFill>
              <a:schemeClr val="tx1"/>
            </a:solidFill>
          </a:ln>
          <a:effectLst>
            <a:glow rad="139700">
              <a:schemeClr val="accent4">
                <a:satMod val="175000"/>
                <a:alpha val="40000"/>
              </a:schemeClr>
            </a:glow>
          </a:effectLst>
        </p:spPr>
        <p:txBody>
          <a:bodyPr wrap="square" rtlCol="0">
            <a:spAutoFit/>
          </a:bodyPr>
          <a:lstStyle/>
          <a:p>
            <a:pPr algn="ctr"/>
            <a:r>
              <a:rPr lang="ja-JP" altLang="en-US" sz="2160" dirty="0">
                <a:latin typeface="BIZ UDゴシック" panose="020B0400000000000000" pitchFamily="49" charset="-128"/>
                <a:ea typeface="BIZ UDゴシック" panose="020B0400000000000000" pitchFamily="49" charset="-128"/>
              </a:rPr>
              <a:t>そして　発症しても・・・事業の規模、客とその事業との　関連性（関係の深さ）によって　反応は異なる</a:t>
            </a:r>
            <a:endParaRPr lang="en-US" altLang="ja-JP" sz="2160" dirty="0">
              <a:latin typeface="BIZ UDゴシック" panose="020B0400000000000000" pitchFamily="49" charset="-128"/>
              <a:ea typeface="BIZ UDゴシック" panose="020B0400000000000000" pitchFamily="49" charset="-128"/>
            </a:endParaRPr>
          </a:p>
        </p:txBody>
      </p:sp>
      <p:sp>
        <p:nvSpPr>
          <p:cNvPr id="8" name="矢印: 下 7">
            <a:extLst>
              <a:ext uri="{FF2B5EF4-FFF2-40B4-BE49-F238E27FC236}">
                <a16:creationId xmlns:a16="http://schemas.microsoft.com/office/drawing/2014/main" id="{D99A5AAC-B2F6-78D5-FA81-689E2E14F434}"/>
              </a:ext>
            </a:extLst>
          </p:cNvPr>
          <p:cNvSpPr/>
          <p:nvPr/>
        </p:nvSpPr>
        <p:spPr>
          <a:xfrm>
            <a:off x="7174527" y="3322847"/>
            <a:ext cx="668682" cy="506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9" name="矢印: 下 8">
            <a:extLst>
              <a:ext uri="{FF2B5EF4-FFF2-40B4-BE49-F238E27FC236}">
                <a16:creationId xmlns:a16="http://schemas.microsoft.com/office/drawing/2014/main" id="{5DE6DDC6-3B69-BF1A-E4A5-9535F6753415}"/>
              </a:ext>
            </a:extLst>
          </p:cNvPr>
          <p:cNvSpPr/>
          <p:nvPr/>
        </p:nvSpPr>
        <p:spPr>
          <a:xfrm>
            <a:off x="7174526" y="4180603"/>
            <a:ext cx="613625" cy="506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pic>
        <p:nvPicPr>
          <p:cNvPr id="11" name="図 10">
            <a:extLst>
              <a:ext uri="{FF2B5EF4-FFF2-40B4-BE49-F238E27FC236}">
                <a16:creationId xmlns:a16="http://schemas.microsoft.com/office/drawing/2014/main" id="{655EAA2A-DCC9-B175-E27E-D4B7E6718A5F}"/>
              </a:ext>
            </a:extLst>
          </p:cNvPr>
          <p:cNvPicPr>
            <a:picLocks noChangeAspect="1"/>
          </p:cNvPicPr>
          <p:nvPr/>
        </p:nvPicPr>
        <p:blipFill>
          <a:blip r:embed="rId2"/>
          <a:stretch>
            <a:fillRect/>
          </a:stretch>
        </p:blipFill>
        <p:spPr>
          <a:xfrm>
            <a:off x="3329771" y="6181724"/>
            <a:ext cx="3626779" cy="850727"/>
          </a:xfrm>
          <a:prstGeom prst="rect">
            <a:avLst/>
          </a:prstGeom>
        </p:spPr>
      </p:pic>
      <p:pic>
        <p:nvPicPr>
          <p:cNvPr id="1026" name="Picture 2" descr="旭川市】旭町のパン屋「Bakery＆Bakery」が11月30日にオープンしていました！ お手頃価格で選びやすいパン屋さんです。 | 号外NET 旭川市">
            <a:extLst>
              <a:ext uri="{FF2B5EF4-FFF2-40B4-BE49-F238E27FC236}">
                <a16:creationId xmlns:a16="http://schemas.microsoft.com/office/drawing/2014/main" id="{09A0E6AA-ECCA-B0A4-26BC-16726B4A2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245" y="5567152"/>
            <a:ext cx="2832385" cy="212428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 name="十字形 11">
            <a:extLst>
              <a:ext uri="{FF2B5EF4-FFF2-40B4-BE49-F238E27FC236}">
                <a16:creationId xmlns:a16="http://schemas.microsoft.com/office/drawing/2014/main" id="{93C338AC-2522-2C40-3805-EE63E8B8D007}"/>
              </a:ext>
            </a:extLst>
          </p:cNvPr>
          <p:cNvSpPr/>
          <p:nvPr/>
        </p:nvSpPr>
        <p:spPr>
          <a:xfrm rot="2868717">
            <a:off x="7294595" y="6221878"/>
            <a:ext cx="869057" cy="814838"/>
          </a:xfrm>
          <a:prstGeom prst="plus">
            <a:avLst>
              <a:gd name="adj" fmla="val 42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3" name="四角形: 角を丸くする 12">
            <a:extLst>
              <a:ext uri="{FF2B5EF4-FFF2-40B4-BE49-F238E27FC236}">
                <a16:creationId xmlns:a16="http://schemas.microsoft.com/office/drawing/2014/main" id="{52F2873C-A897-65C4-2522-40A51E29AC9E}"/>
              </a:ext>
            </a:extLst>
          </p:cNvPr>
          <p:cNvSpPr/>
          <p:nvPr/>
        </p:nvSpPr>
        <p:spPr>
          <a:xfrm>
            <a:off x="9411363" y="6673991"/>
            <a:ext cx="658235" cy="2567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Tree>
    <p:extLst>
      <p:ext uri="{BB962C8B-B14F-4D97-AF65-F5344CB8AC3E}">
        <p14:creationId xmlns:p14="http://schemas.microsoft.com/office/powerpoint/2010/main" val="12197541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E668A-FB40-FB11-7B9C-63B4AA4DB52E}"/>
            </a:ext>
          </a:extLst>
        </p:cNvPr>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FFA187A6-3848-8D62-DD44-B991D842B841}"/>
              </a:ext>
            </a:extLst>
          </p:cNvPr>
          <p:cNvGraphicFramePr>
            <a:graphicFrameLocks noGrp="1"/>
          </p:cNvGraphicFramePr>
          <p:nvPr/>
        </p:nvGraphicFramePr>
        <p:xfrm>
          <a:off x="2824818" y="720558"/>
          <a:ext cx="9095590" cy="6788485"/>
        </p:xfrm>
        <a:graphic>
          <a:graphicData uri="http://schemas.openxmlformats.org/drawingml/2006/table">
            <a:tbl>
              <a:tblPr firstRow="1" bandRow="1">
                <a:tableStyleId>{5C22544A-7EE6-4342-B048-85BDC9FD1C3A}</a:tableStyleId>
              </a:tblPr>
              <a:tblGrid>
                <a:gridCol w="1819118">
                  <a:extLst>
                    <a:ext uri="{9D8B030D-6E8A-4147-A177-3AD203B41FA5}">
                      <a16:colId xmlns:a16="http://schemas.microsoft.com/office/drawing/2014/main" val="2115578006"/>
                    </a:ext>
                  </a:extLst>
                </a:gridCol>
                <a:gridCol w="1819118">
                  <a:extLst>
                    <a:ext uri="{9D8B030D-6E8A-4147-A177-3AD203B41FA5}">
                      <a16:colId xmlns:a16="http://schemas.microsoft.com/office/drawing/2014/main" val="1659018961"/>
                    </a:ext>
                  </a:extLst>
                </a:gridCol>
                <a:gridCol w="1819118">
                  <a:extLst>
                    <a:ext uri="{9D8B030D-6E8A-4147-A177-3AD203B41FA5}">
                      <a16:colId xmlns:a16="http://schemas.microsoft.com/office/drawing/2014/main" val="133270574"/>
                    </a:ext>
                  </a:extLst>
                </a:gridCol>
                <a:gridCol w="1819118">
                  <a:extLst>
                    <a:ext uri="{9D8B030D-6E8A-4147-A177-3AD203B41FA5}">
                      <a16:colId xmlns:a16="http://schemas.microsoft.com/office/drawing/2014/main" val="1325413730"/>
                    </a:ext>
                  </a:extLst>
                </a:gridCol>
                <a:gridCol w="1819118">
                  <a:extLst>
                    <a:ext uri="{9D8B030D-6E8A-4147-A177-3AD203B41FA5}">
                      <a16:colId xmlns:a16="http://schemas.microsoft.com/office/drawing/2014/main" val="1627983056"/>
                    </a:ext>
                  </a:extLst>
                </a:gridCol>
              </a:tblGrid>
              <a:tr h="1039411">
                <a:tc>
                  <a:txBody>
                    <a:bodyPr/>
                    <a:lstStyle/>
                    <a:p>
                      <a:endParaRPr kumimoji="1" lang="ja-JP" altLang="en-US" sz="2200" dirty="0"/>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en-US" altLang="ja-JP" sz="1900" dirty="0">
                          <a:latin typeface="BIZ UDゴシック" panose="020B0400000000000000" pitchFamily="49" charset="-128"/>
                          <a:ea typeface="BIZ UDゴシック" panose="020B0400000000000000" pitchFamily="49" charset="-128"/>
                        </a:rPr>
                        <a:t>10</a:t>
                      </a:r>
                      <a:r>
                        <a:rPr kumimoji="1" lang="ja-JP" altLang="en-US" sz="1900" dirty="0">
                          <a:latin typeface="BIZ UDゴシック" panose="020B0400000000000000" pitchFamily="49" charset="-128"/>
                          <a:ea typeface="BIZ UDゴシック" panose="020B0400000000000000" pitchFamily="49" charset="-128"/>
                        </a:rPr>
                        <a:t>年に</a:t>
                      </a: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回</a:t>
                      </a: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年に</a:t>
                      </a: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回</a:t>
                      </a:r>
                    </a:p>
                    <a:p>
                      <a:pPr algn="ctr"/>
                      <a:endParaRPr kumimoji="1" lang="ja-JP" altLang="en-US" sz="1900" dirty="0">
                        <a:latin typeface="BIZ UDゴシック" panose="020B0400000000000000" pitchFamily="49" charset="-128"/>
                        <a:ea typeface="BIZ UDゴシック" panose="020B0400000000000000" pitchFamily="49" charset="-128"/>
                      </a:endParaRP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年に</a:t>
                      </a:r>
                      <a:r>
                        <a:rPr kumimoji="1" lang="en-US" altLang="ja-JP" sz="1900" dirty="0">
                          <a:latin typeface="BIZ UDゴシック" panose="020B0400000000000000" pitchFamily="49" charset="-128"/>
                          <a:ea typeface="BIZ UDゴシック" panose="020B0400000000000000" pitchFamily="49" charset="-128"/>
                        </a:rPr>
                        <a:t>10</a:t>
                      </a:r>
                      <a:r>
                        <a:rPr kumimoji="1" lang="ja-JP" altLang="en-US" sz="1900" dirty="0">
                          <a:latin typeface="BIZ UDゴシック" panose="020B0400000000000000" pitchFamily="49" charset="-128"/>
                          <a:ea typeface="BIZ UDゴシック" panose="020B0400000000000000" pitchFamily="49" charset="-128"/>
                        </a:rPr>
                        <a:t>回</a:t>
                      </a:r>
                    </a:p>
                    <a:p>
                      <a:pPr algn="ctr"/>
                      <a:endParaRPr kumimoji="1" lang="ja-JP" altLang="en-US" sz="1900" dirty="0">
                        <a:latin typeface="BIZ UDゴシック" panose="020B0400000000000000" pitchFamily="49" charset="-128"/>
                        <a:ea typeface="BIZ UDゴシック" panose="020B0400000000000000" pitchFamily="49" charset="-128"/>
                      </a:endParaRP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900" dirty="0">
                          <a:latin typeface="BIZ UDゴシック" panose="020B0400000000000000" pitchFamily="49" charset="-128"/>
                          <a:ea typeface="BIZ UDゴシック" panose="020B0400000000000000" pitchFamily="49" charset="-128"/>
                        </a:rPr>
                        <a:t>1</a:t>
                      </a:r>
                      <a:r>
                        <a:rPr kumimoji="1" lang="ja-JP" altLang="en-US" sz="1900" dirty="0">
                          <a:latin typeface="BIZ UDゴシック" panose="020B0400000000000000" pitchFamily="49" charset="-128"/>
                          <a:ea typeface="BIZ UDゴシック" panose="020B0400000000000000" pitchFamily="49" charset="-128"/>
                        </a:rPr>
                        <a:t>月に</a:t>
                      </a:r>
                      <a:r>
                        <a:rPr kumimoji="1" lang="en-US" altLang="ja-JP" sz="1900" dirty="0">
                          <a:latin typeface="BIZ UDゴシック" panose="020B0400000000000000" pitchFamily="49" charset="-128"/>
                          <a:ea typeface="BIZ UDゴシック" panose="020B0400000000000000" pitchFamily="49" charset="-128"/>
                        </a:rPr>
                        <a:t>10</a:t>
                      </a:r>
                      <a:r>
                        <a:rPr kumimoji="1" lang="ja-JP" altLang="en-US" sz="1900" dirty="0">
                          <a:latin typeface="BIZ UDゴシック" panose="020B0400000000000000" pitchFamily="49" charset="-128"/>
                          <a:ea typeface="BIZ UDゴシック" panose="020B0400000000000000" pitchFamily="49" charset="-128"/>
                        </a:rPr>
                        <a:t>回</a:t>
                      </a:r>
                    </a:p>
                    <a:p>
                      <a:pPr algn="ctr"/>
                      <a:endParaRPr kumimoji="1" lang="ja-JP" altLang="en-US" sz="1900" dirty="0">
                        <a:latin typeface="BIZ UDゴシック" panose="020B0400000000000000" pitchFamily="49" charset="-128"/>
                        <a:ea typeface="BIZ UDゴシック" panose="020B0400000000000000" pitchFamily="49" charset="-128"/>
                      </a:endParaRPr>
                    </a:p>
                  </a:txBody>
                  <a:tcPr marL="109728" marR="109728" marT="54864" marB="54864"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30415465"/>
                  </a:ext>
                </a:extLst>
              </a:tr>
              <a:tr h="1154902">
                <a:tc>
                  <a:txBody>
                    <a:bodyPr/>
                    <a:lstStyle/>
                    <a:p>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ビジネスリスク小</a:t>
                      </a:r>
                    </a:p>
                  </a:txBody>
                  <a:tcPr marL="109728" marR="109728"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367568316"/>
                  </a:ext>
                </a:extLst>
              </a:tr>
              <a:tr h="15914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ビジネスリスク中</a:t>
                      </a:r>
                    </a:p>
                    <a:p>
                      <a:endParaRPr kumimoji="1" lang="ja-JP" altLang="en-US" sz="2200" dirty="0">
                        <a:solidFill>
                          <a:schemeClr val="bg1"/>
                        </a:solidFill>
                        <a:latin typeface="BIZ UDゴシック" panose="020B0400000000000000" pitchFamily="49" charset="-128"/>
                        <a:ea typeface="BIZ UDゴシック" panose="020B0400000000000000" pitchFamily="49" charset="-128"/>
                      </a:endParaRPr>
                    </a:p>
                  </a:txBody>
                  <a:tcPr marL="109728" marR="109728"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337783228"/>
                  </a:ext>
                </a:extLst>
              </a:tr>
              <a:tr h="1501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ビジネスリスク大</a:t>
                      </a:r>
                    </a:p>
                    <a:p>
                      <a:endParaRPr kumimoji="1" lang="ja-JP" altLang="en-US" sz="2200" dirty="0">
                        <a:solidFill>
                          <a:schemeClr val="bg1"/>
                        </a:solidFill>
                        <a:latin typeface="BIZ UDゴシック" panose="020B0400000000000000" pitchFamily="49" charset="-128"/>
                        <a:ea typeface="BIZ UDゴシック" panose="020B0400000000000000" pitchFamily="49" charset="-128"/>
                      </a:endParaRPr>
                    </a:p>
                  </a:txBody>
                  <a:tcPr marL="109728" marR="109728"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796760635"/>
                  </a:ext>
                </a:extLst>
              </a:tr>
              <a:tr h="1501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BIZ UDゴシック" panose="020B0400000000000000" pitchFamily="49" charset="-128"/>
                          <a:ea typeface="BIZ UDゴシック" panose="020B0400000000000000" pitchFamily="49" charset="-128"/>
                        </a:rPr>
                        <a:t>ビジネスリスク極大</a:t>
                      </a:r>
                    </a:p>
                    <a:p>
                      <a:endParaRPr kumimoji="1" lang="ja-JP" altLang="en-US" sz="2200" dirty="0">
                        <a:solidFill>
                          <a:schemeClr val="bg1"/>
                        </a:solidFill>
                        <a:latin typeface="BIZ UDゴシック" panose="020B0400000000000000" pitchFamily="49" charset="-128"/>
                        <a:ea typeface="BIZ UDゴシック" panose="020B0400000000000000" pitchFamily="49" charset="-128"/>
                      </a:endParaRPr>
                    </a:p>
                  </a:txBody>
                  <a:tcPr marL="109728" marR="109728" marT="54864" marB="54864" anchor="ctr">
                    <a:lnT w="12700" cap="flat" cmpd="sng" algn="ctr">
                      <a:solidFill>
                        <a:schemeClr val="tx1"/>
                      </a:solidFill>
                      <a:prstDash val="solid"/>
                      <a:round/>
                      <a:headEnd type="none" w="med" len="med"/>
                      <a:tailEnd type="none" w="med" len="med"/>
                    </a:lnT>
                    <a:solidFill>
                      <a:schemeClr val="tx1"/>
                    </a:solidFill>
                  </a:tcPr>
                </a:tc>
                <a:tc>
                  <a:txBody>
                    <a:bodyPr/>
                    <a:lstStyle/>
                    <a:p>
                      <a:endParaRPr kumimoji="1" lang="ja-JP" altLang="en-US" sz="2200" dirty="0"/>
                    </a:p>
                  </a:txBody>
                  <a:tcPr marL="109728" marR="109728" marT="54864" marB="5486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tc>
                  <a:txBody>
                    <a:bodyPr/>
                    <a:lstStyle/>
                    <a:p>
                      <a:endParaRPr kumimoji="1" lang="ja-JP" altLang="en-US" sz="2200" dirty="0"/>
                    </a:p>
                  </a:txBody>
                  <a:tcPr marL="109728" marR="109728" marT="54864" marB="5486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extLst>
                  <a:ext uri="{0D108BD9-81ED-4DB2-BD59-A6C34878D82A}">
                    <a16:rowId xmlns:a16="http://schemas.microsoft.com/office/drawing/2014/main" val="1604253320"/>
                  </a:ext>
                </a:extLst>
              </a:tr>
            </a:tbl>
          </a:graphicData>
        </a:graphic>
      </p:graphicFrame>
      <p:cxnSp>
        <p:nvCxnSpPr>
          <p:cNvPr id="13" name="直線コネクタ 12">
            <a:extLst>
              <a:ext uri="{FF2B5EF4-FFF2-40B4-BE49-F238E27FC236}">
                <a16:creationId xmlns:a16="http://schemas.microsoft.com/office/drawing/2014/main" id="{918BFA17-58FD-8AC4-67CF-55BBB3E128A3}"/>
              </a:ext>
            </a:extLst>
          </p:cNvPr>
          <p:cNvCxnSpPr>
            <a:cxnSpLocks/>
          </p:cNvCxnSpPr>
          <p:nvPr/>
        </p:nvCxnSpPr>
        <p:spPr>
          <a:xfrm>
            <a:off x="2767404" y="1839559"/>
            <a:ext cx="1812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9B5799A-C082-DA1F-FEDC-A441F6BE045C}"/>
              </a:ext>
            </a:extLst>
          </p:cNvPr>
          <p:cNvCxnSpPr>
            <a:cxnSpLocks/>
          </p:cNvCxnSpPr>
          <p:nvPr/>
        </p:nvCxnSpPr>
        <p:spPr>
          <a:xfrm>
            <a:off x="2778160" y="2942218"/>
            <a:ext cx="1801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63480E9-217F-5621-0AF2-DBC677C9C867}"/>
              </a:ext>
            </a:extLst>
          </p:cNvPr>
          <p:cNvCxnSpPr>
            <a:cxnSpLocks/>
          </p:cNvCxnSpPr>
          <p:nvPr/>
        </p:nvCxnSpPr>
        <p:spPr>
          <a:xfrm>
            <a:off x="2778160" y="4432152"/>
            <a:ext cx="1801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A970432-5BE3-6A2E-257D-35F50755D605}"/>
              </a:ext>
            </a:extLst>
          </p:cNvPr>
          <p:cNvCxnSpPr>
            <a:cxnSpLocks/>
          </p:cNvCxnSpPr>
          <p:nvPr/>
        </p:nvCxnSpPr>
        <p:spPr>
          <a:xfrm>
            <a:off x="2606038" y="5970496"/>
            <a:ext cx="19740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985596D-8FF7-0206-B9D2-0CCFB4001398}"/>
              </a:ext>
            </a:extLst>
          </p:cNvPr>
          <p:cNvCxnSpPr>
            <a:cxnSpLocks/>
          </p:cNvCxnSpPr>
          <p:nvPr/>
        </p:nvCxnSpPr>
        <p:spPr>
          <a:xfrm>
            <a:off x="2778160" y="765585"/>
            <a:ext cx="1801908" cy="10739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64E96A8E-C0EA-0793-CA61-531DC7B96731}"/>
              </a:ext>
            </a:extLst>
          </p:cNvPr>
          <p:cNvSpPr txBox="1"/>
          <p:nvPr/>
        </p:nvSpPr>
        <p:spPr>
          <a:xfrm>
            <a:off x="4580068" y="3169584"/>
            <a:ext cx="3203121" cy="609398"/>
          </a:xfrm>
          <a:prstGeom prst="rect">
            <a:avLst/>
          </a:prstGeom>
          <a:noFill/>
        </p:spPr>
        <p:txBody>
          <a:bodyPr wrap="none" rtlCol="0">
            <a:spAutoFit/>
          </a:bodyPr>
          <a:lstStyle/>
          <a:p>
            <a:r>
              <a:rPr lang="ja-JP" altLang="en-US" sz="3360" dirty="0">
                <a:highlight>
                  <a:srgbClr val="00FF00"/>
                </a:highlight>
                <a:latin typeface="BIZ UDゴシック" panose="020B0400000000000000" pitchFamily="49" charset="-128"/>
                <a:ea typeface="BIZ UDゴシック" panose="020B0400000000000000" pitchFamily="49" charset="-128"/>
              </a:rPr>
              <a:t>アクション不要</a:t>
            </a:r>
          </a:p>
        </p:txBody>
      </p:sp>
      <p:sp>
        <p:nvSpPr>
          <p:cNvPr id="27" name="テキスト ボックス 26">
            <a:extLst>
              <a:ext uri="{FF2B5EF4-FFF2-40B4-BE49-F238E27FC236}">
                <a16:creationId xmlns:a16="http://schemas.microsoft.com/office/drawing/2014/main" id="{1EC8372A-8451-9BDF-13C0-EB3B14D5E3EF}"/>
              </a:ext>
            </a:extLst>
          </p:cNvPr>
          <p:cNvSpPr txBox="1"/>
          <p:nvPr/>
        </p:nvSpPr>
        <p:spPr>
          <a:xfrm>
            <a:off x="8629329" y="5201322"/>
            <a:ext cx="3137397" cy="683264"/>
          </a:xfrm>
          <a:prstGeom prst="rect">
            <a:avLst/>
          </a:prstGeom>
          <a:noFill/>
        </p:spPr>
        <p:txBody>
          <a:bodyPr wrap="none" rtlCol="0">
            <a:spAutoFit/>
          </a:bodyPr>
          <a:lstStyle/>
          <a:p>
            <a:r>
              <a:rPr lang="ja-JP" altLang="en-US" sz="3840" dirty="0">
                <a:highlight>
                  <a:srgbClr val="FF0000"/>
                </a:highlight>
                <a:latin typeface="BIZ UDゴシック" panose="020B0400000000000000" pitchFamily="49" charset="-128"/>
                <a:ea typeface="BIZ UDゴシック" panose="020B0400000000000000" pitchFamily="49" charset="-128"/>
              </a:rPr>
              <a:t>アクション要</a:t>
            </a:r>
          </a:p>
        </p:txBody>
      </p:sp>
      <p:sp>
        <p:nvSpPr>
          <p:cNvPr id="2" name="スライド番号プレースホルダー 1">
            <a:extLst>
              <a:ext uri="{FF2B5EF4-FFF2-40B4-BE49-F238E27FC236}">
                <a16:creationId xmlns:a16="http://schemas.microsoft.com/office/drawing/2014/main" id="{0EF4BBA3-4A11-7336-7802-451EC26A146D}"/>
              </a:ext>
            </a:extLst>
          </p:cNvPr>
          <p:cNvSpPr>
            <a:spLocks noGrp="1"/>
          </p:cNvSpPr>
          <p:nvPr>
            <p:ph type="sldNum" sz="quarter" idx="12"/>
          </p:nvPr>
        </p:nvSpPr>
        <p:spPr/>
        <p:txBody>
          <a:bodyPr/>
          <a:lstStyle/>
          <a:p>
            <a:fld id="{B9D57AC8-FF2B-4DC6-AF41-E3B8ACE155BE}" type="slidenum">
              <a:rPr kumimoji="1" lang="ja-JP" altLang="en-US" smtClean="0"/>
              <a:t>86</a:t>
            </a:fld>
            <a:endParaRPr kumimoji="1" lang="ja-JP" altLang="en-US"/>
          </a:p>
        </p:txBody>
      </p:sp>
      <p:cxnSp>
        <p:nvCxnSpPr>
          <p:cNvPr id="6" name="直線コネクタ 5">
            <a:extLst>
              <a:ext uri="{FF2B5EF4-FFF2-40B4-BE49-F238E27FC236}">
                <a16:creationId xmlns:a16="http://schemas.microsoft.com/office/drawing/2014/main" id="{58B8184E-F579-5AFE-4260-65C91C686812}"/>
              </a:ext>
            </a:extLst>
          </p:cNvPr>
          <p:cNvCxnSpPr>
            <a:cxnSpLocks/>
          </p:cNvCxnSpPr>
          <p:nvPr/>
        </p:nvCxnSpPr>
        <p:spPr>
          <a:xfrm flipH="1">
            <a:off x="4637482" y="1720980"/>
            <a:ext cx="5240611" cy="41820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矢印: 下 8">
            <a:extLst>
              <a:ext uri="{FF2B5EF4-FFF2-40B4-BE49-F238E27FC236}">
                <a16:creationId xmlns:a16="http://schemas.microsoft.com/office/drawing/2014/main" id="{9D08879E-DFFD-E0AD-9BB7-69305749DB68}"/>
              </a:ext>
            </a:extLst>
          </p:cNvPr>
          <p:cNvSpPr/>
          <p:nvPr/>
        </p:nvSpPr>
        <p:spPr>
          <a:xfrm rot="19342879">
            <a:off x="8321413" y="2857654"/>
            <a:ext cx="1642788" cy="2082593"/>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10" name="矢印: 下 9">
            <a:extLst>
              <a:ext uri="{FF2B5EF4-FFF2-40B4-BE49-F238E27FC236}">
                <a16:creationId xmlns:a16="http://schemas.microsoft.com/office/drawing/2014/main" id="{2E89B229-4E59-2D04-DF7A-167E7D5983FB}"/>
              </a:ext>
            </a:extLst>
          </p:cNvPr>
          <p:cNvSpPr/>
          <p:nvPr/>
        </p:nvSpPr>
        <p:spPr>
          <a:xfrm rot="8311338">
            <a:off x="6116479" y="4639370"/>
            <a:ext cx="1642788" cy="2082593"/>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Tree>
    <p:extLst>
      <p:ext uri="{BB962C8B-B14F-4D97-AF65-F5344CB8AC3E}">
        <p14:creationId xmlns:p14="http://schemas.microsoft.com/office/powerpoint/2010/main" val="8740270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10;&#10;AI 生成コンテンツは誤りを含む可能性があります。">
            <a:extLst>
              <a:ext uri="{FF2B5EF4-FFF2-40B4-BE49-F238E27FC236}">
                <a16:creationId xmlns:a16="http://schemas.microsoft.com/office/drawing/2014/main" id="{3EAAFB41-36FB-41D7-3ED1-0D33D7790F82}"/>
              </a:ext>
            </a:extLst>
          </p:cNvPr>
          <p:cNvPicPr>
            <a:picLocks noChangeAspect="1"/>
          </p:cNvPicPr>
          <p:nvPr/>
        </p:nvPicPr>
        <p:blipFill>
          <a:blip r:embed="rId2"/>
          <a:stretch>
            <a:fillRect/>
          </a:stretch>
        </p:blipFill>
        <p:spPr>
          <a:xfrm>
            <a:off x="5410498" y="933511"/>
            <a:ext cx="3809403" cy="5610813"/>
          </a:xfrm>
          <a:prstGeom prst="rect">
            <a:avLst/>
          </a:prstGeom>
        </p:spPr>
      </p:pic>
      <p:sp>
        <p:nvSpPr>
          <p:cNvPr id="4" name="テキスト ボックス 3">
            <a:extLst>
              <a:ext uri="{FF2B5EF4-FFF2-40B4-BE49-F238E27FC236}">
                <a16:creationId xmlns:a16="http://schemas.microsoft.com/office/drawing/2014/main" id="{A38228FE-3EC3-16A2-9453-F96FF28713DA}"/>
              </a:ext>
            </a:extLst>
          </p:cNvPr>
          <p:cNvSpPr txBox="1"/>
          <p:nvPr/>
        </p:nvSpPr>
        <p:spPr>
          <a:xfrm>
            <a:off x="5876343" y="7034479"/>
            <a:ext cx="2877711" cy="523220"/>
          </a:xfrm>
          <a:prstGeom prst="rect">
            <a:avLst/>
          </a:prstGeom>
          <a:noFill/>
        </p:spPr>
        <p:txBody>
          <a:bodyPr wrap="none" rtlCol="0">
            <a:spAutoFit/>
          </a:bodyPr>
          <a:lstStyle/>
          <a:p>
            <a:r>
              <a:rPr kumimoji="1" lang="en-US" altLang="ja-JP" sz="2800" dirty="0">
                <a:solidFill>
                  <a:schemeClr val="accent6">
                    <a:lumMod val="50000"/>
                  </a:schemeClr>
                </a:solidFill>
                <a:latin typeface="BIZ UDゴシック" panose="020B0400000000000000" pitchFamily="49" charset="-128"/>
                <a:ea typeface="BIZ UDゴシック" panose="020B0400000000000000" pitchFamily="49" charset="-128"/>
              </a:rPr>
              <a:t>info@qpfs.or.jp</a:t>
            </a:r>
            <a:endParaRPr kumimoji="1" lang="ja-JP" altLang="en-US" sz="28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29902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a:extLst>
            <a:ext uri="{FF2B5EF4-FFF2-40B4-BE49-F238E27FC236}">
              <a16:creationId xmlns:a16="http://schemas.microsoft.com/office/drawing/2014/main" id="{A8334425-41CA-7A66-CE55-96F74193FCF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052F0C5-21DF-D64E-B4B8-2B88315D5856}"/>
              </a:ext>
            </a:extLst>
          </p:cNvPr>
          <p:cNvSpPr/>
          <p:nvPr/>
        </p:nvSpPr>
        <p:spPr>
          <a:xfrm>
            <a:off x="0" y="0"/>
            <a:ext cx="14630400" cy="83160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24EDCB3-B56C-9CA7-4289-1A8CE504232C}"/>
              </a:ext>
            </a:extLst>
          </p:cNvPr>
          <p:cNvSpPr txBox="1"/>
          <p:nvPr/>
        </p:nvSpPr>
        <p:spPr>
          <a:xfrm>
            <a:off x="3518211" y="2909686"/>
            <a:ext cx="7366119" cy="707886"/>
          </a:xfrm>
          <a:prstGeom prst="rect">
            <a:avLst/>
          </a:prstGeom>
          <a:noFill/>
        </p:spPr>
        <p:txBody>
          <a:bodyPr wrap="none" rtlCol="0">
            <a:spAutoFit/>
          </a:bodyPr>
          <a:lstStyle/>
          <a:p>
            <a:pPr algn="ctr"/>
            <a:r>
              <a:rPr lang="ja-JP" altLang="en-US" sz="4000" dirty="0">
                <a:latin typeface="BIZ UDゴシック" panose="020B0400000000000000" pitchFamily="49" charset="-128"/>
                <a:ea typeface="BIZ UDゴシック" panose="020B0400000000000000" pitchFamily="49" charset="-128"/>
              </a:rPr>
              <a:t>次からのスライド群は第２編用</a:t>
            </a:r>
            <a:endParaRPr lang="en-US" altLang="ja-JP"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788733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1B227-10CA-DADF-8BE5-B2F5B0B375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BD6F9C-08C8-D030-2EFB-9D51E9DFCBB5}"/>
              </a:ext>
            </a:extLst>
          </p:cNvPr>
          <p:cNvSpPr>
            <a:spLocks noGrp="1"/>
          </p:cNvSpPr>
          <p:nvPr>
            <p:ph type="title"/>
          </p:nvPr>
        </p:nvSpPr>
        <p:spPr>
          <a:xfrm>
            <a:off x="2434112" y="3216723"/>
            <a:ext cx="9591983" cy="943856"/>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latin typeface="BIZ UDゴシック" panose="020B0400000000000000" pitchFamily="49" charset="-128"/>
                <a:ea typeface="BIZ UDゴシック" panose="020B0400000000000000" pitchFamily="49" charset="-128"/>
              </a:rPr>
              <a:t>ポカヨケ対策という甘い罠</a:t>
            </a:r>
          </a:p>
        </p:txBody>
      </p:sp>
      <p:sp>
        <p:nvSpPr>
          <p:cNvPr id="3" name="スライド番号プレースホルダー 2">
            <a:extLst>
              <a:ext uri="{FF2B5EF4-FFF2-40B4-BE49-F238E27FC236}">
                <a16:creationId xmlns:a16="http://schemas.microsoft.com/office/drawing/2014/main" id="{B143F6B7-9D98-0F76-06CE-CA7AB5F13521}"/>
              </a:ext>
            </a:extLst>
          </p:cNvPr>
          <p:cNvSpPr>
            <a:spLocks noGrp="1"/>
          </p:cNvSpPr>
          <p:nvPr>
            <p:ph type="sldNum" sz="quarter" idx="12"/>
          </p:nvPr>
        </p:nvSpPr>
        <p:spPr/>
        <p:txBody>
          <a:bodyPr/>
          <a:lstStyle/>
          <a:p>
            <a:fld id="{1BF6E997-178B-4815-8ABD-60FD5E8C3AF7}" type="slidenum">
              <a:rPr kumimoji="1" lang="ja-JP" altLang="en-US" smtClean="0"/>
              <a:t>89</a:t>
            </a:fld>
            <a:endParaRPr kumimoji="1" lang="ja-JP" altLang="en-US"/>
          </a:p>
        </p:txBody>
      </p:sp>
    </p:spTree>
    <p:extLst>
      <p:ext uri="{BB962C8B-B14F-4D97-AF65-F5344CB8AC3E}">
        <p14:creationId xmlns:p14="http://schemas.microsoft.com/office/powerpoint/2010/main" val="1901038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1969D2-ABA2-8C83-CBE9-4AFFD613439C}"/>
              </a:ext>
            </a:extLst>
          </p:cNvPr>
          <p:cNvPicPr>
            <a:picLocks noChangeAspect="1"/>
          </p:cNvPicPr>
          <p:nvPr/>
        </p:nvPicPr>
        <p:blipFill>
          <a:blip r:embed="rId2"/>
          <a:stretch>
            <a:fillRect/>
          </a:stretch>
        </p:blipFill>
        <p:spPr>
          <a:xfrm>
            <a:off x="3983559" y="819074"/>
            <a:ext cx="6140766" cy="2933851"/>
          </a:xfrm>
          <a:prstGeom prst="rect">
            <a:avLst/>
          </a:prstGeom>
        </p:spPr>
      </p:pic>
      <p:pic>
        <p:nvPicPr>
          <p:cNvPr id="5" name="図 4">
            <a:extLst>
              <a:ext uri="{FF2B5EF4-FFF2-40B4-BE49-F238E27FC236}">
                <a16:creationId xmlns:a16="http://schemas.microsoft.com/office/drawing/2014/main" id="{1433F844-1241-154E-C33C-CE73DA14A363}"/>
              </a:ext>
            </a:extLst>
          </p:cNvPr>
          <p:cNvPicPr>
            <a:picLocks noChangeAspect="1"/>
          </p:cNvPicPr>
          <p:nvPr/>
        </p:nvPicPr>
        <p:blipFill>
          <a:blip r:embed="rId3"/>
          <a:stretch>
            <a:fillRect/>
          </a:stretch>
        </p:blipFill>
        <p:spPr>
          <a:xfrm>
            <a:off x="4085165" y="4620367"/>
            <a:ext cx="6039160" cy="2438525"/>
          </a:xfrm>
          <a:prstGeom prst="rect">
            <a:avLst/>
          </a:prstGeom>
        </p:spPr>
      </p:pic>
      <p:sp>
        <p:nvSpPr>
          <p:cNvPr id="2" name="テキスト ボックス 1">
            <a:extLst>
              <a:ext uri="{FF2B5EF4-FFF2-40B4-BE49-F238E27FC236}">
                <a16:creationId xmlns:a16="http://schemas.microsoft.com/office/drawing/2014/main" id="{86EDEC28-F768-529B-D831-48AAB1808CF1}"/>
              </a:ext>
            </a:extLst>
          </p:cNvPr>
          <p:cNvSpPr txBox="1"/>
          <p:nvPr/>
        </p:nvSpPr>
        <p:spPr>
          <a:xfrm>
            <a:off x="9840330" y="3514635"/>
            <a:ext cx="4570482" cy="1200329"/>
          </a:xfrm>
          <a:prstGeom prst="rect">
            <a:avLst/>
          </a:prstGeom>
          <a:solidFill>
            <a:srgbClr val="FF0000">
              <a:alpha val="20000"/>
            </a:srgbClr>
          </a:solidFill>
          <a:ln>
            <a:solidFill>
              <a:schemeClr val="tx1"/>
            </a:solidFill>
          </a:ln>
          <a:scene3d>
            <a:camera prst="orthographicFront"/>
            <a:lightRig rig="threePt" dir="t"/>
          </a:scene3d>
          <a:sp3d>
            <a:bevelT w="165100" prst="coolSlant"/>
          </a:sp3d>
        </p:spPr>
        <p:txBody>
          <a:bodyPr wrap="none" rtlCol="0">
            <a:spAutoFit/>
          </a:bodyPr>
          <a:lstStyle/>
          <a:p>
            <a:r>
              <a:rPr lang="en-US" altLang="ja-JP" dirty="0">
                <a:latin typeface="BIZ UDゴシック" panose="020B0400000000000000" pitchFamily="49" charset="-128"/>
                <a:ea typeface="BIZ UDゴシック" panose="020B0400000000000000" pitchFamily="49" charset="-128"/>
              </a:rPr>
              <a:t>Heinrich‘s Law</a:t>
            </a:r>
            <a:r>
              <a:rPr lang="ja-JP" altLang="en-US" dirty="0">
                <a:latin typeface="BIZ UDゴシック" panose="020B0400000000000000" pitchFamily="49" charset="-128"/>
                <a:ea typeface="BIZ UDゴシック" panose="020B0400000000000000" pitchFamily="49" charset="-128"/>
              </a:rPr>
              <a:t>（法則）というのは</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誤訳で本当は　</a:t>
            </a:r>
            <a:endParaRPr lang="en-US" altLang="ja-JP" dirty="0">
              <a:latin typeface="BIZ UDゴシック" panose="020B0400000000000000" pitchFamily="49" charset="-128"/>
              <a:ea typeface="BIZ UDゴシック" panose="020B0400000000000000" pitchFamily="49" charset="-128"/>
            </a:endParaRPr>
          </a:p>
          <a:p>
            <a:r>
              <a:rPr lang="en-US" altLang="ja-JP" dirty="0">
                <a:latin typeface="BIZ UDゴシック" panose="020B0400000000000000" pitchFamily="49" charset="-128"/>
                <a:ea typeface="BIZ UDゴシック" panose="020B0400000000000000" pitchFamily="49" charset="-128"/>
              </a:rPr>
              <a:t>Heinrich‘s Triangle</a:t>
            </a:r>
            <a:r>
              <a:rPr lang="ja-JP" altLang="en-US" dirty="0">
                <a:latin typeface="BIZ UDゴシック" panose="020B0400000000000000" pitchFamily="49" charset="-128"/>
                <a:ea typeface="BIZ UDゴシック" panose="020B0400000000000000" pitchFamily="49" charset="-128"/>
              </a:rPr>
              <a:t>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（ハインリッヒによって）観察された比率</a:t>
            </a:r>
            <a:endParaRPr kumimoji="1" lang="en-US" altLang="ja-JP"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532818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92F837-EA8D-078D-0689-99259D21521D}"/>
              </a:ext>
            </a:extLst>
          </p:cNvPr>
          <p:cNvPicPr>
            <a:picLocks noChangeAspect="1"/>
          </p:cNvPicPr>
          <p:nvPr/>
        </p:nvPicPr>
        <p:blipFill>
          <a:blip r:embed="rId2"/>
          <a:stretch>
            <a:fillRect/>
          </a:stretch>
        </p:blipFill>
        <p:spPr>
          <a:xfrm>
            <a:off x="2651762" y="1748716"/>
            <a:ext cx="3614112" cy="4496868"/>
          </a:xfrm>
          <a:prstGeom prst="rect">
            <a:avLst/>
          </a:prstGeom>
        </p:spPr>
      </p:pic>
      <p:pic>
        <p:nvPicPr>
          <p:cNvPr id="5" name="図 4">
            <a:extLst>
              <a:ext uri="{FF2B5EF4-FFF2-40B4-BE49-F238E27FC236}">
                <a16:creationId xmlns:a16="http://schemas.microsoft.com/office/drawing/2014/main" id="{17F2D0C6-F0D8-7D24-7F5C-7BDF7C28BD72}"/>
              </a:ext>
            </a:extLst>
          </p:cNvPr>
          <p:cNvPicPr>
            <a:picLocks noChangeAspect="1"/>
          </p:cNvPicPr>
          <p:nvPr/>
        </p:nvPicPr>
        <p:blipFill>
          <a:blip r:embed="rId3"/>
          <a:stretch>
            <a:fillRect/>
          </a:stretch>
        </p:blipFill>
        <p:spPr>
          <a:xfrm>
            <a:off x="8242059" y="1748716"/>
            <a:ext cx="5186557" cy="4278175"/>
          </a:xfrm>
          <a:prstGeom prst="rect">
            <a:avLst/>
          </a:prstGeom>
        </p:spPr>
      </p:pic>
    </p:spTree>
    <p:extLst>
      <p:ext uri="{BB962C8B-B14F-4D97-AF65-F5344CB8AC3E}">
        <p14:creationId xmlns:p14="http://schemas.microsoft.com/office/powerpoint/2010/main" val="21848219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TZ-24D-2D(WH)TEL NEC Aspire UX 24ボタン電話機">
            <a:extLst>
              <a:ext uri="{FF2B5EF4-FFF2-40B4-BE49-F238E27FC236}">
                <a16:creationId xmlns:a16="http://schemas.microsoft.com/office/drawing/2014/main" id="{B7AF344A-3F79-C92C-ECF1-29EC95F2F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9620" y="4979917"/>
            <a:ext cx="3222676" cy="264770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F063151D-7216-9963-9241-FA5493259841}"/>
              </a:ext>
            </a:extLst>
          </p:cNvPr>
          <p:cNvPicPr>
            <a:picLocks noChangeAspect="1"/>
          </p:cNvPicPr>
          <p:nvPr/>
        </p:nvPicPr>
        <p:blipFill>
          <a:blip r:embed="rId3"/>
          <a:stretch>
            <a:fillRect/>
          </a:stretch>
        </p:blipFill>
        <p:spPr>
          <a:xfrm>
            <a:off x="6990496" y="4969836"/>
            <a:ext cx="1869124" cy="2275637"/>
          </a:xfrm>
          <a:prstGeom prst="rect">
            <a:avLst/>
          </a:prstGeom>
        </p:spPr>
      </p:pic>
      <p:pic>
        <p:nvPicPr>
          <p:cNvPr id="1032" name="Picture 8" descr="絶対にオススメ 簡単一発「切替なし」：ひらがなモードだけで英数字も入力 for Android - スマホの達人／スマフォの達人">
            <a:extLst>
              <a:ext uri="{FF2B5EF4-FFF2-40B4-BE49-F238E27FC236}">
                <a16:creationId xmlns:a16="http://schemas.microsoft.com/office/drawing/2014/main" id="{0291E755-D4B1-DD58-EDEE-CBB492355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3109" y="1815326"/>
            <a:ext cx="1540014" cy="31545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ナカバヤシ ラウンドキーキャップ有線テンキーボード／ピンク TNK-SU230P 1個（直送品）">
            <a:extLst>
              <a:ext uri="{FF2B5EF4-FFF2-40B4-BE49-F238E27FC236}">
                <a16:creationId xmlns:a16="http://schemas.microsoft.com/office/drawing/2014/main" id="{8615DDD6-65F0-F462-78CD-62C9E81CD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0170" y="1233489"/>
            <a:ext cx="2724037" cy="27240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タッチパネルと数値の処理～PLC入力出力～ | 【やさしく解説する電気】受電から制御まで">
            <a:extLst>
              <a:ext uri="{FF2B5EF4-FFF2-40B4-BE49-F238E27FC236}">
                <a16:creationId xmlns:a16="http://schemas.microsoft.com/office/drawing/2014/main" id="{58292129-0684-CAE0-CE80-94E1030D2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9644" y="4114800"/>
            <a:ext cx="4437792" cy="39857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かなさす ar Twitter: &quot;初「オリーブの丘」。 某ゼリアのように、メニューに書かれてる3桁の数字を……タッチパネルに入力、てその手間いる？  パネルにメニュータッチでええやんけ とツッコミ所はあるけど、味はいい ボロネーゼは個人的にこちらの方が好み（どちらが ...">
            <a:extLst>
              <a:ext uri="{FF2B5EF4-FFF2-40B4-BE49-F238E27FC236}">
                <a16:creationId xmlns:a16="http://schemas.microsoft.com/office/drawing/2014/main" id="{E3CD6C56-7096-9443-EA28-C8526426AE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0496" y="2028827"/>
            <a:ext cx="1869125" cy="2492166"/>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BC88096D-A50C-71D6-D8D7-CA76908BE1F2}"/>
              </a:ext>
            </a:extLst>
          </p:cNvPr>
          <p:cNvSpPr>
            <a:spLocks noGrp="1"/>
          </p:cNvSpPr>
          <p:nvPr>
            <p:ph type="sldNum" sz="quarter" idx="12"/>
          </p:nvPr>
        </p:nvSpPr>
        <p:spPr/>
        <p:txBody>
          <a:bodyPr/>
          <a:lstStyle/>
          <a:p>
            <a:fld id="{B9D57AC8-FF2B-4DC6-AF41-E3B8ACE155BE}" type="slidenum">
              <a:rPr kumimoji="1" lang="ja-JP" altLang="en-US" smtClean="0"/>
              <a:t>91</a:t>
            </a:fld>
            <a:endParaRPr kumimoji="1" lang="ja-JP" altLang="en-US"/>
          </a:p>
        </p:txBody>
      </p:sp>
      <p:sp>
        <p:nvSpPr>
          <p:cNvPr id="4" name="タイトル 1">
            <a:extLst>
              <a:ext uri="{FF2B5EF4-FFF2-40B4-BE49-F238E27FC236}">
                <a16:creationId xmlns:a16="http://schemas.microsoft.com/office/drawing/2014/main" id="{79C667DE-52AD-204B-9941-580015721B0A}"/>
              </a:ext>
            </a:extLst>
          </p:cNvPr>
          <p:cNvSpPr txBox="1">
            <a:spLocks/>
          </p:cNvSpPr>
          <p:nvPr/>
        </p:nvSpPr>
        <p:spPr>
          <a:xfrm>
            <a:off x="2583181" y="438152"/>
            <a:ext cx="9109943" cy="958085"/>
          </a:xfrm>
          <a:prstGeom prst="rect">
            <a:avLst/>
          </a:prstGeom>
          <a:solidFill>
            <a:schemeClr val="accent4">
              <a:lumMod val="20000"/>
              <a:lumOff val="80000"/>
            </a:schemeClr>
          </a:solidFill>
          <a:ln>
            <a:solidFill>
              <a:schemeClr val="tx1"/>
            </a:solidFill>
          </a:ln>
          <a:scene3d>
            <a:camera prst="orthographicFront"/>
            <a:lightRig rig="threePt" dir="t"/>
          </a:scene3d>
          <a:sp3d>
            <a:bevelT/>
          </a:sp3d>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a:latin typeface="BIZ UDゴシック" panose="020B0400000000000000" pitchFamily="49" charset="-128"/>
                <a:ea typeface="BIZ UDゴシック" panose="020B0400000000000000" pitchFamily="49" charset="-128"/>
              </a:rPr>
              <a:t>エラー対策がされてないのに</a:t>
            </a:r>
          </a:p>
        </p:txBody>
      </p:sp>
    </p:spTree>
    <p:extLst>
      <p:ext uri="{BB962C8B-B14F-4D97-AF65-F5344CB8AC3E}">
        <p14:creationId xmlns:p14="http://schemas.microsoft.com/office/powerpoint/2010/main" val="16326528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E201-1EB2-2D06-D68B-55430EDB801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EEB7CA-8DCD-40DA-2471-415B127569D1}"/>
              </a:ext>
            </a:extLst>
          </p:cNvPr>
          <p:cNvSpPr>
            <a:spLocks noGrp="1"/>
          </p:cNvSpPr>
          <p:nvPr>
            <p:ph type="title"/>
          </p:nvPr>
        </p:nvSpPr>
        <p:spPr>
          <a:xfrm>
            <a:off x="1517501" y="3049080"/>
            <a:ext cx="11595397" cy="1211586"/>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kumimoji="1" lang="ja-JP" altLang="en-US" dirty="0">
                <a:latin typeface="BIZ UDゴシック" panose="020B0400000000000000" pitchFamily="49" charset="-128"/>
                <a:ea typeface="BIZ UDゴシック" panose="020B0400000000000000" pitchFamily="49" charset="-128"/>
              </a:rPr>
              <a:t>カルチャーとなってしまえばエラーは起きない</a:t>
            </a:r>
          </a:p>
        </p:txBody>
      </p:sp>
    </p:spTree>
    <p:extLst>
      <p:ext uri="{BB962C8B-B14F-4D97-AF65-F5344CB8AC3E}">
        <p14:creationId xmlns:p14="http://schemas.microsoft.com/office/powerpoint/2010/main" val="10636833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AD0C7-E104-439C-B8E9-CA2A5C244C4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E9C78F5-57FE-1FF6-C7B4-14475F5045A4}"/>
              </a:ext>
            </a:extLst>
          </p:cNvPr>
          <p:cNvSpPr>
            <a:spLocks noGrp="1"/>
          </p:cNvSpPr>
          <p:nvPr>
            <p:ph type="title"/>
          </p:nvPr>
        </p:nvSpPr>
        <p:spPr>
          <a:xfrm>
            <a:off x="2434112" y="3216723"/>
            <a:ext cx="9591983" cy="943856"/>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kumimoji="1" lang="ja-JP" altLang="en-US" dirty="0">
                <a:latin typeface="BIZ UDゴシック" panose="020B0400000000000000" pitchFamily="49" charset="-128"/>
                <a:ea typeface="BIZ UDゴシック" panose="020B0400000000000000" pitchFamily="49" charset="-128"/>
              </a:rPr>
              <a:t>アウトカムのコントロールという甘い罠</a:t>
            </a:r>
          </a:p>
        </p:txBody>
      </p:sp>
    </p:spTree>
    <p:extLst>
      <p:ext uri="{BB962C8B-B14F-4D97-AF65-F5344CB8AC3E}">
        <p14:creationId xmlns:p14="http://schemas.microsoft.com/office/powerpoint/2010/main" val="37508977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711A-DB73-E732-24AD-4191F4AB271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2DC30C-AA80-5E19-8E08-E4FF8D34BB51}"/>
              </a:ext>
            </a:extLst>
          </p:cNvPr>
          <p:cNvSpPr>
            <a:spLocks noGrp="1"/>
          </p:cNvSpPr>
          <p:nvPr>
            <p:ph type="title"/>
          </p:nvPr>
        </p:nvSpPr>
        <p:spPr>
          <a:xfrm>
            <a:off x="2814362" y="2497404"/>
            <a:ext cx="10056685" cy="1111689"/>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kumimoji="1" lang="ja-JP" altLang="en-US" dirty="0">
                <a:latin typeface="BIZ UDゴシック" panose="020B0400000000000000" pitchFamily="49" charset="-128"/>
                <a:ea typeface="BIZ UDゴシック" panose="020B0400000000000000" pitchFamily="49" charset="-128"/>
              </a:rPr>
              <a:t>正しいように聞こえ反論がこない</a:t>
            </a:r>
            <a:br>
              <a:rPr kumimoji="1" lang="en-US" altLang="ja-JP" dirty="0">
                <a:latin typeface="BIZ UDゴシック" panose="020B0400000000000000" pitchFamily="49" charset="-128"/>
                <a:ea typeface="BIZ UDゴシック" panose="020B0400000000000000" pitchFamily="49" charset="-128"/>
              </a:rPr>
            </a:br>
            <a:r>
              <a:rPr kumimoji="1" lang="ja-JP" altLang="en-US" dirty="0">
                <a:latin typeface="BIZ UDゴシック" panose="020B0400000000000000" pitchFamily="49" charset="-128"/>
                <a:ea typeface="BIZ UDゴシック" panose="020B0400000000000000" pitchFamily="49" charset="-128"/>
              </a:rPr>
              <a:t>私はなにか対策をやっているという満足感</a:t>
            </a:r>
            <a:br>
              <a:rPr kumimoji="1" lang="en-US" altLang="ja-JP" dirty="0">
                <a:latin typeface="BIZ UDゴシック" panose="020B0400000000000000" pitchFamily="49" charset="-128"/>
                <a:ea typeface="BIZ UDゴシック" panose="020B0400000000000000" pitchFamily="49" charset="-128"/>
              </a:rPr>
            </a:br>
            <a:r>
              <a:rPr kumimoji="1" lang="ja-JP" altLang="en-US" dirty="0">
                <a:latin typeface="BIZ UDゴシック" panose="020B0400000000000000" pitchFamily="49" charset="-128"/>
                <a:ea typeface="BIZ UDゴシック" panose="020B0400000000000000" pitchFamily="49" charset="-128"/>
              </a:rPr>
              <a:t>往々にして目で見てわかる対策　　　　　→部外者にもアピールできる</a:t>
            </a:r>
            <a:br>
              <a:rPr kumimoji="1" lang="en-US" altLang="ja-JP" dirty="0">
                <a:latin typeface="BIZ UDゴシック" panose="020B0400000000000000" pitchFamily="49" charset="-128"/>
                <a:ea typeface="BIZ UDゴシック" panose="020B0400000000000000" pitchFamily="49" charset="-128"/>
              </a:rPr>
            </a:b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137716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C770B-D0E2-FC28-1246-B577271775AD}"/>
            </a:ext>
          </a:extLst>
        </p:cNvPr>
        <p:cNvGrpSpPr/>
        <p:nvPr/>
      </p:nvGrpSpPr>
      <p:grpSpPr>
        <a:xfrm>
          <a:off x="0" y="0"/>
          <a:ext cx="0" cy="0"/>
          <a:chOff x="0" y="0"/>
          <a:chExt cx="0" cy="0"/>
        </a:xfrm>
      </p:grpSpPr>
      <p:pic>
        <p:nvPicPr>
          <p:cNvPr id="2052" name="Picture 4" descr="フルハーネス型墜落制止用器具を用いて行う作業に係る特別教育 | 市川教習センター | コベルコ教習所">
            <a:extLst>
              <a:ext uri="{FF2B5EF4-FFF2-40B4-BE49-F238E27FC236}">
                <a16:creationId xmlns:a16="http://schemas.microsoft.com/office/drawing/2014/main" id="{9D4DE391-D9BA-ED3E-DE89-0129D3025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928"/>
            <a:ext cx="10972800" cy="731519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7C77BC2-052C-25AE-ED0B-690B9AA1B3F7}"/>
              </a:ext>
            </a:extLst>
          </p:cNvPr>
          <p:cNvSpPr>
            <a:spLocks noGrp="1"/>
          </p:cNvSpPr>
          <p:nvPr>
            <p:ph type="sldNum" sz="quarter" idx="12"/>
          </p:nvPr>
        </p:nvSpPr>
        <p:spPr/>
        <p:txBody>
          <a:bodyPr/>
          <a:lstStyle/>
          <a:p>
            <a:fld id="{B9D57AC8-FF2B-4DC6-AF41-E3B8ACE155BE}" type="slidenum">
              <a:rPr kumimoji="1" lang="ja-JP" altLang="en-US" smtClean="0"/>
              <a:t>95</a:t>
            </a:fld>
            <a:endParaRPr kumimoji="1" lang="ja-JP" altLang="en-US"/>
          </a:p>
        </p:txBody>
      </p:sp>
    </p:spTree>
    <p:extLst>
      <p:ext uri="{BB962C8B-B14F-4D97-AF65-F5344CB8AC3E}">
        <p14:creationId xmlns:p14="http://schemas.microsoft.com/office/powerpoint/2010/main" val="38616942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0862E-98B6-B8DD-390D-7F1DBD8FFA93}"/>
            </a:ext>
          </a:extLst>
        </p:cNvPr>
        <p:cNvGrpSpPr/>
        <p:nvPr/>
      </p:nvGrpSpPr>
      <p:grpSpPr>
        <a:xfrm>
          <a:off x="0" y="0"/>
          <a:ext cx="0" cy="0"/>
          <a:chOff x="0" y="0"/>
          <a:chExt cx="0" cy="0"/>
        </a:xfrm>
      </p:grpSpPr>
      <p:pic>
        <p:nvPicPr>
          <p:cNvPr id="4098" name="Picture 2" descr="フォークリフト運転手募集">
            <a:extLst>
              <a:ext uri="{FF2B5EF4-FFF2-40B4-BE49-F238E27FC236}">
                <a16:creationId xmlns:a16="http://schemas.microsoft.com/office/drawing/2014/main" id="{85269F32-6A3E-750E-A2FB-53757CEBE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470" y="1623527"/>
            <a:ext cx="6225610" cy="47163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職場のあんぜんサイト：労働災害事例">
            <a:extLst>
              <a:ext uri="{FF2B5EF4-FFF2-40B4-BE49-F238E27FC236}">
                <a16:creationId xmlns:a16="http://schemas.microsoft.com/office/drawing/2014/main" id="{0685EC66-43B2-FF46-DFE2-5C0AD3CBD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274" y="4350650"/>
            <a:ext cx="4034327" cy="30257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オプション | トリンカシリーズ | フォークリフト | 製品情報 | 三菱ロジスネクスト株式会社">
            <a:extLst>
              <a:ext uri="{FF2B5EF4-FFF2-40B4-BE49-F238E27FC236}">
                <a16:creationId xmlns:a16="http://schemas.microsoft.com/office/drawing/2014/main" id="{C844A135-287D-73A3-1ED9-9403619A9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481" y="1623527"/>
            <a:ext cx="3669449" cy="190811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4FE6B902-8BE2-E355-6DEE-45E2BF88447E}"/>
              </a:ext>
            </a:extLst>
          </p:cNvPr>
          <p:cNvSpPr>
            <a:spLocks noGrp="1"/>
          </p:cNvSpPr>
          <p:nvPr>
            <p:ph type="sldNum" sz="quarter" idx="12"/>
          </p:nvPr>
        </p:nvSpPr>
        <p:spPr/>
        <p:txBody>
          <a:bodyPr/>
          <a:lstStyle/>
          <a:p>
            <a:fld id="{B9D57AC8-FF2B-4DC6-AF41-E3B8ACE155BE}" type="slidenum">
              <a:rPr kumimoji="1" lang="ja-JP" altLang="en-US" smtClean="0"/>
              <a:t>96</a:t>
            </a:fld>
            <a:endParaRPr kumimoji="1" lang="ja-JP" altLang="en-US"/>
          </a:p>
        </p:txBody>
      </p:sp>
    </p:spTree>
    <p:extLst>
      <p:ext uri="{BB962C8B-B14F-4D97-AF65-F5344CB8AC3E}">
        <p14:creationId xmlns:p14="http://schemas.microsoft.com/office/powerpoint/2010/main" val="33849414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84845-4937-A978-E4FA-8DCFBF7AAF4E}"/>
            </a:ext>
          </a:extLst>
        </p:cNvPr>
        <p:cNvGrpSpPr/>
        <p:nvPr/>
      </p:nvGrpSpPr>
      <p:grpSpPr>
        <a:xfrm>
          <a:off x="0" y="0"/>
          <a:ext cx="0" cy="0"/>
          <a:chOff x="0" y="0"/>
          <a:chExt cx="0" cy="0"/>
        </a:xfrm>
      </p:grpSpPr>
      <p:pic>
        <p:nvPicPr>
          <p:cNvPr id="3074" name="Picture 2" descr="Amazon.co.jp: ゴーグル 実験室の安全 防曇、防砂、耐衝撃、防滴 抗化学酸とアルカリ 紫外線防御 眼鏡 (Color : Clear) :  ドラッグストア">
            <a:extLst>
              <a:ext uri="{FF2B5EF4-FFF2-40B4-BE49-F238E27FC236}">
                <a16:creationId xmlns:a16="http://schemas.microsoft.com/office/drawing/2014/main" id="{4E7B6F8B-C7D3-EFF3-C5A8-B544D3C5E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94" y="2118229"/>
            <a:ext cx="4311100" cy="3533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実験用ゴーグルを使うメリットとは？">
            <a:extLst>
              <a:ext uri="{FF2B5EF4-FFF2-40B4-BE49-F238E27FC236}">
                <a16:creationId xmlns:a16="http://schemas.microsoft.com/office/drawing/2014/main" id="{9143668C-E1D3-A703-FE0A-B072964CC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320" y="524787"/>
            <a:ext cx="4884090" cy="32560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授業探訪 物質化学実験Ⅰ｜国立大学法人 大阪教育大学">
            <a:extLst>
              <a:ext uri="{FF2B5EF4-FFF2-40B4-BE49-F238E27FC236}">
                <a16:creationId xmlns:a16="http://schemas.microsoft.com/office/drawing/2014/main" id="{5ED6543C-15F1-82A4-55E6-A75428042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320" y="4385577"/>
            <a:ext cx="4884090" cy="325606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C80E6F63-F6A2-4BAE-AC6E-AEF080217946}"/>
              </a:ext>
            </a:extLst>
          </p:cNvPr>
          <p:cNvSpPr>
            <a:spLocks noGrp="1"/>
          </p:cNvSpPr>
          <p:nvPr>
            <p:ph type="sldNum" sz="quarter" idx="12"/>
          </p:nvPr>
        </p:nvSpPr>
        <p:spPr/>
        <p:txBody>
          <a:bodyPr/>
          <a:lstStyle/>
          <a:p>
            <a:fld id="{B9D57AC8-FF2B-4DC6-AF41-E3B8ACE155BE}" type="slidenum">
              <a:rPr kumimoji="1" lang="ja-JP" altLang="en-US" smtClean="0"/>
              <a:t>97</a:t>
            </a:fld>
            <a:endParaRPr kumimoji="1" lang="ja-JP" altLang="en-US"/>
          </a:p>
        </p:txBody>
      </p:sp>
    </p:spTree>
    <p:extLst>
      <p:ext uri="{BB962C8B-B14F-4D97-AF65-F5344CB8AC3E}">
        <p14:creationId xmlns:p14="http://schemas.microsoft.com/office/powerpoint/2010/main" val="18666031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7D8AD-3DF8-253D-635B-936A38C233E8}"/>
            </a:ext>
          </a:extLst>
        </p:cNvPr>
        <p:cNvGrpSpPr/>
        <p:nvPr/>
      </p:nvGrpSpPr>
      <p:grpSpPr>
        <a:xfrm>
          <a:off x="0" y="0"/>
          <a:ext cx="0" cy="0"/>
          <a:chOff x="0" y="0"/>
          <a:chExt cx="0" cy="0"/>
        </a:xfrm>
      </p:grpSpPr>
      <p:pic>
        <p:nvPicPr>
          <p:cNvPr id="2050" name="Picture 2" descr="50kmの最高速度制限標識イラストのフリー素材｜イラストイメージ">
            <a:extLst>
              <a:ext uri="{FF2B5EF4-FFF2-40B4-BE49-F238E27FC236}">
                <a16:creationId xmlns:a16="http://schemas.microsoft.com/office/drawing/2014/main" id="{7573CD24-F83B-0CC2-A811-171091C95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644" y="1791650"/>
            <a:ext cx="7481112" cy="748111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0C64C23D-34C0-4BA8-01A0-5F57842CF0B4}"/>
              </a:ext>
            </a:extLst>
          </p:cNvPr>
          <p:cNvSpPr/>
          <p:nvPr/>
        </p:nvSpPr>
        <p:spPr>
          <a:xfrm>
            <a:off x="9351391" y="6809924"/>
            <a:ext cx="1459268" cy="803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60"/>
          </a:p>
        </p:txBody>
      </p:sp>
      <p:sp>
        <p:nvSpPr>
          <p:cNvPr id="3" name="タイトル 1">
            <a:extLst>
              <a:ext uri="{FF2B5EF4-FFF2-40B4-BE49-F238E27FC236}">
                <a16:creationId xmlns:a16="http://schemas.microsoft.com/office/drawing/2014/main" id="{EF2F834B-4051-73A2-62F9-0CDE7CCE8A32}"/>
              </a:ext>
            </a:extLst>
          </p:cNvPr>
          <p:cNvSpPr txBox="1">
            <a:spLocks/>
          </p:cNvSpPr>
          <p:nvPr/>
        </p:nvSpPr>
        <p:spPr>
          <a:xfrm rot="19674042">
            <a:off x="3823918" y="1782191"/>
            <a:ext cx="5461908" cy="954360"/>
          </a:xfrm>
          <a:prstGeom prst="rect">
            <a:avLst/>
          </a:prstGeom>
          <a:solidFill>
            <a:schemeClr val="bg1">
              <a:lumMod val="85000"/>
            </a:schemeClr>
          </a:solidFill>
          <a:ln>
            <a:solidFill>
              <a:schemeClr val="tx1"/>
            </a:solidFill>
          </a:ln>
          <a:scene3d>
            <a:camera prst="orthographicFront"/>
            <a:lightRig rig="threePt" dir="t"/>
          </a:scene3d>
          <a:sp3d>
            <a:bevelT/>
          </a:sp3d>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280" dirty="0">
                <a:latin typeface="BIZ UDゴシック" panose="020B0400000000000000" pitchFamily="49" charset="-128"/>
                <a:ea typeface="BIZ UDゴシック" panose="020B0400000000000000" pitchFamily="49" charset="-128"/>
              </a:rPr>
              <a:t>これなども</a:t>
            </a:r>
          </a:p>
        </p:txBody>
      </p:sp>
      <p:sp>
        <p:nvSpPr>
          <p:cNvPr id="4" name="スライド番号プレースホルダー 3">
            <a:extLst>
              <a:ext uri="{FF2B5EF4-FFF2-40B4-BE49-F238E27FC236}">
                <a16:creationId xmlns:a16="http://schemas.microsoft.com/office/drawing/2014/main" id="{334FEE37-EC60-E403-3F28-867EA99240C3}"/>
              </a:ext>
            </a:extLst>
          </p:cNvPr>
          <p:cNvSpPr>
            <a:spLocks noGrp="1"/>
          </p:cNvSpPr>
          <p:nvPr>
            <p:ph type="sldNum" sz="quarter" idx="12"/>
          </p:nvPr>
        </p:nvSpPr>
        <p:spPr/>
        <p:txBody>
          <a:bodyPr/>
          <a:lstStyle/>
          <a:p>
            <a:fld id="{1BF6E997-178B-4815-8ABD-60FD5E8C3AF7}" type="slidenum">
              <a:rPr kumimoji="1" lang="ja-JP" altLang="en-US" smtClean="0"/>
              <a:t>98</a:t>
            </a:fld>
            <a:endParaRPr kumimoji="1" lang="ja-JP" altLang="en-US"/>
          </a:p>
        </p:txBody>
      </p:sp>
    </p:spTree>
    <p:extLst>
      <p:ext uri="{BB962C8B-B14F-4D97-AF65-F5344CB8AC3E}">
        <p14:creationId xmlns:p14="http://schemas.microsoft.com/office/powerpoint/2010/main" val="27426352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F7690-C001-7BF7-F775-F5FA0175B9E8}"/>
            </a:ext>
          </a:extLst>
        </p:cNvPr>
        <p:cNvGrpSpPr/>
        <p:nvPr/>
      </p:nvGrpSpPr>
      <p:grpSpPr>
        <a:xfrm>
          <a:off x="0" y="0"/>
          <a:ext cx="0" cy="0"/>
          <a:chOff x="0" y="0"/>
          <a:chExt cx="0" cy="0"/>
        </a:xfrm>
      </p:grpSpPr>
      <p:pic>
        <p:nvPicPr>
          <p:cNvPr id="1026" name="Picture 2" descr="2">
            <a:extLst>
              <a:ext uri="{FF2B5EF4-FFF2-40B4-BE49-F238E27FC236}">
                <a16:creationId xmlns:a16="http://schemas.microsoft.com/office/drawing/2014/main" id="{DEBE3AFC-EF8C-DF5F-6938-FE44FF92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250" y="0"/>
            <a:ext cx="13046049" cy="870416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B3D9E23E-880B-0EDD-7C11-E61DDDA3B142}"/>
              </a:ext>
            </a:extLst>
          </p:cNvPr>
          <p:cNvSpPr>
            <a:spLocks noGrp="1"/>
          </p:cNvSpPr>
          <p:nvPr>
            <p:ph type="sldNum" sz="quarter" idx="12"/>
          </p:nvPr>
        </p:nvSpPr>
        <p:spPr/>
        <p:txBody>
          <a:bodyPr/>
          <a:lstStyle/>
          <a:p>
            <a:fld id="{1BF6E997-178B-4815-8ABD-60FD5E8C3AF7}" type="slidenum">
              <a:rPr kumimoji="1" lang="ja-JP" altLang="en-US" smtClean="0"/>
              <a:t>99</a:t>
            </a:fld>
            <a:endParaRPr kumimoji="1" lang="ja-JP" altLang="en-US"/>
          </a:p>
        </p:txBody>
      </p:sp>
    </p:spTree>
    <p:extLst>
      <p:ext uri="{BB962C8B-B14F-4D97-AF65-F5344CB8AC3E}">
        <p14:creationId xmlns:p14="http://schemas.microsoft.com/office/powerpoint/2010/main" val="1300172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542</TotalTime>
  <Words>4989</Words>
  <Application>Microsoft Office PowerPoint</Application>
  <PresentationFormat>ユーザー設定</PresentationFormat>
  <Paragraphs>777</Paragraphs>
  <Slides>220</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220</vt:i4>
      </vt:variant>
    </vt:vector>
  </HeadingPairs>
  <TitlesOfParts>
    <vt:vector size="226" baseType="lpstr">
      <vt:lpstr>BIZ UDゴシック</vt:lpstr>
      <vt:lpstr>YuGothic</vt:lpstr>
      <vt:lpstr>Arial</vt:lpstr>
      <vt:lpstr>Bauhaus 93</vt:lpstr>
      <vt:lpstr>Wingdings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ポカヨケ対策という甘い罠</vt:lpstr>
      <vt:lpstr>PowerPoint プレゼンテーション</vt:lpstr>
      <vt:lpstr>PowerPoint プレゼンテーション</vt:lpstr>
      <vt:lpstr>カルチャーとなってしまえばエラーは起きない</vt:lpstr>
      <vt:lpstr>アウトカムのコントロールという甘い罠</vt:lpstr>
      <vt:lpstr>正しいように聞こえ反論がこない 私はなにか対策をやっているという満足感 往々にして目で見てわかる対策　　　　　→部外者にもアピールできる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例外は・・・</vt:lpstr>
      <vt:lpstr>PowerPoint プレゼンテーション</vt:lpstr>
      <vt:lpstr>PowerPoint プレゼンテーション</vt:lpstr>
      <vt:lpstr>PowerPoint プレゼンテーション</vt:lpstr>
      <vt:lpstr>思い起こせば1970年までは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例外は・・・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食品産業にとっては？</vt:lpstr>
      <vt:lpstr>なんでまた　のめりこんだのか</vt:lpstr>
      <vt:lpstr>PowerPoint プレゼンテーション</vt:lpstr>
      <vt:lpstr>実際の運用は</vt:lpstr>
      <vt:lpstr>PowerPoint プレゼンテーション</vt:lpstr>
      <vt:lpstr>実際の運用は</vt:lpstr>
      <vt:lpstr>PowerPoint プレゼンテーション</vt:lpstr>
      <vt:lpstr>ヒューマンエラーと言いながら</vt:lpstr>
      <vt:lpstr>今後の展開</vt:lpstr>
      <vt:lpstr>食品産業における　今後の　　　　　ヒューマンエラーの解析</vt:lpstr>
      <vt:lpstr>食品産業における　今後の　　　　　ヒューマンエラーの解析</vt:lpstr>
      <vt:lpstr>こんなパターンはないか？</vt:lpstr>
      <vt:lpstr>こんなパターンはないか？</vt:lpstr>
      <vt:lpstr>こんなパターンはないか？</vt:lpstr>
      <vt:lpstr>こんなパターンはないか？</vt:lpstr>
      <vt:lpstr>こんなパターンはないか？</vt:lpstr>
      <vt:lpstr>PowerPoint プレゼンテーション</vt:lpstr>
      <vt:lpstr>望ましくは写真の記録への取り込み</vt:lpstr>
      <vt:lpstr>人とシステムの補完態勢を</vt:lpstr>
      <vt:lpstr>大変なことはわかっています</vt:lpstr>
      <vt:lpstr>セーフティーカルチャー</vt:lpstr>
      <vt:lpstr>PowerPoint プレゼンテーション</vt:lpstr>
      <vt:lpstr>PowerPoint プレゼンテーション</vt:lpstr>
      <vt:lpstr>PowerPoint プレゼンテーション</vt:lpstr>
      <vt:lpstr>PowerPoint プレゼンテーション</vt:lpstr>
      <vt:lpstr>ことアレルゲンに関しては　客もコントローラーでは？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うそっぱちのカルチャーに振り回されない</vt:lpstr>
      <vt:lpstr>PowerPoint プレゼンテーション</vt:lpstr>
      <vt:lpstr>発端は</vt:lpstr>
      <vt:lpstr>PowerPoint プレゼンテーション</vt:lpstr>
      <vt:lpstr>PowerPoint プレゼンテーション</vt:lpstr>
      <vt:lpstr>1991 IAEA報告書のなかで安全文化定義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セーフティーカルチャーは</vt:lpstr>
      <vt:lpstr>PowerPoint プレゼンテーション</vt:lpstr>
      <vt:lpstr>PowerPoint プレゼンテーション</vt:lpstr>
      <vt:lpstr>PowerPoint プレゼンテーション</vt:lpstr>
      <vt:lpstr>　　　　　　　　　　　　　　　　　　 　　　　　　　　　　　　　　　　　　　　　　セーフティーカルチャーは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か</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鉄磨 広田</cp:lastModifiedBy>
  <cp:revision>22</cp:revision>
  <dcterms:created xsi:type="dcterms:W3CDTF">2025-06-16T10:34:05Z</dcterms:created>
  <dcterms:modified xsi:type="dcterms:W3CDTF">2025-08-12T04:47:21Z</dcterms:modified>
</cp:coreProperties>
</file>